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Default Extension="wdp" ContentType="image/vnd.ms-photo"/>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41"/>
  </p:notesMasterIdLst>
  <p:sldIdLst>
    <p:sldId id="300" r:id="rId2"/>
    <p:sldId id="315" r:id="rId3"/>
    <p:sldId id="437" r:id="rId4"/>
    <p:sldId id="302" r:id="rId5"/>
    <p:sldId id="419" r:id="rId6"/>
    <p:sldId id="388" r:id="rId7"/>
    <p:sldId id="392" r:id="rId8"/>
    <p:sldId id="323" r:id="rId9"/>
    <p:sldId id="368" r:id="rId10"/>
    <p:sldId id="344" r:id="rId11"/>
    <p:sldId id="312" r:id="rId12"/>
    <p:sldId id="420" r:id="rId13"/>
    <p:sldId id="421" r:id="rId14"/>
    <p:sldId id="346" r:id="rId15"/>
    <p:sldId id="376" r:id="rId16"/>
    <p:sldId id="422" r:id="rId17"/>
    <p:sldId id="423" r:id="rId18"/>
    <p:sldId id="424" r:id="rId19"/>
    <p:sldId id="313" r:id="rId20"/>
    <p:sldId id="329" r:id="rId21"/>
    <p:sldId id="425" r:id="rId22"/>
    <p:sldId id="426" r:id="rId23"/>
    <p:sldId id="427" r:id="rId24"/>
    <p:sldId id="429" r:id="rId25"/>
    <p:sldId id="391" r:id="rId26"/>
    <p:sldId id="357" r:id="rId27"/>
    <p:sldId id="432" r:id="rId28"/>
    <p:sldId id="386" r:id="rId29"/>
    <p:sldId id="439" r:id="rId30"/>
    <p:sldId id="364" r:id="rId31"/>
    <p:sldId id="387" r:id="rId32"/>
    <p:sldId id="350" r:id="rId33"/>
    <p:sldId id="445" r:id="rId34"/>
    <p:sldId id="446" r:id="rId35"/>
    <p:sldId id="444" r:id="rId36"/>
    <p:sldId id="453" r:id="rId37"/>
    <p:sldId id="450" r:id="rId38"/>
    <p:sldId id="320" r:id="rId39"/>
    <p:sldId id="384" r:id="rId40"/>
  </p:sldIdLst>
  <p:sldSz cx="12192000" cy="6858000"/>
  <p:notesSz cx="6858000" cy="9144000"/>
  <p:custDataLst>
    <p:tags r:id="rId4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FFB407"/>
    <a:srgbClr val="646464"/>
    <a:srgbClr val="596784"/>
    <a:srgbClr val="767676"/>
    <a:srgbClr val="2D313B"/>
    <a:srgbClr val="F8F8F8"/>
    <a:srgbClr val="FFFFFF"/>
    <a:srgbClr val="939393"/>
    <a:srgbClr val="FFC000"/>
    <a:srgbClr val="FDFDFD"/>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0" d="100"/>
          <a:sy n="70" d="100"/>
        </p:scale>
        <p:origin x="-744" y="-108"/>
      </p:cViewPr>
      <p:guideLst>
        <p:guide orient="horz" pos="2160"/>
        <p:guide pos="3840"/>
      </p:guideLst>
    </p:cSldViewPr>
  </p:slideViewPr>
  <p:notesTextViewPr>
    <p:cViewPr>
      <p:scale>
        <a:sx n="1" d="1"/>
        <a:sy n="1" d="1"/>
      </p:scale>
      <p:origin x="0" y="0"/>
    </p:cViewPr>
  </p:notesTextViewPr>
  <p:sorterViewPr>
    <p:cViewPr>
      <p:scale>
        <a:sx n="196" d="100"/>
        <a:sy n="196" d="100"/>
      </p:scale>
      <p:origin x="0" y="-21834"/>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BC8B94-82F7-4980-82CC-87BE07CFBE86}" type="datetimeFigureOut">
              <a:rPr lang="zh-CN" altLang="en-US" smtClean="0"/>
              <a:pPr/>
              <a:t>2023/2/9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27A245-A9B2-4BC5-BD89-17FD121E6FAF}"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E27A245-A9B2-4BC5-BD89-17FD121E6FAF}" type="slidenum">
              <a:rPr lang="zh-CN" altLang="en-US" smtClean="0"/>
              <a:pPr/>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0B1FB53-074E-453F-8BCF-006D7CFC3CA0}" type="slidenum">
              <a:rPr lang="zh-CN" altLang="en-US" smtClean="0">
                <a:solidFill>
                  <a:prstClr val="black"/>
                </a:solidFill>
                <a:latin typeface="Calibri" panose="020F0502020204030204"/>
                <a:ea typeface="宋体" panose="02010600030101010101" pitchFamily="2" charset="-122"/>
              </a:rPr>
              <a:pPr/>
              <a:t>10</a:t>
            </a:fld>
            <a:endParaRPr lang="zh-CN" altLang="en-US">
              <a:solidFill>
                <a:prstClr val="black"/>
              </a:solidFill>
              <a:latin typeface="Calibri" panose="020F0502020204030204"/>
              <a:ea typeface="宋体" panose="02010600030101010101" pitchFamily="2" charset="-122"/>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8F6036-E835-44CB-A25A-34C755DFD5D4}"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0B1FB53-074E-453F-8BCF-006D7CFC3CA0}" type="slidenum">
              <a:rPr lang="zh-CN" altLang="en-US" smtClean="0">
                <a:solidFill>
                  <a:prstClr val="black"/>
                </a:solidFill>
                <a:latin typeface="Calibri" panose="020F0502020204030204"/>
                <a:ea typeface="宋体" panose="02010600030101010101" pitchFamily="2" charset="-122"/>
              </a:rPr>
              <a:pPr/>
              <a:t>12</a:t>
            </a:fld>
            <a:endParaRPr lang="zh-CN" altLang="en-US">
              <a:solidFill>
                <a:prstClr val="black"/>
              </a:solidFill>
              <a:latin typeface="Calibri" panose="020F0502020204030204"/>
              <a:ea typeface="宋体" panose="02010600030101010101" pitchFamily="2" charset="-122"/>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E27A245-A9B2-4BC5-BD89-17FD121E6FAF}" type="slidenum">
              <a:rPr lang="zh-CN" altLang="en-US" smtClean="0"/>
              <a:pPr/>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0B1FB53-074E-453F-8BCF-006D7CFC3CA0}" type="slidenum">
              <a:rPr lang="zh-CN" altLang="en-US" smtClean="0">
                <a:solidFill>
                  <a:prstClr val="black"/>
                </a:solidFill>
                <a:latin typeface="Calibri" panose="020F0502020204030204"/>
                <a:ea typeface="宋体" panose="02010600030101010101" pitchFamily="2" charset="-122"/>
              </a:rPr>
              <a:pPr/>
              <a:t>14</a:t>
            </a:fld>
            <a:endParaRPr lang="zh-CN" altLang="en-US">
              <a:solidFill>
                <a:prstClr val="black"/>
              </a:solidFill>
              <a:latin typeface="Calibri" panose="020F0502020204030204"/>
              <a:ea typeface="宋体" panose="02010600030101010101" pitchFamily="2" charset="-122"/>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E27A245-A9B2-4BC5-BD89-17FD121E6FAF}" type="slidenum">
              <a:rPr lang="zh-CN" altLang="en-US" smtClean="0"/>
              <a:pPr/>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E27A245-A9B2-4BC5-BD89-17FD121E6FAF}" type="slidenum">
              <a:rPr lang="zh-CN" altLang="en-US" smtClean="0"/>
              <a:pPr/>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E27A245-A9B2-4BC5-BD89-17FD121E6FAF}" type="slidenum">
              <a:rPr lang="zh-CN" altLang="en-US" smtClean="0"/>
              <a:pPr/>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E27A245-A9B2-4BC5-BD89-17FD121E6FAF}" type="slidenum">
              <a:rPr lang="zh-CN" altLang="en-US" smtClean="0"/>
              <a:pPr/>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8F6036-E835-44CB-A25A-34C755DFD5D4}"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4E3D44-672D-4571-9441-D1ED69BAA56D}" type="slidenum">
              <a:rPr lang="zh-CN" altLang="en-US" smtClean="0"/>
              <a:pPr/>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E27A245-A9B2-4BC5-BD89-17FD121E6FAF}" type="slidenum">
              <a:rPr lang="zh-CN" altLang="en-US" smtClean="0"/>
              <a:pPr/>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E27A245-A9B2-4BC5-BD89-17FD121E6FAF}" type="slidenum">
              <a:rPr lang="zh-CN" altLang="en-US" smtClean="0"/>
              <a:pPr/>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0B1FB53-074E-453F-8BCF-006D7CFC3CA0}" type="slidenum">
              <a:rPr lang="zh-CN" altLang="en-US" smtClean="0">
                <a:solidFill>
                  <a:prstClr val="black"/>
                </a:solidFill>
                <a:latin typeface="Calibri" panose="020F0502020204030204"/>
                <a:ea typeface="宋体" panose="02010600030101010101" pitchFamily="2" charset="-122"/>
              </a:rPr>
              <a:pPr/>
              <a:t>22</a:t>
            </a:fld>
            <a:endParaRPr lang="zh-CN" altLang="en-US">
              <a:solidFill>
                <a:prstClr val="black"/>
              </a:solidFill>
              <a:latin typeface="Calibri" panose="020F0502020204030204"/>
              <a:ea typeface="宋体" panose="02010600030101010101" pitchFamily="2" charset="-122"/>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0B1FB53-074E-453F-8BCF-006D7CFC3CA0}" type="slidenum">
              <a:rPr lang="zh-CN" altLang="en-US" smtClean="0">
                <a:solidFill>
                  <a:prstClr val="black"/>
                </a:solidFill>
                <a:latin typeface="Calibri" panose="020F0502020204030204"/>
                <a:ea typeface="宋体" panose="02010600030101010101" pitchFamily="2" charset="-122"/>
              </a:rPr>
              <a:pPr/>
              <a:t>23</a:t>
            </a:fld>
            <a:endParaRPr lang="zh-CN" altLang="en-US">
              <a:solidFill>
                <a:prstClr val="black"/>
              </a:solidFill>
              <a:latin typeface="Calibri" panose="020F0502020204030204"/>
              <a:ea typeface="宋体" panose="02010600030101010101" pitchFamily="2" charset="-122"/>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0B1FB53-074E-453F-8BCF-006D7CFC3CA0}" type="slidenum">
              <a:rPr lang="zh-CN" altLang="en-US" smtClean="0">
                <a:solidFill>
                  <a:prstClr val="black"/>
                </a:solidFill>
                <a:latin typeface="Calibri" panose="020F0502020204030204"/>
                <a:ea typeface="宋体" panose="02010600030101010101" pitchFamily="2" charset="-122"/>
              </a:rPr>
              <a:pPr/>
              <a:t>24</a:t>
            </a:fld>
            <a:endParaRPr lang="zh-CN" altLang="en-US">
              <a:solidFill>
                <a:prstClr val="black"/>
              </a:solidFill>
              <a:latin typeface="Calibri" panose="020F0502020204030204"/>
              <a:ea typeface="宋体" panose="02010600030101010101" pitchFamily="2" charset="-122"/>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8F6036-E835-44CB-A25A-34C755DFD5D4}"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E27A245-A9B2-4BC5-BD89-17FD121E6FAF}" type="slidenum">
              <a:rPr lang="zh-CN" altLang="en-US" smtClean="0"/>
              <a:pPr/>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E27A245-A9B2-4BC5-BD89-17FD121E6FAF}" type="slidenum">
              <a:rPr lang="zh-CN" altLang="en-US" smtClean="0"/>
              <a:pPr/>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E27A245-A9B2-4BC5-BD89-17FD121E6FAF}" type="slidenum">
              <a:rPr lang="zh-CN" altLang="en-US" smtClean="0"/>
              <a:pPr/>
              <a:t>28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E27A245-A9B2-4BC5-BD89-17FD121E6FAF}" type="slidenum">
              <a:rPr lang="zh-CN" altLang="en-US" smtClean="0"/>
              <a:pPr/>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E27A245-A9B2-4BC5-BD89-17FD121E6FAF}" type="slidenum">
              <a:rPr lang="zh-CN" altLang="en-US" smtClean="0"/>
              <a:pPr/>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E27A245-A9B2-4BC5-BD89-17FD121E6FAF}" type="slidenum">
              <a:rPr lang="zh-CN" altLang="en-US" smtClean="0"/>
              <a:pPr/>
              <a:t>30</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E27A245-A9B2-4BC5-BD89-17FD121E6FAF}" type="slidenum">
              <a:rPr lang="zh-CN" altLang="en-US" smtClean="0"/>
              <a:pPr/>
              <a:t>31</a:t>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E27A245-A9B2-4BC5-BD89-17FD121E6FAF}" type="slidenum">
              <a:rPr lang="zh-CN" altLang="en-US" smtClean="0"/>
              <a:pPr/>
              <a:t>32</a:t>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E27A245-A9B2-4BC5-BD89-17FD121E6FAF}" type="slidenum">
              <a:rPr lang="zh-CN" altLang="en-US" smtClean="0"/>
              <a:pPr/>
              <a:t>33</a:t>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8F6036-E835-44CB-A25A-34C755DFD5D4}"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E27A245-A9B2-4BC5-BD89-17FD121E6FAF}" type="slidenum">
              <a:rPr lang="zh-CN" altLang="en-US" smtClean="0"/>
              <a:pPr/>
              <a:t>35</a:t>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E27A245-A9B2-4BC5-BD89-17FD121E6FAF}" type="slidenum">
              <a:rPr lang="zh-CN" altLang="en-US" smtClean="0"/>
              <a:pPr/>
              <a:t>36</a:t>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E27A245-A9B2-4BC5-BD89-17FD121E6FAF}" type="slidenum">
              <a:rPr lang="zh-CN" altLang="en-US" smtClean="0"/>
              <a:pPr/>
              <a:t>37</a:t>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E27A245-A9B2-4BC5-BD89-17FD121E6FAF}" type="slidenum">
              <a:rPr lang="zh-CN" altLang="en-US" smtClean="0"/>
              <a:pPr/>
              <a:t>38</a:t>
            </a:fld>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E27A245-A9B2-4BC5-BD89-17FD121E6FAF}" type="slidenum">
              <a:rPr lang="zh-CN" altLang="en-US" smtClean="0"/>
              <a:pPr/>
              <a:t>39</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8F6036-E835-44CB-A25A-34C755DFD5D4}"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E27A245-A9B2-4BC5-BD89-17FD121E6FAF}" type="slidenum">
              <a:rPr lang="zh-CN" altLang="en-US" smtClean="0"/>
              <a:pPr/>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E27A245-A9B2-4BC5-BD89-17FD121E6FAF}" type="slidenum">
              <a:rPr lang="zh-CN" altLang="en-US" smtClean="0"/>
              <a:pPr/>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E27A245-A9B2-4BC5-BD89-17FD121E6FAF}" type="slidenum">
              <a:rPr lang="zh-CN" altLang="en-US" smtClean="0"/>
              <a:pPr/>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E27A245-A9B2-4BC5-BD89-17FD121E6FAF}" type="slidenum">
              <a:rPr lang="zh-CN" altLang="en-US" smtClean="0"/>
              <a:pPr/>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E27A245-A9B2-4BC5-BD89-17FD121E6FAF}" type="slidenum">
              <a:rPr lang="zh-CN" altLang="en-US" smtClean="0"/>
              <a:pPr/>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43454FF6-03A8-4C96-B5E8-E28FD8ECC7A1}" type="datetimeFigureOut">
              <a:rPr lang="zh-CN" altLang="en-US" smtClean="0"/>
              <a:pPr/>
              <a:t>2023/2/9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B1245A8F-2627-41A1-8132-719BDFE92CD1}"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43454FF6-03A8-4C96-B5E8-E28FD8ECC7A1}" type="datetimeFigureOut">
              <a:rPr lang="zh-CN" altLang="en-US" smtClean="0"/>
              <a:pPr/>
              <a:t>2023/2/9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B1245A8F-2627-41A1-8132-719BDFE92CD1}" type="slidenum">
              <a:rPr lang="zh-CN" altLang="en-US" smtClean="0"/>
              <a:pPr/>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3454FF6-03A8-4C96-B5E8-E28FD8ECC7A1}" type="datetimeFigureOut">
              <a:rPr lang="zh-CN" altLang="en-US" smtClean="0"/>
              <a:pPr/>
              <a:t>2023/2/9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1245A8F-2627-41A1-8132-719BDFE92CD1}" type="slidenum">
              <a:rPr lang="zh-CN" altLang="en-US" smtClean="0"/>
              <a:pPr/>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3454FF6-03A8-4C96-B5E8-E28FD8ECC7A1}" type="datetimeFigureOut">
              <a:rPr lang="zh-CN" altLang="en-US" smtClean="0"/>
              <a:pPr/>
              <a:t>2023/2/9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1245A8F-2627-41A1-8132-719BDFE92CD1}" type="slidenum">
              <a:rPr lang="zh-CN" altLang="en-US" smtClean="0"/>
              <a:pPr/>
              <a:t>‹#›</a:t>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3454FF6-03A8-4C96-B5E8-E28FD8ECC7A1}" type="datetimeFigureOut">
              <a:rPr lang="zh-CN" altLang="en-US" smtClean="0"/>
              <a:pPr/>
              <a:t>2023/2/9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1245A8F-2627-41A1-8132-719BDFE92CD1}" type="slidenum">
              <a:rPr lang="zh-CN" altLang="en-US" smtClean="0"/>
              <a:pPr/>
              <a:t>‹#›</a:t>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3454FF6-03A8-4C96-B5E8-E28FD8ECC7A1}" type="datetimeFigureOut">
              <a:rPr lang="zh-CN" altLang="en-US" smtClean="0"/>
              <a:pPr/>
              <a:t>2023/2/9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1245A8F-2627-41A1-8132-719BDFE92CD1}" type="slidenum">
              <a:rPr lang="zh-CN" altLang="en-US" smtClean="0"/>
              <a:pPr/>
              <a:t>‹#›</a:t>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1_标题幻灯片">
    <p:bg>
      <p:bgPr>
        <a:solidFill>
          <a:schemeClr val="bg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 xmlns:p14="http://schemas.microsoft.com/office/powerpoint/2010/main" Requires="p14">
      <p:transition spd="slow" p14:dur="1500" advTm="0">
        <p:random/>
      </p:transition>
    </mc:Choice>
    <mc:Fallback>
      <p:transition spd="slow" advTm="0">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设计页面">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 xmlns:p14="http://schemas.microsoft.com/office/powerpoint/2010/main" Requires="p14">
      <p:transition spd="slow" p14:dur="1500" advTm="2000">
        <p:random/>
      </p:transition>
    </mc:Choice>
    <mc:Fallback>
      <p:transition spd="slow" advTm="2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grpSp>
        <p:nvGrpSpPr>
          <p:cNvPr id="12" name="组合 11"/>
          <p:cNvGrpSpPr/>
          <p:nvPr userDrawn="1"/>
        </p:nvGrpSpPr>
        <p:grpSpPr>
          <a:xfrm>
            <a:off x="-16043" y="-1"/>
            <a:ext cx="12208043" cy="6858001"/>
            <a:chOff x="-16043" y="-1"/>
            <a:chExt cx="12208043" cy="6858001"/>
          </a:xfrm>
        </p:grpSpPr>
        <p:sp>
          <p:nvSpPr>
            <p:cNvPr id="13" name="矩形 12"/>
            <p:cNvSpPr/>
            <p:nvPr/>
          </p:nvSpPr>
          <p:spPr>
            <a:xfrm>
              <a:off x="-16043" y="0"/>
              <a:ext cx="12208042" cy="6858000"/>
            </a:xfrm>
            <a:prstGeom prst="rect">
              <a:avLst/>
            </a:prstGeom>
            <a:gradFill>
              <a:gsLst>
                <a:gs pos="100000">
                  <a:schemeClr val="bg1"/>
                </a:gs>
                <a:gs pos="0">
                  <a:srgbClr val="F8F8F8"/>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9"/>
            <p:cNvSpPr/>
            <p:nvPr/>
          </p:nvSpPr>
          <p:spPr>
            <a:xfrm>
              <a:off x="0" y="-1"/>
              <a:ext cx="8686800" cy="3829653"/>
            </a:xfrm>
            <a:custGeom>
              <a:avLst/>
              <a:gdLst>
                <a:gd name="connsiteX0" fmla="*/ 0 w 7180729"/>
                <a:gd name="connsiteY0" fmla="*/ 0 h 3429000"/>
                <a:gd name="connsiteX1" fmla="*/ 7180729 w 7180729"/>
                <a:gd name="connsiteY1" fmla="*/ 0 h 3429000"/>
                <a:gd name="connsiteX2" fmla="*/ 7180729 w 7180729"/>
                <a:gd name="connsiteY2" fmla="*/ 3429000 h 3429000"/>
                <a:gd name="connsiteX3" fmla="*/ 0 w 7180729"/>
                <a:gd name="connsiteY3" fmla="*/ 3429000 h 3429000"/>
                <a:gd name="connsiteX4" fmla="*/ 0 w 7180729"/>
                <a:gd name="connsiteY4" fmla="*/ 0 h 3429000"/>
                <a:gd name="connsiteX0-1" fmla="*/ 0 w 7180729"/>
                <a:gd name="connsiteY0-2" fmla="*/ 0 h 3429000"/>
                <a:gd name="connsiteX1-3" fmla="*/ 7180729 w 7180729"/>
                <a:gd name="connsiteY1-4" fmla="*/ 0 h 3429000"/>
                <a:gd name="connsiteX2-5" fmla="*/ 0 w 7180729"/>
                <a:gd name="connsiteY2-6" fmla="*/ 3429000 h 3429000"/>
                <a:gd name="connsiteX3-7" fmla="*/ 0 w 7180729"/>
                <a:gd name="connsiteY3-8" fmla="*/ 0 h 3429000"/>
              </a:gdLst>
              <a:ahLst/>
              <a:cxnLst>
                <a:cxn ang="0">
                  <a:pos x="connsiteX0-1" y="connsiteY0-2"/>
                </a:cxn>
                <a:cxn ang="0">
                  <a:pos x="connsiteX1-3" y="connsiteY1-4"/>
                </a:cxn>
                <a:cxn ang="0">
                  <a:pos x="connsiteX2-5" y="connsiteY2-6"/>
                </a:cxn>
                <a:cxn ang="0">
                  <a:pos x="connsiteX3-7" y="connsiteY3-8"/>
                </a:cxn>
              </a:cxnLst>
              <a:rect l="l" t="t" r="r" b="b"/>
              <a:pathLst>
                <a:path w="7180729" h="3429000">
                  <a:moveTo>
                    <a:pt x="0" y="0"/>
                  </a:moveTo>
                  <a:lnTo>
                    <a:pt x="7180729" y="0"/>
                  </a:lnTo>
                  <a:lnTo>
                    <a:pt x="0" y="3429000"/>
                  </a:lnTo>
                  <a:lnTo>
                    <a:pt x="0" y="0"/>
                  </a:lnTo>
                  <a:close/>
                </a:path>
              </a:pathLst>
            </a:custGeom>
            <a:gradFill>
              <a:gsLst>
                <a:gs pos="0">
                  <a:schemeClr val="bg1"/>
                </a:gs>
                <a:gs pos="100000">
                  <a:srgbClr val="F8F8F8"/>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2"/>
            <p:cNvSpPr/>
            <p:nvPr/>
          </p:nvSpPr>
          <p:spPr>
            <a:xfrm>
              <a:off x="-16043" y="593558"/>
              <a:ext cx="12208042" cy="6264442"/>
            </a:xfrm>
            <a:custGeom>
              <a:avLst/>
              <a:gdLst>
                <a:gd name="connsiteX0" fmla="*/ 0 w 12192000"/>
                <a:gd name="connsiteY0" fmla="*/ 0 h 6264442"/>
                <a:gd name="connsiteX1" fmla="*/ 12192000 w 12192000"/>
                <a:gd name="connsiteY1" fmla="*/ 0 h 6264442"/>
                <a:gd name="connsiteX2" fmla="*/ 12192000 w 12192000"/>
                <a:gd name="connsiteY2" fmla="*/ 6264442 h 6264442"/>
                <a:gd name="connsiteX3" fmla="*/ 0 w 12192000"/>
                <a:gd name="connsiteY3" fmla="*/ 6264442 h 6264442"/>
                <a:gd name="connsiteX4" fmla="*/ 0 w 12192000"/>
                <a:gd name="connsiteY4" fmla="*/ 0 h 6264442"/>
                <a:gd name="connsiteX0-1" fmla="*/ 0 w 12208042"/>
                <a:gd name="connsiteY0-2" fmla="*/ 5037221 h 6264442"/>
                <a:gd name="connsiteX1-3" fmla="*/ 12208042 w 12208042"/>
                <a:gd name="connsiteY1-4" fmla="*/ 0 h 6264442"/>
                <a:gd name="connsiteX2-5" fmla="*/ 12208042 w 12208042"/>
                <a:gd name="connsiteY2-6" fmla="*/ 6264442 h 6264442"/>
                <a:gd name="connsiteX3-7" fmla="*/ 16042 w 12208042"/>
                <a:gd name="connsiteY3-8" fmla="*/ 6264442 h 6264442"/>
                <a:gd name="connsiteX4-9" fmla="*/ 0 w 12208042"/>
                <a:gd name="connsiteY4-10" fmla="*/ 5037221 h 626444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208042" h="6264442">
                  <a:moveTo>
                    <a:pt x="0" y="5037221"/>
                  </a:moveTo>
                  <a:lnTo>
                    <a:pt x="12208042" y="0"/>
                  </a:lnTo>
                  <a:lnTo>
                    <a:pt x="12208042" y="6264442"/>
                  </a:lnTo>
                  <a:lnTo>
                    <a:pt x="16042" y="6264442"/>
                  </a:lnTo>
                  <a:lnTo>
                    <a:pt x="0" y="5037221"/>
                  </a:lnTo>
                  <a:close/>
                </a:path>
              </a:pathLst>
            </a:custGeom>
            <a:gradFill>
              <a:gsLst>
                <a:gs pos="0">
                  <a:schemeClr val="bg1"/>
                </a:gs>
                <a:gs pos="100000">
                  <a:srgbClr val="F8F8F8"/>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3"/>
            <p:cNvSpPr/>
            <p:nvPr/>
          </p:nvSpPr>
          <p:spPr>
            <a:xfrm>
              <a:off x="10479840" y="650915"/>
              <a:ext cx="1712160" cy="633400"/>
            </a:xfrm>
            <a:custGeom>
              <a:avLst/>
              <a:gdLst>
                <a:gd name="connsiteX0" fmla="*/ 0 w 1712160"/>
                <a:gd name="connsiteY0" fmla="*/ 0 h 633400"/>
                <a:gd name="connsiteX1" fmla="*/ 1712160 w 1712160"/>
                <a:gd name="connsiteY1" fmla="*/ 0 h 633400"/>
                <a:gd name="connsiteX2" fmla="*/ 1712160 w 1712160"/>
                <a:gd name="connsiteY2" fmla="*/ 633400 h 633400"/>
                <a:gd name="connsiteX3" fmla="*/ 0 w 1712160"/>
                <a:gd name="connsiteY3" fmla="*/ 633400 h 633400"/>
                <a:gd name="connsiteX4" fmla="*/ 0 w 1712160"/>
                <a:gd name="connsiteY4" fmla="*/ 0 h 633400"/>
                <a:gd name="connsiteX0-1" fmla="*/ 0 w 1712160"/>
                <a:gd name="connsiteY0-2" fmla="*/ 633400 h 633400"/>
                <a:gd name="connsiteX1-3" fmla="*/ 1712160 w 1712160"/>
                <a:gd name="connsiteY1-4" fmla="*/ 0 h 633400"/>
                <a:gd name="connsiteX2-5" fmla="*/ 1712160 w 1712160"/>
                <a:gd name="connsiteY2-6" fmla="*/ 633400 h 633400"/>
                <a:gd name="connsiteX3-7" fmla="*/ 0 w 1712160"/>
                <a:gd name="connsiteY3-8" fmla="*/ 633400 h 633400"/>
              </a:gdLst>
              <a:ahLst/>
              <a:cxnLst>
                <a:cxn ang="0">
                  <a:pos x="connsiteX0-1" y="connsiteY0-2"/>
                </a:cxn>
                <a:cxn ang="0">
                  <a:pos x="connsiteX1-3" y="connsiteY1-4"/>
                </a:cxn>
                <a:cxn ang="0">
                  <a:pos x="connsiteX2-5" y="connsiteY2-6"/>
                </a:cxn>
                <a:cxn ang="0">
                  <a:pos x="connsiteX3-7" y="connsiteY3-8"/>
                </a:cxn>
              </a:cxnLst>
              <a:rect l="l" t="t" r="r" b="b"/>
              <a:pathLst>
                <a:path w="1712160" h="633400">
                  <a:moveTo>
                    <a:pt x="0" y="633400"/>
                  </a:moveTo>
                  <a:lnTo>
                    <a:pt x="1712160" y="0"/>
                  </a:lnTo>
                  <a:lnTo>
                    <a:pt x="1712160" y="633400"/>
                  </a:lnTo>
                  <a:lnTo>
                    <a:pt x="0" y="6334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grpSp>
        <p:nvGrpSpPr>
          <p:cNvPr id="2" name="组合 1"/>
          <p:cNvGrpSpPr/>
          <p:nvPr userDrawn="1"/>
        </p:nvGrpSpPr>
        <p:grpSpPr>
          <a:xfrm>
            <a:off x="-16043" y="-1"/>
            <a:ext cx="12208043" cy="6858001"/>
            <a:chOff x="-16043" y="-1"/>
            <a:chExt cx="12208043" cy="6858001"/>
          </a:xfrm>
        </p:grpSpPr>
        <p:sp>
          <p:nvSpPr>
            <p:cNvPr id="3" name="矩形 2"/>
            <p:cNvSpPr/>
            <p:nvPr/>
          </p:nvSpPr>
          <p:spPr>
            <a:xfrm>
              <a:off x="-16043" y="0"/>
              <a:ext cx="12208042" cy="6858000"/>
            </a:xfrm>
            <a:prstGeom prst="rect">
              <a:avLst/>
            </a:prstGeom>
            <a:gradFill>
              <a:gsLst>
                <a:gs pos="100000">
                  <a:schemeClr val="bg1"/>
                </a:gs>
                <a:gs pos="0">
                  <a:srgbClr val="F8F8F8"/>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9"/>
            <p:cNvSpPr/>
            <p:nvPr/>
          </p:nvSpPr>
          <p:spPr>
            <a:xfrm>
              <a:off x="0" y="-1"/>
              <a:ext cx="8686800" cy="3829653"/>
            </a:xfrm>
            <a:custGeom>
              <a:avLst/>
              <a:gdLst>
                <a:gd name="connsiteX0" fmla="*/ 0 w 7180729"/>
                <a:gd name="connsiteY0" fmla="*/ 0 h 3429000"/>
                <a:gd name="connsiteX1" fmla="*/ 7180729 w 7180729"/>
                <a:gd name="connsiteY1" fmla="*/ 0 h 3429000"/>
                <a:gd name="connsiteX2" fmla="*/ 7180729 w 7180729"/>
                <a:gd name="connsiteY2" fmla="*/ 3429000 h 3429000"/>
                <a:gd name="connsiteX3" fmla="*/ 0 w 7180729"/>
                <a:gd name="connsiteY3" fmla="*/ 3429000 h 3429000"/>
                <a:gd name="connsiteX4" fmla="*/ 0 w 7180729"/>
                <a:gd name="connsiteY4" fmla="*/ 0 h 3429000"/>
                <a:gd name="connsiteX0-1" fmla="*/ 0 w 7180729"/>
                <a:gd name="connsiteY0-2" fmla="*/ 0 h 3429000"/>
                <a:gd name="connsiteX1-3" fmla="*/ 7180729 w 7180729"/>
                <a:gd name="connsiteY1-4" fmla="*/ 0 h 3429000"/>
                <a:gd name="connsiteX2-5" fmla="*/ 0 w 7180729"/>
                <a:gd name="connsiteY2-6" fmla="*/ 3429000 h 3429000"/>
                <a:gd name="connsiteX3-7" fmla="*/ 0 w 7180729"/>
                <a:gd name="connsiteY3-8" fmla="*/ 0 h 3429000"/>
              </a:gdLst>
              <a:ahLst/>
              <a:cxnLst>
                <a:cxn ang="0">
                  <a:pos x="connsiteX0-1" y="connsiteY0-2"/>
                </a:cxn>
                <a:cxn ang="0">
                  <a:pos x="connsiteX1-3" y="connsiteY1-4"/>
                </a:cxn>
                <a:cxn ang="0">
                  <a:pos x="connsiteX2-5" y="connsiteY2-6"/>
                </a:cxn>
                <a:cxn ang="0">
                  <a:pos x="connsiteX3-7" y="connsiteY3-8"/>
                </a:cxn>
              </a:cxnLst>
              <a:rect l="l" t="t" r="r" b="b"/>
              <a:pathLst>
                <a:path w="7180729" h="3429000">
                  <a:moveTo>
                    <a:pt x="0" y="0"/>
                  </a:moveTo>
                  <a:lnTo>
                    <a:pt x="7180729" y="0"/>
                  </a:lnTo>
                  <a:lnTo>
                    <a:pt x="0" y="3429000"/>
                  </a:lnTo>
                  <a:lnTo>
                    <a:pt x="0" y="0"/>
                  </a:lnTo>
                  <a:close/>
                </a:path>
              </a:pathLst>
            </a:custGeom>
            <a:gradFill>
              <a:gsLst>
                <a:gs pos="0">
                  <a:schemeClr val="bg1"/>
                </a:gs>
                <a:gs pos="100000">
                  <a:srgbClr val="F8F8F8"/>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2"/>
            <p:cNvSpPr/>
            <p:nvPr/>
          </p:nvSpPr>
          <p:spPr>
            <a:xfrm>
              <a:off x="-16043" y="593558"/>
              <a:ext cx="12208042" cy="6264442"/>
            </a:xfrm>
            <a:custGeom>
              <a:avLst/>
              <a:gdLst>
                <a:gd name="connsiteX0" fmla="*/ 0 w 12192000"/>
                <a:gd name="connsiteY0" fmla="*/ 0 h 6264442"/>
                <a:gd name="connsiteX1" fmla="*/ 12192000 w 12192000"/>
                <a:gd name="connsiteY1" fmla="*/ 0 h 6264442"/>
                <a:gd name="connsiteX2" fmla="*/ 12192000 w 12192000"/>
                <a:gd name="connsiteY2" fmla="*/ 6264442 h 6264442"/>
                <a:gd name="connsiteX3" fmla="*/ 0 w 12192000"/>
                <a:gd name="connsiteY3" fmla="*/ 6264442 h 6264442"/>
                <a:gd name="connsiteX4" fmla="*/ 0 w 12192000"/>
                <a:gd name="connsiteY4" fmla="*/ 0 h 6264442"/>
                <a:gd name="connsiteX0-1" fmla="*/ 0 w 12208042"/>
                <a:gd name="connsiteY0-2" fmla="*/ 5037221 h 6264442"/>
                <a:gd name="connsiteX1-3" fmla="*/ 12208042 w 12208042"/>
                <a:gd name="connsiteY1-4" fmla="*/ 0 h 6264442"/>
                <a:gd name="connsiteX2-5" fmla="*/ 12208042 w 12208042"/>
                <a:gd name="connsiteY2-6" fmla="*/ 6264442 h 6264442"/>
                <a:gd name="connsiteX3-7" fmla="*/ 16042 w 12208042"/>
                <a:gd name="connsiteY3-8" fmla="*/ 6264442 h 6264442"/>
                <a:gd name="connsiteX4-9" fmla="*/ 0 w 12208042"/>
                <a:gd name="connsiteY4-10" fmla="*/ 5037221 h 626444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208042" h="6264442">
                  <a:moveTo>
                    <a:pt x="0" y="5037221"/>
                  </a:moveTo>
                  <a:lnTo>
                    <a:pt x="12208042" y="0"/>
                  </a:lnTo>
                  <a:lnTo>
                    <a:pt x="12208042" y="6264442"/>
                  </a:lnTo>
                  <a:lnTo>
                    <a:pt x="16042" y="6264442"/>
                  </a:lnTo>
                  <a:lnTo>
                    <a:pt x="0" y="5037221"/>
                  </a:lnTo>
                  <a:close/>
                </a:path>
              </a:pathLst>
            </a:custGeom>
            <a:gradFill>
              <a:gsLst>
                <a:gs pos="0">
                  <a:schemeClr val="bg1"/>
                </a:gs>
                <a:gs pos="100000">
                  <a:srgbClr val="F8F8F8"/>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3"/>
            <p:cNvSpPr/>
            <p:nvPr/>
          </p:nvSpPr>
          <p:spPr>
            <a:xfrm>
              <a:off x="10479840" y="650915"/>
              <a:ext cx="1712160" cy="633400"/>
            </a:xfrm>
            <a:custGeom>
              <a:avLst/>
              <a:gdLst>
                <a:gd name="connsiteX0" fmla="*/ 0 w 1712160"/>
                <a:gd name="connsiteY0" fmla="*/ 0 h 633400"/>
                <a:gd name="connsiteX1" fmla="*/ 1712160 w 1712160"/>
                <a:gd name="connsiteY1" fmla="*/ 0 h 633400"/>
                <a:gd name="connsiteX2" fmla="*/ 1712160 w 1712160"/>
                <a:gd name="connsiteY2" fmla="*/ 633400 h 633400"/>
                <a:gd name="connsiteX3" fmla="*/ 0 w 1712160"/>
                <a:gd name="connsiteY3" fmla="*/ 633400 h 633400"/>
                <a:gd name="connsiteX4" fmla="*/ 0 w 1712160"/>
                <a:gd name="connsiteY4" fmla="*/ 0 h 633400"/>
                <a:gd name="connsiteX0-1" fmla="*/ 0 w 1712160"/>
                <a:gd name="connsiteY0-2" fmla="*/ 633400 h 633400"/>
                <a:gd name="connsiteX1-3" fmla="*/ 1712160 w 1712160"/>
                <a:gd name="connsiteY1-4" fmla="*/ 0 h 633400"/>
                <a:gd name="connsiteX2-5" fmla="*/ 1712160 w 1712160"/>
                <a:gd name="connsiteY2-6" fmla="*/ 633400 h 633400"/>
                <a:gd name="connsiteX3-7" fmla="*/ 0 w 1712160"/>
                <a:gd name="connsiteY3-8" fmla="*/ 633400 h 633400"/>
              </a:gdLst>
              <a:ahLst/>
              <a:cxnLst>
                <a:cxn ang="0">
                  <a:pos x="connsiteX0-1" y="connsiteY0-2"/>
                </a:cxn>
                <a:cxn ang="0">
                  <a:pos x="connsiteX1-3" y="connsiteY1-4"/>
                </a:cxn>
                <a:cxn ang="0">
                  <a:pos x="connsiteX2-5" y="connsiteY2-6"/>
                </a:cxn>
                <a:cxn ang="0">
                  <a:pos x="connsiteX3-7" y="connsiteY3-8"/>
                </a:cxn>
              </a:cxnLst>
              <a:rect l="l" t="t" r="r" b="b"/>
              <a:pathLst>
                <a:path w="1712160" h="633400">
                  <a:moveTo>
                    <a:pt x="0" y="633400"/>
                  </a:moveTo>
                  <a:lnTo>
                    <a:pt x="1712160" y="0"/>
                  </a:lnTo>
                  <a:lnTo>
                    <a:pt x="1712160" y="633400"/>
                  </a:lnTo>
                  <a:lnTo>
                    <a:pt x="0" y="6334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7"/>
          <p:cNvGrpSpPr/>
          <p:nvPr userDrawn="1"/>
        </p:nvGrpSpPr>
        <p:grpSpPr>
          <a:xfrm>
            <a:off x="394446" y="0"/>
            <a:ext cx="4345107" cy="746621"/>
            <a:chOff x="394446" y="0"/>
            <a:chExt cx="4345107" cy="746621"/>
          </a:xfrm>
        </p:grpSpPr>
        <p:sp>
          <p:nvSpPr>
            <p:cNvPr id="9" name="文本框 8"/>
            <p:cNvSpPr txBox="1"/>
            <p:nvPr/>
          </p:nvSpPr>
          <p:spPr>
            <a:xfrm>
              <a:off x="1220641" y="75155"/>
              <a:ext cx="3518912" cy="567656"/>
            </a:xfrm>
            <a:prstGeom prst="rect">
              <a:avLst/>
            </a:prstGeom>
            <a:noFill/>
          </p:spPr>
          <p:txBody>
            <a:bodyPr wrap="none" rtlCol="0">
              <a:spAutoFit/>
            </a:bodyPr>
            <a:lstStyle/>
            <a:p>
              <a:pPr fontAlgn="auto">
                <a:lnSpc>
                  <a:spcPct val="130000"/>
                </a:lnSpc>
                <a:defRPr/>
              </a:pPr>
              <a:r>
                <a:rPr lang="zh-CN" altLang="en-US" sz="2600" b="0" dirty="0">
                  <a:solidFill>
                    <a:srgbClr val="554B4F"/>
                  </a:solidFill>
                  <a:latin typeface="方正大黑简体" panose="03000509000000000000" pitchFamily="65" charset="-122"/>
                  <a:ea typeface="方正大黑简体" panose="03000509000000000000" pitchFamily="65" charset="-122"/>
                  <a:cs typeface="+mn-ea"/>
                  <a:sym typeface="+mn-lt"/>
                </a:rPr>
                <a:t>公司基本素质分析概述</a:t>
              </a:r>
            </a:p>
          </p:txBody>
        </p:sp>
        <p:grpSp>
          <p:nvGrpSpPr>
            <p:cNvPr id="11" name="组合 10"/>
            <p:cNvGrpSpPr/>
            <p:nvPr/>
          </p:nvGrpSpPr>
          <p:grpSpPr>
            <a:xfrm>
              <a:off x="394446" y="0"/>
              <a:ext cx="666734" cy="746621"/>
              <a:chOff x="514366" y="0"/>
              <a:chExt cx="666734" cy="746621"/>
            </a:xfrm>
          </p:grpSpPr>
          <p:sp>
            <p:nvSpPr>
              <p:cNvPr id="12" name="矩形 11"/>
              <p:cNvSpPr/>
              <p:nvPr/>
            </p:nvSpPr>
            <p:spPr>
              <a:xfrm>
                <a:off x="514366" y="0"/>
                <a:ext cx="666734" cy="746621"/>
              </a:xfrm>
              <a:prstGeom prst="rect">
                <a:avLst/>
              </a:prstGeom>
              <a:solidFill>
                <a:srgbClr val="5967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3" name="TextBox 48"/>
              <p:cNvSpPr txBox="1"/>
              <p:nvPr/>
            </p:nvSpPr>
            <p:spPr>
              <a:xfrm>
                <a:off x="514366" y="7957"/>
                <a:ext cx="666734" cy="738664"/>
              </a:xfrm>
              <a:prstGeom prst="rect">
                <a:avLst/>
              </a:prstGeom>
              <a:noFill/>
            </p:spPr>
            <p:txBody>
              <a:bodyPr wrap="square" lIns="0" tIns="0" rIns="0" bIns="0" rtlCol="0">
                <a:spAutoFit/>
              </a:bodyPr>
              <a:lstStyle/>
              <a:p>
                <a:pPr algn="ctr">
                  <a:lnSpc>
                    <a:spcPct val="100000"/>
                  </a:lnSpc>
                </a:pPr>
                <a:r>
                  <a:rPr lang="en-US" altLang="zh-CN" sz="4800" dirty="0">
                    <a:solidFill>
                      <a:schemeClr val="bg1"/>
                    </a:solidFill>
                    <a:latin typeface="Arial" panose="020B0604020202020204" pitchFamily="34" charset="0"/>
                    <a:ea typeface="方正黑体简体" panose="02010601030101010101" pitchFamily="2" charset="-122"/>
                    <a:cs typeface="Arial" panose="020B0604020202020204" pitchFamily="34" charset="0"/>
                    <a:sym typeface="+mn-lt"/>
                  </a:rPr>
                  <a:t>1</a:t>
                </a:r>
                <a:endParaRPr lang="zh-CN" altLang="en-US" sz="4800" dirty="0">
                  <a:solidFill>
                    <a:schemeClr val="bg1"/>
                  </a:solidFill>
                  <a:latin typeface="Arial" panose="020B0604020202020204" pitchFamily="34" charset="0"/>
                  <a:ea typeface="方正黑体简体" panose="02010601030101010101" pitchFamily="2" charset="-122"/>
                  <a:cs typeface="Arial" panose="020B0604020202020204" pitchFamily="34" charset="0"/>
                  <a:sym typeface="+mn-lt"/>
                </a:endParaRPr>
              </a:p>
            </p:txBody>
          </p:sp>
        </p:gr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grpSp>
        <p:nvGrpSpPr>
          <p:cNvPr id="2" name="组合 1"/>
          <p:cNvGrpSpPr/>
          <p:nvPr userDrawn="1"/>
        </p:nvGrpSpPr>
        <p:grpSpPr>
          <a:xfrm>
            <a:off x="-16043" y="-1"/>
            <a:ext cx="12208043" cy="6858001"/>
            <a:chOff x="-16043" y="-1"/>
            <a:chExt cx="12208043" cy="6858001"/>
          </a:xfrm>
        </p:grpSpPr>
        <p:sp>
          <p:nvSpPr>
            <p:cNvPr id="3" name="矩形 2"/>
            <p:cNvSpPr/>
            <p:nvPr/>
          </p:nvSpPr>
          <p:spPr>
            <a:xfrm>
              <a:off x="-16043" y="0"/>
              <a:ext cx="12208042" cy="6858000"/>
            </a:xfrm>
            <a:prstGeom prst="rect">
              <a:avLst/>
            </a:prstGeom>
            <a:gradFill>
              <a:gsLst>
                <a:gs pos="100000">
                  <a:schemeClr val="bg1"/>
                </a:gs>
                <a:gs pos="0">
                  <a:srgbClr val="F8F8F8"/>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9"/>
            <p:cNvSpPr/>
            <p:nvPr/>
          </p:nvSpPr>
          <p:spPr>
            <a:xfrm>
              <a:off x="0" y="-1"/>
              <a:ext cx="8686800" cy="3829653"/>
            </a:xfrm>
            <a:custGeom>
              <a:avLst/>
              <a:gdLst>
                <a:gd name="connsiteX0" fmla="*/ 0 w 7180729"/>
                <a:gd name="connsiteY0" fmla="*/ 0 h 3429000"/>
                <a:gd name="connsiteX1" fmla="*/ 7180729 w 7180729"/>
                <a:gd name="connsiteY1" fmla="*/ 0 h 3429000"/>
                <a:gd name="connsiteX2" fmla="*/ 7180729 w 7180729"/>
                <a:gd name="connsiteY2" fmla="*/ 3429000 h 3429000"/>
                <a:gd name="connsiteX3" fmla="*/ 0 w 7180729"/>
                <a:gd name="connsiteY3" fmla="*/ 3429000 h 3429000"/>
                <a:gd name="connsiteX4" fmla="*/ 0 w 7180729"/>
                <a:gd name="connsiteY4" fmla="*/ 0 h 3429000"/>
                <a:gd name="connsiteX0-1" fmla="*/ 0 w 7180729"/>
                <a:gd name="connsiteY0-2" fmla="*/ 0 h 3429000"/>
                <a:gd name="connsiteX1-3" fmla="*/ 7180729 w 7180729"/>
                <a:gd name="connsiteY1-4" fmla="*/ 0 h 3429000"/>
                <a:gd name="connsiteX2-5" fmla="*/ 0 w 7180729"/>
                <a:gd name="connsiteY2-6" fmla="*/ 3429000 h 3429000"/>
                <a:gd name="connsiteX3-7" fmla="*/ 0 w 7180729"/>
                <a:gd name="connsiteY3-8" fmla="*/ 0 h 3429000"/>
              </a:gdLst>
              <a:ahLst/>
              <a:cxnLst>
                <a:cxn ang="0">
                  <a:pos x="connsiteX0-1" y="connsiteY0-2"/>
                </a:cxn>
                <a:cxn ang="0">
                  <a:pos x="connsiteX1-3" y="connsiteY1-4"/>
                </a:cxn>
                <a:cxn ang="0">
                  <a:pos x="connsiteX2-5" y="connsiteY2-6"/>
                </a:cxn>
                <a:cxn ang="0">
                  <a:pos x="connsiteX3-7" y="connsiteY3-8"/>
                </a:cxn>
              </a:cxnLst>
              <a:rect l="l" t="t" r="r" b="b"/>
              <a:pathLst>
                <a:path w="7180729" h="3429000">
                  <a:moveTo>
                    <a:pt x="0" y="0"/>
                  </a:moveTo>
                  <a:lnTo>
                    <a:pt x="7180729" y="0"/>
                  </a:lnTo>
                  <a:lnTo>
                    <a:pt x="0" y="3429000"/>
                  </a:lnTo>
                  <a:lnTo>
                    <a:pt x="0" y="0"/>
                  </a:lnTo>
                  <a:close/>
                </a:path>
              </a:pathLst>
            </a:custGeom>
            <a:gradFill>
              <a:gsLst>
                <a:gs pos="0">
                  <a:schemeClr val="bg1"/>
                </a:gs>
                <a:gs pos="100000">
                  <a:srgbClr val="F8F8F8"/>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2"/>
            <p:cNvSpPr/>
            <p:nvPr/>
          </p:nvSpPr>
          <p:spPr>
            <a:xfrm>
              <a:off x="-16043" y="593558"/>
              <a:ext cx="12208042" cy="6264442"/>
            </a:xfrm>
            <a:custGeom>
              <a:avLst/>
              <a:gdLst>
                <a:gd name="connsiteX0" fmla="*/ 0 w 12192000"/>
                <a:gd name="connsiteY0" fmla="*/ 0 h 6264442"/>
                <a:gd name="connsiteX1" fmla="*/ 12192000 w 12192000"/>
                <a:gd name="connsiteY1" fmla="*/ 0 h 6264442"/>
                <a:gd name="connsiteX2" fmla="*/ 12192000 w 12192000"/>
                <a:gd name="connsiteY2" fmla="*/ 6264442 h 6264442"/>
                <a:gd name="connsiteX3" fmla="*/ 0 w 12192000"/>
                <a:gd name="connsiteY3" fmla="*/ 6264442 h 6264442"/>
                <a:gd name="connsiteX4" fmla="*/ 0 w 12192000"/>
                <a:gd name="connsiteY4" fmla="*/ 0 h 6264442"/>
                <a:gd name="connsiteX0-1" fmla="*/ 0 w 12208042"/>
                <a:gd name="connsiteY0-2" fmla="*/ 5037221 h 6264442"/>
                <a:gd name="connsiteX1-3" fmla="*/ 12208042 w 12208042"/>
                <a:gd name="connsiteY1-4" fmla="*/ 0 h 6264442"/>
                <a:gd name="connsiteX2-5" fmla="*/ 12208042 w 12208042"/>
                <a:gd name="connsiteY2-6" fmla="*/ 6264442 h 6264442"/>
                <a:gd name="connsiteX3-7" fmla="*/ 16042 w 12208042"/>
                <a:gd name="connsiteY3-8" fmla="*/ 6264442 h 6264442"/>
                <a:gd name="connsiteX4-9" fmla="*/ 0 w 12208042"/>
                <a:gd name="connsiteY4-10" fmla="*/ 5037221 h 626444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208042" h="6264442">
                  <a:moveTo>
                    <a:pt x="0" y="5037221"/>
                  </a:moveTo>
                  <a:lnTo>
                    <a:pt x="12208042" y="0"/>
                  </a:lnTo>
                  <a:lnTo>
                    <a:pt x="12208042" y="6264442"/>
                  </a:lnTo>
                  <a:lnTo>
                    <a:pt x="16042" y="6264442"/>
                  </a:lnTo>
                  <a:lnTo>
                    <a:pt x="0" y="5037221"/>
                  </a:lnTo>
                  <a:close/>
                </a:path>
              </a:pathLst>
            </a:custGeom>
            <a:gradFill>
              <a:gsLst>
                <a:gs pos="0">
                  <a:schemeClr val="bg1"/>
                </a:gs>
                <a:gs pos="100000">
                  <a:srgbClr val="F8F8F8"/>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3"/>
            <p:cNvSpPr/>
            <p:nvPr/>
          </p:nvSpPr>
          <p:spPr>
            <a:xfrm>
              <a:off x="10479840" y="650915"/>
              <a:ext cx="1712160" cy="633400"/>
            </a:xfrm>
            <a:custGeom>
              <a:avLst/>
              <a:gdLst>
                <a:gd name="connsiteX0" fmla="*/ 0 w 1712160"/>
                <a:gd name="connsiteY0" fmla="*/ 0 h 633400"/>
                <a:gd name="connsiteX1" fmla="*/ 1712160 w 1712160"/>
                <a:gd name="connsiteY1" fmla="*/ 0 h 633400"/>
                <a:gd name="connsiteX2" fmla="*/ 1712160 w 1712160"/>
                <a:gd name="connsiteY2" fmla="*/ 633400 h 633400"/>
                <a:gd name="connsiteX3" fmla="*/ 0 w 1712160"/>
                <a:gd name="connsiteY3" fmla="*/ 633400 h 633400"/>
                <a:gd name="connsiteX4" fmla="*/ 0 w 1712160"/>
                <a:gd name="connsiteY4" fmla="*/ 0 h 633400"/>
                <a:gd name="connsiteX0-1" fmla="*/ 0 w 1712160"/>
                <a:gd name="connsiteY0-2" fmla="*/ 633400 h 633400"/>
                <a:gd name="connsiteX1-3" fmla="*/ 1712160 w 1712160"/>
                <a:gd name="connsiteY1-4" fmla="*/ 0 h 633400"/>
                <a:gd name="connsiteX2-5" fmla="*/ 1712160 w 1712160"/>
                <a:gd name="connsiteY2-6" fmla="*/ 633400 h 633400"/>
                <a:gd name="connsiteX3-7" fmla="*/ 0 w 1712160"/>
                <a:gd name="connsiteY3-8" fmla="*/ 633400 h 633400"/>
              </a:gdLst>
              <a:ahLst/>
              <a:cxnLst>
                <a:cxn ang="0">
                  <a:pos x="connsiteX0-1" y="connsiteY0-2"/>
                </a:cxn>
                <a:cxn ang="0">
                  <a:pos x="connsiteX1-3" y="connsiteY1-4"/>
                </a:cxn>
                <a:cxn ang="0">
                  <a:pos x="connsiteX2-5" y="connsiteY2-6"/>
                </a:cxn>
                <a:cxn ang="0">
                  <a:pos x="connsiteX3-7" y="connsiteY3-8"/>
                </a:cxn>
              </a:cxnLst>
              <a:rect l="l" t="t" r="r" b="b"/>
              <a:pathLst>
                <a:path w="1712160" h="633400">
                  <a:moveTo>
                    <a:pt x="0" y="633400"/>
                  </a:moveTo>
                  <a:lnTo>
                    <a:pt x="1712160" y="0"/>
                  </a:lnTo>
                  <a:lnTo>
                    <a:pt x="1712160" y="633400"/>
                  </a:lnTo>
                  <a:lnTo>
                    <a:pt x="0" y="6334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7"/>
          <p:cNvGrpSpPr/>
          <p:nvPr userDrawn="1"/>
        </p:nvGrpSpPr>
        <p:grpSpPr>
          <a:xfrm>
            <a:off x="394446" y="0"/>
            <a:ext cx="4011682" cy="900000"/>
            <a:chOff x="394446" y="0"/>
            <a:chExt cx="4011682" cy="900000"/>
          </a:xfrm>
        </p:grpSpPr>
        <p:sp>
          <p:nvSpPr>
            <p:cNvPr id="9" name="文本框 8"/>
            <p:cNvSpPr txBox="1"/>
            <p:nvPr/>
          </p:nvSpPr>
          <p:spPr>
            <a:xfrm>
              <a:off x="1220641" y="166172"/>
              <a:ext cx="3185487" cy="567656"/>
            </a:xfrm>
            <a:prstGeom prst="rect">
              <a:avLst/>
            </a:prstGeom>
            <a:noFill/>
          </p:spPr>
          <p:txBody>
            <a:bodyPr wrap="none" rtlCol="0">
              <a:spAutoFit/>
            </a:bodyPr>
            <a:lstStyle/>
            <a:p>
              <a:pPr fontAlgn="auto">
                <a:lnSpc>
                  <a:spcPct val="130000"/>
                </a:lnSpc>
                <a:defRPr/>
              </a:pPr>
              <a:r>
                <a:rPr lang="zh-CN" altLang="en-US" sz="2600" b="0" dirty="0">
                  <a:solidFill>
                    <a:srgbClr val="554B4F"/>
                  </a:solidFill>
                  <a:latin typeface="方正大黑简体" panose="03000509000000000000" pitchFamily="65" charset="-122"/>
                  <a:ea typeface="方正大黑简体" panose="03000509000000000000" pitchFamily="65" charset="-122"/>
                  <a:cs typeface="+mn-ea"/>
                  <a:sym typeface="+mn-lt"/>
                </a:rPr>
                <a:t>公司财务分析的对象</a:t>
              </a:r>
            </a:p>
          </p:txBody>
        </p:sp>
        <p:grpSp>
          <p:nvGrpSpPr>
            <p:cNvPr id="11" name="组合 10"/>
            <p:cNvGrpSpPr/>
            <p:nvPr/>
          </p:nvGrpSpPr>
          <p:grpSpPr>
            <a:xfrm>
              <a:off x="394446" y="0"/>
              <a:ext cx="666734" cy="900000"/>
              <a:chOff x="514366" y="0"/>
              <a:chExt cx="666734" cy="900000"/>
            </a:xfrm>
          </p:grpSpPr>
          <p:sp>
            <p:nvSpPr>
              <p:cNvPr id="12" name="矩形 11"/>
              <p:cNvSpPr/>
              <p:nvPr/>
            </p:nvSpPr>
            <p:spPr>
              <a:xfrm>
                <a:off x="514366" y="0"/>
                <a:ext cx="666734" cy="900000"/>
              </a:xfrm>
              <a:prstGeom prst="rect">
                <a:avLst/>
              </a:prstGeom>
              <a:solidFill>
                <a:srgbClr val="5967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3" name="TextBox 48"/>
              <p:cNvSpPr txBox="1"/>
              <p:nvPr/>
            </p:nvSpPr>
            <p:spPr>
              <a:xfrm>
                <a:off x="514366" y="80668"/>
                <a:ext cx="666734" cy="738664"/>
              </a:xfrm>
              <a:prstGeom prst="rect">
                <a:avLst/>
              </a:prstGeom>
              <a:noFill/>
            </p:spPr>
            <p:txBody>
              <a:bodyPr wrap="square" lIns="0" tIns="0" rIns="0" bIns="0" rtlCol="0">
                <a:spAutoFit/>
              </a:bodyPr>
              <a:lstStyle/>
              <a:p>
                <a:pPr algn="ctr">
                  <a:lnSpc>
                    <a:spcPct val="100000"/>
                  </a:lnSpc>
                </a:pPr>
                <a:r>
                  <a:rPr lang="en-US" altLang="zh-CN" sz="4800" dirty="0">
                    <a:solidFill>
                      <a:schemeClr val="bg1"/>
                    </a:solidFill>
                    <a:latin typeface="Arial" panose="020B0604020202020204" pitchFamily="34" charset="0"/>
                    <a:ea typeface="方正黑体简体" panose="02010601030101010101" pitchFamily="2" charset="-122"/>
                    <a:cs typeface="Arial" panose="020B0604020202020204" pitchFamily="34" charset="0"/>
                    <a:sym typeface="+mn-lt"/>
                  </a:rPr>
                  <a:t>2</a:t>
                </a:r>
                <a:endParaRPr lang="zh-CN" altLang="en-US" sz="4800" dirty="0">
                  <a:solidFill>
                    <a:schemeClr val="bg1"/>
                  </a:solidFill>
                  <a:latin typeface="Arial" panose="020B0604020202020204" pitchFamily="34" charset="0"/>
                  <a:ea typeface="方正黑体简体" panose="02010601030101010101" pitchFamily="2" charset="-122"/>
                  <a:cs typeface="Arial" panose="020B0604020202020204" pitchFamily="34" charset="0"/>
                  <a:sym typeface="+mn-lt"/>
                </a:endParaRPr>
              </a:p>
            </p:txBody>
          </p:sp>
        </p:gr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grpSp>
        <p:nvGrpSpPr>
          <p:cNvPr id="2" name="组合 1"/>
          <p:cNvGrpSpPr/>
          <p:nvPr userDrawn="1"/>
        </p:nvGrpSpPr>
        <p:grpSpPr>
          <a:xfrm>
            <a:off x="-16043" y="-1"/>
            <a:ext cx="12208043" cy="6858001"/>
            <a:chOff x="-16043" y="-1"/>
            <a:chExt cx="12208043" cy="6858001"/>
          </a:xfrm>
        </p:grpSpPr>
        <p:sp>
          <p:nvSpPr>
            <p:cNvPr id="3" name="矩形 2"/>
            <p:cNvSpPr/>
            <p:nvPr/>
          </p:nvSpPr>
          <p:spPr>
            <a:xfrm>
              <a:off x="-16043" y="0"/>
              <a:ext cx="12208042" cy="6858000"/>
            </a:xfrm>
            <a:prstGeom prst="rect">
              <a:avLst/>
            </a:prstGeom>
            <a:gradFill>
              <a:gsLst>
                <a:gs pos="100000">
                  <a:schemeClr val="bg1"/>
                </a:gs>
                <a:gs pos="0">
                  <a:srgbClr val="F8F8F8"/>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9"/>
            <p:cNvSpPr/>
            <p:nvPr/>
          </p:nvSpPr>
          <p:spPr>
            <a:xfrm>
              <a:off x="0" y="-1"/>
              <a:ext cx="8686800" cy="3829653"/>
            </a:xfrm>
            <a:custGeom>
              <a:avLst/>
              <a:gdLst>
                <a:gd name="connsiteX0" fmla="*/ 0 w 7180729"/>
                <a:gd name="connsiteY0" fmla="*/ 0 h 3429000"/>
                <a:gd name="connsiteX1" fmla="*/ 7180729 w 7180729"/>
                <a:gd name="connsiteY1" fmla="*/ 0 h 3429000"/>
                <a:gd name="connsiteX2" fmla="*/ 7180729 w 7180729"/>
                <a:gd name="connsiteY2" fmla="*/ 3429000 h 3429000"/>
                <a:gd name="connsiteX3" fmla="*/ 0 w 7180729"/>
                <a:gd name="connsiteY3" fmla="*/ 3429000 h 3429000"/>
                <a:gd name="connsiteX4" fmla="*/ 0 w 7180729"/>
                <a:gd name="connsiteY4" fmla="*/ 0 h 3429000"/>
                <a:gd name="connsiteX0-1" fmla="*/ 0 w 7180729"/>
                <a:gd name="connsiteY0-2" fmla="*/ 0 h 3429000"/>
                <a:gd name="connsiteX1-3" fmla="*/ 7180729 w 7180729"/>
                <a:gd name="connsiteY1-4" fmla="*/ 0 h 3429000"/>
                <a:gd name="connsiteX2-5" fmla="*/ 0 w 7180729"/>
                <a:gd name="connsiteY2-6" fmla="*/ 3429000 h 3429000"/>
                <a:gd name="connsiteX3-7" fmla="*/ 0 w 7180729"/>
                <a:gd name="connsiteY3-8" fmla="*/ 0 h 3429000"/>
              </a:gdLst>
              <a:ahLst/>
              <a:cxnLst>
                <a:cxn ang="0">
                  <a:pos x="connsiteX0-1" y="connsiteY0-2"/>
                </a:cxn>
                <a:cxn ang="0">
                  <a:pos x="connsiteX1-3" y="connsiteY1-4"/>
                </a:cxn>
                <a:cxn ang="0">
                  <a:pos x="connsiteX2-5" y="connsiteY2-6"/>
                </a:cxn>
                <a:cxn ang="0">
                  <a:pos x="connsiteX3-7" y="connsiteY3-8"/>
                </a:cxn>
              </a:cxnLst>
              <a:rect l="l" t="t" r="r" b="b"/>
              <a:pathLst>
                <a:path w="7180729" h="3429000">
                  <a:moveTo>
                    <a:pt x="0" y="0"/>
                  </a:moveTo>
                  <a:lnTo>
                    <a:pt x="7180729" y="0"/>
                  </a:lnTo>
                  <a:lnTo>
                    <a:pt x="0" y="3429000"/>
                  </a:lnTo>
                  <a:lnTo>
                    <a:pt x="0" y="0"/>
                  </a:lnTo>
                  <a:close/>
                </a:path>
              </a:pathLst>
            </a:custGeom>
            <a:gradFill>
              <a:gsLst>
                <a:gs pos="0">
                  <a:schemeClr val="bg1"/>
                </a:gs>
                <a:gs pos="100000">
                  <a:srgbClr val="F8F8F8"/>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2"/>
            <p:cNvSpPr/>
            <p:nvPr/>
          </p:nvSpPr>
          <p:spPr>
            <a:xfrm>
              <a:off x="-16043" y="593558"/>
              <a:ext cx="12208042" cy="6264442"/>
            </a:xfrm>
            <a:custGeom>
              <a:avLst/>
              <a:gdLst>
                <a:gd name="connsiteX0" fmla="*/ 0 w 12192000"/>
                <a:gd name="connsiteY0" fmla="*/ 0 h 6264442"/>
                <a:gd name="connsiteX1" fmla="*/ 12192000 w 12192000"/>
                <a:gd name="connsiteY1" fmla="*/ 0 h 6264442"/>
                <a:gd name="connsiteX2" fmla="*/ 12192000 w 12192000"/>
                <a:gd name="connsiteY2" fmla="*/ 6264442 h 6264442"/>
                <a:gd name="connsiteX3" fmla="*/ 0 w 12192000"/>
                <a:gd name="connsiteY3" fmla="*/ 6264442 h 6264442"/>
                <a:gd name="connsiteX4" fmla="*/ 0 w 12192000"/>
                <a:gd name="connsiteY4" fmla="*/ 0 h 6264442"/>
                <a:gd name="connsiteX0-1" fmla="*/ 0 w 12208042"/>
                <a:gd name="connsiteY0-2" fmla="*/ 5037221 h 6264442"/>
                <a:gd name="connsiteX1-3" fmla="*/ 12208042 w 12208042"/>
                <a:gd name="connsiteY1-4" fmla="*/ 0 h 6264442"/>
                <a:gd name="connsiteX2-5" fmla="*/ 12208042 w 12208042"/>
                <a:gd name="connsiteY2-6" fmla="*/ 6264442 h 6264442"/>
                <a:gd name="connsiteX3-7" fmla="*/ 16042 w 12208042"/>
                <a:gd name="connsiteY3-8" fmla="*/ 6264442 h 6264442"/>
                <a:gd name="connsiteX4-9" fmla="*/ 0 w 12208042"/>
                <a:gd name="connsiteY4-10" fmla="*/ 5037221 h 626444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208042" h="6264442">
                  <a:moveTo>
                    <a:pt x="0" y="5037221"/>
                  </a:moveTo>
                  <a:lnTo>
                    <a:pt x="12208042" y="0"/>
                  </a:lnTo>
                  <a:lnTo>
                    <a:pt x="12208042" y="6264442"/>
                  </a:lnTo>
                  <a:lnTo>
                    <a:pt x="16042" y="6264442"/>
                  </a:lnTo>
                  <a:lnTo>
                    <a:pt x="0" y="5037221"/>
                  </a:lnTo>
                  <a:close/>
                </a:path>
              </a:pathLst>
            </a:custGeom>
            <a:gradFill>
              <a:gsLst>
                <a:gs pos="0">
                  <a:schemeClr val="bg1"/>
                </a:gs>
                <a:gs pos="100000">
                  <a:srgbClr val="F8F8F8"/>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3"/>
            <p:cNvSpPr/>
            <p:nvPr/>
          </p:nvSpPr>
          <p:spPr>
            <a:xfrm>
              <a:off x="10479840" y="650915"/>
              <a:ext cx="1712160" cy="633400"/>
            </a:xfrm>
            <a:custGeom>
              <a:avLst/>
              <a:gdLst>
                <a:gd name="connsiteX0" fmla="*/ 0 w 1712160"/>
                <a:gd name="connsiteY0" fmla="*/ 0 h 633400"/>
                <a:gd name="connsiteX1" fmla="*/ 1712160 w 1712160"/>
                <a:gd name="connsiteY1" fmla="*/ 0 h 633400"/>
                <a:gd name="connsiteX2" fmla="*/ 1712160 w 1712160"/>
                <a:gd name="connsiteY2" fmla="*/ 633400 h 633400"/>
                <a:gd name="connsiteX3" fmla="*/ 0 w 1712160"/>
                <a:gd name="connsiteY3" fmla="*/ 633400 h 633400"/>
                <a:gd name="connsiteX4" fmla="*/ 0 w 1712160"/>
                <a:gd name="connsiteY4" fmla="*/ 0 h 633400"/>
                <a:gd name="connsiteX0-1" fmla="*/ 0 w 1712160"/>
                <a:gd name="connsiteY0-2" fmla="*/ 633400 h 633400"/>
                <a:gd name="connsiteX1-3" fmla="*/ 1712160 w 1712160"/>
                <a:gd name="connsiteY1-4" fmla="*/ 0 h 633400"/>
                <a:gd name="connsiteX2-5" fmla="*/ 1712160 w 1712160"/>
                <a:gd name="connsiteY2-6" fmla="*/ 633400 h 633400"/>
                <a:gd name="connsiteX3-7" fmla="*/ 0 w 1712160"/>
                <a:gd name="connsiteY3-8" fmla="*/ 633400 h 633400"/>
              </a:gdLst>
              <a:ahLst/>
              <a:cxnLst>
                <a:cxn ang="0">
                  <a:pos x="connsiteX0-1" y="connsiteY0-2"/>
                </a:cxn>
                <a:cxn ang="0">
                  <a:pos x="connsiteX1-3" y="connsiteY1-4"/>
                </a:cxn>
                <a:cxn ang="0">
                  <a:pos x="connsiteX2-5" y="connsiteY2-6"/>
                </a:cxn>
                <a:cxn ang="0">
                  <a:pos x="connsiteX3-7" y="connsiteY3-8"/>
                </a:cxn>
              </a:cxnLst>
              <a:rect l="l" t="t" r="r" b="b"/>
              <a:pathLst>
                <a:path w="1712160" h="633400">
                  <a:moveTo>
                    <a:pt x="0" y="633400"/>
                  </a:moveTo>
                  <a:lnTo>
                    <a:pt x="1712160" y="0"/>
                  </a:lnTo>
                  <a:lnTo>
                    <a:pt x="1712160" y="633400"/>
                  </a:lnTo>
                  <a:lnTo>
                    <a:pt x="0" y="6334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7"/>
          <p:cNvGrpSpPr/>
          <p:nvPr userDrawn="1"/>
        </p:nvGrpSpPr>
        <p:grpSpPr>
          <a:xfrm>
            <a:off x="394446" y="0"/>
            <a:ext cx="4011682" cy="900000"/>
            <a:chOff x="394446" y="0"/>
            <a:chExt cx="4011682" cy="900000"/>
          </a:xfrm>
        </p:grpSpPr>
        <p:sp>
          <p:nvSpPr>
            <p:cNvPr id="9" name="文本框 8"/>
            <p:cNvSpPr txBox="1"/>
            <p:nvPr/>
          </p:nvSpPr>
          <p:spPr>
            <a:xfrm>
              <a:off x="1220641" y="166172"/>
              <a:ext cx="3185487" cy="567656"/>
            </a:xfrm>
            <a:prstGeom prst="rect">
              <a:avLst/>
            </a:prstGeom>
            <a:noFill/>
          </p:spPr>
          <p:txBody>
            <a:bodyPr wrap="none" rtlCol="0">
              <a:spAutoFit/>
            </a:bodyPr>
            <a:lstStyle/>
            <a:p>
              <a:pPr fontAlgn="auto">
                <a:lnSpc>
                  <a:spcPct val="130000"/>
                </a:lnSpc>
                <a:defRPr/>
              </a:pPr>
              <a:r>
                <a:rPr lang="zh-CN" altLang="en-US" sz="2600" b="0" dirty="0">
                  <a:solidFill>
                    <a:srgbClr val="554B4F"/>
                  </a:solidFill>
                  <a:latin typeface="方正大黑简体" panose="03000509000000000000" pitchFamily="65" charset="-122"/>
                  <a:ea typeface="方正大黑简体" panose="03000509000000000000" pitchFamily="65" charset="-122"/>
                  <a:cs typeface="+mn-ea"/>
                  <a:sym typeface="+mn-lt"/>
                </a:rPr>
                <a:t>财务报表的分析方法</a:t>
              </a:r>
            </a:p>
          </p:txBody>
        </p:sp>
        <p:grpSp>
          <p:nvGrpSpPr>
            <p:cNvPr id="11" name="组合 10"/>
            <p:cNvGrpSpPr/>
            <p:nvPr/>
          </p:nvGrpSpPr>
          <p:grpSpPr>
            <a:xfrm>
              <a:off x="394446" y="0"/>
              <a:ext cx="666734" cy="900000"/>
              <a:chOff x="514366" y="0"/>
              <a:chExt cx="666734" cy="900000"/>
            </a:xfrm>
          </p:grpSpPr>
          <p:sp>
            <p:nvSpPr>
              <p:cNvPr id="12" name="矩形 11"/>
              <p:cNvSpPr/>
              <p:nvPr/>
            </p:nvSpPr>
            <p:spPr>
              <a:xfrm>
                <a:off x="514366" y="0"/>
                <a:ext cx="666734" cy="900000"/>
              </a:xfrm>
              <a:prstGeom prst="rect">
                <a:avLst/>
              </a:prstGeom>
              <a:solidFill>
                <a:srgbClr val="5967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3" name="TextBox 48"/>
              <p:cNvSpPr txBox="1"/>
              <p:nvPr/>
            </p:nvSpPr>
            <p:spPr>
              <a:xfrm>
                <a:off x="514366" y="80668"/>
                <a:ext cx="666734" cy="738664"/>
              </a:xfrm>
              <a:prstGeom prst="rect">
                <a:avLst/>
              </a:prstGeom>
              <a:noFill/>
            </p:spPr>
            <p:txBody>
              <a:bodyPr wrap="square" lIns="0" tIns="0" rIns="0" bIns="0" rtlCol="0">
                <a:spAutoFit/>
              </a:bodyPr>
              <a:lstStyle/>
              <a:p>
                <a:pPr algn="ctr">
                  <a:lnSpc>
                    <a:spcPct val="100000"/>
                  </a:lnSpc>
                </a:pPr>
                <a:r>
                  <a:rPr lang="en-US" altLang="zh-CN" sz="4800" dirty="0">
                    <a:solidFill>
                      <a:schemeClr val="bg1"/>
                    </a:solidFill>
                    <a:latin typeface="Arial" panose="020B0604020202020204" pitchFamily="34" charset="0"/>
                    <a:ea typeface="方正黑体简体" panose="02010601030101010101" pitchFamily="2" charset="-122"/>
                    <a:cs typeface="Arial" panose="020B0604020202020204" pitchFamily="34" charset="0"/>
                    <a:sym typeface="+mn-lt"/>
                  </a:rPr>
                  <a:t>3</a:t>
                </a:r>
                <a:endParaRPr lang="zh-CN" altLang="en-US" sz="4800" dirty="0">
                  <a:solidFill>
                    <a:schemeClr val="bg1"/>
                  </a:solidFill>
                  <a:latin typeface="Arial" panose="020B0604020202020204" pitchFamily="34" charset="0"/>
                  <a:ea typeface="方正黑体简体" panose="02010601030101010101" pitchFamily="2" charset="-122"/>
                  <a:cs typeface="Arial" panose="020B0604020202020204" pitchFamily="34" charset="0"/>
                  <a:sym typeface="+mn-lt"/>
                </a:endParaRPr>
              </a:p>
            </p:txBody>
          </p:sp>
        </p:gr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grpSp>
        <p:nvGrpSpPr>
          <p:cNvPr id="2" name="组合 1"/>
          <p:cNvGrpSpPr/>
          <p:nvPr userDrawn="1"/>
        </p:nvGrpSpPr>
        <p:grpSpPr>
          <a:xfrm>
            <a:off x="-16043" y="-1"/>
            <a:ext cx="12208043" cy="6858001"/>
            <a:chOff x="-16043" y="-1"/>
            <a:chExt cx="12208043" cy="6858001"/>
          </a:xfrm>
        </p:grpSpPr>
        <p:sp>
          <p:nvSpPr>
            <p:cNvPr id="3" name="矩形 2"/>
            <p:cNvSpPr/>
            <p:nvPr/>
          </p:nvSpPr>
          <p:spPr>
            <a:xfrm>
              <a:off x="-16043" y="0"/>
              <a:ext cx="12208042" cy="6858000"/>
            </a:xfrm>
            <a:prstGeom prst="rect">
              <a:avLst/>
            </a:prstGeom>
            <a:gradFill>
              <a:gsLst>
                <a:gs pos="100000">
                  <a:schemeClr val="bg1"/>
                </a:gs>
                <a:gs pos="0">
                  <a:srgbClr val="F8F8F8"/>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9"/>
            <p:cNvSpPr/>
            <p:nvPr/>
          </p:nvSpPr>
          <p:spPr>
            <a:xfrm>
              <a:off x="0" y="-1"/>
              <a:ext cx="8686800" cy="3829653"/>
            </a:xfrm>
            <a:custGeom>
              <a:avLst/>
              <a:gdLst>
                <a:gd name="connsiteX0" fmla="*/ 0 w 7180729"/>
                <a:gd name="connsiteY0" fmla="*/ 0 h 3429000"/>
                <a:gd name="connsiteX1" fmla="*/ 7180729 w 7180729"/>
                <a:gd name="connsiteY1" fmla="*/ 0 h 3429000"/>
                <a:gd name="connsiteX2" fmla="*/ 7180729 w 7180729"/>
                <a:gd name="connsiteY2" fmla="*/ 3429000 h 3429000"/>
                <a:gd name="connsiteX3" fmla="*/ 0 w 7180729"/>
                <a:gd name="connsiteY3" fmla="*/ 3429000 h 3429000"/>
                <a:gd name="connsiteX4" fmla="*/ 0 w 7180729"/>
                <a:gd name="connsiteY4" fmla="*/ 0 h 3429000"/>
                <a:gd name="connsiteX0-1" fmla="*/ 0 w 7180729"/>
                <a:gd name="connsiteY0-2" fmla="*/ 0 h 3429000"/>
                <a:gd name="connsiteX1-3" fmla="*/ 7180729 w 7180729"/>
                <a:gd name="connsiteY1-4" fmla="*/ 0 h 3429000"/>
                <a:gd name="connsiteX2-5" fmla="*/ 0 w 7180729"/>
                <a:gd name="connsiteY2-6" fmla="*/ 3429000 h 3429000"/>
                <a:gd name="connsiteX3-7" fmla="*/ 0 w 7180729"/>
                <a:gd name="connsiteY3-8" fmla="*/ 0 h 3429000"/>
              </a:gdLst>
              <a:ahLst/>
              <a:cxnLst>
                <a:cxn ang="0">
                  <a:pos x="connsiteX0-1" y="connsiteY0-2"/>
                </a:cxn>
                <a:cxn ang="0">
                  <a:pos x="connsiteX1-3" y="connsiteY1-4"/>
                </a:cxn>
                <a:cxn ang="0">
                  <a:pos x="connsiteX2-5" y="connsiteY2-6"/>
                </a:cxn>
                <a:cxn ang="0">
                  <a:pos x="connsiteX3-7" y="connsiteY3-8"/>
                </a:cxn>
              </a:cxnLst>
              <a:rect l="l" t="t" r="r" b="b"/>
              <a:pathLst>
                <a:path w="7180729" h="3429000">
                  <a:moveTo>
                    <a:pt x="0" y="0"/>
                  </a:moveTo>
                  <a:lnTo>
                    <a:pt x="7180729" y="0"/>
                  </a:lnTo>
                  <a:lnTo>
                    <a:pt x="0" y="3429000"/>
                  </a:lnTo>
                  <a:lnTo>
                    <a:pt x="0" y="0"/>
                  </a:lnTo>
                  <a:close/>
                </a:path>
              </a:pathLst>
            </a:custGeom>
            <a:gradFill>
              <a:gsLst>
                <a:gs pos="0">
                  <a:schemeClr val="bg1"/>
                </a:gs>
                <a:gs pos="100000">
                  <a:srgbClr val="F8F8F8"/>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2"/>
            <p:cNvSpPr/>
            <p:nvPr/>
          </p:nvSpPr>
          <p:spPr>
            <a:xfrm>
              <a:off x="-16043" y="593558"/>
              <a:ext cx="12208042" cy="6264442"/>
            </a:xfrm>
            <a:custGeom>
              <a:avLst/>
              <a:gdLst>
                <a:gd name="connsiteX0" fmla="*/ 0 w 12192000"/>
                <a:gd name="connsiteY0" fmla="*/ 0 h 6264442"/>
                <a:gd name="connsiteX1" fmla="*/ 12192000 w 12192000"/>
                <a:gd name="connsiteY1" fmla="*/ 0 h 6264442"/>
                <a:gd name="connsiteX2" fmla="*/ 12192000 w 12192000"/>
                <a:gd name="connsiteY2" fmla="*/ 6264442 h 6264442"/>
                <a:gd name="connsiteX3" fmla="*/ 0 w 12192000"/>
                <a:gd name="connsiteY3" fmla="*/ 6264442 h 6264442"/>
                <a:gd name="connsiteX4" fmla="*/ 0 w 12192000"/>
                <a:gd name="connsiteY4" fmla="*/ 0 h 6264442"/>
                <a:gd name="connsiteX0-1" fmla="*/ 0 w 12208042"/>
                <a:gd name="connsiteY0-2" fmla="*/ 5037221 h 6264442"/>
                <a:gd name="connsiteX1-3" fmla="*/ 12208042 w 12208042"/>
                <a:gd name="connsiteY1-4" fmla="*/ 0 h 6264442"/>
                <a:gd name="connsiteX2-5" fmla="*/ 12208042 w 12208042"/>
                <a:gd name="connsiteY2-6" fmla="*/ 6264442 h 6264442"/>
                <a:gd name="connsiteX3-7" fmla="*/ 16042 w 12208042"/>
                <a:gd name="connsiteY3-8" fmla="*/ 6264442 h 6264442"/>
                <a:gd name="connsiteX4-9" fmla="*/ 0 w 12208042"/>
                <a:gd name="connsiteY4-10" fmla="*/ 5037221 h 626444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208042" h="6264442">
                  <a:moveTo>
                    <a:pt x="0" y="5037221"/>
                  </a:moveTo>
                  <a:lnTo>
                    <a:pt x="12208042" y="0"/>
                  </a:lnTo>
                  <a:lnTo>
                    <a:pt x="12208042" y="6264442"/>
                  </a:lnTo>
                  <a:lnTo>
                    <a:pt x="16042" y="6264442"/>
                  </a:lnTo>
                  <a:lnTo>
                    <a:pt x="0" y="5037221"/>
                  </a:lnTo>
                  <a:close/>
                </a:path>
              </a:pathLst>
            </a:custGeom>
            <a:gradFill>
              <a:gsLst>
                <a:gs pos="0">
                  <a:schemeClr val="bg1"/>
                </a:gs>
                <a:gs pos="100000">
                  <a:srgbClr val="F8F8F8"/>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3"/>
            <p:cNvSpPr/>
            <p:nvPr/>
          </p:nvSpPr>
          <p:spPr>
            <a:xfrm>
              <a:off x="10479840" y="650915"/>
              <a:ext cx="1712160" cy="633400"/>
            </a:xfrm>
            <a:custGeom>
              <a:avLst/>
              <a:gdLst>
                <a:gd name="connsiteX0" fmla="*/ 0 w 1712160"/>
                <a:gd name="connsiteY0" fmla="*/ 0 h 633400"/>
                <a:gd name="connsiteX1" fmla="*/ 1712160 w 1712160"/>
                <a:gd name="connsiteY1" fmla="*/ 0 h 633400"/>
                <a:gd name="connsiteX2" fmla="*/ 1712160 w 1712160"/>
                <a:gd name="connsiteY2" fmla="*/ 633400 h 633400"/>
                <a:gd name="connsiteX3" fmla="*/ 0 w 1712160"/>
                <a:gd name="connsiteY3" fmla="*/ 633400 h 633400"/>
                <a:gd name="connsiteX4" fmla="*/ 0 w 1712160"/>
                <a:gd name="connsiteY4" fmla="*/ 0 h 633400"/>
                <a:gd name="connsiteX0-1" fmla="*/ 0 w 1712160"/>
                <a:gd name="connsiteY0-2" fmla="*/ 633400 h 633400"/>
                <a:gd name="connsiteX1-3" fmla="*/ 1712160 w 1712160"/>
                <a:gd name="connsiteY1-4" fmla="*/ 0 h 633400"/>
                <a:gd name="connsiteX2-5" fmla="*/ 1712160 w 1712160"/>
                <a:gd name="connsiteY2-6" fmla="*/ 633400 h 633400"/>
                <a:gd name="connsiteX3-7" fmla="*/ 0 w 1712160"/>
                <a:gd name="connsiteY3-8" fmla="*/ 633400 h 633400"/>
              </a:gdLst>
              <a:ahLst/>
              <a:cxnLst>
                <a:cxn ang="0">
                  <a:pos x="connsiteX0-1" y="connsiteY0-2"/>
                </a:cxn>
                <a:cxn ang="0">
                  <a:pos x="connsiteX1-3" y="connsiteY1-4"/>
                </a:cxn>
                <a:cxn ang="0">
                  <a:pos x="connsiteX2-5" y="connsiteY2-6"/>
                </a:cxn>
                <a:cxn ang="0">
                  <a:pos x="connsiteX3-7" y="connsiteY3-8"/>
                </a:cxn>
              </a:cxnLst>
              <a:rect l="l" t="t" r="r" b="b"/>
              <a:pathLst>
                <a:path w="1712160" h="633400">
                  <a:moveTo>
                    <a:pt x="0" y="633400"/>
                  </a:moveTo>
                  <a:lnTo>
                    <a:pt x="1712160" y="0"/>
                  </a:lnTo>
                  <a:lnTo>
                    <a:pt x="1712160" y="633400"/>
                  </a:lnTo>
                  <a:lnTo>
                    <a:pt x="0" y="6334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7"/>
          <p:cNvGrpSpPr/>
          <p:nvPr userDrawn="1"/>
        </p:nvGrpSpPr>
        <p:grpSpPr>
          <a:xfrm>
            <a:off x="394446" y="0"/>
            <a:ext cx="4678532" cy="900000"/>
            <a:chOff x="394446" y="0"/>
            <a:chExt cx="4678532" cy="900000"/>
          </a:xfrm>
        </p:grpSpPr>
        <p:sp>
          <p:nvSpPr>
            <p:cNvPr id="9" name="文本框 8"/>
            <p:cNvSpPr txBox="1"/>
            <p:nvPr/>
          </p:nvSpPr>
          <p:spPr>
            <a:xfrm>
              <a:off x="1220641" y="166172"/>
              <a:ext cx="3852337" cy="567656"/>
            </a:xfrm>
            <a:prstGeom prst="rect">
              <a:avLst/>
            </a:prstGeom>
            <a:noFill/>
          </p:spPr>
          <p:txBody>
            <a:bodyPr wrap="none" rtlCol="0">
              <a:spAutoFit/>
            </a:bodyPr>
            <a:lstStyle/>
            <a:p>
              <a:pPr fontAlgn="auto">
                <a:lnSpc>
                  <a:spcPct val="130000"/>
                </a:lnSpc>
                <a:defRPr/>
              </a:pPr>
              <a:r>
                <a:rPr lang="zh-CN" altLang="en-US" sz="2600" b="0" dirty="0">
                  <a:solidFill>
                    <a:srgbClr val="554B4F"/>
                  </a:solidFill>
                  <a:latin typeface="方正大黑简体" panose="03000509000000000000" pitchFamily="65" charset="-122"/>
                  <a:ea typeface="方正大黑简体" panose="03000509000000000000" pitchFamily="65" charset="-122"/>
                  <a:cs typeface="+mn-ea"/>
                  <a:sym typeface="+mn-lt"/>
                </a:rPr>
                <a:t>财务比率分析的主要内容</a:t>
              </a:r>
            </a:p>
          </p:txBody>
        </p:sp>
        <p:grpSp>
          <p:nvGrpSpPr>
            <p:cNvPr id="11" name="组合 10"/>
            <p:cNvGrpSpPr/>
            <p:nvPr/>
          </p:nvGrpSpPr>
          <p:grpSpPr>
            <a:xfrm>
              <a:off x="394446" y="0"/>
              <a:ext cx="666734" cy="900000"/>
              <a:chOff x="514366" y="0"/>
              <a:chExt cx="666734" cy="900000"/>
            </a:xfrm>
          </p:grpSpPr>
          <p:sp>
            <p:nvSpPr>
              <p:cNvPr id="12" name="矩形 11"/>
              <p:cNvSpPr/>
              <p:nvPr/>
            </p:nvSpPr>
            <p:spPr>
              <a:xfrm>
                <a:off x="514366" y="0"/>
                <a:ext cx="666734" cy="900000"/>
              </a:xfrm>
              <a:prstGeom prst="rect">
                <a:avLst/>
              </a:prstGeom>
              <a:solidFill>
                <a:srgbClr val="5967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3" name="TextBox 48"/>
              <p:cNvSpPr txBox="1"/>
              <p:nvPr/>
            </p:nvSpPr>
            <p:spPr>
              <a:xfrm>
                <a:off x="514366" y="80668"/>
                <a:ext cx="666734" cy="738664"/>
              </a:xfrm>
              <a:prstGeom prst="rect">
                <a:avLst/>
              </a:prstGeom>
              <a:noFill/>
            </p:spPr>
            <p:txBody>
              <a:bodyPr wrap="square" lIns="0" tIns="0" rIns="0" bIns="0" rtlCol="0">
                <a:spAutoFit/>
              </a:bodyPr>
              <a:lstStyle/>
              <a:p>
                <a:pPr algn="ctr">
                  <a:lnSpc>
                    <a:spcPct val="100000"/>
                  </a:lnSpc>
                </a:pPr>
                <a:r>
                  <a:rPr lang="en-US" altLang="zh-CN" sz="4800" dirty="0">
                    <a:solidFill>
                      <a:schemeClr val="bg1"/>
                    </a:solidFill>
                    <a:latin typeface="Arial" panose="020B0604020202020204" pitchFamily="34" charset="0"/>
                    <a:ea typeface="方正黑体简体" panose="02010601030101010101" pitchFamily="2" charset="-122"/>
                    <a:cs typeface="Arial" panose="020B0604020202020204" pitchFamily="34" charset="0"/>
                    <a:sym typeface="+mn-lt"/>
                  </a:rPr>
                  <a:t>4</a:t>
                </a:r>
                <a:endParaRPr lang="zh-CN" altLang="en-US" sz="4800" dirty="0">
                  <a:solidFill>
                    <a:schemeClr val="bg1"/>
                  </a:solidFill>
                  <a:latin typeface="Arial" panose="020B0604020202020204" pitchFamily="34" charset="0"/>
                  <a:ea typeface="方正黑体简体" panose="02010601030101010101" pitchFamily="2" charset="-122"/>
                  <a:cs typeface="Arial" panose="020B0604020202020204" pitchFamily="34" charset="0"/>
                  <a:sym typeface="+mn-lt"/>
                </a:endParaRPr>
              </a:p>
            </p:txBody>
          </p:sp>
        </p:gr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4_空白">
    <p:spTree>
      <p:nvGrpSpPr>
        <p:cNvPr id="1" name=""/>
        <p:cNvGrpSpPr/>
        <p:nvPr/>
      </p:nvGrpSpPr>
      <p:grpSpPr>
        <a:xfrm>
          <a:off x="0" y="0"/>
          <a:ext cx="0" cy="0"/>
          <a:chOff x="0" y="0"/>
          <a:chExt cx="0" cy="0"/>
        </a:xfrm>
      </p:grpSpPr>
      <p:grpSp>
        <p:nvGrpSpPr>
          <p:cNvPr id="2" name="组合 1"/>
          <p:cNvGrpSpPr/>
          <p:nvPr userDrawn="1"/>
        </p:nvGrpSpPr>
        <p:grpSpPr>
          <a:xfrm>
            <a:off x="-16043" y="-1"/>
            <a:ext cx="12208043" cy="6858001"/>
            <a:chOff x="-16043" y="-1"/>
            <a:chExt cx="12208043" cy="6858001"/>
          </a:xfrm>
        </p:grpSpPr>
        <p:sp>
          <p:nvSpPr>
            <p:cNvPr id="3" name="矩形 2"/>
            <p:cNvSpPr/>
            <p:nvPr/>
          </p:nvSpPr>
          <p:spPr>
            <a:xfrm>
              <a:off x="-16043" y="0"/>
              <a:ext cx="12208042" cy="6858000"/>
            </a:xfrm>
            <a:prstGeom prst="rect">
              <a:avLst/>
            </a:prstGeom>
            <a:gradFill>
              <a:gsLst>
                <a:gs pos="100000">
                  <a:schemeClr val="bg1"/>
                </a:gs>
                <a:gs pos="0">
                  <a:srgbClr val="F8F8F8"/>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9"/>
            <p:cNvSpPr/>
            <p:nvPr/>
          </p:nvSpPr>
          <p:spPr>
            <a:xfrm>
              <a:off x="0" y="-1"/>
              <a:ext cx="8686800" cy="3829653"/>
            </a:xfrm>
            <a:custGeom>
              <a:avLst/>
              <a:gdLst>
                <a:gd name="connsiteX0" fmla="*/ 0 w 7180729"/>
                <a:gd name="connsiteY0" fmla="*/ 0 h 3429000"/>
                <a:gd name="connsiteX1" fmla="*/ 7180729 w 7180729"/>
                <a:gd name="connsiteY1" fmla="*/ 0 h 3429000"/>
                <a:gd name="connsiteX2" fmla="*/ 7180729 w 7180729"/>
                <a:gd name="connsiteY2" fmla="*/ 3429000 h 3429000"/>
                <a:gd name="connsiteX3" fmla="*/ 0 w 7180729"/>
                <a:gd name="connsiteY3" fmla="*/ 3429000 h 3429000"/>
                <a:gd name="connsiteX4" fmla="*/ 0 w 7180729"/>
                <a:gd name="connsiteY4" fmla="*/ 0 h 3429000"/>
                <a:gd name="connsiteX0-1" fmla="*/ 0 w 7180729"/>
                <a:gd name="connsiteY0-2" fmla="*/ 0 h 3429000"/>
                <a:gd name="connsiteX1-3" fmla="*/ 7180729 w 7180729"/>
                <a:gd name="connsiteY1-4" fmla="*/ 0 h 3429000"/>
                <a:gd name="connsiteX2-5" fmla="*/ 0 w 7180729"/>
                <a:gd name="connsiteY2-6" fmla="*/ 3429000 h 3429000"/>
                <a:gd name="connsiteX3-7" fmla="*/ 0 w 7180729"/>
                <a:gd name="connsiteY3-8" fmla="*/ 0 h 3429000"/>
              </a:gdLst>
              <a:ahLst/>
              <a:cxnLst>
                <a:cxn ang="0">
                  <a:pos x="connsiteX0-1" y="connsiteY0-2"/>
                </a:cxn>
                <a:cxn ang="0">
                  <a:pos x="connsiteX1-3" y="connsiteY1-4"/>
                </a:cxn>
                <a:cxn ang="0">
                  <a:pos x="connsiteX2-5" y="connsiteY2-6"/>
                </a:cxn>
                <a:cxn ang="0">
                  <a:pos x="connsiteX3-7" y="connsiteY3-8"/>
                </a:cxn>
              </a:cxnLst>
              <a:rect l="l" t="t" r="r" b="b"/>
              <a:pathLst>
                <a:path w="7180729" h="3429000">
                  <a:moveTo>
                    <a:pt x="0" y="0"/>
                  </a:moveTo>
                  <a:lnTo>
                    <a:pt x="7180729" y="0"/>
                  </a:lnTo>
                  <a:lnTo>
                    <a:pt x="0" y="3429000"/>
                  </a:lnTo>
                  <a:lnTo>
                    <a:pt x="0" y="0"/>
                  </a:lnTo>
                  <a:close/>
                </a:path>
              </a:pathLst>
            </a:custGeom>
            <a:gradFill>
              <a:gsLst>
                <a:gs pos="0">
                  <a:schemeClr val="bg1"/>
                </a:gs>
                <a:gs pos="100000">
                  <a:srgbClr val="F8F8F8"/>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2"/>
            <p:cNvSpPr/>
            <p:nvPr/>
          </p:nvSpPr>
          <p:spPr>
            <a:xfrm>
              <a:off x="-16043" y="593558"/>
              <a:ext cx="12208042" cy="6264442"/>
            </a:xfrm>
            <a:custGeom>
              <a:avLst/>
              <a:gdLst>
                <a:gd name="connsiteX0" fmla="*/ 0 w 12192000"/>
                <a:gd name="connsiteY0" fmla="*/ 0 h 6264442"/>
                <a:gd name="connsiteX1" fmla="*/ 12192000 w 12192000"/>
                <a:gd name="connsiteY1" fmla="*/ 0 h 6264442"/>
                <a:gd name="connsiteX2" fmla="*/ 12192000 w 12192000"/>
                <a:gd name="connsiteY2" fmla="*/ 6264442 h 6264442"/>
                <a:gd name="connsiteX3" fmla="*/ 0 w 12192000"/>
                <a:gd name="connsiteY3" fmla="*/ 6264442 h 6264442"/>
                <a:gd name="connsiteX4" fmla="*/ 0 w 12192000"/>
                <a:gd name="connsiteY4" fmla="*/ 0 h 6264442"/>
                <a:gd name="connsiteX0-1" fmla="*/ 0 w 12208042"/>
                <a:gd name="connsiteY0-2" fmla="*/ 5037221 h 6264442"/>
                <a:gd name="connsiteX1-3" fmla="*/ 12208042 w 12208042"/>
                <a:gd name="connsiteY1-4" fmla="*/ 0 h 6264442"/>
                <a:gd name="connsiteX2-5" fmla="*/ 12208042 w 12208042"/>
                <a:gd name="connsiteY2-6" fmla="*/ 6264442 h 6264442"/>
                <a:gd name="connsiteX3-7" fmla="*/ 16042 w 12208042"/>
                <a:gd name="connsiteY3-8" fmla="*/ 6264442 h 6264442"/>
                <a:gd name="connsiteX4-9" fmla="*/ 0 w 12208042"/>
                <a:gd name="connsiteY4-10" fmla="*/ 5037221 h 626444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208042" h="6264442">
                  <a:moveTo>
                    <a:pt x="0" y="5037221"/>
                  </a:moveTo>
                  <a:lnTo>
                    <a:pt x="12208042" y="0"/>
                  </a:lnTo>
                  <a:lnTo>
                    <a:pt x="12208042" y="6264442"/>
                  </a:lnTo>
                  <a:lnTo>
                    <a:pt x="16042" y="6264442"/>
                  </a:lnTo>
                  <a:lnTo>
                    <a:pt x="0" y="5037221"/>
                  </a:lnTo>
                  <a:close/>
                </a:path>
              </a:pathLst>
            </a:custGeom>
            <a:gradFill>
              <a:gsLst>
                <a:gs pos="0">
                  <a:schemeClr val="bg1"/>
                </a:gs>
                <a:gs pos="100000">
                  <a:srgbClr val="F8F8F8"/>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3"/>
            <p:cNvSpPr/>
            <p:nvPr/>
          </p:nvSpPr>
          <p:spPr>
            <a:xfrm>
              <a:off x="10479840" y="650915"/>
              <a:ext cx="1712160" cy="633400"/>
            </a:xfrm>
            <a:custGeom>
              <a:avLst/>
              <a:gdLst>
                <a:gd name="connsiteX0" fmla="*/ 0 w 1712160"/>
                <a:gd name="connsiteY0" fmla="*/ 0 h 633400"/>
                <a:gd name="connsiteX1" fmla="*/ 1712160 w 1712160"/>
                <a:gd name="connsiteY1" fmla="*/ 0 h 633400"/>
                <a:gd name="connsiteX2" fmla="*/ 1712160 w 1712160"/>
                <a:gd name="connsiteY2" fmla="*/ 633400 h 633400"/>
                <a:gd name="connsiteX3" fmla="*/ 0 w 1712160"/>
                <a:gd name="connsiteY3" fmla="*/ 633400 h 633400"/>
                <a:gd name="connsiteX4" fmla="*/ 0 w 1712160"/>
                <a:gd name="connsiteY4" fmla="*/ 0 h 633400"/>
                <a:gd name="connsiteX0-1" fmla="*/ 0 w 1712160"/>
                <a:gd name="connsiteY0-2" fmla="*/ 633400 h 633400"/>
                <a:gd name="connsiteX1-3" fmla="*/ 1712160 w 1712160"/>
                <a:gd name="connsiteY1-4" fmla="*/ 0 h 633400"/>
                <a:gd name="connsiteX2-5" fmla="*/ 1712160 w 1712160"/>
                <a:gd name="connsiteY2-6" fmla="*/ 633400 h 633400"/>
                <a:gd name="connsiteX3-7" fmla="*/ 0 w 1712160"/>
                <a:gd name="connsiteY3-8" fmla="*/ 633400 h 633400"/>
              </a:gdLst>
              <a:ahLst/>
              <a:cxnLst>
                <a:cxn ang="0">
                  <a:pos x="connsiteX0-1" y="connsiteY0-2"/>
                </a:cxn>
                <a:cxn ang="0">
                  <a:pos x="connsiteX1-3" y="connsiteY1-4"/>
                </a:cxn>
                <a:cxn ang="0">
                  <a:pos x="connsiteX2-5" y="connsiteY2-6"/>
                </a:cxn>
                <a:cxn ang="0">
                  <a:pos x="connsiteX3-7" y="connsiteY3-8"/>
                </a:cxn>
              </a:cxnLst>
              <a:rect l="l" t="t" r="r" b="b"/>
              <a:pathLst>
                <a:path w="1712160" h="633400">
                  <a:moveTo>
                    <a:pt x="0" y="633400"/>
                  </a:moveTo>
                  <a:lnTo>
                    <a:pt x="1712160" y="0"/>
                  </a:lnTo>
                  <a:lnTo>
                    <a:pt x="1712160" y="633400"/>
                  </a:lnTo>
                  <a:lnTo>
                    <a:pt x="0" y="6334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7"/>
          <p:cNvGrpSpPr/>
          <p:nvPr userDrawn="1"/>
        </p:nvGrpSpPr>
        <p:grpSpPr>
          <a:xfrm>
            <a:off x="394446" y="0"/>
            <a:ext cx="4345107" cy="900000"/>
            <a:chOff x="394446" y="0"/>
            <a:chExt cx="4345107" cy="900000"/>
          </a:xfrm>
        </p:grpSpPr>
        <p:sp>
          <p:nvSpPr>
            <p:cNvPr id="9" name="文本框 8"/>
            <p:cNvSpPr txBox="1"/>
            <p:nvPr/>
          </p:nvSpPr>
          <p:spPr>
            <a:xfrm>
              <a:off x="1220641" y="166172"/>
              <a:ext cx="3518912" cy="567656"/>
            </a:xfrm>
            <a:prstGeom prst="rect">
              <a:avLst/>
            </a:prstGeom>
            <a:noFill/>
          </p:spPr>
          <p:txBody>
            <a:bodyPr wrap="none" rtlCol="0">
              <a:spAutoFit/>
            </a:bodyPr>
            <a:lstStyle/>
            <a:p>
              <a:pPr fontAlgn="auto">
                <a:lnSpc>
                  <a:spcPct val="130000"/>
                </a:lnSpc>
                <a:defRPr/>
              </a:pPr>
              <a:r>
                <a:rPr lang="zh-CN" altLang="en-US" sz="2600" b="0" dirty="0">
                  <a:solidFill>
                    <a:srgbClr val="554B4F"/>
                  </a:solidFill>
                  <a:latin typeface="方正大黑简体" panose="03000509000000000000" pitchFamily="65" charset="-122"/>
                  <a:ea typeface="方正大黑简体" panose="03000509000000000000" pitchFamily="65" charset="-122"/>
                  <a:cs typeface="+mn-ea"/>
                  <a:sym typeface="+mn-lt"/>
                </a:rPr>
                <a:t>上市公司财务分析案例</a:t>
              </a:r>
            </a:p>
          </p:txBody>
        </p:sp>
        <p:grpSp>
          <p:nvGrpSpPr>
            <p:cNvPr id="11" name="组合 10"/>
            <p:cNvGrpSpPr/>
            <p:nvPr/>
          </p:nvGrpSpPr>
          <p:grpSpPr>
            <a:xfrm>
              <a:off x="394446" y="0"/>
              <a:ext cx="666734" cy="900000"/>
              <a:chOff x="514366" y="0"/>
              <a:chExt cx="666734" cy="900000"/>
            </a:xfrm>
          </p:grpSpPr>
          <p:sp>
            <p:nvSpPr>
              <p:cNvPr id="12" name="矩形 11"/>
              <p:cNvSpPr/>
              <p:nvPr/>
            </p:nvSpPr>
            <p:spPr>
              <a:xfrm>
                <a:off x="514366" y="0"/>
                <a:ext cx="666734" cy="900000"/>
              </a:xfrm>
              <a:prstGeom prst="rect">
                <a:avLst/>
              </a:prstGeom>
              <a:solidFill>
                <a:srgbClr val="5967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3" name="TextBox 48"/>
              <p:cNvSpPr txBox="1"/>
              <p:nvPr/>
            </p:nvSpPr>
            <p:spPr>
              <a:xfrm>
                <a:off x="514366" y="80668"/>
                <a:ext cx="666734" cy="738664"/>
              </a:xfrm>
              <a:prstGeom prst="rect">
                <a:avLst/>
              </a:prstGeom>
              <a:noFill/>
            </p:spPr>
            <p:txBody>
              <a:bodyPr wrap="square" lIns="0" tIns="0" rIns="0" bIns="0" rtlCol="0">
                <a:spAutoFit/>
              </a:bodyPr>
              <a:lstStyle/>
              <a:p>
                <a:pPr algn="ctr">
                  <a:lnSpc>
                    <a:spcPct val="100000"/>
                  </a:lnSpc>
                </a:pPr>
                <a:r>
                  <a:rPr lang="en-US" altLang="zh-CN" sz="4800" dirty="0">
                    <a:solidFill>
                      <a:schemeClr val="bg1"/>
                    </a:solidFill>
                    <a:latin typeface="Arial" panose="020B0604020202020204" pitchFamily="34" charset="0"/>
                    <a:ea typeface="方正黑体简体" panose="02010601030101010101" pitchFamily="2" charset="-122"/>
                    <a:cs typeface="Arial" panose="020B0604020202020204" pitchFamily="34" charset="0"/>
                    <a:sym typeface="+mn-lt"/>
                  </a:rPr>
                  <a:t>5</a:t>
                </a:r>
              </a:p>
            </p:txBody>
          </p:sp>
        </p:gr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43454FF6-03A8-4C96-B5E8-E28FD8ECC7A1}" type="datetimeFigureOut">
              <a:rPr lang="zh-CN" altLang="en-US" smtClean="0"/>
              <a:pPr/>
              <a:t>2023/2/9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1245A8F-2627-41A1-8132-719BDFE92CD1}"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43454FF6-03A8-4C96-B5E8-E28FD8ECC7A1}" type="datetimeFigureOut">
              <a:rPr lang="zh-CN" altLang="en-US" smtClean="0"/>
              <a:pPr/>
              <a:t>2023/2/9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1245A8F-2627-41A1-8132-719BDFE92CD1}"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454FF6-03A8-4C96-B5E8-E28FD8ECC7A1}" type="datetimeFigureOut">
              <a:rPr lang="zh-CN" altLang="en-US" smtClean="0"/>
              <a:pPr/>
              <a:t>2023/2/9</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245A8F-2627-41A1-8132-719BDFE92CD1}" type="slidenum">
              <a:rPr lang="zh-CN" altLang="en-US" smtClean="0"/>
              <a:pPr/>
              <a:t>‹#›</a:t>
            </a:fld>
            <a:endParaRPr lang="zh-CN" altLang="en-US"/>
          </a:p>
        </p:txBody>
      </p:sp>
      <p:sp>
        <p:nvSpPr>
          <p:cNvPr id="7" name="矩形 6"/>
          <p:cNvSpPr/>
          <p:nvPr userDrawn="1"/>
        </p:nvSpPr>
        <p:spPr>
          <a:xfrm flipH="1">
            <a:off x="0" y="1"/>
            <a:ext cx="12192000" cy="6857999"/>
          </a:xfrm>
          <a:prstGeom prst="rect">
            <a:avLst/>
          </a:prstGeom>
          <a:gradFill flip="none" rotWithShape="1">
            <a:gsLst>
              <a:gs pos="0">
                <a:schemeClr val="bg1"/>
              </a:gs>
              <a:gs pos="100000">
                <a:schemeClr val="bg1">
                  <a:lumMod val="95000"/>
                  <a:alpha val="72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1.xml"/><Relationship Id="rId1" Type="http://schemas.openxmlformats.org/officeDocument/2006/relationships/slideLayout" Target="../slideLayouts/slideLayout5.xml"/><Relationship Id="rId5" Type="http://schemas.openxmlformats.org/officeDocument/2006/relationships/image" Target="../media/image11.jpeg"/><Relationship Id="rId4" Type="http://schemas.openxmlformats.org/officeDocument/2006/relationships/image" Target="../media/image10.jpeg"/></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5.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9.xml"/><Relationship Id="rId1" Type="http://schemas.openxmlformats.org/officeDocument/2006/relationships/slideLayout" Target="../slideLayouts/slideLayout6.xml"/><Relationship Id="rId6" Type="http://schemas.openxmlformats.org/officeDocument/2006/relationships/image" Target="../media/image11.jpeg"/><Relationship Id="rId5" Type="http://schemas.openxmlformats.org/officeDocument/2006/relationships/image" Target="../media/image13.jpeg"/><Relationship Id="rId4" Type="http://schemas.openxmlformats.org/officeDocument/2006/relationships/image" Target="../media/image10.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1.xml"/><Relationship Id="rId1" Type="http://schemas.openxmlformats.org/officeDocument/2006/relationships/slideLayout" Target="../slideLayouts/slideLayout6.xml"/><Relationship Id="rId5" Type="http://schemas.openxmlformats.org/officeDocument/2006/relationships/image" Target="../media/image16.jpeg"/><Relationship Id="rId4" Type="http://schemas.openxmlformats.org/officeDocument/2006/relationships/image" Target="../media/image15.jpe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4.xml"/><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microsoft.com/office/2007/relationships/hdphoto" Target="../media/image18.wdp"/></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www.shangwuppt.com/"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0" y="0"/>
            <a:ext cx="12192000" cy="6858000"/>
          </a:xfrm>
          <a:prstGeom prst="rect">
            <a:avLst/>
          </a:prstGeom>
          <a:solidFill>
            <a:schemeClr val="bg1">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0" y="0"/>
            <a:ext cx="4748368" cy="6858000"/>
          </a:xfrm>
          <a:prstGeom prst="rect">
            <a:avLst/>
          </a:prstGeom>
        </p:spPr>
      </p:pic>
      <p:pic>
        <p:nvPicPr>
          <p:cNvPr id="29" name="图片 28"/>
          <p:cNvPicPr>
            <a:picLocks noChangeAspect="1"/>
          </p:cNvPicPr>
          <p:nvPr/>
        </p:nvPicPr>
        <p:blipFill rotWithShape="1">
          <a:blip r:embed="rId4" cstate="print">
            <a:extLst>
              <a:ext uri="{28A0092B-C50C-407E-A947-70E740481C1C}">
                <a14:useLocalDpi xmlns="" xmlns:a14="http://schemas.microsoft.com/office/drawing/2010/main" val="0"/>
              </a:ext>
            </a:extLst>
          </a:blip>
          <a:srcRect l="11744" t="12029" r="11969" b="13165"/>
          <a:stretch>
            <a:fillRect/>
          </a:stretch>
        </p:blipFill>
        <p:spPr>
          <a:xfrm>
            <a:off x="5521124" y="124238"/>
            <a:ext cx="6659300" cy="6530009"/>
          </a:xfrm>
          <a:prstGeom prst="rect">
            <a:avLst/>
          </a:prstGeom>
        </p:spPr>
      </p:pic>
      <p:sp>
        <p:nvSpPr>
          <p:cNvPr id="3" name="文本框 2"/>
          <p:cNvSpPr txBox="1"/>
          <p:nvPr/>
        </p:nvSpPr>
        <p:spPr>
          <a:xfrm>
            <a:off x="5068112" y="1620143"/>
            <a:ext cx="7079638" cy="2067233"/>
          </a:xfrm>
          <a:prstGeom prst="rect">
            <a:avLst/>
          </a:prstGeom>
          <a:noFill/>
          <a:ln>
            <a:noFill/>
          </a:ln>
        </p:spPr>
        <p:txBody>
          <a:bodyPr vert="horz" wrap="square" rtlCol="0">
            <a:spAutoFit/>
          </a:bodyPr>
          <a:lstStyle/>
          <a:p>
            <a:pPr>
              <a:spcBef>
                <a:spcPts val="1000"/>
              </a:spcBef>
            </a:pPr>
            <a:endParaRPr lang="en-US" altLang="zh-CN" sz="6000" dirty="0" smtClean="0">
              <a:blipFill dpi="0" rotWithShape="1">
                <a:blip r:embed="rId5"/>
                <a:srcRect/>
                <a:stretch>
                  <a:fillRect/>
                </a:stretch>
              </a:blipFill>
              <a:latin typeface="方正大黑简体" panose="03000509000000000000" pitchFamily="65" charset="-122"/>
              <a:ea typeface="方正大黑简体" panose="03000509000000000000" pitchFamily="65" charset="-122"/>
            </a:endParaRPr>
          </a:p>
          <a:p>
            <a:pPr>
              <a:spcBef>
                <a:spcPts val="1000"/>
              </a:spcBef>
            </a:pPr>
            <a:r>
              <a:rPr lang="zh-CN" altLang="en-US" sz="6000" dirty="0" smtClean="0">
                <a:blipFill dpi="0" rotWithShape="1">
                  <a:blip r:embed="rId5"/>
                  <a:srcRect/>
                  <a:stretch>
                    <a:fillRect/>
                  </a:stretch>
                </a:blipFill>
                <a:latin typeface="方正大黑简体" panose="03000509000000000000" pitchFamily="65" charset="-122"/>
                <a:ea typeface="方正大黑简体" panose="03000509000000000000" pitchFamily="65" charset="-122"/>
              </a:rPr>
              <a:t>证</a:t>
            </a:r>
            <a:r>
              <a:rPr lang="zh-CN" altLang="en-US" sz="6000" dirty="0">
                <a:blipFill dpi="0" rotWithShape="1">
                  <a:blip r:embed="rId5"/>
                  <a:srcRect/>
                  <a:stretch>
                    <a:fillRect/>
                  </a:stretch>
                </a:blipFill>
                <a:latin typeface="方正大黑简体" panose="03000509000000000000" pitchFamily="65" charset="-122"/>
                <a:ea typeface="方正大黑简体" panose="03000509000000000000" pitchFamily="65" charset="-122"/>
              </a:rPr>
              <a:t>券投资的公司分析</a:t>
            </a:r>
          </a:p>
        </p:txBody>
      </p:sp>
    </p:spTree>
  </p:cSld>
  <p:clrMapOvr>
    <a:masterClrMapping/>
  </p:clrMapOvr>
  <mc:AlternateContent xmlns:mc="http://schemas.openxmlformats.org/markup-compatibility/2006">
    <mc:Choice xmlns=""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Scale>
                                      <p:cBhvr>
                                        <p:cTn id="7"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
                                        </p:tgtEl>
                                        <p:attrNameLst>
                                          <p:attrName>ppt_x</p:attrName>
                                          <p:attrName>ppt_y</p:attrName>
                                        </p:attrNameLst>
                                      </p:cBhvr>
                                    </p:animMotion>
                                    <p:animEffect transition="in" filter="fade">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 name="直接箭头连接符 23"/>
          <p:cNvCxnSpPr/>
          <p:nvPr/>
        </p:nvCxnSpPr>
        <p:spPr>
          <a:xfrm>
            <a:off x="623392" y="4339485"/>
            <a:ext cx="10561173" cy="0"/>
          </a:xfrm>
          <a:prstGeom prst="straightConnector1">
            <a:avLst/>
          </a:prstGeom>
          <a:ln w="12700">
            <a:solidFill>
              <a:srgbClr val="59678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flipV="1">
            <a:off x="2351584" y="3657767"/>
            <a:ext cx="0" cy="672075"/>
          </a:xfrm>
          <a:prstGeom prst="line">
            <a:avLst/>
          </a:prstGeom>
          <a:ln w="12700">
            <a:solidFill>
              <a:srgbClr val="596784"/>
            </a:solidFill>
            <a:prstDash val="dash"/>
          </a:ln>
        </p:spPr>
        <p:style>
          <a:lnRef idx="1">
            <a:schemeClr val="accent1"/>
          </a:lnRef>
          <a:fillRef idx="0">
            <a:schemeClr val="accent1"/>
          </a:fillRef>
          <a:effectRef idx="0">
            <a:schemeClr val="accent1"/>
          </a:effectRef>
          <a:fontRef idx="minor">
            <a:schemeClr val="tx1"/>
          </a:fontRef>
        </p:style>
      </p:cxnSp>
      <p:sp>
        <p:nvSpPr>
          <p:cNvPr id="26" name="椭圆 25"/>
          <p:cNvSpPr/>
          <p:nvPr/>
        </p:nvSpPr>
        <p:spPr>
          <a:xfrm>
            <a:off x="1727515" y="2399984"/>
            <a:ext cx="1248139" cy="1248139"/>
          </a:xfrm>
          <a:prstGeom prst="ellipse">
            <a:avLst/>
          </a:prstGeom>
          <a:solidFill>
            <a:srgbClr val="FFB407"/>
          </a:solidFill>
          <a:ln w="25400">
            <a:noFill/>
          </a:ln>
          <a:effectLst>
            <a:outerShdw blurRad="254000" dist="63500" dir="2700000" algn="tl" rotWithShape="0">
              <a:prstClr val="black">
                <a:alpha val="20000"/>
              </a:prstClr>
            </a:outerShdw>
          </a:effectLst>
          <a:scene3d>
            <a:camera prst="orthographicFront"/>
            <a:lightRig rig="twoPt" dir="t"/>
          </a:scene3d>
          <a:sp3d prstMaterial="plastic">
            <a:extrusionClr>
              <a:schemeClr val="accent1"/>
            </a:extrusionClr>
            <a:contourClr>
              <a:schemeClr val="tx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800" b="1" dirty="0">
              <a:solidFill>
                <a:srgbClr val="4D4D4D"/>
              </a:solidFill>
              <a:latin typeface="Leelawadee" panose="020B0502040204020203"/>
            </a:endParaRPr>
          </a:p>
        </p:txBody>
      </p:sp>
      <p:sp>
        <p:nvSpPr>
          <p:cNvPr id="27" name="椭圆 26"/>
          <p:cNvSpPr/>
          <p:nvPr/>
        </p:nvSpPr>
        <p:spPr>
          <a:xfrm>
            <a:off x="2255574" y="4233831"/>
            <a:ext cx="192021" cy="192021"/>
          </a:xfrm>
          <a:prstGeom prst="ellipse">
            <a:avLst/>
          </a:prstGeom>
          <a:solidFill>
            <a:srgbClr val="FFB407"/>
          </a:solidFill>
          <a:ln w="15875">
            <a:noFill/>
          </a:ln>
          <a:effectLst>
            <a:outerShdw blurRad="2540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129600" tIns="129600" rIns="130776" bIns="129600" anchor="ctr"/>
          <a:lstStyle/>
          <a:p>
            <a:pPr marL="177800" indent="-177800" algn="ctr"/>
            <a:endParaRPr lang="zh-CN" altLang="en-US" sz="2400" b="1" dirty="0">
              <a:solidFill>
                <a:srgbClr val="808080"/>
              </a:solidFill>
              <a:latin typeface="微软雅黑" panose="020B0503020204020204" pitchFamily="34" charset="-122"/>
              <a:cs typeface="Arial" panose="020B0604020202020204" pitchFamily="34" charset="0"/>
            </a:endParaRPr>
          </a:p>
        </p:txBody>
      </p:sp>
      <p:cxnSp>
        <p:nvCxnSpPr>
          <p:cNvPr id="28" name="直接连接符 27"/>
          <p:cNvCxnSpPr/>
          <p:nvPr/>
        </p:nvCxnSpPr>
        <p:spPr>
          <a:xfrm flipV="1">
            <a:off x="4799856" y="4425852"/>
            <a:ext cx="0" cy="672075"/>
          </a:xfrm>
          <a:prstGeom prst="line">
            <a:avLst/>
          </a:prstGeom>
          <a:ln w="12700">
            <a:solidFill>
              <a:srgbClr val="596784"/>
            </a:solidFill>
            <a:prstDash val="dash"/>
          </a:ln>
        </p:spPr>
        <p:style>
          <a:lnRef idx="1">
            <a:schemeClr val="accent1"/>
          </a:lnRef>
          <a:fillRef idx="0">
            <a:schemeClr val="accent1"/>
          </a:fillRef>
          <a:effectRef idx="0">
            <a:schemeClr val="accent1"/>
          </a:effectRef>
          <a:fontRef idx="minor">
            <a:schemeClr val="tx1"/>
          </a:fontRef>
        </p:style>
      </p:cxnSp>
      <p:sp>
        <p:nvSpPr>
          <p:cNvPr id="29" name="椭圆 28"/>
          <p:cNvSpPr/>
          <p:nvPr/>
        </p:nvSpPr>
        <p:spPr>
          <a:xfrm>
            <a:off x="4175787" y="5089316"/>
            <a:ext cx="1248139" cy="1248139"/>
          </a:xfrm>
          <a:prstGeom prst="ellipse">
            <a:avLst/>
          </a:prstGeom>
          <a:solidFill>
            <a:srgbClr val="596784"/>
          </a:solidFill>
          <a:ln w="25400">
            <a:noFill/>
          </a:ln>
          <a:effectLst>
            <a:outerShdw blurRad="254000" dist="63500" dir="2700000" algn="tl" rotWithShape="0">
              <a:prstClr val="black">
                <a:alpha val="20000"/>
              </a:prstClr>
            </a:outerShdw>
          </a:effectLst>
          <a:scene3d>
            <a:camera prst="orthographicFront"/>
            <a:lightRig rig="twoPt" dir="t"/>
          </a:scene3d>
          <a:sp3d prstMaterial="plastic">
            <a:extrusionClr>
              <a:schemeClr val="accent1"/>
            </a:extrusionClr>
            <a:contourClr>
              <a:schemeClr val="tx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800" b="1" dirty="0">
              <a:solidFill>
                <a:srgbClr val="4D4D4D"/>
              </a:solidFill>
              <a:latin typeface="Leelawadee" panose="020B0502040204020203"/>
            </a:endParaRPr>
          </a:p>
        </p:txBody>
      </p:sp>
      <p:sp>
        <p:nvSpPr>
          <p:cNvPr id="34" name="椭圆 33"/>
          <p:cNvSpPr/>
          <p:nvPr/>
        </p:nvSpPr>
        <p:spPr>
          <a:xfrm>
            <a:off x="4703846" y="4250524"/>
            <a:ext cx="192021" cy="192021"/>
          </a:xfrm>
          <a:prstGeom prst="ellipse">
            <a:avLst/>
          </a:prstGeom>
          <a:solidFill>
            <a:srgbClr val="596784"/>
          </a:solidFill>
          <a:ln w="15875">
            <a:noFill/>
          </a:ln>
          <a:effectLst>
            <a:outerShdw blurRad="2540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129600" tIns="129600" rIns="130776" bIns="129600" anchor="ctr"/>
          <a:lstStyle/>
          <a:p>
            <a:pPr marL="177800" indent="-177800" algn="ctr"/>
            <a:endParaRPr lang="zh-CN" altLang="en-US" sz="2400" b="1" dirty="0">
              <a:solidFill>
                <a:srgbClr val="808080"/>
              </a:solidFill>
              <a:latin typeface="微软雅黑" panose="020B0503020204020204" pitchFamily="34" charset="-122"/>
              <a:cs typeface="Arial" panose="020B0604020202020204" pitchFamily="34" charset="0"/>
            </a:endParaRPr>
          </a:p>
        </p:txBody>
      </p:sp>
      <p:cxnSp>
        <p:nvCxnSpPr>
          <p:cNvPr id="35" name="直接连接符 34"/>
          <p:cNvCxnSpPr/>
          <p:nvPr/>
        </p:nvCxnSpPr>
        <p:spPr>
          <a:xfrm flipV="1">
            <a:off x="9831457" y="4409159"/>
            <a:ext cx="0" cy="672075"/>
          </a:xfrm>
          <a:prstGeom prst="line">
            <a:avLst/>
          </a:prstGeom>
          <a:ln w="12700">
            <a:solidFill>
              <a:srgbClr val="596784"/>
            </a:solidFill>
            <a:prstDash val="dash"/>
          </a:ln>
        </p:spPr>
        <p:style>
          <a:lnRef idx="1">
            <a:schemeClr val="accent1"/>
          </a:lnRef>
          <a:fillRef idx="0">
            <a:schemeClr val="accent1"/>
          </a:fillRef>
          <a:effectRef idx="0">
            <a:schemeClr val="accent1"/>
          </a:effectRef>
          <a:fontRef idx="minor">
            <a:schemeClr val="tx1"/>
          </a:fontRef>
        </p:style>
      </p:cxnSp>
      <p:sp>
        <p:nvSpPr>
          <p:cNvPr id="37" name="椭圆 36"/>
          <p:cNvSpPr/>
          <p:nvPr/>
        </p:nvSpPr>
        <p:spPr>
          <a:xfrm>
            <a:off x="9207388" y="5072623"/>
            <a:ext cx="1248139" cy="1248139"/>
          </a:xfrm>
          <a:prstGeom prst="ellipse">
            <a:avLst/>
          </a:prstGeom>
          <a:solidFill>
            <a:srgbClr val="596784"/>
          </a:solidFill>
          <a:ln w="25400">
            <a:noFill/>
          </a:ln>
          <a:effectLst>
            <a:outerShdw blurRad="254000" dist="63500" dir="2700000" algn="tl" rotWithShape="0">
              <a:prstClr val="black">
                <a:alpha val="20000"/>
              </a:prstClr>
            </a:outerShdw>
          </a:effectLst>
          <a:scene3d>
            <a:camera prst="orthographicFront"/>
            <a:lightRig rig="twoPt" dir="t"/>
          </a:scene3d>
          <a:sp3d prstMaterial="plastic">
            <a:extrusionClr>
              <a:schemeClr val="accent1"/>
            </a:extrusionClr>
            <a:contourClr>
              <a:schemeClr val="tx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800" b="1" dirty="0">
              <a:solidFill>
                <a:srgbClr val="4D4D4D"/>
              </a:solidFill>
              <a:latin typeface="Leelawadee" panose="020B0502040204020203"/>
            </a:endParaRPr>
          </a:p>
        </p:txBody>
      </p:sp>
      <p:sp>
        <p:nvSpPr>
          <p:cNvPr id="39" name="椭圆 38"/>
          <p:cNvSpPr/>
          <p:nvPr/>
        </p:nvSpPr>
        <p:spPr>
          <a:xfrm>
            <a:off x="9735447" y="4233831"/>
            <a:ext cx="192021" cy="192021"/>
          </a:xfrm>
          <a:prstGeom prst="ellipse">
            <a:avLst/>
          </a:prstGeom>
          <a:solidFill>
            <a:srgbClr val="596784"/>
          </a:solidFill>
          <a:ln w="15875">
            <a:noFill/>
          </a:ln>
          <a:effectLst>
            <a:outerShdw blurRad="2540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129600" tIns="129600" rIns="130776" bIns="129600" anchor="ctr"/>
          <a:lstStyle/>
          <a:p>
            <a:pPr marL="177800" indent="-177800" algn="ctr"/>
            <a:endParaRPr lang="zh-CN" altLang="en-US" sz="2400" b="1" dirty="0">
              <a:solidFill>
                <a:srgbClr val="808080"/>
              </a:solidFill>
              <a:latin typeface="微软雅黑" panose="020B0503020204020204" pitchFamily="34" charset="-122"/>
              <a:cs typeface="Arial" panose="020B0604020202020204" pitchFamily="34" charset="0"/>
            </a:endParaRPr>
          </a:p>
        </p:txBody>
      </p:sp>
      <p:cxnSp>
        <p:nvCxnSpPr>
          <p:cNvPr id="40" name="直接连接符 39"/>
          <p:cNvCxnSpPr/>
          <p:nvPr/>
        </p:nvCxnSpPr>
        <p:spPr>
          <a:xfrm flipV="1">
            <a:off x="7315656" y="3674460"/>
            <a:ext cx="0" cy="672075"/>
          </a:xfrm>
          <a:prstGeom prst="line">
            <a:avLst/>
          </a:prstGeom>
          <a:ln w="12700">
            <a:solidFill>
              <a:srgbClr val="596784"/>
            </a:solidFill>
            <a:prstDash val="dash"/>
          </a:ln>
        </p:spPr>
        <p:style>
          <a:lnRef idx="1">
            <a:schemeClr val="accent1"/>
          </a:lnRef>
          <a:fillRef idx="0">
            <a:schemeClr val="accent1"/>
          </a:fillRef>
          <a:effectRef idx="0">
            <a:schemeClr val="accent1"/>
          </a:effectRef>
          <a:fontRef idx="minor">
            <a:schemeClr val="tx1"/>
          </a:fontRef>
        </p:style>
      </p:cxnSp>
      <p:sp>
        <p:nvSpPr>
          <p:cNvPr id="41" name="椭圆 40"/>
          <p:cNvSpPr/>
          <p:nvPr/>
        </p:nvSpPr>
        <p:spPr>
          <a:xfrm>
            <a:off x="6691587" y="2416677"/>
            <a:ext cx="1248139" cy="1248139"/>
          </a:xfrm>
          <a:prstGeom prst="ellipse">
            <a:avLst/>
          </a:prstGeom>
          <a:solidFill>
            <a:srgbClr val="FFB407"/>
          </a:solidFill>
          <a:ln w="25400">
            <a:noFill/>
          </a:ln>
          <a:effectLst>
            <a:outerShdw blurRad="254000" dist="63500" dir="2700000" algn="tl" rotWithShape="0">
              <a:prstClr val="black">
                <a:alpha val="20000"/>
              </a:prstClr>
            </a:outerShdw>
          </a:effectLst>
          <a:scene3d>
            <a:camera prst="orthographicFront"/>
            <a:lightRig rig="twoPt" dir="t"/>
          </a:scene3d>
          <a:sp3d prstMaterial="plastic">
            <a:extrusionClr>
              <a:schemeClr val="accent1"/>
            </a:extrusionClr>
            <a:contourClr>
              <a:schemeClr val="tx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800" b="1" dirty="0">
              <a:solidFill>
                <a:srgbClr val="4D4D4D"/>
              </a:solidFill>
              <a:latin typeface="Leelawadee" panose="020B0502040204020203"/>
            </a:endParaRPr>
          </a:p>
        </p:txBody>
      </p:sp>
      <p:sp>
        <p:nvSpPr>
          <p:cNvPr id="42" name="椭圆 41"/>
          <p:cNvSpPr/>
          <p:nvPr/>
        </p:nvSpPr>
        <p:spPr>
          <a:xfrm>
            <a:off x="7219646" y="4250524"/>
            <a:ext cx="192021" cy="192021"/>
          </a:xfrm>
          <a:prstGeom prst="ellipse">
            <a:avLst/>
          </a:prstGeom>
          <a:solidFill>
            <a:srgbClr val="FFB407"/>
          </a:solidFill>
          <a:ln w="15875">
            <a:noFill/>
          </a:ln>
          <a:effectLst>
            <a:outerShdw blurRad="2540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129600" tIns="129600" rIns="130776" bIns="129600" anchor="ctr"/>
          <a:lstStyle/>
          <a:p>
            <a:pPr marL="177800" indent="-177800" algn="ctr"/>
            <a:endParaRPr lang="zh-CN" altLang="en-US" sz="2400" b="1" dirty="0">
              <a:solidFill>
                <a:srgbClr val="808080"/>
              </a:solidFill>
              <a:latin typeface="微软雅黑" panose="020B0503020204020204" pitchFamily="34" charset="-122"/>
              <a:cs typeface="Arial" panose="020B0604020202020204" pitchFamily="34" charset="0"/>
            </a:endParaRPr>
          </a:p>
        </p:txBody>
      </p:sp>
      <p:sp>
        <p:nvSpPr>
          <p:cNvPr id="43" name="TextBox 56"/>
          <p:cNvSpPr txBox="1"/>
          <p:nvPr/>
        </p:nvSpPr>
        <p:spPr>
          <a:xfrm>
            <a:off x="3118440" y="2646793"/>
            <a:ext cx="2305485" cy="492443"/>
          </a:xfrm>
          <a:prstGeom prst="rect">
            <a:avLst/>
          </a:prstGeom>
          <a:noFill/>
        </p:spPr>
        <p:txBody>
          <a:bodyPr wrap="square" rtlCol="0">
            <a:spAutoFit/>
          </a:bodyPr>
          <a:lstStyle/>
          <a:p>
            <a:r>
              <a:rPr lang="zh-CN" altLang="en-US" sz="2600" dirty="0">
                <a:latin typeface="黑体" panose="02010609060101010101" charset="-122"/>
                <a:ea typeface="黑体" panose="02010609060101010101" charset="-122"/>
              </a:rPr>
              <a:t>人力资源状况</a:t>
            </a:r>
            <a:endParaRPr lang="en-US" altLang="zh-CN" sz="2600" dirty="0">
              <a:latin typeface="黑体" panose="02010609060101010101" charset="-122"/>
              <a:ea typeface="黑体" panose="02010609060101010101" charset="-122"/>
            </a:endParaRPr>
          </a:p>
        </p:txBody>
      </p:sp>
      <p:sp>
        <p:nvSpPr>
          <p:cNvPr id="44" name="TextBox 56"/>
          <p:cNvSpPr txBox="1"/>
          <p:nvPr/>
        </p:nvSpPr>
        <p:spPr>
          <a:xfrm>
            <a:off x="8150656" y="2646793"/>
            <a:ext cx="1680801" cy="492443"/>
          </a:xfrm>
          <a:prstGeom prst="rect">
            <a:avLst/>
          </a:prstGeom>
          <a:noFill/>
        </p:spPr>
        <p:txBody>
          <a:bodyPr wrap="square" rtlCol="0">
            <a:spAutoFit/>
          </a:bodyPr>
          <a:lstStyle/>
          <a:p>
            <a:r>
              <a:rPr lang="zh-CN" altLang="en-US" sz="2600" dirty="0">
                <a:latin typeface="黑体" panose="02010609060101010101" charset="-122"/>
                <a:ea typeface="黑体" panose="02010609060101010101" charset="-122"/>
              </a:rPr>
              <a:t>研发费用</a:t>
            </a:r>
            <a:endParaRPr lang="en-US" altLang="zh-CN" sz="2600" dirty="0">
              <a:latin typeface="黑体" panose="02010609060101010101" charset="-122"/>
              <a:ea typeface="黑体" panose="02010609060101010101" charset="-122"/>
            </a:endParaRPr>
          </a:p>
        </p:txBody>
      </p:sp>
      <p:sp>
        <p:nvSpPr>
          <p:cNvPr id="53" name="TextBox 56"/>
          <p:cNvSpPr txBox="1"/>
          <p:nvPr/>
        </p:nvSpPr>
        <p:spPr>
          <a:xfrm>
            <a:off x="1987986" y="5350743"/>
            <a:ext cx="1948389" cy="892552"/>
          </a:xfrm>
          <a:prstGeom prst="rect">
            <a:avLst/>
          </a:prstGeom>
          <a:noFill/>
        </p:spPr>
        <p:txBody>
          <a:bodyPr wrap="square" rtlCol="0">
            <a:spAutoFit/>
          </a:bodyPr>
          <a:lstStyle/>
          <a:p>
            <a:r>
              <a:rPr lang="zh-CN" altLang="en-US" sz="2600" dirty="0">
                <a:latin typeface="黑体" panose="02010609060101010101" charset="-122"/>
                <a:ea typeface="黑体" panose="02010609060101010101" charset="-122"/>
              </a:rPr>
              <a:t>研究机构的设置状况</a:t>
            </a:r>
            <a:endParaRPr lang="en-US" altLang="zh-CN" sz="2600" dirty="0">
              <a:latin typeface="黑体" panose="02010609060101010101" charset="-122"/>
              <a:ea typeface="黑体" panose="02010609060101010101" charset="-122"/>
            </a:endParaRPr>
          </a:p>
        </p:txBody>
      </p:sp>
      <p:sp>
        <p:nvSpPr>
          <p:cNvPr id="54" name="TextBox 56"/>
          <p:cNvSpPr txBox="1"/>
          <p:nvPr/>
        </p:nvSpPr>
        <p:spPr>
          <a:xfrm>
            <a:off x="6924229" y="5350743"/>
            <a:ext cx="2027968" cy="892552"/>
          </a:xfrm>
          <a:prstGeom prst="rect">
            <a:avLst/>
          </a:prstGeom>
          <a:noFill/>
        </p:spPr>
        <p:txBody>
          <a:bodyPr wrap="square" rtlCol="0">
            <a:spAutoFit/>
          </a:bodyPr>
          <a:lstStyle/>
          <a:p>
            <a:r>
              <a:rPr lang="zh-CN" altLang="en-US" sz="2600" dirty="0">
                <a:latin typeface="黑体" panose="02010609060101010101" charset="-122"/>
                <a:ea typeface="黑体" panose="02010609060101010101" charset="-122"/>
              </a:rPr>
              <a:t>新产品开发、试制情况</a:t>
            </a:r>
            <a:endParaRPr lang="en-US" altLang="zh-CN" sz="2600" dirty="0">
              <a:latin typeface="黑体" panose="02010609060101010101" charset="-122"/>
              <a:ea typeface="黑体" panose="02010609060101010101" charset="-122"/>
            </a:endParaRPr>
          </a:p>
        </p:txBody>
      </p:sp>
      <p:grpSp>
        <p:nvGrpSpPr>
          <p:cNvPr id="55" name="Group 47"/>
          <p:cNvGrpSpPr/>
          <p:nvPr/>
        </p:nvGrpSpPr>
        <p:grpSpPr>
          <a:xfrm>
            <a:off x="6924228" y="2646792"/>
            <a:ext cx="782853" cy="782853"/>
            <a:chOff x="3707904" y="1338582"/>
            <a:chExt cx="587140" cy="587140"/>
          </a:xfrm>
          <a:solidFill>
            <a:schemeClr val="bg1"/>
          </a:solidFill>
          <a:effectLst/>
        </p:grpSpPr>
        <p:sp>
          <p:nvSpPr>
            <p:cNvPr id="56" name="Freeform 11"/>
            <p:cNvSpPr>
              <a:spLocks noEditPoints="1"/>
            </p:cNvSpPr>
            <p:nvPr/>
          </p:nvSpPr>
          <p:spPr bwMode="auto">
            <a:xfrm>
              <a:off x="3869342" y="1489799"/>
              <a:ext cx="232459" cy="261709"/>
            </a:xfrm>
            <a:custGeom>
              <a:avLst/>
              <a:gdLst>
                <a:gd name="T0" fmla="*/ 300 w 320"/>
                <a:gd name="T1" fmla="*/ 0 h 360"/>
                <a:gd name="T2" fmla="*/ 256 w 320"/>
                <a:gd name="T3" fmla="*/ 0 h 360"/>
                <a:gd name="T4" fmla="*/ 240 w 320"/>
                <a:gd name="T5" fmla="*/ 20 h 360"/>
                <a:gd name="T6" fmla="*/ 240 w 320"/>
                <a:gd name="T7" fmla="*/ 360 h 360"/>
                <a:gd name="T8" fmla="*/ 320 w 320"/>
                <a:gd name="T9" fmla="*/ 360 h 360"/>
                <a:gd name="T10" fmla="*/ 320 w 320"/>
                <a:gd name="T11" fmla="*/ 20 h 360"/>
                <a:gd name="T12" fmla="*/ 300 w 320"/>
                <a:gd name="T13" fmla="*/ 0 h 360"/>
                <a:gd name="T14" fmla="*/ 180 w 320"/>
                <a:gd name="T15" fmla="*/ 120 h 360"/>
                <a:gd name="T16" fmla="*/ 136 w 320"/>
                <a:gd name="T17" fmla="*/ 120 h 360"/>
                <a:gd name="T18" fmla="*/ 120 w 320"/>
                <a:gd name="T19" fmla="*/ 140 h 360"/>
                <a:gd name="T20" fmla="*/ 120 w 320"/>
                <a:gd name="T21" fmla="*/ 360 h 360"/>
                <a:gd name="T22" fmla="*/ 200 w 320"/>
                <a:gd name="T23" fmla="*/ 360 h 360"/>
                <a:gd name="T24" fmla="*/ 200 w 320"/>
                <a:gd name="T25" fmla="*/ 140 h 360"/>
                <a:gd name="T26" fmla="*/ 180 w 320"/>
                <a:gd name="T27" fmla="*/ 120 h 360"/>
                <a:gd name="T28" fmla="*/ 60 w 320"/>
                <a:gd name="T29" fmla="*/ 240 h 360"/>
                <a:gd name="T30" fmla="*/ 16 w 320"/>
                <a:gd name="T31" fmla="*/ 240 h 360"/>
                <a:gd name="T32" fmla="*/ 0 w 320"/>
                <a:gd name="T33" fmla="*/ 260 h 360"/>
                <a:gd name="T34" fmla="*/ 0 w 320"/>
                <a:gd name="T35" fmla="*/ 360 h 360"/>
                <a:gd name="T36" fmla="*/ 80 w 320"/>
                <a:gd name="T37" fmla="*/ 360 h 360"/>
                <a:gd name="T38" fmla="*/ 80 w 320"/>
                <a:gd name="T39" fmla="*/ 260 h 360"/>
                <a:gd name="T40" fmla="*/ 60 w 320"/>
                <a:gd name="T41" fmla="*/ 240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0" h="360">
                  <a:moveTo>
                    <a:pt x="300" y="0"/>
                  </a:moveTo>
                  <a:cubicBezTo>
                    <a:pt x="256" y="0"/>
                    <a:pt x="256" y="0"/>
                    <a:pt x="256" y="0"/>
                  </a:cubicBezTo>
                  <a:cubicBezTo>
                    <a:pt x="245" y="0"/>
                    <a:pt x="240" y="9"/>
                    <a:pt x="240" y="20"/>
                  </a:cubicBezTo>
                  <a:cubicBezTo>
                    <a:pt x="240" y="360"/>
                    <a:pt x="240" y="360"/>
                    <a:pt x="240" y="360"/>
                  </a:cubicBezTo>
                  <a:cubicBezTo>
                    <a:pt x="320" y="360"/>
                    <a:pt x="320" y="360"/>
                    <a:pt x="320" y="360"/>
                  </a:cubicBezTo>
                  <a:cubicBezTo>
                    <a:pt x="320" y="20"/>
                    <a:pt x="320" y="20"/>
                    <a:pt x="320" y="20"/>
                  </a:cubicBezTo>
                  <a:cubicBezTo>
                    <a:pt x="320" y="9"/>
                    <a:pt x="311" y="0"/>
                    <a:pt x="300" y="0"/>
                  </a:cubicBezTo>
                  <a:close/>
                  <a:moveTo>
                    <a:pt x="180" y="120"/>
                  </a:moveTo>
                  <a:cubicBezTo>
                    <a:pt x="136" y="120"/>
                    <a:pt x="136" y="120"/>
                    <a:pt x="136" y="120"/>
                  </a:cubicBezTo>
                  <a:cubicBezTo>
                    <a:pt x="125" y="120"/>
                    <a:pt x="120" y="129"/>
                    <a:pt x="120" y="140"/>
                  </a:cubicBezTo>
                  <a:cubicBezTo>
                    <a:pt x="120" y="360"/>
                    <a:pt x="120" y="360"/>
                    <a:pt x="120" y="360"/>
                  </a:cubicBezTo>
                  <a:cubicBezTo>
                    <a:pt x="200" y="360"/>
                    <a:pt x="200" y="360"/>
                    <a:pt x="200" y="360"/>
                  </a:cubicBezTo>
                  <a:cubicBezTo>
                    <a:pt x="200" y="140"/>
                    <a:pt x="200" y="140"/>
                    <a:pt x="200" y="140"/>
                  </a:cubicBezTo>
                  <a:cubicBezTo>
                    <a:pt x="200" y="129"/>
                    <a:pt x="191" y="120"/>
                    <a:pt x="180" y="120"/>
                  </a:cubicBezTo>
                  <a:close/>
                  <a:moveTo>
                    <a:pt x="60" y="240"/>
                  </a:moveTo>
                  <a:cubicBezTo>
                    <a:pt x="16" y="240"/>
                    <a:pt x="16" y="240"/>
                    <a:pt x="16" y="240"/>
                  </a:cubicBezTo>
                  <a:cubicBezTo>
                    <a:pt x="5" y="240"/>
                    <a:pt x="0" y="249"/>
                    <a:pt x="0" y="260"/>
                  </a:cubicBezTo>
                  <a:cubicBezTo>
                    <a:pt x="0" y="360"/>
                    <a:pt x="0" y="360"/>
                    <a:pt x="0" y="360"/>
                  </a:cubicBezTo>
                  <a:cubicBezTo>
                    <a:pt x="80" y="360"/>
                    <a:pt x="80" y="360"/>
                    <a:pt x="80" y="360"/>
                  </a:cubicBezTo>
                  <a:cubicBezTo>
                    <a:pt x="80" y="260"/>
                    <a:pt x="80" y="260"/>
                    <a:pt x="80" y="260"/>
                  </a:cubicBezTo>
                  <a:cubicBezTo>
                    <a:pt x="80" y="249"/>
                    <a:pt x="71" y="240"/>
                    <a:pt x="60" y="240"/>
                  </a:cubicBezTo>
                  <a:close/>
                </a:path>
              </a:pathLst>
            </a:custGeom>
            <a:grpFill/>
            <a:ln>
              <a:noFill/>
            </a:ln>
          </p:spPr>
          <p:txBody>
            <a:bodyPr vert="horz" wrap="square" lIns="121920" tIns="60960" rIns="121920" bIns="60960" numCol="1" anchor="t" anchorCtr="0" compatLnSpc="1"/>
            <a:lstStyle/>
            <a:p>
              <a:endParaRPr lang="en-US" sz="2400" dirty="0">
                <a:solidFill>
                  <a:srgbClr val="B2B2B2"/>
                </a:solidFill>
              </a:endParaRPr>
            </a:p>
          </p:txBody>
        </p:sp>
        <p:sp>
          <p:nvSpPr>
            <p:cNvPr id="57" name="Freeform 23"/>
            <p:cNvSpPr>
              <a:spLocks noEditPoints="1"/>
            </p:cNvSpPr>
            <p:nvPr/>
          </p:nvSpPr>
          <p:spPr bwMode="auto">
            <a:xfrm>
              <a:off x="3707904" y="1338582"/>
              <a:ext cx="587140" cy="587140"/>
            </a:xfrm>
            <a:custGeom>
              <a:avLst/>
              <a:gdLst>
                <a:gd name="T0" fmla="*/ 192 w 384"/>
                <a:gd name="T1" fmla="*/ 0 h 384"/>
                <a:gd name="T2" fmla="*/ 0 w 384"/>
                <a:gd name="T3" fmla="*/ 192 h 384"/>
                <a:gd name="T4" fmla="*/ 192 w 384"/>
                <a:gd name="T5" fmla="*/ 384 h 384"/>
                <a:gd name="T6" fmla="*/ 384 w 384"/>
                <a:gd name="T7" fmla="*/ 192 h 384"/>
                <a:gd name="T8" fmla="*/ 192 w 384"/>
                <a:gd name="T9" fmla="*/ 0 h 384"/>
                <a:gd name="T10" fmla="*/ 192 w 384"/>
                <a:gd name="T11" fmla="*/ 349 h 384"/>
                <a:gd name="T12" fmla="*/ 35 w 384"/>
                <a:gd name="T13" fmla="*/ 192 h 384"/>
                <a:gd name="T14" fmla="*/ 192 w 384"/>
                <a:gd name="T15" fmla="*/ 35 h 384"/>
                <a:gd name="T16" fmla="*/ 349 w 384"/>
                <a:gd name="T17" fmla="*/ 192 h 384"/>
                <a:gd name="T18" fmla="*/ 192 w 384"/>
                <a:gd name="T19" fmla="*/ 34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84">
                  <a:moveTo>
                    <a:pt x="192" y="0"/>
                  </a:moveTo>
                  <a:cubicBezTo>
                    <a:pt x="86" y="0"/>
                    <a:pt x="0" y="86"/>
                    <a:pt x="0" y="192"/>
                  </a:cubicBezTo>
                  <a:cubicBezTo>
                    <a:pt x="0" y="298"/>
                    <a:pt x="86" y="384"/>
                    <a:pt x="192" y="384"/>
                  </a:cubicBezTo>
                  <a:cubicBezTo>
                    <a:pt x="298" y="384"/>
                    <a:pt x="384" y="298"/>
                    <a:pt x="384" y="192"/>
                  </a:cubicBezTo>
                  <a:cubicBezTo>
                    <a:pt x="384" y="86"/>
                    <a:pt x="298" y="0"/>
                    <a:pt x="192" y="0"/>
                  </a:cubicBezTo>
                  <a:close/>
                  <a:moveTo>
                    <a:pt x="192" y="349"/>
                  </a:moveTo>
                  <a:cubicBezTo>
                    <a:pt x="105" y="349"/>
                    <a:pt x="35" y="278"/>
                    <a:pt x="35" y="192"/>
                  </a:cubicBezTo>
                  <a:cubicBezTo>
                    <a:pt x="35" y="105"/>
                    <a:pt x="105" y="35"/>
                    <a:pt x="192" y="35"/>
                  </a:cubicBezTo>
                  <a:cubicBezTo>
                    <a:pt x="278" y="35"/>
                    <a:pt x="349" y="105"/>
                    <a:pt x="349" y="192"/>
                  </a:cubicBezTo>
                  <a:cubicBezTo>
                    <a:pt x="349" y="278"/>
                    <a:pt x="278" y="349"/>
                    <a:pt x="192" y="349"/>
                  </a:cubicBezTo>
                  <a:close/>
                </a:path>
              </a:pathLst>
            </a:custGeom>
            <a:grpFill/>
            <a:ln>
              <a:noFill/>
            </a:ln>
          </p:spPr>
          <p:txBody>
            <a:bodyPr vert="horz" wrap="square" lIns="121920" tIns="60960" rIns="121920" bIns="60960" numCol="1" anchor="t" anchorCtr="0" compatLnSpc="1"/>
            <a:lstStyle/>
            <a:p>
              <a:endParaRPr lang="en-US" sz="2400" dirty="0">
                <a:solidFill>
                  <a:srgbClr val="B2B2B2"/>
                </a:solidFill>
              </a:endParaRPr>
            </a:p>
          </p:txBody>
        </p:sp>
      </p:grpSp>
      <p:grpSp>
        <p:nvGrpSpPr>
          <p:cNvPr id="58" name="Group 48"/>
          <p:cNvGrpSpPr/>
          <p:nvPr/>
        </p:nvGrpSpPr>
        <p:grpSpPr>
          <a:xfrm>
            <a:off x="4408430" y="5326264"/>
            <a:ext cx="782853" cy="782853"/>
            <a:chOff x="5607375" y="3562825"/>
            <a:chExt cx="587140" cy="587140"/>
          </a:xfrm>
          <a:solidFill>
            <a:schemeClr val="bg1"/>
          </a:solidFill>
          <a:effectLst/>
        </p:grpSpPr>
        <p:sp>
          <p:nvSpPr>
            <p:cNvPr id="59" name="Freeform 15"/>
            <p:cNvSpPr>
              <a:spLocks noEditPoints="1"/>
            </p:cNvSpPr>
            <p:nvPr/>
          </p:nvSpPr>
          <p:spPr bwMode="auto">
            <a:xfrm>
              <a:off x="5746497" y="3702123"/>
              <a:ext cx="308897" cy="308544"/>
            </a:xfrm>
            <a:custGeom>
              <a:avLst/>
              <a:gdLst>
                <a:gd name="T0" fmla="*/ 183 w 371"/>
                <a:gd name="T1" fmla="*/ 1 h 370"/>
                <a:gd name="T2" fmla="*/ 2 w 371"/>
                <a:gd name="T3" fmla="*/ 187 h 370"/>
                <a:gd name="T4" fmla="*/ 188 w 371"/>
                <a:gd name="T5" fmla="*/ 369 h 370"/>
                <a:gd name="T6" fmla="*/ 370 w 371"/>
                <a:gd name="T7" fmla="*/ 182 h 370"/>
                <a:gd name="T8" fmla="*/ 183 w 371"/>
                <a:gd name="T9" fmla="*/ 1 h 370"/>
                <a:gd name="T10" fmla="*/ 184 w 371"/>
                <a:gd name="T11" fmla="*/ 25 h 370"/>
                <a:gd name="T12" fmla="*/ 260 w 371"/>
                <a:gd name="T13" fmla="*/ 43 h 370"/>
                <a:gd name="T14" fmla="*/ 235 w 371"/>
                <a:gd name="T15" fmla="*/ 84 h 370"/>
                <a:gd name="T16" fmla="*/ 186 w 371"/>
                <a:gd name="T17" fmla="*/ 73 h 370"/>
                <a:gd name="T18" fmla="*/ 137 w 371"/>
                <a:gd name="T19" fmla="*/ 84 h 370"/>
                <a:gd name="T20" fmla="*/ 112 w 371"/>
                <a:gd name="T21" fmla="*/ 43 h 370"/>
                <a:gd name="T22" fmla="*/ 184 w 371"/>
                <a:gd name="T23" fmla="*/ 25 h 370"/>
                <a:gd name="T24" fmla="*/ 85 w 371"/>
                <a:gd name="T25" fmla="*/ 234 h 370"/>
                <a:gd name="T26" fmla="*/ 44 w 371"/>
                <a:gd name="T27" fmla="*/ 259 h 370"/>
                <a:gd name="T28" fmla="*/ 26 w 371"/>
                <a:gd name="T29" fmla="*/ 187 h 370"/>
                <a:gd name="T30" fmla="*/ 44 w 371"/>
                <a:gd name="T31" fmla="*/ 111 h 370"/>
                <a:gd name="T32" fmla="*/ 85 w 371"/>
                <a:gd name="T33" fmla="*/ 136 h 370"/>
                <a:gd name="T34" fmla="*/ 74 w 371"/>
                <a:gd name="T35" fmla="*/ 185 h 370"/>
                <a:gd name="T36" fmla="*/ 85 w 371"/>
                <a:gd name="T37" fmla="*/ 234 h 370"/>
                <a:gd name="T38" fmla="*/ 188 w 371"/>
                <a:gd name="T39" fmla="*/ 345 h 370"/>
                <a:gd name="T40" fmla="*/ 112 w 371"/>
                <a:gd name="T41" fmla="*/ 327 h 370"/>
                <a:gd name="T42" fmla="*/ 137 w 371"/>
                <a:gd name="T43" fmla="*/ 286 h 370"/>
                <a:gd name="T44" fmla="*/ 186 w 371"/>
                <a:gd name="T45" fmla="*/ 297 h 370"/>
                <a:gd name="T46" fmla="*/ 235 w 371"/>
                <a:gd name="T47" fmla="*/ 286 h 370"/>
                <a:gd name="T48" fmla="*/ 260 w 371"/>
                <a:gd name="T49" fmla="*/ 327 h 370"/>
                <a:gd name="T50" fmla="*/ 188 w 371"/>
                <a:gd name="T51" fmla="*/ 345 h 370"/>
                <a:gd name="T52" fmla="*/ 186 w 371"/>
                <a:gd name="T53" fmla="*/ 273 h 370"/>
                <a:gd name="T54" fmla="*/ 98 w 371"/>
                <a:gd name="T55" fmla="*/ 185 h 370"/>
                <a:gd name="T56" fmla="*/ 186 w 371"/>
                <a:gd name="T57" fmla="*/ 97 h 370"/>
                <a:gd name="T58" fmla="*/ 274 w 371"/>
                <a:gd name="T59" fmla="*/ 185 h 370"/>
                <a:gd name="T60" fmla="*/ 186 w 371"/>
                <a:gd name="T61" fmla="*/ 273 h 370"/>
                <a:gd name="T62" fmla="*/ 286 w 371"/>
                <a:gd name="T63" fmla="*/ 234 h 370"/>
                <a:gd name="T64" fmla="*/ 298 w 371"/>
                <a:gd name="T65" fmla="*/ 185 h 370"/>
                <a:gd name="T66" fmla="*/ 286 w 371"/>
                <a:gd name="T67" fmla="*/ 136 h 370"/>
                <a:gd name="T68" fmla="*/ 328 w 371"/>
                <a:gd name="T69" fmla="*/ 111 h 370"/>
                <a:gd name="T70" fmla="*/ 346 w 371"/>
                <a:gd name="T71" fmla="*/ 183 h 370"/>
                <a:gd name="T72" fmla="*/ 328 w 371"/>
                <a:gd name="T73" fmla="*/ 259 h 370"/>
                <a:gd name="T74" fmla="*/ 286 w 371"/>
                <a:gd name="T75" fmla="*/ 234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1" h="370">
                  <a:moveTo>
                    <a:pt x="183" y="1"/>
                  </a:moveTo>
                  <a:cubicBezTo>
                    <a:pt x="82" y="2"/>
                    <a:pt x="0" y="86"/>
                    <a:pt x="2" y="187"/>
                  </a:cubicBezTo>
                  <a:cubicBezTo>
                    <a:pt x="3" y="289"/>
                    <a:pt x="87" y="370"/>
                    <a:pt x="188" y="369"/>
                  </a:cubicBezTo>
                  <a:cubicBezTo>
                    <a:pt x="290" y="368"/>
                    <a:pt x="371" y="284"/>
                    <a:pt x="370" y="182"/>
                  </a:cubicBezTo>
                  <a:cubicBezTo>
                    <a:pt x="368" y="81"/>
                    <a:pt x="285" y="0"/>
                    <a:pt x="183" y="1"/>
                  </a:cubicBezTo>
                  <a:close/>
                  <a:moveTo>
                    <a:pt x="184" y="25"/>
                  </a:moveTo>
                  <a:cubicBezTo>
                    <a:pt x="211" y="25"/>
                    <a:pt x="237" y="31"/>
                    <a:pt x="260" y="43"/>
                  </a:cubicBezTo>
                  <a:cubicBezTo>
                    <a:pt x="235" y="84"/>
                    <a:pt x="235" y="84"/>
                    <a:pt x="235" y="84"/>
                  </a:cubicBezTo>
                  <a:cubicBezTo>
                    <a:pt x="220" y="77"/>
                    <a:pt x="203" y="73"/>
                    <a:pt x="186" y="73"/>
                  </a:cubicBezTo>
                  <a:cubicBezTo>
                    <a:pt x="168" y="73"/>
                    <a:pt x="151" y="77"/>
                    <a:pt x="137" y="84"/>
                  </a:cubicBezTo>
                  <a:cubicBezTo>
                    <a:pt x="112" y="43"/>
                    <a:pt x="112" y="43"/>
                    <a:pt x="112" y="43"/>
                  </a:cubicBezTo>
                  <a:cubicBezTo>
                    <a:pt x="133" y="32"/>
                    <a:pt x="158" y="25"/>
                    <a:pt x="184" y="25"/>
                  </a:cubicBezTo>
                  <a:close/>
                  <a:moveTo>
                    <a:pt x="85" y="234"/>
                  </a:moveTo>
                  <a:cubicBezTo>
                    <a:pt x="44" y="259"/>
                    <a:pt x="44" y="259"/>
                    <a:pt x="44" y="259"/>
                  </a:cubicBezTo>
                  <a:cubicBezTo>
                    <a:pt x="33" y="237"/>
                    <a:pt x="26" y="213"/>
                    <a:pt x="26" y="187"/>
                  </a:cubicBezTo>
                  <a:cubicBezTo>
                    <a:pt x="25" y="160"/>
                    <a:pt x="32" y="134"/>
                    <a:pt x="44" y="111"/>
                  </a:cubicBezTo>
                  <a:cubicBezTo>
                    <a:pt x="85" y="136"/>
                    <a:pt x="85" y="136"/>
                    <a:pt x="85" y="136"/>
                  </a:cubicBezTo>
                  <a:cubicBezTo>
                    <a:pt x="78" y="151"/>
                    <a:pt x="74" y="167"/>
                    <a:pt x="74" y="185"/>
                  </a:cubicBezTo>
                  <a:cubicBezTo>
                    <a:pt x="74" y="203"/>
                    <a:pt x="78" y="219"/>
                    <a:pt x="85" y="234"/>
                  </a:cubicBezTo>
                  <a:close/>
                  <a:moveTo>
                    <a:pt x="188" y="345"/>
                  </a:moveTo>
                  <a:cubicBezTo>
                    <a:pt x="161" y="345"/>
                    <a:pt x="135" y="339"/>
                    <a:pt x="112" y="327"/>
                  </a:cubicBezTo>
                  <a:cubicBezTo>
                    <a:pt x="137" y="286"/>
                    <a:pt x="137" y="286"/>
                    <a:pt x="137" y="286"/>
                  </a:cubicBezTo>
                  <a:cubicBezTo>
                    <a:pt x="151" y="293"/>
                    <a:pt x="168" y="297"/>
                    <a:pt x="186" y="297"/>
                  </a:cubicBezTo>
                  <a:cubicBezTo>
                    <a:pt x="203" y="297"/>
                    <a:pt x="220" y="293"/>
                    <a:pt x="235" y="286"/>
                  </a:cubicBezTo>
                  <a:cubicBezTo>
                    <a:pt x="260" y="327"/>
                    <a:pt x="260" y="327"/>
                    <a:pt x="260" y="327"/>
                  </a:cubicBezTo>
                  <a:cubicBezTo>
                    <a:pt x="238" y="338"/>
                    <a:pt x="214" y="345"/>
                    <a:pt x="188" y="345"/>
                  </a:cubicBezTo>
                  <a:close/>
                  <a:moveTo>
                    <a:pt x="186" y="273"/>
                  </a:moveTo>
                  <a:cubicBezTo>
                    <a:pt x="137" y="273"/>
                    <a:pt x="98" y="233"/>
                    <a:pt x="98" y="185"/>
                  </a:cubicBezTo>
                  <a:cubicBezTo>
                    <a:pt x="98" y="136"/>
                    <a:pt x="137" y="97"/>
                    <a:pt x="186" y="97"/>
                  </a:cubicBezTo>
                  <a:cubicBezTo>
                    <a:pt x="234" y="97"/>
                    <a:pt x="274" y="136"/>
                    <a:pt x="274" y="185"/>
                  </a:cubicBezTo>
                  <a:cubicBezTo>
                    <a:pt x="274" y="233"/>
                    <a:pt x="234" y="273"/>
                    <a:pt x="186" y="273"/>
                  </a:cubicBezTo>
                  <a:close/>
                  <a:moveTo>
                    <a:pt x="286" y="234"/>
                  </a:moveTo>
                  <a:cubicBezTo>
                    <a:pt x="294" y="219"/>
                    <a:pt x="298" y="203"/>
                    <a:pt x="298" y="185"/>
                  </a:cubicBezTo>
                  <a:cubicBezTo>
                    <a:pt x="298" y="167"/>
                    <a:pt x="294" y="151"/>
                    <a:pt x="286" y="136"/>
                  </a:cubicBezTo>
                  <a:cubicBezTo>
                    <a:pt x="328" y="111"/>
                    <a:pt x="328" y="111"/>
                    <a:pt x="328" y="111"/>
                  </a:cubicBezTo>
                  <a:cubicBezTo>
                    <a:pt x="339" y="133"/>
                    <a:pt x="345" y="157"/>
                    <a:pt x="346" y="183"/>
                  </a:cubicBezTo>
                  <a:cubicBezTo>
                    <a:pt x="346" y="210"/>
                    <a:pt x="340" y="236"/>
                    <a:pt x="328" y="259"/>
                  </a:cubicBezTo>
                  <a:lnTo>
                    <a:pt x="286" y="234"/>
                  </a:lnTo>
                  <a:close/>
                </a:path>
              </a:pathLst>
            </a:custGeom>
            <a:grpFill/>
            <a:ln>
              <a:noFill/>
            </a:ln>
          </p:spPr>
          <p:txBody>
            <a:bodyPr vert="horz" wrap="square" lIns="121920" tIns="60960" rIns="121920" bIns="60960" numCol="1" anchor="t" anchorCtr="0" compatLnSpc="1"/>
            <a:lstStyle/>
            <a:p>
              <a:endParaRPr lang="en-US" sz="2400" dirty="0">
                <a:solidFill>
                  <a:srgbClr val="B2B2B2"/>
                </a:solidFill>
              </a:endParaRPr>
            </a:p>
          </p:txBody>
        </p:sp>
        <p:sp>
          <p:nvSpPr>
            <p:cNvPr id="60" name="Freeform 23"/>
            <p:cNvSpPr>
              <a:spLocks noEditPoints="1"/>
            </p:cNvSpPr>
            <p:nvPr/>
          </p:nvSpPr>
          <p:spPr bwMode="auto">
            <a:xfrm>
              <a:off x="5607375" y="3562825"/>
              <a:ext cx="587140" cy="587140"/>
            </a:xfrm>
            <a:custGeom>
              <a:avLst/>
              <a:gdLst>
                <a:gd name="T0" fmla="*/ 192 w 384"/>
                <a:gd name="T1" fmla="*/ 0 h 384"/>
                <a:gd name="T2" fmla="*/ 0 w 384"/>
                <a:gd name="T3" fmla="*/ 192 h 384"/>
                <a:gd name="T4" fmla="*/ 192 w 384"/>
                <a:gd name="T5" fmla="*/ 384 h 384"/>
                <a:gd name="T6" fmla="*/ 384 w 384"/>
                <a:gd name="T7" fmla="*/ 192 h 384"/>
                <a:gd name="T8" fmla="*/ 192 w 384"/>
                <a:gd name="T9" fmla="*/ 0 h 384"/>
                <a:gd name="T10" fmla="*/ 192 w 384"/>
                <a:gd name="T11" fmla="*/ 349 h 384"/>
                <a:gd name="T12" fmla="*/ 35 w 384"/>
                <a:gd name="T13" fmla="*/ 192 h 384"/>
                <a:gd name="T14" fmla="*/ 192 w 384"/>
                <a:gd name="T15" fmla="*/ 35 h 384"/>
                <a:gd name="T16" fmla="*/ 349 w 384"/>
                <a:gd name="T17" fmla="*/ 192 h 384"/>
                <a:gd name="T18" fmla="*/ 192 w 384"/>
                <a:gd name="T19" fmla="*/ 34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84">
                  <a:moveTo>
                    <a:pt x="192" y="0"/>
                  </a:moveTo>
                  <a:cubicBezTo>
                    <a:pt x="86" y="0"/>
                    <a:pt x="0" y="86"/>
                    <a:pt x="0" y="192"/>
                  </a:cubicBezTo>
                  <a:cubicBezTo>
                    <a:pt x="0" y="298"/>
                    <a:pt x="86" y="384"/>
                    <a:pt x="192" y="384"/>
                  </a:cubicBezTo>
                  <a:cubicBezTo>
                    <a:pt x="298" y="384"/>
                    <a:pt x="384" y="298"/>
                    <a:pt x="384" y="192"/>
                  </a:cubicBezTo>
                  <a:cubicBezTo>
                    <a:pt x="384" y="86"/>
                    <a:pt x="298" y="0"/>
                    <a:pt x="192" y="0"/>
                  </a:cubicBezTo>
                  <a:close/>
                  <a:moveTo>
                    <a:pt x="192" y="349"/>
                  </a:moveTo>
                  <a:cubicBezTo>
                    <a:pt x="105" y="349"/>
                    <a:pt x="35" y="278"/>
                    <a:pt x="35" y="192"/>
                  </a:cubicBezTo>
                  <a:cubicBezTo>
                    <a:pt x="35" y="105"/>
                    <a:pt x="105" y="35"/>
                    <a:pt x="192" y="35"/>
                  </a:cubicBezTo>
                  <a:cubicBezTo>
                    <a:pt x="278" y="35"/>
                    <a:pt x="349" y="105"/>
                    <a:pt x="349" y="192"/>
                  </a:cubicBezTo>
                  <a:cubicBezTo>
                    <a:pt x="349" y="278"/>
                    <a:pt x="278" y="349"/>
                    <a:pt x="192" y="349"/>
                  </a:cubicBezTo>
                  <a:close/>
                </a:path>
              </a:pathLst>
            </a:custGeom>
            <a:grpFill/>
            <a:ln>
              <a:noFill/>
            </a:ln>
          </p:spPr>
          <p:txBody>
            <a:bodyPr vert="horz" wrap="square" lIns="121920" tIns="60960" rIns="121920" bIns="60960" numCol="1" anchor="t" anchorCtr="0" compatLnSpc="1"/>
            <a:lstStyle/>
            <a:p>
              <a:endParaRPr lang="en-US" sz="2400" dirty="0">
                <a:solidFill>
                  <a:srgbClr val="B2B2B2"/>
                </a:solidFill>
              </a:endParaRPr>
            </a:p>
          </p:txBody>
        </p:sp>
      </p:grpSp>
      <p:grpSp>
        <p:nvGrpSpPr>
          <p:cNvPr id="61" name="Group 49"/>
          <p:cNvGrpSpPr/>
          <p:nvPr/>
        </p:nvGrpSpPr>
        <p:grpSpPr>
          <a:xfrm>
            <a:off x="1960158" y="2614934"/>
            <a:ext cx="782853" cy="782853"/>
            <a:chOff x="6665323" y="3562825"/>
            <a:chExt cx="587140" cy="587140"/>
          </a:xfrm>
          <a:solidFill>
            <a:schemeClr val="bg1"/>
          </a:solidFill>
          <a:effectLst/>
        </p:grpSpPr>
        <p:sp>
          <p:nvSpPr>
            <p:cNvPr id="62" name="Freeform 19"/>
            <p:cNvSpPr>
              <a:spLocks noEditPoints="1"/>
            </p:cNvSpPr>
            <p:nvPr/>
          </p:nvSpPr>
          <p:spPr bwMode="auto">
            <a:xfrm>
              <a:off x="6808144" y="3735126"/>
              <a:ext cx="301499" cy="242538"/>
            </a:xfrm>
            <a:custGeom>
              <a:avLst/>
              <a:gdLst>
                <a:gd name="T0" fmla="*/ 393 w 400"/>
                <a:gd name="T1" fmla="*/ 61 h 322"/>
                <a:gd name="T2" fmla="*/ 300 w 400"/>
                <a:gd name="T3" fmla="*/ 3 h 322"/>
                <a:gd name="T4" fmla="*/ 286 w 400"/>
                <a:gd name="T5" fmla="*/ 3 h 322"/>
                <a:gd name="T6" fmla="*/ 200 w 400"/>
                <a:gd name="T7" fmla="*/ 57 h 322"/>
                <a:gd name="T8" fmla="*/ 113 w 400"/>
                <a:gd name="T9" fmla="*/ 3 h 322"/>
                <a:gd name="T10" fmla="*/ 100 w 400"/>
                <a:gd name="T11" fmla="*/ 3 h 322"/>
                <a:gd name="T12" fmla="*/ 6 w 400"/>
                <a:gd name="T13" fmla="*/ 61 h 322"/>
                <a:gd name="T14" fmla="*/ 0 w 400"/>
                <a:gd name="T15" fmla="*/ 73 h 322"/>
                <a:gd name="T16" fmla="*/ 0 w 400"/>
                <a:gd name="T17" fmla="*/ 307 h 322"/>
                <a:gd name="T18" fmla="*/ 6 w 400"/>
                <a:gd name="T19" fmla="*/ 319 h 322"/>
                <a:gd name="T20" fmla="*/ 20 w 400"/>
                <a:gd name="T21" fmla="*/ 319 h 322"/>
                <a:gd name="T22" fmla="*/ 106 w 400"/>
                <a:gd name="T23" fmla="*/ 265 h 322"/>
                <a:gd name="T24" fmla="*/ 193 w 400"/>
                <a:gd name="T25" fmla="*/ 319 h 322"/>
                <a:gd name="T26" fmla="*/ 207 w 400"/>
                <a:gd name="T27" fmla="*/ 319 h 322"/>
                <a:gd name="T28" fmla="*/ 293 w 400"/>
                <a:gd name="T29" fmla="*/ 265 h 322"/>
                <a:gd name="T30" fmla="*/ 380 w 400"/>
                <a:gd name="T31" fmla="*/ 319 h 322"/>
                <a:gd name="T32" fmla="*/ 387 w 400"/>
                <a:gd name="T33" fmla="*/ 321 h 322"/>
                <a:gd name="T34" fmla="*/ 393 w 400"/>
                <a:gd name="T35" fmla="*/ 319 h 322"/>
                <a:gd name="T36" fmla="*/ 400 w 400"/>
                <a:gd name="T37" fmla="*/ 307 h 322"/>
                <a:gd name="T38" fmla="*/ 400 w 400"/>
                <a:gd name="T39" fmla="*/ 73 h 322"/>
                <a:gd name="T40" fmla="*/ 393 w 400"/>
                <a:gd name="T41" fmla="*/ 61 h 322"/>
                <a:gd name="T42" fmla="*/ 93 w 400"/>
                <a:gd name="T43" fmla="*/ 241 h 322"/>
                <a:gd name="T44" fmla="*/ 26 w 400"/>
                <a:gd name="T45" fmla="*/ 283 h 322"/>
                <a:gd name="T46" fmla="*/ 26 w 400"/>
                <a:gd name="T47" fmla="*/ 81 h 322"/>
                <a:gd name="T48" fmla="*/ 93 w 400"/>
                <a:gd name="T49" fmla="*/ 39 h 322"/>
                <a:gd name="T50" fmla="*/ 93 w 400"/>
                <a:gd name="T51" fmla="*/ 241 h 322"/>
                <a:gd name="T52" fmla="*/ 187 w 400"/>
                <a:gd name="T53" fmla="*/ 283 h 322"/>
                <a:gd name="T54" fmla="*/ 119 w 400"/>
                <a:gd name="T55" fmla="*/ 241 h 322"/>
                <a:gd name="T56" fmla="*/ 119 w 400"/>
                <a:gd name="T57" fmla="*/ 39 h 322"/>
                <a:gd name="T58" fmla="*/ 187 w 400"/>
                <a:gd name="T59" fmla="*/ 81 h 322"/>
                <a:gd name="T60" fmla="*/ 187 w 400"/>
                <a:gd name="T61" fmla="*/ 283 h 322"/>
                <a:gd name="T62" fmla="*/ 280 w 400"/>
                <a:gd name="T63" fmla="*/ 241 h 322"/>
                <a:gd name="T64" fmla="*/ 213 w 400"/>
                <a:gd name="T65" fmla="*/ 283 h 322"/>
                <a:gd name="T66" fmla="*/ 213 w 400"/>
                <a:gd name="T67" fmla="*/ 81 h 322"/>
                <a:gd name="T68" fmla="*/ 280 w 400"/>
                <a:gd name="T69" fmla="*/ 39 h 322"/>
                <a:gd name="T70" fmla="*/ 280 w 400"/>
                <a:gd name="T71" fmla="*/ 241 h 322"/>
                <a:gd name="T72" fmla="*/ 374 w 400"/>
                <a:gd name="T73" fmla="*/ 283 h 322"/>
                <a:gd name="T74" fmla="*/ 306 w 400"/>
                <a:gd name="T75" fmla="*/ 241 h 322"/>
                <a:gd name="T76" fmla="*/ 306 w 400"/>
                <a:gd name="T77" fmla="*/ 39 h 322"/>
                <a:gd name="T78" fmla="*/ 374 w 400"/>
                <a:gd name="T79" fmla="*/ 81 h 322"/>
                <a:gd name="T80" fmla="*/ 374 w 400"/>
                <a:gd name="T81" fmla="*/ 283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0" h="322">
                  <a:moveTo>
                    <a:pt x="393" y="61"/>
                  </a:moveTo>
                  <a:cubicBezTo>
                    <a:pt x="300" y="3"/>
                    <a:pt x="300" y="3"/>
                    <a:pt x="300" y="3"/>
                  </a:cubicBezTo>
                  <a:cubicBezTo>
                    <a:pt x="296" y="0"/>
                    <a:pt x="291" y="0"/>
                    <a:pt x="286" y="3"/>
                  </a:cubicBezTo>
                  <a:cubicBezTo>
                    <a:pt x="200" y="57"/>
                    <a:pt x="200" y="57"/>
                    <a:pt x="200" y="57"/>
                  </a:cubicBezTo>
                  <a:cubicBezTo>
                    <a:pt x="113" y="3"/>
                    <a:pt x="113" y="3"/>
                    <a:pt x="113" y="3"/>
                  </a:cubicBezTo>
                  <a:cubicBezTo>
                    <a:pt x="109" y="0"/>
                    <a:pt x="104" y="0"/>
                    <a:pt x="100" y="3"/>
                  </a:cubicBezTo>
                  <a:cubicBezTo>
                    <a:pt x="6" y="61"/>
                    <a:pt x="6" y="61"/>
                    <a:pt x="6" y="61"/>
                  </a:cubicBezTo>
                  <a:cubicBezTo>
                    <a:pt x="2" y="64"/>
                    <a:pt x="0" y="68"/>
                    <a:pt x="0" y="73"/>
                  </a:cubicBezTo>
                  <a:cubicBezTo>
                    <a:pt x="0" y="307"/>
                    <a:pt x="0" y="307"/>
                    <a:pt x="0" y="307"/>
                  </a:cubicBezTo>
                  <a:cubicBezTo>
                    <a:pt x="0" y="312"/>
                    <a:pt x="2" y="317"/>
                    <a:pt x="6" y="319"/>
                  </a:cubicBezTo>
                  <a:cubicBezTo>
                    <a:pt x="11" y="322"/>
                    <a:pt x="16" y="321"/>
                    <a:pt x="20" y="319"/>
                  </a:cubicBezTo>
                  <a:cubicBezTo>
                    <a:pt x="106" y="265"/>
                    <a:pt x="106" y="265"/>
                    <a:pt x="106" y="265"/>
                  </a:cubicBezTo>
                  <a:cubicBezTo>
                    <a:pt x="193" y="319"/>
                    <a:pt x="193" y="319"/>
                    <a:pt x="193" y="319"/>
                  </a:cubicBezTo>
                  <a:cubicBezTo>
                    <a:pt x="197" y="322"/>
                    <a:pt x="202" y="322"/>
                    <a:pt x="207" y="319"/>
                  </a:cubicBezTo>
                  <a:cubicBezTo>
                    <a:pt x="293" y="265"/>
                    <a:pt x="293" y="265"/>
                    <a:pt x="293" y="265"/>
                  </a:cubicBezTo>
                  <a:cubicBezTo>
                    <a:pt x="380" y="319"/>
                    <a:pt x="380" y="319"/>
                    <a:pt x="380" y="319"/>
                  </a:cubicBezTo>
                  <a:cubicBezTo>
                    <a:pt x="382" y="320"/>
                    <a:pt x="384" y="321"/>
                    <a:pt x="387" y="321"/>
                  </a:cubicBezTo>
                  <a:cubicBezTo>
                    <a:pt x="389" y="321"/>
                    <a:pt x="391" y="320"/>
                    <a:pt x="393" y="319"/>
                  </a:cubicBezTo>
                  <a:cubicBezTo>
                    <a:pt x="397" y="317"/>
                    <a:pt x="400" y="312"/>
                    <a:pt x="400" y="307"/>
                  </a:cubicBezTo>
                  <a:cubicBezTo>
                    <a:pt x="400" y="73"/>
                    <a:pt x="400" y="73"/>
                    <a:pt x="400" y="73"/>
                  </a:cubicBezTo>
                  <a:cubicBezTo>
                    <a:pt x="400" y="68"/>
                    <a:pt x="397" y="64"/>
                    <a:pt x="393" y="61"/>
                  </a:cubicBezTo>
                  <a:close/>
                  <a:moveTo>
                    <a:pt x="93" y="241"/>
                  </a:moveTo>
                  <a:cubicBezTo>
                    <a:pt x="26" y="283"/>
                    <a:pt x="26" y="283"/>
                    <a:pt x="26" y="283"/>
                  </a:cubicBezTo>
                  <a:cubicBezTo>
                    <a:pt x="26" y="81"/>
                    <a:pt x="26" y="81"/>
                    <a:pt x="26" y="81"/>
                  </a:cubicBezTo>
                  <a:cubicBezTo>
                    <a:pt x="93" y="39"/>
                    <a:pt x="93" y="39"/>
                    <a:pt x="93" y="39"/>
                  </a:cubicBezTo>
                  <a:lnTo>
                    <a:pt x="93" y="241"/>
                  </a:lnTo>
                  <a:close/>
                  <a:moveTo>
                    <a:pt x="187" y="283"/>
                  </a:moveTo>
                  <a:cubicBezTo>
                    <a:pt x="119" y="241"/>
                    <a:pt x="119" y="241"/>
                    <a:pt x="119" y="241"/>
                  </a:cubicBezTo>
                  <a:cubicBezTo>
                    <a:pt x="119" y="39"/>
                    <a:pt x="119" y="39"/>
                    <a:pt x="119" y="39"/>
                  </a:cubicBezTo>
                  <a:cubicBezTo>
                    <a:pt x="187" y="81"/>
                    <a:pt x="187" y="81"/>
                    <a:pt x="187" y="81"/>
                  </a:cubicBezTo>
                  <a:lnTo>
                    <a:pt x="187" y="283"/>
                  </a:lnTo>
                  <a:close/>
                  <a:moveTo>
                    <a:pt x="280" y="241"/>
                  </a:moveTo>
                  <a:cubicBezTo>
                    <a:pt x="213" y="283"/>
                    <a:pt x="213" y="283"/>
                    <a:pt x="213" y="283"/>
                  </a:cubicBezTo>
                  <a:cubicBezTo>
                    <a:pt x="213" y="81"/>
                    <a:pt x="213" y="81"/>
                    <a:pt x="213" y="81"/>
                  </a:cubicBezTo>
                  <a:cubicBezTo>
                    <a:pt x="280" y="39"/>
                    <a:pt x="280" y="39"/>
                    <a:pt x="280" y="39"/>
                  </a:cubicBezTo>
                  <a:lnTo>
                    <a:pt x="280" y="241"/>
                  </a:lnTo>
                  <a:close/>
                  <a:moveTo>
                    <a:pt x="374" y="283"/>
                  </a:moveTo>
                  <a:cubicBezTo>
                    <a:pt x="306" y="241"/>
                    <a:pt x="306" y="241"/>
                    <a:pt x="306" y="241"/>
                  </a:cubicBezTo>
                  <a:cubicBezTo>
                    <a:pt x="306" y="39"/>
                    <a:pt x="306" y="39"/>
                    <a:pt x="306" y="39"/>
                  </a:cubicBezTo>
                  <a:cubicBezTo>
                    <a:pt x="374" y="81"/>
                    <a:pt x="374" y="81"/>
                    <a:pt x="374" y="81"/>
                  </a:cubicBezTo>
                  <a:lnTo>
                    <a:pt x="374" y="283"/>
                  </a:lnTo>
                  <a:close/>
                </a:path>
              </a:pathLst>
            </a:custGeom>
            <a:grpFill/>
            <a:ln>
              <a:noFill/>
            </a:ln>
          </p:spPr>
          <p:txBody>
            <a:bodyPr vert="horz" wrap="square" lIns="121920" tIns="60960" rIns="121920" bIns="60960" numCol="1" anchor="t" anchorCtr="0" compatLnSpc="1"/>
            <a:lstStyle/>
            <a:p>
              <a:endParaRPr lang="en-US" sz="2400" dirty="0">
                <a:solidFill>
                  <a:srgbClr val="B2B2B2"/>
                </a:solidFill>
              </a:endParaRPr>
            </a:p>
          </p:txBody>
        </p:sp>
        <p:sp>
          <p:nvSpPr>
            <p:cNvPr id="63" name="Freeform 23"/>
            <p:cNvSpPr>
              <a:spLocks noEditPoints="1"/>
            </p:cNvSpPr>
            <p:nvPr/>
          </p:nvSpPr>
          <p:spPr bwMode="auto">
            <a:xfrm>
              <a:off x="6665323" y="3562825"/>
              <a:ext cx="587140" cy="587140"/>
            </a:xfrm>
            <a:custGeom>
              <a:avLst/>
              <a:gdLst>
                <a:gd name="T0" fmla="*/ 192 w 384"/>
                <a:gd name="T1" fmla="*/ 0 h 384"/>
                <a:gd name="T2" fmla="*/ 0 w 384"/>
                <a:gd name="T3" fmla="*/ 192 h 384"/>
                <a:gd name="T4" fmla="*/ 192 w 384"/>
                <a:gd name="T5" fmla="*/ 384 h 384"/>
                <a:gd name="T6" fmla="*/ 384 w 384"/>
                <a:gd name="T7" fmla="*/ 192 h 384"/>
                <a:gd name="T8" fmla="*/ 192 w 384"/>
                <a:gd name="T9" fmla="*/ 0 h 384"/>
                <a:gd name="T10" fmla="*/ 192 w 384"/>
                <a:gd name="T11" fmla="*/ 349 h 384"/>
                <a:gd name="T12" fmla="*/ 35 w 384"/>
                <a:gd name="T13" fmla="*/ 192 h 384"/>
                <a:gd name="T14" fmla="*/ 192 w 384"/>
                <a:gd name="T15" fmla="*/ 35 h 384"/>
                <a:gd name="T16" fmla="*/ 349 w 384"/>
                <a:gd name="T17" fmla="*/ 192 h 384"/>
                <a:gd name="T18" fmla="*/ 192 w 384"/>
                <a:gd name="T19" fmla="*/ 34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84">
                  <a:moveTo>
                    <a:pt x="192" y="0"/>
                  </a:moveTo>
                  <a:cubicBezTo>
                    <a:pt x="86" y="0"/>
                    <a:pt x="0" y="86"/>
                    <a:pt x="0" y="192"/>
                  </a:cubicBezTo>
                  <a:cubicBezTo>
                    <a:pt x="0" y="298"/>
                    <a:pt x="86" y="384"/>
                    <a:pt x="192" y="384"/>
                  </a:cubicBezTo>
                  <a:cubicBezTo>
                    <a:pt x="298" y="384"/>
                    <a:pt x="384" y="298"/>
                    <a:pt x="384" y="192"/>
                  </a:cubicBezTo>
                  <a:cubicBezTo>
                    <a:pt x="384" y="86"/>
                    <a:pt x="298" y="0"/>
                    <a:pt x="192" y="0"/>
                  </a:cubicBezTo>
                  <a:close/>
                  <a:moveTo>
                    <a:pt x="192" y="349"/>
                  </a:moveTo>
                  <a:cubicBezTo>
                    <a:pt x="105" y="349"/>
                    <a:pt x="35" y="278"/>
                    <a:pt x="35" y="192"/>
                  </a:cubicBezTo>
                  <a:cubicBezTo>
                    <a:pt x="35" y="105"/>
                    <a:pt x="105" y="35"/>
                    <a:pt x="192" y="35"/>
                  </a:cubicBezTo>
                  <a:cubicBezTo>
                    <a:pt x="278" y="35"/>
                    <a:pt x="349" y="105"/>
                    <a:pt x="349" y="192"/>
                  </a:cubicBezTo>
                  <a:cubicBezTo>
                    <a:pt x="349" y="278"/>
                    <a:pt x="278" y="349"/>
                    <a:pt x="192" y="349"/>
                  </a:cubicBezTo>
                  <a:close/>
                </a:path>
              </a:pathLst>
            </a:custGeom>
            <a:grpFill/>
            <a:ln>
              <a:noFill/>
            </a:ln>
          </p:spPr>
          <p:txBody>
            <a:bodyPr vert="horz" wrap="square" lIns="121920" tIns="60960" rIns="121920" bIns="60960" numCol="1" anchor="t" anchorCtr="0" compatLnSpc="1"/>
            <a:lstStyle/>
            <a:p>
              <a:endParaRPr lang="en-US" sz="2400" dirty="0">
                <a:solidFill>
                  <a:srgbClr val="B2B2B2"/>
                </a:solidFill>
              </a:endParaRPr>
            </a:p>
          </p:txBody>
        </p:sp>
      </p:grpSp>
      <p:grpSp>
        <p:nvGrpSpPr>
          <p:cNvPr id="64" name="Group 50"/>
          <p:cNvGrpSpPr/>
          <p:nvPr/>
        </p:nvGrpSpPr>
        <p:grpSpPr>
          <a:xfrm>
            <a:off x="9440030" y="5305266"/>
            <a:ext cx="782853" cy="782853"/>
            <a:chOff x="7740352" y="3562825"/>
            <a:chExt cx="587140" cy="587140"/>
          </a:xfrm>
          <a:solidFill>
            <a:schemeClr val="bg1"/>
          </a:solidFill>
          <a:effectLst/>
        </p:grpSpPr>
        <p:sp>
          <p:nvSpPr>
            <p:cNvPr id="65" name="Freeform 23"/>
            <p:cNvSpPr>
              <a:spLocks noEditPoints="1"/>
            </p:cNvSpPr>
            <p:nvPr/>
          </p:nvSpPr>
          <p:spPr bwMode="auto">
            <a:xfrm>
              <a:off x="7740352" y="3562825"/>
              <a:ext cx="587140" cy="587140"/>
            </a:xfrm>
            <a:custGeom>
              <a:avLst/>
              <a:gdLst>
                <a:gd name="T0" fmla="*/ 192 w 384"/>
                <a:gd name="T1" fmla="*/ 0 h 384"/>
                <a:gd name="T2" fmla="*/ 0 w 384"/>
                <a:gd name="T3" fmla="*/ 192 h 384"/>
                <a:gd name="T4" fmla="*/ 192 w 384"/>
                <a:gd name="T5" fmla="*/ 384 h 384"/>
                <a:gd name="T6" fmla="*/ 384 w 384"/>
                <a:gd name="T7" fmla="*/ 192 h 384"/>
                <a:gd name="T8" fmla="*/ 192 w 384"/>
                <a:gd name="T9" fmla="*/ 0 h 384"/>
                <a:gd name="T10" fmla="*/ 192 w 384"/>
                <a:gd name="T11" fmla="*/ 349 h 384"/>
                <a:gd name="T12" fmla="*/ 35 w 384"/>
                <a:gd name="T13" fmla="*/ 192 h 384"/>
                <a:gd name="T14" fmla="*/ 192 w 384"/>
                <a:gd name="T15" fmla="*/ 35 h 384"/>
                <a:gd name="T16" fmla="*/ 349 w 384"/>
                <a:gd name="T17" fmla="*/ 192 h 384"/>
                <a:gd name="T18" fmla="*/ 192 w 384"/>
                <a:gd name="T19" fmla="*/ 34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84">
                  <a:moveTo>
                    <a:pt x="192" y="0"/>
                  </a:moveTo>
                  <a:cubicBezTo>
                    <a:pt x="86" y="0"/>
                    <a:pt x="0" y="86"/>
                    <a:pt x="0" y="192"/>
                  </a:cubicBezTo>
                  <a:cubicBezTo>
                    <a:pt x="0" y="298"/>
                    <a:pt x="86" y="384"/>
                    <a:pt x="192" y="384"/>
                  </a:cubicBezTo>
                  <a:cubicBezTo>
                    <a:pt x="298" y="384"/>
                    <a:pt x="384" y="298"/>
                    <a:pt x="384" y="192"/>
                  </a:cubicBezTo>
                  <a:cubicBezTo>
                    <a:pt x="384" y="86"/>
                    <a:pt x="298" y="0"/>
                    <a:pt x="192" y="0"/>
                  </a:cubicBezTo>
                  <a:close/>
                  <a:moveTo>
                    <a:pt x="192" y="349"/>
                  </a:moveTo>
                  <a:cubicBezTo>
                    <a:pt x="105" y="349"/>
                    <a:pt x="35" y="278"/>
                    <a:pt x="35" y="192"/>
                  </a:cubicBezTo>
                  <a:cubicBezTo>
                    <a:pt x="35" y="105"/>
                    <a:pt x="105" y="35"/>
                    <a:pt x="192" y="35"/>
                  </a:cubicBezTo>
                  <a:cubicBezTo>
                    <a:pt x="278" y="35"/>
                    <a:pt x="349" y="105"/>
                    <a:pt x="349" y="192"/>
                  </a:cubicBezTo>
                  <a:cubicBezTo>
                    <a:pt x="349" y="278"/>
                    <a:pt x="278" y="349"/>
                    <a:pt x="192" y="349"/>
                  </a:cubicBezTo>
                  <a:close/>
                </a:path>
              </a:pathLst>
            </a:custGeom>
            <a:grpFill/>
            <a:ln>
              <a:noFill/>
            </a:ln>
          </p:spPr>
          <p:txBody>
            <a:bodyPr vert="horz" wrap="square" lIns="121920" tIns="60960" rIns="121920" bIns="60960" numCol="1" anchor="t" anchorCtr="0" compatLnSpc="1"/>
            <a:lstStyle/>
            <a:p>
              <a:endParaRPr lang="en-US" sz="2400" dirty="0">
                <a:solidFill>
                  <a:srgbClr val="B2B2B2"/>
                </a:solidFill>
              </a:endParaRPr>
            </a:p>
          </p:txBody>
        </p:sp>
        <p:sp>
          <p:nvSpPr>
            <p:cNvPr id="66" name="Freeform 27"/>
            <p:cNvSpPr>
              <a:spLocks noEditPoints="1"/>
            </p:cNvSpPr>
            <p:nvPr/>
          </p:nvSpPr>
          <p:spPr bwMode="auto">
            <a:xfrm>
              <a:off x="7931746" y="3722078"/>
              <a:ext cx="204352" cy="268635"/>
            </a:xfrm>
            <a:custGeom>
              <a:avLst/>
              <a:gdLst>
                <a:gd name="T0" fmla="*/ 96 w 256"/>
                <a:gd name="T1" fmla="*/ 48 h 336"/>
                <a:gd name="T2" fmla="*/ 48 w 256"/>
                <a:gd name="T3" fmla="*/ 0 h 336"/>
                <a:gd name="T4" fmla="*/ 0 w 256"/>
                <a:gd name="T5" fmla="*/ 48 h 336"/>
                <a:gd name="T6" fmla="*/ 29 w 256"/>
                <a:gd name="T7" fmla="*/ 92 h 336"/>
                <a:gd name="T8" fmla="*/ 29 w 256"/>
                <a:gd name="T9" fmla="*/ 244 h 336"/>
                <a:gd name="T10" fmla="*/ 0 w 256"/>
                <a:gd name="T11" fmla="*/ 288 h 336"/>
                <a:gd name="T12" fmla="*/ 48 w 256"/>
                <a:gd name="T13" fmla="*/ 336 h 336"/>
                <a:gd name="T14" fmla="*/ 96 w 256"/>
                <a:gd name="T15" fmla="*/ 288 h 336"/>
                <a:gd name="T16" fmla="*/ 67 w 256"/>
                <a:gd name="T17" fmla="*/ 244 h 336"/>
                <a:gd name="T18" fmla="*/ 67 w 256"/>
                <a:gd name="T19" fmla="*/ 92 h 336"/>
                <a:gd name="T20" fmla="*/ 96 w 256"/>
                <a:gd name="T21" fmla="*/ 48 h 336"/>
                <a:gd name="T22" fmla="*/ 75 w 256"/>
                <a:gd name="T23" fmla="*/ 288 h 336"/>
                <a:gd name="T24" fmla="*/ 48 w 256"/>
                <a:gd name="T25" fmla="*/ 316 h 336"/>
                <a:gd name="T26" fmla="*/ 20 w 256"/>
                <a:gd name="T27" fmla="*/ 288 h 336"/>
                <a:gd name="T28" fmla="*/ 48 w 256"/>
                <a:gd name="T29" fmla="*/ 260 h 336"/>
                <a:gd name="T30" fmla="*/ 75 w 256"/>
                <a:gd name="T31" fmla="*/ 288 h 336"/>
                <a:gd name="T32" fmla="*/ 48 w 256"/>
                <a:gd name="T33" fmla="*/ 76 h 336"/>
                <a:gd name="T34" fmla="*/ 20 w 256"/>
                <a:gd name="T35" fmla="*/ 48 h 336"/>
                <a:gd name="T36" fmla="*/ 48 w 256"/>
                <a:gd name="T37" fmla="*/ 20 h 336"/>
                <a:gd name="T38" fmla="*/ 75 w 256"/>
                <a:gd name="T39" fmla="*/ 48 h 336"/>
                <a:gd name="T40" fmla="*/ 48 w 256"/>
                <a:gd name="T41" fmla="*/ 76 h 336"/>
                <a:gd name="T42" fmla="*/ 227 w 256"/>
                <a:gd name="T43" fmla="*/ 244 h 336"/>
                <a:gd name="T44" fmla="*/ 227 w 256"/>
                <a:gd name="T45" fmla="*/ 92 h 336"/>
                <a:gd name="T46" fmla="*/ 256 w 256"/>
                <a:gd name="T47" fmla="*/ 48 h 336"/>
                <a:gd name="T48" fmla="*/ 208 w 256"/>
                <a:gd name="T49" fmla="*/ 0 h 336"/>
                <a:gd name="T50" fmla="*/ 160 w 256"/>
                <a:gd name="T51" fmla="*/ 48 h 336"/>
                <a:gd name="T52" fmla="*/ 189 w 256"/>
                <a:gd name="T53" fmla="*/ 92 h 336"/>
                <a:gd name="T54" fmla="*/ 189 w 256"/>
                <a:gd name="T55" fmla="*/ 244 h 336"/>
                <a:gd name="T56" fmla="*/ 160 w 256"/>
                <a:gd name="T57" fmla="*/ 288 h 336"/>
                <a:gd name="T58" fmla="*/ 208 w 256"/>
                <a:gd name="T59" fmla="*/ 336 h 336"/>
                <a:gd name="T60" fmla="*/ 256 w 256"/>
                <a:gd name="T61" fmla="*/ 288 h 336"/>
                <a:gd name="T62" fmla="*/ 227 w 256"/>
                <a:gd name="T63" fmla="*/ 244 h 336"/>
                <a:gd name="T64" fmla="*/ 180 w 256"/>
                <a:gd name="T65" fmla="*/ 48 h 336"/>
                <a:gd name="T66" fmla="*/ 208 w 256"/>
                <a:gd name="T67" fmla="*/ 20 h 336"/>
                <a:gd name="T68" fmla="*/ 235 w 256"/>
                <a:gd name="T69" fmla="*/ 48 h 336"/>
                <a:gd name="T70" fmla="*/ 208 w 256"/>
                <a:gd name="T71" fmla="*/ 76 h 336"/>
                <a:gd name="T72" fmla="*/ 180 w 256"/>
                <a:gd name="T73" fmla="*/ 48 h 336"/>
                <a:gd name="T74" fmla="*/ 208 w 256"/>
                <a:gd name="T75" fmla="*/ 316 h 336"/>
                <a:gd name="T76" fmla="*/ 180 w 256"/>
                <a:gd name="T77" fmla="*/ 288 h 336"/>
                <a:gd name="T78" fmla="*/ 208 w 256"/>
                <a:gd name="T79" fmla="*/ 260 h 336"/>
                <a:gd name="T80" fmla="*/ 235 w 256"/>
                <a:gd name="T81" fmla="*/ 288 h 336"/>
                <a:gd name="T82" fmla="*/ 208 w 256"/>
                <a:gd name="T83" fmla="*/ 31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6" h="336">
                  <a:moveTo>
                    <a:pt x="96" y="48"/>
                  </a:moveTo>
                  <a:cubicBezTo>
                    <a:pt x="96" y="21"/>
                    <a:pt x="74" y="0"/>
                    <a:pt x="48" y="0"/>
                  </a:cubicBezTo>
                  <a:cubicBezTo>
                    <a:pt x="21" y="0"/>
                    <a:pt x="0" y="21"/>
                    <a:pt x="0" y="48"/>
                  </a:cubicBezTo>
                  <a:cubicBezTo>
                    <a:pt x="0" y="68"/>
                    <a:pt x="12" y="85"/>
                    <a:pt x="29" y="92"/>
                  </a:cubicBezTo>
                  <a:cubicBezTo>
                    <a:pt x="29" y="244"/>
                    <a:pt x="29" y="244"/>
                    <a:pt x="29" y="244"/>
                  </a:cubicBezTo>
                  <a:cubicBezTo>
                    <a:pt x="12" y="251"/>
                    <a:pt x="0" y="268"/>
                    <a:pt x="0" y="288"/>
                  </a:cubicBezTo>
                  <a:cubicBezTo>
                    <a:pt x="0" y="314"/>
                    <a:pt x="21" y="336"/>
                    <a:pt x="48" y="336"/>
                  </a:cubicBezTo>
                  <a:cubicBezTo>
                    <a:pt x="74" y="336"/>
                    <a:pt x="96" y="314"/>
                    <a:pt x="96" y="288"/>
                  </a:cubicBezTo>
                  <a:cubicBezTo>
                    <a:pt x="96" y="268"/>
                    <a:pt x="84" y="251"/>
                    <a:pt x="67" y="244"/>
                  </a:cubicBezTo>
                  <a:cubicBezTo>
                    <a:pt x="67" y="92"/>
                    <a:pt x="67" y="92"/>
                    <a:pt x="67" y="92"/>
                  </a:cubicBezTo>
                  <a:cubicBezTo>
                    <a:pt x="84" y="85"/>
                    <a:pt x="96" y="68"/>
                    <a:pt x="96" y="48"/>
                  </a:cubicBezTo>
                  <a:close/>
                  <a:moveTo>
                    <a:pt x="75" y="288"/>
                  </a:moveTo>
                  <a:cubicBezTo>
                    <a:pt x="75" y="303"/>
                    <a:pt x="63" y="316"/>
                    <a:pt x="48" y="316"/>
                  </a:cubicBezTo>
                  <a:cubicBezTo>
                    <a:pt x="32" y="316"/>
                    <a:pt x="20" y="303"/>
                    <a:pt x="20" y="288"/>
                  </a:cubicBezTo>
                  <a:cubicBezTo>
                    <a:pt x="20" y="273"/>
                    <a:pt x="32" y="260"/>
                    <a:pt x="48" y="260"/>
                  </a:cubicBezTo>
                  <a:cubicBezTo>
                    <a:pt x="63" y="260"/>
                    <a:pt x="75" y="273"/>
                    <a:pt x="75" y="288"/>
                  </a:cubicBezTo>
                  <a:close/>
                  <a:moveTo>
                    <a:pt x="48" y="76"/>
                  </a:moveTo>
                  <a:cubicBezTo>
                    <a:pt x="32" y="76"/>
                    <a:pt x="20" y="63"/>
                    <a:pt x="20" y="48"/>
                  </a:cubicBezTo>
                  <a:cubicBezTo>
                    <a:pt x="20" y="33"/>
                    <a:pt x="32" y="20"/>
                    <a:pt x="48" y="20"/>
                  </a:cubicBezTo>
                  <a:cubicBezTo>
                    <a:pt x="63" y="20"/>
                    <a:pt x="75" y="33"/>
                    <a:pt x="75" y="48"/>
                  </a:cubicBezTo>
                  <a:cubicBezTo>
                    <a:pt x="75" y="63"/>
                    <a:pt x="63" y="76"/>
                    <a:pt x="48" y="76"/>
                  </a:cubicBezTo>
                  <a:close/>
                  <a:moveTo>
                    <a:pt x="227" y="244"/>
                  </a:moveTo>
                  <a:cubicBezTo>
                    <a:pt x="227" y="92"/>
                    <a:pt x="227" y="92"/>
                    <a:pt x="227" y="92"/>
                  </a:cubicBezTo>
                  <a:cubicBezTo>
                    <a:pt x="244" y="85"/>
                    <a:pt x="256" y="68"/>
                    <a:pt x="256" y="48"/>
                  </a:cubicBezTo>
                  <a:cubicBezTo>
                    <a:pt x="256" y="21"/>
                    <a:pt x="234" y="0"/>
                    <a:pt x="208" y="0"/>
                  </a:cubicBezTo>
                  <a:cubicBezTo>
                    <a:pt x="181" y="0"/>
                    <a:pt x="160" y="21"/>
                    <a:pt x="160" y="48"/>
                  </a:cubicBezTo>
                  <a:cubicBezTo>
                    <a:pt x="160" y="68"/>
                    <a:pt x="172" y="85"/>
                    <a:pt x="189" y="92"/>
                  </a:cubicBezTo>
                  <a:cubicBezTo>
                    <a:pt x="189" y="244"/>
                    <a:pt x="189" y="244"/>
                    <a:pt x="189" y="244"/>
                  </a:cubicBezTo>
                  <a:cubicBezTo>
                    <a:pt x="172" y="251"/>
                    <a:pt x="160" y="268"/>
                    <a:pt x="160" y="288"/>
                  </a:cubicBezTo>
                  <a:cubicBezTo>
                    <a:pt x="160" y="314"/>
                    <a:pt x="181" y="336"/>
                    <a:pt x="208" y="336"/>
                  </a:cubicBezTo>
                  <a:cubicBezTo>
                    <a:pt x="234" y="336"/>
                    <a:pt x="256" y="314"/>
                    <a:pt x="256" y="288"/>
                  </a:cubicBezTo>
                  <a:cubicBezTo>
                    <a:pt x="256" y="268"/>
                    <a:pt x="244" y="251"/>
                    <a:pt x="227" y="244"/>
                  </a:cubicBezTo>
                  <a:close/>
                  <a:moveTo>
                    <a:pt x="180" y="48"/>
                  </a:moveTo>
                  <a:cubicBezTo>
                    <a:pt x="180" y="33"/>
                    <a:pt x="192" y="20"/>
                    <a:pt x="208" y="20"/>
                  </a:cubicBezTo>
                  <a:cubicBezTo>
                    <a:pt x="223" y="20"/>
                    <a:pt x="235" y="33"/>
                    <a:pt x="235" y="48"/>
                  </a:cubicBezTo>
                  <a:cubicBezTo>
                    <a:pt x="235" y="63"/>
                    <a:pt x="223" y="76"/>
                    <a:pt x="208" y="76"/>
                  </a:cubicBezTo>
                  <a:cubicBezTo>
                    <a:pt x="192" y="76"/>
                    <a:pt x="180" y="63"/>
                    <a:pt x="180" y="48"/>
                  </a:cubicBezTo>
                  <a:close/>
                  <a:moveTo>
                    <a:pt x="208" y="316"/>
                  </a:moveTo>
                  <a:cubicBezTo>
                    <a:pt x="192" y="316"/>
                    <a:pt x="180" y="303"/>
                    <a:pt x="180" y="288"/>
                  </a:cubicBezTo>
                  <a:cubicBezTo>
                    <a:pt x="180" y="273"/>
                    <a:pt x="192" y="260"/>
                    <a:pt x="208" y="260"/>
                  </a:cubicBezTo>
                  <a:cubicBezTo>
                    <a:pt x="223" y="260"/>
                    <a:pt x="235" y="273"/>
                    <a:pt x="235" y="288"/>
                  </a:cubicBezTo>
                  <a:cubicBezTo>
                    <a:pt x="235" y="303"/>
                    <a:pt x="223" y="316"/>
                    <a:pt x="208" y="316"/>
                  </a:cubicBezTo>
                  <a:close/>
                </a:path>
              </a:pathLst>
            </a:custGeom>
            <a:grpFill/>
            <a:ln>
              <a:noFill/>
            </a:ln>
          </p:spPr>
          <p:txBody>
            <a:bodyPr vert="horz" wrap="square" lIns="121920" tIns="60960" rIns="121920" bIns="60960" numCol="1" anchor="t" anchorCtr="0" compatLnSpc="1"/>
            <a:lstStyle/>
            <a:p>
              <a:endParaRPr lang="en-US" sz="2400" dirty="0">
                <a:solidFill>
                  <a:srgbClr val="B2B2B2"/>
                </a:solidFill>
              </a:endParaRPr>
            </a:p>
          </p:txBody>
        </p:sp>
      </p:grpSp>
      <p:sp>
        <p:nvSpPr>
          <p:cNvPr id="31" name="Rectangle 26"/>
          <p:cNvSpPr>
            <a:spLocks noChangeArrowheads="1"/>
          </p:cNvSpPr>
          <p:nvPr/>
        </p:nvSpPr>
        <p:spPr bwMode="auto">
          <a:xfrm>
            <a:off x="746755" y="1244685"/>
            <a:ext cx="6702669" cy="49244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indent="612140" algn="just">
              <a:spcAft>
                <a:spcPts val="600"/>
              </a:spcAft>
            </a:pPr>
            <a:r>
              <a:rPr lang="zh-CN" altLang="en-US" sz="2600" dirty="0">
                <a:latin typeface="黑体" panose="02010609060101010101" charset="-122"/>
                <a:ea typeface="黑体" panose="02010609060101010101" charset="-122"/>
                <a:cs typeface="华文黑体" pitchFamily="2" charset="-122"/>
              </a:rPr>
              <a:t>（三）公司产品开发、技术创新能力</a:t>
            </a:r>
          </a:p>
        </p:txBody>
      </p:sp>
    </p:spTree>
  </p:cSld>
  <p:clrMapOvr>
    <a:masterClrMapping/>
  </p:clrMapOvr>
  <mc:AlternateContent xmlns:mc="http://schemas.openxmlformats.org/markup-compatibility/2006">
    <mc:Choice xmlns=""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1000"/>
                                        <p:tgtEl>
                                          <p:spTgt spid="24"/>
                                        </p:tgtEl>
                                      </p:cBhvr>
                                    </p:animEffect>
                                  </p:childTnLst>
                                </p:cTn>
                              </p:par>
                            </p:childTnLst>
                          </p:cTn>
                        </p:par>
                        <p:par>
                          <p:cTn id="12" fill="hold">
                            <p:stCondLst>
                              <p:cond delay="1500"/>
                            </p:stCondLst>
                            <p:childTnLst>
                              <p:par>
                                <p:cTn id="13" presetID="23" presetClass="entr" presetSubtype="32"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p:cTn id="15" dur="500" fill="hold"/>
                                        <p:tgtEl>
                                          <p:spTgt spid="27"/>
                                        </p:tgtEl>
                                        <p:attrNameLst>
                                          <p:attrName>ppt_w</p:attrName>
                                        </p:attrNameLst>
                                      </p:cBhvr>
                                      <p:tavLst>
                                        <p:tav tm="0">
                                          <p:val>
                                            <p:strVal val="4*#ppt_w"/>
                                          </p:val>
                                        </p:tav>
                                        <p:tav tm="100000">
                                          <p:val>
                                            <p:strVal val="#ppt_w"/>
                                          </p:val>
                                        </p:tav>
                                      </p:tavLst>
                                    </p:anim>
                                    <p:anim calcmode="lin" valueType="num">
                                      <p:cBhvr>
                                        <p:cTn id="16" dur="500" fill="hold"/>
                                        <p:tgtEl>
                                          <p:spTgt spid="27"/>
                                        </p:tgtEl>
                                        <p:attrNameLst>
                                          <p:attrName>ppt_h</p:attrName>
                                        </p:attrNameLst>
                                      </p:cBhvr>
                                      <p:tavLst>
                                        <p:tav tm="0">
                                          <p:val>
                                            <p:strVal val="4*#ppt_h"/>
                                          </p:val>
                                        </p:tav>
                                        <p:tav tm="100000">
                                          <p:val>
                                            <p:strVal val="#ppt_h"/>
                                          </p:val>
                                        </p:tav>
                                      </p:tavLst>
                                    </p:anim>
                                  </p:childTnLst>
                                </p:cTn>
                              </p:par>
                            </p:childTnLst>
                          </p:cTn>
                        </p:par>
                        <p:par>
                          <p:cTn id="17" fill="hold">
                            <p:stCondLst>
                              <p:cond delay="2000"/>
                            </p:stCondLst>
                            <p:childTnLst>
                              <p:par>
                                <p:cTn id="18" presetID="26" presetClass="emph" presetSubtype="0" repeatCount="2000" fill="hold" grpId="1" nodeType="afterEffect">
                                  <p:stCondLst>
                                    <p:cond delay="0"/>
                                  </p:stCondLst>
                                  <p:childTnLst>
                                    <p:animEffect transition="out" filter="fade">
                                      <p:cBhvr>
                                        <p:cTn id="19" dur="200" tmFilter="0, 0; .2, .5; .8, .5; 1, 0"/>
                                        <p:tgtEl>
                                          <p:spTgt spid="27"/>
                                        </p:tgtEl>
                                      </p:cBhvr>
                                    </p:animEffect>
                                    <p:animScale>
                                      <p:cBhvr>
                                        <p:cTn id="20" dur="100" autoRev="1" fill="hold"/>
                                        <p:tgtEl>
                                          <p:spTgt spid="27"/>
                                        </p:tgtEl>
                                      </p:cBhvr>
                                      <p:by x="105000" y="105000"/>
                                    </p:animScale>
                                  </p:childTnLst>
                                </p:cTn>
                              </p:par>
                            </p:childTnLst>
                          </p:cTn>
                        </p:par>
                        <p:par>
                          <p:cTn id="21" fill="hold">
                            <p:stCondLst>
                              <p:cond delay="2500"/>
                            </p:stCondLst>
                            <p:childTnLst>
                              <p:par>
                                <p:cTn id="22" presetID="22" presetClass="entr" presetSubtype="4"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wipe(down)">
                                      <p:cBhvr>
                                        <p:cTn id="24" dur="500"/>
                                        <p:tgtEl>
                                          <p:spTgt spid="25"/>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3500"/>
                            </p:stCondLst>
                            <p:childTnLst>
                              <p:par>
                                <p:cTn id="32" presetID="55" presetClass="entr" presetSubtype="0" fill="hold" nodeType="afterEffect">
                                  <p:stCondLst>
                                    <p:cond delay="0"/>
                                  </p:stCondLst>
                                  <p:childTnLst>
                                    <p:set>
                                      <p:cBhvr>
                                        <p:cTn id="33" dur="1" fill="hold">
                                          <p:stCondLst>
                                            <p:cond delay="0"/>
                                          </p:stCondLst>
                                        </p:cTn>
                                        <p:tgtEl>
                                          <p:spTgt spid="61"/>
                                        </p:tgtEl>
                                        <p:attrNameLst>
                                          <p:attrName>style.visibility</p:attrName>
                                        </p:attrNameLst>
                                      </p:cBhvr>
                                      <p:to>
                                        <p:strVal val="visible"/>
                                      </p:to>
                                    </p:set>
                                    <p:anim calcmode="lin" valueType="num">
                                      <p:cBhvr>
                                        <p:cTn id="34" dur="1000" fill="hold"/>
                                        <p:tgtEl>
                                          <p:spTgt spid="61"/>
                                        </p:tgtEl>
                                        <p:attrNameLst>
                                          <p:attrName>ppt_w</p:attrName>
                                        </p:attrNameLst>
                                      </p:cBhvr>
                                      <p:tavLst>
                                        <p:tav tm="0">
                                          <p:val>
                                            <p:strVal val="#ppt_w*0.70"/>
                                          </p:val>
                                        </p:tav>
                                        <p:tav tm="100000">
                                          <p:val>
                                            <p:strVal val="#ppt_w"/>
                                          </p:val>
                                        </p:tav>
                                      </p:tavLst>
                                    </p:anim>
                                    <p:anim calcmode="lin" valueType="num">
                                      <p:cBhvr>
                                        <p:cTn id="35" dur="1000" fill="hold"/>
                                        <p:tgtEl>
                                          <p:spTgt spid="61"/>
                                        </p:tgtEl>
                                        <p:attrNameLst>
                                          <p:attrName>ppt_h</p:attrName>
                                        </p:attrNameLst>
                                      </p:cBhvr>
                                      <p:tavLst>
                                        <p:tav tm="0">
                                          <p:val>
                                            <p:strVal val="#ppt_h"/>
                                          </p:val>
                                        </p:tav>
                                        <p:tav tm="100000">
                                          <p:val>
                                            <p:strVal val="#ppt_h"/>
                                          </p:val>
                                        </p:tav>
                                      </p:tavLst>
                                    </p:anim>
                                    <p:animEffect transition="in" filter="fade">
                                      <p:cBhvr>
                                        <p:cTn id="36" dur="1000"/>
                                        <p:tgtEl>
                                          <p:spTgt spid="61"/>
                                        </p:tgtEl>
                                      </p:cBhvr>
                                    </p:animEffect>
                                  </p:childTnLst>
                                </p:cTn>
                              </p:par>
                              <p:par>
                                <p:cTn id="37" presetID="14" presetClass="entr" presetSubtype="1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randombar(horizontal)">
                                      <p:cBhvr>
                                        <p:cTn id="39" dur="500"/>
                                        <p:tgtEl>
                                          <p:spTgt spid="43"/>
                                        </p:tgtEl>
                                      </p:cBhvr>
                                    </p:animEffect>
                                  </p:childTnLst>
                                </p:cTn>
                              </p:par>
                            </p:childTnLst>
                          </p:cTn>
                        </p:par>
                        <p:par>
                          <p:cTn id="40" fill="hold">
                            <p:stCondLst>
                              <p:cond delay="4500"/>
                            </p:stCondLst>
                            <p:childTnLst>
                              <p:par>
                                <p:cTn id="41" presetID="23" presetClass="entr" presetSubtype="32" fill="hold" grpId="0" nodeType="after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p:cTn id="43" dur="500" fill="hold"/>
                                        <p:tgtEl>
                                          <p:spTgt spid="34"/>
                                        </p:tgtEl>
                                        <p:attrNameLst>
                                          <p:attrName>ppt_w</p:attrName>
                                        </p:attrNameLst>
                                      </p:cBhvr>
                                      <p:tavLst>
                                        <p:tav tm="0">
                                          <p:val>
                                            <p:strVal val="4*#ppt_w"/>
                                          </p:val>
                                        </p:tav>
                                        <p:tav tm="100000">
                                          <p:val>
                                            <p:strVal val="#ppt_w"/>
                                          </p:val>
                                        </p:tav>
                                      </p:tavLst>
                                    </p:anim>
                                    <p:anim calcmode="lin" valueType="num">
                                      <p:cBhvr>
                                        <p:cTn id="44" dur="500" fill="hold"/>
                                        <p:tgtEl>
                                          <p:spTgt spid="34"/>
                                        </p:tgtEl>
                                        <p:attrNameLst>
                                          <p:attrName>ppt_h</p:attrName>
                                        </p:attrNameLst>
                                      </p:cBhvr>
                                      <p:tavLst>
                                        <p:tav tm="0">
                                          <p:val>
                                            <p:strVal val="4*#ppt_h"/>
                                          </p:val>
                                        </p:tav>
                                        <p:tav tm="100000">
                                          <p:val>
                                            <p:strVal val="#ppt_h"/>
                                          </p:val>
                                        </p:tav>
                                      </p:tavLst>
                                    </p:anim>
                                  </p:childTnLst>
                                </p:cTn>
                              </p:par>
                            </p:childTnLst>
                          </p:cTn>
                        </p:par>
                        <p:par>
                          <p:cTn id="45" fill="hold">
                            <p:stCondLst>
                              <p:cond delay="5000"/>
                            </p:stCondLst>
                            <p:childTnLst>
                              <p:par>
                                <p:cTn id="46" presetID="26" presetClass="emph" presetSubtype="0" repeatCount="2000" fill="hold" grpId="1" nodeType="afterEffect">
                                  <p:stCondLst>
                                    <p:cond delay="0"/>
                                  </p:stCondLst>
                                  <p:childTnLst>
                                    <p:animEffect transition="out" filter="fade">
                                      <p:cBhvr>
                                        <p:cTn id="47" dur="200" tmFilter="0, 0; .2, .5; .8, .5; 1, 0"/>
                                        <p:tgtEl>
                                          <p:spTgt spid="34"/>
                                        </p:tgtEl>
                                      </p:cBhvr>
                                    </p:animEffect>
                                    <p:animScale>
                                      <p:cBhvr>
                                        <p:cTn id="48" dur="100" autoRev="1" fill="hold"/>
                                        <p:tgtEl>
                                          <p:spTgt spid="34"/>
                                        </p:tgtEl>
                                      </p:cBhvr>
                                      <p:by x="105000" y="105000"/>
                                    </p:animScale>
                                  </p:childTnLst>
                                </p:cTn>
                              </p:par>
                            </p:childTnLst>
                          </p:cTn>
                        </p:par>
                        <p:par>
                          <p:cTn id="49" fill="hold">
                            <p:stCondLst>
                              <p:cond delay="5500"/>
                            </p:stCondLst>
                            <p:childTnLst>
                              <p:par>
                                <p:cTn id="50" presetID="22" presetClass="entr" presetSubtype="1" fill="hold"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wipe(up)">
                                      <p:cBhvr>
                                        <p:cTn id="52" dur="500"/>
                                        <p:tgtEl>
                                          <p:spTgt spid="2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 calcmode="lin" valueType="num">
                                      <p:cBhvr>
                                        <p:cTn id="56" dur="500" fill="hold"/>
                                        <p:tgtEl>
                                          <p:spTgt spid="29"/>
                                        </p:tgtEl>
                                        <p:attrNameLst>
                                          <p:attrName>ppt_w</p:attrName>
                                        </p:attrNameLst>
                                      </p:cBhvr>
                                      <p:tavLst>
                                        <p:tav tm="0">
                                          <p:val>
                                            <p:fltVal val="0"/>
                                          </p:val>
                                        </p:tav>
                                        <p:tav tm="100000">
                                          <p:val>
                                            <p:strVal val="#ppt_w"/>
                                          </p:val>
                                        </p:tav>
                                      </p:tavLst>
                                    </p:anim>
                                    <p:anim calcmode="lin" valueType="num">
                                      <p:cBhvr>
                                        <p:cTn id="57" dur="500" fill="hold"/>
                                        <p:tgtEl>
                                          <p:spTgt spid="29"/>
                                        </p:tgtEl>
                                        <p:attrNameLst>
                                          <p:attrName>ppt_h</p:attrName>
                                        </p:attrNameLst>
                                      </p:cBhvr>
                                      <p:tavLst>
                                        <p:tav tm="0">
                                          <p:val>
                                            <p:fltVal val="0"/>
                                          </p:val>
                                        </p:tav>
                                        <p:tav tm="100000">
                                          <p:val>
                                            <p:strVal val="#ppt_h"/>
                                          </p:val>
                                        </p:tav>
                                      </p:tavLst>
                                    </p:anim>
                                    <p:animEffect transition="in" filter="fade">
                                      <p:cBhvr>
                                        <p:cTn id="58" dur="500"/>
                                        <p:tgtEl>
                                          <p:spTgt spid="29"/>
                                        </p:tgtEl>
                                      </p:cBhvr>
                                    </p:animEffect>
                                  </p:childTnLst>
                                </p:cTn>
                              </p:par>
                            </p:childTnLst>
                          </p:cTn>
                        </p:par>
                        <p:par>
                          <p:cTn id="59" fill="hold">
                            <p:stCondLst>
                              <p:cond delay="6500"/>
                            </p:stCondLst>
                            <p:childTnLst>
                              <p:par>
                                <p:cTn id="60" presetID="55" presetClass="entr" presetSubtype="0" fill="hold" nodeType="after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1000" fill="hold"/>
                                        <p:tgtEl>
                                          <p:spTgt spid="58"/>
                                        </p:tgtEl>
                                        <p:attrNameLst>
                                          <p:attrName>ppt_w</p:attrName>
                                        </p:attrNameLst>
                                      </p:cBhvr>
                                      <p:tavLst>
                                        <p:tav tm="0">
                                          <p:val>
                                            <p:strVal val="#ppt_w*0.70"/>
                                          </p:val>
                                        </p:tav>
                                        <p:tav tm="100000">
                                          <p:val>
                                            <p:strVal val="#ppt_w"/>
                                          </p:val>
                                        </p:tav>
                                      </p:tavLst>
                                    </p:anim>
                                    <p:anim calcmode="lin" valueType="num">
                                      <p:cBhvr>
                                        <p:cTn id="63" dur="1000" fill="hold"/>
                                        <p:tgtEl>
                                          <p:spTgt spid="58"/>
                                        </p:tgtEl>
                                        <p:attrNameLst>
                                          <p:attrName>ppt_h</p:attrName>
                                        </p:attrNameLst>
                                      </p:cBhvr>
                                      <p:tavLst>
                                        <p:tav tm="0">
                                          <p:val>
                                            <p:strVal val="#ppt_h"/>
                                          </p:val>
                                        </p:tav>
                                        <p:tav tm="100000">
                                          <p:val>
                                            <p:strVal val="#ppt_h"/>
                                          </p:val>
                                        </p:tav>
                                      </p:tavLst>
                                    </p:anim>
                                    <p:animEffect transition="in" filter="fade">
                                      <p:cBhvr>
                                        <p:cTn id="64" dur="1000"/>
                                        <p:tgtEl>
                                          <p:spTgt spid="58"/>
                                        </p:tgtEl>
                                      </p:cBhvr>
                                    </p:animEffect>
                                  </p:childTnLst>
                                </p:cTn>
                              </p:par>
                              <p:par>
                                <p:cTn id="65" presetID="14" presetClass="entr" presetSubtype="10"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Effect transition="in" filter="randombar(horizontal)">
                                      <p:cBhvr>
                                        <p:cTn id="67" dur="500"/>
                                        <p:tgtEl>
                                          <p:spTgt spid="53"/>
                                        </p:tgtEl>
                                      </p:cBhvr>
                                    </p:animEffect>
                                  </p:childTnLst>
                                </p:cTn>
                              </p:par>
                            </p:childTnLst>
                          </p:cTn>
                        </p:par>
                        <p:par>
                          <p:cTn id="68" fill="hold">
                            <p:stCondLst>
                              <p:cond delay="7500"/>
                            </p:stCondLst>
                            <p:childTnLst>
                              <p:par>
                                <p:cTn id="69" presetID="23" presetClass="entr" presetSubtype="32" fill="hold" grpId="0" nodeType="afterEffect">
                                  <p:stCondLst>
                                    <p:cond delay="0"/>
                                  </p:stCondLst>
                                  <p:childTnLst>
                                    <p:set>
                                      <p:cBhvr>
                                        <p:cTn id="70" dur="1" fill="hold">
                                          <p:stCondLst>
                                            <p:cond delay="0"/>
                                          </p:stCondLst>
                                        </p:cTn>
                                        <p:tgtEl>
                                          <p:spTgt spid="42"/>
                                        </p:tgtEl>
                                        <p:attrNameLst>
                                          <p:attrName>style.visibility</p:attrName>
                                        </p:attrNameLst>
                                      </p:cBhvr>
                                      <p:to>
                                        <p:strVal val="visible"/>
                                      </p:to>
                                    </p:set>
                                    <p:anim calcmode="lin" valueType="num">
                                      <p:cBhvr>
                                        <p:cTn id="71" dur="500" fill="hold"/>
                                        <p:tgtEl>
                                          <p:spTgt spid="42"/>
                                        </p:tgtEl>
                                        <p:attrNameLst>
                                          <p:attrName>ppt_w</p:attrName>
                                        </p:attrNameLst>
                                      </p:cBhvr>
                                      <p:tavLst>
                                        <p:tav tm="0">
                                          <p:val>
                                            <p:strVal val="4*#ppt_w"/>
                                          </p:val>
                                        </p:tav>
                                        <p:tav tm="100000">
                                          <p:val>
                                            <p:strVal val="#ppt_w"/>
                                          </p:val>
                                        </p:tav>
                                      </p:tavLst>
                                    </p:anim>
                                    <p:anim calcmode="lin" valueType="num">
                                      <p:cBhvr>
                                        <p:cTn id="72" dur="500" fill="hold"/>
                                        <p:tgtEl>
                                          <p:spTgt spid="42"/>
                                        </p:tgtEl>
                                        <p:attrNameLst>
                                          <p:attrName>ppt_h</p:attrName>
                                        </p:attrNameLst>
                                      </p:cBhvr>
                                      <p:tavLst>
                                        <p:tav tm="0">
                                          <p:val>
                                            <p:strVal val="4*#ppt_h"/>
                                          </p:val>
                                        </p:tav>
                                        <p:tav tm="100000">
                                          <p:val>
                                            <p:strVal val="#ppt_h"/>
                                          </p:val>
                                        </p:tav>
                                      </p:tavLst>
                                    </p:anim>
                                  </p:childTnLst>
                                </p:cTn>
                              </p:par>
                            </p:childTnLst>
                          </p:cTn>
                        </p:par>
                        <p:par>
                          <p:cTn id="73" fill="hold">
                            <p:stCondLst>
                              <p:cond delay="8000"/>
                            </p:stCondLst>
                            <p:childTnLst>
                              <p:par>
                                <p:cTn id="74" presetID="26" presetClass="emph" presetSubtype="0" repeatCount="2000" fill="hold" grpId="1" nodeType="afterEffect">
                                  <p:stCondLst>
                                    <p:cond delay="0"/>
                                  </p:stCondLst>
                                  <p:childTnLst>
                                    <p:animEffect transition="out" filter="fade">
                                      <p:cBhvr>
                                        <p:cTn id="75" dur="200" tmFilter="0, 0; .2, .5; .8, .5; 1, 0"/>
                                        <p:tgtEl>
                                          <p:spTgt spid="42"/>
                                        </p:tgtEl>
                                      </p:cBhvr>
                                    </p:animEffect>
                                    <p:animScale>
                                      <p:cBhvr>
                                        <p:cTn id="76" dur="100" autoRev="1" fill="hold"/>
                                        <p:tgtEl>
                                          <p:spTgt spid="42"/>
                                        </p:tgtEl>
                                      </p:cBhvr>
                                      <p:by x="105000" y="105000"/>
                                    </p:animScale>
                                  </p:childTnLst>
                                </p:cTn>
                              </p:par>
                            </p:childTnLst>
                          </p:cTn>
                        </p:par>
                        <p:par>
                          <p:cTn id="77" fill="hold">
                            <p:stCondLst>
                              <p:cond delay="8500"/>
                            </p:stCondLst>
                            <p:childTnLst>
                              <p:par>
                                <p:cTn id="78" presetID="22" presetClass="entr" presetSubtype="4" fill="hold" nodeType="afterEffect">
                                  <p:stCondLst>
                                    <p:cond delay="0"/>
                                  </p:stCondLst>
                                  <p:childTnLst>
                                    <p:set>
                                      <p:cBhvr>
                                        <p:cTn id="79" dur="1" fill="hold">
                                          <p:stCondLst>
                                            <p:cond delay="0"/>
                                          </p:stCondLst>
                                        </p:cTn>
                                        <p:tgtEl>
                                          <p:spTgt spid="40"/>
                                        </p:tgtEl>
                                        <p:attrNameLst>
                                          <p:attrName>style.visibility</p:attrName>
                                        </p:attrNameLst>
                                      </p:cBhvr>
                                      <p:to>
                                        <p:strVal val="visible"/>
                                      </p:to>
                                    </p:set>
                                    <p:animEffect transition="in" filter="wipe(down)">
                                      <p:cBhvr>
                                        <p:cTn id="80" dur="500"/>
                                        <p:tgtEl>
                                          <p:spTgt spid="40"/>
                                        </p:tgtEl>
                                      </p:cBhvr>
                                    </p:animEffect>
                                  </p:childTnLst>
                                </p:cTn>
                              </p:par>
                            </p:childTnLst>
                          </p:cTn>
                        </p:par>
                        <p:par>
                          <p:cTn id="81" fill="hold">
                            <p:stCondLst>
                              <p:cond delay="9000"/>
                            </p:stCondLst>
                            <p:childTnLst>
                              <p:par>
                                <p:cTn id="82" presetID="53" presetClass="entr" presetSubtype="16" fill="hold" grpId="0" nodeType="afterEffect">
                                  <p:stCondLst>
                                    <p:cond delay="0"/>
                                  </p:stCondLst>
                                  <p:childTnLst>
                                    <p:set>
                                      <p:cBhvr>
                                        <p:cTn id="83" dur="1" fill="hold">
                                          <p:stCondLst>
                                            <p:cond delay="0"/>
                                          </p:stCondLst>
                                        </p:cTn>
                                        <p:tgtEl>
                                          <p:spTgt spid="41"/>
                                        </p:tgtEl>
                                        <p:attrNameLst>
                                          <p:attrName>style.visibility</p:attrName>
                                        </p:attrNameLst>
                                      </p:cBhvr>
                                      <p:to>
                                        <p:strVal val="visible"/>
                                      </p:to>
                                    </p:set>
                                    <p:anim calcmode="lin" valueType="num">
                                      <p:cBhvr>
                                        <p:cTn id="84" dur="500" fill="hold"/>
                                        <p:tgtEl>
                                          <p:spTgt spid="41"/>
                                        </p:tgtEl>
                                        <p:attrNameLst>
                                          <p:attrName>ppt_w</p:attrName>
                                        </p:attrNameLst>
                                      </p:cBhvr>
                                      <p:tavLst>
                                        <p:tav tm="0">
                                          <p:val>
                                            <p:fltVal val="0"/>
                                          </p:val>
                                        </p:tav>
                                        <p:tav tm="100000">
                                          <p:val>
                                            <p:strVal val="#ppt_w"/>
                                          </p:val>
                                        </p:tav>
                                      </p:tavLst>
                                    </p:anim>
                                    <p:anim calcmode="lin" valueType="num">
                                      <p:cBhvr>
                                        <p:cTn id="85" dur="500" fill="hold"/>
                                        <p:tgtEl>
                                          <p:spTgt spid="41"/>
                                        </p:tgtEl>
                                        <p:attrNameLst>
                                          <p:attrName>ppt_h</p:attrName>
                                        </p:attrNameLst>
                                      </p:cBhvr>
                                      <p:tavLst>
                                        <p:tav tm="0">
                                          <p:val>
                                            <p:fltVal val="0"/>
                                          </p:val>
                                        </p:tav>
                                        <p:tav tm="100000">
                                          <p:val>
                                            <p:strVal val="#ppt_h"/>
                                          </p:val>
                                        </p:tav>
                                      </p:tavLst>
                                    </p:anim>
                                    <p:animEffect transition="in" filter="fade">
                                      <p:cBhvr>
                                        <p:cTn id="86" dur="500"/>
                                        <p:tgtEl>
                                          <p:spTgt spid="41"/>
                                        </p:tgtEl>
                                      </p:cBhvr>
                                    </p:animEffect>
                                  </p:childTnLst>
                                </p:cTn>
                              </p:par>
                            </p:childTnLst>
                          </p:cTn>
                        </p:par>
                        <p:par>
                          <p:cTn id="87" fill="hold">
                            <p:stCondLst>
                              <p:cond delay="9500"/>
                            </p:stCondLst>
                            <p:childTnLst>
                              <p:par>
                                <p:cTn id="88" presetID="55" presetClass="entr" presetSubtype="0"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1000" fill="hold"/>
                                        <p:tgtEl>
                                          <p:spTgt spid="55"/>
                                        </p:tgtEl>
                                        <p:attrNameLst>
                                          <p:attrName>ppt_w</p:attrName>
                                        </p:attrNameLst>
                                      </p:cBhvr>
                                      <p:tavLst>
                                        <p:tav tm="0">
                                          <p:val>
                                            <p:strVal val="#ppt_w*0.70"/>
                                          </p:val>
                                        </p:tav>
                                        <p:tav tm="100000">
                                          <p:val>
                                            <p:strVal val="#ppt_w"/>
                                          </p:val>
                                        </p:tav>
                                      </p:tavLst>
                                    </p:anim>
                                    <p:anim calcmode="lin" valueType="num">
                                      <p:cBhvr>
                                        <p:cTn id="91" dur="1000" fill="hold"/>
                                        <p:tgtEl>
                                          <p:spTgt spid="55"/>
                                        </p:tgtEl>
                                        <p:attrNameLst>
                                          <p:attrName>ppt_h</p:attrName>
                                        </p:attrNameLst>
                                      </p:cBhvr>
                                      <p:tavLst>
                                        <p:tav tm="0">
                                          <p:val>
                                            <p:strVal val="#ppt_h"/>
                                          </p:val>
                                        </p:tav>
                                        <p:tav tm="100000">
                                          <p:val>
                                            <p:strVal val="#ppt_h"/>
                                          </p:val>
                                        </p:tav>
                                      </p:tavLst>
                                    </p:anim>
                                    <p:animEffect transition="in" filter="fade">
                                      <p:cBhvr>
                                        <p:cTn id="92" dur="1000"/>
                                        <p:tgtEl>
                                          <p:spTgt spid="55"/>
                                        </p:tgtEl>
                                      </p:cBhvr>
                                    </p:animEffect>
                                  </p:childTnLst>
                                </p:cTn>
                              </p:par>
                              <p:par>
                                <p:cTn id="93" presetID="14" presetClass="entr" presetSubtype="10" fill="hold" grpId="0" nodeType="withEffect">
                                  <p:stCondLst>
                                    <p:cond delay="0"/>
                                  </p:stCondLst>
                                  <p:childTnLst>
                                    <p:set>
                                      <p:cBhvr>
                                        <p:cTn id="94" dur="1" fill="hold">
                                          <p:stCondLst>
                                            <p:cond delay="0"/>
                                          </p:stCondLst>
                                        </p:cTn>
                                        <p:tgtEl>
                                          <p:spTgt spid="44"/>
                                        </p:tgtEl>
                                        <p:attrNameLst>
                                          <p:attrName>style.visibility</p:attrName>
                                        </p:attrNameLst>
                                      </p:cBhvr>
                                      <p:to>
                                        <p:strVal val="visible"/>
                                      </p:to>
                                    </p:set>
                                    <p:animEffect transition="in" filter="randombar(horizontal)">
                                      <p:cBhvr>
                                        <p:cTn id="95" dur="500"/>
                                        <p:tgtEl>
                                          <p:spTgt spid="44"/>
                                        </p:tgtEl>
                                      </p:cBhvr>
                                    </p:animEffect>
                                  </p:childTnLst>
                                </p:cTn>
                              </p:par>
                            </p:childTnLst>
                          </p:cTn>
                        </p:par>
                        <p:par>
                          <p:cTn id="96" fill="hold">
                            <p:stCondLst>
                              <p:cond delay="10500"/>
                            </p:stCondLst>
                            <p:childTnLst>
                              <p:par>
                                <p:cTn id="97" presetID="23" presetClass="entr" presetSubtype="32"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 calcmode="lin" valueType="num">
                                      <p:cBhvr>
                                        <p:cTn id="99" dur="500" fill="hold"/>
                                        <p:tgtEl>
                                          <p:spTgt spid="39"/>
                                        </p:tgtEl>
                                        <p:attrNameLst>
                                          <p:attrName>ppt_w</p:attrName>
                                        </p:attrNameLst>
                                      </p:cBhvr>
                                      <p:tavLst>
                                        <p:tav tm="0">
                                          <p:val>
                                            <p:strVal val="4*#ppt_w"/>
                                          </p:val>
                                        </p:tav>
                                        <p:tav tm="100000">
                                          <p:val>
                                            <p:strVal val="#ppt_w"/>
                                          </p:val>
                                        </p:tav>
                                      </p:tavLst>
                                    </p:anim>
                                    <p:anim calcmode="lin" valueType="num">
                                      <p:cBhvr>
                                        <p:cTn id="100" dur="500" fill="hold"/>
                                        <p:tgtEl>
                                          <p:spTgt spid="39"/>
                                        </p:tgtEl>
                                        <p:attrNameLst>
                                          <p:attrName>ppt_h</p:attrName>
                                        </p:attrNameLst>
                                      </p:cBhvr>
                                      <p:tavLst>
                                        <p:tav tm="0">
                                          <p:val>
                                            <p:strVal val="4*#ppt_h"/>
                                          </p:val>
                                        </p:tav>
                                        <p:tav tm="100000">
                                          <p:val>
                                            <p:strVal val="#ppt_h"/>
                                          </p:val>
                                        </p:tav>
                                      </p:tavLst>
                                    </p:anim>
                                  </p:childTnLst>
                                </p:cTn>
                              </p:par>
                            </p:childTnLst>
                          </p:cTn>
                        </p:par>
                        <p:par>
                          <p:cTn id="101" fill="hold">
                            <p:stCondLst>
                              <p:cond delay="11000"/>
                            </p:stCondLst>
                            <p:childTnLst>
                              <p:par>
                                <p:cTn id="102" presetID="26" presetClass="emph" presetSubtype="0" repeatCount="2000" fill="hold" grpId="1" nodeType="afterEffect">
                                  <p:stCondLst>
                                    <p:cond delay="0"/>
                                  </p:stCondLst>
                                  <p:childTnLst>
                                    <p:animEffect transition="out" filter="fade">
                                      <p:cBhvr>
                                        <p:cTn id="103" dur="200" tmFilter="0, 0; .2, .5; .8, .5; 1, 0"/>
                                        <p:tgtEl>
                                          <p:spTgt spid="39"/>
                                        </p:tgtEl>
                                      </p:cBhvr>
                                    </p:animEffect>
                                    <p:animScale>
                                      <p:cBhvr>
                                        <p:cTn id="104" dur="100" autoRev="1" fill="hold"/>
                                        <p:tgtEl>
                                          <p:spTgt spid="39"/>
                                        </p:tgtEl>
                                      </p:cBhvr>
                                      <p:by x="105000" y="105000"/>
                                    </p:animScale>
                                  </p:childTnLst>
                                </p:cTn>
                              </p:par>
                            </p:childTnLst>
                          </p:cTn>
                        </p:par>
                        <p:par>
                          <p:cTn id="105" fill="hold">
                            <p:stCondLst>
                              <p:cond delay="11500"/>
                            </p:stCondLst>
                            <p:childTnLst>
                              <p:par>
                                <p:cTn id="106" presetID="22" presetClass="entr" presetSubtype="1" fill="hold" nodeType="afterEffect">
                                  <p:stCondLst>
                                    <p:cond delay="0"/>
                                  </p:stCondLst>
                                  <p:childTnLst>
                                    <p:set>
                                      <p:cBhvr>
                                        <p:cTn id="107" dur="1" fill="hold">
                                          <p:stCondLst>
                                            <p:cond delay="0"/>
                                          </p:stCondLst>
                                        </p:cTn>
                                        <p:tgtEl>
                                          <p:spTgt spid="35"/>
                                        </p:tgtEl>
                                        <p:attrNameLst>
                                          <p:attrName>style.visibility</p:attrName>
                                        </p:attrNameLst>
                                      </p:cBhvr>
                                      <p:to>
                                        <p:strVal val="visible"/>
                                      </p:to>
                                    </p:set>
                                    <p:animEffect transition="in" filter="wipe(up)">
                                      <p:cBhvr>
                                        <p:cTn id="108" dur="500"/>
                                        <p:tgtEl>
                                          <p:spTgt spid="35"/>
                                        </p:tgtEl>
                                      </p:cBhvr>
                                    </p:animEffect>
                                  </p:childTnLst>
                                </p:cTn>
                              </p:par>
                            </p:childTnLst>
                          </p:cTn>
                        </p:par>
                        <p:par>
                          <p:cTn id="109" fill="hold">
                            <p:stCondLst>
                              <p:cond delay="12000"/>
                            </p:stCondLst>
                            <p:childTnLst>
                              <p:par>
                                <p:cTn id="110" presetID="53" presetClass="entr" presetSubtype="16" fill="hold" grpId="0" nodeType="afterEffect">
                                  <p:stCondLst>
                                    <p:cond delay="0"/>
                                  </p:stCondLst>
                                  <p:childTnLst>
                                    <p:set>
                                      <p:cBhvr>
                                        <p:cTn id="111" dur="1" fill="hold">
                                          <p:stCondLst>
                                            <p:cond delay="0"/>
                                          </p:stCondLst>
                                        </p:cTn>
                                        <p:tgtEl>
                                          <p:spTgt spid="37"/>
                                        </p:tgtEl>
                                        <p:attrNameLst>
                                          <p:attrName>style.visibility</p:attrName>
                                        </p:attrNameLst>
                                      </p:cBhvr>
                                      <p:to>
                                        <p:strVal val="visible"/>
                                      </p:to>
                                    </p:set>
                                    <p:anim calcmode="lin" valueType="num">
                                      <p:cBhvr>
                                        <p:cTn id="112" dur="500" fill="hold"/>
                                        <p:tgtEl>
                                          <p:spTgt spid="37"/>
                                        </p:tgtEl>
                                        <p:attrNameLst>
                                          <p:attrName>ppt_w</p:attrName>
                                        </p:attrNameLst>
                                      </p:cBhvr>
                                      <p:tavLst>
                                        <p:tav tm="0">
                                          <p:val>
                                            <p:fltVal val="0"/>
                                          </p:val>
                                        </p:tav>
                                        <p:tav tm="100000">
                                          <p:val>
                                            <p:strVal val="#ppt_w"/>
                                          </p:val>
                                        </p:tav>
                                      </p:tavLst>
                                    </p:anim>
                                    <p:anim calcmode="lin" valueType="num">
                                      <p:cBhvr>
                                        <p:cTn id="113" dur="500" fill="hold"/>
                                        <p:tgtEl>
                                          <p:spTgt spid="37"/>
                                        </p:tgtEl>
                                        <p:attrNameLst>
                                          <p:attrName>ppt_h</p:attrName>
                                        </p:attrNameLst>
                                      </p:cBhvr>
                                      <p:tavLst>
                                        <p:tav tm="0">
                                          <p:val>
                                            <p:fltVal val="0"/>
                                          </p:val>
                                        </p:tav>
                                        <p:tav tm="100000">
                                          <p:val>
                                            <p:strVal val="#ppt_h"/>
                                          </p:val>
                                        </p:tav>
                                      </p:tavLst>
                                    </p:anim>
                                    <p:animEffect transition="in" filter="fade">
                                      <p:cBhvr>
                                        <p:cTn id="114" dur="500"/>
                                        <p:tgtEl>
                                          <p:spTgt spid="37"/>
                                        </p:tgtEl>
                                      </p:cBhvr>
                                    </p:animEffect>
                                  </p:childTnLst>
                                </p:cTn>
                              </p:par>
                            </p:childTnLst>
                          </p:cTn>
                        </p:par>
                        <p:par>
                          <p:cTn id="115" fill="hold">
                            <p:stCondLst>
                              <p:cond delay="12500"/>
                            </p:stCondLst>
                            <p:childTnLst>
                              <p:par>
                                <p:cTn id="116" presetID="55" presetClass="entr" presetSubtype="0" fill="hold" nodeType="afterEffect">
                                  <p:stCondLst>
                                    <p:cond delay="0"/>
                                  </p:stCondLst>
                                  <p:childTnLst>
                                    <p:set>
                                      <p:cBhvr>
                                        <p:cTn id="117" dur="1" fill="hold">
                                          <p:stCondLst>
                                            <p:cond delay="0"/>
                                          </p:stCondLst>
                                        </p:cTn>
                                        <p:tgtEl>
                                          <p:spTgt spid="64"/>
                                        </p:tgtEl>
                                        <p:attrNameLst>
                                          <p:attrName>style.visibility</p:attrName>
                                        </p:attrNameLst>
                                      </p:cBhvr>
                                      <p:to>
                                        <p:strVal val="visible"/>
                                      </p:to>
                                    </p:set>
                                    <p:anim calcmode="lin" valueType="num">
                                      <p:cBhvr>
                                        <p:cTn id="118" dur="1000" fill="hold"/>
                                        <p:tgtEl>
                                          <p:spTgt spid="64"/>
                                        </p:tgtEl>
                                        <p:attrNameLst>
                                          <p:attrName>ppt_w</p:attrName>
                                        </p:attrNameLst>
                                      </p:cBhvr>
                                      <p:tavLst>
                                        <p:tav tm="0">
                                          <p:val>
                                            <p:strVal val="#ppt_w*0.70"/>
                                          </p:val>
                                        </p:tav>
                                        <p:tav tm="100000">
                                          <p:val>
                                            <p:strVal val="#ppt_w"/>
                                          </p:val>
                                        </p:tav>
                                      </p:tavLst>
                                    </p:anim>
                                    <p:anim calcmode="lin" valueType="num">
                                      <p:cBhvr>
                                        <p:cTn id="119" dur="1000" fill="hold"/>
                                        <p:tgtEl>
                                          <p:spTgt spid="64"/>
                                        </p:tgtEl>
                                        <p:attrNameLst>
                                          <p:attrName>ppt_h</p:attrName>
                                        </p:attrNameLst>
                                      </p:cBhvr>
                                      <p:tavLst>
                                        <p:tav tm="0">
                                          <p:val>
                                            <p:strVal val="#ppt_h"/>
                                          </p:val>
                                        </p:tav>
                                        <p:tav tm="100000">
                                          <p:val>
                                            <p:strVal val="#ppt_h"/>
                                          </p:val>
                                        </p:tav>
                                      </p:tavLst>
                                    </p:anim>
                                    <p:animEffect transition="in" filter="fade">
                                      <p:cBhvr>
                                        <p:cTn id="120" dur="1000"/>
                                        <p:tgtEl>
                                          <p:spTgt spid="64"/>
                                        </p:tgtEl>
                                      </p:cBhvr>
                                    </p:animEffect>
                                  </p:childTnLst>
                                </p:cTn>
                              </p:par>
                              <p:par>
                                <p:cTn id="121" presetID="14" presetClass="entr" presetSubtype="10" fill="hold" grpId="0" nodeType="withEffect">
                                  <p:stCondLst>
                                    <p:cond delay="0"/>
                                  </p:stCondLst>
                                  <p:childTnLst>
                                    <p:set>
                                      <p:cBhvr>
                                        <p:cTn id="122" dur="1" fill="hold">
                                          <p:stCondLst>
                                            <p:cond delay="0"/>
                                          </p:stCondLst>
                                        </p:cTn>
                                        <p:tgtEl>
                                          <p:spTgt spid="54"/>
                                        </p:tgtEl>
                                        <p:attrNameLst>
                                          <p:attrName>style.visibility</p:attrName>
                                        </p:attrNameLst>
                                      </p:cBhvr>
                                      <p:to>
                                        <p:strVal val="visible"/>
                                      </p:to>
                                    </p:set>
                                    <p:animEffect transition="in" filter="randombar(horizontal)">
                                      <p:cBhvr>
                                        <p:cTn id="123"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7" grpId="1" animBg="1"/>
      <p:bldP spid="29" grpId="0" animBg="1"/>
      <p:bldP spid="34" grpId="0" animBg="1"/>
      <p:bldP spid="34" grpId="1" animBg="1"/>
      <p:bldP spid="37" grpId="0" animBg="1"/>
      <p:bldP spid="39" grpId="0" animBg="1"/>
      <p:bldP spid="39" grpId="1" animBg="1"/>
      <p:bldP spid="41" grpId="0" animBg="1"/>
      <p:bldP spid="42" grpId="0" animBg="1"/>
      <p:bldP spid="42" grpId="1" animBg="1"/>
      <p:bldP spid="43" grpId="0"/>
      <p:bldP spid="44" grpId="0"/>
      <p:bldP spid="53" grpId="0"/>
      <p:bldP spid="54" grpId="0"/>
      <p:bldP spid="3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extBox 48"/>
          <p:cNvSpPr txBox="1"/>
          <p:nvPr/>
        </p:nvSpPr>
        <p:spPr>
          <a:xfrm>
            <a:off x="3819913" y="3599228"/>
            <a:ext cx="7071607" cy="1096967"/>
          </a:xfrm>
          <a:prstGeom prst="rect">
            <a:avLst/>
          </a:prstGeom>
          <a:noFill/>
        </p:spPr>
        <p:txBody>
          <a:bodyPr wrap="square" lIns="0" tIns="0" rIns="0" bIns="0" rtlCol="0">
            <a:spAutoFit/>
          </a:bodyPr>
          <a:lstStyle/>
          <a:p>
            <a:pPr>
              <a:lnSpc>
                <a:spcPct val="130000"/>
              </a:lnSpc>
            </a:pPr>
            <a:r>
              <a:rPr lang="zh-CN" altLang="en-US" sz="6000" dirty="0">
                <a:solidFill>
                  <a:srgbClr val="554B4F"/>
                </a:solidFill>
                <a:latin typeface="方正大黑简体" panose="03000509000000000000" pitchFamily="65" charset="-122"/>
                <a:ea typeface="方正大黑简体" panose="03000509000000000000" pitchFamily="65" charset="-122"/>
                <a:cs typeface="+mn-ea"/>
                <a:sym typeface="+mn-lt"/>
              </a:rPr>
              <a:t>公司财务分析的对象</a:t>
            </a:r>
          </a:p>
        </p:txBody>
      </p:sp>
      <p:sp>
        <p:nvSpPr>
          <p:cNvPr id="11" name="矩形 10"/>
          <p:cNvSpPr/>
          <p:nvPr/>
        </p:nvSpPr>
        <p:spPr>
          <a:xfrm>
            <a:off x="9354" y="18289"/>
            <a:ext cx="12182645" cy="2896361"/>
          </a:xfrm>
          <a:prstGeom prst="rect">
            <a:avLst/>
          </a:prstGeom>
          <a:blipFill dpi="0" rotWithShape="1">
            <a:blip r:embed="rId3" cstate="print">
              <a:extLst>
                <a:ext uri="{28A0092B-C50C-407E-A947-70E740481C1C}">
                  <a14:useLocalDpi xmlns="" xmlns:a14="http://schemas.microsoft.com/office/drawing/2010/main" val="0"/>
                </a:ext>
              </a:extLst>
            </a:blip>
            <a:srcRect/>
            <a:stretch>
              <a:fillRect/>
            </a:stretch>
          </a:blip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p>
        </p:txBody>
      </p:sp>
      <p:sp>
        <p:nvSpPr>
          <p:cNvPr id="14" name="矩形 13"/>
          <p:cNvSpPr/>
          <p:nvPr/>
        </p:nvSpPr>
        <p:spPr>
          <a:xfrm>
            <a:off x="1179690" y="963297"/>
            <a:ext cx="1845738" cy="4199253"/>
          </a:xfrm>
          <a:prstGeom prst="rect">
            <a:avLst/>
          </a:prstGeom>
          <a:solidFill>
            <a:srgbClr val="596784"/>
          </a:solidFill>
          <a:ln>
            <a:noFill/>
          </a:ln>
          <a:effectLst>
            <a:outerShdw blurRad="2540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6" name="TextBox 48"/>
          <p:cNvSpPr txBox="1"/>
          <p:nvPr/>
        </p:nvSpPr>
        <p:spPr>
          <a:xfrm>
            <a:off x="1179690" y="3262854"/>
            <a:ext cx="1845739" cy="1769715"/>
          </a:xfrm>
          <a:prstGeom prst="rect">
            <a:avLst/>
          </a:prstGeom>
          <a:noFill/>
        </p:spPr>
        <p:txBody>
          <a:bodyPr wrap="square" lIns="0" tIns="0" rIns="0" bIns="0" rtlCol="0">
            <a:spAutoFit/>
          </a:bodyPr>
          <a:lstStyle/>
          <a:p>
            <a:pPr algn="ctr"/>
            <a:r>
              <a:rPr lang="en-US" altLang="zh-CN" sz="11500" dirty="0">
                <a:solidFill>
                  <a:schemeClr val="bg1"/>
                </a:solidFill>
                <a:latin typeface="Arial Black" panose="020B0A04020102020204" pitchFamily="34" charset="0"/>
                <a:ea typeface="方正黑体简体" panose="02010601030101010101" pitchFamily="2" charset="-122"/>
                <a:cs typeface="Arial" panose="020B0604020202020204" pitchFamily="34" charset="0"/>
                <a:sym typeface="+mn-lt"/>
              </a:rPr>
              <a:t>2</a:t>
            </a:r>
            <a:endParaRPr lang="zh-CN" altLang="en-US" sz="11500" dirty="0">
              <a:solidFill>
                <a:schemeClr val="bg1"/>
              </a:solidFill>
              <a:latin typeface="Arial Black" panose="020B0A04020102020204" pitchFamily="34" charset="0"/>
              <a:ea typeface="方正黑体简体" panose="02010601030101010101" pitchFamily="2" charset="-122"/>
              <a:cs typeface="Arial" panose="020B0604020202020204" pitchFamily="34" charset="0"/>
              <a:sym typeface="+mn-lt"/>
            </a:endParaRPr>
          </a:p>
        </p:txBody>
      </p:sp>
      <p:sp>
        <p:nvSpPr>
          <p:cNvPr id="17" name="矩形 16"/>
          <p:cNvSpPr/>
          <p:nvPr/>
        </p:nvSpPr>
        <p:spPr>
          <a:xfrm>
            <a:off x="11059276" y="2715130"/>
            <a:ext cx="495300" cy="495300"/>
          </a:xfrm>
          <a:prstGeom prst="rect">
            <a:avLst/>
          </a:prstGeom>
          <a:solidFill>
            <a:srgbClr val="FFB407"/>
          </a:solidFill>
          <a:ln>
            <a:noFill/>
          </a:ln>
          <a:effectLst>
            <a:outerShdw blurRad="2540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887979" y="4756150"/>
            <a:ext cx="640960" cy="640960"/>
          </a:xfrm>
          <a:prstGeom prst="rect">
            <a:avLst/>
          </a:prstGeom>
          <a:noFill/>
          <a:ln w="19050">
            <a:solidFill>
              <a:srgbClr val="FFB4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1664409" y="5631308"/>
            <a:ext cx="217042" cy="217042"/>
          </a:xfrm>
          <a:prstGeom prst="rect">
            <a:avLst/>
          </a:prstGeom>
          <a:solidFill>
            <a:srgbClr val="FFB407"/>
          </a:solidFill>
          <a:ln>
            <a:noFill/>
          </a:ln>
          <a:effectLst>
            <a:outerShdw blurRad="2540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 xmlns:p14="http://schemas.microsoft.com/office/powerpoint/2010/main" Requires="p14">
      <p:transition spd="slow" p14:dur="125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barn(inVertical)">
                                      <p:cBhvr>
                                        <p:cTn id="10" dur="500"/>
                                        <p:tgtEl>
                                          <p:spTgt spid="16"/>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up)">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par>
                                <p:cTn id="19" presetID="53" presetClass="entr" presetSubtype="16" fill="hold" grpId="0" nodeType="withEffect">
                                  <p:stCondLst>
                                    <p:cond delay="250"/>
                                  </p:stCondLst>
                                  <p:childTnLst>
                                    <p:set>
                                      <p:cBhvr>
                                        <p:cTn id="20" dur="1" fill="hold">
                                          <p:stCondLst>
                                            <p:cond delay="0"/>
                                          </p:stCondLst>
                                        </p:cTn>
                                        <p:tgtEl>
                                          <p:spTgt spid="19"/>
                                        </p:tgtEl>
                                        <p:attrNameLst>
                                          <p:attrName>style.visibility</p:attrName>
                                        </p:attrNameLst>
                                      </p:cBhvr>
                                      <p:to>
                                        <p:strVal val="visible"/>
                                      </p:to>
                                    </p:set>
                                    <p:anim calcmode="lin" valueType="num">
                                      <p:cBhvr>
                                        <p:cTn id="21" dur="500" fill="hold"/>
                                        <p:tgtEl>
                                          <p:spTgt spid="19"/>
                                        </p:tgtEl>
                                        <p:attrNameLst>
                                          <p:attrName>ppt_w</p:attrName>
                                        </p:attrNameLst>
                                      </p:cBhvr>
                                      <p:tavLst>
                                        <p:tav tm="0">
                                          <p:val>
                                            <p:fltVal val="0"/>
                                          </p:val>
                                        </p:tav>
                                        <p:tav tm="100000">
                                          <p:val>
                                            <p:strVal val="#ppt_w"/>
                                          </p:val>
                                        </p:tav>
                                      </p:tavLst>
                                    </p:anim>
                                    <p:anim calcmode="lin" valueType="num">
                                      <p:cBhvr>
                                        <p:cTn id="22" dur="500" fill="hold"/>
                                        <p:tgtEl>
                                          <p:spTgt spid="19"/>
                                        </p:tgtEl>
                                        <p:attrNameLst>
                                          <p:attrName>ppt_h</p:attrName>
                                        </p:attrNameLst>
                                      </p:cBhvr>
                                      <p:tavLst>
                                        <p:tav tm="0">
                                          <p:val>
                                            <p:fltVal val="0"/>
                                          </p:val>
                                        </p:tav>
                                        <p:tav tm="100000">
                                          <p:val>
                                            <p:strVal val="#ppt_h"/>
                                          </p:val>
                                        </p:tav>
                                      </p:tavLst>
                                    </p:anim>
                                    <p:animEffect transition="in" filter="fade">
                                      <p:cBhvr>
                                        <p:cTn id="23" dur="500"/>
                                        <p:tgtEl>
                                          <p:spTgt spid="1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 calcmode="lin" valueType="num">
                                      <p:cBhvr>
                                        <p:cTn id="26" dur="500" fill="hold"/>
                                        <p:tgtEl>
                                          <p:spTgt spid="17"/>
                                        </p:tgtEl>
                                        <p:attrNameLst>
                                          <p:attrName>ppt_w</p:attrName>
                                        </p:attrNameLst>
                                      </p:cBhvr>
                                      <p:tavLst>
                                        <p:tav tm="0">
                                          <p:val>
                                            <p:fltVal val="0"/>
                                          </p:val>
                                        </p:tav>
                                        <p:tav tm="100000">
                                          <p:val>
                                            <p:strVal val="#ppt_w"/>
                                          </p:val>
                                        </p:tav>
                                      </p:tavLst>
                                    </p:anim>
                                    <p:anim calcmode="lin" valueType="num">
                                      <p:cBhvr>
                                        <p:cTn id="27" dur="500" fill="hold"/>
                                        <p:tgtEl>
                                          <p:spTgt spid="17"/>
                                        </p:tgtEl>
                                        <p:attrNameLst>
                                          <p:attrName>ppt_h</p:attrName>
                                        </p:attrNameLst>
                                      </p:cBhvr>
                                      <p:tavLst>
                                        <p:tav tm="0">
                                          <p:val>
                                            <p:fltVal val="0"/>
                                          </p:val>
                                        </p:tav>
                                        <p:tav tm="100000">
                                          <p:val>
                                            <p:strVal val="#ppt_h"/>
                                          </p:val>
                                        </p:tav>
                                      </p:tavLst>
                                    </p:anim>
                                    <p:animEffect transition="in" filter="fade">
                                      <p:cBhvr>
                                        <p:cTn id="28" dur="500"/>
                                        <p:tgtEl>
                                          <p:spTgt spid="17"/>
                                        </p:tgtEl>
                                      </p:cBhvr>
                                    </p:animEffect>
                                  </p:childTnLst>
                                </p:cTn>
                              </p:par>
                            </p:childTnLst>
                          </p:cTn>
                        </p:par>
                        <p:par>
                          <p:cTn id="29" fill="hold">
                            <p:stCondLst>
                              <p:cond delay="500"/>
                            </p:stCondLst>
                            <p:childTnLst>
                              <p:par>
                                <p:cTn id="30" presetID="16" presetClass="entr" presetSubtype="21" fill="hold" grpId="0" nodeType="afterEffect">
                                  <p:stCondLst>
                                    <p:cond delay="0"/>
                                  </p:stCondLst>
                                  <p:childTnLst>
                                    <p:set>
                                      <p:cBhvr>
                                        <p:cTn id="31" dur="1" fill="hold">
                                          <p:stCondLst>
                                            <p:cond delay="0"/>
                                          </p:stCondLst>
                                        </p:cTn>
                                        <p:tgtEl>
                                          <p:spTgt spid="49"/>
                                        </p:tgtEl>
                                        <p:attrNameLst>
                                          <p:attrName>style.visibility</p:attrName>
                                        </p:attrNameLst>
                                      </p:cBhvr>
                                      <p:to>
                                        <p:strVal val="visible"/>
                                      </p:to>
                                    </p:set>
                                    <p:animEffect transition="in" filter="barn(inVertical)">
                                      <p:cBhvr>
                                        <p:cTn id="32"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11" grpId="0" animBg="1"/>
      <p:bldP spid="14" grpId="0" animBg="1"/>
      <p:bldP spid="16" grpId="0"/>
      <p:bldP spid="17" grpId="0" animBg="1"/>
      <p:bldP spid="18" grpId="0" animBg="1"/>
      <p:bldP spid="1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AutoShape 2"/>
          <p:cNvSpPr>
            <a:spLocks noChangeArrowheads="1"/>
          </p:cNvSpPr>
          <p:nvPr/>
        </p:nvSpPr>
        <p:spPr bwMode="auto">
          <a:xfrm>
            <a:off x="4260967" y="2744020"/>
            <a:ext cx="2856176" cy="2857666"/>
          </a:xfrm>
          <a:prstGeom prst="ellipse">
            <a:avLst/>
          </a:prstGeom>
          <a:noFill/>
          <a:ln w="44450">
            <a:solidFill>
              <a:schemeClr val="tx1"/>
            </a:solidFill>
            <a:round/>
            <a:headEnd type="none" w="sm" len="sm"/>
            <a:tailEnd type="none" w="sm" len="sm"/>
          </a:ln>
          <a:effectLst/>
        </p:spPr>
        <p:txBody>
          <a:bodyPr wrap="none" lIns="60960" rIns="60960" anchor="ctr"/>
          <a:lstStyle/>
          <a:p>
            <a:pPr>
              <a:defRPr/>
            </a:pPr>
            <a:endParaRPr lang="ko-KR" altLang="en-US" sz="1600">
              <a:solidFill>
                <a:srgbClr val="4D4D4D"/>
              </a:solidFill>
            </a:endParaRPr>
          </a:p>
        </p:txBody>
      </p:sp>
      <p:sp>
        <p:nvSpPr>
          <p:cNvPr id="23" name="Oval 12"/>
          <p:cNvSpPr>
            <a:spLocks noChangeArrowheads="1"/>
          </p:cNvSpPr>
          <p:nvPr/>
        </p:nvSpPr>
        <p:spPr bwMode="auto">
          <a:xfrm>
            <a:off x="5082484" y="5203025"/>
            <a:ext cx="1234297" cy="1222371"/>
          </a:xfrm>
          <a:prstGeom prst="ellipse">
            <a:avLst/>
          </a:prstGeom>
          <a:solidFill>
            <a:srgbClr val="FFB407"/>
          </a:solidFill>
          <a:ln w="25400">
            <a:noFill/>
          </a:ln>
          <a:effectLst>
            <a:outerShdw blurRad="254000" dist="63500" dir="2700000" algn="tl" rotWithShape="0">
              <a:prstClr val="black">
                <a:alpha val="20000"/>
              </a:prstClr>
            </a:outerShdw>
          </a:effectLst>
          <a:scene3d>
            <a:camera prst="orthographicFront"/>
            <a:lightRig rig="twoPt" dir="t"/>
          </a:scene3d>
          <a:sp3d prstMaterial="plastic">
            <a:extrusionClr>
              <a:schemeClr val="accent1"/>
            </a:extrusionClr>
            <a:contourClr>
              <a:schemeClr val="tx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3200" spc="-200" dirty="0">
                <a:solidFill>
                  <a:srgbClr val="FFFFFF"/>
                </a:solidFill>
                <a:latin typeface="Arial" panose="020B0604020202020204" pitchFamily="34" charset="0"/>
                <a:ea typeface="微软雅黑" panose="020B0503020204020204" pitchFamily="34" charset="-122"/>
                <a:cs typeface="Arial" panose="020B0604020202020204" pitchFamily="34" charset="0"/>
              </a:rPr>
              <a:t>4</a:t>
            </a:r>
            <a:endParaRPr lang="ko-KR" altLang="ko-KR" sz="3200" spc="-200" dirty="0">
              <a:solidFill>
                <a:srgbClr val="FFFFFF"/>
              </a:solidFill>
              <a:latin typeface="Arial" panose="020B0604020202020204" pitchFamily="34" charset="0"/>
              <a:cs typeface="Arial" panose="020B0604020202020204" pitchFamily="34" charset="0"/>
            </a:endParaRPr>
          </a:p>
        </p:txBody>
      </p:sp>
      <p:sp>
        <p:nvSpPr>
          <p:cNvPr id="24" name="Oval 13"/>
          <p:cNvSpPr>
            <a:spLocks noChangeArrowheads="1"/>
          </p:cNvSpPr>
          <p:nvPr/>
        </p:nvSpPr>
        <p:spPr bwMode="auto">
          <a:xfrm>
            <a:off x="3779310" y="4492519"/>
            <a:ext cx="1234297" cy="1219390"/>
          </a:xfrm>
          <a:prstGeom prst="ellipse">
            <a:avLst/>
          </a:prstGeom>
          <a:solidFill>
            <a:srgbClr val="596784"/>
          </a:solidFill>
          <a:ln w="25400">
            <a:noFill/>
          </a:ln>
          <a:effectLst>
            <a:outerShdw blurRad="254000" dist="63500" dir="2700000" algn="tl" rotWithShape="0">
              <a:prstClr val="black">
                <a:alpha val="20000"/>
              </a:prstClr>
            </a:outerShdw>
          </a:effectLst>
          <a:scene3d>
            <a:camera prst="orthographicFront"/>
            <a:lightRig rig="twoPt" dir="t"/>
          </a:scene3d>
          <a:sp3d prstMaterial="plastic">
            <a:extrusionClr>
              <a:schemeClr val="accent1"/>
            </a:extrusionClr>
            <a:contourClr>
              <a:schemeClr val="tx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spc="-200" dirty="0">
                <a:solidFill>
                  <a:srgbClr val="FFFFFF"/>
                </a:solidFill>
                <a:latin typeface="Arial" panose="020B0604020202020204" pitchFamily="34" charset="0"/>
                <a:ea typeface="微软雅黑" panose="020B0503020204020204" pitchFamily="34" charset="-122"/>
                <a:cs typeface="Arial" panose="020B0604020202020204" pitchFamily="34" charset="0"/>
              </a:rPr>
              <a:t>5</a:t>
            </a:r>
            <a:endParaRPr lang="ko-KR" altLang="ko-KR" sz="3200" spc="-200" dirty="0">
              <a:solidFill>
                <a:srgbClr val="FFFFFF"/>
              </a:solidFill>
              <a:latin typeface="Arial" panose="020B0604020202020204" pitchFamily="34" charset="0"/>
              <a:cs typeface="Arial" panose="020B0604020202020204" pitchFamily="34" charset="0"/>
            </a:endParaRPr>
          </a:p>
        </p:txBody>
      </p:sp>
      <p:sp>
        <p:nvSpPr>
          <p:cNvPr id="45" name="Oval 14"/>
          <p:cNvSpPr>
            <a:spLocks noChangeArrowheads="1"/>
          </p:cNvSpPr>
          <p:nvPr/>
        </p:nvSpPr>
        <p:spPr bwMode="auto">
          <a:xfrm>
            <a:off x="6490418" y="4435916"/>
            <a:ext cx="1234297" cy="1220882"/>
          </a:xfrm>
          <a:prstGeom prst="ellipse">
            <a:avLst/>
          </a:prstGeom>
          <a:solidFill>
            <a:srgbClr val="596784"/>
          </a:solidFill>
          <a:ln w="25400">
            <a:noFill/>
          </a:ln>
          <a:effectLst>
            <a:outerShdw blurRad="254000" dist="63500" dir="2700000" algn="tl" rotWithShape="0">
              <a:prstClr val="black">
                <a:alpha val="20000"/>
              </a:prstClr>
            </a:outerShdw>
          </a:effectLst>
          <a:scene3d>
            <a:camera prst="orthographicFront"/>
            <a:lightRig rig="twoPt" dir="t"/>
          </a:scene3d>
          <a:sp3d prstMaterial="plastic">
            <a:extrusionClr>
              <a:schemeClr val="accent1"/>
            </a:extrusionClr>
            <a:contourClr>
              <a:schemeClr val="tx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3200" spc="-200" dirty="0">
                <a:solidFill>
                  <a:srgbClr val="FFFFFF"/>
                </a:solidFill>
                <a:latin typeface="Arial" panose="020B0604020202020204" pitchFamily="34" charset="0"/>
                <a:ea typeface="微软雅黑" panose="020B0503020204020204" pitchFamily="34" charset="-122"/>
                <a:cs typeface="Arial" panose="020B0604020202020204" pitchFamily="34" charset="0"/>
              </a:rPr>
              <a:t>3</a:t>
            </a:r>
            <a:endParaRPr lang="ko-KR" altLang="ko-KR" sz="3200" spc="-200" dirty="0">
              <a:solidFill>
                <a:srgbClr val="FFFFFF"/>
              </a:solidFill>
              <a:latin typeface="Arial" panose="020B0604020202020204" pitchFamily="34" charset="0"/>
              <a:cs typeface="Arial" panose="020B0604020202020204" pitchFamily="34" charset="0"/>
            </a:endParaRPr>
          </a:p>
        </p:txBody>
      </p:sp>
      <p:sp>
        <p:nvSpPr>
          <p:cNvPr id="46" name="Oval 15"/>
          <p:cNvSpPr>
            <a:spLocks noChangeArrowheads="1"/>
          </p:cNvSpPr>
          <p:nvPr/>
        </p:nvSpPr>
        <p:spPr bwMode="auto">
          <a:xfrm>
            <a:off x="3584266" y="2894379"/>
            <a:ext cx="1234297" cy="1220880"/>
          </a:xfrm>
          <a:prstGeom prst="ellipse">
            <a:avLst/>
          </a:prstGeom>
          <a:solidFill>
            <a:srgbClr val="FFB407"/>
          </a:solidFill>
          <a:ln w="25400">
            <a:noFill/>
          </a:ln>
          <a:effectLst>
            <a:outerShdw blurRad="254000" dist="63500" dir="2700000" algn="tl" rotWithShape="0">
              <a:prstClr val="black">
                <a:alpha val="20000"/>
              </a:prstClr>
            </a:outerShdw>
          </a:effectLst>
          <a:scene3d>
            <a:camera prst="orthographicFront"/>
            <a:lightRig rig="twoPt" dir="t"/>
          </a:scene3d>
          <a:sp3d prstMaterial="plastic">
            <a:extrusionClr>
              <a:schemeClr val="accent1"/>
            </a:extrusionClr>
            <a:contourClr>
              <a:schemeClr val="tx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3200" spc="-200" dirty="0">
                <a:solidFill>
                  <a:srgbClr val="FFFFFF"/>
                </a:solidFill>
                <a:latin typeface="Arial" panose="020B0604020202020204" pitchFamily="34" charset="0"/>
                <a:ea typeface="微软雅黑" panose="020B0503020204020204" pitchFamily="34" charset="-122"/>
                <a:cs typeface="Arial" panose="020B0604020202020204" pitchFamily="34" charset="0"/>
              </a:rPr>
              <a:t>6</a:t>
            </a:r>
            <a:endParaRPr lang="ko-KR" altLang="ko-KR" sz="3200" spc="-200" dirty="0">
              <a:solidFill>
                <a:srgbClr val="FFFFFF"/>
              </a:solidFill>
              <a:latin typeface="Arial" panose="020B0604020202020204" pitchFamily="34" charset="0"/>
              <a:cs typeface="Arial" panose="020B0604020202020204" pitchFamily="34" charset="0"/>
            </a:endParaRPr>
          </a:p>
        </p:txBody>
      </p:sp>
      <p:sp>
        <p:nvSpPr>
          <p:cNvPr id="47" name="Oval 16"/>
          <p:cNvSpPr>
            <a:spLocks noChangeArrowheads="1"/>
          </p:cNvSpPr>
          <p:nvPr/>
        </p:nvSpPr>
        <p:spPr bwMode="auto">
          <a:xfrm>
            <a:off x="6453495" y="2843050"/>
            <a:ext cx="1234297" cy="1220882"/>
          </a:xfrm>
          <a:prstGeom prst="ellipse">
            <a:avLst/>
          </a:prstGeom>
          <a:solidFill>
            <a:srgbClr val="FFB407"/>
          </a:solidFill>
          <a:ln w="25400">
            <a:noFill/>
          </a:ln>
          <a:effectLst>
            <a:outerShdw blurRad="254000" dist="63500" dir="2700000" algn="tl" rotWithShape="0">
              <a:prstClr val="black">
                <a:alpha val="20000"/>
              </a:prstClr>
            </a:outerShdw>
          </a:effectLst>
          <a:scene3d>
            <a:camera prst="orthographicFront"/>
            <a:lightRig rig="twoPt" dir="t"/>
          </a:scene3d>
          <a:sp3d prstMaterial="plastic">
            <a:extrusionClr>
              <a:schemeClr val="accent1"/>
            </a:extrusionClr>
            <a:contourClr>
              <a:schemeClr val="tx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spc="-200" dirty="0">
                <a:solidFill>
                  <a:srgbClr val="FFFFFF"/>
                </a:solidFill>
                <a:latin typeface="Arial" panose="020B0604020202020204" pitchFamily="34" charset="0"/>
                <a:ea typeface="微软雅黑" panose="020B0503020204020204" pitchFamily="34" charset="-122"/>
                <a:cs typeface="Arial" panose="020B0604020202020204" pitchFamily="34" charset="0"/>
              </a:rPr>
              <a:t>2</a:t>
            </a:r>
            <a:endParaRPr lang="ko-KR" altLang="ko-KR" sz="3200" spc="-200" dirty="0">
              <a:solidFill>
                <a:srgbClr val="FFFFFF"/>
              </a:solidFill>
              <a:latin typeface="Arial" panose="020B0604020202020204" pitchFamily="34" charset="0"/>
              <a:cs typeface="Arial" panose="020B0604020202020204" pitchFamily="34" charset="0"/>
            </a:endParaRPr>
          </a:p>
        </p:txBody>
      </p:sp>
      <p:sp>
        <p:nvSpPr>
          <p:cNvPr id="48" name="Oval 17"/>
          <p:cNvSpPr>
            <a:spLocks noChangeArrowheads="1"/>
          </p:cNvSpPr>
          <p:nvPr/>
        </p:nvSpPr>
        <p:spPr bwMode="auto">
          <a:xfrm>
            <a:off x="5013607" y="1946613"/>
            <a:ext cx="1234297" cy="1222371"/>
          </a:xfrm>
          <a:prstGeom prst="ellipse">
            <a:avLst/>
          </a:prstGeom>
          <a:solidFill>
            <a:srgbClr val="596784"/>
          </a:solidFill>
          <a:ln w="25400">
            <a:noFill/>
          </a:ln>
          <a:effectLst>
            <a:outerShdw blurRad="254000" dist="63500" dir="2700000" algn="tl" rotWithShape="0">
              <a:prstClr val="black">
                <a:alpha val="20000"/>
              </a:prstClr>
            </a:outerShdw>
          </a:effectLst>
          <a:scene3d>
            <a:camera prst="orthographicFront"/>
            <a:lightRig rig="twoPt" dir="t"/>
          </a:scene3d>
          <a:sp3d prstMaterial="plastic">
            <a:extrusionClr>
              <a:schemeClr val="accent1"/>
            </a:extrusionClr>
            <a:contourClr>
              <a:schemeClr val="tx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3200" spc="-200" dirty="0">
                <a:solidFill>
                  <a:srgbClr val="FFFFFF"/>
                </a:solidFill>
                <a:latin typeface="Arial" panose="020B0604020202020204" pitchFamily="34" charset="0"/>
                <a:ea typeface="微软雅黑" panose="020B0503020204020204" pitchFamily="34" charset="-122"/>
                <a:cs typeface="Arial" panose="020B0604020202020204" pitchFamily="34" charset="0"/>
              </a:rPr>
              <a:t>1</a:t>
            </a:r>
            <a:endParaRPr lang="ko-KR" altLang="ko-KR" sz="3200" spc="-200" dirty="0">
              <a:solidFill>
                <a:srgbClr val="FFFFFF"/>
              </a:solidFill>
              <a:latin typeface="Arial" panose="020B0604020202020204" pitchFamily="34" charset="0"/>
              <a:cs typeface="Arial" panose="020B0604020202020204" pitchFamily="34" charset="0"/>
            </a:endParaRPr>
          </a:p>
        </p:txBody>
      </p:sp>
      <p:sp>
        <p:nvSpPr>
          <p:cNvPr id="49" name="Text Box 5"/>
          <p:cNvSpPr txBox="1">
            <a:spLocks noChangeArrowheads="1"/>
          </p:cNvSpPr>
          <p:nvPr/>
        </p:nvSpPr>
        <p:spPr bwMode="auto">
          <a:xfrm>
            <a:off x="6247904" y="1925552"/>
            <a:ext cx="3918494" cy="461665"/>
          </a:xfrm>
          <a:prstGeom prst="rect">
            <a:avLst/>
          </a:prstGeom>
          <a:noFill/>
          <a:ln w="9525">
            <a:noFill/>
            <a:miter lim="800000"/>
          </a:ln>
        </p:spPr>
        <p:txBody>
          <a:bodyPr wrap="square">
            <a:spAutoFit/>
          </a:bodyPr>
          <a:lstStyle/>
          <a:p>
            <a:r>
              <a:rPr lang="zh-CN" altLang="en-US" sz="2400" dirty="0">
                <a:latin typeface="黑体" panose="02010609060101010101" charset="-122"/>
                <a:ea typeface="黑体" panose="02010609060101010101" charset="-122"/>
              </a:rPr>
              <a:t>公司现有股东和潜在股东</a:t>
            </a:r>
          </a:p>
        </p:txBody>
      </p:sp>
      <p:sp>
        <p:nvSpPr>
          <p:cNvPr id="51" name="Text Box 5"/>
          <p:cNvSpPr txBox="1">
            <a:spLocks noChangeArrowheads="1"/>
          </p:cNvSpPr>
          <p:nvPr/>
        </p:nvSpPr>
        <p:spPr bwMode="auto">
          <a:xfrm>
            <a:off x="7869783" y="3169061"/>
            <a:ext cx="1234297" cy="461665"/>
          </a:xfrm>
          <a:prstGeom prst="rect">
            <a:avLst/>
          </a:prstGeom>
          <a:noFill/>
          <a:ln w="9525">
            <a:noFill/>
            <a:miter lim="800000"/>
          </a:ln>
        </p:spPr>
        <p:txBody>
          <a:bodyPr wrap="square">
            <a:spAutoFit/>
          </a:bodyPr>
          <a:lstStyle/>
          <a:p>
            <a:r>
              <a:rPr lang="zh-CN" altLang="en-US" sz="2400" dirty="0">
                <a:latin typeface="黑体" panose="02010609060101010101" charset="-122"/>
                <a:ea typeface="黑体" panose="02010609060101010101" charset="-122"/>
              </a:rPr>
              <a:t>债权人</a:t>
            </a:r>
          </a:p>
        </p:txBody>
      </p:sp>
      <p:sp>
        <p:nvSpPr>
          <p:cNvPr id="52" name="Text Box 5"/>
          <p:cNvSpPr txBox="1">
            <a:spLocks noChangeArrowheads="1"/>
          </p:cNvSpPr>
          <p:nvPr/>
        </p:nvSpPr>
        <p:spPr bwMode="auto">
          <a:xfrm>
            <a:off x="7923441" y="4686715"/>
            <a:ext cx="1710889" cy="461665"/>
          </a:xfrm>
          <a:prstGeom prst="rect">
            <a:avLst/>
          </a:prstGeom>
          <a:noFill/>
          <a:ln w="9525">
            <a:noFill/>
            <a:miter lim="800000"/>
          </a:ln>
        </p:spPr>
        <p:txBody>
          <a:bodyPr wrap="square">
            <a:spAutoFit/>
          </a:bodyPr>
          <a:lstStyle/>
          <a:p>
            <a:r>
              <a:rPr lang="zh-CN" altLang="en-US" sz="2400" dirty="0">
                <a:latin typeface="黑体" panose="02010609060101010101" charset="-122"/>
                <a:ea typeface="黑体" panose="02010609060101010101" charset="-122"/>
              </a:rPr>
              <a:t>公司管理者</a:t>
            </a:r>
          </a:p>
        </p:txBody>
      </p:sp>
      <p:sp>
        <p:nvSpPr>
          <p:cNvPr id="53" name="Text Box 5"/>
          <p:cNvSpPr txBox="1">
            <a:spLocks noChangeArrowheads="1"/>
          </p:cNvSpPr>
          <p:nvPr/>
        </p:nvSpPr>
        <p:spPr bwMode="auto">
          <a:xfrm>
            <a:off x="2955235" y="6089169"/>
            <a:ext cx="2127249" cy="461665"/>
          </a:xfrm>
          <a:prstGeom prst="rect">
            <a:avLst/>
          </a:prstGeom>
          <a:noFill/>
          <a:ln w="9525">
            <a:noFill/>
            <a:miter lim="800000"/>
          </a:ln>
        </p:spPr>
        <p:txBody>
          <a:bodyPr wrap="square">
            <a:spAutoFit/>
          </a:bodyPr>
          <a:lstStyle/>
          <a:p>
            <a:r>
              <a:rPr lang="zh-CN" altLang="en-US" sz="2400" dirty="0">
                <a:latin typeface="黑体" panose="02010609060101010101" charset="-122"/>
                <a:ea typeface="黑体" panose="02010609060101010101" charset="-122"/>
              </a:rPr>
              <a:t>政府管理部门</a:t>
            </a:r>
          </a:p>
        </p:txBody>
      </p:sp>
      <p:sp>
        <p:nvSpPr>
          <p:cNvPr id="54" name="Text Box 5"/>
          <p:cNvSpPr txBox="1">
            <a:spLocks noChangeArrowheads="1"/>
          </p:cNvSpPr>
          <p:nvPr/>
        </p:nvSpPr>
        <p:spPr bwMode="auto">
          <a:xfrm>
            <a:off x="2011249" y="4766472"/>
            <a:ext cx="1417685" cy="461665"/>
          </a:xfrm>
          <a:prstGeom prst="rect">
            <a:avLst/>
          </a:prstGeom>
          <a:noFill/>
          <a:ln w="9525">
            <a:noFill/>
            <a:miter lim="800000"/>
          </a:ln>
        </p:spPr>
        <p:txBody>
          <a:bodyPr wrap="square">
            <a:spAutoFit/>
          </a:bodyPr>
          <a:lstStyle/>
          <a:p>
            <a:r>
              <a:rPr lang="zh-CN" altLang="en-US" sz="2400" dirty="0">
                <a:latin typeface="黑体" panose="02010609060101010101" charset="-122"/>
                <a:ea typeface="黑体" panose="02010609060101010101" charset="-122"/>
              </a:rPr>
              <a:t>竞争对手</a:t>
            </a:r>
          </a:p>
        </p:txBody>
      </p:sp>
      <p:sp>
        <p:nvSpPr>
          <p:cNvPr id="55" name="Text Box 5"/>
          <p:cNvSpPr txBox="1">
            <a:spLocks noChangeArrowheads="1"/>
          </p:cNvSpPr>
          <p:nvPr/>
        </p:nvSpPr>
        <p:spPr bwMode="auto">
          <a:xfrm>
            <a:off x="1334478" y="3054759"/>
            <a:ext cx="2054087" cy="461665"/>
          </a:xfrm>
          <a:prstGeom prst="rect">
            <a:avLst/>
          </a:prstGeom>
          <a:noFill/>
          <a:ln w="9525">
            <a:noFill/>
            <a:miter lim="800000"/>
          </a:ln>
        </p:spPr>
        <p:txBody>
          <a:bodyPr wrap="square">
            <a:spAutoFit/>
          </a:bodyPr>
          <a:lstStyle/>
          <a:p>
            <a:r>
              <a:rPr lang="zh-CN" altLang="en-US" sz="2400" dirty="0">
                <a:latin typeface="黑体" panose="02010609060101010101" charset="-122"/>
                <a:ea typeface="黑体" panose="02010609060101010101" charset="-122"/>
              </a:rPr>
              <a:t>其他相关人士</a:t>
            </a:r>
          </a:p>
        </p:txBody>
      </p:sp>
      <p:sp>
        <p:nvSpPr>
          <p:cNvPr id="16" name="Rectangle 26"/>
          <p:cNvSpPr>
            <a:spLocks noChangeArrowheads="1"/>
          </p:cNvSpPr>
          <p:nvPr/>
        </p:nvSpPr>
        <p:spPr bwMode="auto">
          <a:xfrm>
            <a:off x="782895" y="1060362"/>
            <a:ext cx="6334248" cy="55399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ts val="900"/>
              </a:spcBef>
              <a:spcAft>
                <a:spcPts val="500"/>
              </a:spcAft>
            </a:pPr>
            <a:r>
              <a:rPr lang="zh-CN" altLang="en-US" sz="3000" dirty="0">
                <a:latin typeface="方正大黑简体" panose="03000509000000000000" pitchFamily="65" charset="-122"/>
                <a:ea typeface="方正大黑简体" panose="03000509000000000000" pitchFamily="65" charset="-122"/>
                <a:cs typeface="华文黑体" pitchFamily="2" charset="-122"/>
              </a:rPr>
              <a:t>一、公司财务分析的主体及其关注点</a:t>
            </a:r>
            <a:endParaRPr lang="zh-CN" altLang="zh-CN" sz="3000" dirty="0">
              <a:latin typeface="方正大黑简体" panose="03000509000000000000" pitchFamily="65" charset="-122"/>
              <a:ea typeface="方正大黑简体" panose="03000509000000000000" pitchFamily="65" charset="-122"/>
              <a:cs typeface="华文黑体" pitchFamily="2" charset="-122"/>
            </a:endParaRPr>
          </a:p>
        </p:txBody>
      </p:sp>
    </p:spTree>
  </p:cSld>
  <p:clrMapOvr>
    <a:masterClrMapping/>
  </p:clrMapOvr>
  <mc:AlternateContent xmlns:mc="http://schemas.openxmlformats.org/markup-compatibility/2006">
    <mc:Choice xmlns=""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par>
                                <p:cTn id="8" presetID="21" presetClass="entr" presetSubtype="8" fill="hold" grpId="0" nodeType="withEffect">
                                  <p:stCondLst>
                                    <p:cond delay="900"/>
                                  </p:stCondLst>
                                  <p:childTnLst>
                                    <p:set>
                                      <p:cBhvr>
                                        <p:cTn id="9" dur="1" fill="hold">
                                          <p:stCondLst>
                                            <p:cond delay="0"/>
                                          </p:stCondLst>
                                        </p:cTn>
                                        <p:tgtEl>
                                          <p:spTgt spid="22"/>
                                        </p:tgtEl>
                                        <p:attrNameLst>
                                          <p:attrName>style.visibility</p:attrName>
                                        </p:attrNameLst>
                                      </p:cBhvr>
                                      <p:to>
                                        <p:strVal val="visible"/>
                                      </p:to>
                                    </p:set>
                                    <p:animEffect transition="in" filter="wheel(8)">
                                      <p:cBhvr>
                                        <p:cTn id="10" dur="1000"/>
                                        <p:tgtEl>
                                          <p:spTgt spid="22"/>
                                        </p:tgtEl>
                                      </p:cBhvr>
                                    </p:animEffect>
                                  </p:childTnLst>
                                </p:cTn>
                              </p:par>
                            </p:childTnLst>
                          </p:cTn>
                        </p:par>
                        <p:par>
                          <p:cTn id="11" fill="hold">
                            <p:stCondLst>
                              <p:cond delay="500"/>
                            </p:stCondLst>
                            <p:childTnLst>
                              <p:par>
                                <p:cTn id="12" presetID="21" presetClass="entr" presetSubtype="1" fill="hold" grpId="0" nodeType="afterEffect">
                                  <p:stCondLst>
                                    <p:cond delay="0"/>
                                  </p:stCondLst>
                                  <p:childTnLst>
                                    <p:set>
                                      <p:cBhvr>
                                        <p:cTn id="13" dur="1" fill="hold">
                                          <p:stCondLst>
                                            <p:cond delay="0"/>
                                          </p:stCondLst>
                                        </p:cTn>
                                        <p:tgtEl>
                                          <p:spTgt spid="48"/>
                                        </p:tgtEl>
                                        <p:attrNameLst>
                                          <p:attrName>style.visibility</p:attrName>
                                        </p:attrNameLst>
                                      </p:cBhvr>
                                      <p:to>
                                        <p:strVal val="visible"/>
                                      </p:to>
                                    </p:set>
                                    <p:animEffect transition="in" filter="wheel(1)">
                                      <p:cBhvr>
                                        <p:cTn id="14" dur="1000"/>
                                        <p:tgtEl>
                                          <p:spTgt spid="48"/>
                                        </p:tgtEl>
                                      </p:cBhvr>
                                    </p:animEffect>
                                  </p:childTnLst>
                                </p:cTn>
                              </p:par>
                              <p:par>
                                <p:cTn id="15" presetID="21" presetClass="entr" presetSubtype="1"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Effect transition="in" filter="wheel(1)">
                                      <p:cBhvr>
                                        <p:cTn id="17" dur="1000"/>
                                        <p:tgtEl>
                                          <p:spTgt spid="47"/>
                                        </p:tgtEl>
                                      </p:cBhvr>
                                    </p:animEffect>
                                  </p:childTnLst>
                                </p:cTn>
                              </p:par>
                              <p:par>
                                <p:cTn id="18" presetID="21" presetClass="entr" presetSubtype="1" fill="hold" grpId="0" nodeType="withEffect">
                                  <p:stCondLst>
                                    <p:cond delay="0"/>
                                  </p:stCondLst>
                                  <p:childTnLst>
                                    <p:set>
                                      <p:cBhvr>
                                        <p:cTn id="19" dur="1" fill="hold">
                                          <p:stCondLst>
                                            <p:cond delay="0"/>
                                          </p:stCondLst>
                                        </p:cTn>
                                        <p:tgtEl>
                                          <p:spTgt spid="45"/>
                                        </p:tgtEl>
                                        <p:attrNameLst>
                                          <p:attrName>style.visibility</p:attrName>
                                        </p:attrNameLst>
                                      </p:cBhvr>
                                      <p:to>
                                        <p:strVal val="visible"/>
                                      </p:to>
                                    </p:set>
                                    <p:animEffect transition="in" filter="wheel(1)">
                                      <p:cBhvr>
                                        <p:cTn id="20" dur="1000"/>
                                        <p:tgtEl>
                                          <p:spTgt spid="45"/>
                                        </p:tgtEl>
                                      </p:cBhvr>
                                    </p:animEffect>
                                  </p:childTnLst>
                                </p:cTn>
                              </p:par>
                              <p:par>
                                <p:cTn id="21" presetID="21" presetClass="entr" presetSubtype="1"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wheel(1)">
                                      <p:cBhvr>
                                        <p:cTn id="23" dur="1000"/>
                                        <p:tgtEl>
                                          <p:spTgt spid="23"/>
                                        </p:tgtEl>
                                      </p:cBhvr>
                                    </p:animEffect>
                                  </p:childTnLst>
                                </p:cTn>
                              </p:par>
                              <p:par>
                                <p:cTn id="24" presetID="21" presetClass="entr" presetSubtype="1" fill="hold" grpId="0" nodeType="with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wheel(1)">
                                      <p:cBhvr>
                                        <p:cTn id="26" dur="1000"/>
                                        <p:tgtEl>
                                          <p:spTgt spid="24"/>
                                        </p:tgtEl>
                                      </p:cBhvr>
                                    </p:animEffect>
                                  </p:childTnLst>
                                </p:cTn>
                              </p:par>
                              <p:par>
                                <p:cTn id="27" presetID="21" presetClass="entr" presetSubtype="1" fill="hold" grpId="0" nodeType="withEffect">
                                  <p:stCondLst>
                                    <p:cond delay="0"/>
                                  </p:stCondLst>
                                  <p:childTnLst>
                                    <p:set>
                                      <p:cBhvr>
                                        <p:cTn id="28" dur="1" fill="hold">
                                          <p:stCondLst>
                                            <p:cond delay="0"/>
                                          </p:stCondLst>
                                        </p:cTn>
                                        <p:tgtEl>
                                          <p:spTgt spid="46"/>
                                        </p:tgtEl>
                                        <p:attrNameLst>
                                          <p:attrName>style.visibility</p:attrName>
                                        </p:attrNameLst>
                                      </p:cBhvr>
                                      <p:to>
                                        <p:strVal val="visible"/>
                                      </p:to>
                                    </p:set>
                                    <p:animEffect transition="in" filter="wheel(1)">
                                      <p:cBhvr>
                                        <p:cTn id="29" dur="1000"/>
                                        <p:tgtEl>
                                          <p:spTgt spid="46"/>
                                        </p:tgtEl>
                                      </p:cBhvr>
                                    </p:animEffect>
                                  </p:childTnLst>
                                </p:cTn>
                              </p:par>
                            </p:childTnLst>
                          </p:cTn>
                        </p:par>
                        <p:par>
                          <p:cTn id="30" fill="hold">
                            <p:stCondLst>
                              <p:cond delay="1500"/>
                            </p:stCondLst>
                            <p:childTnLst>
                              <p:par>
                                <p:cTn id="31" presetID="22" presetClass="entr" presetSubtype="8"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wipe(left)">
                                      <p:cBhvr>
                                        <p:cTn id="33" dur="1000"/>
                                        <p:tgtEl>
                                          <p:spTgt spid="49"/>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1"/>
                                        </p:tgtEl>
                                        <p:attrNameLst>
                                          <p:attrName>style.visibility</p:attrName>
                                        </p:attrNameLst>
                                      </p:cBhvr>
                                      <p:to>
                                        <p:strVal val="visible"/>
                                      </p:to>
                                    </p:set>
                                    <p:animEffect transition="in" filter="wipe(left)">
                                      <p:cBhvr>
                                        <p:cTn id="36" dur="1000"/>
                                        <p:tgtEl>
                                          <p:spTgt spid="51"/>
                                        </p:tgtEl>
                                      </p:cBhvr>
                                    </p:animEffect>
                                  </p:childTnLst>
                                </p:cTn>
                              </p:par>
                              <p:par>
                                <p:cTn id="37" presetID="22" presetClass="entr" presetSubtype="1" fill="hold" grpId="0" nodeType="with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wipe(up)">
                                      <p:cBhvr>
                                        <p:cTn id="39" dur="1000"/>
                                        <p:tgtEl>
                                          <p:spTgt spid="52"/>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wipe(right)">
                                      <p:cBhvr>
                                        <p:cTn id="42" dur="1000"/>
                                        <p:tgtEl>
                                          <p:spTgt spid="53"/>
                                        </p:tgtEl>
                                      </p:cBhvr>
                                    </p:animEffect>
                                  </p:childTnLst>
                                </p:cTn>
                              </p:par>
                              <p:par>
                                <p:cTn id="43" presetID="22" presetClass="entr" presetSubtype="2" fill="hold" grpId="0" nodeType="with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wipe(right)">
                                      <p:cBhvr>
                                        <p:cTn id="45" dur="1000"/>
                                        <p:tgtEl>
                                          <p:spTgt spid="54"/>
                                        </p:tgtEl>
                                      </p:cBhvr>
                                    </p:animEffect>
                                  </p:childTnLst>
                                </p:cTn>
                              </p:par>
                              <p:par>
                                <p:cTn id="46" presetID="22" presetClass="entr" presetSubtype="2" fill="hold" grpId="0" nodeType="withEffect">
                                  <p:stCondLst>
                                    <p:cond delay="0"/>
                                  </p:stCondLst>
                                  <p:childTnLst>
                                    <p:set>
                                      <p:cBhvr>
                                        <p:cTn id="47" dur="1" fill="hold">
                                          <p:stCondLst>
                                            <p:cond delay="0"/>
                                          </p:stCondLst>
                                        </p:cTn>
                                        <p:tgtEl>
                                          <p:spTgt spid="55"/>
                                        </p:tgtEl>
                                        <p:attrNameLst>
                                          <p:attrName>style.visibility</p:attrName>
                                        </p:attrNameLst>
                                      </p:cBhvr>
                                      <p:to>
                                        <p:strVal val="visible"/>
                                      </p:to>
                                    </p:set>
                                    <p:animEffect transition="in" filter="wipe(right)">
                                      <p:cBhvr>
                                        <p:cTn id="48" dur="1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45" grpId="0" animBg="1"/>
      <p:bldP spid="46" grpId="0" animBg="1"/>
      <p:bldP spid="47" grpId="0" animBg="1"/>
      <p:bldP spid="48" grpId="0" animBg="1"/>
      <p:bldP spid="49" grpId="0"/>
      <p:bldP spid="51" grpId="0"/>
      <p:bldP spid="52" grpId="0"/>
      <p:bldP spid="53" grpId="0"/>
      <p:bldP spid="54" grpId="0"/>
      <p:bldP spid="55" grpId="0"/>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6"/>
          <p:cNvSpPr>
            <a:spLocks noChangeArrowheads="1"/>
          </p:cNvSpPr>
          <p:nvPr/>
        </p:nvSpPr>
        <p:spPr bwMode="auto">
          <a:xfrm>
            <a:off x="843029" y="1240089"/>
            <a:ext cx="6419161" cy="55399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algn="just">
              <a:spcAft>
                <a:spcPts val="600"/>
              </a:spcAft>
            </a:pPr>
            <a:r>
              <a:rPr lang="zh-CN" altLang="en-US" sz="3000" dirty="0">
                <a:latin typeface="方正大黑简体" panose="03000509000000000000" pitchFamily="65" charset="-122"/>
                <a:ea typeface="方正大黑简体" panose="03000509000000000000" pitchFamily="65" charset="-122"/>
              </a:rPr>
              <a:t>二、公司财务分析的对象</a:t>
            </a:r>
            <a:r>
              <a:rPr lang="en-US" altLang="zh-CN" sz="3000" dirty="0">
                <a:latin typeface="方正大黑简体" panose="03000509000000000000" pitchFamily="65" charset="-122"/>
                <a:ea typeface="方正大黑简体" panose="03000509000000000000" pitchFamily="65" charset="-122"/>
              </a:rPr>
              <a:t>—</a:t>
            </a:r>
            <a:r>
              <a:rPr lang="zh-CN" altLang="en-US" sz="3000" dirty="0">
                <a:latin typeface="方正大黑简体" panose="03000509000000000000" pitchFamily="65" charset="-122"/>
                <a:ea typeface="方正大黑简体" panose="03000509000000000000" pitchFamily="65" charset="-122"/>
              </a:rPr>
              <a:t>财务报告</a:t>
            </a:r>
          </a:p>
        </p:txBody>
      </p:sp>
      <p:sp>
        <p:nvSpPr>
          <p:cNvPr id="2" name="矩形 1"/>
          <p:cNvSpPr/>
          <p:nvPr/>
        </p:nvSpPr>
        <p:spPr>
          <a:xfrm>
            <a:off x="4707273" y="5995105"/>
            <a:ext cx="2896947" cy="369332"/>
          </a:xfrm>
          <a:prstGeom prst="rect">
            <a:avLst/>
          </a:prstGeom>
        </p:spPr>
        <p:txBody>
          <a:bodyPr wrap="none">
            <a:spAutoFit/>
          </a:bodyPr>
          <a:lstStyle/>
          <a:p>
            <a:pPr indent="0" algn="ctr">
              <a:spcBef>
                <a:spcPts val="400"/>
              </a:spcBef>
              <a:spcAft>
                <a:spcPts val="800"/>
              </a:spcAft>
            </a:pPr>
            <a:r>
              <a:rPr lang="zh-CN" altLang="en-US" dirty="0">
                <a:latin typeface="Times New Roman" panose="02020603050405020304" pitchFamily="18" charset="0"/>
                <a:cs typeface="Times New Roman" panose="02020603050405020304" pitchFamily="18" charset="0"/>
              </a:rPr>
              <a:t>图</a:t>
            </a:r>
            <a:r>
              <a:rPr lang="en-US" altLang="zh-CN" dirty="0">
                <a:latin typeface="Times New Roman" panose="02020603050405020304" pitchFamily="18" charset="0"/>
                <a:cs typeface="Times New Roman" panose="02020603050405020304" pitchFamily="18" charset="0"/>
              </a:rPr>
              <a:t>7.1  </a:t>
            </a:r>
            <a:r>
              <a:rPr lang="zh-CN" altLang="en-US" dirty="0">
                <a:latin typeface="Times New Roman" panose="02020603050405020304" pitchFamily="18" charset="0"/>
                <a:cs typeface="Times New Roman" panose="02020603050405020304" pitchFamily="18" charset="0"/>
              </a:rPr>
              <a:t>公司财务报告的构成</a:t>
            </a:r>
          </a:p>
        </p:txBody>
      </p:sp>
      <p:pic>
        <p:nvPicPr>
          <p:cNvPr id="1026" name="图片 5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529917" y="2083469"/>
            <a:ext cx="9251658" cy="35716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 xmlns:p14="http://schemas.microsoft.com/office/powerpoint/2010/main" Requires="p14">
      <p:transition spd="slow" p14:dur="1250">
        <p14:switch dir="r"/>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椭圆 53"/>
          <p:cNvSpPr/>
          <p:nvPr/>
        </p:nvSpPr>
        <p:spPr>
          <a:xfrm>
            <a:off x="2004654" y="3539756"/>
            <a:ext cx="1344149" cy="1344149"/>
          </a:xfrm>
          <a:prstGeom prst="ellipse">
            <a:avLst/>
          </a:prstGeom>
          <a:solidFill>
            <a:srgbClr val="596784"/>
          </a:solidFill>
          <a:ln w="25400">
            <a:noFill/>
          </a:ln>
          <a:effectLst>
            <a:outerShdw blurRad="254000" dist="63500" dir="2700000" algn="tl" rotWithShape="0">
              <a:prstClr val="black">
                <a:alpha val="20000"/>
              </a:prstClr>
            </a:outerShdw>
          </a:effectLst>
          <a:scene3d>
            <a:camera prst="orthographicFront"/>
            <a:lightRig rig="twoPt" dir="t"/>
          </a:scene3d>
          <a:sp3d prstMaterial="plastic">
            <a:extrusionClr>
              <a:schemeClr val="accent1"/>
            </a:extrusionClr>
            <a:contourClr>
              <a:schemeClr val="tx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4D4D4D"/>
              </a:solidFill>
              <a:latin typeface="微软雅黑" panose="020B0503020204020204" pitchFamily="34" charset="-122"/>
              <a:ea typeface="微软雅黑" panose="020B0503020204020204" pitchFamily="34" charset="-122"/>
            </a:endParaRPr>
          </a:p>
        </p:txBody>
      </p:sp>
      <p:sp>
        <p:nvSpPr>
          <p:cNvPr id="57" name="椭圆 56"/>
          <p:cNvSpPr/>
          <p:nvPr/>
        </p:nvSpPr>
        <p:spPr>
          <a:xfrm>
            <a:off x="5557048" y="3539756"/>
            <a:ext cx="1344149" cy="1344149"/>
          </a:xfrm>
          <a:prstGeom prst="ellipse">
            <a:avLst/>
          </a:prstGeom>
          <a:solidFill>
            <a:srgbClr val="FFB407"/>
          </a:solidFill>
          <a:ln w="25400">
            <a:noFill/>
          </a:ln>
          <a:effectLst>
            <a:outerShdw blurRad="254000" dist="63500" dir="2700000" algn="tl" rotWithShape="0">
              <a:prstClr val="black">
                <a:alpha val="20000"/>
              </a:prstClr>
            </a:outerShdw>
          </a:effectLst>
          <a:scene3d>
            <a:camera prst="orthographicFront"/>
            <a:lightRig rig="twoPt" dir="t"/>
          </a:scene3d>
          <a:sp3d prstMaterial="plastic">
            <a:extrusionClr>
              <a:schemeClr val="accent1"/>
            </a:extrusionClr>
            <a:contourClr>
              <a:schemeClr val="tx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4D4D4D"/>
              </a:solidFill>
              <a:latin typeface="微软雅黑" panose="020B0503020204020204" pitchFamily="34" charset="-122"/>
              <a:ea typeface="微软雅黑" panose="020B0503020204020204" pitchFamily="34" charset="-122"/>
            </a:endParaRPr>
          </a:p>
        </p:txBody>
      </p:sp>
      <p:sp>
        <p:nvSpPr>
          <p:cNvPr id="60" name="椭圆 59"/>
          <p:cNvSpPr/>
          <p:nvPr/>
        </p:nvSpPr>
        <p:spPr>
          <a:xfrm>
            <a:off x="9109443" y="3539756"/>
            <a:ext cx="1344149" cy="1344149"/>
          </a:xfrm>
          <a:prstGeom prst="ellipse">
            <a:avLst/>
          </a:prstGeom>
          <a:solidFill>
            <a:srgbClr val="646464"/>
          </a:solidFill>
          <a:ln w="25400">
            <a:noFill/>
          </a:ln>
          <a:effectLst>
            <a:outerShdw blurRad="254000" dist="63500" dir="2700000" algn="tl" rotWithShape="0">
              <a:prstClr val="black">
                <a:alpha val="20000"/>
              </a:prstClr>
            </a:outerShdw>
          </a:effectLst>
          <a:scene3d>
            <a:camera prst="orthographicFront"/>
            <a:lightRig rig="twoPt" dir="t"/>
          </a:scene3d>
          <a:sp3d prstMaterial="plastic">
            <a:extrusionClr>
              <a:schemeClr val="accent1"/>
            </a:extrusionClr>
            <a:contourClr>
              <a:schemeClr val="tx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4D4D4D"/>
              </a:solidFill>
              <a:latin typeface="微软雅黑" panose="020B0503020204020204" pitchFamily="34" charset="-122"/>
              <a:ea typeface="微软雅黑" panose="020B0503020204020204" pitchFamily="34" charset="-122"/>
            </a:endParaRPr>
          </a:p>
        </p:txBody>
      </p:sp>
      <p:grpSp>
        <p:nvGrpSpPr>
          <p:cNvPr id="26" name="组合 25"/>
          <p:cNvGrpSpPr/>
          <p:nvPr/>
        </p:nvGrpSpPr>
        <p:grpSpPr>
          <a:xfrm>
            <a:off x="9293537" y="3910584"/>
            <a:ext cx="975960" cy="544755"/>
            <a:chOff x="7981950" y="8948738"/>
            <a:chExt cx="1928813" cy="1184275"/>
          </a:xfrm>
          <a:solidFill>
            <a:schemeClr val="bg1"/>
          </a:solidFill>
        </p:grpSpPr>
        <p:sp>
          <p:nvSpPr>
            <p:cNvPr id="27" name="Freeform 293"/>
            <p:cNvSpPr/>
            <p:nvPr/>
          </p:nvSpPr>
          <p:spPr bwMode="auto">
            <a:xfrm>
              <a:off x="7981950" y="9294813"/>
              <a:ext cx="1928813" cy="838200"/>
            </a:xfrm>
            <a:custGeom>
              <a:avLst/>
              <a:gdLst>
                <a:gd name="T0" fmla="*/ 428 w 607"/>
                <a:gd name="T1" fmla="*/ 0 h 264"/>
                <a:gd name="T2" fmla="*/ 442 w 607"/>
                <a:gd name="T3" fmla="*/ 59 h 264"/>
                <a:gd name="T4" fmla="*/ 534 w 607"/>
                <a:gd name="T5" fmla="*/ 138 h 264"/>
                <a:gd name="T6" fmla="*/ 304 w 607"/>
                <a:gd name="T7" fmla="*/ 237 h 264"/>
                <a:gd name="T8" fmla="*/ 73 w 607"/>
                <a:gd name="T9" fmla="*/ 138 h 264"/>
                <a:gd name="T10" fmla="*/ 165 w 607"/>
                <a:gd name="T11" fmla="*/ 59 h 264"/>
                <a:gd name="T12" fmla="*/ 179 w 607"/>
                <a:gd name="T13" fmla="*/ 0 h 264"/>
                <a:gd name="T14" fmla="*/ 0 w 607"/>
                <a:gd name="T15" fmla="*/ 126 h 264"/>
                <a:gd name="T16" fmla="*/ 304 w 607"/>
                <a:gd name="T17" fmla="*/ 264 h 264"/>
                <a:gd name="T18" fmla="*/ 607 w 607"/>
                <a:gd name="T19" fmla="*/ 126 h 264"/>
                <a:gd name="T20" fmla="*/ 428 w 607"/>
                <a:gd name="T21" fmla="*/ 0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07" h="264">
                  <a:moveTo>
                    <a:pt x="428" y="0"/>
                  </a:moveTo>
                  <a:cubicBezTo>
                    <a:pt x="442" y="59"/>
                    <a:pt x="442" y="59"/>
                    <a:pt x="442" y="59"/>
                  </a:cubicBezTo>
                  <a:cubicBezTo>
                    <a:pt x="498" y="77"/>
                    <a:pt x="534" y="106"/>
                    <a:pt x="534" y="138"/>
                  </a:cubicBezTo>
                  <a:cubicBezTo>
                    <a:pt x="534" y="193"/>
                    <a:pt x="433" y="237"/>
                    <a:pt x="304" y="237"/>
                  </a:cubicBezTo>
                  <a:cubicBezTo>
                    <a:pt x="175" y="237"/>
                    <a:pt x="73" y="193"/>
                    <a:pt x="73" y="138"/>
                  </a:cubicBezTo>
                  <a:cubicBezTo>
                    <a:pt x="73" y="106"/>
                    <a:pt x="109" y="77"/>
                    <a:pt x="165" y="59"/>
                  </a:cubicBezTo>
                  <a:cubicBezTo>
                    <a:pt x="179" y="0"/>
                    <a:pt x="179" y="0"/>
                    <a:pt x="179" y="0"/>
                  </a:cubicBezTo>
                  <a:cubicBezTo>
                    <a:pt x="74" y="21"/>
                    <a:pt x="0" y="70"/>
                    <a:pt x="0" y="126"/>
                  </a:cubicBezTo>
                  <a:cubicBezTo>
                    <a:pt x="0" y="202"/>
                    <a:pt x="136" y="264"/>
                    <a:pt x="304" y="264"/>
                  </a:cubicBezTo>
                  <a:cubicBezTo>
                    <a:pt x="471" y="264"/>
                    <a:pt x="607" y="202"/>
                    <a:pt x="607" y="126"/>
                  </a:cubicBezTo>
                  <a:cubicBezTo>
                    <a:pt x="607" y="70"/>
                    <a:pt x="533" y="21"/>
                    <a:pt x="428" y="0"/>
                  </a:cubicBez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4D4D4D"/>
                </a:solidFill>
                <a:latin typeface="微软雅黑" panose="020B0503020204020204" pitchFamily="34" charset="-122"/>
                <a:ea typeface="微软雅黑" panose="020B0503020204020204" pitchFamily="34" charset="-122"/>
              </a:endParaRPr>
            </a:p>
          </p:txBody>
        </p:sp>
        <p:sp>
          <p:nvSpPr>
            <p:cNvPr id="28" name="Freeform 294"/>
            <p:cNvSpPr/>
            <p:nvPr/>
          </p:nvSpPr>
          <p:spPr bwMode="auto">
            <a:xfrm>
              <a:off x="8255000" y="9526588"/>
              <a:ext cx="1385888" cy="479425"/>
            </a:xfrm>
            <a:custGeom>
              <a:avLst/>
              <a:gdLst>
                <a:gd name="T0" fmla="*/ 0 w 436"/>
                <a:gd name="T1" fmla="*/ 65 h 151"/>
                <a:gd name="T2" fmla="*/ 218 w 436"/>
                <a:gd name="T3" fmla="*/ 151 h 151"/>
                <a:gd name="T4" fmla="*/ 436 w 436"/>
                <a:gd name="T5" fmla="*/ 65 h 151"/>
                <a:gd name="T6" fmla="*/ 359 w 436"/>
                <a:gd name="T7" fmla="*/ 0 h 151"/>
                <a:gd name="T8" fmla="*/ 373 w 436"/>
                <a:gd name="T9" fmla="*/ 58 h 151"/>
                <a:gd name="T10" fmla="*/ 370 w 436"/>
                <a:gd name="T11" fmla="*/ 61 h 151"/>
                <a:gd name="T12" fmla="*/ 219 w 436"/>
                <a:gd name="T13" fmla="*/ 106 h 151"/>
                <a:gd name="T14" fmla="*/ 64 w 436"/>
                <a:gd name="T15" fmla="*/ 60 h 151"/>
                <a:gd name="T16" fmla="*/ 63 w 436"/>
                <a:gd name="T17" fmla="*/ 57 h 151"/>
                <a:gd name="T18" fmla="*/ 76 w 436"/>
                <a:gd name="T19" fmla="*/ 0 h 151"/>
                <a:gd name="T20" fmla="*/ 0 w 436"/>
                <a:gd name="T21" fmla="*/ 65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6" h="151">
                  <a:moveTo>
                    <a:pt x="0" y="65"/>
                  </a:moveTo>
                  <a:cubicBezTo>
                    <a:pt x="0" y="112"/>
                    <a:pt x="99" y="151"/>
                    <a:pt x="218" y="151"/>
                  </a:cubicBezTo>
                  <a:cubicBezTo>
                    <a:pt x="336" y="151"/>
                    <a:pt x="436" y="112"/>
                    <a:pt x="436" y="65"/>
                  </a:cubicBezTo>
                  <a:cubicBezTo>
                    <a:pt x="436" y="40"/>
                    <a:pt x="406" y="16"/>
                    <a:pt x="359" y="0"/>
                  </a:cubicBezTo>
                  <a:cubicBezTo>
                    <a:pt x="373" y="58"/>
                    <a:pt x="373" y="58"/>
                    <a:pt x="373" y="58"/>
                  </a:cubicBezTo>
                  <a:cubicBezTo>
                    <a:pt x="370" y="61"/>
                    <a:pt x="370" y="61"/>
                    <a:pt x="370" y="61"/>
                  </a:cubicBezTo>
                  <a:cubicBezTo>
                    <a:pt x="308" y="108"/>
                    <a:pt x="222" y="106"/>
                    <a:pt x="219" y="106"/>
                  </a:cubicBezTo>
                  <a:cubicBezTo>
                    <a:pt x="103" y="106"/>
                    <a:pt x="66" y="62"/>
                    <a:pt x="64" y="60"/>
                  </a:cubicBezTo>
                  <a:cubicBezTo>
                    <a:pt x="63" y="57"/>
                    <a:pt x="63" y="57"/>
                    <a:pt x="63" y="57"/>
                  </a:cubicBezTo>
                  <a:cubicBezTo>
                    <a:pt x="76" y="0"/>
                    <a:pt x="76" y="0"/>
                    <a:pt x="76" y="0"/>
                  </a:cubicBezTo>
                  <a:cubicBezTo>
                    <a:pt x="30" y="16"/>
                    <a:pt x="0" y="40"/>
                    <a:pt x="0" y="65"/>
                  </a:cubicBez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4D4D4D"/>
                </a:solidFill>
                <a:latin typeface="微软雅黑" panose="020B0503020204020204" pitchFamily="34" charset="-122"/>
                <a:ea typeface="微软雅黑" panose="020B0503020204020204" pitchFamily="34" charset="-122"/>
              </a:endParaRPr>
            </a:p>
          </p:txBody>
        </p:sp>
        <p:sp>
          <p:nvSpPr>
            <p:cNvPr id="29" name="Freeform 295"/>
            <p:cNvSpPr/>
            <p:nvPr/>
          </p:nvSpPr>
          <p:spPr bwMode="auto">
            <a:xfrm>
              <a:off x="8496300" y="9123363"/>
              <a:ext cx="900113" cy="704850"/>
            </a:xfrm>
            <a:custGeom>
              <a:avLst/>
              <a:gdLst>
                <a:gd name="T0" fmla="*/ 0 w 283"/>
                <a:gd name="T1" fmla="*/ 181 h 222"/>
                <a:gd name="T2" fmla="*/ 143 w 283"/>
                <a:gd name="T3" fmla="*/ 221 h 222"/>
                <a:gd name="T4" fmla="*/ 283 w 283"/>
                <a:gd name="T5" fmla="*/ 180 h 222"/>
                <a:gd name="T6" fmla="*/ 241 w 283"/>
                <a:gd name="T7" fmla="*/ 0 h 222"/>
                <a:gd name="T8" fmla="*/ 198 w 283"/>
                <a:gd name="T9" fmla="*/ 19 h 222"/>
                <a:gd name="T10" fmla="*/ 199 w 283"/>
                <a:gd name="T11" fmla="*/ 23 h 222"/>
                <a:gd name="T12" fmla="*/ 200 w 283"/>
                <a:gd name="T13" fmla="*/ 27 h 222"/>
                <a:gd name="T14" fmla="*/ 198 w 283"/>
                <a:gd name="T15" fmla="*/ 63 h 222"/>
                <a:gd name="T16" fmla="*/ 183 w 283"/>
                <a:gd name="T17" fmla="*/ 72 h 222"/>
                <a:gd name="T18" fmla="*/ 169 w 283"/>
                <a:gd name="T19" fmla="*/ 68 h 222"/>
                <a:gd name="T20" fmla="*/ 160 w 283"/>
                <a:gd name="T21" fmla="*/ 33 h 222"/>
                <a:gd name="T22" fmla="*/ 160 w 283"/>
                <a:gd name="T23" fmla="*/ 28 h 222"/>
                <a:gd name="T24" fmla="*/ 160 w 283"/>
                <a:gd name="T25" fmla="*/ 24 h 222"/>
                <a:gd name="T26" fmla="*/ 152 w 283"/>
                <a:gd name="T27" fmla="*/ 25 h 222"/>
                <a:gd name="T28" fmla="*/ 151 w 283"/>
                <a:gd name="T29" fmla="*/ 30 h 222"/>
                <a:gd name="T30" fmla="*/ 152 w 283"/>
                <a:gd name="T31" fmla="*/ 67 h 222"/>
                <a:gd name="T32" fmla="*/ 153 w 283"/>
                <a:gd name="T33" fmla="*/ 79 h 222"/>
                <a:gd name="T34" fmla="*/ 145 w 283"/>
                <a:gd name="T35" fmla="*/ 113 h 222"/>
                <a:gd name="T36" fmla="*/ 126 w 283"/>
                <a:gd name="T37" fmla="*/ 121 h 222"/>
                <a:gd name="T38" fmla="*/ 106 w 283"/>
                <a:gd name="T39" fmla="*/ 113 h 222"/>
                <a:gd name="T40" fmla="*/ 98 w 283"/>
                <a:gd name="T41" fmla="*/ 79 h 222"/>
                <a:gd name="T42" fmla="*/ 100 w 283"/>
                <a:gd name="T43" fmla="*/ 61 h 222"/>
                <a:gd name="T44" fmla="*/ 101 w 283"/>
                <a:gd name="T45" fmla="*/ 22 h 222"/>
                <a:gd name="T46" fmla="*/ 42 w 283"/>
                <a:gd name="T47" fmla="*/ 0 h 222"/>
                <a:gd name="T48" fmla="*/ 0 w 283"/>
                <a:gd name="T49" fmla="*/ 181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83" h="222">
                  <a:moveTo>
                    <a:pt x="0" y="181"/>
                  </a:moveTo>
                  <a:cubicBezTo>
                    <a:pt x="8" y="189"/>
                    <a:pt x="48" y="221"/>
                    <a:pt x="143" y="221"/>
                  </a:cubicBezTo>
                  <a:cubicBezTo>
                    <a:pt x="144" y="221"/>
                    <a:pt x="225" y="222"/>
                    <a:pt x="283" y="180"/>
                  </a:cubicBezTo>
                  <a:cubicBezTo>
                    <a:pt x="282" y="174"/>
                    <a:pt x="254" y="56"/>
                    <a:pt x="241" y="0"/>
                  </a:cubicBezTo>
                  <a:cubicBezTo>
                    <a:pt x="231" y="8"/>
                    <a:pt x="216" y="14"/>
                    <a:pt x="198" y="19"/>
                  </a:cubicBezTo>
                  <a:cubicBezTo>
                    <a:pt x="199" y="20"/>
                    <a:pt x="199" y="22"/>
                    <a:pt x="199" y="23"/>
                  </a:cubicBezTo>
                  <a:cubicBezTo>
                    <a:pt x="200" y="27"/>
                    <a:pt x="200" y="27"/>
                    <a:pt x="200" y="27"/>
                  </a:cubicBezTo>
                  <a:cubicBezTo>
                    <a:pt x="202" y="38"/>
                    <a:pt x="205" y="53"/>
                    <a:pt x="198" y="63"/>
                  </a:cubicBezTo>
                  <a:cubicBezTo>
                    <a:pt x="195" y="68"/>
                    <a:pt x="190" y="71"/>
                    <a:pt x="183" y="72"/>
                  </a:cubicBezTo>
                  <a:cubicBezTo>
                    <a:pt x="178" y="73"/>
                    <a:pt x="173" y="71"/>
                    <a:pt x="169" y="68"/>
                  </a:cubicBezTo>
                  <a:cubicBezTo>
                    <a:pt x="161" y="60"/>
                    <a:pt x="160" y="47"/>
                    <a:pt x="160" y="33"/>
                  </a:cubicBezTo>
                  <a:cubicBezTo>
                    <a:pt x="160" y="32"/>
                    <a:pt x="160" y="28"/>
                    <a:pt x="160" y="28"/>
                  </a:cubicBezTo>
                  <a:cubicBezTo>
                    <a:pt x="160" y="27"/>
                    <a:pt x="160" y="26"/>
                    <a:pt x="160" y="24"/>
                  </a:cubicBezTo>
                  <a:cubicBezTo>
                    <a:pt x="157" y="24"/>
                    <a:pt x="154" y="25"/>
                    <a:pt x="152" y="25"/>
                  </a:cubicBezTo>
                  <a:cubicBezTo>
                    <a:pt x="151" y="26"/>
                    <a:pt x="151" y="28"/>
                    <a:pt x="151" y="30"/>
                  </a:cubicBezTo>
                  <a:cubicBezTo>
                    <a:pt x="150" y="42"/>
                    <a:pt x="151" y="55"/>
                    <a:pt x="152" y="67"/>
                  </a:cubicBezTo>
                  <a:cubicBezTo>
                    <a:pt x="153" y="79"/>
                    <a:pt x="153" y="79"/>
                    <a:pt x="153" y="79"/>
                  </a:cubicBezTo>
                  <a:cubicBezTo>
                    <a:pt x="154" y="91"/>
                    <a:pt x="153" y="105"/>
                    <a:pt x="145" y="113"/>
                  </a:cubicBezTo>
                  <a:cubicBezTo>
                    <a:pt x="142" y="117"/>
                    <a:pt x="136" y="121"/>
                    <a:pt x="126" y="121"/>
                  </a:cubicBezTo>
                  <a:cubicBezTo>
                    <a:pt x="115" y="121"/>
                    <a:pt x="109" y="117"/>
                    <a:pt x="106" y="113"/>
                  </a:cubicBezTo>
                  <a:cubicBezTo>
                    <a:pt x="98" y="105"/>
                    <a:pt x="97" y="91"/>
                    <a:pt x="98" y="79"/>
                  </a:cubicBezTo>
                  <a:cubicBezTo>
                    <a:pt x="100" y="61"/>
                    <a:pt x="100" y="61"/>
                    <a:pt x="100" y="61"/>
                  </a:cubicBezTo>
                  <a:cubicBezTo>
                    <a:pt x="101" y="48"/>
                    <a:pt x="102" y="35"/>
                    <a:pt x="101" y="22"/>
                  </a:cubicBezTo>
                  <a:cubicBezTo>
                    <a:pt x="77" y="18"/>
                    <a:pt x="55" y="10"/>
                    <a:pt x="42" y="0"/>
                  </a:cubicBezTo>
                  <a:cubicBezTo>
                    <a:pt x="29" y="57"/>
                    <a:pt x="1" y="176"/>
                    <a:pt x="0" y="181"/>
                  </a:cubicBez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4D4D4D"/>
                </a:solidFill>
                <a:latin typeface="微软雅黑" panose="020B0503020204020204" pitchFamily="34" charset="-122"/>
                <a:ea typeface="微软雅黑" panose="020B0503020204020204" pitchFamily="34" charset="-122"/>
              </a:endParaRPr>
            </a:p>
          </p:txBody>
        </p:sp>
        <p:sp>
          <p:nvSpPr>
            <p:cNvPr id="30" name="Freeform 296"/>
            <p:cNvSpPr/>
            <p:nvPr/>
          </p:nvSpPr>
          <p:spPr bwMode="auto">
            <a:xfrm>
              <a:off x="8636000" y="8948738"/>
              <a:ext cx="620713" cy="523875"/>
            </a:xfrm>
            <a:custGeom>
              <a:avLst/>
              <a:gdLst>
                <a:gd name="T0" fmla="*/ 195 w 195"/>
                <a:gd name="T1" fmla="*/ 34 h 165"/>
                <a:gd name="T2" fmla="*/ 98 w 195"/>
                <a:gd name="T3" fmla="*/ 0 h 165"/>
                <a:gd name="T4" fmla="*/ 0 w 195"/>
                <a:gd name="T5" fmla="*/ 34 h 165"/>
                <a:gd name="T6" fmla="*/ 67 w 195"/>
                <a:gd name="T7" fmla="*/ 66 h 165"/>
                <a:gd name="T8" fmla="*/ 65 w 195"/>
                <a:gd name="T9" fmla="*/ 134 h 165"/>
                <a:gd name="T10" fmla="*/ 82 w 195"/>
                <a:gd name="T11" fmla="*/ 165 h 165"/>
                <a:gd name="T12" fmla="*/ 98 w 195"/>
                <a:gd name="T13" fmla="*/ 134 h 165"/>
                <a:gd name="T14" fmla="*/ 96 w 195"/>
                <a:gd name="T15" fmla="*/ 84 h 165"/>
                <a:gd name="T16" fmla="*/ 98 w 195"/>
                <a:gd name="T17" fmla="*/ 68 h 165"/>
                <a:gd name="T18" fmla="*/ 125 w 195"/>
                <a:gd name="T19" fmla="*/ 66 h 165"/>
                <a:gd name="T20" fmla="*/ 127 w 195"/>
                <a:gd name="T21" fmla="*/ 83 h 165"/>
                <a:gd name="T22" fmla="*/ 138 w 195"/>
                <a:gd name="T23" fmla="*/ 116 h 165"/>
                <a:gd name="T24" fmla="*/ 144 w 195"/>
                <a:gd name="T25" fmla="*/ 80 h 165"/>
                <a:gd name="T26" fmla="*/ 142 w 195"/>
                <a:gd name="T27" fmla="*/ 64 h 165"/>
                <a:gd name="T28" fmla="*/ 195 w 195"/>
                <a:gd name="T29" fmla="*/ 34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5" h="165">
                  <a:moveTo>
                    <a:pt x="195" y="34"/>
                  </a:moveTo>
                  <a:cubicBezTo>
                    <a:pt x="195" y="18"/>
                    <a:pt x="155" y="0"/>
                    <a:pt x="98" y="0"/>
                  </a:cubicBezTo>
                  <a:cubicBezTo>
                    <a:pt x="40" y="0"/>
                    <a:pt x="0" y="18"/>
                    <a:pt x="0" y="34"/>
                  </a:cubicBezTo>
                  <a:cubicBezTo>
                    <a:pt x="0" y="47"/>
                    <a:pt x="26" y="61"/>
                    <a:pt x="67" y="66"/>
                  </a:cubicBezTo>
                  <a:cubicBezTo>
                    <a:pt x="71" y="89"/>
                    <a:pt x="66" y="113"/>
                    <a:pt x="65" y="134"/>
                  </a:cubicBezTo>
                  <a:cubicBezTo>
                    <a:pt x="64" y="151"/>
                    <a:pt x="66" y="165"/>
                    <a:pt x="82" y="165"/>
                  </a:cubicBezTo>
                  <a:cubicBezTo>
                    <a:pt x="98" y="165"/>
                    <a:pt x="99" y="150"/>
                    <a:pt x="98" y="134"/>
                  </a:cubicBezTo>
                  <a:cubicBezTo>
                    <a:pt x="97" y="119"/>
                    <a:pt x="94" y="101"/>
                    <a:pt x="96" y="84"/>
                  </a:cubicBezTo>
                  <a:cubicBezTo>
                    <a:pt x="97" y="78"/>
                    <a:pt x="97" y="73"/>
                    <a:pt x="98" y="68"/>
                  </a:cubicBezTo>
                  <a:cubicBezTo>
                    <a:pt x="108" y="68"/>
                    <a:pt x="117" y="67"/>
                    <a:pt x="125" y="66"/>
                  </a:cubicBezTo>
                  <a:cubicBezTo>
                    <a:pt x="126" y="72"/>
                    <a:pt x="127" y="78"/>
                    <a:pt x="127" y="83"/>
                  </a:cubicBezTo>
                  <a:cubicBezTo>
                    <a:pt x="127" y="94"/>
                    <a:pt x="126" y="117"/>
                    <a:pt x="138" y="116"/>
                  </a:cubicBezTo>
                  <a:cubicBezTo>
                    <a:pt x="153" y="114"/>
                    <a:pt x="146" y="92"/>
                    <a:pt x="144" y="80"/>
                  </a:cubicBezTo>
                  <a:cubicBezTo>
                    <a:pt x="143" y="76"/>
                    <a:pt x="143" y="70"/>
                    <a:pt x="142" y="64"/>
                  </a:cubicBezTo>
                  <a:cubicBezTo>
                    <a:pt x="175" y="58"/>
                    <a:pt x="195" y="45"/>
                    <a:pt x="195" y="34"/>
                  </a:cubicBez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4D4D4D"/>
                </a:solidFill>
                <a:latin typeface="微软雅黑" panose="020B0503020204020204" pitchFamily="34" charset="-122"/>
                <a:ea typeface="微软雅黑" panose="020B0503020204020204" pitchFamily="34" charset="-122"/>
              </a:endParaRPr>
            </a:p>
          </p:txBody>
        </p:sp>
      </p:grpSp>
      <p:grpSp>
        <p:nvGrpSpPr>
          <p:cNvPr id="32" name="组合 31"/>
          <p:cNvGrpSpPr/>
          <p:nvPr/>
        </p:nvGrpSpPr>
        <p:grpSpPr>
          <a:xfrm>
            <a:off x="5859496" y="3769874"/>
            <a:ext cx="739253" cy="885892"/>
            <a:chOff x="5878513" y="7346950"/>
            <a:chExt cx="2128838" cy="2551113"/>
          </a:xfrm>
          <a:solidFill>
            <a:schemeClr val="bg1"/>
          </a:solidFill>
        </p:grpSpPr>
        <p:sp>
          <p:nvSpPr>
            <p:cNvPr id="33" name="Freeform 298"/>
            <p:cNvSpPr/>
            <p:nvPr/>
          </p:nvSpPr>
          <p:spPr bwMode="auto">
            <a:xfrm>
              <a:off x="5878513" y="7346950"/>
              <a:ext cx="2128838" cy="1931988"/>
            </a:xfrm>
            <a:custGeom>
              <a:avLst/>
              <a:gdLst>
                <a:gd name="T0" fmla="*/ 220 w 670"/>
                <a:gd name="T1" fmla="*/ 63 h 608"/>
                <a:gd name="T2" fmla="*/ 64 w 670"/>
                <a:gd name="T3" fmla="*/ 450 h 608"/>
                <a:gd name="T4" fmla="*/ 226 w 670"/>
                <a:gd name="T5" fmla="*/ 608 h 608"/>
                <a:gd name="T6" fmla="*/ 233 w 670"/>
                <a:gd name="T7" fmla="*/ 590 h 608"/>
                <a:gd name="T8" fmla="*/ 82 w 670"/>
                <a:gd name="T9" fmla="*/ 442 h 608"/>
                <a:gd name="T10" fmla="*/ 228 w 670"/>
                <a:gd name="T11" fmla="*/ 81 h 608"/>
                <a:gd name="T12" fmla="*/ 589 w 670"/>
                <a:gd name="T13" fmla="*/ 227 h 608"/>
                <a:gd name="T14" fmla="*/ 443 w 670"/>
                <a:gd name="T15" fmla="*/ 588 h 608"/>
                <a:gd name="T16" fmla="*/ 443 w 670"/>
                <a:gd name="T17" fmla="*/ 588 h 608"/>
                <a:gd name="T18" fmla="*/ 450 w 670"/>
                <a:gd name="T19" fmla="*/ 606 h 608"/>
                <a:gd name="T20" fmla="*/ 451 w 670"/>
                <a:gd name="T21" fmla="*/ 606 h 608"/>
                <a:gd name="T22" fmla="*/ 607 w 670"/>
                <a:gd name="T23" fmla="*/ 219 h 608"/>
                <a:gd name="T24" fmla="*/ 220 w 670"/>
                <a:gd name="T25" fmla="*/ 63 h 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70" h="608">
                  <a:moveTo>
                    <a:pt x="220" y="63"/>
                  </a:moveTo>
                  <a:cubicBezTo>
                    <a:pt x="70" y="127"/>
                    <a:pt x="0" y="300"/>
                    <a:pt x="64" y="450"/>
                  </a:cubicBezTo>
                  <a:cubicBezTo>
                    <a:pt x="96" y="525"/>
                    <a:pt x="156" y="580"/>
                    <a:pt x="226" y="608"/>
                  </a:cubicBezTo>
                  <a:cubicBezTo>
                    <a:pt x="233" y="590"/>
                    <a:pt x="233" y="590"/>
                    <a:pt x="233" y="590"/>
                  </a:cubicBezTo>
                  <a:cubicBezTo>
                    <a:pt x="167" y="564"/>
                    <a:pt x="112" y="513"/>
                    <a:pt x="82" y="442"/>
                  </a:cubicBezTo>
                  <a:cubicBezTo>
                    <a:pt x="23" y="303"/>
                    <a:pt x="88" y="141"/>
                    <a:pt x="228" y="81"/>
                  </a:cubicBezTo>
                  <a:cubicBezTo>
                    <a:pt x="367" y="22"/>
                    <a:pt x="529" y="87"/>
                    <a:pt x="589" y="227"/>
                  </a:cubicBezTo>
                  <a:cubicBezTo>
                    <a:pt x="648" y="367"/>
                    <a:pt x="583" y="529"/>
                    <a:pt x="443" y="588"/>
                  </a:cubicBezTo>
                  <a:cubicBezTo>
                    <a:pt x="443" y="588"/>
                    <a:pt x="443" y="588"/>
                    <a:pt x="443" y="588"/>
                  </a:cubicBezTo>
                  <a:cubicBezTo>
                    <a:pt x="450" y="606"/>
                    <a:pt x="450" y="606"/>
                    <a:pt x="450" y="606"/>
                  </a:cubicBezTo>
                  <a:cubicBezTo>
                    <a:pt x="450" y="606"/>
                    <a:pt x="451" y="606"/>
                    <a:pt x="451" y="606"/>
                  </a:cubicBezTo>
                  <a:cubicBezTo>
                    <a:pt x="601" y="542"/>
                    <a:pt x="670" y="369"/>
                    <a:pt x="607" y="219"/>
                  </a:cubicBezTo>
                  <a:cubicBezTo>
                    <a:pt x="543" y="69"/>
                    <a:pt x="370" y="0"/>
                    <a:pt x="220" y="63"/>
                  </a:cubicBez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4D4D4D"/>
                </a:solidFill>
                <a:latin typeface="微软雅黑" panose="020B0503020204020204" pitchFamily="34" charset="-122"/>
                <a:ea typeface="微软雅黑" panose="020B0503020204020204" pitchFamily="34" charset="-122"/>
              </a:endParaRPr>
            </a:p>
          </p:txBody>
        </p:sp>
        <p:grpSp>
          <p:nvGrpSpPr>
            <p:cNvPr id="34" name="组合 33"/>
            <p:cNvGrpSpPr/>
            <p:nvPr/>
          </p:nvGrpSpPr>
          <p:grpSpPr>
            <a:xfrm>
              <a:off x="5983288" y="7448550"/>
              <a:ext cx="1922463" cy="2449513"/>
              <a:chOff x="5983288" y="7448550"/>
              <a:chExt cx="1922463" cy="2449513"/>
            </a:xfrm>
            <a:grpFill/>
          </p:grpSpPr>
          <p:sp>
            <p:nvSpPr>
              <p:cNvPr id="35" name="Freeform 297"/>
              <p:cNvSpPr/>
              <p:nvPr/>
            </p:nvSpPr>
            <p:spPr bwMode="auto">
              <a:xfrm>
                <a:off x="6589713" y="9739313"/>
                <a:ext cx="714375" cy="158750"/>
              </a:xfrm>
              <a:custGeom>
                <a:avLst/>
                <a:gdLst>
                  <a:gd name="T0" fmla="*/ 7 w 225"/>
                  <a:gd name="T1" fmla="*/ 2 h 50"/>
                  <a:gd name="T2" fmla="*/ 0 w 225"/>
                  <a:gd name="T3" fmla="*/ 20 h 50"/>
                  <a:gd name="T4" fmla="*/ 225 w 225"/>
                  <a:gd name="T5" fmla="*/ 18 h 50"/>
                  <a:gd name="T6" fmla="*/ 217 w 225"/>
                  <a:gd name="T7" fmla="*/ 0 h 50"/>
                  <a:gd name="T8" fmla="*/ 7 w 225"/>
                  <a:gd name="T9" fmla="*/ 2 h 50"/>
                </a:gdLst>
                <a:ahLst/>
                <a:cxnLst>
                  <a:cxn ang="0">
                    <a:pos x="T0" y="T1"/>
                  </a:cxn>
                  <a:cxn ang="0">
                    <a:pos x="T2" y="T3"/>
                  </a:cxn>
                  <a:cxn ang="0">
                    <a:pos x="T4" y="T5"/>
                  </a:cxn>
                  <a:cxn ang="0">
                    <a:pos x="T6" y="T7"/>
                  </a:cxn>
                  <a:cxn ang="0">
                    <a:pos x="T8" y="T9"/>
                  </a:cxn>
                </a:cxnLst>
                <a:rect l="0" t="0" r="r" b="b"/>
                <a:pathLst>
                  <a:path w="225" h="50">
                    <a:moveTo>
                      <a:pt x="7" y="2"/>
                    </a:moveTo>
                    <a:cubicBezTo>
                      <a:pt x="0" y="20"/>
                      <a:pt x="0" y="20"/>
                      <a:pt x="0" y="20"/>
                    </a:cubicBezTo>
                    <a:cubicBezTo>
                      <a:pt x="70" y="48"/>
                      <a:pt x="150" y="50"/>
                      <a:pt x="225" y="18"/>
                    </a:cubicBezTo>
                    <a:cubicBezTo>
                      <a:pt x="217" y="0"/>
                      <a:pt x="217" y="0"/>
                      <a:pt x="217" y="0"/>
                    </a:cubicBezTo>
                    <a:cubicBezTo>
                      <a:pt x="147" y="30"/>
                      <a:pt x="72" y="28"/>
                      <a:pt x="7" y="2"/>
                    </a:cubicBez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4D4D4D"/>
                  </a:solidFill>
                  <a:latin typeface="微软雅黑" panose="020B0503020204020204" pitchFamily="34" charset="-122"/>
                  <a:ea typeface="微软雅黑" panose="020B0503020204020204" pitchFamily="34" charset="-122"/>
                </a:endParaRPr>
              </a:p>
            </p:txBody>
          </p:sp>
          <p:sp>
            <p:nvSpPr>
              <p:cNvPr id="36" name="Freeform 299"/>
              <p:cNvSpPr/>
              <p:nvPr/>
            </p:nvSpPr>
            <p:spPr bwMode="auto">
              <a:xfrm>
                <a:off x="5983288" y="7448550"/>
                <a:ext cx="1922463" cy="1747838"/>
              </a:xfrm>
              <a:custGeom>
                <a:avLst/>
                <a:gdLst>
                  <a:gd name="T0" fmla="*/ 547 w 605"/>
                  <a:gd name="T1" fmla="*/ 198 h 550"/>
                  <a:gd name="T2" fmla="*/ 198 w 605"/>
                  <a:gd name="T3" fmla="*/ 58 h 550"/>
                  <a:gd name="T4" fmla="*/ 57 w 605"/>
                  <a:gd name="T5" fmla="*/ 407 h 550"/>
                  <a:gd name="T6" fmla="*/ 203 w 605"/>
                  <a:gd name="T7" fmla="*/ 550 h 550"/>
                  <a:gd name="T8" fmla="*/ 212 w 605"/>
                  <a:gd name="T9" fmla="*/ 529 h 550"/>
                  <a:gd name="T10" fmla="*/ 78 w 605"/>
                  <a:gd name="T11" fmla="*/ 398 h 550"/>
                  <a:gd name="T12" fmla="*/ 207 w 605"/>
                  <a:gd name="T13" fmla="*/ 79 h 550"/>
                  <a:gd name="T14" fmla="*/ 526 w 605"/>
                  <a:gd name="T15" fmla="*/ 207 h 550"/>
                  <a:gd name="T16" fmla="*/ 398 w 605"/>
                  <a:gd name="T17" fmla="*/ 527 h 550"/>
                  <a:gd name="T18" fmla="*/ 397 w 605"/>
                  <a:gd name="T19" fmla="*/ 527 h 550"/>
                  <a:gd name="T20" fmla="*/ 406 w 605"/>
                  <a:gd name="T21" fmla="*/ 548 h 550"/>
                  <a:gd name="T22" fmla="*/ 407 w 605"/>
                  <a:gd name="T23" fmla="*/ 548 h 550"/>
                  <a:gd name="T24" fmla="*/ 547 w 605"/>
                  <a:gd name="T25" fmla="*/ 198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05" h="550">
                    <a:moveTo>
                      <a:pt x="547" y="198"/>
                    </a:moveTo>
                    <a:cubicBezTo>
                      <a:pt x="490" y="63"/>
                      <a:pt x="333" y="0"/>
                      <a:pt x="198" y="58"/>
                    </a:cubicBezTo>
                    <a:cubicBezTo>
                      <a:pt x="63" y="115"/>
                      <a:pt x="0" y="272"/>
                      <a:pt x="57" y="407"/>
                    </a:cubicBezTo>
                    <a:cubicBezTo>
                      <a:pt x="86" y="475"/>
                      <a:pt x="140" y="524"/>
                      <a:pt x="203" y="550"/>
                    </a:cubicBezTo>
                    <a:cubicBezTo>
                      <a:pt x="212" y="529"/>
                      <a:pt x="212" y="529"/>
                      <a:pt x="212" y="529"/>
                    </a:cubicBezTo>
                    <a:cubicBezTo>
                      <a:pt x="154" y="505"/>
                      <a:pt x="105" y="460"/>
                      <a:pt x="78" y="398"/>
                    </a:cubicBezTo>
                    <a:cubicBezTo>
                      <a:pt x="26" y="274"/>
                      <a:pt x="84" y="131"/>
                      <a:pt x="207" y="79"/>
                    </a:cubicBezTo>
                    <a:cubicBezTo>
                      <a:pt x="331" y="26"/>
                      <a:pt x="474" y="84"/>
                      <a:pt x="526" y="207"/>
                    </a:cubicBezTo>
                    <a:cubicBezTo>
                      <a:pt x="579" y="331"/>
                      <a:pt x="521" y="474"/>
                      <a:pt x="398" y="527"/>
                    </a:cubicBezTo>
                    <a:cubicBezTo>
                      <a:pt x="397" y="527"/>
                      <a:pt x="397" y="527"/>
                      <a:pt x="397" y="527"/>
                    </a:cubicBezTo>
                    <a:cubicBezTo>
                      <a:pt x="406" y="548"/>
                      <a:pt x="406" y="548"/>
                      <a:pt x="406" y="548"/>
                    </a:cubicBezTo>
                    <a:cubicBezTo>
                      <a:pt x="406" y="548"/>
                      <a:pt x="406" y="548"/>
                      <a:pt x="407" y="548"/>
                    </a:cubicBezTo>
                    <a:cubicBezTo>
                      <a:pt x="542" y="490"/>
                      <a:pt x="605" y="334"/>
                      <a:pt x="547" y="198"/>
                    </a:cubicBez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4D4D4D"/>
                  </a:solidFill>
                  <a:latin typeface="微软雅黑" panose="020B0503020204020204" pitchFamily="34" charset="-122"/>
                  <a:ea typeface="微软雅黑" panose="020B0503020204020204" pitchFamily="34" charset="-122"/>
                </a:endParaRPr>
              </a:p>
            </p:txBody>
          </p:sp>
          <p:sp>
            <p:nvSpPr>
              <p:cNvPr id="37" name="Freeform 300"/>
              <p:cNvSpPr/>
              <p:nvPr/>
            </p:nvSpPr>
            <p:spPr bwMode="auto">
              <a:xfrm>
                <a:off x="6624638" y="9647238"/>
                <a:ext cx="641350" cy="155575"/>
              </a:xfrm>
              <a:custGeom>
                <a:avLst/>
                <a:gdLst>
                  <a:gd name="T0" fmla="*/ 8 w 202"/>
                  <a:gd name="T1" fmla="*/ 2 h 49"/>
                  <a:gd name="T2" fmla="*/ 0 w 202"/>
                  <a:gd name="T3" fmla="*/ 23 h 49"/>
                  <a:gd name="T4" fmla="*/ 202 w 202"/>
                  <a:gd name="T5" fmla="*/ 21 h 49"/>
                  <a:gd name="T6" fmla="*/ 193 w 202"/>
                  <a:gd name="T7" fmla="*/ 0 h 49"/>
                  <a:gd name="T8" fmla="*/ 8 w 202"/>
                  <a:gd name="T9" fmla="*/ 2 h 49"/>
                </a:gdLst>
                <a:ahLst/>
                <a:cxnLst>
                  <a:cxn ang="0">
                    <a:pos x="T0" y="T1"/>
                  </a:cxn>
                  <a:cxn ang="0">
                    <a:pos x="T2" y="T3"/>
                  </a:cxn>
                  <a:cxn ang="0">
                    <a:pos x="T4" y="T5"/>
                  </a:cxn>
                  <a:cxn ang="0">
                    <a:pos x="T6" y="T7"/>
                  </a:cxn>
                  <a:cxn ang="0">
                    <a:pos x="T8" y="T9"/>
                  </a:cxn>
                </a:cxnLst>
                <a:rect l="0" t="0" r="r" b="b"/>
                <a:pathLst>
                  <a:path w="202" h="49">
                    <a:moveTo>
                      <a:pt x="8" y="2"/>
                    </a:moveTo>
                    <a:cubicBezTo>
                      <a:pt x="0" y="23"/>
                      <a:pt x="0" y="23"/>
                      <a:pt x="0" y="23"/>
                    </a:cubicBezTo>
                    <a:cubicBezTo>
                      <a:pt x="63" y="48"/>
                      <a:pt x="135" y="49"/>
                      <a:pt x="202" y="21"/>
                    </a:cubicBezTo>
                    <a:cubicBezTo>
                      <a:pt x="193" y="0"/>
                      <a:pt x="193" y="0"/>
                      <a:pt x="193" y="0"/>
                    </a:cubicBezTo>
                    <a:cubicBezTo>
                      <a:pt x="132" y="26"/>
                      <a:pt x="66" y="25"/>
                      <a:pt x="8" y="2"/>
                    </a:cubicBez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4D4D4D"/>
                  </a:solidFill>
                  <a:latin typeface="微软雅黑" panose="020B0503020204020204" pitchFamily="34" charset="-122"/>
                  <a:ea typeface="微软雅黑" panose="020B0503020204020204" pitchFamily="34" charset="-122"/>
                </a:endParaRPr>
              </a:p>
            </p:txBody>
          </p:sp>
          <p:sp>
            <p:nvSpPr>
              <p:cNvPr id="38" name="Freeform 301"/>
              <p:cNvSpPr/>
              <p:nvPr/>
            </p:nvSpPr>
            <p:spPr bwMode="auto">
              <a:xfrm>
                <a:off x="6097588" y="7562850"/>
                <a:ext cx="1693863" cy="1538288"/>
              </a:xfrm>
              <a:custGeom>
                <a:avLst/>
                <a:gdLst>
                  <a:gd name="T0" fmla="*/ 482 w 533"/>
                  <a:gd name="T1" fmla="*/ 175 h 484"/>
                  <a:gd name="T2" fmla="*/ 175 w 533"/>
                  <a:gd name="T3" fmla="*/ 51 h 484"/>
                  <a:gd name="T4" fmla="*/ 51 w 533"/>
                  <a:gd name="T5" fmla="*/ 358 h 484"/>
                  <a:gd name="T6" fmla="*/ 179 w 533"/>
                  <a:gd name="T7" fmla="*/ 484 h 484"/>
                  <a:gd name="T8" fmla="*/ 187 w 533"/>
                  <a:gd name="T9" fmla="*/ 464 h 484"/>
                  <a:gd name="T10" fmla="*/ 70 w 533"/>
                  <a:gd name="T11" fmla="*/ 350 h 484"/>
                  <a:gd name="T12" fmla="*/ 183 w 533"/>
                  <a:gd name="T13" fmla="*/ 71 h 484"/>
                  <a:gd name="T14" fmla="*/ 462 w 533"/>
                  <a:gd name="T15" fmla="*/ 183 h 484"/>
                  <a:gd name="T16" fmla="*/ 350 w 533"/>
                  <a:gd name="T17" fmla="*/ 463 h 484"/>
                  <a:gd name="T18" fmla="*/ 349 w 533"/>
                  <a:gd name="T19" fmla="*/ 463 h 484"/>
                  <a:gd name="T20" fmla="*/ 358 w 533"/>
                  <a:gd name="T21" fmla="*/ 483 h 484"/>
                  <a:gd name="T22" fmla="*/ 358 w 533"/>
                  <a:gd name="T23" fmla="*/ 482 h 484"/>
                  <a:gd name="T24" fmla="*/ 482 w 533"/>
                  <a:gd name="T25" fmla="*/ 175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33" h="484">
                    <a:moveTo>
                      <a:pt x="482" y="175"/>
                    </a:moveTo>
                    <a:cubicBezTo>
                      <a:pt x="431" y="56"/>
                      <a:pt x="294" y="0"/>
                      <a:pt x="175" y="51"/>
                    </a:cubicBezTo>
                    <a:cubicBezTo>
                      <a:pt x="56" y="102"/>
                      <a:pt x="0" y="240"/>
                      <a:pt x="51" y="358"/>
                    </a:cubicBezTo>
                    <a:cubicBezTo>
                      <a:pt x="76" y="418"/>
                      <a:pt x="123" y="462"/>
                      <a:pt x="179" y="484"/>
                    </a:cubicBezTo>
                    <a:cubicBezTo>
                      <a:pt x="187" y="464"/>
                      <a:pt x="187" y="464"/>
                      <a:pt x="187" y="464"/>
                    </a:cubicBezTo>
                    <a:cubicBezTo>
                      <a:pt x="137" y="444"/>
                      <a:pt x="94" y="404"/>
                      <a:pt x="70" y="350"/>
                    </a:cubicBezTo>
                    <a:cubicBezTo>
                      <a:pt x="25" y="242"/>
                      <a:pt x="75" y="117"/>
                      <a:pt x="183" y="71"/>
                    </a:cubicBezTo>
                    <a:cubicBezTo>
                      <a:pt x="291" y="25"/>
                      <a:pt x="416" y="75"/>
                      <a:pt x="462" y="183"/>
                    </a:cubicBezTo>
                    <a:cubicBezTo>
                      <a:pt x="508" y="291"/>
                      <a:pt x="458" y="417"/>
                      <a:pt x="350" y="463"/>
                    </a:cubicBezTo>
                    <a:cubicBezTo>
                      <a:pt x="350" y="463"/>
                      <a:pt x="349" y="463"/>
                      <a:pt x="349" y="463"/>
                    </a:cubicBezTo>
                    <a:cubicBezTo>
                      <a:pt x="358" y="483"/>
                      <a:pt x="358" y="483"/>
                      <a:pt x="358" y="483"/>
                    </a:cubicBezTo>
                    <a:cubicBezTo>
                      <a:pt x="358" y="483"/>
                      <a:pt x="358" y="482"/>
                      <a:pt x="358" y="482"/>
                    </a:cubicBezTo>
                    <a:cubicBezTo>
                      <a:pt x="477" y="432"/>
                      <a:pt x="533" y="294"/>
                      <a:pt x="482" y="175"/>
                    </a:cubicBez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4D4D4D"/>
                  </a:solidFill>
                  <a:latin typeface="微软雅黑" panose="020B0503020204020204" pitchFamily="34" charset="-122"/>
                  <a:ea typeface="微软雅黑" panose="020B0503020204020204" pitchFamily="34" charset="-122"/>
                </a:endParaRPr>
              </a:p>
            </p:txBody>
          </p:sp>
          <p:sp>
            <p:nvSpPr>
              <p:cNvPr id="39" name="Freeform 302"/>
              <p:cNvSpPr/>
              <p:nvPr/>
            </p:nvSpPr>
            <p:spPr bwMode="auto">
              <a:xfrm>
                <a:off x="6662738" y="9558338"/>
                <a:ext cx="565150" cy="142875"/>
              </a:xfrm>
              <a:custGeom>
                <a:avLst/>
                <a:gdLst>
                  <a:gd name="T0" fmla="*/ 8 w 178"/>
                  <a:gd name="T1" fmla="*/ 1 h 45"/>
                  <a:gd name="T2" fmla="*/ 0 w 178"/>
                  <a:gd name="T3" fmla="*/ 21 h 45"/>
                  <a:gd name="T4" fmla="*/ 178 w 178"/>
                  <a:gd name="T5" fmla="*/ 20 h 45"/>
                  <a:gd name="T6" fmla="*/ 169 w 178"/>
                  <a:gd name="T7" fmla="*/ 0 h 45"/>
                  <a:gd name="T8" fmla="*/ 8 w 178"/>
                  <a:gd name="T9" fmla="*/ 1 h 45"/>
                </a:gdLst>
                <a:ahLst/>
                <a:cxnLst>
                  <a:cxn ang="0">
                    <a:pos x="T0" y="T1"/>
                  </a:cxn>
                  <a:cxn ang="0">
                    <a:pos x="T2" y="T3"/>
                  </a:cxn>
                  <a:cxn ang="0">
                    <a:pos x="T4" y="T5"/>
                  </a:cxn>
                  <a:cxn ang="0">
                    <a:pos x="T6" y="T7"/>
                  </a:cxn>
                  <a:cxn ang="0">
                    <a:pos x="T8" y="T9"/>
                  </a:cxn>
                </a:cxnLst>
                <a:rect l="0" t="0" r="r" b="b"/>
                <a:pathLst>
                  <a:path w="178" h="45">
                    <a:moveTo>
                      <a:pt x="8" y="1"/>
                    </a:moveTo>
                    <a:cubicBezTo>
                      <a:pt x="0" y="21"/>
                      <a:pt x="0" y="21"/>
                      <a:pt x="0" y="21"/>
                    </a:cubicBezTo>
                    <a:cubicBezTo>
                      <a:pt x="55" y="43"/>
                      <a:pt x="119" y="45"/>
                      <a:pt x="178" y="20"/>
                    </a:cubicBezTo>
                    <a:cubicBezTo>
                      <a:pt x="169" y="0"/>
                      <a:pt x="169" y="0"/>
                      <a:pt x="169" y="0"/>
                    </a:cubicBezTo>
                    <a:cubicBezTo>
                      <a:pt x="116" y="22"/>
                      <a:pt x="58" y="21"/>
                      <a:pt x="8" y="1"/>
                    </a:cubicBez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4D4D4D"/>
                  </a:solidFill>
                  <a:latin typeface="微软雅黑" panose="020B0503020204020204" pitchFamily="34" charset="-122"/>
                  <a:ea typeface="微软雅黑" panose="020B0503020204020204" pitchFamily="34" charset="-122"/>
                </a:endParaRPr>
              </a:p>
            </p:txBody>
          </p:sp>
          <p:sp>
            <p:nvSpPr>
              <p:cNvPr id="40" name="Freeform 303"/>
              <p:cNvSpPr/>
              <p:nvPr/>
            </p:nvSpPr>
            <p:spPr bwMode="auto">
              <a:xfrm>
                <a:off x="6697663" y="9463088"/>
                <a:ext cx="492125" cy="136525"/>
              </a:xfrm>
              <a:custGeom>
                <a:avLst/>
                <a:gdLst>
                  <a:gd name="T0" fmla="*/ 9 w 155"/>
                  <a:gd name="T1" fmla="*/ 2 h 43"/>
                  <a:gd name="T2" fmla="*/ 0 w 155"/>
                  <a:gd name="T3" fmla="*/ 23 h 43"/>
                  <a:gd name="T4" fmla="*/ 155 w 155"/>
                  <a:gd name="T5" fmla="*/ 22 h 43"/>
                  <a:gd name="T6" fmla="*/ 146 w 155"/>
                  <a:gd name="T7" fmla="*/ 0 h 43"/>
                  <a:gd name="T8" fmla="*/ 9 w 155"/>
                  <a:gd name="T9" fmla="*/ 2 h 43"/>
                </a:gdLst>
                <a:ahLst/>
                <a:cxnLst>
                  <a:cxn ang="0">
                    <a:pos x="T0" y="T1"/>
                  </a:cxn>
                  <a:cxn ang="0">
                    <a:pos x="T2" y="T3"/>
                  </a:cxn>
                  <a:cxn ang="0">
                    <a:pos x="T4" y="T5"/>
                  </a:cxn>
                  <a:cxn ang="0">
                    <a:pos x="T6" y="T7"/>
                  </a:cxn>
                  <a:cxn ang="0">
                    <a:pos x="T8" y="T9"/>
                  </a:cxn>
                </a:cxnLst>
                <a:rect l="0" t="0" r="r" b="b"/>
                <a:pathLst>
                  <a:path w="155" h="43">
                    <a:moveTo>
                      <a:pt x="9" y="2"/>
                    </a:moveTo>
                    <a:cubicBezTo>
                      <a:pt x="0" y="23"/>
                      <a:pt x="0" y="23"/>
                      <a:pt x="0" y="23"/>
                    </a:cubicBezTo>
                    <a:cubicBezTo>
                      <a:pt x="48" y="42"/>
                      <a:pt x="104" y="43"/>
                      <a:pt x="155" y="22"/>
                    </a:cubicBezTo>
                    <a:cubicBezTo>
                      <a:pt x="146" y="0"/>
                      <a:pt x="146" y="0"/>
                      <a:pt x="146" y="0"/>
                    </a:cubicBezTo>
                    <a:cubicBezTo>
                      <a:pt x="100" y="20"/>
                      <a:pt x="51" y="19"/>
                      <a:pt x="9" y="2"/>
                    </a:cubicBez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4D4D4D"/>
                  </a:solidFill>
                  <a:latin typeface="微软雅黑" panose="020B0503020204020204" pitchFamily="34" charset="-122"/>
                  <a:ea typeface="微软雅黑" panose="020B0503020204020204" pitchFamily="34" charset="-122"/>
                </a:endParaRPr>
              </a:p>
            </p:txBody>
          </p:sp>
          <p:sp>
            <p:nvSpPr>
              <p:cNvPr id="41" name="Freeform 304"/>
              <p:cNvSpPr/>
              <p:nvPr/>
            </p:nvSpPr>
            <p:spPr bwMode="auto">
              <a:xfrm>
                <a:off x="6208713" y="7673975"/>
                <a:ext cx="1471613" cy="1338263"/>
              </a:xfrm>
              <a:custGeom>
                <a:avLst/>
                <a:gdLst>
                  <a:gd name="T0" fmla="*/ 419 w 463"/>
                  <a:gd name="T1" fmla="*/ 152 h 421"/>
                  <a:gd name="T2" fmla="*/ 151 w 463"/>
                  <a:gd name="T3" fmla="*/ 44 h 421"/>
                  <a:gd name="T4" fmla="*/ 44 w 463"/>
                  <a:gd name="T5" fmla="*/ 312 h 421"/>
                  <a:gd name="T6" fmla="*/ 156 w 463"/>
                  <a:gd name="T7" fmla="*/ 421 h 421"/>
                  <a:gd name="T8" fmla="*/ 164 w 463"/>
                  <a:gd name="T9" fmla="*/ 400 h 421"/>
                  <a:gd name="T10" fmla="*/ 65 w 463"/>
                  <a:gd name="T11" fmla="*/ 303 h 421"/>
                  <a:gd name="T12" fmla="*/ 160 w 463"/>
                  <a:gd name="T13" fmla="*/ 65 h 421"/>
                  <a:gd name="T14" fmla="*/ 398 w 463"/>
                  <a:gd name="T15" fmla="*/ 161 h 421"/>
                  <a:gd name="T16" fmla="*/ 302 w 463"/>
                  <a:gd name="T17" fmla="*/ 398 h 421"/>
                  <a:gd name="T18" fmla="*/ 302 w 463"/>
                  <a:gd name="T19" fmla="*/ 398 h 421"/>
                  <a:gd name="T20" fmla="*/ 311 w 463"/>
                  <a:gd name="T21" fmla="*/ 420 h 421"/>
                  <a:gd name="T22" fmla="*/ 311 w 463"/>
                  <a:gd name="T23" fmla="*/ 419 h 421"/>
                  <a:gd name="T24" fmla="*/ 419 w 463"/>
                  <a:gd name="T25" fmla="*/ 152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3" h="421">
                    <a:moveTo>
                      <a:pt x="419" y="152"/>
                    </a:moveTo>
                    <a:cubicBezTo>
                      <a:pt x="375" y="48"/>
                      <a:pt x="255" y="0"/>
                      <a:pt x="151" y="44"/>
                    </a:cubicBezTo>
                    <a:cubicBezTo>
                      <a:pt x="48" y="88"/>
                      <a:pt x="0" y="208"/>
                      <a:pt x="44" y="312"/>
                    </a:cubicBezTo>
                    <a:cubicBezTo>
                      <a:pt x="66" y="364"/>
                      <a:pt x="107" y="402"/>
                      <a:pt x="156" y="421"/>
                    </a:cubicBezTo>
                    <a:cubicBezTo>
                      <a:pt x="164" y="400"/>
                      <a:pt x="164" y="400"/>
                      <a:pt x="164" y="400"/>
                    </a:cubicBezTo>
                    <a:cubicBezTo>
                      <a:pt x="121" y="382"/>
                      <a:pt x="84" y="349"/>
                      <a:pt x="65" y="303"/>
                    </a:cubicBezTo>
                    <a:cubicBezTo>
                      <a:pt x="26" y="211"/>
                      <a:pt x="69" y="104"/>
                      <a:pt x="160" y="65"/>
                    </a:cubicBezTo>
                    <a:cubicBezTo>
                      <a:pt x="252" y="26"/>
                      <a:pt x="359" y="69"/>
                      <a:pt x="398" y="161"/>
                    </a:cubicBezTo>
                    <a:cubicBezTo>
                      <a:pt x="437" y="253"/>
                      <a:pt x="394" y="359"/>
                      <a:pt x="302" y="398"/>
                    </a:cubicBezTo>
                    <a:cubicBezTo>
                      <a:pt x="302" y="398"/>
                      <a:pt x="302" y="398"/>
                      <a:pt x="302" y="398"/>
                    </a:cubicBezTo>
                    <a:cubicBezTo>
                      <a:pt x="311" y="420"/>
                      <a:pt x="311" y="420"/>
                      <a:pt x="311" y="420"/>
                    </a:cubicBezTo>
                    <a:cubicBezTo>
                      <a:pt x="311" y="419"/>
                      <a:pt x="311" y="419"/>
                      <a:pt x="311" y="419"/>
                    </a:cubicBezTo>
                    <a:cubicBezTo>
                      <a:pt x="415" y="375"/>
                      <a:pt x="463" y="255"/>
                      <a:pt x="419" y="152"/>
                    </a:cubicBez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4D4D4D"/>
                  </a:solidFill>
                  <a:latin typeface="微软雅黑" panose="020B0503020204020204" pitchFamily="34" charset="-122"/>
                  <a:ea typeface="微软雅黑" panose="020B0503020204020204" pitchFamily="34" charset="-122"/>
                </a:endParaRPr>
              </a:p>
            </p:txBody>
          </p:sp>
          <p:sp>
            <p:nvSpPr>
              <p:cNvPr id="42" name="Freeform 305"/>
              <p:cNvSpPr/>
              <p:nvPr/>
            </p:nvSpPr>
            <p:spPr bwMode="auto">
              <a:xfrm>
                <a:off x="6735763" y="9371013"/>
                <a:ext cx="415925" cy="127000"/>
              </a:xfrm>
              <a:custGeom>
                <a:avLst/>
                <a:gdLst>
                  <a:gd name="T0" fmla="*/ 8 w 131"/>
                  <a:gd name="T1" fmla="*/ 1 h 40"/>
                  <a:gd name="T2" fmla="*/ 0 w 131"/>
                  <a:gd name="T3" fmla="*/ 23 h 40"/>
                  <a:gd name="T4" fmla="*/ 131 w 131"/>
                  <a:gd name="T5" fmla="*/ 21 h 40"/>
                  <a:gd name="T6" fmla="*/ 122 w 131"/>
                  <a:gd name="T7" fmla="*/ 0 h 40"/>
                  <a:gd name="T8" fmla="*/ 8 w 131"/>
                  <a:gd name="T9" fmla="*/ 1 h 40"/>
                </a:gdLst>
                <a:ahLst/>
                <a:cxnLst>
                  <a:cxn ang="0">
                    <a:pos x="T0" y="T1"/>
                  </a:cxn>
                  <a:cxn ang="0">
                    <a:pos x="T2" y="T3"/>
                  </a:cxn>
                  <a:cxn ang="0">
                    <a:pos x="T4" y="T5"/>
                  </a:cxn>
                  <a:cxn ang="0">
                    <a:pos x="T6" y="T7"/>
                  </a:cxn>
                  <a:cxn ang="0">
                    <a:pos x="T8" y="T9"/>
                  </a:cxn>
                </a:cxnLst>
                <a:rect l="0" t="0" r="r" b="b"/>
                <a:pathLst>
                  <a:path w="131" h="40">
                    <a:moveTo>
                      <a:pt x="8" y="1"/>
                    </a:moveTo>
                    <a:cubicBezTo>
                      <a:pt x="0" y="23"/>
                      <a:pt x="0" y="23"/>
                      <a:pt x="0" y="23"/>
                    </a:cubicBezTo>
                    <a:cubicBezTo>
                      <a:pt x="40" y="39"/>
                      <a:pt x="87" y="40"/>
                      <a:pt x="131" y="21"/>
                    </a:cubicBezTo>
                    <a:cubicBezTo>
                      <a:pt x="122" y="0"/>
                      <a:pt x="122" y="0"/>
                      <a:pt x="122" y="0"/>
                    </a:cubicBezTo>
                    <a:cubicBezTo>
                      <a:pt x="84" y="16"/>
                      <a:pt x="44" y="15"/>
                      <a:pt x="8" y="1"/>
                    </a:cubicBez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4D4D4D"/>
                  </a:solidFill>
                  <a:latin typeface="微软雅黑" panose="020B0503020204020204" pitchFamily="34" charset="-122"/>
                  <a:ea typeface="微软雅黑" panose="020B0503020204020204" pitchFamily="34" charset="-122"/>
                </a:endParaRPr>
              </a:p>
            </p:txBody>
          </p:sp>
          <p:sp>
            <p:nvSpPr>
              <p:cNvPr id="43" name="Freeform 306"/>
              <p:cNvSpPr/>
              <p:nvPr/>
            </p:nvSpPr>
            <p:spPr bwMode="auto">
              <a:xfrm>
                <a:off x="6323013" y="7788275"/>
                <a:ext cx="1243013" cy="1131888"/>
              </a:xfrm>
              <a:custGeom>
                <a:avLst/>
                <a:gdLst>
                  <a:gd name="T0" fmla="*/ 354 w 391"/>
                  <a:gd name="T1" fmla="*/ 128 h 356"/>
                  <a:gd name="T2" fmla="*/ 128 w 391"/>
                  <a:gd name="T3" fmla="*/ 37 h 356"/>
                  <a:gd name="T4" fmla="*/ 37 w 391"/>
                  <a:gd name="T5" fmla="*/ 263 h 356"/>
                  <a:gd name="T6" fmla="*/ 132 w 391"/>
                  <a:gd name="T7" fmla="*/ 356 h 356"/>
                  <a:gd name="T8" fmla="*/ 140 w 391"/>
                  <a:gd name="T9" fmla="*/ 334 h 356"/>
                  <a:gd name="T10" fmla="*/ 58 w 391"/>
                  <a:gd name="T11" fmla="*/ 254 h 356"/>
                  <a:gd name="T12" fmla="*/ 137 w 391"/>
                  <a:gd name="T13" fmla="*/ 58 h 356"/>
                  <a:gd name="T14" fmla="*/ 333 w 391"/>
                  <a:gd name="T15" fmla="*/ 137 h 356"/>
                  <a:gd name="T16" fmla="*/ 254 w 391"/>
                  <a:gd name="T17" fmla="*/ 333 h 356"/>
                  <a:gd name="T18" fmla="*/ 253 w 391"/>
                  <a:gd name="T19" fmla="*/ 333 h 356"/>
                  <a:gd name="T20" fmla="*/ 262 w 391"/>
                  <a:gd name="T21" fmla="*/ 354 h 356"/>
                  <a:gd name="T22" fmla="*/ 263 w 391"/>
                  <a:gd name="T23" fmla="*/ 354 h 356"/>
                  <a:gd name="T24" fmla="*/ 354 w 391"/>
                  <a:gd name="T25" fmla="*/ 12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1" h="356">
                    <a:moveTo>
                      <a:pt x="354" y="128"/>
                    </a:moveTo>
                    <a:cubicBezTo>
                      <a:pt x="317" y="41"/>
                      <a:pt x="215" y="0"/>
                      <a:pt x="128" y="37"/>
                    </a:cubicBezTo>
                    <a:cubicBezTo>
                      <a:pt x="41" y="74"/>
                      <a:pt x="0" y="176"/>
                      <a:pt x="37" y="263"/>
                    </a:cubicBezTo>
                    <a:cubicBezTo>
                      <a:pt x="56" y="307"/>
                      <a:pt x="90" y="339"/>
                      <a:pt x="132" y="356"/>
                    </a:cubicBezTo>
                    <a:cubicBezTo>
                      <a:pt x="140" y="334"/>
                      <a:pt x="140" y="334"/>
                      <a:pt x="140" y="334"/>
                    </a:cubicBezTo>
                    <a:cubicBezTo>
                      <a:pt x="105" y="320"/>
                      <a:pt x="74" y="292"/>
                      <a:pt x="58" y="254"/>
                    </a:cubicBezTo>
                    <a:cubicBezTo>
                      <a:pt x="26" y="178"/>
                      <a:pt x="61" y="91"/>
                      <a:pt x="137" y="58"/>
                    </a:cubicBezTo>
                    <a:cubicBezTo>
                      <a:pt x="213" y="26"/>
                      <a:pt x="300" y="62"/>
                      <a:pt x="333" y="137"/>
                    </a:cubicBezTo>
                    <a:cubicBezTo>
                      <a:pt x="365" y="213"/>
                      <a:pt x="329" y="301"/>
                      <a:pt x="254" y="333"/>
                    </a:cubicBezTo>
                    <a:cubicBezTo>
                      <a:pt x="254" y="333"/>
                      <a:pt x="253" y="333"/>
                      <a:pt x="253" y="333"/>
                    </a:cubicBezTo>
                    <a:cubicBezTo>
                      <a:pt x="262" y="354"/>
                      <a:pt x="262" y="354"/>
                      <a:pt x="262" y="354"/>
                    </a:cubicBezTo>
                    <a:cubicBezTo>
                      <a:pt x="262" y="354"/>
                      <a:pt x="263" y="354"/>
                      <a:pt x="263" y="354"/>
                    </a:cubicBezTo>
                    <a:cubicBezTo>
                      <a:pt x="350" y="317"/>
                      <a:pt x="391" y="216"/>
                      <a:pt x="354" y="128"/>
                    </a:cubicBez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4D4D4D"/>
                  </a:solidFill>
                  <a:latin typeface="微软雅黑" panose="020B0503020204020204" pitchFamily="34" charset="-122"/>
                  <a:ea typeface="微软雅黑" panose="020B0503020204020204" pitchFamily="34" charset="-122"/>
                </a:endParaRPr>
              </a:p>
            </p:txBody>
          </p:sp>
          <p:sp>
            <p:nvSpPr>
              <p:cNvPr id="44" name="Freeform 307"/>
              <p:cNvSpPr/>
              <p:nvPr/>
            </p:nvSpPr>
            <p:spPr bwMode="auto">
              <a:xfrm>
                <a:off x="6773863" y="9278938"/>
                <a:ext cx="336550" cy="114300"/>
              </a:xfrm>
              <a:custGeom>
                <a:avLst/>
                <a:gdLst>
                  <a:gd name="T0" fmla="*/ 8 w 106"/>
                  <a:gd name="T1" fmla="*/ 1 h 36"/>
                  <a:gd name="T2" fmla="*/ 0 w 106"/>
                  <a:gd name="T3" fmla="*/ 22 h 36"/>
                  <a:gd name="T4" fmla="*/ 106 w 106"/>
                  <a:gd name="T5" fmla="*/ 21 h 36"/>
                  <a:gd name="T6" fmla="*/ 97 w 106"/>
                  <a:gd name="T7" fmla="*/ 0 h 36"/>
                  <a:gd name="T8" fmla="*/ 8 w 106"/>
                  <a:gd name="T9" fmla="*/ 1 h 36"/>
                </a:gdLst>
                <a:ahLst/>
                <a:cxnLst>
                  <a:cxn ang="0">
                    <a:pos x="T0" y="T1"/>
                  </a:cxn>
                  <a:cxn ang="0">
                    <a:pos x="T2" y="T3"/>
                  </a:cxn>
                  <a:cxn ang="0">
                    <a:pos x="T4" y="T5"/>
                  </a:cxn>
                  <a:cxn ang="0">
                    <a:pos x="T6" y="T7"/>
                  </a:cxn>
                  <a:cxn ang="0">
                    <a:pos x="T8" y="T9"/>
                  </a:cxn>
                </a:cxnLst>
                <a:rect l="0" t="0" r="r" b="b"/>
                <a:pathLst>
                  <a:path w="106" h="36">
                    <a:moveTo>
                      <a:pt x="8" y="1"/>
                    </a:moveTo>
                    <a:cubicBezTo>
                      <a:pt x="0" y="22"/>
                      <a:pt x="0" y="22"/>
                      <a:pt x="0" y="22"/>
                    </a:cubicBezTo>
                    <a:cubicBezTo>
                      <a:pt x="33" y="35"/>
                      <a:pt x="71" y="36"/>
                      <a:pt x="106" y="21"/>
                    </a:cubicBezTo>
                    <a:cubicBezTo>
                      <a:pt x="97" y="0"/>
                      <a:pt x="97" y="0"/>
                      <a:pt x="97" y="0"/>
                    </a:cubicBezTo>
                    <a:cubicBezTo>
                      <a:pt x="68" y="12"/>
                      <a:pt x="36" y="12"/>
                      <a:pt x="8" y="1"/>
                    </a:cubicBez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4D4D4D"/>
                  </a:solidFill>
                  <a:latin typeface="微软雅黑" panose="020B0503020204020204" pitchFamily="34" charset="-122"/>
                  <a:ea typeface="微软雅黑" panose="020B0503020204020204" pitchFamily="34" charset="-122"/>
                </a:endParaRPr>
              </a:p>
            </p:txBody>
          </p:sp>
          <p:sp>
            <p:nvSpPr>
              <p:cNvPr id="45" name="Freeform 308"/>
              <p:cNvSpPr/>
              <p:nvPr/>
            </p:nvSpPr>
            <p:spPr bwMode="auto">
              <a:xfrm>
                <a:off x="6437313" y="7902575"/>
                <a:ext cx="1014413" cy="920750"/>
              </a:xfrm>
              <a:custGeom>
                <a:avLst/>
                <a:gdLst>
                  <a:gd name="T0" fmla="*/ 288 w 319"/>
                  <a:gd name="T1" fmla="*/ 105 h 290"/>
                  <a:gd name="T2" fmla="*/ 104 w 319"/>
                  <a:gd name="T3" fmla="*/ 31 h 290"/>
                  <a:gd name="T4" fmla="*/ 30 w 319"/>
                  <a:gd name="T5" fmla="*/ 215 h 290"/>
                  <a:gd name="T6" fmla="*/ 108 w 319"/>
                  <a:gd name="T7" fmla="*/ 290 h 290"/>
                  <a:gd name="T8" fmla="*/ 116 w 319"/>
                  <a:gd name="T9" fmla="*/ 269 h 290"/>
                  <a:gd name="T10" fmla="*/ 51 w 319"/>
                  <a:gd name="T11" fmla="*/ 206 h 290"/>
                  <a:gd name="T12" fmla="*/ 113 w 319"/>
                  <a:gd name="T13" fmla="*/ 51 h 290"/>
                  <a:gd name="T14" fmla="*/ 268 w 319"/>
                  <a:gd name="T15" fmla="*/ 114 h 290"/>
                  <a:gd name="T16" fmla="*/ 205 w 319"/>
                  <a:gd name="T17" fmla="*/ 268 h 290"/>
                  <a:gd name="T18" fmla="*/ 205 w 319"/>
                  <a:gd name="T19" fmla="*/ 268 h 290"/>
                  <a:gd name="T20" fmla="*/ 214 w 319"/>
                  <a:gd name="T21" fmla="*/ 289 h 290"/>
                  <a:gd name="T22" fmla="*/ 214 w 319"/>
                  <a:gd name="T23" fmla="*/ 289 h 290"/>
                  <a:gd name="T24" fmla="*/ 288 w 319"/>
                  <a:gd name="T25" fmla="*/ 105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9" h="290">
                    <a:moveTo>
                      <a:pt x="288" y="105"/>
                    </a:moveTo>
                    <a:cubicBezTo>
                      <a:pt x="258" y="34"/>
                      <a:pt x="176" y="0"/>
                      <a:pt x="104" y="31"/>
                    </a:cubicBezTo>
                    <a:cubicBezTo>
                      <a:pt x="33" y="61"/>
                      <a:pt x="0" y="143"/>
                      <a:pt x="30" y="215"/>
                    </a:cubicBezTo>
                    <a:cubicBezTo>
                      <a:pt x="45" y="250"/>
                      <a:pt x="74" y="277"/>
                      <a:pt x="108" y="290"/>
                    </a:cubicBezTo>
                    <a:cubicBezTo>
                      <a:pt x="116" y="269"/>
                      <a:pt x="116" y="269"/>
                      <a:pt x="116" y="269"/>
                    </a:cubicBezTo>
                    <a:cubicBezTo>
                      <a:pt x="88" y="258"/>
                      <a:pt x="64" y="236"/>
                      <a:pt x="51" y="206"/>
                    </a:cubicBezTo>
                    <a:cubicBezTo>
                      <a:pt x="26" y="146"/>
                      <a:pt x="54" y="77"/>
                      <a:pt x="113" y="51"/>
                    </a:cubicBezTo>
                    <a:cubicBezTo>
                      <a:pt x="173" y="26"/>
                      <a:pt x="242" y="54"/>
                      <a:pt x="268" y="114"/>
                    </a:cubicBezTo>
                    <a:cubicBezTo>
                      <a:pt x="293" y="173"/>
                      <a:pt x="265" y="243"/>
                      <a:pt x="205" y="268"/>
                    </a:cubicBezTo>
                    <a:cubicBezTo>
                      <a:pt x="205" y="268"/>
                      <a:pt x="205" y="268"/>
                      <a:pt x="205" y="268"/>
                    </a:cubicBezTo>
                    <a:cubicBezTo>
                      <a:pt x="214" y="289"/>
                      <a:pt x="214" y="289"/>
                      <a:pt x="214" y="289"/>
                    </a:cubicBezTo>
                    <a:cubicBezTo>
                      <a:pt x="214" y="289"/>
                      <a:pt x="214" y="289"/>
                      <a:pt x="214" y="289"/>
                    </a:cubicBezTo>
                    <a:cubicBezTo>
                      <a:pt x="285" y="259"/>
                      <a:pt x="319" y="176"/>
                      <a:pt x="288" y="105"/>
                    </a:cubicBez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4D4D4D"/>
                  </a:solidFill>
                  <a:latin typeface="微软雅黑" panose="020B0503020204020204" pitchFamily="34" charset="-122"/>
                  <a:ea typeface="微软雅黑" panose="020B0503020204020204" pitchFamily="34" charset="-122"/>
                </a:endParaRPr>
              </a:p>
            </p:txBody>
          </p:sp>
          <p:sp>
            <p:nvSpPr>
              <p:cNvPr id="46" name="Freeform 309"/>
              <p:cNvSpPr/>
              <p:nvPr/>
            </p:nvSpPr>
            <p:spPr bwMode="auto">
              <a:xfrm>
                <a:off x="6811963" y="9183688"/>
                <a:ext cx="260350" cy="104775"/>
              </a:xfrm>
              <a:custGeom>
                <a:avLst/>
                <a:gdLst>
                  <a:gd name="T0" fmla="*/ 9 w 82"/>
                  <a:gd name="T1" fmla="*/ 0 h 33"/>
                  <a:gd name="T2" fmla="*/ 0 w 82"/>
                  <a:gd name="T3" fmla="*/ 23 h 33"/>
                  <a:gd name="T4" fmla="*/ 82 w 82"/>
                  <a:gd name="T5" fmla="*/ 22 h 33"/>
                  <a:gd name="T6" fmla="*/ 72 w 82"/>
                  <a:gd name="T7" fmla="*/ 0 h 33"/>
                  <a:gd name="T8" fmla="*/ 9 w 82"/>
                  <a:gd name="T9" fmla="*/ 0 h 33"/>
                </a:gdLst>
                <a:ahLst/>
                <a:cxnLst>
                  <a:cxn ang="0">
                    <a:pos x="T0" y="T1"/>
                  </a:cxn>
                  <a:cxn ang="0">
                    <a:pos x="T2" y="T3"/>
                  </a:cxn>
                  <a:cxn ang="0">
                    <a:pos x="T4" y="T5"/>
                  </a:cxn>
                  <a:cxn ang="0">
                    <a:pos x="T6" y="T7"/>
                  </a:cxn>
                  <a:cxn ang="0">
                    <a:pos x="T8" y="T9"/>
                  </a:cxn>
                </a:cxnLst>
                <a:rect l="0" t="0" r="r" b="b"/>
                <a:pathLst>
                  <a:path w="82" h="33">
                    <a:moveTo>
                      <a:pt x="9" y="0"/>
                    </a:moveTo>
                    <a:cubicBezTo>
                      <a:pt x="0" y="23"/>
                      <a:pt x="0" y="23"/>
                      <a:pt x="0" y="23"/>
                    </a:cubicBezTo>
                    <a:cubicBezTo>
                      <a:pt x="25" y="33"/>
                      <a:pt x="55" y="33"/>
                      <a:pt x="82" y="22"/>
                    </a:cubicBezTo>
                    <a:cubicBezTo>
                      <a:pt x="72" y="0"/>
                      <a:pt x="72" y="0"/>
                      <a:pt x="72" y="0"/>
                    </a:cubicBezTo>
                    <a:cubicBezTo>
                      <a:pt x="51" y="8"/>
                      <a:pt x="28" y="8"/>
                      <a:pt x="9" y="0"/>
                    </a:cubicBez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4D4D4D"/>
                  </a:solidFill>
                  <a:latin typeface="微软雅黑" panose="020B0503020204020204" pitchFamily="34" charset="-122"/>
                  <a:ea typeface="微软雅黑" panose="020B0503020204020204" pitchFamily="34" charset="-122"/>
                </a:endParaRPr>
              </a:p>
            </p:txBody>
          </p:sp>
          <p:sp>
            <p:nvSpPr>
              <p:cNvPr id="47" name="Freeform 310"/>
              <p:cNvSpPr/>
              <p:nvPr/>
            </p:nvSpPr>
            <p:spPr bwMode="auto">
              <a:xfrm>
                <a:off x="6551613" y="8016875"/>
                <a:ext cx="785813" cy="714375"/>
              </a:xfrm>
              <a:custGeom>
                <a:avLst/>
                <a:gdLst>
                  <a:gd name="T0" fmla="*/ 223 w 247"/>
                  <a:gd name="T1" fmla="*/ 81 h 225"/>
                  <a:gd name="T2" fmla="*/ 81 w 247"/>
                  <a:gd name="T3" fmla="*/ 24 h 225"/>
                  <a:gd name="T4" fmla="*/ 23 w 247"/>
                  <a:gd name="T5" fmla="*/ 166 h 225"/>
                  <a:gd name="T6" fmla="*/ 83 w 247"/>
                  <a:gd name="T7" fmla="*/ 225 h 225"/>
                  <a:gd name="T8" fmla="*/ 92 w 247"/>
                  <a:gd name="T9" fmla="*/ 202 h 225"/>
                  <a:gd name="T10" fmla="*/ 46 w 247"/>
                  <a:gd name="T11" fmla="*/ 157 h 225"/>
                  <a:gd name="T12" fmla="*/ 90 w 247"/>
                  <a:gd name="T13" fmla="*/ 46 h 225"/>
                  <a:gd name="T14" fmla="*/ 201 w 247"/>
                  <a:gd name="T15" fmla="*/ 91 h 225"/>
                  <a:gd name="T16" fmla="*/ 156 w 247"/>
                  <a:gd name="T17" fmla="*/ 201 h 225"/>
                  <a:gd name="T18" fmla="*/ 156 w 247"/>
                  <a:gd name="T19" fmla="*/ 202 h 225"/>
                  <a:gd name="T20" fmla="*/ 166 w 247"/>
                  <a:gd name="T21" fmla="*/ 224 h 225"/>
                  <a:gd name="T22" fmla="*/ 166 w 247"/>
                  <a:gd name="T23" fmla="*/ 224 h 225"/>
                  <a:gd name="T24" fmla="*/ 223 w 247"/>
                  <a:gd name="T25" fmla="*/ 81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7" h="225">
                    <a:moveTo>
                      <a:pt x="223" y="81"/>
                    </a:moveTo>
                    <a:cubicBezTo>
                      <a:pt x="200" y="26"/>
                      <a:pt x="136" y="0"/>
                      <a:pt x="81" y="24"/>
                    </a:cubicBezTo>
                    <a:cubicBezTo>
                      <a:pt x="26" y="47"/>
                      <a:pt x="0" y="111"/>
                      <a:pt x="23" y="166"/>
                    </a:cubicBezTo>
                    <a:cubicBezTo>
                      <a:pt x="35" y="194"/>
                      <a:pt x="57" y="214"/>
                      <a:pt x="83" y="225"/>
                    </a:cubicBezTo>
                    <a:cubicBezTo>
                      <a:pt x="92" y="202"/>
                      <a:pt x="92" y="202"/>
                      <a:pt x="92" y="202"/>
                    </a:cubicBezTo>
                    <a:cubicBezTo>
                      <a:pt x="72" y="194"/>
                      <a:pt x="55" y="178"/>
                      <a:pt x="46" y="157"/>
                    </a:cubicBezTo>
                    <a:cubicBezTo>
                      <a:pt x="27" y="114"/>
                      <a:pt x="47" y="64"/>
                      <a:pt x="90" y="46"/>
                    </a:cubicBezTo>
                    <a:cubicBezTo>
                      <a:pt x="133" y="28"/>
                      <a:pt x="183" y="48"/>
                      <a:pt x="201" y="91"/>
                    </a:cubicBezTo>
                    <a:cubicBezTo>
                      <a:pt x="219" y="133"/>
                      <a:pt x="199" y="183"/>
                      <a:pt x="156" y="201"/>
                    </a:cubicBezTo>
                    <a:cubicBezTo>
                      <a:pt x="156" y="202"/>
                      <a:pt x="156" y="202"/>
                      <a:pt x="156" y="202"/>
                    </a:cubicBezTo>
                    <a:cubicBezTo>
                      <a:pt x="166" y="224"/>
                      <a:pt x="166" y="224"/>
                      <a:pt x="166" y="224"/>
                    </a:cubicBezTo>
                    <a:cubicBezTo>
                      <a:pt x="166" y="224"/>
                      <a:pt x="166" y="224"/>
                      <a:pt x="166" y="224"/>
                    </a:cubicBezTo>
                    <a:cubicBezTo>
                      <a:pt x="221" y="200"/>
                      <a:pt x="247" y="136"/>
                      <a:pt x="223" y="81"/>
                    </a:cubicBez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4D4D4D"/>
                  </a:solidFill>
                  <a:latin typeface="微软雅黑" panose="020B0503020204020204" pitchFamily="34" charset="-122"/>
                  <a:ea typeface="微软雅黑" panose="020B0503020204020204" pitchFamily="34" charset="-122"/>
                </a:endParaRPr>
              </a:p>
            </p:txBody>
          </p:sp>
        </p:grpSp>
      </p:grpSp>
      <p:grpSp>
        <p:nvGrpSpPr>
          <p:cNvPr id="49" name="组合 48"/>
          <p:cNvGrpSpPr/>
          <p:nvPr/>
        </p:nvGrpSpPr>
        <p:grpSpPr>
          <a:xfrm>
            <a:off x="2183215" y="3958391"/>
            <a:ext cx="987028" cy="506879"/>
            <a:chOff x="8362950" y="7553325"/>
            <a:chExt cx="1582738" cy="812800"/>
          </a:xfrm>
          <a:solidFill>
            <a:schemeClr val="bg1"/>
          </a:solidFill>
        </p:grpSpPr>
        <p:sp>
          <p:nvSpPr>
            <p:cNvPr id="50" name="Freeform 393"/>
            <p:cNvSpPr/>
            <p:nvPr/>
          </p:nvSpPr>
          <p:spPr bwMode="auto">
            <a:xfrm>
              <a:off x="9536113" y="7553325"/>
              <a:ext cx="409575" cy="812800"/>
            </a:xfrm>
            <a:custGeom>
              <a:avLst/>
              <a:gdLst>
                <a:gd name="T0" fmla="*/ 126 w 129"/>
                <a:gd name="T1" fmla="*/ 128 h 256"/>
                <a:gd name="T2" fmla="*/ 109 w 129"/>
                <a:gd name="T3" fmla="*/ 58 h 256"/>
                <a:gd name="T4" fmla="*/ 106 w 129"/>
                <a:gd name="T5" fmla="*/ 0 h 256"/>
                <a:gd name="T6" fmla="*/ 0 w 129"/>
                <a:gd name="T7" fmla="*/ 72 h 256"/>
                <a:gd name="T8" fmla="*/ 9 w 129"/>
                <a:gd name="T9" fmla="*/ 99 h 256"/>
                <a:gd name="T10" fmla="*/ 72 w 129"/>
                <a:gd name="T11" fmla="*/ 90 h 256"/>
                <a:gd name="T12" fmla="*/ 12 w 129"/>
                <a:gd name="T13" fmla="*/ 118 h 256"/>
                <a:gd name="T14" fmla="*/ 12 w 129"/>
                <a:gd name="T15" fmla="*/ 128 h 256"/>
                <a:gd name="T16" fmla="*/ 12 w 129"/>
                <a:gd name="T17" fmla="*/ 138 h 256"/>
                <a:gd name="T18" fmla="*/ 72 w 129"/>
                <a:gd name="T19" fmla="*/ 166 h 256"/>
                <a:gd name="T20" fmla="*/ 9 w 129"/>
                <a:gd name="T21" fmla="*/ 158 h 256"/>
                <a:gd name="T22" fmla="*/ 0 w 129"/>
                <a:gd name="T23" fmla="*/ 184 h 256"/>
                <a:gd name="T24" fmla="*/ 106 w 129"/>
                <a:gd name="T25" fmla="*/ 256 h 256"/>
                <a:gd name="T26" fmla="*/ 109 w 129"/>
                <a:gd name="T27" fmla="*/ 198 h 256"/>
                <a:gd name="T28" fmla="*/ 126 w 129"/>
                <a:gd name="T29" fmla="*/ 128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9" h="256">
                  <a:moveTo>
                    <a:pt x="126" y="128"/>
                  </a:moveTo>
                  <a:cubicBezTo>
                    <a:pt x="126" y="92"/>
                    <a:pt x="83" y="101"/>
                    <a:pt x="109" y="58"/>
                  </a:cubicBezTo>
                  <a:cubicBezTo>
                    <a:pt x="129" y="24"/>
                    <a:pt x="106" y="0"/>
                    <a:pt x="106" y="0"/>
                  </a:cubicBezTo>
                  <a:cubicBezTo>
                    <a:pt x="0" y="72"/>
                    <a:pt x="0" y="72"/>
                    <a:pt x="0" y="72"/>
                  </a:cubicBezTo>
                  <a:cubicBezTo>
                    <a:pt x="4" y="81"/>
                    <a:pt x="7" y="89"/>
                    <a:pt x="9" y="99"/>
                  </a:cubicBezTo>
                  <a:cubicBezTo>
                    <a:pt x="38" y="83"/>
                    <a:pt x="67" y="73"/>
                    <a:pt x="72" y="90"/>
                  </a:cubicBezTo>
                  <a:cubicBezTo>
                    <a:pt x="77" y="108"/>
                    <a:pt x="39" y="115"/>
                    <a:pt x="12" y="118"/>
                  </a:cubicBezTo>
                  <a:cubicBezTo>
                    <a:pt x="12" y="122"/>
                    <a:pt x="12" y="125"/>
                    <a:pt x="12" y="128"/>
                  </a:cubicBezTo>
                  <a:cubicBezTo>
                    <a:pt x="12" y="131"/>
                    <a:pt x="12" y="135"/>
                    <a:pt x="12" y="138"/>
                  </a:cubicBezTo>
                  <a:cubicBezTo>
                    <a:pt x="39" y="141"/>
                    <a:pt x="77" y="148"/>
                    <a:pt x="72" y="166"/>
                  </a:cubicBezTo>
                  <a:cubicBezTo>
                    <a:pt x="67" y="183"/>
                    <a:pt x="38" y="173"/>
                    <a:pt x="9" y="158"/>
                  </a:cubicBezTo>
                  <a:cubicBezTo>
                    <a:pt x="7" y="167"/>
                    <a:pt x="4" y="176"/>
                    <a:pt x="0" y="184"/>
                  </a:cubicBezTo>
                  <a:cubicBezTo>
                    <a:pt x="106" y="256"/>
                    <a:pt x="106" y="256"/>
                    <a:pt x="106" y="256"/>
                  </a:cubicBezTo>
                  <a:cubicBezTo>
                    <a:pt x="106" y="256"/>
                    <a:pt x="129" y="232"/>
                    <a:pt x="109" y="198"/>
                  </a:cubicBezTo>
                  <a:cubicBezTo>
                    <a:pt x="83" y="155"/>
                    <a:pt x="126" y="164"/>
                    <a:pt x="126" y="128"/>
                  </a:cubicBez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4D4D4D"/>
                </a:solidFill>
                <a:latin typeface="微软雅黑" panose="020B0503020204020204" pitchFamily="34" charset="-122"/>
                <a:ea typeface="微软雅黑" panose="020B0503020204020204" pitchFamily="34" charset="-122"/>
              </a:endParaRPr>
            </a:p>
          </p:txBody>
        </p:sp>
        <p:sp>
          <p:nvSpPr>
            <p:cNvPr id="51" name="Freeform 394"/>
            <p:cNvSpPr/>
            <p:nvPr/>
          </p:nvSpPr>
          <p:spPr bwMode="auto">
            <a:xfrm>
              <a:off x="8362950" y="7553325"/>
              <a:ext cx="409575" cy="812800"/>
            </a:xfrm>
            <a:custGeom>
              <a:avLst/>
              <a:gdLst>
                <a:gd name="T0" fmla="*/ 57 w 129"/>
                <a:gd name="T1" fmla="*/ 166 h 256"/>
                <a:gd name="T2" fmla="*/ 117 w 129"/>
                <a:gd name="T3" fmla="*/ 138 h 256"/>
                <a:gd name="T4" fmla="*/ 117 w 129"/>
                <a:gd name="T5" fmla="*/ 128 h 256"/>
                <a:gd name="T6" fmla="*/ 117 w 129"/>
                <a:gd name="T7" fmla="*/ 118 h 256"/>
                <a:gd name="T8" fmla="*/ 57 w 129"/>
                <a:gd name="T9" fmla="*/ 90 h 256"/>
                <a:gd name="T10" fmla="*/ 120 w 129"/>
                <a:gd name="T11" fmla="*/ 99 h 256"/>
                <a:gd name="T12" fmla="*/ 129 w 129"/>
                <a:gd name="T13" fmla="*/ 72 h 256"/>
                <a:gd name="T14" fmla="*/ 23 w 129"/>
                <a:gd name="T15" fmla="*/ 0 h 256"/>
                <a:gd name="T16" fmla="*/ 20 w 129"/>
                <a:gd name="T17" fmla="*/ 58 h 256"/>
                <a:gd name="T18" fmla="*/ 3 w 129"/>
                <a:gd name="T19" fmla="*/ 128 h 256"/>
                <a:gd name="T20" fmla="*/ 20 w 129"/>
                <a:gd name="T21" fmla="*/ 198 h 256"/>
                <a:gd name="T22" fmla="*/ 23 w 129"/>
                <a:gd name="T23" fmla="*/ 256 h 256"/>
                <a:gd name="T24" fmla="*/ 129 w 129"/>
                <a:gd name="T25" fmla="*/ 184 h 256"/>
                <a:gd name="T26" fmla="*/ 120 w 129"/>
                <a:gd name="T27" fmla="*/ 158 h 256"/>
                <a:gd name="T28" fmla="*/ 57 w 129"/>
                <a:gd name="T29" fmla="*/ 16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9" h="256">
                  <a:moveTo>
                    <a:pt x="57" y="166"/>
                  </a:moveTo>
                  <a:cubicBezTo>
                    <a:pt x="52" y="148"/>
                    <a:pt x="90" y="141"/>
                    <a:pt x="117" y="138"/>
                  </a:cubicBezTo>
                  <a:cubicBezTo>
                    <a:pt x="117" y="135"/>
                    <a:pt x="117" y="131"/>
                    <a:pt x="117" y="128"/>
                  </a:cubicBezTo>
                  <a:cubicBezTo>
                    <a:pt x="117" y="125"/>
                    <a:pt x="117" y="122"/>
                    <a:pt x="117" y="118"/>
                  </a:cubicBezTo>
                  <a:cubicBezTo>
                    <a:pt x="90" y="115"/>
                    <a:pt x="52" y="108"/>
                    <a:pt x="57" y="90"/>
                  </a:cubicBezTo>
                  <a:cubicBezTo>
                    <a:pt x="62" y="73"/>
                    <a:pt x="91" y="83"/>
                    <a:pt x="120" y="99"/>
                  </a:cubicBezTo>
                  <a:cubicBezTo>
                    <a:pt x="122" y="89"/>
                    <a:pt x="125" y="81"/>
                    <a:pt x="129" y="72"/>
                  </a:cubicBezTo>
                  <a:cubicBezTo>
                    <a:pt x="23" y="0"/>
                    <a:pt x="23" y="0"/>
                    <a:pt x="23" y="0"/>
                  </a:cubicBezTo>
                  <a:cubicBezTo>
                    <a:pt x="23" y="0"/>
                    <a:pt x="0" y="24"/>
                    <a:pt x="20" y="58"/>
                  </a:cubicBezTo>
                  <a:cubicBezTo>
                    <a:pt x="46" y="101"/>
                    <a:pt x="3" y="92"/>
                    <a:pt x="3" y="128"/>
                  </a:cubicBezTo>
                  <a:cubicBezTo>
                    <a:pt x="3" y="164"/>
                    <a:pt x="46" y="155"/>
                    <a:pt x="20" y="198"/>
                  </a:cubicBezTo>
                  <a:cubicBezTo>
                    <a:pt x="0" y="232"/>
                    <a:pt x="23" y="256"/>
                    <a:pt x="23" y="256"/>
                  </a:cubicBezTo>
                  <a:cubicBezTo>
                    <a:pt x="129" y="184"/>
                    <a:pt x="129" y="184"/>
                    <a:pt x="129" y="184"/>
                  </a:cubicBezTo>
                  <a:cubicBezTo>
                    <a:pt x="125" y="176"/>
                    <a:pt x="122" y="167"/>
                    <a:pt x="120" y="158"/>
                  </a:cubicBezTo>
                  <a:cubicBezTo>
                    <a:pt x="91" y="173"/>
                    <a:pt x="62" y="183"/>
                    <a:pt x="57" y="166"/>
                  </a:cubicBez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4D4D4D"/>
                </a:solidFill>
                <a:latin typeface="微软雅黑" panose="020B0503020204020204" pitchFamily="34" charset="-122"/>
                <a:ea typeface="微软雅黑" panose="020B0503020204020204" pitchFamily="34" charset="-122"/>
              </a:endParaRPr>
            </a:p>
          </p:txBody>
        </p:sp>
        <p:sp>
          <p:nvSpPr>
            <p:cNvPr id="52" name="Oval 395"/>
            <p:cNvSpPr>
              <a:spLocks noChangeArrowheads="1"/>
            </p:cNvSpPr>
            <p:nvPr/>
          </p:nvSpPr>
          <p:spPr bwMode="auto">
            <a:xfrm>
              <a:off x="8775700" y="7581900"/>
              <a:ext cx="757238" cy="758825"/>
            </a:xfrm>
            <a:prstGeom prst="ellipse">
              <a:avLst/>
            </a:pr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4D4D4D"/>
                </a:solidFill>
                <a:latin typeface="微软雅黑" panose="020B0503020204020204" pitchFamily="34" charset="-122"/>
                <a:ea typeface="微软雅黑" panose="020B0503020204020204" pitchFamily="34" charset="-122"/>
              </a:endParaRPr>
            </a:p>
          </p:txBody>
        </p:sp>
      </p:grpSp>
      <p:sp>
        <p:nvSpPr>
          <p:cNvPr id="53" name="矩形 1"/>
          <p:cNvSpPr>
            <a:spLocks noChangeArrowheads="1"/>
          </p:cNvSpPr>
          <p:nvPr/>
        </p:nvSpPr>
        <p:spPr bwMode="auto">
          <a:xfrm>
            <a:off x="1432675" y="5176056"/>
            <a:ext cx="2488108" cy="430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gn="ctr"/>
            <a:r>
              <a:rPr lang="zh-CN" altLang="en-US" sz="2200" dirty="0">
                <a:latin typeface="黑体" panose="02010609060101010101" charset="-122"/>
                <a:ea typeface="黑体" panose="02010609060101010101" charset="-122"/>
              </a:rPr>
              <a:t>资产负债表</a:t>
            </a:r>
            <a:endParaRPr lang="en-US" altLang="zh-CN" sz="2200" dirty="0">
              <a:latin typeface="黑体" panose="02010609060101010101" charset="-122"/>
              <a:ea typeface="黑体" panose="02010609060101010101" charset="-122"/>
            </a:endParaRPr>
          </a:p>
        </p:txBody>
      </p:sp>
      <p:sp>
        <p:nvSpPr>
          <p:cNvPr id="56" name="矩形 1"/>
          <p:cNvSpPr>
            <a:spLocks noChangeArrowheads="1"/>
          </p:cNvSpPr>
          <p:nvPr/>
        </p:nvSpPr>
        <p:spPr bwMode="auto">
          <a:xfrm>
            <a:off x="5649406" y="5176056"/>
            <a:ext cx="1068473" cy="430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gn="just"/>
            <a:r>
              <a:rPr lang="zh-CN" altLang="en-US" sz="2200" dirty="0">
                <a:latin typeface="黑体" panose="02010609060101010101" charset="-122"/>
                <a:ea typeface="黑体" panose="02010609060101010101" charset="-122"/>
              </a:rPr>
              <a:t>利润表</a:t>
            </a:r>
            <a:endParaRPr lang="en-US" altLang="zh-CN" sz="2200" dirty="0">
              <a:latin typeface="黑体" panose="02010609060101010101" charset="-122"/>
              <a:ea typeface="黑体" panose="02010609060101010101" charset="-122"/>
            </a:endParaRPr>
          </a:p>
        </p:txBody>
      </p:sp>
      <p:sp>
        <p:nvSpPr>
          <p:cNvPr id="59" name="矩形 1"/>
          <p:cNvSpPr>
            <a:spLocks noChangeArrowheads="1"/>
          </p:cNvSpPr>
          <p:nvPr/>
        </p:nvSpPr>
        <p:spPr bwMode="auto">
          <a:xfrm>
            <a:off x="8537465" y="5176056"/>
            <a:ext cx="2488108" cy="430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gn="ctr"/>
            <a:r>
              <a:rPr lang="zh-CN" altLang="en-US" sz="2200" dirty="0">
                <a:latin typeface="黑体" panose="02010609060101010101" charset="-122"/>
                <a:ea typeface="黑体" panose="02010609060101010101" charset="-122"/>
              </a:rPr>
              <a:t>现金流量表</a:t>
            </a:r>
            <a:endParaRPr lang="en-US" altLang="zh-CN" sz="2200" dirty="0">
              <a:latin typeface="黑体" panose="02010609060101010101" charset="-122"/>
              <a:ea typeface="黑体" panose="02010609060101010101" charset="-122"/>
            </a:endParaRPr>
          </a:p>
        </p:txBody>
      </p:sp>
      <p:sp>
        <p:nvSpPr>
          <p:cNvPr id="48" name="Rectangle 26"/>
          <p:cNvSpPr>
            <a:spLocks noChangeArrowheads="1"/>
          </p:cNvSpPr>
          <p:nvPr/>
        </p:nvSpPr>
        <p:spPr bwMode="auto">
          <a:xfrm>
            <a:off x="994073" y="1140546"/>
            <a:ext cx="3226902" cy="49244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indent="612140" algn="just">
              <a:spcAft>
                <a:spcPts val="600"/>
              </a:spcAft>
            </a:pPr>
            <a:r>
              <a:rPr lang="zh-CN" altLang="en-US" sz="2600" dirty="0">
                <a:latin typeface="黑体" panose="02010609060101010101" charset="-122"/>
                <a:ea typeface="黑体" panose="02010609060101010101" charset="-122"/>
                <a:cs typeface="华文黑体" pitchFamily="2" charset="-122"/>
              </a:rPr>
              <a:t>（一）财务报表</a:t>
            </a:r>
          </a:p>
        </p:txBody>
      </p:sp>
      <p:sp>
        <p:nvSpPr>
          <p:cNvPr id="55" name="Rectangle 26"/>
          <p:cNvSpPr>
            <a:spLocks noChangeArrowheads="1"/>
          </p:cNvSpPr>
          <p:nvPr/>
        </p:nvSpPr>
        <p:spPr bwMode="auto">
          <a:xfrm>
            <a:off x="994073" y="1834567"/>
            <a:ext cx="10249039" cy="11440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indent="612140" algn="just">
              <a:lnSpc>
                <a:spcPct val="150000"/>
              </a:lnSpc>
              <a:spcAft>
                <a:spcPts val="600"/>
              </a:spcAft>
            </a:pPr>
            <a:r>
              <a:rPr lang="zh-CN" altLang="en-US" sz="2400" dirty="0">
                <a:latin typeface="等线" panose="02010600030101010101" pitchFamily="2" charset="-122"/>
                <a:cs typeface="华文黑体" pitchFamily="2" charset="-122"/>
              </a:rPr>
              <a:t>财务报表是反映一个企业过去所取得的</a:t>
            </a:r>
            <a:r>
              <a:rPr lang="zh-CN" altLang="en-US" sz="2400" b="1" dirty="0">
                <a:solidFill>
                  <a:srgbClr val="FFB407"/>
                </a:solidFill>
                <a:latin typeface="等线" panose="02010600030101010101" pitchFamily="2" charset="-122"/>
                <a:ea typeface="等线" panose="02010600030101010101" pitchFamily="2" charset="-122"/>
              </a:rPr>
              <a:t>财务成果</a:t>
            </a:r>
            <a:r>
              <a:rPr lang="zh-CN" altLang="en-US" sz="2400" dirty="0">
                <a:latin typeface="等线" panose="02010600030101010101" pitchFamily="2" charset="-122"/>
                <a:cs typeface="华文黑体" pitchFamily="2" charset="-122"/>
              </a:rPr>
              <a:t>及其</a:t>
            </a:r>
            <a:r>
              <a:rPr lang="zh-CN" altLang="en-US" sz="2400" b="1" dirty="0">
                <a:solidFill>
                  <a:srgbClr val="FFB407"/>
                </a:solidFill>
                <a:latin typeface="等线" panose="02010600030101010101" pitchFamily="2" charset="-122"/>
                <a:ea typeface="等线" panose="02010600030101010101" pitchFamily="2" charset="-122"/>
              </a:rPr>
              <a:t>质量</a:t>
            </a:r>
            <a:r>
              <a:rPr lang="zh-CN" altLang="en-US" sz="2400" dirty="0">
                <a:latin typeface="等线" panose="02010600030101010101" pitchFamily="2" charset="-122"/>
                <a:cs typeface="华文黑体" pitchFamily="2" charset="-122"/>
              </a:rPr>
              <a:t>，以及</a:t>
            </a:r>
            <a:r>
              <a:rPr lang="zh-CN" altLang="en-US" sz="2400" b="1" dirty="0">
                <a:solidFill>
                  <a:srgbClr val="FFB407"/>
                </a:solidFill>
                <a:latin typeface="等线" panose="02010600030101010101" pitchFamily="2" charset="-122"/>
                <a:ea typeface="等线" panose="02010600030101010101" pitchFamily="2" charset="-122"/>
              </a:rPr>
              <a:t>当前财务状况</a:t>
            </a:r>
            <a:r>
              <a:rPr lang="zh-CN" altLang="en-US" sz="2400" dirty="0">
                <a:latin typeface="等线" panose="02010600030101010101" pitchFamily="2" charset="-122"/>
                <a:cs typeface="华文黑体" pitchFamily="2" charset="-122"/>
              </a:rPr>
              <a:t>的报告性文件。</a:t>
            </a:r>
            <a:endParaRPr lang="zh-CN" altLang="en-US" sz="2400" dirty="0">
              <a:latin typeface="等线" panose="02010600030101010101" pitchFamily="2" charset="-122"/>
              <a:ea typeface="等线" panose="02010600030101010101" pitchFamily="2" charset="-122"/>
              <a:cs typeface="华文黑体" pitchFamily="2" charset="-122"/>
            </a:endParaRPr>
          </a:p>
        </p:txBody>
      </p:sp>
    </p:spTree>
  </p:cSld>
  <p:clrMapOvr>
    <a:masterClrMapping/>
  </p:clrMapOvr>
  <mc:AlternateContent xmlns:mc="http://schemas.openxmlformats.org/markup-compatibility/2006">
    <mc:Choice xmlns=""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500"/>
                                        <p:tgtEl>
                                          <p:spTgt spid="55"/>
                                        </p:tgtEl>
                                      </p:cBhvr>
                                    </p:animEffect>
                                  </p:childTnLst>
                                </p:cTn>
                              </p:par>
                            </p:childTnLst>
                          </p:cTn>
                        </p:par>
                        <p:par>
                          <p:cTn id="12" fill="hold">
                            <p:stCondLst>
                              <p:cond delay="1000"/>
                            </p:stCondLst>
                            <p:childTnLst>
                              <p:par>
                                <p:cTn id="13" presetID="23" presetClass="entr" presetSubtype="32" fill="hold" grpId="0" nodeType="afterEffect">
                                  <p:stCondLst>
                                    <p:cond delay="0"/>
                                  </p:stCondLst>
                                  <p:childTnLst>
                                    <p:set>
                                      <p:cBhvr>
                                        <p:cTn id="14" dur="1" fill="hold">
                                          <p:stCondLst>
                                            <p:cond delay="0"/>
                                          </p:stCondLst>
                                        </p:cTn>
                                        <p:tgtEl>
                                          <p:spTgt spid="54"/>
                                        </p:tgtEl>
                                        <p:attrNameLst>
                                          <p:attrName>style.visibility</p:attrName>
                                        </p:attrNameLst>
                                      </p:cBhvr>
                                      <p:to>
                                        <p:strVal val="visible"/>
                                      </p:to>
                                    </p:set>
                                    <p:anim calcmode="lin" valueType="num">
                                      <p:cBhvr>
                                        <p:cTn id="15" dur="500" fill="hold"/>
                                        <p:tgtEl>
                                          <p:spTgt spid="54"/>
                                        </p:tgtEl>
                                        <p:attrNameLst>
                                          <p:attrName>ppt_w</p:attrName>
                                        </p:attrNameLst>
                                      </p:cBhvr>
                                      <p:tavLst>
                                        <p:tav tm="0">
                                          <p:val>
                                            <p:strVal val="4*#ppt_w"/>
                                          </p:val>
                                        </p:tav>
                                        <p:tav tm="100000">
                                          <p:val>
                                            <p:strVal val="#ppt_w"/>
                                          </p:val>
                                        </p:tav>
                                      </p:tavLst>
                                    </p:anim>
                                    <p:anim calcmode="lin" valueType="num">
                                      <p:cBhvr>
                                        <p:cTn id="16" dur="500" fill="hold"/>
                                        <p:tgtEl>
                                          <p:spTgt spid="54"/>
                                        </p:tgtEl>
                                        <p:attrNameLst>
                                          <p:attrName>ppt_h</p:attrName>
                                        </p:attrNameLst>
                                      </p:cBhvr>
                                      <p:tavLst>
                                        <p:tav tm="0">
                                          <p:val>
                                            <p:strVal val="4*#ppt_h"/>
                                          </p:val>
                                        </p:tav>
                                        <p:tav tm="100000">
                                          <p:val>
                                            <p:strVal val="#ppt_h"/>
                                          </p:val>
                                        </p:tav>
                                      </p:tavLst>
                                    </p:anim>
                                  </p:childTnLst>
                                </p:cTn>
                              </p:par>
                              <p:par>
                                <p:cTn id="17" presetID="53" presetClass="entr" presetSubtype="16" fill="hold" nodeType="withEffect">
                                  <p:stCondLst>
                                    <p:cond delay="0"/>
                                  </p:stCondLst>
                                  <p:childTnLst>
                                    <p:set>
                                      <p:cBhvr>
                                        <p:cTn id="18" dur="1" fill="hold">
                                          <p:stCondLst>
                                            <p:cond delay="0"/>
                                          </p:stCondLst>
                                        </p:cTn>
                                        <p:tgtEl>
                                          <p:spTgt spid="49"/>
                                        </p:tgtEl>
                                        <p:attrNameLst>
                                          <p:attrName>style.visibility</p:attrName>
                                        </p:attrNameLst>
                                      </p:cBhvr>
                                      <p:to>
                                        <p:strVal val="visible"/>
                                      </p:to>
                                    </p:set>
                                    <p:anim calcmode="lin" valueType="num">
                                      <p:cBhvr>
                                        <p:cTn id="19" dur="500" fill="hold"/>
                                        <p:tgtEl>
                                          <p:spTgt spid="49"/>
                                        </p:tgtEl>
                                        <p:attrNameLst>
                                          <p:attrName>ppt_w</p:attrName>
                                        </p:attrNameLst>
                                      </p:cBhvr>
                                      <p:tavLst>
                                        <p:tav tm="0">
                                          <p:val>
                                            <p:fltVal val="0"/>
                                          </p:val>
                                        </p:tav>
                                        <p:tav tm="100000">
                                          <p:val>
                                            <p:strVal val="#ppt_w"/>
                                          </p:val>
                                        </p:tav>
                                      </p:tavLst>
                                    </p:anim>
                                    <p:anim calcmode="lin" valueType="num">
                                      <p:cBhvr>
                                        <p:cTn id="20" dur="500" fill="hold"/>
                                        <p:tgtEl>
                                          <p:spTgt spid="49"/>
                                        </p:tgtEl>
                                        <p:attrNameLst>
                                          <p:attrName>ppt_h</p:attrName>
                                        </p:attrNameLst>
                                      </p:cBhvr>
                                      <p:tavLst>
                                        <p:tav tm="0">
                                          <p:val>
                                            <p:fltVal val="0"/>
                                          </p:val>
                                        </p:tav>
                                        <p:tav tm="100000">
                                          <p:val>
                                            <p:strVal val="#ppt_h"/>
                                          </p:val>
                                        </p:tav>
                                      </p:tavLst>
                                    </p:anim>
                                    <p:animEffect transition="in" filter="fade">
                                      <p:cBhvr>
                                        <p:cTn id="21" dur="500"/>
                                        <p:tgtEl>
                                          <p:spTgt spid="49"/>
                                        </p:tgtEl>
                                      </p:cBhvr>
                                    </p:animEffect>
                                  </p:childTnLst>
                                </p:cTn>
                              </p:par>
                            </p:childTnLst>
                          </p:cTn>
                        </p:par>
                        <p:par>
                          <p:cTn id="22" fill="hold">
                            <p:stCondLst>
                              <p:cond delay="1500"/>
                            </p:stCondLst>
                            <p:childTnLst>
                              <p:par>
                                <p:cTn id="23" presetID="23" presetClass="entr" presetSubtype="32" fill="hold" grpId="0" nodeType="afterEffect">
                                  <p:stCondLst>
                                    <p:cond delay="0"/>
                                  </p:stCondLst>
                                  <p:childTnLst>
                                    <p:set>
                                      <p:cBhvr>
                                        <p:cTn id="24" dur="1" fill="hold">
                                          <p:stCondLst>
                                            <p:cond delay="0"/>
                                          </p:stCondLst>
                                        </p:cTn>
                                        <p:tgtEl>
                                          <p:spTgt spid="57"/>
                                        </p:tgtEl>
                                        <p:attrNameLst>
                                          <p:attrName>style.visibility</p:attrName>
                                        </p:attrNameLst>
                                      </p:cBhvr>
                                      <p:to>
                                        <p:strVal val="visible"/>
                                      </p:to>
                                    </p:set>
                                    <p:anim calcmode="lin" valueType="num">
                                      <p:cBhvr>
                                        <p:cTn id="25" dur="500" fill="hold"/>
                                        <p:tgtEl>
                                          <p:spTgt spid="57"/>
                                        </p:tgtEl>
                                        <p:attrNameLst>
                                          <p:attrName>ppt_w</p:attrName>
                                        </p:attrNameLst>
                                      </p:cBhvr>
                                      <p:tavLst>
                                        <p:tav tm="0">
                                          <p:val>
                                            <p:strVal val="4*#ppt_w"/>
                                          </p:val>
                                        </p:tav>
                                        <p:tav tm="100000">
                                          <p:val>
                                            <p:strVal val="#ppt_w"/>
                                          </p:val>
                                        </p:tav>
                                      </p:tavLst>
                                    </p:anim>
                                    <p:anim calcmode="lin" valueType="num">
                                      <p:cBhvr>
                                        <p:cTn id="26" dur="500" fill="hold"/>
                                        <p:tgtEl>
                                          <p:spTgt spid="57"/>
                                        </p:tgtEl>
                                        <p:attrNameLst>
                                          <p:attrName>ppt_h</p:attrName>
                                        </p:attrNameLst>
                                      </p:cBhvr>
                                      <p:tavLst>
                                        <p:tav tm="0">
                                          <p:val>
                                            <p:strVal val="4*#ppt_h"/>
                                          </p:val>
                                        </p:tav>
                                        <p:tav tm="100000">
                                          <p:val>
                                            <p:strVal val="#ppt_h"/>
                                          </p:val>
                                        </p:tav>
                                      </p:tavLst>
                                    </p:anim>
                                  </p:childTnLst>
                                </p:cTn>
                              </p:par>
                              <p:par>
                                <p:cTn id="27" presetID="53" presetClass="entr" presetSubtype="16" fill="hold" nodeType="withEffect">
                                  <p:stCondLst>
                                    <p:cond delay="0"/>
                                  </p:stCondLst>
                                  <p:childTnLst>
                                    <p:set>
                                      <p:cBhvr>
                                        <p:cTn id="28" dur="1" fill="hold">
                                          <p:stCondLst>
                                            <p:cond delay="0"/>
                                          </p:stCondLst>
                                        </p:cTn>
                                        <p:tgtEl>
                                          <p:spTgt spid="32"/>
                                        </p:tgtEl>
                                        <p:attrNameLst>
                                          <p:attrName>style.visibility</p:attrName>
                                        </p:attrNameLst>
                                      </p:cBhvr>
                                      <p:to>
                                        <p:strVal val="visible"/>
                                      </p:to>
                                    </p:set>
                                    <p:anim calcmode="lin" valueType="num">
                                      <p:cBhvr>
                                        <p:cTn id="29" dur="500" fill="hold"/>
                                        <p:tgtEl>
                                          <p:spTgt spid="32"/>
                                        </p:tgtEl>
                                        <p:attrNameLst>
                                          <p:attrName>ppt_w</p:attrName>
                                        </p:attrNameLst>
                                      </p:cBhvr>
                                      <p:tavLst>
                                        <p:tav tm="0">
                                          <p:val>
                                            <p:fltVal val="0"/>
                                          </p:val>
                                        </p:tav>
                                        <p:tav tm="100000">
                                          <p:val>
                                            <p:strVal val="#ppt_w"/>
                                          </p:val>
                                        </p:tav>
                                      </p:tavLst>
                                    </p:anim>
                                    <p:anim calcmode="lin" valueType="num">
                                      <p:cBhvr>
                                        <p:cTn id="30" dur="500" fill="hold"/>
                                        <p:tgtEl>
                                          <p:spTgt spid="32"/>
                                        </p:tgtEl>
                                        <p:attrNameLst>
                                          <p:attrName>ppt_h</p:attrName>
                                        </p:attrNameLst>
                                      </p:cBhvr>
                                      <p:tavLst>
                                        <p:tav tm="0">
                                          <p:val>
                                            <p:fltVal val="0"/>
                                          </p:val>
                                        </p:tav>
                                        <p:tav tm="100000">
                                          <p:val>
                                            <p:strVal val="#ppt_h"/>
                                          </p:val>
                                        </p:tav>
                                      </p:tavLst>
                                    </p:anim>
                                    <p:animEffect transition="in" filter="fade">
                                      <p:cBhvr>
                                        <p:cTn id="31" dur="500"/>
                                        <p:tgtEl>
                                          <p:spTgt spid="32"/>
                                        </p:tgtEl>
                                      </p:cBhvr>
                                    </p:animEffect>
                                  </p:childTnLst>
                                </p:cTn>
                              </p:par>
                            </p:childTnLst>
                          </p:cTn>
                        </p:par>
                        <p:par>
                          <p:cTn id="32" fill="hold">
                            <p:stCondLst>
                              <p:cond delay="2000"/>
                            </p:stCondLst>
                            <p:childTnLst>
                              <p:par>
                                <p:cTn id="33" presetID="23" presetClass="entr" presetSubtype="32" fill="hold" grpId="0"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p:cTn id="35" dur="500" fill="hold"/>
                                        <p:tgtEl>
                                          <p:spTgt spid="60"/>
                                        </p:tgtEl>
                                        <p:attrNameLst>
                                          <p:attrName>ppt_w</p:attrName>
                                        </p:attrNameLst>
                                      </p:cBhvr>
                                      <p:tavLst>
                                        <p:tav tm="0">
                                          <p:val>
                                            <p:strVal val="4*#ppt_w"/>
                                          </p:val>
                                        </p:tav>
                                        <p:tav tm="100000">
                                          <p:val>
                                            <p:strVal val="#ppt_w"/>
                                          </p:val>
                                        </p:tav>
                                      </p:tavLst>
                                    </p:anim>
                                    <p:anim calcmode="lin" valueType="num">
                                      <p:cBhvr>
                                        <p:cTn id="36" dur="500" fill="hold"/>
                                        <p:tgtEl>
                                          <p:spTgt spid="60"/>
                                        </p:tgtEl>
                                        <p:attrNameLst>
                                          <p:attrName>ppt_h</p:attrName>
                                        </p:attrNameLst>
                                      </p:cBhvr>
                                      <p:tavLst>
                                        <p:tav tm="0">
                                          <p:val>
                                            <p:strVal val="4*#ppt_h"/>
                                          </p:val>
                                        </p:tav>
                                        <p:tav tm="100000">
                                          <p:val>
                                            <p:strVal val="#ppt_h"/>
                                          </p:val>
                                        </p:tav>
                                      </p:tavLst>
                                    </p:anim>
                                  </p:childTnLst>
                                </p:cTn>
                              </p:par>
                              <p:par>
                                <p:cTn id="37" presetID="53" presetClass="entr" presetSubtype="16" fill="hold" nodeType="with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childTnLst>
                                </p:cTn>
                              </p:par>
                            </p:childTnLst>
                          </p:cTn>
                        </p:par>
                        <p:par>
                          <p:cTn id="42" fill="hold">
                            <p:stCondLst>
                              <p:cond delay="2500"/>
                            </p:stCondLst>
                            <p:childTnLst>
                              <p:par>
                                <p:cTn id="43" presetID="41" presetClass="entr" presetSubtype="0" fill="hold" grpId="0" nodeType="afterEffect">
                                  <p:stCondLst>
                                    <p:cond delay="0"/>
                                  </p:stCondLst>
                                  <p:iterate type="lt">
                                    <p:tmPct val="10000"/>
                                  </p:iterate>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ppt_x</p:attrName>
                                        </p:attrNameLst>
                                      </p:cBhvr>
                                      <p:tavLst>
                                        <p:tav tm="0">
                                          <p:val>
                                            <p:strVal val="#ppt_x"/>
                                          </p:val>
                                        </p:tav>
                                        <p:tav tm="50000">
                                          <p:val>
                                            <p:strVal val="#ppt_x+.1"/>
                                          </p:val>
                                        </p:tav>
                                        <p:tav tm="100000">
                                          <p:val>
                                            <p:strVal val="#ppt_x"/>
                                          </p:val>
                                        </p:tav>
                                      </p:tavLst>
                                    </p:anim>
                                    <p:anim calcmode="lin" valueType="num">
                                      <p:cBhvr>
                                        <p:cTn id="46" dur="500" fill="hold"/>
                                        <p:tgtEl>
                                          <p:spTgt spid="53"/>
                                        </p:tgtEl>
                                        <p:attrNameLst>
                                          <p:attrName>ppt_y</p:attrName>
                                        </p:attrNameLst>
                                      </p:cBhvr>
                                      <p:tavLst>
                                        <p:tav tm="0">
                                          <p:val>
                                            <p:strVal val="#ppt_y"/>
                                          </p:val>
                                        </p:tav>
                                        <p:tav tm="100000">
                                          <p:val>
                                            <p:strVal val="#ppt_y"/>
                                          </p:val>
                                        </p:tav>
                                      </p:tavLst>
                                    </p:anim>
                                    <p:anim calcmode="lin" valueType="num">
                                      <p:cBhvr>
                                        <p:cTn id="47" dur="500" fill="hold"/>
                                        <p:tgtEl>
                                          <p:spTgt spid="53"/>
                                        </p:tgtEl>
                                        <p:attrNameLst>
                                          <p:attrName>ppt_h</p:attrName>
                                        </p:attrNameLst>
                                      </p:cBhvr>
                                      <p:tavLst>
                                        <p:tav tm="0">
                                          <p:val>
                                            <p:strVal val="#ppt_h/10"/>
                                          </p:val>
                                        </p:tav>
                                        <p:tav tm="50000">
                                          <p:val>
                                            <p:strVal val="#ppt_h+.01"/>
                                          </p:val>
                                        </p:tav>
                                        <p:tav tm="100000">
                                          <p:val>
                                            <p:strVal val="#ppt_h"/>
                                          </p:val>
                                        </p:tav>
                                      </p:tavLst>
                                    </p:anim>
                                    <p:anim calcmode="lin" valueType="num">
                                      <p:cBhvr>
                                        <p:cTn id="48" dur="500" fill="hold"/>
                                        <p:tgtEl>
                                          <p:spTgt spid="53"/>
                                        </p:tgtEl>
                                        <p:attrNameLst>
                                          <p:attrName>ppt_w</p:attrName>
                                        </p:attrNameLst>
                                      </p:cBhvr>
                                      <p:tavLst>
                                        <p:tav tm="0">
                                          <p:val>
                                            <p:strVal val="#ppt_w/10"/>
                                          </p:val>
                                        </p:tav>
                                        <p:tav tm="50000">
                                          <p:val>
                                            <p:strVal val="#ppt_w+.01"/>
                                          </p:val>
                                        </p:tav>
                                        <p:tav tm="100000">
                                          <p:val>
                                            <p:strVal val="#ppt_w"/>
                                          </p:val>
                                        </p:tav>
                                      </p:tavLst>
                                    </p:anim>
                                    <p:animEffect transition="in" filter="fade">
                                      <p:cBhvr>
                                        <p:cTn id="49" dur="500" tmFilter="0,0; .5, 1; 1, 1"/>
                                        <p:tgtEl>
                                          <p:spTgt spid="53"/>
                                        </p:tgtEl>
                                      </p:cBhvr>
                                    </p:animEffect>
                                  </p:childTnLst>
                                </p:cTn>
                              </p:par>
                            </p:childTnLst>
                          </p:cTn>
                        </p:par>
                        <p:par>
                          <p:cTn id="50" fill="hold">
                            <p:stCondLst>
                              <p:cond delay="3200"/>
                            </p:stCondLst>
                            <p:childTnLst>
                              <p:par>
                                <p:cTn id="51" presetID="41" presetClass="entr" presetSubtype="0" fill="hold" grpId="0" nodeType="afterEffect">
                                  <p:stCondLst>
                                    <p:cond delay="0"/>
                                  </p:stCondLst>
                                  <p:iterate type="lt">
                                    <p:tmPct val="10000"/>
                                  </p:iterate>
                                  <p:childTnLst>
                                    <p:set>
                                      <p:cBhvr>
                                        <p:cTn id="52" dur="1" fill="hold">
                                          <p:stCondLst>
                                            <p:cond delay="0"/>
                                          </p:stCondLst>
                                        </p:cTn>
                                        <p:tgtEl>
                                          <p:spTgt spid="56"/>
                                        </p:tgtEl>
                                        <p:attrNameLst>
                                          <p:attrName>style.visibility</p:attrName>
                                        </p:attrNameLst>
                                      </p:cBhvr>
                                      <p:to>
                                        <p:strVal val="visible"/>
                                      </p:to>
                                    </p:set>
                                    <p:anim calcmode="lin" valueType="num">
                                      <p:cBhvr>
                                        <p:cTn id="53" dur="500" fill="hold"/>
                                        <p:tgtEl>
                                          <p:spTgt spid="56"/>
                                        </p:tgtEl>
                                        <p:attrNameLst>
                                          <p:attrName>ppt_x</p:attrName>
                                        </p:attrNameLst>
                                      </p:cBhvr>
                                      <p:tavLst>
                                        <p:tav tm="0">
                                          <p:val>
                                            <p:strVal val="#ppt_x"/>
                                          </p:val>
                                        </p:tav>
                                        <p:tav tm="50000">
                                          <p:val>
                                            <p:strVal val="#ppt_x+.1"/>
                                          </p:val>
                                        </p:tav>
                                        <p:tav tm="100000">
                                          <p:val>
                                            <p:strVal val="#ppt_x"/>
                                          </p:val>
                                        </p:tav>
                                      </p:tavLst>
                                    </p:anim>
                                    <p:anim calcmode="lin" valueType="num">
                                      <p:cBhvr>
                                        <p:cTn id="54" dur="500" fill="hold"/>
                                        <p:tgtEl>
                                          <p:spTgt spid="56"/>
                                        </p:tgtEl>
                                        <p:attrNameLst>
                                          <p:attrName>ppt_y</p:attrName>
                                        </p:attrNameLst>
                                      </p:cBhvr>
                                      <p:tavLst>
                                        <p:tav tm="0">
                                          <p:val>
                                            <p:strVal val="#ppt_y"/>
                                          </p:val>
                                        </p:tav>
                                        <p:tav tm="100000">
                                          <p:val>
                                            <p:strVal val="#ppt_y"/>
                                          </p:val>
                                        </p:tav>
                                      </p:tavLst>
                                    </p:anim>
                                    <p:anim calcmode="lin" valueType="num">
                                      <p:cBhvr>
                                        <p:cTn id="55" dur="500" fill="hold"/>
                                        <p:tgtEl>
                                          <p:spTgt spid="56"/>
                                        </p:tgtEl>
                                        <p:attrNameLst>
                                          <p:attrName>ppt_h</p:attrName>
                                        </p:attrNameLst>
                                      </p:cBhvr>
                                      <p:tavLst>
                                        <p:tav tm="0">
                                          <p:val>
                                            <p:strVal val="#ppt_h/10"/>
                                          </p:val>
                                        </p:tav>
                                        <p:tav tm="50000">
                                          <p:val>
                                            <p:strVal val="#ppt_h+.01"/>
                                          </p:val>
                                        </p:tav>
                                        <p:tav tm="100000">
                                          <p:val>
                                            <p:strVal val="#ppt_h"/>
                                          </p:val>
                                        </p:tav>
                                      </p:tavLst>
                                    </p:anim>
                                    <p:anim calcmode="lin" valueType="num">
                                      <p:cBhvr>
                                        <p:cTn id="56" dur="500" fill="hold"/>
                                        <p:tgtEl>
                                          <p:spTgt spid="56"/>
                                        </p:tgtEl>
                                        <p:attrNameLst>
                                          <p:attrName>ppt_w</p:attrName>
                                        </p:attrNameLst>
                                      </p:cBhvr>
                                      <p:tavLst>
                                        <p:tav tm="0">
                                          <p:val>
                                            <p:strVal val="#ppt_w/10"/>
                                          </p:val>
                                        </p:tav>
                                        <p:tav tm="50000">
                                          <p:val>
                                            <p:strVal val="#ppt_w+.01"/>
                                          </p:val>
                                        </p:tav>
                                        <p:tav tm="100000">
                                          <p:val>
                                            <p:strVal val="#ppt_w"/>
                                          </p:val>
                                        </p:tav>
                                      </p:tavLst>
                                    </p:anim>
                                    <p:animEffect transition="in" filter="fade">
                                      <p:cBhvr>
                                        <p:cTn id="57" dur="500" tmFilter="0,0; .5, 1; 1, 1"/>
                                        <p:tgtEl>
                                          <p:spTgt spid="56"/>
                                        </p:tgtEl>
                                      </p:cBhvr>
                                    </p:animEffect>
                                  </p:childTnLst>
                                </p:cTn>
                              </p:par>
                            </p:childTnLst>
                          </p:cTn>
                        </p:par>
                        <p:par>
                          <p:cTn id="58" fill="hold">
                            <p:stCondLst>
                              <p:cond delay="3799"/>
                            </p:stCondLst>
                            <p:childTnLst>
                              <p:par>
                                <p:cTn id="59" presetID="41" presetClass="entr" presetSubtype="0" fill="hold" grpId="0" nodeType="afterEffect">
                                  <p:stCondLst>
                                    <p:cond delay="0"/>
                                  </p:stCondLst>
                                  <p:iterate type="lt">
                                    <p:tmPct val="10000"/>
                                  </p:iterate>
                                  <p:childTnLst>
                                    <p:set>
                                      <p:cBhvr>
                                        <p:cTn id="60" dur="1" fill="hold">
                                          <p:stCondLst>
                                            <p:cond delay="0"/>
                                          </p:stCondLst>
                                        </p:cTn>
                                        <p:tgtEl>
                                          <p:spTgt spid="59"/>
                                        </p:tgtEl>
                                        <p:attrNameLst>
                                          <p:attrName>style.visibility</p:attrName>
                                        </p:attrNameLst>
                                      </p:cBhvr>
                                      <p:to>
                                        <p:strVal val="visible"/>
                                      </p:to>
                                    </p:set>
                                    <p:anim calcmode="lin" valueType="num">
                                      <p:cBhvr>
                                        <p:cTn id="61" dur="500" fill="hold"/>
                                        <p:tgtEl>
                                          <p:spTgt spid="59"/>
                                        </p:tgtEl>
                                        <p:attrNameLst>
                                          <p:attrName>ppt_x</p:attrName>
                                        </p:attrNameLst>
                                      </p:cBhvr>
                                      <p:tavLst>
                                        <p:tav tm="0">
                                          <p:val>
                                            <p:strVal val="#ppt_x"/>
                                          </p:val>
                                        </p:tav>
                                        <p:tav tm="50000">
                                          <p:val>
                                            <p:strVal val="#ppt_x+.1"/>
                                          </p:val>
                                        </p:tav>
                                        <p:tav tm="100000">
                                          <p:val>
                                            <p:strVal val="#ppt_x"/>
                                          </p:val>
                                        </p:tav>
                                      </p:tavLst>
                                    </p:anim>
                                    <p:anim calcmode="lin" valueType="num">
                                      <p:cBhvr>
                                        <p:cTn id="62" dur="500" fill="hold"/>
                                        <p:tgtEl>
                                          <p:spTgt spid="59"/>
                                        </p:tgtEl>
                                        <p:attrNameLst>
                                          <p:attrName>ppt_y</p:attrName>
                                        </p:attrNameLst>
                                      </p:cBhvr>
                                      <p:tavLst>
                                        <p:tav tm="0">
                                          <p:val>
                                            <p:strVal val="#ppt_y"/>
                                          </p:val>
                                        </p:tav>
                                        <p:tav tm="100000">
                                          <p:val>
                                            <p:strVal val="#ppt_y"/>
                                          </p:val>
                                        </p:tav>
                                      </p:tavLst>
                                    </p:anim>
                                    <p:anim calcmode="lin" valueType="num">
                                      <p:cBhvr>
                                        <p:cTn id="63" dur="500" fill="hold"/>
                                        <p:tgtEl>
                                          <p:spTgt spid="59"/>
                                        </p:tgtEl>
                                        <p:attrNameLst>
                                          <p:attrName>ppt_h</p:attrName>
                                        </p:attrNameLst>
                                      </p:cBhvr>
                                      <p:tavLst>
                                        <p:tav tm="0">
                                          <p:val>
                                            <p:strVal val="#ppt_h/10"/>
                                          </p:val>
                                        </p:tav>
                                        <p:tav tm="50000">
                                          <p:val>
                                            <p:strVal val="#ppt_h+.01"/>
                                          </p:val>
                                        </p:tav>
                                        <p:tav tm="100000">
                                          <p:val>
                                            <p:strVal val="#ppt_h"/>
                                          </p:val>
                                        </p:tav>
                                      </p:tavLst>
                                    </p:anim>
                                    <p:anim calcmode="lin" valueType="num">
                                      <p:cBhvr>
                                        <p:cTn id="64" dur="500" fill="hold"/>
                                        <p:tgtEl>
                                          <p:spTgt spid="59"/>
                                        </p:tgtEl>
                                        <p:attrNameLst>
                                          <p:attrName>ppt_w</p:attrName>
                                        </p:attrNameLst>
                                      </p:cBhvr>
                                      <p:tavLst>
                                        <p:tav tm="0">
                                          <p:val>
                                            <p:strVal val="#ppt_w/10"/>
                                          </p:val>
                                        </p:tav>
                                        <p:tav tm="50000">
                                          <p:val>
                                            <p:strVal val="#ppt_w+.01"/>
                                          </p:val>
                                        </p:tav>
                                        <p:tav tm="100000">
                                          <p:val>
                                            <p:strVal val="#ppt_w"/>
                                          </p:val>
                                        </p:tav>
                                      </p:tavLst>
                                    </p:anim>
                                    <p:animEffect transition="in" filter="fade">
                                      <p:cBhvr>
                                        <p:cTn id="65" dur="500" tmFilter="0,0; .5, 1; 1, 1"/>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7" grpId="0" animBg="1"/>
      <p:bldP spid="60" grpId="0" animBg="1"/>
      <p:bldP spid="53" grpId="0"/>
      <p:bldP spid="56" grpId="0"/>
      <p:bldP spid="59" grpId="0"/>
      <p:bldP spid="48" grpId="0"/>
      <p:bldP spid="5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26"/>
          <p:cNvSpPr>
            <a:spLocks noChangeArrowheads="1"/>
          </p:cNvSpPr>
          <p:nvPr/>
        </p:nvSpPr>
        <p:spPr bwMode="auto">
          <a:xfrm>
            <a:off x="843030" y="2423901"/>
            <a:ext cx="10558462" cy="41148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indent="612140" algn="just">
              <a:lnSpc>
                <a:spcPct val="130000"/>
              </a:lnSpc>
              <a:spcAft>
                <a:spcPts val="600"/>
              </a:spcAft>
            </a:pPr>
            <a:r>
              <a:rPr lang="zh-CN" altLang="en-US" sz="2200" dirty="0">
                <a:latin typeface="Arial" panose="020B0604020202020204" pitchFamily="34" charset="0"/>
                <a:cs typeface="Arial" panose="020B0604020202020204" pitchFamily="34" charset="0"/>
              </a:rPr>
              <a:t>（</a:t>
            </a:r>
            <a:r>
              <a:rPr lang="en-US" altLang="zh-CN" sz="2200" dirty="0">
                <a:latin typeface="Times New Roman" panose="02020603050405020304" pitchFamily="18" charset="0"/>
                <a:cs typeface="Times New Roman" panose="02020603050405020304" pitchFamily="18" charset="0"/>
              </a:rPr>
              <a:t>1</a:t>
            </a:r>
            <a:r>
              <a:rPr lang="zh-CN" altLang="en-US" sz="2200" dirty="0">
                <a:latin typeface="Times New Roman" panose="02020603050405020304" pitchFamily="18" charset="0"/>
                <a:cs typeface="Times New Roman" panose="02020603050405020304" pitchFamily="18" charset="0"/>
              </a:rPr>
              <a:t>）不符合会计核算前提的说明。</a:t>
            </a:r>
          </a:p>
          <a:p>
            <a:pPr indent="612140" algn="just">
              <a:lnSpc>
                <a:spcPct val="130000"/>
              </a:lnSpc>
              <a:spcAft>
                <a:spcPts val="600"/>
              </a:spcAft>
            </a:pPr>
            <a:r>
              <a:rPr lang="zh-CN" altLang="en-US" sz="2200" dirty="0">
                <a:latin typeface="Times New Roman" panose="02020603050405020304" pitchFamily="18" charset="0"/>
                <a:cs typeface="Times New Roman" panose="02020603050405020304" pitchFamily="18" charset="0"/>
              </a:rPr>
              <a:t>（</a:t>
            </a:r>
            <a:r>
              <a:rPr lang="en-US" altLang="zh-CN" sz="2200" dirty="0">
                <a:latin typeface="Times New Roman" panose="02020603050405020304" pitchFamily="18" charset="0"/>
                <a:cs typeface="Times New Roman" panose="02020603050405020304" pitchFamily="18" charset="0"/>
              </a:rPr>
              <a:t>2</a:t>
            </a:r>
            <a:r>
              <a:rPr lang="zh-CN" altLang="en-US" sz="2200" dirty="0">
                <a:latin typeface="Times New Roman" panose="02020603050405020304" pitchFamily="18" charset="0"/>
                <a:cs typeface="Times New Roman" panose="02020603050405020304" pitchFamily="18" charset="0"/>
              </a:rPr>
              <a:t>）重要会计政策和会计估计的说明。</a:t>
            </a:r>
          </a:p>
          <a:p>
            <a:pPr indent="612140" algn="just">
              <a:lnSpc>
                <a:spcPct val="130000"/>
              </a:lnSpc>
              <a:spcAft>
                <a:spcPts val="600"/>
              </a:spcAft>
            </a:pPr>
            <a:r>
              <a:rPr lang="zh-CN" altLang="en-US" sz="2200" dirty="0">
                <a:latin typeface="Times New Roman" panose="02020603050405020304" pitchFamily="18" charset="0"/>
                <a:cs typeface="Times New Roman" panose="02020603050405020304" pitchFamily="18" charset="0"/>
              </a:rPr>
              <a:t>（</a:t>
            </a:r>
            <a:r>
              <a:rPr lang="en-US" altLang="zh-CN" sz="2200" dirty="0">
                <a:latin typeface="Times New Roman" panose="02020603050405020304" pitchFamily="18" charset="0"/>
                <a:cs typeface="Times New Roman" panose="02020603050405020304" pitchFamily="18" charset="0"/>
              </a:rPr>
              <a:t>3</a:t>
            </a:r>
            <a:r>
              <a:rPr lang="zh-CN" altLang="en-US" sz="2200" dirty="0">
                <a:latin typeface="Times New Roman" panose="02020603050405020304" pitchFamily="18" charset="0"/>
                <a:cs typeface="Times New Roman" panose="02020603050405020304" pitchFamily="18" charset="0"/>
              </a:rPr>
              <a:t>）重要会计政策和会计估计变更的说明，以及重大会计差错更正的说明。</a:t>
            </a:r>
          </a:p>
          <a:p>
            <a:pPr indent="612140" algn="just">
              <a:lnSpc>
                <a:spcPct val="130000"/>
              </a:lnSpc>
              <a:spcAft>
                <a:spcPts val="600"/>
              </a:spcAft>
            </a:pPr>
            <a:r>
              <a:rPr lang="zh-CN" altLang="en-US" sz="2200" dirty="0">
                <a:latin typeface="Times New Roman" panose="02020603050405020304" pitchFamily="18" charset="0"/>
                <a:cs typeface="Times New Roman" panose="02020603050405020304" pitchFamily="18" charset="0"/>
              </a:rPr>
              <a:t>（</a:t>
            </a:r>
            <a:r>
              <a:rPr lang="en-US" altLang="zh-CN" sz="2200" dirty="0">
                <a:latin typeface="Times New Roman" panose="02020603050405020304" pitchFamily="18" charset="0"/>
                <a:cs typeface="Times New Roman" panose="02020603050405020304" pitchFamily="18" charset="0"/>
              </a:rPr>
              <a:t>4</a:t>
            </a:r>
            <a:r>
              <a:rPr lang="zh-CN" altLang="en-US" sz="2200" dirty="0">
                <a:latin typeface="Times New Roman" panose="02020603050405020304" pitchFamily="18" charset="0"/>
                <a:cs typeface="Times New Roman" panose="02020603050405020304" pitchFamily="18" charset="0"/>
              </a:rPr>
              <a:t>）或有事项的说明。</a:t>
            </a:r>
          </a:p>
          <a:p>
            <a:pPr indent="612140" algn="just">
              <a:lnSpc>
                <a:spcPct val="130000"/>
              </a:lnSpc>
              <a:spcAft>
                <a:spcPts val="600"/>
              </a:spcAft>
            </a:pPr>
            <a:r>
              <a:rPr lang="zh-CN" altLang="en-US" sz="2200" dirty="0">
                <a:latin typeface="Times New Roman" panose="02020603050405020304" pitchFamily="18" charset="0"/>
                <a:cs typeface="Times New Roman" panose="02020603050405020304" pitchFamily="18" charset="0"/>
              </a:rPr>
              <a:t>（</a:t>
            </a:r>
            <a:r>
              <a:rPr lang="en-US" altLang="zh-CN" sz="2200" dirty="0">
                <a:latin typeface="Times New Roman" panose="02020603050405020304" pitchFamily="18" charset="0"/>
                <a:cs typeface="Times New Roman" panose="02020603050405020304" pitchFamily="18" charset="0"/>
              </a:rPr>
              <a:t>5</a:t>
            </a:r>
            <a:r>
              <a:rPr lang="zh-CN" altLang="en-US" sz="2200" dirty="0">
                <a:latin typeface="Times New Roman" panose="02020603050405020304" pitchFamily="18" charset="0"/>
                <a:cs typeface="Times New Roman" panose="02020603050405020304" pitchFamily="18" charset="0"/>
              </a:rPr>
              <a:t>）资产负债表日后事项的说明。</a:t>
            </a:r>
          </a:p>
          <a:p>
            <a:pPr indent="612140" algn="just">
              <a:lnSpc>
                <a:spcPct val="130000"/>
              </a:lnSpc>
              <a:spcAft>
                <a:spcPts val="600"/>
              </a:spcAft>
            </a:pPr>
            <a:r>
              <a:rPr lang="zh-CN" altLang="en-US" sz="2200" dirty="0">
                <a:latin typeface="Times New Roman" panose="02020603050405020304" pitchFamily="18" charset="0"/>
                <a:cs typeface="Times New Roman" panose="02020603050405020304" pitchFamily="18" charset="0"/>
              </a:rPr>
              <a:t>（</a:t>
            </a:r>
            <a:r>
              <a:rPr lang="en-US" altLang="zh-CN" sz="2200" dirty="0">
                <a:latin typeface="Times New Roman" panose="02020603050405020304" pitchFamily="18" charset="0"/>
                <a:cs typeface="Times New Roman" panose="02020603050405020304" pitchFamily="18" charset="0"/>
              </a:rPr>
              <a:t>6</a:t>
            </a:r>
            <a:r>
              <a:rPr lang="zh-CN" altLang="en-US" sz="2200" dirty="0">
                <a:latin typeface="Times New Roman" panose="02020603050405020304" pitchFamily="18" charset="0"/>
                <a:cs typeface="Times New Roman" panose="02020603050405020304" pitchFamily="18" charset="0"/>
              </a:rPr>
              <a:t>）关联方关系及其交易的说明。</a:t>
            </a:r>
          </a:p>
          <a:p>
            <a:pPr indent="612140" algn="just">
              <a:lnSpc>
                <a:spcPct val="130000"/>
              </a:lnSpc>
              <a:spcAft>
                <a:spcPts val="600"/>
              </a:spcAft>
            </a:pPr>
            <a:r>
              <a:rPr lang="zh-CN" altLang="en-US" sz="2200" dirty="0">
                <a:latin typeface="Times New Roman" panose="02020603050405020304" pitchFamily="18" charset="0"/>
                <a:cs typeface="Times New Roman" panose="02020603050405020304" pitchFamily="18" charset="0"/>
              </a:rPr>
              <a:t>（</a:t>
            </a:r>
            <a:r>
              <a:rPr lang="en-US" altLang="zh-CN" sz="2200" dirty="0">
                <a:latin typeface="Times New Roman" panose="02020603050405020304" pitchFamily="18" charset="0"/>
                <a:cs typeface="Times New Roman" panose="02020603050405020304" pitchFamily="18" charset="0"/>
              </a:rPr>
              <a:t>7</a:t>
            </a:r>
            <a:r>
              <a:rPr lang="zh-CN" altLang="en-US" sz="2200" dirty="0">
                <a:latin typeface="Times New Roman" panose="02020603050405020304" pitchFamily="18" charset="0"/>
                <a:cs typeface="Times New Roman" panose="02020603050405020304" pitchFamily="18" charset="0"/>
              </a:rPr>
              <a:t>）重要资产转让及其出售的说明。</a:t>
            </a:r>
          </a:p>
          <a:p>
            <a:pPr indent="612140" algn="just">
              <a:lnSpc>
                <a:spcPct val="130000"/>
              </a:lnSpc>
              <a:spcAft>
                <a:spcPts val="600"/>
              </a:spcAft>
            </a:pPr>
            <a:r>
              <a:rPr lang="zh-CN" altLang="en-US" sz="2200" dirty="0">
                <a:latin typeface="Times New Roman" panose="02020603050405020304" pitchFamily="18" charset="0"/>
                <a:cs typeface="Times New Roman" panose="02020603050405020304" pitchFamily="18" charset="0"/>
              </a:rPr>
              <a:t>（</a:t>
            </a:r>
            <a:r>
              <a:rPr lang="en-US" altLang="zh-CN" sz="2200" dirty="0">
                <a:latin typeface="Times New Roman" panose="02020603050405020304" pitchFamily="18" charset="0"/>
                <a:cs typeface="Times New Roman" panose="02020603050405020304" pitchFamily="18" charset="0"/>
              </a:rPr>
              <a:t>8</a:t>
            </a:r>
            <a:r>
              <a:rPr lang="zh-CN" altLang="en-US" sz="2200" dirty="0">
                <a:latin typeface="Times New Roman" panose="02020603050405020304" pitchFamily="18" charset="0"/>
                <a:cs typeface="Times New Roman" panose="02020603050405020304" pitchFamily="18" charset="0"/>
              </a:rPr>
              <a:t>）企业合并、分立的</a:t>
            </a:r>
            <a:r>
              <a:rPr lang="zh-CN" altLang="en-US" sz="2200" dirty="0">
                <a:latin typeface="Arial" panose="020B0604020202020204" pitchFamily="34" charset="0"/>
                <a:cs typeface="Arial" panose="020B0604020202020204" pitchFamily="34" charset="0"/>
              </a:rPr>
              <a:t>说明。</a:t>
            </a:r>
          </a:p>
        </p:txBody>
      </p:sp>
      <p:sp>
        <p:nvSpPr>
          <p:cNvPr id="4" name="Rectangle 26"/>
          <p:cNvSpPr>
            <a:spLocks noChangeArrowheads="1"/>
          </p:cNvSpPr>
          <p:nvPr/>
        </p:nvSpPr>
        <p:spPr bwMode="auto">
          <a:xfrm>
            <a:off x="843030" y="1847557"/>
            <a:ext cx="4842152"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indent="612140" algn="just">
              <a:spcAft>
                <a:spcPts val="600"/>
              </a:spcAft>
            </a:pPr>
            <a:r>
              <a:rPr lang="en-US" altLang="zh-CN" sz="2400" dirty="0">
                <a:latin typeface="Times New Roman" panose="02020603050405020304" pitchFamily="18" charset="0"/>
                <a:ea typeface="黑体" panose="02010609060101010101" charset="-122"/>
                <a:cs typeface="Times New Roman" panose="02020603050405020304" pitchFamily="18" charset="0"/>
              </a:rPr>
              <a:t>1</a:t>
            </a:r>
            <a:r>
              <a:rPr lang="zh-CN" altLang="en-US" sz="2400" dirty="0">
                <a:latin typeface="Times New Roman" panose="02020603050405020304" pitchFamily="18" charset="0"/>
                <a:ea typeface="黑体" panose="02010609060101010101" charset="-122"/>
                <a:cs typeface="Times New Roman" panose="02020603050405020304" pitchFamily="18" charset="0"/>
              </a:rPr>
              <a:t>．财务报表附注的具体内容</a:t>
            </a:r>
          </a:p>
        </p:txBody>
      </p:sp>
      <p:sp>
        <p:nvSpPr>
          <p:cNvPr id="5" name="Rectangle 26"/>
          <p:cNvSpPr>
            <a:spLocks noChangeArrowheads="1"/>
          </p:cNvSpPr>
          <p:nvPr/>
        </p:nvSpPr>
        <p:spPr bwMode="auto">
          <a:xfrm>
            <a:off x="843030" y="1143081"/>
            <a:ext cx="3901248" cy="49244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indent="612140" algn="just">
              <a:spcAft>
                <a:spcPts val="600"/>
              </a:spcAft>
            </a:pPr>
            <a:r>
              <a:rPr lang="zh-CN" altLang="en-US" sz="2600" dirty="0">
                <a:latin typeface="黑体" panose="02010609060101010101" charset="-122"/>
                <a:ea typeface="黑体" panose="02010609060101010101" charset="-122"/>
                <a:cs typeface="华文黑体" pitchFamily="2" charset="-122"/>
              </a:rPr>
              <a:t>（二）财务报表附注</a:t>
            </a:r>
          </a:p>
        </p:txBody>
      </p:sp>
    </p:spTree>
  </p:cSld>
  <p:clrMapOvr>
    <a:masterClrMapping/>
  </p:clrMapOvr>
  <mc:AlternateContent xmlns:mc="http://schemas.openxmlformats.org/markup-compatibility/2006">
    <mc:Choice xmlns="" xmlns:p14="http://schemas.microsoft.com/office/powerpoint/2010/main" Requires="p14">
      <p:transition spd="slow" p14:dur="1250">
        <p14:switch dir="r"/>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26"/>
          <p:cNvSpPr>
            <a:spLocks noChangeArrowheads="1"/>
          </p:cNvSpPr>
          <p:nvPr/>
        </p:nvSpPr>
        <p:spPr bwMode="auto">
          <a:xfrm>
            <a:off x="843030" y="1323970"/>
            <a:ext cx="10421318" cy="45549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indent="612140" algn="just">
              <a:lnSpc>
                <a:spcPct val="130000"/>
              </a:lnSpc>
              <a:spcAft>
                <a:spcPts val="600"/>
              </a:spcAft>
            </a:pPr>
            <a:r>
              <a:rPr lang="zh-CN" altLang="en-US" sz="2200" dirty="0">
                <a:latin typeface="Times New Roman" panose="02020603050405020304" pitchFamily="18" charset="0"/>
                <a:cs typeface="Times New Roman" panose="02020603050405020304" pitchFamily="18" charset="0"/>
              </a:rPr>
              <a:t>（</a:t>
            </a:r>
            <a:r>
              <a:rPr lang="en-US" altLang="zh-CN" sz="2200" dirty="0">
                <a:latin typeface="Times New Roman" panose="02020603050405020304" pitchFamily="18" charset="0"/>
                <a:cs typeface="Times New Roman" panose="02020603050405020304" pitchFamily="18" charset="0"/>
              </a:rPr>
              <a:t>9</a:t>
            </a:r>
            <a:r>
              <a:rPr lang="zh-CN" altLang="en-US" sz="2200" dirty="0">
                <a:latin typeface="Times New Roman" panose="02020603050405020304" pitchFamily="18" charset="0"/>
                <a:cs typeface="Times New Roman" panose="02020603050405020304" pitchFamily="18" charset="0"/>
              </a:rPr>
              <a:t>）财务报表重要项目的说明。</a:t>
            </a:r>
          </a:p>
          <a:p>
            <a:pPr indent="612140" algn="just">
              <a:lnSpc>
                <a:spcPct val="130000"/>
              </a:lnSpc>
              <a:spcAft>
                <a:spcPts val="600"/>
              </a:spcAft>
            </a:pPr>
            <a:r>
              <a:rPr lang="zh-CN" altLang="en-US" sz="2200" dirty="0">
                <a:latin typeface="Times New Roman" panose="02020603050405020304" pitchFamily="18" charset="0"/>
                <a:cs typeface="Times New Roman" panose="02020603050405020304" pitchFamily="18" charset="0"/>
              </a:rPr>
              <a:t>（</a:t>
            </a:r>
            <a:r>
              <a:rPr lang="en-US" altLang="zh-CN" sz="2200" dirty="0">
                <a:latin typeface="Times New Roman" panose="02020603050405020304" pitchFamily="18" charset="0"/>
                <a:cs typeface="Times New Roman" panose="02020603050405020304" pitchFamily="18" charset="0"/>
              </a:rPr>
              <a:t>10</a:t>
            </a:r>
            <a:r>
              <a:rPr lang="zh-CN" altLang="en-US" sz="2200" dirty="0">
                <a:latin typeface="Times New Roman" panose="02020603050405020304" pitchFamily="18" charset="0"/>
                <a:cs typeface="Times New Roman" panose="02020603050405020304" pitchFamily="18" charset="0"/>
              </a:rPr>
              <a:t>）企业所有者权益中，国家所有者权益各项目的变化数额及其变化原因。</a:t>
            </a:r>
          </a:p>
          <a:p>
            <a:pPr indent="612140" algn="just">
              <a:lnSpc>
                <a:spcPct val="130000"/>
              </a:lnSpc>
              <a:spcAft>
                <a:spcPts val="600"/>
              </a:spcAft>
            </a:pPr>
            <a:r>
              <a:rPr lang="zh-CN" altLang="en-US" sz="2200" dirty="0">
                <a:latin typeface="Times New Roman" panose="02020603050405020304" pitchFamily="18" charset="0"/>
                <a:cs typeface="Times New Roman" panose="02020603050405020304" pitchFamily="18" charset="0"/>
              </a:rPr>
              <a:t>（</a:t>
            </a:r>
            <a:r>
              <a:rPr lang="en-US" altLang="zh-CN" sz="2200" dirty="0">
                <a:latin typeface="Times New Roman" panose="02020603050405020304" pitchFamily="18" charset="0"/>
                <a:cs typeface="Times New Roman" panose="02020603050405020304" pitchFamily="18" charset="0"/>
              </a:rPr>
              <a:t>11</a:t>
            </a:r>
            <a:r>
              <a:rPr lang="zh-CN" altLang="en-US" sz="2200" dirty="0">
                <a:latin typeface="Times New Roman" panose="02020603050405020304" pitchFamily="18" charset="0"/>
                <a:cs typeface="Times New Roman" panose="02020603050405020304" pitchFamily="18" charset="0"/>
              </a:rPr>
              <a:t>）收入。</a:t>
            </a:r>
          </a:p>
          <a:p>
            <a:pPr indent="612140" algn="just">
              <a:lnSpc>
                <a:spcPct val="130000"/>
              </a:lnSpc>
              <a:spcAft>
                <a:spcPts val="600"/>
              </a:spcAft>
            </a:pPr>
            <a:r>
              <a:rPr lang="zh-CN" altLang="en-US" sz="2200" dirty="0">
                <a:latin typeface="Times New Roman" panose="02020603050405020304" pitchFamily="18" charset="0"/>
                <a:cs typeface="Times New Roman" panose="02020603050405020304" pitchFamily="18" charset="0"/>
              </a:rPr>
              <a:t>（</a:t>
            </a:r>
            <a:r>
              <a:rPr lang="en-US" altLang="zh-CN" sz="2200" dirty="0">
                <a:latin typeface="Times New Roman" panose="02020603050405020304" pitchFamily="18" charset="0"/>
                <a:cs typeface="Times New Roman" panose="02020603050405020304" pitchFamily="18" charset="0"/>
              </a:rPr>
              <a:t>12</a:t>
            </a:r>
            <a:r>
              <a:rPr lang="zh-CN" altLang="en-US" sz="2200" dirty="0">
                <a:latin typeface="Times New Roman" panose="02020603050405020304" pitchFamily="18" charset="0"/>
                <a:cs typeface="Times New Roman" panose="02020603050405020304" pitchFamily="18" charset="0"/>
              </a:rPr>
              <a:t>）所得税的会计处理方法。</a:t>
            </a:r>
          </a:p>
          <a:p>
            <a:pPr indent="612140" algn="just">
              <a:lnSpc>
                <a:spcPct val="130000"/>
              </a:lnSpc>
              <a:spcAft>
                <a:spcPts val="600"/>
              </a:spcAft>
            </a:pPr>
            <a:r>
              <a:rPr lang="zh-CN" altLang="en-US" sz="2200" dirty="0">
                <a:latin typeface="Times New Roman" panose="02020603050405020304" pitchFamily="18" charset="0"/>
                <a:cs typeface="Times New Roman" panose="02020603050405020304" pitchFamily="18" charset="0"/>
              </a:rPr>
              <a:t>（</a:t>
            </a:r>
            <a:r>
              <a:rPr lang="en-US" altLang="zh-CN" sz="2200" dirty="0">
                <a:latin typeface="Times New Roman" panose="02020603050405020304" pitchFamily="18" charset="0"/>
                <a:cs typeface="Times New Roman" panose="02020603050405020304" pitchFamily="18" charset="0"/>
              </a:rPr>
              <a:t>13</a:t>
            </a:r>
            <a:r>
              <a:rPr lang="zh-CN" altLang="en-US" sz="2200" dirty="0">
                <a:latin typeface="Times New Roman" panose="02020603050405020304" pitchFamily="18" charset="0"/>
                <a:cs typeface="Times New Roman" panose="02020603050405020304" pitchFamily="18" charset="0"/>
              </a:rPr>
              <a:t>）合并财务报表的说明。</a:t>
            </a:r>
          </a:p>
          <a:p>
            <a:pPr indent="612140" algn="just">
              <a:lnSpc>
                <a:spcPct val="130000"/>
              </a:lnSpc>
              <a:spcAft>
                <a:spcPts val="600"/>
              </a:spcAft>
            </a:pPr>
            <a:r>
              <a:rPr lang="zh-CN" altLang="en-US" sz="2200" dirty="0">
                <a:latin typeface="Times New Roman" panose="02020603050405020304" pitchFamily="18" charset="0"/>
                <a:cs typeface="Times New Roman" panose="02020603050405020304" pitchFamily="18" charset="0"/>
              </a:rPr>
              <a:t>（</a:t>
            </a:r>
            <a:r>
              <a:rPr lang="en-US" altLang="zh-CN" sz="2200" dirty="0">
                <a:latin typeface="Times New Roman" panose="02020603050405020304" pitchFamily="18" charset="0"/>
                <a:cs typeface="Times New Roman" panose="02020603050405020304" pitchFamily="18" charset="0"/>
              </a:rPr>
              <a:t>14</a:t>
            </a:r>
            <a:r>
              <a:rPr lang="zh-CN" altLang="en-US" sz="2200" dirty="0">
                <a:latin typeface="Times New Roman" panose="02020603050405020304" pitchFamily="18" charset="0"/>
                <a:cs typeface="Times New Roman" panose="02020603050405020304" pitchFamily="18" charset="0"/>
              </a:rPr>
              <a:t>）企业执行国家统一规定的各项改革措施、政策，对财务状况发生重大事项的说明。</a:t>
            </a:r>
          </a:p>
          <a:p>
            <a:pPr indent="612140" algn="just">
              <a:lnSpc>
                <a:spcPct val="130000"/>
              </a:lnSpc>
              <a:spcAft>
                <a:spcPts val="600"/>
              </a:spcAft>
            </a:pPr>
            <a:r>
              <a:rPr lang="zh-CN" altLang="en-US" sz="2200" dirty="0">
                <a:latin typeface="Times New Roman" panose="02020603050405020304" pitchFamily="18" charset="0"/>
                <a:cs typeface="Times New Roman" panose="02020603050405020304" pitchFamily="18" charset="0"/>
              </a:rPr>
              <a:t>（</a:t>
            </a:r>
            <a:r>
              <a:rPr lang="en-US" altLang="zh-CN" sz="2200" dirty="0">
                <a:latin typeface="Times New Roman" panose="02020603050405020304" pitchFamily="18" charset="0"/>
                <a:cs typeface="Times New Roman" panose="02020603050405020304" pitchFamily="18" charset="0"/>
              </a:rPr>
              <a:t>15</a:t>
            </a:r>
            <a:r>
              <a:rPr lang="zh-CN" altLang="en-US" sz="2200" dirty="0">
                <a:latin typeface="Times New Roman" panose="02020603050405020304" pitchFamily="18" charset="0"/>
                <a:cs typeface="Times New Roman" panose="02020603050405020304" pitchFamily="18" charset="0"/>
              </a:rPr>
              <a:t>）企业主辅分离、辅业改制情况的说明。</a:t>
            </a:r>
          </a:p>
          <a:p>
            <a:pPr indent="612140" algn="just">
              <a:lnSpc>
                <a:spcPct val="130000"/>
              </a:lnSpc>
              <a:spcAft>
                <a:spcPts val="600"/>
              </a:spcAft>
            </a:pPr>
            <a:r>
              <a:rPr lang="zh-CN" altLang="en-US" sz="2200" dirty="0">
                <a:latin typeface="Times New Roman" panose="02020603050405020304" pitchFamily="18" charset="0"/>
                <a:cs typeface="Times New Roman" panose="02020603050405020304" pitchFamily="18" charset="0"/>
              </a:rPr>
              <a:t>（</a:t>
            </a:r>
            <a:r>
              <a:rPr lang="en-US" altLang="zh-CN" sz="2200" dirty="0">
                <a:latin typeface="Times New Roman" panose="02020603050405020304" pitchFamily="18" charset="0"/>
                <a:cs typeface="Times New Roman" panose="02020603050405020304" pitchFamily="18" charset="0"/>
              </a:rPr>
              <a:t>16</a:t>
            </a:r>
            <a:r>
              <a:rPr lang="zh-CN" altLang="en-US" sz="2200" dirty="0">
                <a:latin typeface="Times New Roman" panose="02020603050405020304" pitchFamily="18" charset="0"/>
                <a:cs typeface="Times New Roman" panose="02020603050405020304" pitchFamily="18" charset="0"/>
              </a:rPr>
              <a:t>）有助于理解和分析财务报表需要说明的其他事项。</a:t>
            </a:r>
          </a:p>
        </p:txBody>
      </p:sp>
    </p:spTree>
  </p:cSld>
  <p:clrMapOvr>
    <a:masterClrMapping/>
  </p:clrMapOvr>
  <mc:AlternateContent xmlns:mc="http://schemas.openxmlformats.org/markup-compatibility/2006">
    <mc:Choice xmlns="" xmlns:p14="http://schemas.microsoft.com/office/powerpoint/2010/main" Requires="p14">
      <p:transition spd="slow" p14:dur="1250">
        <p14:switch dir="r"/>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组合 32"/>
          <p:cNvGrpSpPr>
            <a:grpSpLocks noChangeAspect="1"/>
          </p:cNvGrpSpPr>
          <p:nvPr/>
        </p:nvGrpSpPr>
        <p:grpSpPr>
          <a:xfrm rot="16200000">
            <a:off x="5393826" y="1977865"/>
            <a:ext cx="1071325" cy="1067882"/>
            <a:chOff x="3395261" y="1209491"/>
            <a:chExt cx="1073298" cy="1069851"/>
          </a:xfrm>
          <a:solidFill>
            <a:srgbClr val="596784"/>
          </a:solidFill>
          <a:effectLst>
            <a:outerShdw blurRad="254000" dist="63500" dir="2700000" algn="tl" rotWithShape="0">
              <a:prstClr val="black">
                <a:alpha val="20000"/>
              </a:prstClr>
            </a:outerShdw>
          </a:effectLst>
        </p:grpSpPr>
        <p:sp>
          <p:nvSpPr>
            <p:cNvPr id="34" name="Freeform 5"/>
            <p:cNvSpPr/>
            <p:nvPr/>
          </p:nvSpPr>
          <p:spPr bwMode="auto">
            <a:xfrm rot="2700000">
              <a:off x="3396984" y="1207768"/>
              <a:ext cx="1069851" cy="1073298"/>
            </a:xfrm>
            <a:custGeom>
              <a:avLst/>
              <a:gdLst>
                <a:gd name="T0" fmla="*/ 795 w 4296"/>
                <a:gd name="T1" fmla="*/ 796 h 4297"/>
                <a:gd name="T2" fmla="*/ 3678 w 4296"/>
                <a:gd name="T3" fmla="*/ 796 h 4297"/>
                <a:gd name="T4" fmla="*/ 4273 w 4296"/>
                <a:gd name="T5" fmla="*/ 2324 h 4297"/>
                <a:gd name="T6" fmla="*/ 4273 w 4296"/>
                <a:gd name="T7" fmla="*/ 4273 h 4297"/>
                <a:gd name="T8" fmla="*/ 2324 w 4296"/>
                <a:gd name="T9" fmla="*/ 4273 h 4297"/>
                <a:gd name="T10" fmla="*/ 795 w 4296"/>
                <a:gd name="T11" fmla="*/ 3678 h 4297"/>
                <a:gd name="T12" fmla="*/ 795 w 4296"/>
                <a:gd name="T13" fmla="*/ 796 h 4297"/>
              </a:gdLst>
              <a:ahLst/>
              <a:cxnLst>
                <a:cxn ang="0">
                  <a:pos x="T0" y="T1"/>
                </a:cxn>
                <a:cxn ang="0">
                  <a:pos x="T2" y="T3"/>
                </a:cxn>
                <a:cxn ang="0">
                  <a:pos x="T4" y="T5"/>
                </a:cxn>
                <a:cxn ang="0">
                  <a:pos x="T6" y="T7"/>
                </a:cxn>
                <a:cxn ang="0">
                  <a:pos x="T8" y="T9"/>
                </a:cxn>
                <a:cxn ang="0">
                  <a:pos x="T10" y="T11"/>
                </a:cxn>
                <a:cxn ang="0">
                  <a:pos x="T12" y="T13"/>
                </a:cxn>
              </a:cxnLst>
              <a:rect l="0" t="0" r="r" b="b"/>
              <a:pathLst>
                <a:path w="4296" h="4297">
                  <a:moveTo>
                    <a:pt x="795" y="796"/>
                  </a:moveTo>
                  <a:cubicBezTo>
                    <a:pt x="1591" y="0"/>
                    <a:pt x="2882" y="0"/>
                    <a:pt x="3678" y="796"/>
                  </a:cubicBezTo>
                  <a:cubicBezTo>
                    <a:pt x="4098" y="1216"/>
                    <a:pt x="4296" y="1774"/>
                    <a:pt x="4273" y="2324"/>
                  </a:cubicBezTo>
                  <a:lnTo>
                    <a:pt x="4273" y="4273"/>
                  </a:lnTo>
                  <a:lnTo>
                    <a:pt x="2324" y="4273"/>
                  </a:lnTo>
                  <a:cubicBezTo>
                    <a:pt x="1774" y="4297"/>
                    <a:pt x="1216" y="4098"/>
                    <a:pt x="795" y="3678"/>
                  </a:cubicBezTo>
                  <a:cubicBezTo>
                    <a:pt x="0" y="2882"/>
                    <a:pt x="0" y="1592"/>
                    <a:pt x="795" y="796"/>
                  </a:cubicBezTo>
                  <a:close/>
                </a:path>
              </a:pathLst>
            </a:custGeom>
            <a:grpFill/>
            <a:ln>
              <a:noFill/>
            </a:ln>
          </p:spPr>
          <p:txBody>
            <a:bodyPr vert="horz" wrap="square" lIns="121920" tIns="60960" rIns="121920" bIns="60960" numCol="1" anchor="t" anchorCtr="0" compatLnSpc="1"/>
            <a:lstStyle/>
            <a:p>
              <a:endParaRPr lang="zh-CN" altLang="en-US" sz="2400" b="1">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35" name="TextBox 9"/>
            <p:cNvSpPr txBox="1">
              <a:spLocks noChangeArrowheads="1"/>
            </p:cNvSpPr>
            <p:nvPr/>
          </p:nvSpPr>
          <p:spPr bwMode="auto">
            <a:xfrm rot="5400000">
              <a:off x="3626833" y="1482684"/>
              <a:ext cx="635619" cy="585852"/>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1</a:t>
              </a:r>
              <a:endParaRPr lang="zh-CN" altLang="en-US"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grpSp>
      <p:grpSp>
        <p:nvGrpSpPr>
          <p:cNvPr id="36" name="组合 35"/>
          <p:cNvGrpSpPr>
            <a:grpSpLocks noChangeAspect="1"/>
          </p:cNvGrpSpPr>
          <p:nvPr/>
        </p:nvGrpSpPr>
        <p:grpSpPr>
          <a:xfrm>
            <a:off x="5391611" y="3127481"/>
            <a:ext cx="1074776" cy="1071325"/>
            <a:chOff x="4254365" y="1910376"/>
            <a:chExt cx="1300156" cy="1295980"/>
          </a:xfrm>
          <a:solidFill>
            <a:srgbClr val="FFB407"/>
          </a:solidFill>
          <a:effectLst>
            <a:outerShdw blurRad="254000" dist="63500" dir="2700000" algn="tl" rotWithShape="0">
              <a:prstClr val="black">
                <a:alpha val="20000"/>
              </a:prstClr>
            </a:outerShdw>
          </a:effectLst>
        </p:grpSpPr>
        <p:sp>
          <p:nvSpPr>
            <p:cNvPr id="37" name="Freeform 5"/>
            <p:cNvSpPr/>
            <p:nvPr/>
          </p:nvSpPr>
          <p:spPr bwMode="auto">
            <a:xfrm rot="2700000" flipH="1">
              <a:off x="4256453" y="1908288"/>
              <a:ext cx="1295980" cy="1300156"/>
            </a:xfrm>
            <a:custGeom>
              <a:avLst/>
              <a:gdLst>
                <a:gd name="T0" fmla="*/ 795 w 4296"/>
                <a:gd name="T1" fmla="*/ 796 h 4297"/>
                <a:gd name="T2" fmla="*/ 3678 w 4296"/>
                <a:gd name="T3" fmla="*/ 796 h 4297"/>
                <a:gd name="T4" fmla="*/ 4273 w 4296"/>
                <a:gd name="T5" fmla="*/ 2324 h 4297"/>
                <a:gd name="T6" fmla="*/ 4273 w 4296"/>
                <a:gd name="T7" fmla="*/ 4273 h 4297"/>
                <a:gd name="T8" fmla="*/ 2324 w 4296"/>
                <a:gd name="T9" fmla="*/ 4273 h 4297"/>
                <a:gd name="T10" fmla="*/ 795 w 4296"/>
                <a:gd name="T11" fmla="*/ 3678 h 4297"/>
                <a:gd name="T12" fmla="*/ 795 w 4296"/>
                <a:gd name="T13" fmla="*/ 796 h 4297"/>
              </a:gdLst>
              <a:ahLst/>
              <a:cxnLst>
                <a:cxn ang="0">
                  <a:pos x="T0" y="T1"/>
                </a:cxn>
                <a:cxn ang="0">
                  <a:pos x="T2" y="T3"/>
                </a:cxn>
                <a:cxn ang="0">
                  <a:pos x="T4" y="T5"/>
                </a:cxn>
                <a:cxn ang="0">
                  <a:pos x="T6" y="T7"/>
                </a:cxn>
                <a:cxn ang="0">
                  <a:pos x="T8" y="T9"/>
                </a:cxn>
                <a:cxn ang="0">
                  <a:pos x="T10" y="T11"/>
                </a:cxn>
                <a:cxn ang="0">
                  <a:pos x="T12" y="T13"/>
                </a:cxn>
              </a:cxnLst>
              <a:rect l="0" t="0" r="r" b="b"/>
              <a:pathLst>
                <a:path w="4296" h="4297">
                  <a:moveTo>
                    <a:pt x="795" y="796"/>
                  </a:moveTo>
                  <a:cubicBezTo>
                    <a:pt x="1591" y="0"/>
                    <a:pt x="2882" y="0"/>
                    <a:pt x="3678" y="796"/>
                  </a:cubicBezTo>
                  <a:cubicBezTo>
                    <a:pt x="4098" y="1216"/>
                    <a:pt x="4296" y="1774"/>
                    <a:pt x="4273" y="2324"/>
                  </a:cubicBezTo>
                  <a:lnTo>
                    <a:pt x="4273" y="4273"/>
                  </a:lnTo>
                  <a:lnTo>
                    <a:pt x="2324" y="4273"/>
                  </a:lnTo>
                  <a:cubicBezTo>
                    <a:pt x="1774" y="4297"/>
                    <a:pt x="1216" y="4098"/>
                    <a:pt x="795" y="3678"/>
                  </a:cubicBezTo>
                  <a:cubicBezTo>
                    <a:pt x="0" y="2882"/>
                    <a:pt x="0" y="1592"/>
                    <a:pt x="795" y="796"/>
                  </a:cubicBezTo>
                  <a:close/>
                </a:path>
              </a:pathLst>
            </a:custGeom>
            <a:grpFill/>
            <a:ln>
              <a:noFill/>
            </a:ln>
          </p:spPr>
          <p:txBody>
            <a:bodyPr vert="horz" wrap="square" lIns="121920" tIns="60960" rIns="121920" bIns="60960" numCol="1" anchor="t" anchorCtr="0" compatLnSpc="1"/>
            <a:lstStyle/>
            <a:p>
              <a:endParaRPr lang="zh-CN" altLang="en-US" sz="2400" b="1">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38" name="TextBox 9"/>
            <p:cNvSpPr txBox="1">
              <a:spLocks noChangeArrowheads="1"/>
            </p:cNvSpPr>
            <p:nvPr/>
          </p:nvSpPr>
          <p:spPr bwMode="auto">
            <a:xfrm>
              <a:off x="4668642" y="2217005"/>
              <a:ext cx="471601" cy="707401"/>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2</a:t>
              </a:r>
              <a:endParaRPr lang="zh-CN" altLang="en-US"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grpSp>
      <p:sp>
        <p:nvSpPr>
          <p:cNvPr id="39" name="文本框 34"/>
          <p:cNvSpPr>
            <a:spLocks noChangeArrowheads="1"/>
          </p:cNvSpPr>
          <p:nvPr/>
        </p:nvSpPr>
        <p:spPr bwMode="auto">
          <a:xfrm>
            <a:off x="3274115" y="3393854"/>
            <a:ext cx="1517524"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40" tIns="45720" rIns="91440" bIns="45720">
            <a:spAutoFit/>
          </a:bodyPr>
          <a:lstStyle/>
          <a:p>
            <a:pPr algn="r"/>
            <a:r>
              <a:rPr lang="zh-CN" altLang="en-US" sz="2400" dirty="0">
                <a:latin typeface="黑体" panose="02010609060101010101" charset="-122"/>
                <a:ea typeface="黑体" panose="02010609060101010101" charset="-122"/>
              </a:rPr>
              <a:t>或有事项</a:t>
            </a:r>
          </a:p>
        </p:txBody>
      </p:sp>
      <p:sp>
        <p:nvSpPr>
          <p:cNvPr id="40" name="文本框 34"/>
          <p:cNvSpPr>
            <a:spLocks noChangeArrowheads="1"/>
          </p:cNvSpPr>
          <p:nvPr/>
        </p:nvSpPr>
        <p:spPr bwMode="auto">
          <a:xfrm>
            <a:off x="7003581" y="2083597"/>
            <a:ext cx="2654769"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40" tIns="45720" rIns="91440" bIns="45720">
            <a:spAutoFit/>
          </a:bodyPr>
          <a:lstStyle/>
          <a:p>
            <a:r>
              <a:rPr lang="zh-CN" altLang="en-US" sz="2400" dirty="0">
                <a:latin typeface="黑体" panose="02010609060101010101" charset="-122"/>
                <a:ea typeface="黑体" panose="02010609060101010101" charset="-122"/>
              </a:rPr>
              <a:t>重要会计政策和</a:t>
            </a:r>
            <a:endParaRPr lang="en-US" altLang="zh-CN" sz="2400" dirty="0">
              <a:latin typeface="黑体" panose="02010609060101010101" charset="-122"/>
              <a:ea typeface="黑体" panose="02010609060101010101" charset="-122"/>
            </a:endParaRPr>
          </a:p>
          <a:p>
            <a:r>
              <a:rPr lang="zh-CN" altLang="en-US" sz="2400" dirty="0">
                <a:latin typeface="黑体" panose="02010609060101010101" charset="-122"/>
                <a:ea typeface="黑体" panose="02010609060101010101" charset="-122"/>
              </a:rPr>
              <a:t>会计估计的说明</a:t>
            </a:r>
          </a:p>
        </p:txBody>
      </p:sp>
      <p:sp>
        <p:nvSpPr>
          <p:cNvPr id="41" name="文本框 34"/>
          <p:cNvSpPr>
            <a:spLocks noChangeArrowheads="1"/>
          </p:cNvSpPr>
          <p:nvPr/>
        </p:nvSpPr>
        <p:spPr bwMode="auto">
          <a:xfrm>
            <a:off x="2557670" y="5524590"/>
            <a:ext cx="2464904"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40" tIns="45720" rIns="91440" bIns="45720">
            <a:spAutoFit/>
          </a:bodyPr>
          <a:lstStyle/>
          <a:p>
            <a:pPr algn="ctr"/>
            <a:r>
              <a:rPr lang="zh-CN" altLang="en-US" sz="2400" dirty="0">
                <a:latin typeface="黑体" panose="02010609060101010101" charset="-122"/>
                <a:ea typeface="黑体" panose="02010609060101010101" charset="-122"/>
              </a:rPr>
              <a:t>关联方关系</a:t>
            </a:r>
            <a:endParaRPr lang="en-US" altLang="zh-CN" sz="2400" dirty="0">
              <a:latin typeface="黑体" panose="02010609060101010101" charset="-122"/>
              <a:ea typeface="黑体" panose="02010609060101010101" charset="-122"/>
            </a:endParaRPr>
          </a:p>
          <a:p>
            <a:pPr algn="ctr"/>
            <a:r>
              <a:rPr lang="zh-CN" altLang="en-US" sz="2400" dirty="0">
                <a:latin typeface="黑体" panose="02010609060101010101" charset="-122"/>
                <a:ea typeface="黑体" panose="02010609060101010101" charset="-122"/>
              </a:rPr>
              <a:t>及其交易的说明</a:t>
            </a:r>
          </a:p>
        </p:txBody>
      </p:sp>
      <p:grpSp>
        <p:nvGrpSpPr>
          <p:cNvPr id="42" name="组合 41"/>
          <p:cNvGrpSpPr>
            <a:grpSpLocks noChangeAspect="1"/>
          </p:cNvGrpSpPr>
          <p:nvPr/>
        </p:nvGrpSpPr>
        <p:grpSpPr>
          <a:xfrm flipH="1">
            <a:off x="5391611" y="4278819"/>
            <a:ext cx="1074776" cy="1071325"/>
            <a:chOff x="4254365" y="1910376"/>
            <a:chExt cx="1300156" cy="1295980"/>
          </a:xfrm>
          <a:solidFill>
            <a:srgbClr val="596784"/>
          </a:solidFill>
          <a:effectLst>
            <a:outerShdw blurRad="254000" dist="63500" dir="2700000" algn="tl" rotWithShape="0">
              <a:prstClr val="black">
                <a:alpha val="20000"/>
              </a:prstClr>
            </a:outerShdw>
          </a:effectLst>
        </p:grpSpPr>
        <p:sp>
          <p:nvSpPr>
            <p:cNvPr id="43" name="Freeform 5"/>
            <p:cNvSpPr/>
            <p:nvPr/>
          </p:nvSpPr>
          <p:spPr bwMode="auto">
            <a:xfrm rot="2700000" flipH="1">
              <a:off x="4256453" y="1908288"/>
              <a:ext cx="1295980" cy="1300156"/>
            </a:xfrm>
            <a:custGeom>
              <a:avLst/>
              <a:gdLst>
                <a:gd name="T0" fmla="*/ 795 w 4296"/>
                <a:gd name="T1" fmla="*/ 796 h 4297"/>
                <a:gd name="T2" fmla="*/ 3678 w 4296"/>
                <a:gd name="T3" fmla="*/ 796 h 4297"/>
                <a:gd name="T4" fmla="*/ 4273 w 4296"/>
                <a:gd name="T5" fmla="*/ 2324 h 4297"/>
                <a:gd name="T6" fmla="*/ 4273 w 4296"/>
                <a:gd name="T7" fmla="*/ 4273 h 4297"/>
                <a:gd name="T8" fmla="*/ 2324 w 4296"/>
                <a:gd name="T9" fmla="*/ 4273 h 4297"/>
                <a:gd name="T10" fmla="*/ 795 w 4296"/>
                <a:gd name="T11" fmla="*/ 3678 h 4297"/>
                <a:gd name="T12" fmla="*/ 795 w 4296"/>
                <a:gd name="T13" fmla="*/ 796 h 4297"/>
              </a:gdLst>
              <a:ahLst/>
              <a:cxnLst>
                <a:cxn ang="0">
                  <a:pos x="T0" y="T1"/>
                </a:cxn>
                <a:cxn ang="0">
                  <a:pos x="T2" y="T3"/>
                </a:cxn>
                <a:cxn ang="0">
                  <a:pos x="T4" y="T5"/>
                </a:cxn>
                <a:cxn ang="0">
                  <a:pos x="T6" y="T7"/>
                </a:cxn>
                <a:cxn ang="0">
                  <a:pos x="T8" y="T9"/>
                </a:cxn>
                <a:cxn ang="0">
                  <a:pos x="T10" y="T11"/>
                </a:cxn>
                <a:cxn ang="0">
                  <a:pos x="T12" y="T13"/>
                </a:cxn>
              </a:cxnLst>
              <a:rect l="0" t="0" r="r" b="b"/>
              <a:pathLst>
                <a:path w="4296" h="4297">
                  <a:moveTo>
                    <a:pt x="795" y="796"/>
                  </a:moveTo>
                  <a:cubicBezTo>
                    <a:pt x="1591" y="0"/>
                    <a:pt x="2882" y="0"/>
                    <a:pt x="3678" y="796"/>
                  </a:cubicBezTo>
                  <a:cubicBezTo>
                    <a:pt x="4098" y="1216"/>
                    <a:pt x="4296" y="1774"/>
                    <a:pt x="4273" y="2324"/>
                  </a:cubicBezTo>
                  <a:lnTo>
                    <a:pt x="4273" y="4273"/>
                  </a:lnTo>
                  <a:lnTo>
                    <a:pt x="2324" y="4273"/>
                  </a:lnTo>
                  <a:cubicBezTo>
                    <a:pt x="1774" y="4297"/>
                    <a:pt x="1216" y="4098"/>
                    <a:pt x="795" y="3678"/>
                  </a:cubicBezTo>
                  <a:cubicBezTo>
                    <a:pt x="0" y="2882"/>
                    <a:pt x="0" y="1592"/>
                    <a:pt x="795" y="796"/>
                  </a:cubicBezTo>
                  <a:close/>
                </a:path>
              </a:pathLst>
            </a:custGeom>
            <a:grpFill/>
            <a:ln>
              <a:noFill/>
            </a:ln>
          </p:spPr>
          <p:txBody>
            <a:bodyPr vert="horz" wrap="square" lIns="121920" tIns="60960" rIns="121920" bIns="60960" numCol="1" anchor="t" anchorCtr="0" compatLnSpc="1"/>
            <a:lstStyle/>
            <a:p>
              <a:endParaRPr lang="zh-CN" altLang="en-US" sz="2400" b="1">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44" name="TextBox 9"/>
            <p:cNvSpPr txBox="1">
              <a:spLocks noChangeArrowheads="1"/>
            </p:cNvSpPr>
            <p:nvPr/>
          </p:nvSpPr>
          <p:spPr bwMode="auto">
            <a:xfrm>
              <a:off x="4630980" y="2217005"/>
              <a:ext cx="471601" cy="707401"/>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3</a:t>
              </a:r>
              <a:endParaRPr lang="zh-CN" altLang="en-US"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grpSp>
      <p:sp>
        <p:nvSpPr>
          <p:cNvPr id="45" name="文本框 34"/>
          <p:cNvSpPr>
            <a:spLocks noChangeArrowheads="1"/>
          </p:cNvSpPr>
          <p:nvPr/>
        </p:nvSpPr>
        <p:spPr bwMode="auto">
          <a:xfrm>
            <a:off x="7003581" y="4398982"/>
            <a:ext cx="2127167"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40" tIns="45720" rIns="91440" bIns="45720">
            <a:spAutoFit/>
          </a:bodyPr>
          <a:lstStyle/>
          <a:p>
            <a:pPr algn="ctr"/>
            <a:r>
              <a:rPr lang="zh-CN" altLang="en-US" sz="2400" dirty="0">
                <a:latin typeface="黑体" panose="02010609060101010101" charset="-122"/>
                <a:ea typeface="黑体" panose="02010609060101010101" charset="-122"/>
              </a:rPr>
              <a:t>资产负债</a:t>
            </a:r>
            <a:endParaRPr lang="en-US" altLang="zh-CN" sz="2400" dirty="0">
              <a:latin typeface="黑体" panose="02010609060101010101" charset="-122"/>
              <a:ea typeface="黑体" panose="02010609060101010101" charset="-122"/>
            </a:endParaRPr>
          </a:p>
          <a:p>
            <a:pPr algn="ctr"/>
            <a:r>
              <a:rPr lang="zh-CN" altLang="en-US" sz="2400" dirty="0">
                <a:latin typeface="黑体" panose="02010609060101010101" charset="-122"/>
                <a:ea typeface="黑体" panose="02010609060101010101" charset="-122"/>
              </a:rPr>
              <a:t>表日后的事项</a:t>
            </a:r>
          </a:p>
        </p:txBody>
      </p:sp>
      <p:grpSp>
        <p:nvGrpSpPr>
          <p:cNvPr id="46" name="组合 45"/>
          <p:cNvGrpSpPr/>
          <p:nvPr/>
        </p:nvGrpSpPr>
        <p:grpSpPr>
          <a:xfrm rot="16200000">
            <a:off x="5394249" y="5431912"/>
            <a:ext cx="1070596" cy="1067083"/>
            <a:chOff x="3111668" y="2944827"/>
            <a:chExt cx="1640481" cy="1635098"/>
          </a:xfrm>
          <a:solidFill>
            <a:srgbClr val="FFB407"/>
          </a:solidFill>
          <a:effectLst>
            <a:outerShdw blurRad="254000" dist="63500" dir="2700000" algn="tl" rotWithShape="0">
              <a:prstClr val="black">
                <a:alpha val="20000"/>
              </a:prstClr>
            </a:outerShdw>
          </a:effectLst>
        </p:grpSpPr>
        <p:sp>
          <p:nvSpPr>
            <p:cNvPr id="47" name="Freeform 7"/>
            <p:cNvSpPr/>
            <p:nvPr/>
          </p:nvSpPr>
          <p:spPr bwMode="auto">
            <a:xfrm rot="2700000">
              <a:off x="3114360" y="2942135"/>
              <a:ext cx="1635098" cy="1640481"/>
            </a:xfrm>
            <a:custGeom>
              <a:avLst/>
              <a:gdLst>
                <a:gd name="T0" fmla="*/ 4570 w 5609"/>
                <a:gd name="T1" fmla="*/ 4570 h 5609"/>
                <a:gd name="T2" fmla="*/ 807 w 5609"/>
                <a:gd name="T3" fmla="*/ 4570 h 5609"/>
                <a:gd name="T4" fmla="*/ 30 w 5609"/>
                <a:gd name="T5" fmla="*/ 2575 h 5609"/>
                <a:gd name="T6" fmla="*/ 30 w 5609"/>
                <a:gd name="T7" fmla="*/ 30 h 5609"/>
                <a:gd name="T8" fmla="*/ 2574 w 5609"/>
                <a:gd name="T9" fmla="*/ 30 h 5609"/>
                <a:gd name="T10" fmla="*/ 4570 w 5609"/>
                <a:gd name="T11" fmla="*/ 807 h 5609"/>
                <a:gd name="T12" fmla="*/ 4570 w 5609"/>
                <a:gd name="T13" fmla="*/ 4570 h 5609"/>
              </a:gdLst>
              <a:ahLst/>
              <a:cxnLst>
                <a:cxn ang="0">
                  <a:pos x="T0" y="T1"/>
                </a:cxn>
                <a:cxn ang="0">
                  <a:pos x="T2" y="T3"/>
                </a:cxn>
                <a:cxn ang="0">
                  <a:pos x="T4" y="T5"/>
                </a:cxn>
                <a:cxn ang="0">
                  <a:pos x="T6" y="T7"/>
                </a:cxn>
                <a:cxn ang="0">
                  <a:pos x="T8" y="T9"/>
                </a:cxn>
                <a:cxn ang="0">
                  <a:pos x="T10" y="T11"/>
                </a:cxn>
                <a:cxn ang="0">
                  <a:pos x="T12" y="T13"/>
                </a:cxn>
              </a:cxnLst>
              <a:rect l="0" t="0" r="r" b="b"/>
              <a:pathLst>
                <a:path w="5609" h="5609">
                  <a:moveTo>
                    <a:pt x="4570" y="4570"/>
                  </a:moveTo>
                  <a:cubicBezTo>
                    <a:pt x="3531" y="5609"/>
                    <a:pt x="1846" y="5609"/>
                    <a:pt x="807" y="4570"/>
                  </a:cubicBezTo>
                  <a:cubicBezTo>
                    <a:pt x="258" y="4022"/>
                    <a:pt x="0" y="3293"/>
                    <a:pt x="30" y="2575"/>
                  </a:cubicBezTo>
                  <a:lnTo>
                    <a:pt x="30" y="30"/>
                  </a:lnTo>
                  <a:lnTo>
                    <a:pt x="2574" y="30"/>
                  </a:lnTo>
                  <a:cubicBezTo>
                    <a:pt x="3293" y="0"/>
                    <a:pt x="4022" y="258"/>
                    <a:pt x="4570" y="807"/>
                  </a:cubicBezTo>
                  <a:cubicBezTo>
                    <a:pt x="5609" y="1846"/>
                    <a:pt x="5609" y="3531"/>
                    <a:pt x="4570" y="4570"/>
                  </a:cubicBezTo>
                  <a:close/>
                </a:path>
              </a:pathLst>
            </a:custGeom>
            <a:grpFill/>
            <a:ln>
              <a:noFill/>
            </a:ln>
          </p:spPr>
          <p:txBody>
            <a:bodyPr vert="horz" wrap="square" lIns="121920" tIns="60960" rIns="121920" bIns="60960" numCol="1" anchor="t" anchorCtr="0" compatLnSpc="1"/>
            <a:lstStyle/>
            <a:p>
              <a:endParaRPr lang="zh-CN" altLang="en-US" sz="2400" b="1">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48" name="TextBox 9"/>
            <p:cNvSpPr txBox="1">
              <a:spLocks noChangeArrowheads="1"/>
            </p:cNvSpPr>
            <p:nvPr/>
          </p:nvSpPr>
          <p:spPr bwMode="auto">
            <a:xfrm rot="5400000">
              <a:off x="3619583" y="3314350"/>
              <a:ext cx="597370" cy="896054"/>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4</a:t>
              </a:r>
              <a:endParaRPr lang="zh-CN" altLang="en-US"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grpSp>
      <p:sp>
        <p:nvSpPr>
          <p:cNvPr id="19" name="Rectangle 26"/>
          <p:cNvSpPr>
            <a:spLocks noChangeArrowheads="1"/>
          </p:cNvSpPr>
          <p:nvPr/>
        </p:nvSpPr>
        <p:spPr bwMode="auto">
          <a:xfrm>
            <a:off x="785814" y="1313338"/>
            <a:ext cx="6217767"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indent="612140" algn="just">
              <a:spcAft>
                <a:spcPts val="600"/>
              </a:spcAft>
            </a:pPr>
            <a:r>
              <a:rPr lang="en-US" altLang="zh-CN" sz="2400" dirty="0">
                <a:latin typeface="Times New Roman" panose="02020603050405020304" pitchFamily="18" charset="0"/>
                <a:ea typeface="黑体" panose="02010609060101010101" charset="-122"/>
                <a:cs typeface="Times New Roman" panose="02020603050405020304" pitchFamily="18" charset="0"/>
              </a:rPr>
              <a:t>2</a:t>
            </a:r>
            <a:r>
              <a:rPr lang="zh-CN" altLang="en-US" sz="2400" dirty="0">
                <a:latin typeface="Times New Roman" panose="02020603050405020304" pitchFamily="18" charset="0"/>
                <a:ea typeface="黑体" panose="02010609060101010101" charset="-122"/>
                <a:cs typeface="Times New Roman" panose="02020603050405020304" pitchFamily="18" charset="0"/>
              </a:rPr>
              <a:t>．财务报表附注中需要特别关注的内容</a:t>
            </a:r>
          </a:p>
        </p:txBody>
      </p:sp>
    </p:spTree>
  </p:cSld>
  <p:clrMapOvr>
    <a:masterClrMapping/>
  </p:clrMapOvr>
  <mc:AlternateContent xmlns:mc="http://schemas.openxmlformats.org/markup-compatibility/2006">
    <mc:Choice xmlns=""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additive="base">
                                        <p:cTn id="11" dur="500" fill="hold"/>
                                        <p:tgtEl>
                                          <p:spTgt spid="33"/>
                                        </p:tgtEl>
                                        <p:attrNameLst>
                                          <p:attrName>ppt_x</p:attrName>
                                        </p:attrNameLst>
                                      </p:cBhvr>
                                      <p:tavLst>
                                        <p:tav tm="0">
                                          <p:val>
                                            <p:strVal val="1+#ppt_w/2"/>
                                          </p:val>
                                        </p:tav>
                                        <p:tav tm="100000">
                                          <p:val>
                                            <p:strVal val="#ppt_x"/>
                                          </p:val>
                                        </p:tav>
                                      </p:tavLst>
                                    </p:anim>
                                    <p:anim calcmode="lin" valueType="num">
                                      <p:cBhvr additive="base">
                                        <p:cTn id="12" dur="500" fill="hold"/>
                                        <p:tgtEl>
                                          <p:spTgt spid="33"/>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25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0-#ppt_w/2"/>
                                          </p:val>
                                        </p:tav>
                                        <p:tav tm="100000">
                                          <p:val>
                                            <p:strVal val="#ppt_x"/>
                                          </p:val>
                                        </p:tav>
                                      </p:tavLst>
                                    </p:anim>
                                    <p:anim calcmode="lin" valueType="num">
                                      <p:cBhvr additive="base">
                                        <p:cTn id="16" dur="500" fill="hold"/>
                                        <p:tgtEl>
                                          <p:spTgt spid="36"/>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500"/>
                                  </p:stCondLst>
                                  <p:childTnLst>
                                    <p:set>
                                      <p:cBhvr>
                                        <p:cTn id="18" dur="1" fill="hold">
                                          <p:stCondLst>
                                            <p:cond delay="0"/>
                                          </p:stCondLst>
                                        </p:cTn>
                                        <p:tgtEl>
                                          <p:spTgt spid="42"/>
                                        </p:tgtEl>
                                        <p:attrNameLst>
                                          <p:attrName>style.visibility</p:attrName>
                                        </p:attrNameLst>
                                      </p:cBhvr>
                                      <p:to>
                                        <p:strVal val="visible"/>
                                      </p:to>
                                    </p:set>
                                    <p:anim calcmode="lin" valueType="num">
                                      <p:cBhvr additive="base">
                                        <p:cTn id="19" dur="500" fill="hold"/>
                                        <p:tgtEl>
                                          <p:spTgt spid="42"/>
                                        </p:tgtEl>
                                        <p:attrNameLst>
                                          <p:attrName>ppt_x</p:attrName>
                                        </p:attrNameLst>
                                      </p:cBhvr>
                                      <p:tavLst>
                                        <p:tav tm="0">
                                          <p:val>
                                            <p:strVal val="1+#ppt_w/2"/>
                                          </p:val>
                                        </p:tav>
                                        <p:tav tm="100000">
                                          <p:val>
                                            <p:strVal val="#ppt_x"/>
                                          </p:val>
                                        </p:tav>
                                      </p:tavLst>
                                    </p:anim>
                                    <p:anim calcmode="lin" valueType="num">
                                      <p:cBhvr additive="base">
                                        <p:cTn id="20" dur="500" fill="hold"/>
                                        <p:tgtEl>
                                          <p:spTgt spid="4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750"/>
                                  </p:stCondLst>
                                  <p:childTnLst>
                                    <p:set>
                                      <p:cBhvr>
                                        <p:cTn id="22" dur="1" fill="hold">
                                          <p:stCondLst>
                                            <p:cond delay="0"/>
                                          </p:stCondLst>
                                        </p:cTn>
                                        <p:tgtEl>
                                          <p:spTgt spid="46"/>
                                        </p:tgtEl>
                                        <p:attrNameLst>
                                          <p:attrName>style.visibility</p:attrName>
                                        </p:attrNameLst>
                                      </p:cBhvr>
                                      <p:to>
                                        <p:strVal val="visible"/>
                                      </p:to>
                                    </p:set>
                                    <p:anim calcmode="lin" valueType="num">
                                      <p:cBhvr additive="base">
                                        <p:cTn id="23" dur="500" fill="hold"/>
                                        <p:tgtEl>
                                          <p:spTgt spid="46"/>
                                        </p:tgtEl>
                                        <p:attrNameLst>
                                          <p:attrName>ppt_x</p:attrName>
                                        </p:attrNameLst>
                                      </p:cBhvr>
                                      <p:tavLst>
                                        <p:tav tm="0">
                                          <p:val>
                                            <p:strVal val="0-#ppt_w/2"/>
                                          </p:val>
                                        </p:tav>
                                        <p:tav tm="100000">
                                          <p:val>
                                            <p:strVal val="#ppt_x"/>
                                          </p:val>
                                        </p:tav>
                                      </p:tavLst>
                                    </p:anim>
                                    <p:anim calcmode="lin" valueType="num">
                                      <p:cBhvr additive="base">
                                        <p:cTn id="24" dur="500" fill="hold"/>
                                        <p:tgtEl>
                                          <p:spTgt spid="46"/>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2" presetClass="entr" presetSubtype="8" decel="5330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additive="base">
                                        <p:cTn id="28" dur="750" fill="hold"/>
                                        <p:tgtEl>
                                          <p:spTgt spid="39"/>
                                        </p:tgtEl>
                                        <p:attrNameLst>
                                          <p:attrName>ppt_x</p:attrName>
                                        </p:attrNameLst>
                                      </p:cBhvr>
                                      <p:tavLst>
                                        <p:tav tm="0">
                                          <p:val>
                                            <p:strVal val="0-#ppt_w/2"/>
                                          </p:val>
                                        </p:tav>
                                        <p:tav tm="100000">
                                          <p:val>
                                            <p:strVal val="#ppt_x"/>
                                          </p:val>
                                        </p:tav>
                                      </p:tavLst>
                                    </p:anim>
                                    <p:anim calcmode="lin" valueType="num">
                                      <p:cBhvr additive="base">
                                        <p:cTn id="29" dur="750" fill="hold"/>
                                        <p:tgtEl>
                                          <p:spTgt spid="39"/>
                                        </p:tgtEl>
                                        <p:attrNameLst>
                                          <p:attrName>ppt_y</p:attrName>
                                        </p:attrNameLst>
                                      </p:cBhvr>
                                      <p:tavLst>
                                        <p:tav tm="0">
                                          <p:val>
                                            <p:strVal val="#ppt_y"/>
                                          </p:val>
                                        </p:tav>
                                        <p:tav tm="100000">
                                          <p:val>
                                            <p:strVal val="#ppt_y"/>
                                          </p:val>
                                        </p:tav>
                                      </p:tavLst>
                                    </p:anim>
                                  </p:childTnLst>
                                </p:cTn>
                              </p:par>
                              <p:par>
                                <p:cTn id="30" presetID="2" presetClass="entr" presetSubtype="8" decel="53300"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additive="base">
                                        <p:cTn id="32" dur="750" fill="hold"/>
                                        <p:tgtEl>
                                          <p:spTgt spid="41"/>
                                        </p:tgtEl>
                                        <p:attrNameLst>
                                          <p:attrName>ppt_x</p:attrName>
                                        </p:attrNameLst>
                                      </p:cBhvr>
                                      <p:tavLst>
                                        <p:tav tm="0">
                                          <p:val>
                                            <p:strVal val="0-#ppt_w/2"/>
                                          </p:val>
                                        </p:tav>
                                        <p:tav tm="100000">
                                          <p:val>
                                            <p:strVal val="#ppt_x"/>
                                          </p:val>
                                        </p:tav>
                                      </p:tavLst>
                                    </p:anim>
                                    <p:anim calcmode="lin" valueType="num">
                                      <p:cBhvr additive="base">
                                        <p:cTn id="33" dur="750" fill="hold"/>
                                        <p:tgtEl>
                                          <p:spTgt spid="41"/>
                                        </p:tgtEl>
                                        <p:attrNameLst>
                                          <p:attrName>ppt_y</p:attrName>
                                        </p:attrNameLst>
                                      </p:cBhvr>
                                      <p:tavLst>
                                        <p:tav tm="0">
                                          <p:val>
                                            <p:strVal val="#ppt_y"/>
                                          </p:val>
                                        </p:tav>
                                        <p:tav tm="100000">
                                          <p:val>
                                            <p:strVal val="#ppt_y"/>
                                          </p:val>
                                        </p:tav>
                                      </p:tavLst>
                                    </p:anim>
                                  </p:childTnLst>
                                </p:cTn>
                              </p:par>
                              <p:par>
                                <p:cTn id="34" presetID="2" presetClass="entr" presetSubtype="2" decel="53300" fill="hold" grpId="0" nodeType="withEffect">
                                  <p:stCondLst>
                                    <p:cond delay="0"/>
                                  </p:stCondLst>
                                  <p:childTnLst>
                                    <p:set>
                                      <p:cBhvr>
                                        <p:cTn id="35" dur="1" fill="hold">
                                          <p:stCondLst>
                                            <p:cond delay="0"/>
                                          </p:stCondLst>
                                        </p:cTn>
                                        <p:tgtEl>
                                          <p:spTgt spid="40"/>
                                        </p:tgtEl>
                                        <p:attrNameLst>
                                          <p:attrName>style.visibility</p:attrName>
                                        </p:attrNameLst>
                                      </p:cBhvr>
                                      <p:to>
                                        <p:strVal val="visible"/>
                                      </p:to>
                                    </p:set>
                                    <p:anim calcmode="lin" valueType="num">
                                      <p:cBhvr additive="base">
                                        <p:cTn id="36" dur="750" fill="hold"/>
                                        <p:tgtEl>
                                          <p:spTgt spid="40"/>
                                        </p:tgtEl>
                                        <p:attrNameLst>
                                          <p:attrName>ppt_x</p:attrName>
                                        </p:attrNameLst>
                                      </p:cBhvr>
                                      <p:tavLst>
                                        <p:tav tm="0">
                                          <p:val>
                                            <p:strVal val="1+#ppt_w/2"/>
                                          </p:val>
                                        </p:tav>
                                        <p:tav tm="100000">
                                          <p:val>
                                            <p:strVal val="#ppt_x"/>
                                          </p:val>
                                        </p:tav>
                                      </p:tavLst>
                                    </p:anim>
                                    <p:anim calcmode="lin" valueType="num">
                                      <p:cBhvr additive="base">
                                        <p:cTn id="37" dur="750" fill="hold"/>
                                        <p:tgtEl>
                                          <p:spTgt spid="40"/>
                                        </p:tgtEl>
                                        <p:attrNameLst>
                                          <p:attrName>ppt_y</p:attrName>
                                        </p:attrNameLst>
                                      </p:cBhvr>
                                      <p:tavLst>
                                        <p:tav tm="0">
                                          <p:val>
                                            <p:strVal val="#ppt_y"/>
                                          </p:val>
                                        </p:tav>
                                        <p:tav tm="100000">
                                          <p:val>
                                            <p:strVal val="#ppt_y"/>
                                          </p:val>
                                        </p:tav>
                                      </p:tavLst>
                                    </p:anim>
                                  </p:childTnLst>
                                </p:cTn>
                              </p:par>
                              <p:par>
                                <p:cTn id="38" presetID="2" presetClass="entr" presetSubtype="2" decel="53300" fill="hold" grpId="0" nodeType="withEffect">
                                  <p:stCondLst>
                                    <p:cond delay="0"/>
                                  </p:stCondLst>
                                  <p:childTnLst>
                                    <p:set>
                                      <p:cBhvr>
                                        <p:cTn id="39" dur="1" fill="hold">
                                          <p:stCondLst>
                                            <p:cond delay="0"/>
                                          </p:stCondLst>
                                        </p:cTn>
                                        <p:tgtEl>
                                          <p:spTgt spid="45"/>
                                        </p:tgtEl>
                                        <p:attrNameLst>
                                          <p:attrName>style.visibility</p:attrName>
                                        </p:attrNameLst>
                                      </p:cBhvr>
                                      <p:to>
                                        <p:strVal val="visible"/>
                                      </p:to>
                                    </p:set>
                                    <p:anim calcmode="lin" valueType="num">
                                      <p:cBhvr additive="base">
                                        <p:cTn id="40" dur="750" fill="hold"/>
                                        <p:tgtEl>
                                          <p:spTgt spid="45"/>
                                        </p:tgtEl>
                                        <p:attrNameLst>
                                          <p:attrName>ppt_x</p:attrName>
                                        </p:attrNameLst>
                                      </p:cBhvr>
                                      <p:tavLst>
                                        <p:tav tm="0">
                                          <p:val>
                                            <p:strVal val="1+#ppt_w/2"/>
                                          </p:val>
                                        </p:tav>
                                        <p:tav tm="100000">
                                          <p:val>
                                            <p:strVal val="#ppt_x"/>
                                          </p:val>
                                        </p:tav>
                                      </p:tavLst>
                                    </p:anim>
                                    <p:anim calcmode="lin" valueType="num">
                                      <p:cBhvr additive="base">
                                        <p:cTn id="41" dur="750" fill="hold"/>
                                        <p:tgtEl>
                                          <p:spTgt spid="4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P spid="41" grpId="0"/>
      <p:bldP spid="45" grpId="0"/>
      <p:bldP spid="1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26"/>
          <p:cNvSpPr>
            <a:spLocks noChangeArrowheads="1"/>
          </p:cNvSpPr>
          <p:nvPr/>
        </p:nvSpPr>
        <p:spPr bwMode="auto">
          <a:xfrm>
            <a:off x="1000541" y="1768077"/>
            <a:ext cx="3160642" cy="49244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indent="612140" algn="just">
              <a:spcAft>
                <a:spcPts val="600"/>
              </a:spcAft>
            </a:pPr>
            <a:r>
              <a:rPr lang="zh-CN" altLang="en-US" sz="2600" dirty="0">
                <a:latin typeface="黑体" panose="02010609060101010101" charset="-122"/>
                <a:ea typeface="黑体" panose="02010609060101010101" charset="-122"/>
                <a:cs typeface="华文黑体" pitchFamily="2" charset="-122"/>
              </a:rPr>
              <a:t>（三）审计报告</a:t>
            </a:r>
          </a:p>
        </p:txBody>
      </p:sp>
      <p:sp>
        <p:nvSpPr>
          <p:cNvPr id="20" name="Rectangle 26"/>
          <p:cNvSpPr>
            <a:spLocks noChangeArrowheads="1"/>
          </p:cNvSpPr>
          <p:nvPr/>
        </p:nvSpPr>
        <p:spPr bwMode="auto">
          <a:xfrm>
            <a:off x="1000541" y="2436495"/>
            <a:ext cx="10237304" cy="11440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indent="612140" algn="just">
              <a:lnSpc>
                <a:spcPct val="150000"/>
              </a:lnSpc>
              <a:spcAft>
                <a:spcPts val="600"/>
              </a:spcAft>
            </a:pPr>
            <a:r>
              <a:rPr lang="zh-CN" altLang="en-US" sz="2400" dirty="0">
                <a:latin typeface="等线" panose="02010600030101010101" pitchFamily="2" charset="-122"/>
                <a:cs typeface="华文黑体" pitchFamily="2" charset="-122"/>
              </a:rPr>
              <a:t>审计报告是指注册会计师依据</a:t>
            </a:r>
            <a:r>
              <a:rPr lang="zh-CN" altLang="en-US" sz="2400" b="1" dirty="0">
                <a:solidFill>
                  <a:srgbClr val="FFB407"/>
                </a:solidFill>
                <a:latin typeface="等线" panose="02010600030101010101" pitchFamily="2" charset="-122"/>
                <a:ea typeface="等线" panose="02010600030101010101" pitchFamily="2" charset="-122"/>
              </a:rPr>
              <a:t>独立审计</a:t>
            </a:r>
            <a:r>
              <a:rPr lang="zh-CN" altLang="en-US" sz="2400" dirty="0">
                <a:latin typeface="等线" panose="02010600030101010101" pitchFamily="2" charset="-122"/>
                <a:cs typeface="华文黑体" pitchFamily="2" charset="-122"/>
              </a:rPr>
              <a:t>准则，在实施必要审计程序后出具的，对被审计单位提供的财务报表发表</a:t>
            </a:r>
            <a:r>
              <a:rPr lang="zh-CN" altLang="en-US" sz="2400" b="1" dirty="0">
                <a:solidFill>
                  <a:srgbClr val="FFB407"/>
                </a:solidFill>
                <a:latin typeface="等线" panose="02010600030101010101" pitchFamily="2" charset="-122"/>
                <a:ea typeface="等线" panose="02010600030101010101" pitchFamily="2" charset="-122"/>
              </a:rPr>
              <a:t>审计意见</a:t>
            </a:r>
            <a:r>
              <a:rPr lang="zh-CN" altLang="en-US" sz="2400" dirty="0">
                <a:latin typeface="等线" panose="02010600030101010101" pitchFamily="2" charset="-122"/>
                <a:cs typeface="华文黑体" pitchFamily="2" charset="-122"/>
              </a:rPr>
              <a:t>的书面文件。</a:t>
            </a:r>
          </a:p>
        </p:txBody>
      </p:sp>
    </p:spTree>
  </p:cSld>
  <p:clrMapOvr>
    <a:masterClrMapping/>
  </p:clrMapOvr>
  <mc:AlternateContent xmlns:mc="http://schemas.openxmlformats.org/markup-compatibility/2006">
    <mc:Choice xmlns="" xmlns:p14="http://schemas.microsoft.com/office/powerpoint/2010/main" Requires="p14">
      <p:transition spd="slow" p14:dur="1250">
        <p14:switch dir="r"/>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extBox 48"/>
          <p:cNvSpPr txBox="1"/>
          <p:nvPr/>
        </p:nvSpPr>
        <p:spPr>
          <a:xfrm>
            <a:off x="3819913" y="3599228"/>
            <a:ext cx="7484108" cy="1096967"/>
          </a:xfrm>
          <a:prstGeom prst="rect">
            <a:avLst/>
          </a:prstGeom>
          <a:noFill/>
        </p:spPr>
        <p:txBody>
          <a:bodyPr wrap="square" lIns="0" tIns="0" rIns="0" bIns="0" rtlCol="0">
            <a:spAutoFit/>
          </a:bodyPr>
          <a:lstStyle/>
          <a:p>
            <a:pPr>
              <a:lnSpc>
                <a:spcPct val="130000"/>
              </a:lnSpc>
            </a:pPr>
            <a:r>
              <a:rPr lang="zh-CN" altLang="en-US" sz="6000" dirty="0">
                <a:solidFill>
                  <a:srgbClr val="554B4F"/>
                </a:solidFill>
                <a:latin typeface="方正大黑简体" panose="03000509000000000000" pitchFamily="65" charset="-122"/>
                <a:ea typeface="方正大黑简体" panose="03000509000000000000" pitchFamily="65" charset="-122"/>
                <a:cs typeface="+mn-ea"/>
                <a:sym typeface="+mn-lt"/>
              </a:rPr>
              <a:t>财务报表的分析方法</a:t>
            </a:r>
          </a:p>
        </p:txBody>
      </p:sp>
      <p:sp>
        <p:nvSpPr>
          <p:cNvPr id="11" name="矩形 10"/>
          <p:cNvSpPr/>
          <p:nvPr/>
        </p:nvSpPr>
        <p:spPr>
          <a:xfrm>
            <a:off x="9354" y="18289"/>
            <a:ext cx="12182645" cy="2896361"/>
          </a:xfrm>
          <a:prstGeom prst="rect">
            <a:avLst/>
          </a:prstGeom>
          <a:blipFill dpi="0" rotWithShape="1">
            <a:blip r:embed="rId3" cstate="print">
              <a:extLst>
                <a:ext uri="{28A0092B-C50C-407E-A947-70E740481C1C}">
                  <a14:useLocalDpi xmlns="" xmlns:a14="http://schemas.microsoft.com/office/drawing/2010/main" val="0"/>
                </a:ext>
              </a:extLst>
            </a:blip>
            <a:srcRect/>
            <a:stretch>
              <a:fillRect/>
            </a:stretch>
          </a:blip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p>
        </p:txBody>
      </p:sp>
      <p:sp>
        <p:nvSpPr>
          <p:cNvPr id="14" name="矩形 13"/>
          <p:cNvSpPr/>
          <p:nvPr/>
        </p:nvSpPr>
        <p:spPr>
          <a:xfrm>
            <a:off x="1179690" y="963297"/>
            <a:ext cx="1845738" cy="4199253"/>
          </a:xfrm>
          <a:prstGeom prst="rect">
            <a:avLst/>
          </a:prstGeom>
          <a:solidFill>
            <a:srgbClr val="596784"/>
          </a:solidFill>
          <a:ln>
            <a:noFill/>
          </a:ln>
          <a:effectLst>
            <a:outerShdw blurRad="2540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6" name="TextBox 48"/>
          <p:cNvSpPr txBox="1"/>
          <p:nvPr/>
        </p:nvSpPr>
        <p:spPr>
          <a:xfrm>
            <a:off x="1179690" y="3262854"/>
            <a:ext cx="1845739" cy="1769715"/>
          </a:xfrm>
          <a:prstGeom prst="rect">
            <a:avLst/>
          </a:prstGeom>
          <a:noFill/>
        </p:spPr>
        <p:txBody>
          <a:bodyPr wrap="square" lIns="0" tIns="0" rIns="0" bIns="0" rtlCol="0">
            <a:spAutoFit/>
          </a:bodyPr>
          <a:lstStyle/>
          <a:p>
            <a:pPr algn="ctr"/>
            <a:r>
              <a:rPr lang="en-US" altLang="zh-CN" sz="11500" dirty="0">
                <a:solidFill>
                  <a:schemeClr val="bg1"/>
                </a:solidFill>
                <a:latin typeface="Arial Black" panose="020B0A04020102020204" pitchFamily="34" charset="0"/>
                <a:ea typeface="方正黑体简体" panose="02010601030101010101" pitchFamily="2" charset="-122"/>
                <a:cs typeface="Arial" panose="020B0604020202020204" pitchFamily="34" charset="0"/>
                <a:sym typeface="+mn-lt"/>
              </a:rPr>
              <a:t>3</a:t>
            </a:r>
            <a:endParaRPr lang="zh-CN" altLang="en-US" sz="11500" dirty="0">
              <a:solidFill>
                <a:schemeClr val="bg1"/>
              </a:solidFill>
              <a:latin typeface="Arial Black" panose="020B0A04020102020204" pitchFamily="34" charset="0"/>
              <a:ea typeface="方正黑体简体" panose="02010601030101010101" pitchFamily="2" charset="-122"/>
              <a:cs typeface="Arial" panose="020B0604020202020204" pitchFamily="34" charset="0"/>
              <a:sym typeface="+mn-lt"/>
            </a:endParaRPr>
          </a:p>
        </p:txBody>
      </p:sp>
      <p:sp>
        <p:nvSpPr>
          <p:cNvPr id="17" name="矩形 16"/>
          <p:cNvSpPr/>
          <p:nvPr/>
        </p:nvSpPr>
        <p:spPr>
          <a:xfrm>
            <a:off x="11059276" y="2715130"/>
            <a:ext cx="495300" cy="495300"/>
          </a:xfrm>
          <a:prstGeom prst="rect">
            <a:avLst/>
          </a:prstGeom>
          <a:solidFill>
            <a:srgbClr val="FFB407"/>
          </a:solidFill>
          <a:ln>
            <a:noFill/>
          </a:ln>
          <a:effectLst>
            <a:outerShdw blurRad="2540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887979" y="4756150"/>
            <a:ext cx="640960" cy="640960"/>
          </a:xfrm>
          <a:prstGeom prst="rect">
            <a:avLst/>
          </a:prstGeom>
          <a:noFill/>
          <a:ln w="19050">
            <a:solidFill>
              <a:srgbClr val="FFB4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1664409" y="5631308"/>
            <a:ext cx="217042" cy="217042"/>
          </a:xfrm>
          <a:prstGeom prst="rect">
            <a:avLst/>
          </a:prstGeom>
          <a:solidFill>
            <a:srgbClr val="FFB407"/>
          </a:solidFill>
          <a:ln>
            <a:noFill/>
          </a:ln>
          <a:effectLst>
            <a:outerShdw blurRad="2540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 xmlns:p14="http://schemas.microsoft.com/office/powerpoint/2010/main" Requires="p14">
      <p:transition spd="slow" p14:dur="125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barn(inVertical)">
                                      <p:cBhvr>
                                        <p:cTn id="10" dur="500"/>
                                        <p:tgtEl>
                                          <p:spTgt spid="16"/>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up)">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par>
                                <p:cTn id="19" presetID="53" presetClass="entr" presetSubtype="16" fill="hold" grpId="0" nodeType="withEffect">
                                  <p:stCondLst>
                                    <p:cond delay="250"/>
                                  </p:stCondLst>
                                  <p:childTnLst>
                                    <p:set>
                                      <p:cBhvr>
                                        <p:cTn id="20" dur="1" fill="hold">
                                          <p:stCondLst>
                                            <p:cond delay="0"/>
                                          </p:stCondLst>
                                        </p:cTn>
                                        <p:tgtEl>
                                          <p:spTgt spid="19"/>
                                        </p:tgtEl>
                                        <p:attrNameLst>
                                          <p:attrName>style.visibility</p:attrName>
                                        </p:attrNameLst>
                                      </p:cBhvr>
                                      <p:to>
                                        <p:strVal val="visible"/>
                                      </p:to>
                                    </p:set>
                                    <p:anim calcmode="lin" valueType="num">
                                      <p:cBhvr>
                                        <p:cTn id="21" dur="500" fill="hold"/>
                                        <p:tgtEl>
                                          <p:spTgt spid="19"/>
                                        </p:tgtEl>
                                        <p:attrNameLst>
                                          <p:attrName>ppt_w</p:attrName>
                                        </p:attrNameLst>
                                      </p:cBhvr>
                                      <p:tavLst>
                                        <p:tav tm="0">
                                          <p:val>
                                            <p:fltVal val="0"/>
                                          </p:val>
                                        </p:tav>
                                        <p:tav tm="100000">
                                          <p:val>
                                            <p:strVal val="#ppt_w"/>
                                          </p:val>
                                        </p:tav>
                                      </p:tavLst>
                                    </p:anim>
                                    <p:anim calcmode="lin" valueType="num">
                                      <p:cBhvr>
                                        <p:cTn id="22" dur="500" fill="hold"/>
                                        <p:tgtEl>
                                          <p:spTgt spid="19"/>
                                        </p:tgtEl>
                                        <p:attrNameLst>
                                          <p:attrName>ppt_h</p:attrName>
                                        </p:attrNameLst>
                                      </p:cBhvr>
                                      <p:tavLst>
                                        <p:tav tm="0">
                                          <p:val>
                                            <p:fltVal val="0"/>
                                          </p:val>
                                        </p:tav>
                                        <p:tav tm="100000">
                                          <p:val>
                                            <p:strVal val="#ppt_h"/>
                                          </p:val>
                                        </p:tav>
                                      </p:tavLst>
                                    </p:anim>
                                    <p:animEffect transition="in" filter="fade">
                                      <p:cBhvr>
                                        <p:cTn id="23" dur="500"/>
                                        <p:tgtEl>
                                          <p:spTgt spid="1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 calcmode="lin" valueType="num">
                                      <p:cBhvr>
                                        <p:cTn id="26" dur="500" fill="hold"/>
                                        <p:tgtEl>
                                          <p:spTgt spid="17"/>
                                        </p:tgtEl>
                                        <p:attrNameLst>
                                          <p:attrName>ppt_w</p:attrName>
                                        </p:attrNameLst>
                                      </p:cBhvr>
                                      <p:tavLst>
                                        <p:tav tm="0">
                                          <p:val>
                                            <p:fltVal val="0"/>
                                          </p:val>
                                        </p:tav>
                                        <p:tav tm="100000">
                                          <p:val>
                                            <p:strVal val="#ppt_w"/>
                                          </p:val>
                                        </p:tav>
                                      </p:tavLst>
                                    </p:anim>
                                    <p:anim calcmode="lin" valueType="num">
                                      <p:cBhvr>
                                        <p:cTn id="27" dur="500" fill="hold"/>
                                        <p:tgtEl>
                                          <p:spTgt spid="17"/>
                                        </p:tgtEl>
                                        <p:attrNameLst>
                                          <p:attrName>ppt_h</p:attrName>
                                        </p:attrNameLst>
                                      </p:cBhvr>
                                      <p:tavLst>
                                        <p:tav tm="0">
                                          <p:val>
                                            <p:fltVal val="0"/>
                                          </p:val>
                                        </p:tav>
                                        <p:tav tm="100000">
                                          <p:val>
                                            <p:strVal val="#ppt_h"/>
                                          </p:val>
                                        </p:tav>
                                      </p:tavLst>
                                    </p:anim>
                                    <p:animEffect transition="in" filter="fade">
                                      <p:cBhvr>
                                        <p:cTn id="28" dur="500"/>
                                        <p:tgtEl>
                                          <p:spTgt spid="17"/>
                                        </p:tgtEl>
                                      </p:cBhvr>
                                    </p:animEffect>
                                  </p:childTnLst>
                                </p:cTn>
                              </p:par>
                            </p:childTnLst>
                          </p:cTn>
                        </p:par>
                        <p:par>
                          <p:cTn id="29" fill="hold">
                            <p:stCondLst>
                              <p:cond delay="500"/>
                            </p:stCondLst>
                            <p:childTnLst>
                              <p:par>
                                <p:cTn id="30" presetID="16" presetClass="entr" presetSubtype="21" fill="hold" grpId="0" nodeType="afterEffect">
                                  <p:stCondLst>
                                    <p:cond delay="0"/>
                                  </p:stCondLst>
                                  <p:childTnLst>
                                    <p:set>
                                      <p:cBhvr>
                                        <p:cTn id="31" dur="1" fill="hold">
                                          <p:stCondLst>
                                            <p:cond delay="0"/>
                                          </p:stCondLst>
                                        </p:cTn>
                                        <p:tgtEl>
                                          <p:spTgt spid="49"/>
                                        </p:tgtEl>
                                        <p:attrNameLst>
                                          <p:attrName>style.visibility</p:attrName>
                                        </p:attrNameLst>
                                      </p:cBhvr>
                                      <p:to>
                                        <p:strVal val="visible"/>
                                      </p:to>
                                    </p:set>
                                    <p:animEffect transition="in" filter="barn(inVertical)">
                                      <p:cBhvr>
                                        <p:cTn id="32"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11" grpId="0" animBg="1"/>
      <p:bldP spid="14" grpId="0" animBg="1"/>
      <p:bldP spid="16" grpId="0"/>
      <p:bldP spid="17" grpId="0" animBg="1"/>
      <p:bldP spid="18" grpId="0" animBg="1"/>
      <p:bldP spid="1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9355" y="1"/>
            <a:ext cx="3287318" cy="6858000"/>
          </a:xfrm>
          <a:prstGeom prst="rect">
            <a:avLst/>
          </a:prstGeom>
          <a:blipFill dpi="0" rotWithShape="1">
            <a:blip r:embed="rId3" cstate="print">
              <a:extLst>
                <a:ext uri="{28A0092B-C50C-407E-A947-70E740481C1C}">
                  <a14:useLocalDpi xmlns="" xmlns:a14="http://schemas.microsoft.com/office/drawing/2010/main" val="0"/>
                </a:ext>
              </a:extLst>
            </a:blip>
            <a:srcRect/>
            <a:stretch>
              <a:fillRect/>
            </a:stretch>
          </a:blipFill>
          <a:ln>
            <a:noFill/>
          </a:ln>
          <a:effectLst>
            <a:outerShdw blurRad="2540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p>
        </p:txBody>
      </p:sp>
      <p:sp>
        <p:nvSpPr>
          <p:cNvPr id="40" name="平行四边形 39"/>
          <p:cNvSpPr/>
          <p:nvPr/>
        </p:nvSpPr>
        <p:spPr>
          <a:xfrm>
            <a:off x="1758718" y="3160657"/>
            <a:ext cx="2450958" cy="2451008"/>
          </a:xfrm>
          <a:prstGeom prst="parallelogram">
            <a:avLst/>
          </a:prstGeom>
          <a:solidFill>
            <a:srgbClr val="FFB407"/>
          </a:solidFill>
          <a:ln w="28575">
            <a:solidFill>
              <a:schemeClr val="bg1"/>
            </a:solidFill>
          </a:ln>
          <a:effectLst>
            <a:outerShdw blurRad="2540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sz="2000"/>
          </a:p>
        </p:txBody>
      </p:sp>
      <p:sp>
        <p:nvSpPr>
          <p:cNvPr id="41" name="TextBox 2"/>
          <p:cNvSpPr txBox="1"/>
          <p:nvPr/>
        </p:nvSpPr>
        <p:spPr>
          <a:xfrm>
            <a:off x="2006626" y="3787432"/>
            <a:ext cx="1905500" cy="1354217"/>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ctr">
              <a:lnSpc>
                <a:spcPct val="100000"/>
              </a:lnSpc>
            </a:pPr>
            <a:r>
              <a:rPr lang="zh-CN" altLang="en-US" sz="8800" b="1" spc="300" dirty="0">
                <a:solidFill>
                  <a:schemeClr val="bg1"/>
                </a:solidFill>
                <a:latin typeface="方正大黑简体" panose="03000509000000000000" pitchFamily="65" charset="-122"/>
                <a:ea typeface="方正大黑简体" panose="03000509000000000000" pitchFamily="65" charset="-122"/>
              </a:rPr>
              <a:t>录</a:t>
            </a:r>
            <a:endParaRPr lang="en-US" altLang="zh-CN" sz="8800" b="1" spc="300" dirty="0">
              <a:solidFill>
                <a:schemeClr val="bg1"/>
              </a:solidFill>
              <a:latin typeface="方正大黑简体" panose="03000509000000000000" pitchFamily="65" charset="-122"/>
              <a:ea typeface="方正大黑简体" panose="03000509000000000000" pitchFamily="65" charset="-122"/>
            </a:endParaRPr>
          </a:p>
        </p:txBody>
      </p:sp>
      <p:sp>
        <p:nvSpPr>
          <p:cNvPr id="42" name="平行四边形 41"/>
          <p:cNvSpPr/>
          <p:nvPr/>
        </p:nvSpPr>
        <p:spPr>
          <a:xfrm>
            <a:off x="1758717" y="1204315"/>
            <a:ext cx="2450960" cy="2451600"/>
          </a:xfrm>
          <a:prstGeom prst="parallelogram">
            <a:avLst/>
          </a:prstGeom>
          <a:solidFill>
            <a:srgbClr val="596784"/>
          </a:solidFill>
          <a:ln w="28575">
            <a:solidFill>
              <a:schemeClr val="bg1"/>
            </a:solidFill>
          </a:ln>
          <a:effectLst>
            <a:outerShdw blurRad="2540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sz="3200"/>
          </a:p>
        </p:txBody>
      </p:sp>
      <p:sp>
        <p:nvSpPr>
          <p:cNvPr id="43" name="椭圆 42"/>
          <p:cNvSpPr/>
          <p:nvPr/>
        </p:nvSpPr>
        <p:spPr>
          <a:xfrm>
            <a:off x="5174536" y="1116806"/>
            <a:ext cx="576472" cy="576785"/>
          </a:xfrm>
          <a:prstGeom prst="ellipse">
            <a:avLst/>
          </a:prstGeom>
          <a:solidFill>
            <a:srgbClr val="596784"/>
          </a:solidFill>
          <a:ln>
            <a:noFill/>
          </a:ln>
          <a:effectLst>
            <a:outerShdw blurRad="2540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r>
              <a:rPr lang="en-US" altLang="zh-CN" sz="3200" dirty="0">
                <a:latin typeface="Arial" panose="020B0604020202020204" pitchFamily="34" charset="0"/>
                <a:ea typeface="微软雅黑" panose="020B0503020204020204" pitchFamily="34" charset="-122"/>
                <a:cs typeface="Arial" panose="020B0604020202020204" pitchFamily="34" charset="0"/>
              </a:rPr>
              <a:t>1</a:t>
            </a:r>
            <a:endParaRPr lang="zh-CN" altLang="en-US" sz="3200" dirty="0">
              <a:latin typeface="Arial" panose="020B0604020202020204" pitchFamily="34" charset="0"/>
              <a:ea typeface="微软雅黑" panose="020B0503020204020204" pitchFamily="34" charset="-122"/>
              <a:cs typeface="Arial" panose="020B0604020202020204" pitchFamily="34" charset="0"/>
            </a:endParaRPr>
          </a:p>
        </p:txBody>
      </p:sp>
      <p:cxnSp>
        <p:nvCxnSpPr>
          <p:cNvPr id="44" name="直接连接符 43"/>
          <p:cNvCxnSpPr/>
          <p:nvPr/>
        </p:nvCxnSpPr>
        <p:spPr>
          <a:xfrm>
            <a:off x="5751526" y="1421637"/>
            <a:ext cx="1006777" cy="0"/>
          </a:xfrm>
          <a:prstGeom prst="line">
            <a:avLst/>
          </a:prstGeom>
          <a:ln w="6350">
            <a:solidFill>
              <a:schemeClr val="bg1">
                <a:lumMod val="50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45" name="标题 11"/>
          <p:cNvSpPr txBox="1"/>
          <p:nvPr/>
        </p:nvSpPr>
        <p:spPr>
          <a:xfrm>
            <a:off x="6818896" y="1131600"/>
            <a:ext cx="4549812" cy="584751"/>
          </a:xfrm>
          <a:prstGeom prst="rect">
            <a:avLst/>
          </a:prstGeom>
        </p:spPr>
        <p:txBody>
          <a:bodyPr wrap="square" lIns="91416" tIns="45708" rIns="91416" bIns="45708">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3200" dirty="0">
                <a:latin typeface="黑体" panose="02010609060101010101" charset="-122"/>
                <a:ea typeface="黑体" panose="02010609060101010101" charset="-122"/>
              </a:rPr>
              <a:t>公司基本素质分析概述</a:t>
            </a:r>
          </a:p>
        </p:txBody>
      </p:sp>
      <p:sp>
        <p:nvSpPr>
          <p:cNvPr id="46" name="椭圆 45"/>
          <p:cNvSpPr/>
          <p:nvPr/>
        </p:nvSpPr>
        <p:spPr>
          <a:xfrm>
            <a:off x="5174537" y="2458420"/>
            <a:ext cx="576472" cy="576785"/>
          </a:xfrm>
          <a:prstGeom prst="ellipse">
            <a:avLst/>
          </a:prstGeom>
          <a:solidFill>
            <a:srgbClr val="FFB407"/>
          </a:solidFill>
          <a:ln>
            <a:noFill/>
          </a:ln>
          <a:effectLst>
            <a:outerShdw blurRad="2540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r>
              <a:rPr lang="en-US" altLang="zh-CN" sz="3200" dirty="0">
                <a:latin typeface="Arial" panose="020B0604020202020204" pitchFamily="34" charset="0"/>
                <a:ea typeface="微软雅黑" panose="020B0503020204020204" pitchFamily="34" charset="-122"/>
                <a:cs typeface="Arial" panose="020B0604020202020204" pitchFamily="34" charset="0"/>
              </a:rPr>
              <a:t>2</a:t>
            </a:r>
            <a:endParaRPr lang="zh-CN" altLang="en-US" sz="3200" dirty="0">
              <a:latin typeface="Arial" panose="020B0604020202020204" pitchFamily="34" charset="0"/>
              <a:ea typeface="微软雅黑" panose="020B0503020204020204" pitchFamily="34" charset="-122"/>
              <a:cs typeface="Arial" panose="020B0604020202020204" pitchFamily="34" charset="0"/>
            </a:endParaRPr>
          </a:p>
        </p:txBody>
      </p:sp>
      <p:cxnSp>
        <p:nvCxnSpPr>
          <p:cNvPr id="47" name="直接连接符 46"/>
          <p:cNvCxnSpPr/>
          <p:nvPr/>
        </p:nvCxnSpPr>
        <p:spPr>
          <a:xfrm>
            <a:off x="5751526" y="2763251"/>
            <a:ext cx="1006777" cy="0"/>
          </a:xfrm>
          <a:prstGeom prst="line">
            <a:avLst/>
          </a:prstGeom>
          <a:ln w="6350">
            <a:solidFill>
              <a:schemeClr val="bg1">
                <a:lumMod val="50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48" name="标题 11"/>
          <p:cNvSpPr txBox="1"/>
          <p:nvPr/>
        </p:nvSpPr>
        <p:spPr>
          <a:xfrm>
            <a:off x="6818896" y="2473214"/>
            <a:ext cx="3925673" cy="584751"/>
          </a:xfrm>
          <a:prstGeom prst="rect">
            <a:avLst/>
          </a:prstGeom>
        </p:spPr>
        <p:txBody>
          <a:bodyPr wrap="square" lIns="91416" tIns="45708" rIns="91416" bIns="45708">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3200" dirty="0">
                <a:latin typeface="黑体" panose="02010609060101010101" charset="-122"/>
                <a:ea typeface="黑体" panose="02010609060101010101" charset="-122"/>
              </a:rPr>
              <a:t>公司财务分析的对象</a:t>
            </a:r>
          </a:p>
        </p:txBody>
      </p:sp>
      <p:sp>
        <p:nvSpPr>
          <p:cNvPr id="49" name="椭圆 48"/>
          <p:cNvSpPr/>
          <p:nvPr/>
        </p:nvSpPr>
        <p:spPr>
          <a:xfrm>
            <a:off x="5174537" y="3800034"/>
            <a:ext cx="576472" cy="576785"/>
          </a:xfrm>
          <a:prstGeom prst="ellipse">
            <a:avLst/>
          </a:prstGeom>
          <a:solidFill>
            <a:srgbClr val="596784"/>
          </a:solidFill>
          <a:ln>
            <a:noFill/>
          </a:ln>
          <a:effectLst>
            <a:outerShdw blurRad="2540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r>
              <a:rPr lang="en-US" altLang="zh-CN" sz="3200" dirty="0">
                <a:latin typeface="Arial" panose="020B0604020202020204" pitchFamily="34" charset="0"/>
                <a:ea typeface="微软雅黑" panose="020B0503020204020204" pitchFamily="34" charset="-122"/>
                <a:cs typeface="Arial" panose="020B0604020202020204" pitchFamily="34" charset="0"/>
              </a:rPr>
              <a:t>3</a:t>
            </a:r>
            <a:endParaRPr lang="zh-CN" altLang="en-US" sz="3200" dirty="0">
              <a:latin typeface="Arial" panose="020B0604020202020204" pitchFamily="34" charset="0"/>
              <a:ea typeface="微软雅黑" panose="020B0503020204020204" pitchFamily="34" charset="-122"/>
              <a:cs typeface="Arial" panose="020B0604020202020204" pitchFamily="34" charset="0"/>
            </a:endParaRPr>
          </a:p>
        </p:txBody>
      </p:sp>
      <p:cxnSp>
        <p:nvCxnSpPr>
          <p:cNvPr id="50" name="直接连接符 49"/>
          <p:cNvCxnSpPr/>
          <p:nvPr/>
        </p:nvCxnSpPr>
        <p:spPr>
          <a:xfrm>
            <a:off x="5751526" y="4104865"/>
            <a:ext cx="1006777" cy="0"/>
          </a:xfrm>
          <a:prstGeom prst="line">
            <a:avLst/>
          </a:prstGeom>
          <a:ln w="6350">
            <a:solidFill>
              <a:schemeClr val="bg1">
                <a:lumMod val="50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51" name="标题 11"/>
          <p:cNvSpPr txBox="1"/>
          <p:nvPr/>
        </p:nvSpPr>
        <p:spPr>
          <a:xfrm>
            <a:off x="6818896" y="3814828"/>
            <a:ext cx="4337678" cy="584751"/>
          </a:xfrm>
          <a:prstGeom prst="rect">
            <a:avLst/>
          </a:prstGeom>
        </p:spPr>
        <p:txBody>
          <a:bodyPr wrap="square" lIns="91416" tIns="45708" rIns="91416" bIns="45708">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3200" dirty="0">
                <a:latin typeface="黑体" panose="02010609060101010101" charset="-122"/>
                <a:ea typeface="黑体" panose="02010609060101010101" charset="-122"/>
              </a:rPr>
              <a:t>财务报表的分析方法</a:t>
            </a:r>
          </a:p>
        </p:txBody>
      </p:sp>
      <p:sp>
        <p:nvSpPr>
          <p:cNvPr id="52" name="椭圆 51"/>
          <p:cNvSpPr/>
          <p:nvPr/>
        </p:nvSpPr>
        <p:spPr>
          <a:xfrm>
            <a:off x="5174539" y="5141649"/>
            <a:ext cx="576472" cy="576785"/>
          </a:xfrm>
          <a:prstGeom prst="ellipse">
            <a:avLst/>
          </a:prstGeom>
          <a:solidFill>
            <a:srgbClr val="FFB407"/>
          </a:solidFill>
          <a:ln>
            <a:noFill/>
          </a:ln>
          <a:effectLst>
            <a:outerShdw blurRad="2540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r>
              <a:rPr lang="en-US" altLang="zh-CN" sz="3200" dirty="0">
                <a:latin typeface="Arial" panose="020B0604020202020204" pitchFamily="34" charset="0"/>
                <a:ea typeface="微软雅黑" panose="020B0503020204020204" pitchFamily="34" charset="-122"/>
                <a:cs typeface="Arial" panose="020B0604020202020204" pitchFamily="34" charset="0"/>
              </a:rPr>
              <a:t>4</a:t>
            </a:r>
            <a:endParaRPr lang="zh-CN" altLang="en-US" sz="3200" dirty="0">
              <a:latin typeface="Arial" panose="020B0604020202020204" pitchFamily="34" charset="0"/>
              <a:ea typeface="微软雅黑" panose="020B0503020204020204" pitchFamily="34" charset="-122"/>
              <a:cs typeface="Arial" panose="020B0604020202020204" pitchFamily="34" charset="0"/>
            </a:endParaRPr>
          </a:p>
        </p:txBody>
      </p:sp>
      <p:cxnSp>
        <p:nvCxnSpPr>
          <p:cNvPr id="53" name="直接连接符 52"/>
          <p:cNvCxnSpPr/>
          <p:nvPr/>
        </p:nvCxnSpPr>
        <p:spPr>
          <a:xfrm>
            <a:off x="5751528" y="5446480"/>
            <a:ext cx="1006777" cy="0"/>
          </a:xfrm>
          <a:prstGeom prst="line">
            <a:avLst/>
          </a:prstGeom>
          <a:ln w="6350">
            <a:solidFill>
              <a:schemeClr val="bg1">
                <a:lumMod val="50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54" name="标题 11"/>
          <p:cNvSpPr txBox="1"/>
          <p:nvPr/>
        </p:nvSpPr>
        <p:spPr>
          <a:xfrm>
            <a:off x="6818896" y="5156443"/>
            <a:ext cx="4722090" cy="584751"/>
          </a:xfrm>
          <a:prstGeom prst="rect">
            <a:avLst/>
          </a:prstGeom>
        </p:spPr>
        <p:txBody>
          <a:bodyPr wrap="square" lIns="91416" tIns="45708" rIns="91416" bIns="45708">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3200" dirty="0">
                <a:latin typeface="黑体" panose="02010609060101010101" charset="-122"/>
                <a:ea typeface="黑体" panose="02010609060101010101" charset="-122"/>
              </a:rPr>
              <a:t>财务比率分析的主要内容</a:t>
            </a:r>
          </a:p>
        </p:txBody>
      </p:sp>
      <p:sp>
        <p:nvSpPr>
          <p:cNvPr id="62" name="TextBox 2"/>
          <p:cNvSpPr txBox="1"/>
          <p:nvPr/>
        </p:nvSpPr>
        <p:spPr>
          <a:xfrm>
            <a:off x="1983476" y="1754767"/>
            <a:ext cx="2001441" cy="1354217"/>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ctr">
              <a:lnSpc>
                <a:spcPct val="100000"/>
              </a:lnSpc>
            </a:pPr>
            <a:r>
              <a:rPr lang="zh-CN" altLang="en-US" sz="8800" b="1" spc="300" dirty="0">
                <a:solidFill>
                  <a:schemeClr val="bg1"/>
                </a:solidFill>
                <a:latin typeface="方正大黑简体" panose="03000509000000000000" pitchFamily="65" charset="-122"/>
                <a:ea typeface="方正大黑简体" panose="03000509000000000000" pitchFamily="65" charset="-122"/>
              </a:rPr>
              <a:t>目</a:t>
            </a:r>
            <a:endParaRPr lang="en-US" altLang="zh-CN" sz="8800" b="1" spc="300" dirty="0">
              <a:solidFill>
                <a:schemeClr val="bg1"/>
              </a:solidFill>
              <a:latin typeface="方正大黑简体" panose="03000509000000000000" pitchFamily="65" charset="-122"/>
              <a:ea typeface="方正大黑简体" panose="03000509000000000000" pitchFamily="65" charset="-122"/>
            </a:endParaRPr>
          </a:p>
        </p:txBody>
      </p:sp>
    </p:spTree>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Requires="p14" p14:dur="1250">
        <p15:prstTrans prst="airplan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up)">
                                      <p:cBhvr>
                                        <p:cTn id="7" dur="500"/>
                                        <p:tgtEl>
                                          <p:spTgt spid="16"/>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anim calcmode="lin" valueType="num">
                                      <p:cBhvr>
                                        <p:cTn id="14" dur="500" fill="hold"/>
                                        <p:tgtEl>
                                          <p:spTgt spid="42"/>
                                        </p:tgtEl>
                                        <p:attrNameLst>
                                          <p:attrName>ppt_x</p:attrName>
                                        </p:attrNameLst>
                                      </p:cBhvr>
                                      <p:tavLst>
                                        <p:tav tm="0">
                                          <p:val>
                                            <p:fltVal val="0.5"/>
                                          </p:val>
                                        </p:tav>
                                        <p:tav tm="100000">
                                          <p:val>
                                            <p:strVal val="#ppt_x"/>
                                          </p:val>
                                        </p:tav>
                                      </p:tavLst>
                                    </p:anim>
                                    <p:anim calcmode="lin" valueType="num">
                                      <p:cBhvr>
                                        <p:cTn id="15" dur="500" fill="hold"/>
                                        <p:tgtEl>
                                          <p:spTgt spid="4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62"/>
                                        </p:tgtEl>
                                        <p:attrNameLst>
                                          <p:attrName>style.visibility</p:attrName>
                                        </p:attrNameLst>
                                      </p:cBhvr>
                                      <p:to>
                                        <p:strVal val="visible"/>
                                      </p:to>
                                    </p:set>
                                    <p:anim calcmode="lin" valueType="num">
                                      <p:cBhvr>
                                        <p:cTn id="18" dur="500" fill="hold"/>
                                        <p:tgtEl>
                                          <p:spTgt spid="62"/>
                                        </p:tgtEl>
                                        <p:attrNameLst>
                                          <p:attrName>ppt_w</p:attrName>
                                        </p:attrNameLst>
                                      </p:cBhvr>
                                      <p:tavLst>
                                        <p:tav tm="0">
                                          <p:val>
                                            <p:fltVal val="0"/>
                                          </p:val>
                                        </p:tav>
                                        <p:tav tm="100000">
                                          <p:val>
                                            <p:strVal val="#ppt_w"/>
                                          </p:val>
                                        </p:tav>
                                      </p:tavLst>
                                    </p:anim>
                                    <p:anim calcmode="lin" valueType="num">
                                      <p:cBhvr>
                                        <p:cTn id="19" dur="500" fill="hold"/>
                                        <p:tgtEl>
                                          <p:spTgt spid="62"/>
                                        </p:tgtEl>
                                        <p:attrNameLst>
                                          <p:attrName>ppt_h</p:attrName>
                                        </p:attrNameLst>
                                      </p:cBhvr>
                                      <p:tavLst>
                                        <p:tav tm="0">
                                          <p:val>
                                            <p:fltVal val="0"/>
                                          </p:val>
                                        </p:tav>
                                        <p:tav tm="100000">
                                          <p:val>
                                            <p:strVal val="#ppt_h"/>
                                          </p:val>
                                        </p:tav>
                                      </p:tavLst>
                                    </p:anim>
                                    <p:animEffect transition="in" filter="fade">
                                      <p:cBhvr>
                                        <p:cTn id="20" dur="500"/>
                                        <p:tgtEl>
                                          <p:spTgt spid="62"/>
                                        </p:tgtEl>
                                      </p:cBhvr>
                                    </p:animEffect>
                                    <p:anim calcmode="lin" valueType="num">
                                      <p:cBhvr>
                                        <p:cTn id="21" dur="500" fill="hold"/>
                                        <p:tgtEl>
                                          <p:spTgt spid="62"/>
                                        </p:tgtEl>
                                        <p:attrNameLst>
                                          <p:attrName>ppt_x</p:attrName>
                                        </p:attrNameLst>
                                      </p:cBhvr>
                                      <p:tavLst>
                                        <p:tav tm="0">
                                          <p:val>
                                            <p:fltVal val="0.5"/>
                                          </p:val>
                                        </p:tav>
                                        <p:tav tm="100000">
                                          <p:val>
                                            <p:strVal val="#ppt_x"/>
                                          </p:val>
                                        </p:tav>
                                      </p:tavLst>
                                    </p:anim>
                                    <p:anim calcmode="lin" valueType="num">
                                      <p:cBhvr>
                                        <p:cTn id="22" dur="500" fill="hold"/>
                                        <p:tgtEl>
                                          <p:spTgt spid="62"/>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250"/>
                                  </p:stCondLst>
                                  <p:childTnLst>
                                    <p:set>
                                      <p:cBhvr>
                                        <p:cTn id="24" dur="1" fill="hold">
                                          <p:stCondLst>
                                            <p:cond delay="0"/>
                                          </p:stCondLst>
                                        </p:cTn>
                                        <p:tgtEl>
                                          <p:spTgt spid="41"/>
                                        </p:tgtEl>
                                        <p:attrNameLst>
                                          <p:attrName>style.visibility</p:attrName>
                                        </p:attrNameLst>
                                      </p:cBhvr>
                                      <p:to>
                                        <p:strVal val="visible"/>
                                      </p:to>
                                    </p:set>
                                    <p:anim calcmode="lin" valueType="num">
                                      <p:cBhvr>
                                        <p:cTn id="25" dur="500" fill="hold"/>
                                        <p:tgtEl>
                                          <p:spTgt spid="41"/>
                                        </p:tgtEl>
                                        <p:attrNameLst>
                                          <p:attrName>ppt_w</p:attrName>
                                        </p:attrNameLst>
                                      </p:cBhvr>
                                      <p:tavLst>
                                        <p:tav tm="0">
                                          <p:val>
                                            <p:fltVal val="0"/>
                                          </p:val>
                                        </p:tav>
                                        <p:tav tm="100000">
                                          <p:val>
                                            <p:strVal val="#ppt_w"/>
                                          </p:val>
                                        </p:tav>
                                      </p:tavLst>
                                    </p:anim>
                                    <p:anim calcmode="lin" valueType="num">
                                      <p:cBhvr>
                                        <p:cTn id="26" dur="500" fill="hold"/>
                                        <p:tgtEl>
                                          <p:spTgt spid="41"/>
                                        </p:tgtEl>
                                        <p:attrNameLst>
                                          <p:attrName>ppt_h</p:attrName>
                                        </p:attrNameLst>
                                      </p:cBhvr>
                                      <p:tavLst>
                                        <p:tav tm="0">
                                          <p:val>
                                            <p:fltVal val="0"/>
                                          </p:val>
                                        </p:tav>
                                        <p:tav tm="100000">
                                          <p:val>
                                            <p:strVal val="#ppt_h"/>
                                          </p:val>
                                        </p:tav>
                                      </p:tavLst>
                                    </p:anim>
                                    <p:animEffect transition="in" filter="fade">
                                      <p:cBhvr>
                                        <p:cTn id="27" dur="500"/>
                                        <p:tgtEl>
                                          <p:spTgt spid="41"/>
                                        </p:tgtEl>
                                      </p:cBhvr>
                                    </p:animEffect>
                                    <p:anim calcmode="lin" valueType="num">
                                      <p:cBhvr>
                                        <p:cTn id="28" dur="500" fill="hold"/>
                                        <p:tgtEl>
                                          <p:spTgt spid="41"/>
                                        </p:tgtEl>
                                        <p:attrNameLst>
                                          <p:attrName>ppt_x</p:attrName>
                                        </p:attrNameLst>
                                      </p:cBhvr>
                                      <p:tavLst>
                                        <p:tav tm="0">
                                          <p:val>
                                            <p:fltVal val="0.5"/>
                                          </p:val>
                                        </p:tav>
                                        <p:tav tm="100000">
                                          <p:val>
                                            <p:strVal val="#ppt_x"/>
                                          </p:val>
                                        </p:tav>
                                      </p:tavLst>
                                    </p:anim>
                                    <p:anim calcmode="lin" valueType="num">
                                      <p:cBhvr>
                                        <p:cTn id="29" dur="500" fill="hold"/>
                                        <p:tgtEl>
                                          <p:spTgt spid="41"/>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250"/>
                                  </p:stCondLst>
                                  <p:childTnLst>
                                    <p:set>
                                      <p:cBhvr>
                                        <p:cTn id="31" dur="1" fill="hold">
                                          <p:stCondLst>
                                            <p:cond delay="0"/>
                                          </p:stCondLst>
                                        </p:cTn>
                                        <p:tgtEl>
                                          <p:spTgt spid="40"/>
                                        </p:tgtEl>
                                        <p:attrNameLst>
                                          <p:attrName>style.visibility</p:attrName>
                                        </p:attrNameLst>
                                      </p:cBhvr>
                                      <p:to>
                                        <p:strVal val="visible"/>
                                      </p:to>
                                    </p:set>
                                    <p:anim calcmode="lin" valueType="num">
                                      <p:cBhvr>
                                        <p:cTn id="32" dur="500" fill="hold"/>
                                        <p:tgtEl>
                                          <p:spTgt spid="40"/>
                                        </p:tgtEl>
                                        <p:attrNameLst>
                                          <p:attrName>ppt_w</p:attrName>
                                        </p:attrNameLst>
                                      </p:cBhvr>
                                      <p:tavLst>
                                        <p:tav tm="0">
                                          <p:val>
                                            <p:fltVal val="0"/>
                                          </p:val>
                                        </p:tav>
                                        <p:tav tm="100000">
                                          <p:val>
                                            <p:strVal val="#ppt_w"/>
                                          </p:val>
                                        </p:tav>
                                      </p:tavLst>
                                    </p:anim>
                                    <p:anim calcmode="lin" valueType="num">
                                      <p:cBhvr>
                                        <p:cTn id="33" dur="500" fill="hold"/>
                                        <p:tgtEl>
                                          <p:spTgt spid="40"/>
                                        </p:tgtEl>
                                        <p:attrNameLst>
                                          <p:attrName>ppt_h</p:attrName>
                                        </p:attrNameLst>
                                      </p:cBhvr>
                                      <p:tavLst>
                                        <p:tav tm="0">
                                          <p:val>
                                            <p:fltVal val="0"/>
                                          </p:val>
                                        </p:tav>
                                        <p:tav tm="100000">
                                          <p:val>
                                            <p:strVal val="#ppt_h"/>
                                          </p:val>
                                        </p:tav>
                                      </p:tavLst>
                                    </p:anim>
                                    <p:animEffect transition="in" filter="fade">
                                      <p:cBhvr>
                                        <p:cTn id="34" dur="500"/>
                                        <p:tgtEl>
                                          <p:spTgt spid="40"/>
                                        </p:tgtEl>
                                      </p:cBhvr>
                                    </p:animEffect>
                                    <p:anim calcmode="lin" valueType="num">
                                      <p:cBhvr>
                                        <p:cTn id="35" dur="500" fill="hold"/>
                                        <p:tgtEl>
                                          <p:spTgt spid="40"/>
                                        </p:tgtEl>
                                        <p:attrNameLst>
                                          <p:attrName>ppt_x</p:attrName>
                                        </p:attrNameLst>
                                      </p:cBhvr>
                                      <p:tavLst>
                                        <p:tav tm="0">
                                          <p:val>
                                            <p:fltVal val="0.5"/>
                                          </p:val>
                                        </p:tav>
                                        <p:tav tm="100000">
                                          <p:val>
                                            <p:strVal val="#ppt_x"/>
                                          </p:val>
                                        </p:tav>
                                      </p:tavLst>
                                    </p:anim>
                                    <p:anim calcmode="lin" valueType="num">
                                      <p:cBhvr>
                                        <p:cTn id="36" dur="500" fill="hold"/>
                                        <p:tgtEl>
                                          <p:spTgt spid="40"/>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10" presetClass="entr" presetSubtype="0" fill="hold" grpId="0" nodeType="after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fade">
                                      <p:cBhvr>
                                        <p:cTn id="40" dur="500"/>
                                        <p:tgtEl>
                                          <p:spTgt spid="43"/>
                                        </p:tgtEl>
                                      </p:cBhvr>
                                    </p:animEffect>
                                  </p:childTnLst>
                                </p:cTn>
                              </p:par>
                            </p:childTnLst>
                          </p:cTn>
                        </p:par>
                        <p:par>
                          <p:cTn id="41" fill="hold">
                            <p:stCondLst>
                              <p:cond delay="1500"/>
                            </p:stCondLst>
                            <p:childTnLst>
                              <p:par>
                                <p:cTn id="42" presetID="22" presetClass="entr" presetSubtype="8" fill="hold" nodeType="afterEffect">
                                  <p:stCondLst>
                                    <p:cond delay="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500"/>
                                        <p:tgtEl>
                                          <p:spTgt spid="44"/>
                                        </p:tgtEl>
                                      </p:cBhvr>
                                    </p:animEffect>
                                  </p:childTnLst>
                                </p:cTn>
                              </p:par>
                            </p:childTnLst>
                          </p:cTn>
                        </p:par>
                        <p:par>
                          <p:cTn id="45" fill="hold">
                            <p:stCondLst>
                              <p:cond delay="2000"/>
                            </p:stCondLst>
                            <p:childTnLst>
                              <p:par>
                                <p:cTn id="46" presetID="53" presetClass="entr" presetSubtype="16" fill="hold" grpId="0" nodeType="afterEffect">
                                  <p:stCondLst>
                                    <p:cond delay="0"/>
                                  </p:stCondLst>
                                  <p:childTnLst>
                                    <p:set>
                                      <p:cBhvr>
                                        <p:cTn id="47" dur="1" fill="hold">
                                          <p:stCondLst>
                                            <p:cond delay="0"/>
                                          </p:stCondLst>
                                        </p:cTn>
                                        <p:tgtEl>
                                          <p:spTgt spid="45"/>
                                        </p:tgtEl>
                                        <p:attrNameLst>
                                          <p:attrName>style.visibility</p:attrName>
                                        </p:attrNameLst>
                                      </p:cBhvr>
                                      <p:to>
                                        <p:strVal val="visible"/>
                                      </p:to>
                                    </p:set>
                                    <p:anim calcmode="lin" valueType="num">
                                      <p:cBhvr>
                                        <p:cTn id="48" dur="500" fill="hold"/>
                                        <p:tgtEl>
                                          <p:spTgt spid="45"/>
                                        </p:tgtEl>
                                        <p:attrNameLst>
                                          <p:attrName>ppt_w</p:attrName>
                                        </p:attrNameLst>
                                      </p:cBhvr>
                                      <p:tavLst>
                                        <p:tav tm="0">
                                          <p:val>
                                            <p:fltVal val="0"/>
                                          </p:val>
                                        </p:tav>
                                        <p:tav tm="100000">
                                          <p:val>
                                            <p:strVal val="#ppt_w"/>
                                          </p:val>
                                        </p:tav>
                                      </p:tavLst>
                                    </p:anim>
                                    <p:anim calcmode="lin" valueType="num">
                                      <p:cBhvr>
                                        <p:cTn id="49" dur="500" fill="hold"/>
                                        <p:tgtEl>
                                          <p:spTgt spid="45"/>
                                        </p:tgtEl>
                                        <p:attrNameLst>
                                          <p:attrName>ppt_h</p:attrName>
                                        </p:attrNameLst>
                                      </p:cBhvr>
                                      <p:tavLst>
                                        <p:tav tm="0">
                                          <p:val>
                                            <p:fltVal val="0"/>
                                          </p:val>
                                        </p:tav>
                                        <p:tav tm="100000">
                                          <p:val>
                                            <p:strVal val="#ppt_h"/>
                                          </p:val>
                                        </p:tav>
                                      </p:tavLst>
                                    </p:anim>
                                    <p:animEffect transition="in" filter="fade">
                                      <p:cBhvr>
                                        <p:cTn id="50" dur="500"/>
                                        <p:tgtEl>
                                          <p:spTgt spid="45"/>
                                        </p:tgtEl>
                                      </p:cBhvr>
                                    </p:animEffect>
                                  </p:childTnLst>
                                </p:cTn>
                              </p:par>
                            </p:childTnLst>
                          </p:cTn>
                        </p:par>
                        <p:par>
                          <p:cTn id="51" fill="hold">
                            <p:stCondLst>
                              <p:cond delay="2500"/>
                            </p:stCondLst>
                            <p:childTnLst>
                              <p:par>
                                <p:cTn id="52" presetID="10" presetClass="entr" presetSubtype="0"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fade">
                                      <p:cBhvr>
                                        <p:cTn id="54" dur="500"/>
                                        <p:tgtEl>
                                          <p:spTgt spid="46"/>
                                        </p:tgtEl>
                                      </p:cBhvr>
                                    </p:animEffect>
                                  </p:childTnLst>
                                </p:cTn>
                              </p:par>
                            </p:childTnLst>
                          </p:cTn>
                        </p:par>
                        <p:par>
                          <p:cTn id="55" fill="hold">
                            <p:stCondLst>
                              <p:cond delay="3000"/>
                            </p:stCondLst>
                            <p:childTnLst>
                              <p:par>
                                <p:cTn id="56" presetID="22" presetClass="entr" presetSubtype="8" fill="hold"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left)">
                                      <p:cBhvr>
                                        <p:cTn id="58" dur="500"/>
                                        <p:tgtEl>
                                          <p:spTgt spid="47"/>
                                        </p:tgtEl>
                                      </p:cBhvr>
                                    </p:animEffect>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48"/>
                                        </p:tgtEl>
                                        <p:attrNameLst>
                                          <p:attrName>style.visibility</p:attrName>
                                        </p:attrNameLst>
                                      </p:cBhvr>
                                      <p:to>
                                        <p:strVal val="visible"/>
                                      </p:to>
                                    </p:set>
                                    <p:anim calcmode="lin" valueType="num">
                                      <p:cBhvr>
                                        <p:cTn id="62" dur="500" fill="hold"/>
                                        <p:tgtEl>
                                          <p:spTgt spid="48"/>
                                        </p:tgtEl>
                                        <p:attrNameLst>
                                          <p:attrName>ppt_w</p:attrName>
                                        </p:attrNameLst>
                                      </p:cBhvr>
                                      <p:tavLst>
                                        <p:tav tm="0">
                                          <p:val>
                                            <p:fltVal val="0"/>
                                          </p:val>
                                        </p:tav>
                                        <p:tav tm="100000">
                                          <p:val>
                                            <p:strVal val="#ppt_w"/>
                                          </p:val>
                                        </p:tav>
                                      </p:tavLst>
                                    </p:anim>
                                    <p:anim calcmode="lin" valueType="num">
                                      <p:cBhvr>
                                        <p:cTn id="63" dur="500" fill="hold"/>
                                        <p:tgtEl>
                                          <p:spTgt spid="48"/>
                                        </p:tgtEl>
                                        <p:attrNameLst>
                                          <p:attrName>ppt_h</p:attrName>
                                        </p:attrNameLst>
                                      </p:cBhvr>
                                      <p:tavLst>
                                        <p:tav tm="0">
                                          <p:val>
                                            <p:fltVal val="0"/>
                                          </p:val>
                                        </p:tav>
                                        <p:tav tm="100000">
                                          <p:val>
                                            <p:strVal val="#ppt_h"/>
                                          </p:val>
                                        </p:tav>
                                      </p:tavLst>
                                    </p:anim>
                                    <p:animEffect transition="in" filter="fade">
                                      <p:cBhvr>
                                        <p:cTn id="64" dur="500"/>
                                        <p:tgtEl>
                                          <p:spTgt spid="48"/>
                                        </p:tgtEl>
                                      </p:cBhvr>
                                    </p:animEffect>
                                  </p:childTnLst>
                                </p:cTn>
                              </p:par>
                            </p:childTnLst>
                          </p:cTn>
                        </p:par>
                        <p:par>
                          <p:cTn id="65" fill="hold">
                            <p:stCondLst>
                              <p:cond delay="4000"/>
                            </p:stCondLst>
                            <p:childTnLst>
                              <p:par>
                                <p:cTn id="66" presetID="10" presetClass="entr" presetSubtype="0"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fade">
                                      <p:cBhvr>
                                        <p:cTn id="68" dur="500"/>
                                        <p:tgtEl>
                                          <p:spTgt spid="49"/>
                                        </p:tgtEl>
                                      </p:cBhvr>
                                    </p:animEffect>
                                  </p:childTnLst>
                                </p:cTn>
                              </p:par>
                            </p:childTnLst>
                          </p:cTn>
                        </p:par>
                        <p:par>
                          <p:cTn id="69" fill="hold">
                            <p:stCondLst>
                              <p:cond delay="4500"/>
                            </p:stCondLst>
                            <p:childTnLst>
                              <p:par>
                                <p:cTn id="70" presetID="22" presetClass="entr" presetSubtype="8"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wipe(left)">
                                      <p:cBhvr>
                                        <p:cTn id="72" dur="500"/>
                                        <p:tgtEl>
                                          <p:spTgt spid="50"/>
                                        </p:tgtEl>
                                      </p:cBhvr>
                                    </p:animEffect>
                                  </p:childTnLst>
                                </p:cTn>
                              </p:par>
                            </p:childTnLst>
                          </p:cTn>
                        </p:par>
                        <p:par>
                          <p:cTn id="73" fill="hold">
                            <p:stCondLst>
                              <p:cond delay="50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5500"/>
                            </p:stCondLst>
                            <p:childTnLst>
                              <p:par>
                                <p:cTn id="80" presetID="10" presetClass="entr" presetSubtype="0"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fade">
                                      <p:cBhvr>
                                        <p:cTn id="82" dur="500"/>
                                        <p:tgtEl>
                                          <p:spTgt spid="52"/>
                                        </p:tgtEl>
                                      </p:cBhvr>
                                    </p:animEffect>
                                  </p:childTnLst>
                                </p:cTn>
                              </p:par>
                            </p:childTnLst>
                          </p:cTn>
                        </p:par>
                        <p:par>
                          <p:cTn id="83" fill="hold">
                            <p:stCondLst>
                              <p:cond delay="6000"/>
                            </p:stCondLst>
                            <p:childTnLst>
                              <p:par>
                                <p:cTn id="84" presetID="22" presetClass="entr" presetSubtype="8" fill="hold" nodeType="afterEffect">
                                  <p:stCondLst>
                                    <p:cond delay="0"/>
                                  </p:stCondLst>
                                  <p:childTnLst>
                                    <p:set>
                                      <p:cBhvr>
                                        <p:cTn id="85" dur="1" fill="hold">
                                          <p:stCondLst>
                                            <p:cond delay="0"/>
                                          </p:stCondLst>
                                        </p:cTn>
                                        <p:tgtEl>
                                          <p:spTgt spid="53"/>
                                        </p:tgtEl>
                                        <p:attrNameLst>
                                          <p:attrName>style.visibility</p:attrName>
                                        </p:attrNameLst>
                                      </p:cBhvr>
                                      <p:to>
                                        <p:strVal val="visible"/>
                                      </p:to>
                                    </p:set>
                                    <p:animEffect transition="in" filter="wipe(left)">
                                      <p:cBhvr>
                                        <p:cTn id="86" dur="500"/>
                                        <p:tgtEl>
                                          <p:spTgt spid="53"/>
                                        </p:tgtEl>
                                      </p:cBhvr>
                                    </p:animEffect>
                                  </p:childTnLst>
                                </p:cTn>
                              </p:par>
                            </p:childTnLst>
                          </p:cTn>
                        </p:par>
                        <p:par>
                          <p:cTn id="87" fill="hold">
                            <p:stCondLst>
                              <p:cond delay="6500"/>
                            </p:stCondLst>
                            <p:childTnLst>
                              <p:par>
                                <p:cTn id="88" presetID="53" presetClass="entr" presetSubtype="16" fill="hold" grpId="0" nodeType="after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40" grpId="0" animBg="1"/>
      <p:bldP spid="41" grpId="0"/>
      <p:bldP spid="42" grpId="0" animBg="1"/>
      <p:bldP spid="43" grpId="0" animBg="1"/>
      <p:bldP spid="45" grpId="0"/>
      <p:bldP spid="46" grpId="0" animBg="1"/>
      <p:bldP spid="48" grpId="0"/>
      <p:bldP spid="49" grpId="0" animBg="1"/>
      <p:bldP spid="51" grpId="0"/>
      <p:bldP spid="52" grpId="0" animBg="1"/>
      <p:bldP spid="54" grpId="0"/>
      <p:bldP spid="6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789231" y="2332676"/>
            <a:ext cx="2869552" cy="4525324"/>
            <a:chOff x="1514159" y="1637520"/>
            <a:chExt cx="3157876" cy="4980016"/>
          </a:xfrm>
        </p:grpSpPr>
        <p:grpSp>
          <p:nvGrpSpPr>
            <p:cNvPr id="8" name="组合 7"/>
            <p:cNvGrpSpPr/>
            <p:nvPr/>
          </p:nvGrpSpPr>
          <p:grpSpPr>
            <a:xfrm>
              <a:off x="1514159" y="1637520"/>
              <a:ext cx="2552700" cy="4980016"/>
              <a:chOff x="4967967" y="2177727"/>
              <a:chExt cx="2552700" cy="4161189"/>
            </a:xfrm>
          </p:grpSpPr>
          <p:sp>
            <p:nvSpPr>
              <p:cNvPr id="9" name="Rectangle 193"/>
              <p:cNvSpPr>
                <a:spLocks noChangeArrowheads="1"/>
              </p:cNvSpPr>
              <p:nvPr/>
            </p:nvSpPr>
            <p:spPr bwMode="auto">
              <a:xfrm>
                <a:off x="6095126" y="3345849"/>
                <a:ext cx="297131" cy="1224000"/>
              </a:xfrm>
              <a:prstGeom prst="rect">
                <a:avLst/>
              </a:prstGeom>
              <a:solidFill>
                <a:schemeClr val="tx1">
                  <a:lumMod val="50000"/>
                  <a:lumOff val="50000"/>
                </a:schemeClr>
              </a:solidFill>
              <a:ln>
                <a:noFill/>
              </a:ln>
            </p:spPr>
            <p:txBody>
              <a:bodyPr/>
              <a:lstStyle/>
              <a:p>
                <a:pPr fontAlgn="auto">
                  <a:spcBef>
                    <a:spcPts val="0"/>
                  </a:spcBef>
                  <a:spcAft>
                    <a:spcPts val="0"/>
                  </a:spcAft>
                  <a:buFontTx/>
                  <a:buNone/>
                  <a:defRPr/>
                </a:pPr>
                <a:endParaRPr lang="en-US">
                  <a:latin typeface="+mn-ea"/>
                </a:endParaRPr>
              </a:p>
            </p:txBody>
          </p:sp>
          <p:sp>
            <p:nvSpPr>
              <p:cNvPr id="10" name="椭圆 9"/>
              <p:cNvSpPr/>
              <p:nvPr/>
            </p:nvSpPr>
            <p:spPr>
              <a:xfrm>
                <a:off x="4967967" y="5900766"/>
                <a:ext cx="2552700" cy="438150"/>
              </a:xfrm>
              <a:prstGeom prst="ellipse">
                <a:avLst/>
              </a:prstGeom>
              <a:gradFill flip="none" rotWithShape="1">
                <a:gsLst>
                  <a:gs pos="0">
                    <a:schemeClr val="tx1">
                      <a:alpha val="50000"/>
                    </a:schemeClr>
                  </a:gs>
                  <a:gs pos="100000">
                    <a:schemeClr val="tx1">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latin typeface="+mn-ea"/>
                </a:endParaRPr>
              </a:p>
            </p:txBody>
          </p:sp>
          <p:sp>
            <p:nvSpPr>
              <p:cNvPr id="11" name="Rectangle 192"/>
              <p:cNvSpPr>
                <a:spLocks noChangeArrowheads="1"/>
              </p:cNvSpPr>
              <p:nvPr/>
            </p:nvSpPr>
            <p:spPr bwMode="auto">
              <a:xfrm>
                <a:off x="6095127" y="2177727"/>
                <a:ext cx="297131" cy="1224000"/>
              </a:xfrm>
              <a:prstGeom prst="rect">
                <a:avLst/>
              </a:prstGeom>
              <a:solidFill>
                <a:schemeClr val="tx1">
                  <a:lumMod val="50000"/>
                  <a:lumOff val="50000"/>
                </a:schemeClr>
              </a:solidFill>
              <a:ln>
                <a:noFill/>
              </a:ln>
            </p:spPr>
            <p:txBody>
              <a:bodyPr/>
              <a:lstStyle/>
              <a:p>
                <a:pPr fontAlgn="auto">
                  <a:spcBef>
                    <a:spcPts val="0"/>
                  </a:spcBef>
                  <a:spcAft>
                    <a:spcPts val="0"/>
                  </a:spcAft>
                  <a:buFontTx/>
                  <a:buNone/>
                  <a:defRPr/>
                </a:pPr>
                <a:endParaRPr lang="en-US">
                  <a:latin typeface="+mn-ea"/>
                </a:endParaRPr>
              </a:p>
            </p:txBody>
          </p:sp>
          <p:sp>
            <p:nvSpPr>
              <p:cNvPr id="12" name="Rectangle 194"/>
              <p:cNvSpPr>
                <a:spLocks noChangeArrowheads="1"/>
              </p:cNvSpPr>
              <p:nvPr/>
            </p:nvSpPr>
            <p:spPr bwMode="auto">
              <a:xfrm>
                <a:off x="6095127" y="4437178"/>
                <a:ext cx="297131" cy="1682312"/>
              </a:xfrm>
              <a:prstGeom prst="rect">
                <a:avLst/>
              </a:prstGeom>
              <a:solidFill>
                <a:schemeClr val="tx1">
                  <a:lumMod val="50000"/>
                  <a:lumOff val="50000"/>
                </a:schemeClr>
              </a:solidFill>
              <a:ln>
                <a:noFill/>
              </a:ln>
            </p:spPr>
            <p:txBody>
              <a:bodyPr/>
              <a:lstStyle/>
              <a:p>
                <a:pPr fontAlgn="auto">
                  <a:spcBef>
                    <a:spcPts val="0"/>
                  </a:spcBef>
                  <a:spcAft>
                    <a:spcPts val="0"/>
                  </a:spcAft>
                  <a:buFontTx/>
                  <a:buNone/>
                  <a:defRPr/>
                </a:pPr>
                <a:endParaRPr lang="en-US">
                  <a:latin typeface="+mn-ea"/>
                </a:endParaRPr>
              </a:p>
            </p:txBody>
          </p:sp>
        </p:grpSp>
        <p:grpSp>
          <p:nvGrpSpPr>
            <p:cNvPr id="13" name="组合 12"/>
            <p:cNvGrpSpPr/>
            <p:nvPr/>
          </p:nvGrpSpPr>
          <p:grpSpPr>
            <a:xfrm>
              <a:off x="1804440" y="3464266"/>
              <a:ext cx="2867593" cy="594870"/>
              <a:chOff x="4811094" y="3345849"/>
              <a:chExt cx="3162327" cy="706733"/>
            </a:xfrm>
            <a:solidFill>
              <a:srgbClr val="596784"/>
            </a:solidFill>
          </p:grpSpPr>
          <p:sp>
            <p:nvSpPr>
              <p:cNvPr id="14" name="Freeform 190"/>
              <p:cNvSpPr/>
              <p:nvPr/>
            </p:nvSpPr>
            <p:spPr bwMode="auto">
              <a:xfrm>
                <a:off x="4811094" y="3345849"/>
                <a:ext cx="3162327" cy="706733"/>
              </a:xfrm>
              <a:custGeom>
                <a:avLst/>
                <a:gdLst>
                  <a:gd name="T0" fmla="*/ 298 w 298"/>
                  <a:gd name="T1" fmla="*/ 36 h 71"/>
                  <a:gd name="T2" fmla="*/ 256 w 298"/>
                  <a:gd name="T3" fmla="*/ 71 h 71"/>
                  <a:gd name="T4" fmla="*/ 0 w 298"/>
                  <a:gd name="T5" fmla="*/ 71 h 71"/>
                  <a:gd name="T6" fmla="*/ 0 w 298"/>
                  <a:gd name="T7" fmla="*/ 0 h 71"/>
                  <a:gd name="T8" fmla="*/ 256 w 298"/>
                  <a:gd name="T9" fmla="*/ 0 h 71"/>
                  <a:gd name="T10" fmla="*/ 298 w 298"/>
                  <a:gd name="T11" fmla="*/ 36 h 71"/>
                </a:gdLst>
                <a:ahLst/>
                <a:cxnLst>
                  <a:cxn ang="0">
                    <a:pos x="T0" y="T1"/>
                  </a:cxn>
                  <a:cxn ang="0">
                    <a:pos x="T2" y="T3"/>
                  </a:cxn>
                  <a:cxn ang="0">
                    <a:pos x="T4" y="T5"/>
                  </a:cxn>
                  <a:cxn ang="0">
                    <a:pos x="T6" y="T7"/>
                  </a:cxn>
                  <a:cxn ang="0">
                    <a:pos x="T8" y="T9"/>
                  </a:cxn>
                  <a:cxn ang="0">
                    <a:pos x="T10" y="T11"/>
                  </a:cxn>
                </a:cxnLst>
                <a:rect l="0" t="0" r="r" b="b"/>
                <a:pathLst>
                  <a:path w="298" h="71">
                    <a:moveTo>
                      <a:pt x="298" y="36"/>
                    </a:moveTo>
                    <a:lnTo>
                      <a:pt x="256" y="71"/>
                    </a:lnTo>
                    <a:lnTo>
                      <a:pt x="0" y="71"/>
                    </a:lnTo>
                    <a:lnTo>
                      <a:pt x="0" y="0"/>
                    </a:lnTo>
                    <a:lnTo>
                      <a:pt x="256" y="0"/>
                    </a:lnTo>
                    <a:lnTo>
                      <a:pt x="298" y="36"/>
                    </a:lnTo>
                    <a:close/>
                  </a:path>
                </a:pathLst>
              </a:custGeom>
              <a:grpFill/>
              <a:ln w="12700">
                <a:no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2000" b="1">
                  <a:solidFill>
                    <a:schemeClr val="lt1"/>
                  </a:solidFill>
                  <a:latin typeface="微软雅黑" panose="020B0503020204020204" pitchFamily="34" charset="-122"/>
                  <a:ea typeface="微软雅黑" panose="020B0503020204020204" pitchFamily="34" charset="-122"/>
                </a:endParaRPr>
              </a:p>
            </p:txBody>
          </p:sp>
          <p:sp>
            <p:nvSpPr>
              <p:cNvPr id="15" name="矩形 14"/>
              <p:cNvSpPr>
                <a:spLocks noChangeArrowheads="1"/>
              </p:cNvSpPr>
              <p:nvPr/>
            </p:nvSpPr>
            <p:spPr bwMode="auto">
              <a:xfrm flipH="1">
                <a:off x="4832488" y="3453716"/>
                <a:ext cx="2408107" cy="532895"/>
              </a:xfrm>
              <a:prstGeom prst="rect">
                <a:avLst/>
              </a:prstGeom>
              <a:grp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2200" b="1" dirty="0">
                    <a:latin typeface="黑体" panose="02010609060101010101" charset="-122"/>
                    <a:ea typeface="黑体" panose="02010609060101010101" charset="-122"/>
                  </a:rPr>
                  <a:t>同业分析</a:t>
                </a:r>
              </a:p>
            </p:txBody>
          </p:sp>
        </p:grpSp>
        <p:grpSp>
          <p:nvGrpSpPr>
            <p:cNvPr id="16" name="组合 15"/>
            <p:cNvGrpSpPr/>
            <p:nvPr/>
          </p:nvGrpSpPr>
          <p:grpSpPr>
            <a:xfrm flipH="1">
              <a:off x="1804442" y="4836321"/>
              <a:ext cx="2867593" cy="594870"/>
              <a:chOff x="4513963" y="4407490"/>
              <a:chExt cx="3162327" cy="706733"/>
            </a:xfrm>
            <a:solidFill>
              <a:srgbClr val="646464"/>
            </a:solidFill>
          </p:grpSpPr>
          <p:sp>
            <p:nvSpPr>
              <p:cNvPr id="17" name="Freeform 191"/>
              <p:cNvSpPr/>
              <p:nvPr/>
            </p:nvSpPr>
            <p:spPr bwMode="auto">
              <a:xfrm>
                <a:off x="4513963" y="4407490"/>
                <a:ext cx="3162327" cy="706733"/>
              </a:xfrm>
              <a:custGeom>
                <a:avLst/>
                <a:gdLst>
                  <a:gd name="T0" fmla="*/ 0 w 298"/>
                  <a:gd name="T1" fmla="*/ 35 h 71"/>
                  <a:gd name="T2" fmla="*/ 43 w 298"/>
                  <a:gd name="T3" fmla="*/ 0 h 71"/>
                  <a:gd name="T4" fmla="*/ 298 w 298"/>
                  <a:gd name="T5" fmla="*/ 0 h 71"/>
                  <a:gd name="T6" fmla="*/ 298 w 298"/>
                  <a:gd name="T7" fmla="*/ 71 h 71"/>
                  <a:gd name="T8" fmla="*/ 43 w 298"/>
                  <a:gd name="T9" fmla="*/ 71 h 71"/>
                  <a:gd name="T10" fmla="*/ 0 w 298"/>
                  <a:gd name="T11" fmla="*/ 35 h 71"/>
                </a:gdLst>
                <a:ahLst/>
                <a:cxnLst>
                  <a:cxn ang="0">
                    <a:pos x="T0" y="T1"/>
                  </a:cxn>
                  <a:cxn ang="0">
                    <a:pos x="T2" y="T3"/>
                  </a:cxn>
                  <a:cxn ang="0">
                    <a:pos x="T4" y="T5"/>
                  </a:cxn>
                  <a:cxn ang="0">
                    <a:pos x="T6" y="T7"/>
                  </a:cxn>
                  <a:cxn ang="0">
                    <a:pos x="T8" y="T9"/>
                  </a:cxn>
                  <a:cxn ang="0">
                    <a:pos x="T10" y="T11"/>
                  </a:cxn>
                </a:cxnLst>
                <a:rect l="0" t="0" r="r" b="b"/>
                <a:pathLst>
                  <a:path w="298" h="71">
                    <a:moveTo>
                      <a:pt x="0" y="35"/>
                    </a:moveTo>
                    <a:lnTo>
                      <a:pt x="43" y="0"/>
                    </a:lnTo>
                    <a:lnTo>
                      <a:pt x="298" y="0"/>
                    </a:lnTo>
                    <a:lnTo>
                      <a:pt x="298" y="71"/>
                    </a:lnTo>
                    <a:lnTo>
                      <a:pt x="43" y="71"/>
                    </a:lnTo>
                    <a:lnTo>
                      <a:pt x="0" y="35"/>
                    </a:lnTo>
                    <a:close/>
                  </a:path>
                </a:pathLst>
              </a:custGeom>
              <a:grpFill/>
              <a:ln w="12700">
                <a:no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2000" b="1">
                  <a:solidFill>
                    <a:schemeClr val="lt1"/>
                  </a:solidFill>
                  <a:latin typeface="微软雅黑" panose="020B0503020204020204" pitchFamily="34" charset="-122"/>
                  <a:ea typeface="微软雅黑" panose="020B0503020204020204" pitchFamily="34" charset="-122"/>
                </a:endParaRPr>
              </a:p>
            </p:txBody>
          </p:sp>
          <p:sp>
            <p:nvSpPr>
              <p:cNvPr id="18" name="矩形 17"/>
              <p:cNvSpPr>
                <a:spLocks noChangeArrowheads="1"/>
              </p:cNvSpPr>
              <p:nvPr/>
            </p:nvSpPr>
            <p:spPr bwMode="auto">
              <a:xfrm flipH="1">
                <a:off x="5222528" y="4495338"/>
                <a:ext cx="2432370" cy="475642"/>
              </a:xfrm>
              <a:prstGeom prst="rect">
                <a:avLst/>
              </a:prstGeom>
              <a:grp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2200" b="1" dirty="0">
                    <a:latin typeface="黑体" panose="02010609060101010101" charset="-122"/>
                    <a:ea typeface="黑体" panose="02010609060101010101" charset="-122"/>
                  </a:rPr>
                  <a:t>预算差异分析</a:t>
                </a:r>
              </a:p>
            </p:txBody>
          </p:sp>
        </p:grpSp>
        <p:grpSp>
          <p:nvGrpSpPr>
            <p:cNvPr id="19" name="组合 18"/>
            <p:cNvGrpSpPr/>
            <p:nvPr/>
          </p:nvGrpSpPr>
          <p:grpSpPr>
            <a:xfrm flipH="1">
              <a:off x="1804442" y="2092212"/>
              <a:ext cx="2867593" cy="594870"/>
              <a:chOff x="4513963" y="2355144"/>
              <a:chExt cx="3162327" cy="706733"/>
            </a:xfrm>
            <a:solidFill>
              <a:srgbClr val="FFB407"/>
            </a:solidFill>
          </p:grpSpPr>
          <p:sp>
            <p:nvSpPr>
              <p:cNvPr id="20" name="Freeform 191"/>
              <p:cNvSpPr/>
              <p:nvPr/>
            </p:nvSpPr>
            <p:spPr bwMode="auto">
              <a:xfrm>
                <a:off x="4513963" y="2355144"/>
                <a:ext cx="3162327" cy="706733"/>
              </a:xfrm>
              <a:custGeom>
                <a:avLst/>
                <a:gdLst>
                  <a:gd name="T0" fmla="*/ 0 w 298"/>
                  <a:gd name="T1" fmla="*/ 35 h 71"/>
                  <a:gd name="T2" fmla="*/ 43 w 298"/>
                  <a:gd name="T3" fmla="*/ 0 h 71"/>
                  <a:gd name="T4" fmla="*/ 298 w 298"/>
                  <a:gd name="T5" fmla="*/ 0 h 71"/>
                  <a:gd name="T6" fmla="*/ 298 w 298"/>
                  <a:gd name="T7" fmla="*/ 71 h 71"/>
                  <a:gd name="T8" fmla="*/ 43 w 298"/>
                  <a:gd name="T9" fmla="*/ 71 h 71"/>
                  <a:gd name="T10" fmla="*/ 0 w 298"/>
                  <a:gd name="T11" fmla="*/ 35 h 71"/>
                </a:gdLst>
                <a:ahLst/>
                <a:cxnLst>
                  <a:cxn ang="0">
                    <a:pos x="T0" y="T1"/>
                  </a:cxn>
                  <a:cxn ang="0">
                    <a:pos x="T2" y="T3"/>
                  </a:cxn>
                  <a:cxn ang="0">
                    <a:pos x="T4" y="T5"/>
                  </a:cxn>
                  <a:cxn ang="0">
                    <a:pos x="T6" y="T7"/>
                  </a:cxn>
                  <a:cxn ang="0">
                    <a:pos x="T8" y="T9"/>
                  </a:cxn>
                  <a:cxn ang="0">
                    <a:pos x="T10" y="T11"/>
                  </a:cxn>
                </a:cxnLst>
                <a:rect l="0" t="0" r="r" b="b"/>
                <a:pathLst>
                  <a:path w="298" h="71">
                    <a:moveTo>
                      <a:pt x="0" y="35"/>
                    </a:moveTo>
                    <a:lnTo>
                      <a:pt x="43" y="0"/>
                    </a:lnTo>
                    <a:lnTo>
                      <a:pt x="298" y="0"/>
                    </a:lnTo>
                    <a:lnTo>
                      <a:pt x="298" y="71"/>
                    </a:lnTo>
                    <a:lnTo>
                      <a:pt x="43" y="71"/>
                    </a:lnTo>
                    <a:lnTo>
                      <a:pt x="0" y="35"/>
                    </a:lnTo>
                    <a:close/>
                  </a:path>
                </a:pathLst>
              </a:custGeom>
              <a:grpFill/>
              <a:ln w="12700">
                <a:no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2000" b="1">
                  <a:solidFill>
                    <a:schemeClr val="lt1"/>
                  </a:solidFill>
                  <a:latin typeface="微软雅黑" panose="020B0503020204020204" pitchFamily="34" charset="-122"/>
                  <a:ea typeface="微软雅黑" panose="020B0503020204020204" pitchFamily="34" charset="-122"/>
                </a:endParaRPr>
              </a:p>
            </p:txBody>
          </p:sp>
          <p:sp>
            <p:nvSpPr>
              <p:cNvPr id="21" name="矩形 20"/>
              <p:cNvSpPr>
                <a:spLocks noChangeArrowheads="1"/>
              </p:cNvSpPr>
              <p:nvPr/>
            </p:nvSpPr>
            <p:spPr bwMode="auto">
              <a:xfrm flipH="1">
                <a:off x="5235365" y="2388555"/>
                <a:ext cx="2419533" cy="636066"/>
              </a:xfrm>
              <a:prstGeom prst="rect">
                <a:avLst/>
              </a:prstGeom>
              <a:grp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2200" b="1" dirty="0">
                    <a:latin typeface="黑体" panose="02010609060101010101" charset="-122"/>
                    <a:ea typeface="黑体" panose="02010609060101010101" charset="-122"/>
                  </a:rPr>
                  <a:t>历史分析</a:t>
                </a:r>
                <a:endParaRPr lang="zh-CN" altLang="en-US" sz="2200" b="1" dirty="0">
                  <a:solidFill>
                    <a:schemeClr val="lt1"/>
                  </a:solidFill>
                  <a:latin typeface="黑体" panose="02010609060101010101" charset="-122"/>
                  <a:ea typeface="黑体" panose="02010609060101010101" charset="-122"/>
                </a:endParaRPr>
              </a:p>
            </p:txBody>
          </p:sp>
        </p:grpSp>
      </p:grpSp>
      <p:sp>
        <p:nvSpPr>
          <p:cNvPr id="22" name="矩形 21"/>
          <p:cNvSpPr/>
          <p:nvPr/>
        </p:nvSpPr>
        <p:spPr>
          <a:xfrm>
            <a:off x="4912942" y="2389156"/>
            <a:ext cx="6420362" cy="1261179"/>
          </a:xfrm>
          <a:prstGeom prst="rect">
            <a:avLst/>
          </a:prstGeom>
        </p:spPr>
        <p:txBody>
          <a:bodyPr wrap="square">
            <a:spAutoFit/>
          </a:bodyPr>
          <a:lstStyle/>
          <a:p>
            <a:pPr indent="457200" algn="just" defTabSz="1450975">
              <a:lnSpc>
                <a:spcPct val="130000"/>
              </a:lnSpc>
            </a:pPr>
            <a:r>
              <a:rPr lang="zh-CN" altLang="en-US" sz="2000" dirty="0">
                <a:latin typeface="等线" panose="02010600030101010101" pitchFamily="2" charset="-122"/>
              </a:rPr>
              <a:t>项目金额或财务指标进行对比，确定其增减变化的方向、数额和幅度，以揭示公司财务状况和经营状况变化的趋势。</a:t>
            </a:r>
          </a:p>
        </p:txBody>
      </p:sp>
      <p:sp>
        <p:nvSpPr>
          <p:cNvPr id="23" name="矩形 22"/>
          <p:cNvSpPr/>
          <p:nvPr/>
        </p:nvSpPr>
        <p:spPr>
          <a:xfrm>
            <a:off x="4915377" y="5057974"/>
            <a:ext cx="6417927" cy="861070"/>
          </a:xfrm>
          <a:prstGeom prst="rect">
            <a:avLst/>
          </a:prstGeom>
        </p:spPr>
        <p:txBody>
          <a:bodyPr wrap="square">
            <a:spAutoFit/>
          </a:bodyPr>
          <a:lstStyle/>
          <a:p>
            <a:pPr indent="457200" algn="just" defTabSz="1450975">
              <a:lnSpc>
                <a:spcPct val="130000"/>
              </a:lnSpc>
            </a:pPr>
            <a:r>
              <a:rPr lang="zh-CN" altLang="en-US" sz="2000" dirty="0">
                <a:latin typeface="等线" panose="02010600030101010101" pitchFamily="2" charset="-122"/>
              </a:rPr>
              <a:t>期初预算和期末实际的会计项目数据和财务指标，分析预算（计划）的完成情况。</a:t>
            </a:r>
          </a:p>
        </p:txBody>
      </p:sp>
      <p:sp>
        <p:nvSpPr>
          <p:cNvPr id="24" name="矩形 23"/>
          <p:cNvSpPr/>
          <p:nvPr/>
        </p:nvSpPr>
        <p:spPr>
          <a:xfrm>
            <a:off x="4915377" y="3816590"/>
            <a:ext cx="6420362" cy="861070"/>
          </a:xfrm>
          <a:prstGeom prst="rect">
            <a:avLst/>
          </a:prstGeom>
        </p:spPr>
        <p:txBody>
          <a:bodyPr wrap="square">
            <a:spAutoFit/>
          </a:bodyPr>
          <a:lstStyle/>
          <a:p>
            <a:pPr indent="457200" algn="just" defTabSz="1450975">
              <a:lnSpc>
                <a:spcPct val="130000"/>
              </a:lnSpc>
            </a:pPr>
            <a:r>
              <a:rPr lang="zh-CN" altLang="en-US" sz="2000" dirty="0">
                <a:latin typeface="等线" panose="02010600030101010101" pitchFamily="2" charset="-122"/>
              </a:rPr>
              <a:t>财务指标与同行业的平均指标或先进企业的指标进行对比，判断企业在行业中所处的地位。</a:t>
            </a:r>
          </a:p>
        </p:txBody>
      </p:sp>
      <p:sp>
        <p:nvSpPr>
          <p:cNvPr id="25" name="Rectangle 26"/>
          <p:cNvSpPr>
            <a:spLocks noChangeArrowheads="1"/>
          </p:cNvSpPr>
          <p:nvPr/>
        </p:nvSpPr>
        <p:spPr bwMode="auto">
          <a:xfrm>
            <a:off x="845348" y="1687898"/>
            <a:ext cx="4747069" cy="49244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indent="612140" algn="just">
              <a:spcAft>
                <a:spcPts val="600"/>
              </a:spcAft>
            </a:pPr>
            <a:r>
              <a:rPr lang="zh-CN" altLang="en-US" sz="2600" dirty="0">
                <a:latin typeface="黑体" panose="02010609060101010101" charset="-122"/>
                <a:ea typeface="黑体" panose="02010609060101010101" charset="-122"/>
                <a:cs typeface="华文黑体" pitchFamily="2" charset="-122"/>
              </a:rPr>
              <a:t>（一）按比较的标准分类</a:t>
            </a:r>
          </a:p>
        </p:txBody>
      </p:sp>
      <p:sp>
        <p:nvSpPr>
          <p:cNvPr id="26" name="Rectangle 26"/>
          <p:cNvSpPr>
            <a:spLocks noChangeArrowheads="1"/>
          </p:cNvSpPr>
          <p:nvPr/>
        </p:nvSpPr>
        <p:spPr bwMode="auto">
          <a:xfrm>
            <a:off x="845349" y="1008125"/>
            <a:ext cx="2971278" cy="55399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algn="just">
              <a:spcAft>
                <a:spcPts val="600"/>
              </a:spcAft>
            </a:pPr>
            <a:r>
              <a:rPr lang="zh-CN" altLang="en-US" sz="3000" dirty="0">
                <a:latin typeface="方正大黑简体" panose="03000509000000000000" pitchFamily="65" charset="-122"/>
                <a:ea typeface="方正大黑简体" panose="03000509000000000000" pitchFamily="65" charset="-122"/>
              </a:rPr>
              <a:t>一、比较分析法</a:t>
            </a:r>
          </a:p>
        </p:txBody>
      </p:sp>
    </p:spTree>
  </p:cSld>
  <p:clrMapOvr>
    <a:masterClrMapping/>
  </p:clrMapOvr>
  <mc:AlternateContent xmlns:mc="http://schemas.openxmlformats.org/markup-compatibility/2006">
    <mc:Choice xmlns=""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500"/>
                                        <p:tgtEl>
                                          <p:spTgt spid="2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par>
                          <p:cTn id="16" fill="hold">
                            <p:stCondLst>
                              <p:cond delay="1500"/>
                            </p:stCondLst>
                            <p:childTnLst>
                              <p:par>
                                <p:cTn id="17" presetID="22" presetClass="entr" presetSubtype="2"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wipe(right)">
                                      <p:cBhvr>
                                        <p:cTn id="19" dur="300"/>
                                        <p:tgtEl>
                                          <p:spTgt spid="22"/>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left)">
                                      <p:cBhvr>
                                        <p:cTn id="23" dur="300"/>
                                        <p:tgtEl>
                                          <p:spTgt spid="24"/>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right)">
                                      <p:cBhvr>
                                        <p:cTn id="27" dur="3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矩形 68"/>
          <p:cNvSpPr/>
          <p:nvPr/>
        </p:nvSpPr>
        <p:spPr>
          <a:xfrm>
            <a:off x="1211457" y="2618518"/>
            <a:ext cx="2664000" cy="1800000"/>
          </a:xfrm>
          <a:prstGeom prst="rect">
            <a:avLst/>
          </a:prstGeom>
          <a:blipFill dpi="0" rotWithShape="1">
            <a:blip r:embed="rId3" cstate="print">
              <a:extLst>
                <a:ext uri="{28A0092B-C50C-407E-A947-70E740481C1C}">
                  <a14:useLocalDpi xmlns="" xmlns:a14="http://schemas.microsoft.com/office/drawing/2010/main" val="0"/>
                </a:ext>
              </a:extLst>
            </a:blip>
            <a:srcRect/>
            <a:stretch>
              <a:fillRect/>
            </a:stretch>
          </a:blipFill>
          <a:ln>
            <a:noFill/>
          </a:ln>
          <a:effectLst>
            <a:outerShdw blurRad="2540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0" name="文本框 69"/>
          <p:cNvSpPr txBox="1"/>
          <p:nvPr/>
        </p:nvSpPr>
        <p:spPr>
          <a:xfrm>
            <a:off x="1494919" y="4846955"/>
            <a:ext cx="2087156" cy="461665"/>
          </a:xfrm>
          <a:prstGeom prst="rect">
            <a:avLst/>
          </a:prstGeom>
          <a:noFill/>
        </p:spPr>
        <p:txBody>
          <a:bodyPr wrap="square" lIns="0" rtlCol="0">
            <a:spAutoFit/>
          </a:bodyPr>
          <a:lstStyle/>
          <a:p>
            <a:pPr algn="just"/>
            <a:r>
              <a:rPr lang="zh-CN" altLang="en-US" sz="2400" dirty="0">
                <a:latin typeface="黑体" panose="02010609060101010101" charset="-122"/>
                <a:ea typeface="黑体" panose="02010609060101010101" charset="-122"/>
              </a:rPr>
              <a:t>总量指标分析</a:t>
            </a:r>
          </a:p>
        </p:txBody>
      </p:sp>
      <p:sp>
        <p:nvSpPr>
          <p:cNvPr id="73" name="矩形 72"/>
          <p:cNvSpPr/>
          <p:nvPr/>
        </p:nvSpPr>
        <p:spPr>
          <a:xfrm>
            <a:off x="4972241" y="2618518"/>
            <a:ext cx="2664000" cy="1800000"/>
          </a:xfrm>
          <a:prstGeom prst="rect">
            <a:avLst/>
          </a:prstGeom>
          <a:blipFill dpi="0" rotWithShape="1">
            <a:blip r:embed="rId4" cstate="print">
              <a:extLst>
                <a:ext uri="{28A0092B-C50C-407E-A947-70E740481C1C}">
                  <a14:useLocalDpi xmlns="" xmlns:a14="http://schemas.microsoft.com/office/drawing/2010/main" val="0"/>
                </a:ext>
              </a:extLst>
            </a:blip>
            <a:srcRect/>
            <a:stretch>
              <a:fillRect/>
            </a:stretch>
          </a:blipFill>
          <a:ln>
            <a:noFill/>
          </a:ln>
          <a:effectLst>
            <a:outerShdw blurRad="2540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4" name="文本框 73"/>
          <p:cNvSpPr txBox="1"/>
          <p:nvPr/>
        </p:nvSpPr>
        <p:spPr>
          <a:xfrm>
            <a:off x="5343812" y="4846955"/>
            <a:ext cx="1920857" cy="461665"/>
          </a:xfrm>
          <a:prstGeom prst="rect">
            <a:avLst/>
          </a:prstGeom>
          <a:noFill/>
        </p:spPr>
        <p:txBody>
          <a:bodyPr wrap="square" lIns="0" rtlCol="0">
            <a:spAutoFit/>
          </a:bodyPr>
          <a:lstStyle/>
          <a:p>
            <a:pPr marL="0" lvl="1"/>
            <a:r>
              <a:rPr lang="zh-CN" altLang="en-US" sz="2400" dirty="0">
                <a:latin typeface="黑体" panose="02010609060101010101" charset="-122"/>
                <a:ea typeface="黑体" panose="02010609060101010101" charset="-122"/>
              </a:rPr>
              <a:t>财务比率分析</a:t>
            </a:r>
          </a:p>
        </p:txBody>
      </p:sp>
      <p:sp>
        <p:nvSpPr>
          <p:cNvPr id="81" name="矩形 80"/>
          <p:cNvSpPr/>
          <p:nvPr/>
        </p:nvSpPr>
        <p:spPr>
          <a:xfrm>
            <a:off x="8733024" y="2618518"/>
            <a:ext cx="2664000" cy="1800000"/>
          </a:xfrm>
          <a:prstGeom prst="rect">
            <a:avLst/>
          </a:prstGeom>
          <a:blipFill dpi="0" rotWithShape="1">
            <a:blip r:embed="rId5" cstate="print">
              <a:extLst>
                <a:ext uri="{28A0092B-C50C-407E-A947-70E740481C1C}">
                  <a14:useLocalDpi xmlns="" xmlns:a14="http://schemas.microsoft.com/office/drawing/2010/main" val="0"/>
                </a:ext>
              </a:extLst>
            </a:blip>
            <a:srcRect/>
            <a:stretch>
              <a:fillRect/>
            </a:stretch>
          </a:blipFill>
          <a:ln>
            <a:noFill/>
          </a:ln>
          <a:effectLst>
            <a:outerShdw blurRad="2540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2" name="文本框 81"/>
          <p:cNvSpPr txBox="1"/>
          <p:nvPr/>
        </p:nvSpPr>
        <p:spPr>
          <a:xfrm>
            <a:off x="8947757" y="4846955"/>
            <a:ext cx="2234534" cy="461665"/>
          </a:xfrm>
          <a:prstGeom prst="rect">
            <a:avLst/>
          </a:prstGeom>
          <a:noFill/>
        </p:spPr>
        <p:txBody>
          <a:bodyPr wrap="square" lIns="0" rtlCol="0">
            <a:spAutoFit/>
          </a:bodyPr>
          <a:lstStyle/>
          <a:p>
            <a:r>
              <a:rPr lang="zh-CN" altLang="en-US" sz="2400" dirty="0">
                <a:latin typeface="黑体" panose="02010609060101010101" charset="-122"/>
                <a:ea typeface="黑体" panose="02010609060101010101" charset="-122"/>
              </a:rPr>
              <a:t>结构百分比分析</a:t>
            </a:r>
          </a:p>
        </p:txBody>
      </p:sp>
      <p:sp>
        <p:nvSpPr>
          <p:cNvPr id="18" name="Rectangle 26"/>
          <p:cNvSpPr>
            <a:spLocks noChangeArrowheads="1"/>
          </p:cNvSpPr>
          <p:nvPr/>
        </p:nvSpPr>
        <p:spPr bwMode="auto">
          <a:xfrm>
            <a:off x="489812" y="1612530"/>
            <a:ext cx="4770851" cy="49244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indent="612140" algn="just">
              <a:spcAft>
                <a:spcPts val="600"/>
              </a:spcAft>
            </a:pPr>
            <a:r>
              <a:rPr lang="zh-CN" altLang="en-US" sz="2600" dirty="0">
                <a:latin typeface="黑体" panose="02010609060101010101" charset="-122"/>
                <a:ea typeface="黑体" panose="02010609060101010101" charset="-122"/>
                <a:cs typeface="华文黑体" pitchFamily="2" charset="-122"/>
              </a:rPr>
              <a:t>（二）按比较的指标分类</a:t>
            </a:r>
          </a:p>
        </p:txBody>
      </p:sp>
    </p:spTree>
  </p:cSld>
  <p:clrMapOvr>
    <a:masterClrMapping/>
  </p:clrMapOvr>
  <mc:AlternateContent xmlns:mc="http://schemas.openxmlformats.org/markup-compatibility/2006">
    <mc:Choice xmlns=""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69"/>
                                        </p:tgtEl>
                                        <p:attrNameLst>
                                          <p:attrName>style.visibility</p:attrName>
                                        </p:attrNameLst>
                                      </p:cBhvr>
                                      <p:to>
                                        <p:strVal val="visible"/>
                                      </p:to>
                                    </p:set>
                                    <p:animEffect transition="in" filter="fade">
                                      <p:cBhvr>
                                        <p:cTn id="11" dur="1000"/>
                                        <p:tgtEl>
                                          <p:spTgt spid="69"/>
                                        </p:tgtEl>
                                      </p:cBhvr>
                                    </p:animEffect>
                                    <p:anim calcmode="lin" valueType="num">
                                      <p:cBhvr>
                                        <p:cTn id="12" dur="1000" fill="hold"/>
                                        <p:tgtEl>
                                          <p:spTgt spid="69"/>
                                        </p:tgtEl>
                                        <p:attrNameLst>
                                          <p:attrName>ppt_x</p:attrName>
                                        </p:attrNameLst>
                                      </p:cBhvr>
                                      <p:tavLst>
                                        <p:tav tm="0">
                                          <p:val>
                                            <p:strVal val="#ppt_x"/>
                                          </p:val>
                                        </p:tav>
                                        <p:tav tm="100000">
                                          <p:val>
                                            <p:strVal val="#ppt_x"/>
                                          </p:val>
                                        </p:tav>
                                      </p:tavLst>
                                    </p:anim>
                                    <p:anim calcmode="lin" valueType="num">
                                      <p:cBhvr>
                                        <p:cTn id="13" dur="900" decel="100000" fill="hold"/>
                                        <p:tgtEl>
                                          <p:spTgt spid="6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6" presetClass="entr" presetSubtype="37" fill="hold" grpId="0" nodeType="afterEffect">
                                  <p:stCondLst>
                                    <p:cond delay="0"/>
                                  </p:stCondLst>
                                  <p:childTnLst>
                                    <p:set>
                                      <p:cBhvr>
                                        <p:cTn id="17" dur="1" fill="hold">
                                          <p:stCondLst>
                                            <p:cond delay="0"/>
                                          </p:stCondLst>
                                        </p:cTn>
                                        <p:tgtEl>
                                          <p:spTgt spid="70"/>
                                        </p:tgtEl>
                                        <p:attrNameLst>
                                          <p:attrName>style.visibility</p:attrName>
                                        </p:attrNameLst>
                                      </p:cBhvr>
                                      <p:to>
                                        <p:strVal val="visible"/>
                                      </p:to>
                                    </p:set>
                                    <p:animEffect transition="in" filter="barn(outVertical)">
                                      <p:cBhvr>
                                        <p:cTn id="18" dur="500"/>
                                        <p:tgtEl>
                                          <p:spTgt spid="70"/>
                                        </p:tgtEl>
                                      </p:cBhvr>
                                    </p:animEffect>
                                  </p:childTnLst>
                                </p:cTn>
                              </p:par>
                            </p:childTnLst>
                          </p:cTn>
                        </p:par>
                        <p:par>
                          <p:cTn id="19" fill="hold">
                            <p:stCondLst>
                              <p:cond delay="2000"/>
                            </p:stCondLst>
                            <p:childTnLst>
                              <p:par>
                                <p:cTn id="20" presetID="37" presetClass="entr" presetSubtype="0" fill="hold" grpId="0" nodeType="afterEffect">
                                  <p:stCondLst>
                                    <p:cond delay="0"/>
                                  </p:stCondLst>
                                  <p:childTnLst>
                                    <p:set>
                                      <p:cBhvr>
                                        <p:cTn id="21" dur="1" fill="hold">
                                          <p:stCondLst>
                                            <p:cond delay="0"/>
                                          </p:stCondLst>
                                        </p:cTn>
                                        <p:tgtEl>
                                          <p:spTgt spid="73"/>
                                        </p:tgtEl>
                                        <p:attrNameLst>
                                          <p:attrName>style.visibility</p:attrName>
                                        </p:attrNameLst>
                                      </p:cBhvr>
                                      <p:to>
                                        <p:strVal val="visible"/>
                                      </p:to>
                                    </p:set>
                                    <p:animEffect transition="in" filter="fade">
                                      <p:cBhvr>
                                        <p:cTn id="22" dur="1000"/>
                                        <p:tgtEl>
                                          <p:spTgt spid="73"/>
                                        </p:tgtEl>
                                      </p:cBhvr>
                                    </p:animEffect>
                                    <p:anim calcmode="lin" valueType="num">
                                      <p:cBhvr>
                                        <p:cTn id="23" dur="1000" fill="hold"/>
                                        <p:tgtEl>
                                          <p:spTgt spid="73"/>
                                        </p:tgtEl>
                                        <p:attrNameLst>
                                          <p:attrName>ppt_x</p:attrName>
                                        </p:attrNameLst>
                                      </p:cBhvr>
                                      <p:tavLst>
                                        <p:tav tm="0">
                                          <p:val>
                                            <p:strVal val="#ppt_x"/>
                                          </p:val>
                                        </p:tav>
                                        <p:tav tm="100000">
                                          <p:val>
                                            <p:strVal val="#ppt_x"/>
                                          </p:val>
                                        </p:tav>
                                      </p:tavLst>
                                    </p:anim>
                                    <p:anim calcmode="lin" valueType="num">
                                      <p:cBhvr>
                                        <p:cTn id="24" dur="900" decel="100000" fill="hold"/>
                                        <p:tgtEl>
                                          <p:spTgt spid="7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26" fill="hold">
                            <p:stCondLst>
                              <p:cond delay="3000"/>
                            </p:stCondLst>
                            <p:childTnLst>
                              <p:par>
                                <p:cTn id="27" presetID="16" presetClass="entr" presetSubtype="37" fill="hold" grpId="0" nodeType="afterEffect">
                                  <p:stCondLst>
                                    <p:cond delay="0"/>
                                  </p:stCondLst>
                                  <p:childTnLst>
                                    <p:set>
                                      <p:cBhvr>
                                        <p:cTn id="28" dur="1" fill="hold">
                                          <p:stCondLst>
                                            <p:cond delay="0"/>
                                          </p:stCondLst>
                                        </p:cTn>
                                        <p:tgtEl>
                                          <p:spTgt spid="74"/>
                                        </p:tgtEl>
                                        <p:attrNameLst>
                                          <p:attrName>style.visibility</p:attrName>
                                        </p:attrNameLst>
                                      </p:cBhvr>
                                      <p:to>
                                        <p:strVal val="visible"/>
                                      </p:to>
                                    </p:set>
                                    <p:animEffect transition="in" filter="barn(outVertical)">
                                      <p:cBhvr>
                                        <p:cTn id="29" dur="500"/>
                                        <p:tgtEl>
                                          <p:spTgt spid="74"/>
                                        </p:tgtEl>
                                      </p:cBhvr>
                                    </p:animEffect>
                                  </p:childTnLst>
                                </p:cTn>
                              </p:par>
                            </p:childTnLst>
                          </p:cTn>
                        </p:par>
                        <p:par>
                          <p:cTn id="30" fill="hold">
                            <p:stCondLst>
                              <p:cond delay="3500"/>
                            </p:stCondLst>
                            <p:childTnLst>
                              <p:par>
                                <p:cTn id="31" presetID="37" presetClass="entr" presetSubtype="0" fill="hold" grpId="0" nodeType="afterEffect">
                                  <p:stCondLst>
                                    <p:cond delay="0"/>
                                  </p:stCondLst>
                                  <p:childTnLst>
                                    <p:set>
                                      <p:cBhvr>
                                        <p:cTn id="32" dur="1" fill="hold">
                                          <p:stCondLst>
                                            <p:cond delay="0"/>
                                          </p:stCondLst>
                                        </p:cTn>
                                        <p:tgtEl>
                                          <p:spTgt spid="81"/>
                                        </p:tgtEl>
                                        <p:attrNameLst>
                                          <p:attrName>style.visibility</p:attrName>
                                        </p:attrNameLst>
                                      </p:cBhvr>
                                      <p:to>
                                        <p:strVal val="visible"/>
                                      </p:to>
                                    </p:set>
                                    <p:animEffect transition="in" filter="fade">
                                      <p:cBhvr>
                                        <p:cTn id="33" dur="1000"/>
                                        <p:tgtEl>
                                          <p:spTgt spid="81"/>
                                        </p:tgtEl>
                                      </p:cBhvr>
                                    </p:animEffect>
                                    <p:anim calcmode="lin" valueType="num">
                                      <p:cBhvr>
                                        <p:cTn id="34" dur="1000" fill="hold"/>
                                        <p:tgtEl>
                                          <p:spTgt spid="81"/>
                                        </p:tgtEl>
                                        <p:attrNameLst>
                                          <p:attrName>ppt_x</p:attrName>
                                        </p:attrNameLst>
                                      </p:cBhvr>
                                      <p:tavLst>
                                        <p:tav tm="0">
                                          <p:val>
                                            <p:strVal val="#ppt_x"/>
                                          </p:val>
                                        </p:tav>
                                        <p:tav tm="100000">
                                          <p:val>
                                            <p:strVal val="#ppt_x"/>
                                          </p:val>
                                        </p:tav>
                                      </p:tavLst>
                                    </p:anim>
                                    <p:anim calcmode="lin" valueType="num">
                                      <p:cBhvr>
                                        <p:cTn id="35" dur="900" decel="100000" fill="hold"/>
                                        <p:tgtEl>
                                          <p:spTgt spid="81"/>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37" fill="hold">
                            <p:stCondLst>
                              <p:cond delay="4500"/>
                            </p:stCondLst>
                            <p:childTnLst>
                              <p:par>
                                <p:cTn id="38" presetID="16" presetClass="entr" presetSubtype="37" fill="hold" grpId="0" nodeType="afterEffect">
                                  <p:stCondLst>
                                    <p:cond delay="0"/>
                                  </p:stCondLst>
                                  <p:childTnLst>
                                    <p:set>
                                      <p:cBhvr>
                                        <p:cTn id="39" dur="1" fill="hold">
                                          <p:stCondLst>
                                            <p:cond delay="0"/>
                                          </p:stCondLst>
                                        </p:cTn>
                                        <p:tgtEl>
                                          <p:spTgt spid="82"/>
                                        </p:tgtEl>
                                        <p:attrNameLst>
                                          <p:attrName>style.visibility</p:attrName>
                                        </p:attrNameLst>
                                      </p:cBhvr>
                                      <p:to>
                                        <p:strVal val="visible"/>
                                      </p:to>
                                    </p:set>
                                    <p:animEffect transition="in" filter="barn(outVertical)">
                                      <p:cBhvr>
                                        <p:cTn id="40"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animBg="1"/>
      <p:bldP spid="70" grpId="0"/>
      <p:bldP spid="73" grpId="0" animBg="1"/>
      <p:bldP spid="74" grpId="0"/>
      <p:bldP spid="81" grpId="0" animBg="1"/>
      <p:bldP spid="82" grpId="0"/>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Rectangle 26"/>
          <p:cNvSpPr>
            <a:spLocks noChangeArrowheads="1"/>
          </p:cNvSpPr>
          <p:nvPr/>
        </p:nvSpPr>
        <p:spPr bwMode="auto">
          <a:xfrm>
            <a:off x="767897" y="1128907"/>
            <a:ext cx="3591026" cy="55399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algn="just">
              <a:spcAft>
                <a:spcPts val="600"/>
              </a:spcAft>
            </a:pPr>
            <a:r>
              <a:rPr lang="zh-CN" altLang="en-US" sz="3000" dirty="0">
                <a:latin typeface="方正大黑简体" panose="03000509000000000000" pitchFamily="65" charset="-122"/>
                <a:ea typeface="方正大黑简体" panose="03000509000000000000" pitchFamily="65" charset="-122"/>
              </a:rPr>
              <a:t>二、因素分析法</a:t>
            </a:r>
          </a:p>
        </p:txBody>
      </p:sp>
      <p:sp>
        <p:nvSpPr>
          <p:cNvPr id="64" name="Rectangle 26"/>
          <p:cNvSpPr>
            <a:spLocks noChangeArrowheads="1"/>
          </p:cNvSpPr>
          <p:nvPr/>
        </p:nvSpPr>
        <p:spPr bwMode="auto">
          <a:xfrm>
            <a:off x="767897" y="2382824"/>
            <a:ext cx="10045875" cy="53463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indent="612140" algn="just">
              <a:lnSpc>
                <a:spcPct val="130000"/>
              </a:lnSpc>
            </a:pPr>
            <a:r>
              <a:rPr lang="zh-CN" altLang="en-US" sz="2400" dirty="0">
                <a:latin typeface="等线" panose="02010600030101010101" pitchFamily="2" charset="-122"/>
                <a:cs typeface="华文黑体" pitchFamily="2" charset="-122"/>
              </a:rPr>
              <a:t>比率因素分解法是指把一个财务比率分解为</a:t>
            </a:r>
            <a:r>
              <a:rPr lang="zh-CN" altLang="en-US" sz="2400" b="1" dirty="0">
                <a:solidFill>
                  <a:srgbClr val="FFB407"/>
                </a:solidFill>
                <a:latin typeface="等线" panose="02010600030101010101" pitchFamily="2" charset="-122"/>
                <a:ea typeface="等线" panose="02010600030101010101" pitchFamily="2" charset="-122"/>
              </a:rPr>
              <a:t>若干个</a:t>
            </a:r>
            <a:r>
              <a:rPr lang="zh-CN" altLang="en-US" sz="2400" dirty="0">
                <a:latin typeface="等线" panose="02010600030101010101" pitchFamily="2" charset="-122"/>
                <a:cs typeface="华文黑体" pitchFamily="2" charset="-122"/>
              </a:rPr>
              <a:t>影响因素的方法。</a:t>
            </a:r>
            <a:endParaRPr lang="zh-CN" altLang="en-US" sz="2400" dirty="0">
              <a:latin typeface="等线" panose="02010600030101010101" pitchFamily="2" charset="-122"/>
              <a:ea typeface="等线" panose="02010600030101010101" pitchFamily="2" charset="-122"/>
              <a:cs typeface="华文黑体" pitchFamily="2" charset="-122"/>
            </a:endParaRPr>
          </a:p>
        </p:txBody>
      </p:sp>
      <p:sp>
        <p:nvSpPr>
          <p:cNvPr id="4" name="矩形 3"/>
          <p:cNvSpPr/>
          <p:nvPr/>
        </p:nvSpPr>
        <p:spPr>
          <a:xfrm>
            <a:off x="4408679" y="6112913"/>
            <a:ext cx="3374642" cy="369332"/>
          </a:xfrm>
          <a:prstGeom prst="rect">
            <a:avLst/>
          </a:prstGeom>
        </p:spPr>
        <p:txBody>
          <a:bodyPr wrap="none">
            <a:spAutoFit/>
          </a:bodyPr>
          <a:lstStyle/>
          <a:p>
            <a:r>
              <a:rPr lang="zh-CN" altLang="en-US" dirty="0">
                <a:latin typeface="Times New Roman" panose="02020603050405020304" pitchFamily="18" charset="0"/>
                <a:cs typeface="Times New Roman" panose="02020603050405020304" pitchFamily="18" charset="0"/>
              </a:rPr>
              <a:t>图7.2  杜邦财务分析模型示意图</a:t>
            </a:r>
          </a:p>
        </p:txBody>
      </p:sp>
      <p:sp>
        <p:nvSpPr>
          <p:cNvPr id="12" name="Rectangle 26"/>
          <p:cNvSpPr>
            <a:spLocks noChangeArrowheads="1"/>
          </p:cNvSpPr>
          <p:nvPr/>
        </p:nvSpPr>
        <p:spPr bwMode="auto">
          <a:xfrm>
            <a:off x="767897" y="1819720"/>
            <a:ext cx="4519719" cy="49244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indent="612140" algn="just">
              <a:spcAft>
                <a:spcPts val="600"/>
              </a:spcAft>
            </a:pPr>
            <a:r>
              <a:rPr lang="zh-CN" altLang="en-US" sz="2600" dirty="0">
                <a:latin typeface="黑体" panose="02010609060101010101" charset="-122"/>
                <a:ea typeface="黑体" panose="02010609060101010101" charset="-122"/>
                <a:cs typeface="华文黑体" pitchFamily="2" charset="-122"/>
              </a:rPr>
              <a:t>（一）比率因素分解法</a:t>
            </a:r>
          </a:p>
        </p:txBody>
      </p:sp>
      <p:pic>
        <p:nvPicPr>
          <p:cNvPr id="7" name="图片 6" descr="0702"/>
          <p:cNvPicPr/>
          <p:nvPr/>
        </p:nvPicPr>
        <p:blipFill>
          <a:blip r:embed="rId3" cstate="print"/>
          <a:srcRect/>
          <a:stretch>
            <a:fillRect/>
          </a:stretch>
        </p:blipFill>
        <p:spPr>
          <a:xfrm>
            <a:off x="2563410" y="3118442"/>
            <a:ext cx="7028679" cy="2793487"/>
          </a:xfrm>
          <a:prstGeom prst="rect">
            <a:avLst/>
          </a:prstGeom>
          <a:noFill/>
          <a:ln w="9525">
            <a:noFill/>
            <a:miter lim="800000"/>
            <a:headEnd/>
            <a:tailEnd/>
          </a:ln>
        </p:spPr>
      </p:pic>
    </p:spTree>
  </p:cSld>
  <p:clrMapOvr>
    <a:masterClrMapping/>
  </p:clrMapOvr>
  <mc:AlternateContent xmlns:mc="http://schemas.openxmlformats.org/markup-compatibility/2006">
    <mc:Choice xmlns="" xmlns:p14="http://schemas.microsoft.com/office/powerpoint/2010/main" Requires="p14">
      <p:transition spd="slow" p14:dur="1250">
        <p14:switch dir="r"/>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Rectangle 26"/>
          <p:cNvSpPr>
            <a:spLocks noChangeArrowheads="1"/>
          </p:cNvSpPr>
          <p:nvPr/>
        </p:nvSpPr>
        <p:spPr bwMode="auto">
          <a:xfrm>
            <a:off x="887167" y="2808953"/>
            <a:ext cx="10589217" cy="10147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indent="612140" algn="just">
              <a:lnSpc>
                <a:spcPct val="130000"/>
              </a:lnSpc>
            </a:pPr>
            <a:r>
              <a:rPr lang="zh-CN" altLang="en-US" sz="2400" dirty="0">
                <a:latin typeface="等线" panose="02010600030101010101" pitchFamily="2" charset="-122"/>
                <a:cs typeface="华文黑体" pitchFamily="2" charset="-122"/>
              </a:rPr>
              <a:t>定基替代法是测定差异成因的一种定量方法。分析人员使用这种方法时，需要分别用实际值替代标准值，以测定各因素对财务指标的影响，计算公式为：</a:t>
            </a:r>
            <a:endParaRPr lang="zh-CN" altLang="en-US" sz="2400" dirty="0">
              <a:latin typeface="等线" panose="02010600030101010101" pitchFamily="2" charset="-122"/>
              <a:ea typeface="等线" panose="02010600030101010101" pitchFamily="2" charset="-122"/>
              <a:cs typeface="华文黑体" pitchFamily="2" charset="-122"/>
            </a:endParaRPr>
          </a:p>
        </p:txBody>
      </p:sp>
      <p:sp>
        <p:nvSpPr>
          <p:cNvPr id="12" name="Rectangle 26"/>
          <p:cNvSpPr>
            <a:spLocks noChangeArrowheads="1"/>
          </p:cNvSpPr>
          <p:nvPr/>
        </p:nvSpPr>
        <p:spPr bwMode="auto">
          <a:xfrm>
            <a:off x="887167" y="2199092"/>
            <a:ext cx="2916207"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indent="612140" algn="just">
              <a:spcAft>
                <a:spcPts val="600"/>
              </a:spcAft>
            </a:pPr>
            <a:r>
              <a:rPr lang="en-US" altLang="zh-CN" sz="2400" dirty="0">
                <a:latin typeface="Times New Roman" panose="02020603050405020304" pitchFamily="18" charset="0"/>
                <a:ea typeface="黑体" panose="02010609060101010101" charset="-122"/>
                <a:cs typeface="Times New Roman" panose="02020603050405020304" pitchFamily="18" charset="0"/>
              </a:rPr>
              <a:t>1</a:t>
            </a:r>
            <a:r>
              <a:rPr lang="zh-CN" altLang="en-US" sz="2400" dirty="0">
                <a:latin typeface="Times New Roman" panose="02020603050405020304" pitchFamily="18" charset="0"/>
                <a:ea typeface="黑体" panose="02010609060101010101" charset="-122"/>
                <a:cs typeface="Times New Roman" panose="02020603050405020304" pitchFamily="18" charset="0"/>
              </a:rPr>
              <a:t>．定基替代法</a:t>
            </a:r>
          </a:p>
        </p:txBody>
      </p:sp>
      <p:sp>
        <p:nvSpPr>
          <p:cNvPr id="7" name="Rectangle 26"/>
          <p:cNvSpPr>
            <a:spLocks noChangeArrowheads="1"/>
          </p:cNvSpPr>
          <p:nvPr/>
        </p:nvSpPr>
        <p:spPr bwMode="auto">
          <a:xfrm>
            <a:off x="887167" y="1496309"/>
            <a:ext cx="4135408" cy="49244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indent="612140" algn="just">
              <a:spcAft>
                <a:spcPts val="600"/>
              </a:spcAft>
            </a:pPr>
            <a:r>
              <a:rPr lang="zh-CN" altLang="en-US" sz="2600" dirty="0">
                <a:latin typeface="黑体" panose="02010609060101010101" charset="-122"/>
                <a:ea typeface="黑体" panose="02010609060101010101" charset="-122"/>
                <a:cs typeface="华文黑体" pitchFamily="2" charset="-122"/>
              </a:rPr>
              <a:t>（二）差异因素分解法</a:t>
            </a:r>
          </a:p>
        </p:txBody>
      </p:sp>
      <p:sp>
        <p:nvSpPr>
          <p:cNvPr id="8" name="Rectangle 26"/>
          <p:cNvSpPr>
            <a:spLocks noChangeArrowheads="1"/>
          </p:cNvSpPr>
          <p:nvPr/>
        </p:nvSpPr>
        <p:spPr bwMode="auto">
          <a:xfrm>
            <a:off x="1073062" y="3894544"/>
            <a:ext cx="10217426" cy="9671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algn="just">
              <a:lnSpc>
                <a:spcPct val="150000"/>
              </a:lnSpc>
            </a:pPr>
            <a:r>
              <a:rPr lang="zh-CN" altLang="en-US" sz="2000" dirty="0">
                <a:latin typeface="等线" panose="02010600030101010101" pitchFamily="2" charset="-122"/>
                <a:cs typeface="华文黑体" pitchFamily="2" charset="-122"/>
              </a:rPr>
              <a:t>数量变动影响金额 </a:t>
            </a:r>
            <a:r>
              <a:rPr lang="en-US" altLang="zh-CN" sz="2000" dirty="0">
                <a:latin typeface="等线" panose="02010600030101010101" pitchFamily="2" charset="-122"/>
                <a:cs typeface="华文黑体" pitchFamily="2" charset="-122"/>
              </a:rPr>
              <a:t>= </a:t>
            </a:r>
            <a:r>
              <a:rPr lang="zh-CN" altLang="en-US" sz="2000" dirty="0">
                <a:latin typeface="等线" panose="02010600030101010101" pitchFamily="2" charset="-122"/>
                <a:cs typeface="华文黑体" pitchFamily="2" charset="-122"/>
              </a:rPr>
              <a:t>实际价格 </a:t>
            </a:r>
            <a:r>
              <a:rPr lang="en-US" altLang="zh-CN" sz="2000" dirty="0">
                <a:latin typeface="等线" panose="02010600030101010101" pitchFamily="2" charset="-122"/>
                <a:cs typeface="华文黑体" pitchFamily="2" charset="-122"/>
              </a:rPr>
              <a:t>× </a:t>
            </a:r>
            <a:r>
              <a:rPr lang="zh-CN" altLang="en-US" sz="2000" dirty="0">
                <a:latin typeface="等线" panose="02010600030101010101" pitchFamily="2" charset="-122"/>
                <a:cs typeface="华文黑体" pitchFamily="2" charset="-122"/>
              </a:rPr>
              <a:t>实际数量 − 实际价格 </a:t>
            </a:r>
            <a:r>
              <a:rPr lang="en-US" altLang="zh-CN" sz="2000" dirty="0">
                <a:latin typeface="等线" panose="02010600030101010101" pitchFamily="2" charset="-122"/>
                <a:cs typeface="华文黑体" pitchFamily="2" charset="-122"/>
              </a:rPr>
              <a:t>× </a:t>
            </a:r>
            <a:r>
              <a:rPr lang="zh-CN" altLang="en-US" sz="2000" dirty="0">
                <a:latin typeface="等线" panose="02010600030101010101" pitchFamily="2" charset="-122"/>
                <a:cs typeface="华文黑体" pitchFamily="2" charset="-122"/>
              </a:rPr>
              <a:t>预算数量 </a:t>
            </a:r>
            <a:r>
              <a:rPr lang="en-US" altLang="zh-CN" sz="2000" dirty="0">
                <a:latin typeface="等线" panose="02010600030101010101" pitchFamily="2" charset="-122"/>
                <a:cs typeface="华文黑体" pitchFamily="2" charset="-122"/>
              </a:rPr>
              <a:t>= </a:t>
            </a:r>
            <a:r>
              <a:rPr lang="zh-CN" altLang="en-US" sz="2000" dirty="0">
                <a:latin typeface="等线" panose="02010600030101010101" pitchFamily="2" charset="-122"/>
                <a:cs typeface="华文黑体" pitchFamily="2" charset="-122"/>
              </a:rPr>
              <a:t>实际价格 </a:t>
            </a:r>
            <a:r>
              <a:rPr lang="en-US" altLang="zh-CN" sz="2000" dirty="0">
                <a:latin typeface="等线" panose="02010600030101010101" pitchFamily="2" charset="-122"/>
                <a:cs typeface="华文黑体" pitchFamily="2" charset="-122"/>
              </a:rPr>
              <a:t>× </a:t>
            </a:r>
            <a:r>
              <a:rPr lang="zh-CN" altLang="en-US" sz="2000" dirty="0">
                <a:latin typeface="等线" panose="02010600030101010101" pitchFamily="2" charset="-122"/>
                <a:cs typeface="华文黑体" pitchFamily="2" charset="-122"/>
              </a:rPr>
              <a:t>数量差异</a:t>
            </a:r>
          </a:p>
          <a:p>
            <a:pPr algn="just">
              <a:lnSpc>
                <a:spcPct val="150000"/>
              </a:lnSpc>
            </a:pPr>
            <a:r>
              <a:rPr lang="zh-CN" altLang="en-US" sz="2000" dirty="0">
                <a:latin typeface="等线" panose="02010600030101010101" pitchFamily="2" charset="-122"/>
                <a:cs typeface="华文黑体" pitchFamily="2" charset="-122"/>
              </a:rPr>
              <a:t>价格变动影响金额 </a:t>
            </a:r>
            <a:r>
              <a:rPr lang="en-US" altLang="zh-CN" sz="2000" dirty="0">
                <a:latin typeface="等线" panose="02010600030101010101" pitchFamily="2" charset="-122"/>
                <a:cs typeface="华文黑体" pitchFamily="2" charset="-122"/>
              </a:rPr>
              <a:t>= </a:t>
            </a:r>
            <a:r>
              <a:rPr lang="zh-CN" altLang="en-US" sz="2000" dirty="0">
                <a:latin typeface="等线" panose="02010600030101010101" pitchFamily="2" charset="-122"/>
                <a:cs typeface="华文黑体" pitchFamily="2" charset="-122"/>
              </a:rPr>
              <a:t>实际价格 </a:t>
            </a:r>
            <a:r>
              <a:rPr lang="en-US" altLang="zh-CN" sz="2000" dirty="0">
                <a:latin typeface="等线" panose="02010600030101010101" pitchFamily="2" charset="-122"/>
                <a:cs typeface="华文黑体" pitchFamily="2" charset="-122"/>
              </a:rPr>
              <a:t>× </a:t>
            </a:r>
            <a:r>
              <a:rPr lang="zh-CN" altLang="en-US" sz="2000" dirty="0">
                <a:latin typeface="等线" panose="02010600030101010101" pitchFamily="2" charset="-122"/>
                <a:cs typeface="华文黑体" pitchFamily="2" charset="-122"/>
              </a:rPr>
              <a:t>实际数量 − 预算价格 </a:t>
            </a:r>
            <a:r>
              <a:rPr lang="en-US" altLang="zh-CN" sz="2000" dirty="0">
                <a:latin typeface="等线" panose="02010600030101010101" pitchFamily="2" charset="-122"/>
                <a:cs typeface="华文黑体" pitchFamily="2" charset="-122"/>
              </a:rPr>
              <a:t>× </a:t>
            </a:r>
            <a:r>
              <a:rPr lang="zh-CN" altLang="en-US" sz="2000" dirty="0">
                <a:latin typeface="等线" panose="02010600030101010101" pitchFamily="2" charset="-122"/>
                <a:cs typeface="华文黑体" pitchFamily="2" charset="-122"/>
              </a:rPr>
              <a:t>实际数量 </a:t>
            </a:r>
            <a:r>
              <a:rPr lang="en-US" altLang="zh-CN" sz="2000" dirty="0">
                <a:latin typeface="等线" panose="02010600030101010101" pitchFamily="2" charset="-122"/>
                <a:cs typeface="华文黑体" pitchFamily="2" charset="-122"/>
              </a:rPr>
              <a:t>= </a:t>
            </a:r>
            <a:r>
              <a:rPr lang="zh-CN" altLang="en-US" sz="2000" dirty="0">
                <a:latin typeface="等线" panose="02010600030101010101" pitchFamily="2" charset="-122"/>
                <a:cs typeface="华文黑体" pitchFamily="2" charset="-122"/>
              </a:rPr>
              <a:t>价格差异 </a:t>
            </a:r>
            <a:r>
              <a:rPr lang="en-US" altLang="zh-CN" sz="2000" dirty="0">
                <a:latin typeface="等线" panose="02010600030101010101" pitchFamily="2" charset="-122"/>
                <a:cs typeface="华文黑体" pitchFamily="2" charset="-122"/>
              </a:rPr>
              <a:t>× </a:t>
            </a:r>
            <a:r>
              <a:rPr lang="zh-CN" altLang="en-US" sz="2000" dirty="0">
                <a:latin typeface="等线" panose="02010600030101010101" pitchFamily="2" charset="-122"/>
                <a:cs typeface="华文黑体" pitchFamily="2" charset="-122"/>
              </a:rPr>
              <a:t>实际数量</a:t>
            </a:r>
            <a:endParaRPr lang="zh-CN" altLang="en-US" sz="2000" dirty="0">
              <a:latin typeface="等线" panose="02010600030101010101" pitchFamily="2" charset="-122"/>
              <a:ea typeface="等线" panose="02010600030101010101" pitchFamily="2" charset="-122"/>
              <a:cs typeface="华文黑体" pitchFamily="2" charset="-122"/>
            </a:endParaRPr>
          </a:p>
        </p:txBody>
      </p:sp>
    </p:spTree>
  </p:cSld>
  <p:clrMapOvr>
    <a:masterClrMapping/>
  </p:clrMapOvr>
  <mc:AlternateContent xmlns:mc="http://schemas.openxmlformats.org/markup-compatibility/2006">
    <mc:Choice xmlns="" xmlns:p14="http://schemas.microsoft.com/office/powerpoint/2010/main" Requires="p14">
      <p:transition spd="slow" p14:dur="1250">
        <p14:switch dir="r"/>
      </p:transition>
    </mc:Choice>
    <mc:Fallback>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Rectangle 26"/>
          <p:cNvSpPr>
            <a:spLocks noChangeArrowheads="1"/>
          </p:cNvSpPr>
          <p:nvPr/>
        </p:nvSpPr>
        <p:spPr bwMode="auto">
          <a:xfrm>
            <a:off x="767899" y="2210548"/>
            <a:ext cx="10589217" cy="10147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indent="612140" algn="just">
              <a:lnSpc>
                <a:spcPct val="130000"/>
              </a:lnSpc>
            </a:pPr>
            <a:r>
              <a:rPr lang="zh-CN" altLang="en-US" sz="2400" dirty="0">
                <a:latin typeface="等线" panose="02010600030101010101" pitchFamily="2" charset="-122"/>
                <a:cs typeface="华文黑体" pitchFamily="2" charset="-122"/>
              </a:rPr>
              <a:t>连环替代法需要依次用实际值替代标准值，以测定各因素对财务指标的影响，计算公式为：</a:t>
            </a:r>
            <a:endParaRPr lang="zh-CN" altLang="en-US" sz="2400" dirty="0">
              <a:latin typeface="等线" panose="02010600030101010101" pitchFamily="2" charset="-122"/>
              <a:ea typeface="等线" panose="02010600030101010101" pitchFamily="2" charset="-122"/>
              <a:cs typeface="华文黑体" pitchFamily="2" charset="-122"/>
            </a:endParaRPr>
          </a:p>
        </p:txBody>
      </p:sp>
      <p:sp>
        <p:nvSpPr>
          <p:cNvPr id="12" name="Rectangle 26"/>
          <p:cNvSpPr>
            <a:spLocks noChangeArrowheads="1"/>
          </p:cNvSpPr>
          <p:nvPr/>
        </p:nvSpPr>
        <p:spPr bwMode="auto">
          <a:xfrm>
            <a:off x="767899" y="1585298"/>
            <a:ext cx="2876450"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indent="612140" algn="just">
              <a:spcAft>
                <a:spcPts val="600"/>
              </a:spcAft>
            </a:pPr>
            <a:r>
              <a:rPr lang="en-US" altLang="zh-CN" sz="2400" dirty="0">
                <a:latin typeface="Times New Roman" panose="02020603050405020304" pitchFamily="18" charset="0"/>
                <a:ea typeface="黑体" panose="02010609060101010101" charset="-122"/>
                <a:cs typeface="Times New Roman" panose="02020603050405020304" pitchFamily="18" charset="0"/>
              </a:rPr>
              <a:t>2</a:t>
            </a:r>
            <a:r>
              <a:rPr lang="zh-CN" altLang="en-US" sz="2400" dirty="0">
                <a:latin typeface="Times New Roman" panose="02020603050405020304" pitchFamily="18" charset="0"/>
                <a:ea typeface="黑体" panose="02010609060101010101" charset="-122"/>
                <a:cs typeface="Times New Roman" panose="02020603050405020304" pitchFamily="18" charset="0"/>
              </a:rPr>
              <a:t>．连环替代法</a:t>
            </a:r>
          </a:p>
        </p:txBody>
      </p:sp>
      <p:sp>
        <p:nvSpPr>
          <p:cNvPr id="8" name="Rectangle 26"/>
          <p:cNvSpPr>
            <a:spLocks noChangeArrowheads="1"/>
          </p:cNvSpPr>
          <p:nvPr/>
        </p:nvSpPr>
        <p:spPr bwMode="auto">
          <a:xfrm>
            <a:off x="941086" y="3275100"/>
            <a:ext cx="10309827" cy="9671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algn="just">
              <a:lnSpc>
                <a:spcPct val="150000"/>
              </a:lnSpc>
            </a:pPr>
            <a:r>
              <a:rPr lang="zh-CN" altLang="en-US" sz="2000" dirty="0">
                <a:latin typeface="等线" panose="02010600030101010101" pitchFamily="2" charset="-122"/>
                <a:cs typeface="华文黑体" pitchFamily="2" charset="-122"/>
              </a:rPr>
              <a:t>量变动影响金额 </a:t>
            </a:r>
            <a:r>
              <a:rPr lang="en-US" altLang="zh-CN" sz="2000" dirty="0">
                <a:latin typeface="等线" panose="02010600030101010101" pitchFamily="2" charset="-122"/>
                <a:cs typeface="华文黑体" pitchFamily="2" charset="-122"/>
              </a:rPr>
              <a:t>= </a:t>
            </a:r>
            <a:r>
              <a:rPr lang="zh-CN" altLang="en-US" sz="2000" dirty="0">
                <a:latin typeface="等线" panose="02010600030101010101" pitchFamily="2" charset="-122"/>
                <a:cs typeface="华文黑体" pitchFamily="2" charset="-122"/>
              </a:rPr>
              <a:t>预算价格 </a:t>
            </a:r>
            <a:r>
              <a:rPr lang="en-US" altLang="zh-CN" sz="2000" dirty="0">
                <a:latin typeface="等线" panose="02010600030101010101" pitchFamily="2" charset="-122"/>
                <a:cs typeface="华文黑体" pitchFamily="2" charset="-122"/>
              </a:rPr>
              <a:t>× </a:t>
            </a:r>
            <a:r>
              <a:rPr lang="zh-CN" altLang="en-US" sz="2000" dirty="0">
                <a:latin typeface="等线" panose="02010600030101010101" pitchFamily="2" charset="-122"/>
                <a:cs typeface="华文黑体" pitchFamily="2" charset="-122"/>
              </a:rPr>
              <a:t>实际数量 − 预算价格 </a:t>
            </a:r>
            <a:r>
              <a:rPr lang="en-US" altLang="zh-CN" sz="2000" dirty="0">
                <a:latin typeface="等线" panose="02010600030101010101" pitchFamily="2" charset="-122"/>
                <a:cs typeface="华文黑体" pitchFamily="2" charset="-122"/>
              </a:rPr>
              <a:t>× </a:t>
            </a:r>
            <a:r>
              <a:rPr lang="zh-CN" altLang="en-US" sz="2000" dirty="0">
                <a:latin typeface="等线" panose="02010600030101010101" pitchFamily="2" charset="-122"/>
                <a:cs typeface="华文黑体" pitchFamily="2" charset="-122"/>
              </a:rPr>
              <a:t>预算数量 </a:t>
            </a:r>
            <a:r>
              <a:rPr lang="en-US" altLang="zh-CN" sz="2000" dirty="0">
                <a:latin typeface="等线" panose="02010600030101010101" pitchFamily="2" charset="-122"/>
                <a:cs typeface="华文黑体" pitchFamily="2" charset="-122"/>
              </a:rPr>
              <a:t>= </a:t>
            </a:r>
            <a:r>
              <a:rPr lang="zh-CN" altLang="en-US" sz="2000" dirty="0">
                <a:latin typeface="等线" panose="02010600030101010101" pitchFamily="2" charset="-122"/>
                <a:cs typeface="华文黑体" pitchFamily="2" charset="-122"/>
              </a:rPr>
              <a:t>预算价格 </a:t>
            </a:r>
            <a:r>
              <a:rPr lang="en-US" altLang="zh-CN" sz="2000" dirty="0">
                <a:latin typeface="等线" panose="02010600030101010101" pitchFamily="2" charset="-122"/>
                <a:cs typeface="华文黑体" pitchFamily="2" charset="-122"/>
              </a:rPr>
              <a:t>× </a:t>
            </a:r>
            <a:r>
              <a:rPr lang="zh-CN" altLang="en-US" sz="2000" dirty="0">
                <a:latin typeface="等线" panose="02010600030101010101" pitchFamily="2" charset="-122"/>
                <a:cs typeface="华文黑体" pitchFamily="2" charset="-122"/>
              </a:rPr>
              <a:t>数量差异 </a:t>
            </a:r>
          </a:p>
          <a:p>
            <a:pPr algn="just">
              <a:lnSpc>
                <a:spcPct val="150000"/>
              </a:lnSpc>
            </a:pPr>
            <a:r>
              <a:rPr lang="zh-CN" altLang="en-US" sz="2000" dirty="0">
                <a:latin typeface="等线" panose="02010600030101010101" pitchFamily="2" charset="-122"/>
                <a:cs typeface="华文黑体" pitchFamily="2" charset="-122"/>
              </a:rPr>
              <a:t>价格变动影响金额 </a:t>
            </a:r>
            <a:r>
              <a:rPr lang="en-US" altLang="zh-CN" sz="2000" dirty="0">
                <a:latin typeface="等线" panose="02010600030101010101" pitchFamily="2" charset="-122"/>
                <a:cs typeface="华文黑体" pitchFamily="2" charset="-122"/>
              </a:rPr>
              <a:t>= </a:t>
            </a:r>
            <a:r>
              <a:rPr lang="zh-CN" altLang="en-US" sz="2000" dirty="0">
                <a:latin typeface="等线" panose="02010600030101010101" pitchFamily="2" charset="-122"/>
                <a:cs typeface="华文黑体" pitchFamily="2" charset="-122"/>
              </a:rPr>
              <a:t>实际价格 </a:t>
            </a:r>
            <a:r>
              <a:rPr lang="en-US" altLang="zh-CN" sz="2000" dirty="0">
                <a:latin typeface="等线" panose="02010600030101010101" pitchFamily="2" charset="-122"/>
                <a:cs typeface="华文黑体" pitchFamily="2" charset="-122"/>
              </a:rPr>
              <a:t>× </a:t>
            </a:r>
            <a:r>
              <a:rPr lang="zh-CN" altLang="en-US" sz="2000" dirty="0">
                <a:latin typeface="等线" panose="02010600030101010101" pitchFamily="2" charset="-122"/>
                <a:cs typeface="华文黑体" pitchFamily="2" charset="-122"/>
              </a:rPr>
              <a:t>实际数量 − 预算价格 </a:t>
            </a:r>
            <a:r>
              <a:rPr lang="en-US" altLang="zh-CN" sz="2000" dirty="0">
                <a:latin typeface="等线" panose="02010600030101010101" pitchFamily="2" charset="-122"/>
                <a:cs typeface="华文黑体" pitchFamily="2" charset="-122"/>
              </a:rPr>
              <a:t>× </a:t>
            </a:r>
            <a:r>
              <a:rPr lang="zh-CN" altLang="en-US" sz="2000" dirty="0">
                <a:latin typeface="等线" panose="02010600030101010101" pitchFamily="2" charset="-122"/>
                <a:cs typeface="华文黑体" pitchFamily="2" charset="-122"/>
              </a:rPr>
              <a:t>实际数量 </a:t>
            </a:r>
            <a:r>
              <a:rPr lang="en-US" altLang="zh-CN" sz="2000" dirty="0">
                <a:latin typeface="等线" panose="02010600030101010101" pitchFamily="2" charset="-122"/>
                <a:cs typeface="华文黑体" pitchFamily="2" charset="-122"/>
              </a:rPr>
              <a:t>= </a:t>
            </a:r>
            <a:r>
              <a:rPr lang="zh-CN" altLang="en-US" sz="2000" dirty="0">
                <a:latin typeface="等线" panose="02010600030101010101" pitchFamily="2" charset="-122"/>
                <a:cs typeface="华文黑体" pitchFamily="2" charset="-122"/>
              </a:rPr>
              <a:t>价格差异 </a:t>
            </a:r>
            <a:r>
              <a:rPr lang="en-US" altLang="zh-CN" sz="2000" dirty="0">
                <a:latin typeface="等线" panose="02010600030101010101" pitchFamily="2" charset="-122"/>
                <a:cs typeface="华文黑体" pitchFamily="2" charset="-122"/>
              </a:rPr>
              <a:t>× </a:t>
            </a:r>
            <a:r>
              <a:rPr lang="zh-CN" altLang="en-US" sz="2000" dirty="0">
                <a:latin typeface="等线" panose="02010600030101010101" pitchFamily="2" charset="-122"/>
                <a:cs typeface="华文黑体" pitchFamily="2" charset="-122"/>
              </a:rPr>
              <a:t>实际数量</a:t>
            </a:r>
            <a:endParaRPr lang="zh-CN" altLang="en-US" sz="2000" dirty="0">
              <a:latin typeface="等线" panose="02010600030101010101" pitchFamily="2" charset="-122"/>
              <a:ea typeface="等线" panose="02010600030101010101" pitchFamily="2" charset="-122"/>
              <a:cs typeface="华文黑体" pitchFamily="2" charset="-122"/>
            </a:endParaRPr>
          </a:p>
        </p:txBody>
      </p:sp>
    </p:spTree>
  </p:cSld>
  <p:clrMapOvr>
    <a:masterClrMapping/>
  </p:clrMapOvr>
  <mc:AlternateContent xmlns:mc="http://schemas.openxmlformats.org/markup-compatibility/2006">
    <mc:Choice xmlns="" xmlns:p14="http://schemas.microsoft.com/office/powerpoint/2010/main" Requires="p14">
      <p:transition spd="slow" p14:dur="1250">
        <p14:switch dir="r"/>
      </p:transition>
    </mc:Choice>
    <mc:Fallback>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extBox 48"/>
          <p:cNvSpPr txBox="1"/>
          <p:nvPr/>
        </p:nvSpPr>
        <p:spPr>
          <a:xfrm>
            <a:off x="3731136" y="3759026"/>
            <a:ext cx="8067287" cy="924997"/>
          </a:xfrm>
          <a:prstGeom prst="rect">
            <a:avLst/>
          </a:prstGeom>
          <a:noFill/>
        </p:spPr>
        <p:txBody>
          <a:bodyPr wrap="square" lIns="0" tIns="0" rIns="0" bIns="0" rtlCol="0">
            <a:spAutoFit/>
          </a:bodyPr>
          <a:lstStyle/>
          <a:p>
            <a:pPr>
              <a:lnSpc>
                <a:spcPct val="120000"/>
              </a:lnSpc>
            </a:pPr>
            <a:r>
              <a:rPr lang="zh-CN" altLang="en-US" sz="5400" dirty="0">
                <a:solidFill>
                  <a:srgbClr val="554B4F"/>
                </a:solidFill>
                <a:latin typeface="方正大黑简体" panose="03000509000000000000" pitchFamily="65" charset="-122"/>
                <a:ea typeface="方正大黑简体" panose="03000509000000000000" pitchFamily="65" charset="-122"/>
                <a:cs typeface="+mn-ea"/>
                <a:sym typeface="+mn-lt"/>
              </a:rPr>
              <a:t>财务比率分析的主要内容</a:t>
            </a:r>
          </a:p>
        </p:txBody>
      </p:sp>
      <p:sp>
        <p:nvSpPr>
          <p:cNvPr id="11" name="矩形 10"/>
          <p:cNvSpPr/>
          <p:nvPr/>
        </p:nvSpPr>
        <p:spPr>
          <a:xfrm>
            <a:off x="9354" y="18289"/>
            <a:ext cx="12182645" cy="2896361"/>
          </a:xfrm>
          <a:prstGeom prst="rect">
            <a:avLst/>
          </a:prstGeom>
          <a:blipFill dpi="0" rotWithShape="1">
            <a:blip r:embed="rId3" cstate="print">
              <a:extLst>
                <a:ext uri="{28A0092B-C50C-407E-A947-70E740481C1C}">
                  <a14:useLocalDpi xmlns="" xmlns:a14="http://schemas.microsoft.com/office/drawing/2010/main" val="0"/>
                </a:ext>
              </a:extLst>
            </a:blip>
            <a:srcRect/>
            <a:stretch>
              <a:fillRect/>
            </a:stretch>
          </a:blip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p>
        </p:txBody>
      </p:sp>
      <p:sp>
        <p:nvSpPr>
          <p:cNvPr id="14" name="矩形 13"/>
          <p:cNvSpPr/>
          <p:nvPr/>
        </p:nvSpPr>
        <p:spPr>
          <a:xfrm>
            <a:off x="1179690" y="963297"/>
            <a:ext cx="1845738" cy="4199253"/>
          </a:xfrm>
          <a:prstGeom prst="rect">
            <a:avLst/>
          </a:prstGeom>
          <a:solidFill>
            <a:srgbClr val="596784"/>
          </a:solidFill>
          <a:ln>
            <a:noFill/>
          </a:ln>
          <a:effectLst>
            <a:outerShdw blurRad="2540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6" name="TextBox 48"/>
          <p:cNvSpPr txBox="1"/>
          <p:nvPr/>
        </p:nvSpPr>
        <p:spPr>
          <a:xfrm>
            <a:off x="1179690" y="3262854"/>
            <a:ext cx="1845739" cy="1769715"/>
          </a:xfrm>
          <a:prstGeom prst="rect">
            <a:avLst/>
          </a:prstGeom>
          <a:noFill/>
        </p:spPr>
        <p:txBody>
          <a:bodyPr wrap="square" lIns="0" tIns="0" rIns="0" bIns="0" rtlCol="0">
            <a:spAutoFit/>
          </a:bodyPr>
          <a:lstStyle/>
          <a:p>
            <a:pPr algn="ctr"/>
            <a:r>
              <a:rPr lang="en-US" altLang="zh-CN" sz="11500" dirty="0">
                <a:solidFill>
                  <a:schemeClr val="bg1"/>
                </a:solidFill>
                <a:latin typeface="Arial Black" panose="020B0A04020102020204" pitchFamily="34" charset="0"/>
                <a:ea typeface="方正黑体简体" panose="02010601030101010101" pitchFamily="2" charset="-122"/>
                <a:cs typeface="Arial" panose="020B0604020202020204" pitchFamily="34" charset="0"/>
                <a:sym typeface="+mn-lt"/>
              </a:rPr>
              <a:t>4</a:t>
            </a:r>
            <a:endParaRPr lang="zh-CN" altLang="en-US" sz="11500" dirty="0">
              <a:solidFill>
                <a:schemeClr val="bg1"/>
              </a:solidFill>
              <a:latin typeface="Arial Black" panose="020B0A04020102020204" pitchFamily="34" charset="0"/>
              <a:ea typeface="方正黑体简体" panose="02010601030101010101" pitchFamily="2" charset="-122"/>
              <a:cs typeface="Arial" panose="020B0604020202020204" pitchFamily="34" charset="0"/>
              <a:sym typeface="+mn-lt"/>
            </a:endParaRPr>
          </a:p>
        </p:txBody>
      </p:sp>
      <p:sp>
        <p:nvSpPr>
          <p:cNvPr id="17" name="矩形 16"/>
          <p:cNvSpPr/>
          <p:nvPr/>
        </p:nvSpPr>
        <p:spPr>
          <a:xfrm>
            <a:off x="11059276" y="2715130"/>
            <a:ext cx="495300" cy="495300"/>
          </a:xfrm>
          <a:prstGeom prst="rect">
            <a:avLst/>
          </a:prstGeom>
          <a:solidFill>
            <a:srgbClr val="FFB407"/>
          </a:solidFill>
          <a:ln>
            <a:noFill/>
          </a:ln>
          <a:effectLst>
            <a:outerShdw blurRad="2540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887979" y="4756150"/>
            <a:ext cx="640960" cy="640960"/>
          </a:xfrm>
          <a:prstGeom prst="rect">
            <a:avLst/>
          </a:prstGeom>
          <a:noFill/>
          <a:ln w="19050">
            <a:solidFill>
              <a:srgbClr val="FFB4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1664409" y="5631308"/>
            <a:ext cx="217042" cy="217042"/>
          </a:xfrm>
          <a:prstGeom prst="rect">
            <a:avLst/>
          </a:prstGeom>
          <a:solidFill>
            <a:srgbClr val="FFB407"/>
          </a:solidFill>
          <a:ln>
            <a:noFill/>
          </a:ln>
          <a:effectLst>
            <a:outerShdw blurRad="2540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 xmlns:p14="http://schemas.microsoft.com/office/powerpoint/2010/main" Requires="p14">
      <p:transition spd="slow" p14:dur="125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barn(inVertical)">
                                      <p:cBhvr>
                                        <p:cTn id="10" dur="500"/>
                                        <p:tgtEl>
                                          <p:spTgt spid="16"/>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up)">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par>
                                <p:cTn id="19" presetID="53" presetClass="entr" presetSubtype="16" fill="hold" grpId="0" nodeType="withEffect">
                                  <p:stCondLst>
                                    <p:cond delay="250"/>
                                  </p:stCondLst>
                                  <p:childTnLst>
                                    <p:set>
                                      <p:cBhvr>
                                        <p:cTn id="20" dur="1" fill="hold">
                                          <p:stCondLst>
                                            <p:cond delay="0"/>
                                          </p:stCondLst>
                                        </p:cTn>
                                        <p:tgtEl>
                                          <p:spTgt spid="19"/>
                                        </p:tgtEl>
                                        <p:attrNameLst>
                                          <p:attrName>style.visibility</p:attrName>
                                        </p:attrNameLst>
                                      </p:cBhvr>
                                      <p:to>
                                        <p:strVal val="visible"/>
                                      </p:to>
                                    </p:set>
                                    <p:anim calcmode="lin" valueType="num">
                                      <p:cBhvr>
                                        <p:cTn id="21" dur="500" fill="hold"/>
                                        <p:tgtEl>
                                          <p:spTgt spid="19"/>
                                        </p:tgtEl>
                                        <p:attrNameLst>
                                          <p:attrName>ppt_w</p:attrName>
                                        </p:attrNameLst>
                                      </p:cBhvr>
                                      <p:tavLst>
                                        <p:tav tm="0">
                                          <p:val>
                                            <p:fltVal val="0"/>
                                          </p:val>
                                        </p:tav>
                                        <p:tav tm="100000">
                                          <p:val>
                                            <p:strVal val="#ppt_w"/>
                                          </p:val>
                                        </p:tav>
                                      </p:tavLst>
                                    </p:anim>
                                    <p:anim calcmode="lin" valueType="num">
                                      <p:cBhvr>
                                        <p:cTn id="22" dur="500" fill="hold"/>
                                        <p:tgtEl>
                                          <p:spTgt spid="19"/>
                                        </p:tgtEl>
                                        <p:attrNameLst>
                                          <p:attrName>ppt_h</p:attrName>
                                        </p:attrNameLst>
                                      </p:cBhvr>
                                      <p:tavLst>
                                        <p:tav tm="0">
                                          <p:val>
                                            <p:fltVal val="0"/>
                                          </p:val>
                                        </p:tav>
                                        <p:tav tm="100000">
                                          <p:val>
                                            <p:strVal val="#ppt_h"/>
                                          </p:val>
                                        </p:tav>
                                      </p:tavLst>
                                    </p:anim>
                                    <p:animEffect transition="in" filter="fade">
                                      <p:cBhvr>
                                        <p:cTn id="23" dur="500"/>
                                        <p:tgtEl>
                                          <p:spTgt spid="1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 calcmode="lin" valueType="num">
                                      <p:cBhvr>
                                        <p:cTn id="26" dur="500" fill="hold"/>
                                        <p:tgtEl>
                                          <p:spTgt spid="17"/>
                                        </p:tgtEl>
                                        <p:attrNameLst>
                                          <p:attrName>ppt_w</p:attrName>
                                        </p:attrNameLst>
                                      </p:cBhvr>
                                      <p:tavLst>
                                        <p:tav tm="0">
                                          <p:val>
                                            <p:fltVal val="0"/>
                                          </p:val>
                                        </p:tav>
                                        <p:tav tm="100000">
                                          <p:val>
                                            <p:strVal val="#ppt_w"/>
                                          </p:val>
                                        </p:tav>
                                      </p:tavLst>
                                    </p:anim>
                                    <p:anim calcmode="lin" valueType="num">
                                      <p:cBhvr>
                                        <p:cTn id="27" dur="500" fill="hold"/>
                                        <p:tgtEl>
                                          <p:spTgt spid="17"/>
                                        </p:tgtEl>
                                        <p:attrNameLst>
                                          <p:attrName>ppt_h</p:attrName>
                                        </p:attrNameLst>
                                      </p:cBhvr>
                                      <p:tavLst>
                                        <p:tav tm="0">
                                          <p:val>
                                            <p:fltVal val="0"/>
                                          </p:val>
                                        </p:tav>
                                        <p:tav tm="100000">
                                          <p:val>
                                            <p:strVal val="#ppt_h"/>
                                          </p:val>
                                        </p:tav>
                                      </p:tavLst>
                                    </p:anim>
                                    <p:animEffect transition="in" filter="fade">
                                      <p:cBhvr>
                                        <p:cTn id="28" dur="500"/>
                                        <p:tgtEl>
                                          <p:spTgt spid="17"/>
                                        </p:tgtEl>
                                      </p:cBhvr>
                                    </p:animEffect>
                                  </p:childTnLst>
                                </p:cTn>
                              </p:par>
                            </p:childTnLst>
                          </p:cTn>
                        </p:par>
                        <p:par>
                          <p:cTn id="29" fill="hold">
                            <p:stCondLst>
                              <p:cond delay="500"/>
                            </p:stCondLst>
                            <p:childTnLst>
                              <p:par>
                                <p:cTn id="30" presetID="16" presetClass="entr" presetSubtype="21" fill="hold" grpId="0" nodeType="afterEffect">
                                  <p:stCondLst>
                                    <p:cond delay="0"/>
                                  </p:stCondLst>
                                  <p:childTnLst>
                                    <p:set>
                                      <p:cBhvr>
                                        <p:cTn id="31" dur="1" fill="hold">
                                          <p:stCondLst>
                                            <p:cond delay="0"/>
                                          </p:stCondLst>
                                        </p:cTn>
                                        <p:tgtEl>
                                          <p:spTgt spid="49"/>
                                        </p:tgtEl>
                                        <p:attrNameLst>
                                          <p:attrName>style.visibility</p:attrName>
                                        </p:attrNameLst>
                                      </p:cBhvr>
                                      <p:to>
                                        <p:strVal val="visible"/>
                                      </p:to>
                                    </p:set>
                                    <p:animEffect transition="in" filter="barn(inVertical)">
                                      <p:cBhvr>
                                        <p:cTn id="32"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11" grpId="0" animBg="1"/>
      <p:bldP spid="14" grpId="0" animBg="1"/>
      <p:bldP spid="16" grpId="0"/>
      <p:bldP spid="17" grpId="0" animBg="1"/>
      <p:bldP spid="18" grpId="0" animBg="1"/>
      <p:bldP spid="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任意多边形 60"/>
          <p:cNvSpPr/>
          <p:nvPr/>
        </p:nvSpPr>
        <p:spPr>
          <a:xfrm>
            <a:off x="1754836" y="2899873"/>
            <a:ext cx="1526152" cy="1626104"/>
          </a:xfrm>
          <a:custGeom>
            <a:avLst/>
            <a:gdLst>
              <a:gd name="connsiteX0" fmla="*/ 0 w 1132114"/>
              <a:gd name="connsiteY0" fmla="*/ 0 h 1206260"/>
              <a:gd name="connsiteX1" fmla="*/ 1132114 w 1132114"/>
              <a:gd name="connsiteY1" fmla="*/ 0 h 1206260"/>
              <a:gd name="connsiteX2" fmla="*/ 1132114 w 1132114"/>
              <a:gd name="connsiteY2" fmla="*/ 1045028 h 1206260"/>
              <a:gd name="connsiteX3" fmla="*/ 771848 w 1132114"/>
              <a:gd name="connsiteY3" fmla="*/ 1045028 h 1206260"/>
              <a:gd name="connsiteX4" fmla="*/ 566057 w 1132114"/>
              <a:gd name="connsiteY4" fmla="*/ 1206260 h 1206260"/>
              <a:gd name="connsiteX5" fmla="*/ 360266 w 1132114"/>
              <a:gd name="connsiteY5" fmla="*/ 1045028 h 1206260"/>
              <a:gd name="connsiteX6" fmla="*/ 0 w 1132114"/>
              <a:gd name="connsiteY6" fmla="*/ 1045028 h 1206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32114" h="1206260">
                <a:moveTo>
                  <a:pt x="0" y="0"/>
                </a:moveTo>
                <a:lnTo>
                  <a:pt x="1132114" y="0"/>
                </a:lnTo>
                <a:lnTo>
                  <a:pt x="1132114" y="1045028"/>
                </a:lnTo>
                <a:lnTo>
                  <a:pt x="771848" y="1045028"/>
                </a:lnTo>
                <a:lnTo>
                  <a:pt x="566057" y="1206260"/>
                </a:lnTo>
                <a:lnTo>
                  <a:pt x="360266" y="1045028"/>
                </a:lnTo>
                <a:lnTo>
                  <a:pt x="0" y="1045028"/>
                </a:lnTo>
                <a:close/>
              </a:path>
            </a:pathLst>
          </a:custGeom>
          <a:solidFill>
            <a:srgbClr val="596784"/>
          </a:solidFill>
          <a:ln>
            <a:solidFill>
              <a:schemeClr val="bg1">
                <a:lumMod val="95000"/>
              </a:schemeClr>
            </a:solidFill>
          </a:ln>
          <a:effectLst>
            <a:outerShdw blurRad="5080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dirty="0">
                <a:latin typeface="Times New Roman" panose="02020603050405020304" pitchFamily="18" charset="0"/>
                <a:ea typeface="微软雅黑" panose="020B0503020204020204" pitchFamily="34" charset="-122"/>
                <a:cs typeface="Times New Roman" panose="02020603050405020304" pitchFamily="18" charset="0"/>
              </a:rPr>
              <a:t>1</a:t>
            </a:r>
            <a:endParaRPr lang="zh-CN" altLang="en-US" sz="3600" b="1"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62" name="任意多边形 61"/>
          <p:cNvSpPr/>
          <p:nvPr/>
        </p:nvSpPr>
        <p:spPr>
          <a:xfrm>
            <a:off x="5173837" y="2899873"/>
            <a:ext cx="1526152" cy="1626104"/>
          </a:xfrm>
          <a:custGeom>
            <a:avLst/>
            <a:gdLst>
              <a:gd name="connsiteX0" fmla="*/ 0 w 1132114"/>
              <a:gd name="connsiteY0" fmla="*/ 0 h 1206260"/>
              <a:gd name="connsiteX1" fmla="*/ 1132114 w 1132114"/>
              <a:gd name="connsiteY1" fmla="*/ 0 h 1206260"/>
              <a:gd name="connsiteX2" fmla="*/ 1132114 w 1132114"/>
              <a:gd name="connsiteY2" fmla="*/ 1045028 h 1206260"/>
              <a:gd name="connsiteX3" fmla="*/ 771848 w 1132114"/>
              <a:gd name="connsiteY3" fmla="*/ 1045028 h 1206260"/>
              <a:gd name="connsiteX4" fmla="*/ 566057 w 1132114"/>
              <a:gd name="connsiteY4" fmla="*/ 1206260 h 1206260"/>
              <a:gd name="connsiteX5" fmla="*/ 360266 w 1132114"/>
              <a:gd name="connsiteY5" fmla="*/ 1045028 h 1206260"/>
              <a:gd name="connsiteX6" fmla="*/ 0 w 1132114"/>
              <a:gd name="connsiteY6" fmla="*/ 1045028 h 1206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32114" h="1206260">
                <a:moveTo>
                  <a:pt x="0" y="0"/>
                </a:moveTo>
                <a:lnTo>
                  <a:pt x="1132114" y="0"/>
                </a:lnTo>
                <a:lnTo>
                  <a:pt x="1132114" y="1045028"/>
                </a:lnTo>
                <a:lnTo>
                  <a:pt x="771848" y="1045028"/>
                </a:lnTo>
                <a:lnTo>
                  <a:pt x="566057" y="1206260"/>
                </a:lnTo>
                <a:lnTo>
                  <a:pt x="360266" y="1045028"/>
                </a:lnTo>
                <a:lnTo>
                  <a:pt x="0" y="1045028"/>
                </a:lnTo>
                <a:close/>
              </a:path>
            </a:pathLst>
          </a:custGeom>
          <a:solidFill>
            <a:srgbClr val="FFB407"/>
          </a:solidFill>
          <a:ln>
            <a:solidFill>
              <a:schemeClr val="bg1">
                <a:lumMod val="95000"/>
              </a:schemeClr>
            </a:solidFill>
          </a:ln>
          <a:effectLst>
            <a:outerShdw blurRad="5080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dirty="0">
                <a:latin typeface="Times New Roman" panose="02020603050405020304" pitchFamily="18" charset="0"/>
                <a:ea typeface="微软雅黑" panose="020B0503020204020204" pitchFamily="34" charset="-122"/>
                <a:cs typeface="Times New Roman" panose="02020603050405020304" pitchFamily="18" charset="0"/>
              </a:rPr>
              <a:t>2</a:t>
            </a:r>
            <a:endParaRPr lang="zh-CN" altLang="en-US" sz="3600" b="1"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63" name="任意多边形 62"/>
          <p:cNvSpPr/>
          <p:nvPr/>
        </p:nvSpPr>
        <p:spPr>
          <a:xfrm>
            <a:off x="8592837" y="2899873"/>
            <a:ext cx="1526152" cy="1626104"/>
          </a:xfrm>
          <a:custGeom>
            <a:avLst/>
            <a:gdLst>
              <a:gd name="connsiteX0" fmla="*/ 0 w 1132114"/>
              <a:gd name="connsiteY0" fmla="*/ 0 h 1206260"/>
              <a:gd name="connsiteX1" fmla="*/ 1132114 w 1132114"/>
              <a:gd name="connsiteY1" fmla="*/ 0 h 1206260"/>
              <a:gd name="connsiteX2" fmla="*/ 1132114 w 1132114"/>
              <a:gd name="connsiteY2" fmla="*/ 1045028 h 1206260"/>
              <a:gd name="connsiteX3" fmla="*/ 771848 w 1132114"/>
              <a:gd name="connsiteY3" fmla="*/ 1045028 h 1206260"/>
              <a:gd name="connsiteX4" fmla="*/ 566057 w 1132114"/>
              <a:gd name="connsiteY4" fmla="*/ 1206260 h 1206260"/>
              <a:gd name="connsiteX5" fmla="*/ 360266 w 1132114"/>
              <a:gd name="connsiteY5" fmla="*/ 1045028 h 1206260"/>
              <a:gd name="connsiteX6" fmla="*/ 0 w 1132114"/>
              <a:gd name="connsiteY6" fmla="*/ 1045028 h 1206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32114" h="1206260">
                <a:moveTo>
                  <a:pt x="0" y="0"/>
                </a:moveTo>
                <a:lnTo>
                  <a:pt x="1132114" y="0"/>
                </a:lnTo>
                <a:lnTo>
                  <a:pt x="1132114" y="1045028"/>
                </a:lnTo>
                <a:lnTo>
                  <a:pt x="771848" y="1045028"/>
                </a:lnTo>
                <a:lnTo>
                  <a:pt x="566057" y="1206260"/>
                </a:lnTo>
                <a:lnTo>
                  <a:pt x="360266" y="1045028"/>
                </a:lnTo>
                <a:lnTo>
                  <a:pt x="0" y="1045028"/>
                </a:lnTo>
                <a:close/>
              </a:path>
            </a:pathLst>
          </a:custGeom>
          <a:solidFill>
            <a:srgbClr val="767676"/>
          </a:solidFill>
          <a:ln>
            <a:solidFill>
              <a:schemeClr val="bg1">
                <a:lumMod val="95000"/>
              </a:schemeClr>
            </a:solidFill>
          </a:ln>
          <a:effectLst>
            <a:outerShdw blurRad="5080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dirty="0">
                <a:latin typeface="Times New Roman" panose="02020603050405020304" pitchFamily="18" charset="0"/>
                <a:ea typeface="微软雅黑" panose="020B0503020204020204" pitchFamily="34" charset="-122"/>
                <a:cs typeface="Times New Roman" panose="02020603050405020304" pitchFamily="18" charset="0"/>
              </a:rPr>
              <a:t>3</a:t>
            </a:r>
            <a:endParaRPr lang="zh-CN" altLang="en-US" sz="3600" b="1"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66" name="矩形 65"/>
          <p:cNvSpPr/>
          <p:nvPr/>
        </p:nvSpPr>
        <p:spPr>
          <a:xfrm>
            <a:off x="1456286" y="4855268"/>
            <a:ext cx="2123829" cy="830997"/>
          </a:xfrm>
          <a:prstGeom prst="rect">
            <a:avLst/>
          </a:prstGeom>
        </p:spPr>
        <p:txBody>
          <a:bodyPr wrap="square">
            <a:spAutoFit/>
          </a:bodyPr>
          <a:lstStyle/>
          <a:p>
            <a:pPr algn="ctr"/>
            <a:r>
              <a:rPr lang="zh-CN" altLang="en-US" sz="2400" dirty="0">
                <a:latin typeface="黑体" panose="02010609060101010101" charset="-122"/>
                <a:ea typeface="黑体" panose="02010609060101010101" charset="-122"/>
              </a:rPr>
              <a:t>拥有可动用的银行信贷额度</a:t>
            </a:r>
          </a:p>
        </p:txBody>
      </p:sp>
      <p:sp>
        <p:nvSpPr>
          <p:cNvPr id="69" name="矩形 68"/>
          <p:cNvSpPr/>
          <p:nvPr/>
        </p:nvSpPr>
        <p:spPr>
          <a:xfrm>
            <a:off x="4891930" y="4855268"/>
            <a:ext cx="2089965" cy="830997"/>
          </a:xfrm>
          <a:prstGeom prst="rect">
            <a:avLst/>
          </a:prstGeom>
        </p:spPr>
        <p:txBody>
          <a:bodyPr wrap="square">
            <a:spAutoFit/>
          </a:bodyPr>
          <a:lstStyle/>
          <a:p>
            <a:pPr algn="ctr"/>
            <a:r>
              <a:rPr lang="zh-CN" altLang="en-US" sz="2400" dirty="0">
                <a:latin typeface="黑体" panose="02010609060101010101" charset="-122"/>
                <a:ea typeface="黑体" panose="02010609060101010101" charset="-122"/>
              </a:rPr>
              <a:t>一些长期资产可以迅速变现</a:t>
            </a:r>
          </a:p>
        </p:txBody>
      </p:sp>
      <p:sp>
        <p:nvSpPr>
          <p:cNvPr id="72" name="矩形 71"/>
          <p:cNvSpPr/>
          <p:nvPr/>
        </p:nvSpPr>
        <p:spPr>
          <a:xfrm>
            <a:off x="8182063" y="4855268"/>
            <a:ext cx="2328439" cy="1200329"/>
          </a:xfrm>
          <a:prstGeom prst="rect">
            <a:avLst/>
          </a:prstGeom>
        </p:spPr>
        <p:txBody>
          <a:bodyPr wrap="square">
            <a:spAutoFit/>
          </a:bodyPr>
          <a:lstStyle/>
          <a:p>
            <a:pPr algn="just"/>
            <a:r>
              <a:rPr lang="zh-CN" altLang="en-US" sz="2400" dirty="0">
                <a:latin typeface="黑体" panose="02010609060101010101" charset="-122"/>
                <a:ea typeface="黑体" panose="02010609060101010101" charset="-122"/>
              </a:rPr>
              <a:t>企业长期债务状况良好，积累了一定的信誉</a:t>
            </a:r>
          </a:p>
        </p:txBody>
      </p:sp>
      <p:sp>
        <p:nvSpPr>
          <p:cNvPr id="21" name="Rectangle 26"/>
          <p:cNvSpPr>
            <a:spLocks noChangeArrowheads="1"/>
          </p:cNvSpPr>
          <p:nvPr/>
        </p:nvSpPr>
        <p:spPr bwMode="auto">
          <a:xfrm>
            <a:off x="859563" y="1289545"/>
            <a:ext cx="7621826" cy="49244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indent="612140" algn="just">
              <a:spcAft>
                <a:spcPts val="600"/>
              </a:spcAft>
            </a:pPr>
            <a:r>
              <a:rPr lang="zh-CN" altLang="en-US" sz="2600" dirty="0">
                <a:latin typeface="Arial" panose="020B0604020202020204" pitchFamily="34" charset="0"/>
                <a:ea typeface="黑体" panose="02010609060101010101" charset="-122"/>
                <a:cs typeface="Arial" panose="020B0604020202020204" pitchFamily="34" charset="0"/>
              </a:rPr>
              <a:t>（二）影响公司实际短期偿债能力的表外因素</a:t>
            </a:r>
            <a:endParaRPr lang="zh-CN" altLang="en-US" sz="2600" dirty="0">
              <a:latin typeface="黑体" panose="02010609060101010101" charset="-122"/>
              <a:ea typeface="黑体" panose="02010609060101010101" charset="-122"/>
              <a:cs typeface="华文黑体" pitchFamily="2" charset="-122"/>
            </a:endParaRPr>
          </a:p>
        </p:txBody>
      </p:sp>
      <p:sp>
        <p:nvSpPr>
          <p:cNvPr id="2" name="矩形 1"/>
          <p:cNvSpPr/>
          <p:nvPr/>
        </p:nvSpPr>
        <p:spPr>
          <a:xfrm>
            <a:off x="859563" y="1959125"/>
            <a:ext cx="6552178" cy="461665"/>
          </a:xfrm>
          <a:prstGeom prst="rect">
            <a:avLst/>
          </a:prstGeom>
        </p:spPr>
        <p:txBody>
          <a:bodyPr wrap="square">
            <a:spAutoFit/>
          </a:bodyPr>
          <a:lstStyle/>
          <a:p>
            <a:pPr indent="612140"/>
            <a:r>
              <a:rPr lang="zh-CN" altLang="en-US" sz="2400" dirty="0"/>
              <a:t>企业实际的偿债能力要比报表所显示的强</a:t>
            </a:r>
          </a:p>
        </p:txBody>
      </p:sp>
    </p:spTree>
  </p:cSld>
  <p:clrMapOvr>
    <a:masterClrMapping/>
  </p:clrMapOvr>
  <mc:AlternateContent xmlns:mc="http://schemas.openxmlformats.org/markup-compatibility/2006">
    <mc:Choice xmlns=""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000"/>
                            </p:stCondLst>
                            <p:childTnLst>
                              <p:par>
                                <p:cTn id="13" presetID="47" presetClass="entr" presetSubtype="0" fill="hold" grpId="0" nodeType="afterEffect">
                                  <p:stCondLst>
                                    <p:cond delay="0"/>
                                  </p:stCondLst>
                                  <p:childTnLst>
                                    <p:set>
                                      <p:cBhvr>
                                        <p:cTn id="14" dur="1" fill="hold">
                                          <p:stCondLst>
                                            <p:cond delay="0"/>
                                          </p:stCondLst>
                                        </p:cTn>
                                        <p:tgtEl>
                                          <p:spTgt spid="61"/>
                                        </p:tgtEl>
                                        <p:attrNameLst>
                                          <p:attrName>style.visibility</p:attrName>
                                        </p:attrNameLst>
                                      </p:cBhvr>
                                      <p:to>
                                        <p:strVal val="visible"/>
                                      </p:to>
                                    </p:set>
                                    <p:animEffect transition="in" filter="fade">
                                      <p:cBhvr>
                                        <p:cTn id="15" dur="1000"/>
                                        <p:tgtEl>
                                          <p:spTgt spid="61"/>
                                        </p:tgtEl>
                                      </p:cBhvr>
                                    </p:animEffect>
                                    <p:anim calcmode="lin" valueType="num">
                                      <p:cBhvr>
                                        <p:cTn id="16" dur="1000" fill="hold"/>
                                        <p:tgtEl>
                                          <p:spTgt spid="61"/>
                                        </p:tgtEl>
                                        <p:attrNameLst>
                                          <p:attrName>ppt_x</p:attrName>
                                        </p:attrNameLst>
                                      </p:cBhvr>
                                      <p:tavLst>
                                        <p:tav tm="0">
                                          <p:val>
                                            <p:strVal val="#ppt_x"/>
                                          </p:val>
                                        </p:tav>
                                        <p:tav tm="100000">
                                          <p:val>
                                            <p:strVal val="#ppt_x"/>
                                          </p:val>
                                        </p:tav>
                                      </p:tavLst>
                                    </p:anim>
                                    <p:anim calcmode="lin" valueType="num">
                                      <p:cBhvr>
                                        <p:cTn id="17" dur="1000" fill="hold"/>
                                        <p:tgtEl>
                                          <p:spTgt spid="61"/>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66"/>
                                        </p:tgtEl>
                                        <p:attrNameLst>
                                          <p:attrName>style.visibility</p:attrName>
                                        </p:attrNameLst>
                                      </p:cBhvr>
                                      <p:to>
                                        <p:strVal val="visible"/>
                                      </p:to>
                                    </p:set>
                                    <p:animEffect transition="in" filter="fade">
                                      <p:cBhvr>
                                        <p:cTn id="20" dur="1000"/>
                                        <p:tgtEl>
                                          <p:spTgt spid="66"/>
                                        </p:tgtEl>
                                      </p:cBhvr>
                                    </p:animEffect>
                                    <p:anim calcmode="lin" valueType="num">
                                      <p:cBhvr>
                                        <p:cTn id="21" dur="1000" fill="hold"/>
                                        <p:tgtEl>
                                          <p:spTgt spid="66"/>
                                        </p:tgtEl>
                                        <p:attrNameLst>
                                          <p:attrName>ppt_x</p:attrName>
                                        </p:attrNameLst>
                                      </p:cBhvr>
                                      <p:tavLst>
                                        <p:tav tm="0">
                                          <p:val>
                                            <p:strVal val="#ppt_x"/>
                                          </p:val>
                                        </p:tav>
                                        <p:tav tm="100000">
                                          <p:val>
                                            <p:strVal val="#ppt_x"/>
                                          </p:val>
                                        </p:tav>
                                      </p:tavLst>
                                    </p:anim>
                                    <p:anim calcmode="lin" valueType="num">
                                      <p:cBhvr>
                                        <p:cTn id="22" dur="1000" fill="hold"/>
                                        <p:tgtEl>
                                          <p:spTgt spid="66"/>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2"/>
                                        </p:tgtEl>
                                        <p:attrNameLst>
                                          <p:attrName>style.visibility</p:attrName>
                                        </p:attrNameLst>
                                      </p:cBhvr>
                                      <p:to>
                                        <p:strVal val="visible"/>
                                      </p:to>
                                    </p:set>
                                    <p:animEffect transition="in" filter="fade">
                                      <p:cBhvr>
                                        <p:cTn id="26" dur="1000"/>
                                        <p:tgtEl>
                                          <p:spTgt spid="62"/>
                                        </p:tgtEl>
                                      </p:cBhvr>
                                    </p:animEffect>
                                    <p:anim calcmode="lin" valueType="num">
                                      <p:cBhvr>
                                        <p:cTn id="27" dur="1000" fill="hold"/>
                                        <p:tgtEl>
                                          <p:spTgt spid="62"/>
                                        </p:tgtEl>
                                        <p:attrNameLst>
                                          <p:attrName>ppt_x</p:attrName>
                                        </p:attrNameLst>
                                      </p:cBhvr>
                                      <p:tavLst>
                                        <p:tav tm="0">
                                          <p:val>
                                            <p:strVal val="#ppt_x"/>
                                          </p:val>
                                        </p:tav>
                                        <p:tav tm="100000">
                                          <p:val>
                                            <p:strVal val="#ppt_x"/>
                                          </p:val>
                                        </p:tav>
                                      </p:tavLst>
                                    </p:anim>
                                    <p:anim calcmode="lin" valueType="num">
                                      <p:cBhvr>
                                        <p:cTn id="28" dur="1000" fill="hold"/>
                                        <p:tgtEl>
                                          <p:spTgt spid="62"/>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69"/>
                                        </p:tgtEl>
                                        <p:attrNameLst>
                                          <p:attrName>style.visibility</p:attrName>
                                        </p:attrNameLst>
                                      </p:cBhvr>
                                      <p:to>
                                        <p:strVal val="visible"/>
                                      </p:to>
                                    </p:set>
                                    <p:animEffect transition="in" filter="fade">
                                      <p:cBhvr>
                                        <p:cTn id="31" dur="1000"/>
                                        <p:tgtEl>
                                          <p:spTgt spid="69"/>
                                        </p:tgtEl>
                                      </p:cBhvr>
                                    </p:animEffect>
                                    <p:anim calcmode="lin" valueType="num">
                                      <p:cBhvr>
                                        <p:cTn id="32" dur="1000" fill="hold"/>
                                        <p:tgtEl>
                                          <p:spTgt spid="69"/>
                                        </p:tgtEl>
                                        <p:attrNameLst>
                                          <p:attrName>ppt_x</p:attrName>
                                        </p:attrNameLst>
                                      </p:cBhvr>
                                      <p:tavLst>
                                        <p:tav tm="0">
                                          <p:val>
                                            <p:strVal val="#ppt_x"/>
                                          </p:val>
                                        </p:tav>
                                        <p:tav tm="100000">
                                          <p:val>
                                            <p:strVal val="#ppt_x"/>
                                          </p:val>
                                        </p:tav>
                                      </p:tavLst>
                                    </p:anim>
                                    <p:anim calcmode="lin" valueType="num">
                                      <p:cBhvr>
                                        <p:cTn id="33" dur="1000" fill="hold"/>
                                        <p:tgtEl>
                                          <p:spTgt spid="69"/>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47" presetClass="entr" presetSubtype="0"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fade">
                                      <p:cBhvr>
                                        <p:cTn id="37" dur="1000"/>
                                        <p:tgtEl>
                                          <p:spTgt spid="63"/>
                                        </p:tgtEl>
                                      </p:cBhvr>
                                    </p:animEffect>
                                    <p:anim calcmode="lin" valueType="num">
                                      <p:cBhvr>
                                        <p:cTn id="38" dur="1000" fill="hold"/>
                                        <p:tgtEl>
                                          <p:spTgt spid="63"/>
                                        </p:tgtEl>
                                        <p:attrNameLst>
                                          <p:attrName>ppt_x</p:attrName>
                                        </p:attrNameLst>
                                      </p:cBhvr>
                                      <p:tavLst>
                                        <p:tav tm="0">
                                          <p:val>
                                            <p:strVal val="#ppt_x"/>
                                          </p:val>
                                        </p:tav>
                                        <p:tav tm="100000">
                                          <p:val>
                                            <p:strVal val="#ppt_x"/>
                                          </p:val>
                                        </p:tav>
                                      </p:tavLst>
                                    </p:anim>
                                    <p:anim calcmode="lin" valueType="num">
                                      <p:cBhvr>
                                        <p:cTn id="39" dur="1000" fill="hold"/>
                                        <p:tgtEl>
                                          <p:spTgt spid="63"/>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72"/>
                                        </p:tgtEl>
                                        <p:attrNameLst>
                                          <p:attrName>style.visibility</p:attrName>
                                        </p:attrNameLst>
                                      </p:cBhvr>
                                      <p:to>
                                        <p:strVal val="visible"/>
                                      </p:to>
                                    </p:set>
                                    <p:animEffect transition="in" filter="fade">
                                      <p:cBhvr>
                                        <p:cTn id="42" dur="1000"/>
                                        <p:tgtEl>
                                          <p:spTgt spid="72"/>
                                        </p:tgtEl>
                                      </p:cBhvr>
                                    </p:animEffect>
                                    <p:anim calcmode="lin" valueType="num">
                                      <p:cBhvr>
                                        <p:cTn id="43" dur="1000" fill="hold"/>
                                        <p:tgtEl>
                                          <p:spTgt spid="72"/>
                                        </p:tgtEl>
                                        <p:attrNameLst>
                                          <p:attrName>ppt_x</p:attrName>
                                        </p:attrNameLst>
                                      </p:cBhvr>
                                      <p:tavLst>
                                        <p:tav tm="0">
                                          <p:val>
                                            <p:strVal val="#ppt_x"/>
                                          </p:val>
                                        </p:tav>
                                        <p:tav tm="100000">
                                          <p:val>
                                            <p:strVal val="#ppt_x"/>
                                          </p:val>
                                        </p:tav>
                                      </p:tavLst>
                                    </p:anim>
                                    <p:anim calcmode="lin" valueType="num">
                                      <p:cBhvr>
                                        <p:cTn id="44" dur="1000" fill="hold"/>
                                        <p:tgtEl>
                                          <p:spTgt spid="7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6" grpId="0"/>
      <p:bldP spid="69" grpId="0"/>
      <p:bldP spid="72" grpId="0"/>
      <p:bldP spid="21" grpId="0"/>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Group 41"/>
          <p:cNvGrpSpPr/>
          <p:nvPr/>
        </p:nvGrpSpPr>
        <p:grpSpPr>
          <a:xfrm>
            <a:off x="4565406" y="2678326"/>
            <a:ext cx="3061187" cy="3822165"/>
            <a:chOff x="4731074" y="3558159"/>
            <a:chExt cx="2569838" cy="3208672"/>
          </a:xfrm>
        </p:grpSpPr>
        <p:grpSp>
          <p:nvGrpSpPr>
            <p:cNvPr id="39" name="组合 72"/>
            <p:cNvGrpSpPr/>
            <p:nvPr/>
          </p:nvGrpSpPr>
          <p:grpSpPr>
            <a:xfrm>
              <a:off x="6096000" y="4175841"/>
              <a:ext cx="1204912" cy="2428808"/>
              <a:chOff x="4281488" y="2009843"/>
              <a:chExt cx="1204912" cy="2428808"/>
            </a:xfrm>
          </p:grpSpPr>
          <p:sp>
            <p:nvSpPr>
              <p:cNvPr id="64" name="Freeform 59"/>
              <p:cNvSpPr/>
              <p:nvPr/>
            </p:nvSpPr>
            <p:spPr bwMode="auto">
              <a:xfrm>
                <a:off x="4728043" y="2583169"/>
                <a:ext cx="378730" cy="448633"/>
              </a:xfrm>
              <a:custGeom>
                <a:avLst/>
                <a:gdLst>
                  <a:gd name="T0" fmla="*/ 102 w 154"/>
                  <a:gd name="T1" fmla="*/ 109 h 182"/>
                  <a:gd name="T2" fmla="*/ 154 w 154"/>
                  <a:gd name="T3" fmla="*/ 46 h 182"/>
                  <a:gd name="T4" fmla="*/ 69 w 154"/>
                  <a:gd name="T5" fmla="*/ 0 h 182"/>
                  <a:gd name="T6" fmla="*/ 18 w 154"/>
                  <a:gd name="T7" fmla="*/ 63 h 182"/>
                  <a:gd name="T8" fmla="*/ 17 w 154"/>
                  <a:gd name="T9" fmla="*/ 131 h 182"/>
                  <a:gd name="T10" fmla="*/ 25 w 154"/>
                  <a:gd name="T11" fmla="*/ 136 h 182"/>
                  <a:gd name="T12" fmla="*/ 110 w 154"/>
                  <a:gd name="T13" fmla="*/ 182 h 182"/>
                  <a:gd name="T14" fmla="*/ 102 w 154"/>
                  <a:gd name="T15" fmla="*/ 177 h 182"/>
                  <a:gd name="T16" fmla="*/ 102 w 154"/>
                  <a:gd name="T17" fmla="*/ 109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 h="182">
                    <a:moveTo>
                      <a:pt x="102" y="109"/>
                    </a:moveTo>
                    <a:cubicBezTo>
                      <a:pt x="154" y="46"/>
                      <a:pt x="154" y="46"/>
                      <a:pt x="154" y="46"/>
                    </a:cubicBezTo>
                    <a:cubicBezTo>
                      <a:pt x="69" y="0"/>
                      <a:pt x="69" y="0"/>
                      <a:pt x="69" y="0"/>
                    </a:cubicBezTo>
                    <a:cubicBezTo>
                      <a:pt x="18" y="63"/>
                      <a:pt x="18" y="63"/>
                      <a:pt x="18" y="63"/>
                    </a:cubicBezTo>
                    <a:cubicBezTo>
                      <a:pt x="0" y="84"/>
                      <a:pt x="0" y="114"/>
                      <a:pt x="17" y="131"/>
                    </a:cubicBezTo>
                    <a:cubicBezTo>
                      <a:pt x="20" y="133"/>
                      <a:pt x="22" y="135"/>
                      <a:pt x="25" y="136"/>
                    </a:cubicBezTo>
                    <a:cubicBezTo>
                      <a:pt x="110" y="182"/>
                      <a:pt x="110" y="182"/>
                      <a:pt x="110" y="182"/>
                    </a:cubicBezTo>
                    <a:cubicBezTo>
                      <a:pt x="107" y="181"/>
                      <a:pt x="105" y="179"/>
                      <a:pt x="102" y="177"/>
                    </a:cubicBezTo>
                    <a:cubicBezTo>
                      <a:pt x="85" y="160"/>
                      <a:pt x="85" y="130"/>
                      <a:pt x="102" y="109"/>
                    </a:cubicBezTo>
                    <a:close/>
                  </a:path>
                </a:pathLst>
              </a:custGeom>
              <a:solidFill>
                <a:schemeClr val="bg1">
                  <a:lumMod val="75000"/>
                </a:schemeClr>
              </a:solidFill>
              <a:ln w="127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400">
                  <a:solidFill>
                    <a:prstClr val="white"/>
                  </a:solidFill>
                  <a:latin typeface="+mn-lt"/>
                  <a:ea typeface="+mn-ea"/>
                </a:endParaRPr>
              </a:p>
            </p:txBody>
          </p:sp>
          <p:sp>
            <p:nvSpPr>
              <p:cNvPr id="65" name="Freeform 54"/>
              <p:cNvSpPr/>
              <p:nvPr/>
            </p:nvSpPr>
            <p:spPr bwMode="auto">
              <a:xfrm>
                <a:off x="4755829" y="2009843"/>
                <a:ext cx="387076" cy="450720"/>
              </a:xfrm>
              <a:custGeom>
                <a:avLst/>
                <a:gdLst>
                  <a:gd name="T0" fmla="*/ 102 w 157"/>
                  <a:gd name="T1" fmla="*/ 65 h 183"/>
                  <a:gd name="T2" fmla="*/ 133 w 157"/>
                  <a:gd name="T3" fmla="*/ 47 h 183"/>
                  <a:gd name="T4" fmla="*/ 157 w 157"/>
                  <a:gd name="T5" fmla="*/ 51 h 183"/>
                  <a:gd name="T6" fmla="*/ 72 w 157"/>
                  <a:gd name="T7" fmla="*/ 5 h 183"/>
                  <a:gd name="T8" fmla="*/ 49 w 157"/>
                  <a:gd name="T9" fmla="*/ 1 h 183"/>
                  <a:gd name="T10" fmla="*/ 17 w 157"/>
                  <a:gd name="T11" fmla="*/ 19 h 183"/>
                  <a:gd name="T12" fmla="*/ 17 w 157"/>
                  <a:gd name="T13" fmla="*/ 87 h 183"/>
                  <a:gd name="T14" fmla="*/ 70 w 157"/>
                  <a:gd name="T15" fmla="*/ 137 h 183"/>
                  <a:gd name="T16" fmla="*/ 155 w 157"/>
                  <a:gd name="T17" fmla="*/ 183 h 183"/>
                  <a:gd name="T18" fmla="*/ 102 w 157"/>
                  <a:gd name="T19" fmla="*/ 133 h 183"/>
                  <a:gd name="T20" fmla="*/ 102 w 157"/>
                  <a:gd name="T21" fmla="*/ 65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7" h="183">
                    <a:moveTo>
                      <a:pt x="102" y="65"/>
                    </a:moveTo>
                    <a:cubicBezTo>
                      <a:pt x="111" y="55"/>
                      <a:pt x="122" y="48"/>
                      <a:pt x="133" y="47"/>
                    </a:cubicBezTo>
                    <a:cubicBezTo>
                      <a:pt x="142" y="46"/>
                      <a:pt x="150" y="47"/>
                      <a:pt x="157" y="51"/>
                    </a:cubicBezTo>
                    <a:cubicBezTo>
                      <a:pt x="129" y="36"/>
                      <a:pt x="101" y="20"/>
                      <a:pt x="72" y="5"/>
                    </a:cubicBezTo>
                    <a:cubicBezTo>
                      <a:pt x="65" y="1"/>
                      <a:pt x="57" y="0"/>
                      <a:pt x="49" y="1"/>
                    </a:cubicBezTo>
                    <a:cubicBezTo>
                      <a:pt x="37" y="2"/>
                      <a:pt x="26" y="9"/>
                      <a:pt x="17" y="19"/>
                    </a:cubicBezTo>
                    <a:cubicBezTo>
                      <a:pt x="0" y="40"/>
                      <a:pt x="0" y="71"/>
                      <a:pt x="17" y="87"/>
                    </a:cubicBezTo>
                    <a:cubicBezTo>
                      <a:pt x="70" y="137"/>
                      <a:pt x="70" y="137"/>
                      <a:pt x="70" y="137"/>
                    </a:cubicBezTo>
                    <a:cubicBezTo>
                      <a:pt x="155" y="183"/>
                      <a:pt x="155" y="183"/>
                      <a:pt x="155" y="183"/>
                    </a:cubicBezTo>
                    <a:cubicBezTo>
                      <a:pt x="102" y="133"/>
                      <a:pt x="102" y="133"/>
                      <a:pt x="102" y="133"/>
                    </a:cubicBezTo>
                    <a:cubicBezTo>
                      <a:pt x="85" y="117"/>
                      <a:pt x="85" y="86"/>
                      <a:pt x="102" y="65"/>
                    </a:cubicBezTo>
                    <a:close/>
                  </a:path>
                </a:pathLst>
              </a:custGeom>
              <a:solidFill>
                <a:schemeClr val="bg1">
                  <a:lumMod val="75000"/>
                </a:schemeClr>
              </a:solidFill>
              <a:ln w="127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400">
                  <a:solidFill>
                    <a:prstClr val="white"/>
                  </a:solidFill>
                  <a:latin typeface="+mn-lt"/>
                  <a:ea typeface="+mn-ea"/>
                </a:endParaRPr>
              </a:p>
            </p:txBody>
          </p:sp>
          <p:sp>
            <p:nvSpPr>
              <p:cNvPr id="66" name="Freeform 71"/>
              <p:cNvSpPr/>
              <p:nvPr/>
            </p:nvSpPr>
            <p:spPr bwMode="auto">
              <a:xfrm>
                <a:off x="4475163" y="2103438"/>
                <a:ext cx="1011237" cy="2335213"/>
              </a:xfrm>
              <a:custGeom>
                <a:avLst/>
                <a:gdLst>
                  <a:gd name="T0" fmla="*/ 232 w 410"/>
                  <a:gd name="T1" fmla="*/ 1 h 948"/>
                  <a:gd name="T2" fmla="*/ 264 w 410"/>
                  <a:gd name="T3" fmla="*/ 11 h 948"/>
                  <a:gd name="T4" fmla="*/ 394 w 410"/>
                  <a:gd name="T5" fmla="*/ 134 h 948"/>
                  <a:gd name="T6" fmla="*/ 399 w 410"/>
                  <a:gd name="T7" fmla="*/ 139 h 948"/>
                  <a:gd name="T8" fmla="*/ 402 w 410"/>
                  <a:gd name="T9" fmla="*/ 188 h 948"/>
                  <a:gd name="T10" fmla="*/ 394 w 410"/>
                  <a:gd name="T11" fmla="*/ 201 h 948"/>
                  <a:gd name="T12" fmla="*/ 263 w 410"/>
                  <a:gd name="T13" fmla="*/ 361 h 948"/>
                  <a:gd name="T14" fmla="*/ 232 w 410"/>
                  <a:gd name="T15" fmla="*/ 380 h 948"/>
                  <a:gd name="T16" fmla="*/ 200 w 410"/>
                  <a:gd name="T17" fmla="*/ 370 h 948"/>
                  <a:gd name="T18" fmla="*/ 200 w 410"/>
                  <a:gd name="T19" fmla="*/ 302 h 948"/>
                  <a:gd name="T20" fmla="*/ 252 w 410"/>
                  <a:gd name="T21" fmla="*/ 240 h 948"/>
                  <a:gd name="T22" fmla="*/ 223 w 410"/>
                  <a:gd name="T23" fmla="*/ 244 h 948"/>
                  <a:gd name="T24" fmla="*/ 96 w 410"/>
                  <a:gd name="T25" fmla="*/ 398 h 948"/>
                  <a:gd name="T26" fmla="*/ 95 w 410"/>
                  <a:gd name="T27" fmla="*/ 887 h 948"/>
                  <a:gd name="T28" fmla="*/ 48 w 410"/>
                  <a:gd name="T29" fmla="*/ 945 h 948"/>
                  <a:gd name="T30" fmla="*/ 0 w 410"/>
                  <a:gd name="T31" fmla="*/ 900 h 948"/>
                  <a:gd name="T32" fmla="*/ 1 w 410"/>
                  <a:gd name="T33" fmla="*/ 411 h 948"/>
                  <a:gd name="T34" fmla="*/ 223 w 410"/>
                  <a:gd name="T35" fmla="*/ 141 h 948"/>
                  <a:gd name="T36" fmla="*/ 254 w 410"/>
                  <a:gd name="T37" fmla="*/ 137 h 948"/>
                  <a:gd name="T38" fmla="*/ 201 w 410"/>
                  <a:gd name="T39" fmla="*/ 87 h 948"/>
                  <a:gd name="T40" fmla="*/ 201 w 410"/>
                  <a:gd name="T41" fmla="*/ 20 h 948"/>
                  <a:gd name="T42" fmla="*/ 232 w 410"/>
                  <a:gd name="T43" fmla="*/ 1 h 9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10" h="948">
                    <a:moveTo>
                      <a:pt x="232" y="1"/>
                    </a:moveTo>
                    <a:cubicBezTo>
                      <a:pt x="244" y="0"/>
                      <a:pt x="255" y="3"/>
                      <a:pt x="264" y="11"/>
                    </a:cubicBezTo>
                    <a:cubicBezTo>
                      <a:pt x="394" y="134"/>
                      <a:pt x="394" y="134"/>
                      <a:pt x="394" y="134"/>
                    </a:cubicBezTo>
                    <a:cubicBezTo>
                      <a:pt x="396" y="135"/>
                      <a:pt x="398" y="137"/>
                      <a:pt x="399" y="139"/>
                    </a:cubicBezTo>
                    <a:cubicBezTo>
                      <a:pt x="409" y="154"/>
                      <a:pt x="410" y="172"/>
                      <a:pt x="402" y="188"/>
                    </a:cubicBezTo>
                    <a:cubicBezTo>
                      <a:pt x="400" y="193"/>
                      <a:pt x="398" y="198"/>
                      <a:pt x="394" y="201"/>
                    </a:cubicBezTo>
                    <a:cubicBezTo>
                      <a:pt x="263" y="361"/>
                      <a:pt x="263" y="361"/>
                      <a:pt x="263" y="361"/>
                    </a:cubicBezTo>
                    <a:cubicBezTo>
                      <a:pt x="254" y="372"/>
                      <a:pt x="243" y="378"/>
                      <a:pt x="232" y="380"/>
                    </a:cubicBezTo>
                    <a:cubicBezTo>
                      <a:pt x="220" y="381"/>
                      <a:pt x="209" y="378"/>
                      <a:pt x="200" y="370"/>
                    </a:cubicBezTo>
                    <a:cubicBezTo>
                      <a:pt x="183" y="354"/>
                      <a:pt x="183" y="323"/>
                      <a:pt x="200" y="302"/>
                    </a:cubicBezTo>
                    <a:cubicBezTo>
                      <a:pt x="252" y="240"/>
                      <a:pt x="252" y="240"/>
                      <a:pt x="252" y="240"/>
                    </a:cubicBezTo>
                    <a:cubicBezTo>
                      <a:pt x="223" y="244"/>
                      <a:pt x="223" y="244"/>
                      <a:pt x="223" y="244"/>
                    </a:cubicBezTo>
                    <a:cubicBezTo>
                      <a:pt x="153" y="254"/>
                      <a:pt x="96" y="323"/>
                      <a:pt x="96" y="398"/>
                    </a:cubicBezTo>
                    <a:cubicBezTo>
                      <a:pt x="95" y="887"/>
                      <a:pt x="95" y="887"/>
                      <a:pt x="95" y="887"/>
                    </a:cubicBezTo>
                    <a:cubicBezTo>
                      <a:pt x="95" y="915"/>
                      <a:pt x="74" y="941"/>
                      <a:pt x="48" y="945"/>
                    </a:cubicBezTo>
                    <a:cubicBezTo>
                      <a:pt x="22" y="948"/>
                      <a:pt x="0" y="929"/>
                      <a:pt x="0" y="900"/>
                    </a:cubicBezTo>
                    <a:cubicBezTo>
                      <a:pt x="1" y="411"/>
                      <a:pt x="1" y="411"/>
                      <a:pt x="1" y="411"/>
                    </a:cubicBezTo>
                    <a:cubicBezTo>
                      <a:pt x="2" y="279"/>
                      <a:pt x="101" y="159"/>
                      <a:pt x="223" y="141"/>
                    </a:cubicBezTo>
                    <a:cubicBezTo>
                      <a:pt x="254" y="137"/>
                      <a:pt x="254" y="137"/>
                      <a:pt x="254" y="137"/>
                    </a:cubicBezTo>
                    <a:cubicBezTo>
                      <a:pt x="201" y="87"/>
                      <a:pt x="201" y="87"/>
                      <a:pt x="201" y="87"/>
                    </a:cubicBezTo>
                    <a:cubicBezTo>
                      <a:pt x="184" y="71"/>
                      <a:pt x="184" y="41"/>
                      <a:pt x="201" y="20"/>
                    </a:cubicBezTo>
                    <a:cubicBezTo>
                      <a:pt x="210" y="9"/>
                      <a:pt x="221" y="3"/>
                      <a:pt x="232" y="1"/>
                    </a:cubicBezTo>
                    <a:close/>
                  </a:path>
                </a:pathLst>
              </a:custGeom>
              <a:solidFill>
                <a:srgbClr val="646464"/>
              </a:solidFill>
              <a:ln w="127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400">
                  <a:solidFill>
                    <a:prstClr val="white"/>
                  </a:solidFill>
                  <a:latin typeface="+mn-lt"/>
                  <a:ea typeface="+mn-ea"/>
                </a:endParaRPr>
              </a:p>
            </p:txBody>
          </p:sp>
          <p:sp>
            <p:nvSpPr>
              <p:cNvPr id="67" name="Freeform 75"/>
              <p:cNvSpPr/>
              <p:nvPr/>
            </p:nvSpPr>
            <p:spPr bwMode="auto">
              <a:xfrm>
                <a:off x="4281488" y="2332038"/>
                <a:ext cx="831850" cy="2093912"/>
              </a:xfrm>
              <a:custGeom>
                <a:avLst/>
                <a:gdLst>
                  <a:gd name="T0" fmla="*/ 253 w 338"/>
                  <a:gd name="T1" fmla="*/ 0 h 849"/>
                  <a:gd name="T2" fmla="*/ 222 w 338"/>
                  <a:gd name="T3" fmla="*/ 4 h 849"/>
                  <a:gd name="T4" fmla="*/ 0 w 338"/>
                  <a:gd name="T5" fmla="*/ 273 h 849"/>
                  <a:gd name="T6" fmla="*/ 0 w 338"/>
                  <a:gd name="T7" fmla="*/ 763 h 849"/>
                  <a:gd name="T8" fmla="*/ 22 w 338"/>
                  <a:gd name="T9" fmla="*/ 803 h 849"/>
                  <a:gd name="T10" fmla="*/ 106 w 338"/>
                  <a:gd name="T11" fmla="*/ 849 h 849"/>
                  <a:gd name="T12" fmla="*/ 84 w 338"/>
                  <a:gd name="T13" fmla="*/ 809 h 849"/>
                  <a:gd name="T14" fmla="*/ 85 w 338"/>
                  <a:gd name="T15" fmla="*/ 320 h 849"/>
                  <a:gd name="T16" fmla="*/ 307 w 338"/>
                  <a:gd name="T17" fmla="*/ 50 h 849"/>
                  <a:gd name="T18" fmla="*/ 338 w 338"/>
                  <a:gd name="T19" fmla="*/ 46 h 849"/>
                  <a:gd name="T20" fmla="*/ 253 w 338"/>
                  <a:gd name="T21" fmla="*/ 0 h 8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8" h="849">
                    <a:moveTo>
                      <a:pt x="253" y="0"/>
                    </a:moveTo>
                    <a:cubicBezTo>
                      <a:pt x="222" y="4"/>
                      <a:pt x="222" y="4"/>
                      <a:pt x="222" y="4"/>
                    </a:cubicBezTo>
                    <a:cubicBezTo>
                      <a:pt x="100" y="21"/>
                      <a:pt x="1" y="142"/>
                      <a:pt x="0" y="273"/>
                    </a:cubicBezTo>
                    <a:cubicBezTo>
                      <a:pt x="0" y="763"/>
                      <a:pt x="0" y="763"/>
                      <a:pt x="0" y="763"/>
                    </a:cubicBezTo>
                    <a:cubicBezTo>
                      <a:pt x="0" y="781"/>
                      <a:pt x="8" y="796"/>
                      <a:pt x="22" y="803"/>
                    </a:cubicBezTo>
                    <a:cubicBezTo>
                      <a:pt x="106" y="849"/>
                      <a:pt x="106" y="849"/>
                      <a:pt x="106" y="849"/>
                    </a:cubicBezTo>
                    <a:cubicBezTo>
                      <a:pt x="93" y="842"/>
                      <a:pt x="84" y="827"/>
                      <a:pt x="84" y="809"/>
                    </a:cubicBezTo>
                    <a:cubicBezTo>
                      <a:pt x="85" y="320"/>
                      <a:pt x="85" y="320"/>
                      <a:pt x="85" y="320"/>
                    </a:cubicBezTo>
                    <a:cubicBezTo>
                      <a:pt x="86" y="188"/>
                      <a:pt x="185" y="67"/>
                      <a:pt x="307" y="50"/>
                    </a:cubicBezTo>
                    <a:cubicBezTo>
                      <a:pt x="338" y="46"/>
                      <a:pt x="338" y="46"/>
                      <a:pt x="338" y="46"/>
                    </a:cubicBezTo>
                    <a:lnTo>
                      <a:pt x="253" y="0"/>
                    </a:lnTo>
                    <a:close/>
                  </a:path>
                </a:pathLst>
              </a:custGeom>
              <a:solidFill>
                <a:schemeClr val="bg1">
                  <a:lumMod val="75000"/>
                </a:schemeClr>
              </a:solidFill>
              <a:ln w="127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400">
                  <a:solidFill>
                    <a:prstClr val="white"/>
                  </a:solidFill>
                  <a:latin typeface="+mn-lt"/>
                  <a:ea typeface="+mn-ea"/>
                </a:endParaRPr>
              </a:p>
            </p:txBody>
          </p:sp>
        </p:grpSp>
        <p:grpSp>
          <p:nvGrpSpPr>
            <p:cNvPr id="40" name="组合 207"/>
            <p:cNvGrpSpPr/>
            <p:nvPr/>
          </p:nvGrpSpPr>
          <p:grpSpPr>
            <a:xfrm>
              <a:off x="5472339" y="3558159"/>
              <a:ext cx="1084733" cy="3208672"/>
              <a:chOff x="4089129" y="1275606"/>
              <a:chExt cx="1084733" cy="3208672"/>
            </a:xfrm>
          </p:grpSpPr>
          <p:sp>
            <p:nvSpPr>
              <p:cNvPr id="46" name="Freeform 27"/>
              <p:cNvSpPr/>
              <p:nvPr/>
            </p:nvSpPr>
            <p:spPr bwMode="auto">
              <a:xfrm>
                <a:off x="4402839" y="1717360"/>
                <a:ext cx="263963" cy="2752310"/>
              </a:xfrm>
              <a:custGeom>
                <a:avLst/>
                <a:gdLst>
                  <a:gd name="T0" fmla="*/ 85 w 107"/>
                  <a:gd name="T1" fmla="*/ 1077 h 1117"/>
                  <a:gd name="T2" fmla="*/ 87 w 107"/>
                  <a:gd name="T3" fmla="*/ 46 h 1117"/>
                  <a:gd name="T4" fmla="*/ 2 w 107"/>
                  <a:gd name="T5" fmla="*/ 0 h 1117"/>
                  <a:gd name="T6" fmla="*/ 0 w 107"/>
                  <a:gd name="T7" fmla="*/ 1031 h 1117"/>
                  <a:gd name="T8" fmla="*/ 22 w 107"/>
                  <a:gd name="T9" fmla="*/ 1071 h 1117"/>
                  <a:gd name="T10" fmla="*/ 107 w 107"/>
                  <a:gd name="T11" fmla="*/ 1117 h 1117"/>
                  <a:gd name="T12" fmla="*/ 85 w 107"/>
                  <a:gd name="T13" fmla="*/ 1077 h 1117"/>
                </a:gdLst>
                <a:ahLst/>
                <a:cxnLst>
                  <a:cxn ang="0">
                    <a:pos x="T0" y="T1"/>
                  </a:cxn>
                  <a:cxn ang="0">
                    <a:pos x="T2" y="T3"/>
                  </a:cxn>
                  <a:cxn ang="0">
                    <a:pos x="T4" y="T5"/>
                  </a:cxn>
                  <a:cxn ang="0">
                    <a:pos x="T6" y="T7"/>
                  </a:cxn>
                  <a:cxn ang="0">
                    <a:pos x="T8" y="T9"/>
                  </a:cxn>
                  <a:cxn ang="0">
                    <a:pos x="T10" y="T11"/>
                  </a:cxn>
                  <a:cxn ang="0">
                    <a:pos x="T12" y="T13"/>
                  </a:cxn>
                </a:cxnLst>
                <a:rect l="0" t="0" r="r" b="b"/>
                <a:pathLst>
                  <a:path w="107" h="1117">
                    <a:moveTo>
                      <a:pt x="85" y="1077"/>
                    </a:moveTo>
                    <a:cubicBezTo>
                      <a:pt x="87" y="46"/>
                      <a:pt x="87" y="46"/>
                      <a:pt x="87" y="46"/>
                    </a:cubicBezTo>
                    <a:cubicBezTo>
                      <a:pt x="2" y="0"/>
                      <a:pt x="2" y="0"/>
                      <a:pt x="2" y="0"/>
                    </a:cubicBezTo>
                    <a:cubicBezTo>
                      <a:pt x="0" y="1031"/>
                      <a:pt x="0" y="1031"/>
                      <a:pt x="0" y="1031"/>
                    </a:cubicBezTo>
                    <a:cubicBezTo>
                      <a:pt x="0" y="1049"/>
                      <a:pt x="9" y="1064"/>
                      <a:pt x="22" y="1071"/>
                    </a:cubicBezTo>
                    <a:cubicBezTo>
                      <a:pt x="107" y="1117"/>
                      <a:pt x="107" y="1117"/>
                      <a:pt x="107" y="1117"/>
                    </a:cubicBezTo>
                    <a:cubicBezTo>
                      <a:pt x="94" y="1110"/>
                      <a:pt x="85" y="1095"/>
                      <a:pt x="85" y="1077"/>
                    </a:cubicBezTo>
                    <a:close/>
                  </a:path>
                </a:pathLst>
              </a:custGeom>
              <a:solidFill>
                <a:srgbClr val="7087AC"/>
              </a:solidFill>
              <a:ln w="127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400">
                  <a:solidFill>
                    <a:prstClr val="white"/>
                  </a:solidFill>
                </a:endParaRPr>
              </a:p>
            </p:txBody>
          </p:sp>
          <p:sp>
            <p:nvSpPr>
              <p:cNvPr id="47" name="Freeform 23"/>
              <p:cNvSpPr/>
              <p:nvPr/>
            </p:nvSpPr>
            <p:spPr bwMode="auto">
              <a:xfrm>
                <a:off x="4290160" y="1381408"/>
                <a:ext cx="883702" cy="3102870"/>
              </a:xfrm>
              <a:custGeom>
                <a:avLst/>
                <a:gdLst>
                  <a:gd name="T0" fmla="*/ 180 w 359"/>
                  <a:gd name="T1" fmla="*/ 1 h 1259"/>
                  <a:gd name="T2" fmla="*/ 205 w 359"/>
                  <a:gd name="T3" fmla="*/ 5 h 1259"/>
                  <a:gd name="T4" fmla="*/ 212 w 359"/>
                  <a:gd name="T5" fmla="*/ 11 h 1259"/>
                  <a:gd name="T6" fmla="*/ 342 w 359"/>
                  <a:gd name="T7" fmla="*/ 134 h 1259"/>
                  <a:gd name="T8" fmla="*/ 342 w 359"/>
                  <a:gd name="T9" fmla="*/ 201 h 1259"/>
                  <a:gd name="T10" fmla="*/ 311 w 359"/>
                  <a:gd name="T11" fmla="*/ 220 h 1259"/>
                  <a:gd name="T12" fmla="*/ 279 w 359"/>
                  <a:gd name="T13" fmla="*/ 210 h 1259"/>
                  <a:gd name="T14" fmla="*/ 223 w 359"/>
                  <a:gd name="T15" fmla="*/ 157 h 1259"/>
                  <a:gd name="T16" fmla="*/ 221 w 359"/>
                  <a:gd name="T17" fmla="*/ 1198 h 1259"/>
                  <a:gd name="T18" fmla="*/ 173 w 359"/>
                  <a:gd name="T19" fmla="*/ 1256 h 1259"/>
                  <a:gd name="T20" fmla="*/ 126 w 359"/>
                  <a:gd name="T21" fmla="*/ 1211 h 1259"/>
                  <a:gd name="T22" fmla="*/ 128 w 359"/>
                  <a:gd name="T23" fmla="*/ 180 h 1259"/>
                  <a:gd name="T24" fmla="*/ 80 w 359"/>
                  <a:gd name="T25" fmla="*/ 238 h 1259"/>
                  <a:gd name="T26" fmla="*/ 49 w 359"/>
                  <a:gd name="T27" fmla="*/ 257 h 1259"/>
                  <a:gd name="T28" fmla="*/ 17 w 359"/>
                  <a:gd name="T29" fmla="*/ 247 h 1259"/>
                  <a:gd name="T30" fmla="*/ 18 w 359"/>
                  <a:gd name="T31" fmla="*/ 179 h 1259"/>
                  <a:gd name="T32" fmla="*/ 149 w 359"/>
                  <a:gd name="T33" fmla="*/ 19 h 1259"/>
                  <a:gd name="T34" fmla="*/ 160 w 359"/>
                  <a:gd name="T35" fmla="*/ 9 h 1259"/>
                  <a:gd name="T36" fmla="*/ 180 w 359"/>
                  <a:gd name="T37" fmla="*/ 1 h 1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59" h="1259">
                    <a:moveTo>
                      <a:pt x="180" y="1"/>
                    </a:moveTo>
                    <a:cubicBezTo>
                      <a:pt x="189" y="0"/>
                      <a:pt x="197" y="1"/>
                      <a:pt x="205" y="5"/>
                    </a:cubicBezTo>
                    <a:cubicBezTo>
                      <a:pt x="208" y="8"/>
                      <a:pt x="210" y="9"/>
                      <a:pt x="212" y="11"/>
                    </a:cubicBezTo>
                    <a:cubicBezTo>
                      <a:pt x="342" y="134"/>
                      <a:pt x="342" y="134"/>
                      <a:pt x="342" y="134"/>
                    </a:cubicBezTo>
                    <a:cubicBezTo>
                      <a:pt x="359" y="150"/>
                      <a:pt x="359" y="180"/>
                      <a:pt x="342" y="201"/>
                    </a:cubicBezTo>
                    <a:cubicBezTo>
                      <a:pt x="333" y="212"/>
                      <a:pt x="322" y="218"/>
                      <a:pt x="311" y="220"/>
                    </a:cubicBezTo>
                    <a:cubicBezTo>
                      <a:pt x="299" y="221"/>
                      <a:pt x="288" y="218"/>
                      <a:pt x="279" y="210"/>
                    </a:cubicBezTo>
                    <a:cubicBezTo>
                      <a:pt x="223" y="157"/>
                      <a:pt x="223" y="157"/>
                      <a:pt x="223" y="157"/>
                    </a:cubicBezTo>
                    <a:cubicBezTo>
                      <a:pt x="221" y="1198"/>
                      <a:pt x="221" y="1198"/>
                      <a:pt x="221" y="1198"/>
                    </a:cubicBezTo>
                    <a:cubicBezTo>
                      <a:pt x="221" y="1226"/>
                      <a:pt x="200" y="1252"/>
                      <a:pt x="173" y="1256"/>
                    </a:cubicBezTo>
                    <a:cubicBezTo>
                      <a:pt x="147" y="1259"/>
                      <a:pt x="126" y="1239"/>
                      <a:pt x="126" y="1211"/>
                    </a:cubicBezTo>
                    <a:cubicBezTo>
                      <a:pt x="128" y="180"/>
                      <a:pt x="128" y="180"/>
                      <a:pt x="128" y="180"/>
                    </a:cubicBezTo>
                    <a:cubicBezTo>
                      <a:pt x="80" y="238"/>
                      <a:pt x="80" y="238"/>
                      <a:pt x="80" y="238"/>
                    </a:cubicBezTo>
                    <a:cubicBezTo>
                      <a:pt x="72" y="249"/>
                      <a:pt x="60" y="255"/>
                      <a:pt x="49" y="257"/>
                    </a:cubicBezTo>
                    <a:cubicBezTo>
                      <a:pt x="37" y="258"/>
                      <a:pt x="26" y="255"/>
                      <a:pt x="17" y="247"/>
                    </a:cubicBezTo>
                    <a:cubicBezTo>
                      <a:pt x="0" y="231"/>
                      <a:pt x="0" y="200"/>
                      <a:pt x="18" y="179"/>
                    </a:cubicBezTo>
                    <a:cubicBezTo>
                      <a:pt x="149" y="19"/>
                      <a:pt x="149" y="19"/>
                      <a:pt x="149" y="19"/>
                    </a:cubicBezTo>
                    <a:cubicBezTo>
                      <a:pt x="152" y="15"/>
                      <a:pt x="156" y="12"/>
                      <a:pt x="160" y="9"/>
                    </a:cubicBezTo>
                    <a:cubicBezTo>
                      <a:pt x="166" y="5"/>
                      <a:pt x="173" y="2"/>
                      <a:pt x="180" y="1"/>
                    </a:cubicBezTo>
                    <a:close/>
                  </a:path>
                </a:pathLst>
              </a:custGeom>
              <a:solidFill>
                <a:srgbClr val="596784"/>
              </a:solidFill>
              <a:ln w="127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400">
                  <a:solidFill>
                    <a:prstClr val="white"/>
                  </a:solidFill>
                </a:endParaRPr>
              </a:p>
            </p:txBody>
          </p:sp>
          <p:sp>
            <p:nvSpPr>
              <p:cNvPr id="48" name="Freeform 32"/>
              <p:cNvSpPr/>
              <p:nvPr/>
            </p:nvSpPr>
            <p:spPr bwMode="auto">
              <a:xfrm>
                <a:off x="4089129" y="1275606"/>
                <a:ext cx="712595" cy="734506"/>
              </a:xfrm>
              <a:custGeom>
                <a:avLst/>
                <a:gdLst>
                  <a:gd name="T0" fmla="*/ 204 w 289"/>
                  <a:gd name="T1" fmla="*/ 5 h 298"/>
                  <a:gd name="T2" fmla="*/ 180 w 289"/>
                  <a:gd name="T3" fmla="*/ 1 h 298"/>
                  <a:gd name="T4" fmla="*/ 160 w 289"/>
                  <a:gd name="T5" fmla="*/ 9 h 298"/>
                  <a:gd name="T6" fmla="*/ 149 w 289"/>
                  <a:gd name="T7" fmla="*/ 19 h 298"/>
                  <a:gd name="T8" fmla="*/ 18 w 289"/>
                  <a:gd name="T9" fmla="*/ 179 h 298"/>
                  <a:gd name="T10" fmla="*/ 18 w 289"/>
                  <a:gd name="T11" fmla="*/ 247 h 298"/>
                  <a:gd name="T12" fmla="*/ 25 w 289"/>
                  <a:gd name="T13" fmla="*/ 252 h 298"/>
                  <a:gd name="T14" fmla="*/ 106 w 289"/>
                  <a:gd name="T15" fmla="*/ 296 h 298"/>
                  <a:gd name="T16" fmla="*/ 110 w 289"/>
                  <a:gd name="T17" fmla="*/ 298 h 298"/>
                  <a:gd name="T18" fmla="*/ 102 w 289"/>
                  <a:gd name="T19" fmla="*/ 293 h 298"/>
                  <a:gd name="T20" fmla="*/ 103 w 289"/>
                  <a:gd name="T21" fmla="*/ 225 h 298"/>
                  <a:gd name="T22" fmla="*/ 234 w 289"/>
                  <a:gd name="T23" fmla="*/ 65 h 298"/>
                  <a:gd name="T24" fmla="*/ 245 w 289"/>
                  <a:gd name="T25" fmla="*/ 55 h 298"/>
                  <a:gd name="T26" fmla="*/ 265 w 289"/>
                  <a:gd name="T27" fmla="*/ 47 h 298"/>
                  <a:gd name="T28" fmla="*/ 289 w 289"/>
                  <a:gd name="T29" fmla="*/ 51 h 298"/>
                  <a:gd name="T30" fmla="*/ 204 w 289"/>
                  <a:gd name="T31" fmla="*/ 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298">
                    <a:moveTo>
                      <a:pt x="204" y="5"/>
                    </a:moveTo>
                    <a:cubicBezTo>
                      <a:pt x="197" y="1"/>
                      <a:pt x="189" y="0"/>
                      <a:pt x="180" y="1"/>
                    </a:cubicBezTo>
                    <a:cubicBezTo>
                      <a:pt x="173" y="2"/>
                      <a:pt x="166" y="5"/>
                      <a:pt x="160" y="9"/>
                    </a:cubicBezTo>
                    <a:cubicBezTo>
                      <a:pt x="156" y="12"/>
                      <a:pt x="152" y="15"/>
                      <a:pt x="149" y="19"/>
                    </a:cubicBezTo>
                    <a:cubicBezTo>
                      <a:pt x="18" y="179"/>
                      <a:pt x="18" y="179"/>
                      <a:pt x="18" y="179"/>
                    </a:cubicBezTo>
                    <a:cubicBezTo>
                      <a:pt x="0" y="200"/>
                      <a:pt x="0" y="230"/>
                      <a:pt x="18" y="247"/>
                    </a:cubicBezTo>
                    <a:cubicBezTo>
                      <a:pt x="20" y="249"/>
                      <a:pt x="23" y="251"/>
                      <a:pt x="25" y="252"/>
                    </a:cubicBezTo>
                    <a:cubicBezTo>
                      <a:pt x="52" y="267"/>
                      <a:pt x="79" y="282"/>
                      <a:pt x="106" y="296"/>
                    </a:cubicBezTo>
                    <a:cubicBezTo>
                      <a:pt x="107" y="297"/>
                      <a:pt x="109" y="298"/>
                      <a:pt x="110" y="298"/>
                    </a:cubicBezTo>
                    <a:cubicBezTo>
                      <a:pt x="107" y="297"/>
                      <a:pt x="105" y="295"/>
                      <a:pt x="102" y="293"/>
                    </a:cubicBezTo>
                    <a:cubicBezTo>
                      <a:pt x="85" y="277"/>
                      <a:pt x="85" y="246"/>
                      <a:pt x="103" y="225"/>
                    </a:cubicBezTo>
                    <a:cubicBezTo>
                      <a:pt x="234" y="65"/>
                      <a:pt x="234" y="65"/>
                      <a:pt x="234" y="65"/>
                    </a:cubicBezTo>
                    <a:cubicBezTo>
                      <a:pt x="237" y="61"/>
                      <a:pt x="241" y="58"/>
                      <a:pt x="245" y="55"/>
                    </a:cubicBezTo>
                    <a:cubicBezTo>
                      <a:pt x="251" y="51"/>
                      <a:pt x="258" y="48"/>
                      <a:pt x="265" y="47"/>
                    </a:cubicBezTo>
                    <a:cubicBezTo>
                      <a:pt x="273" y="46"/>
                      <a:pt x="282" y="47"/>
                      <a:pt x="289" y="51"/>
                    </a:cubicBezTo>
                    <a:lnTo>
                      <a:pt x="204" y="5"/>
                    </a:lnTo>
                    <a:close/>
                  </a:path>
                </a:pathLst>
              </a:custGeom>
              <a:solidFill>
                <a:srgbClr val="7087AC"/>
              </a:solidFill>
              <a:ln w="127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400">
                  <a:solidFill>
                    <a:prstClr val="white"/>
                  </a:solidFill>
                </a:endParaRPr>
              </a:p>
            </p:txBody>
          </p:sp>
        </p:grpSp>
        <p:grpSp>
          <p:nvGrpSpPr>
            <p:cNvPr id="41" name="组合 208"/>
            <p:cNvGrpSpPr/>
            <p:nvPr/>
          </p:nvGrpSpPr>
          <p:grpSpPr>
            <a:xfrm>
              <a:off x="4731074" y="4973788"/>
              <a:ext cx="1185392" cy="1769046"/>
              <a:chOff x="3347864" y="2691235"/>
              <a:chExt cx="1185392" cy="1769046"/>
            </a:xfrm>
          </p:grpSpPr>
          <p:sp>
            <p:nvSpPr>
              <p:cNvPr id="42" name="Freeform 67"/>
              <p:cNvSpPr/>
              <p:nvPr/>
            </p:nvSpPr>
            <p:spPr bwMode="auto">
              <a:xfrm>
                <a:off x="3732038" y="3029373"/>
                <a:ext cx="552450" cy="166687"/>
              </a:xfrm>
              <a:custGeom>
                <a:avLst/>
                <a:gdLst>
                  <a:gd name="T0" fmla="*/ 22 w 224"/>
                  <a:gd name="T1" fmla="*/ 0 h 67"/>
                  <a:gd name="T2" fmla="*/ 0 w 224"/>
                  <a:gd name="T3" fmla="*/ 3 h 67"/>
                  <a:gd name="T4" fmla="*/ 85 w 224"/>
                  <a:gd name="T5" fmla="*/ 49 h 67"/>
                  <a:gd name="T6" fmla="*/ 107 w 224"/>
                  <a:gd name="T7" fmla="*/ 46 h 67"/>
                  <a:gd name="T8" fmla="*/ 224 w 224"/>
                  <a:gd name="T9" fmla="*/ 67 h 67"/>
                </a:gdLst>
                <a:ahLst/>
                <a:cxnLst>
                  <a:cxn ang="0">
                    <a:pos x="T0" y="T1"/>
                  </a:cxn>
                  <a:cxn ang="0">
                    <a:pos x="T2" y="T3"/>
                  </a:cxn>
                  <a:cxn ang="0">
                    <a:pos x="T4" y="T5"/>
                  </a:cxn>
                  <a:cxn ang="0">
                    <a:pos x="T6" y="T7"/>
                  </a:cxn>
                  <a:cxn ang="0">
                    <a:pos x="T8" y="T9"/>
                  </a:cxn>
                </a:cxnLst>
                <a:rect l="0" t="0" r="r" b="b"/>
                <a:pathLst>
                  <a:path w="224" h="67">
                    <a:moveTo>
                      <a:pt x="22" y="0"/>
                    </a:moveTo>
                    <a:cubicBezTo>
                      <a:pt x="0" y="3"/>
                      <a:pt x="0" y="3"/>
                      <a:pt x="0" y="3"/>
                    </a:cubicBezTo>
                    <a:cubicBezTo>
                      <a:pt x="85" y="49"/>
                      <a:pt x="85" y="49"/>
                      <a:pt x="85" y="49"/>
                    </a:cubicBezTo>
                    <a:cubicBezTo>
                      <a:pt x="107" y="46"/>
                      <a:pt x="107" y="46"/>
                      <a:pt x="107" y="46"/>
                    </a:cubicBezTo>
                    <a:cubicBezTo>
                      <a:pt x="150" y="40"/>
                      <a:pt x="190" y="48"/>
                      <a:pt x="224" y="67"/>
                    </a:cubicBezTo>
                  </a:path>
                </a:pathLst>
              </a:custGeom>
              <a:gradFill flip="none" rotWithShape="1">
                <a:gsLst>
                  <a:gs pos="37000">
                    <a:srgbClr val="FECE02"/>
                  </a:gs>
                  <a:gs pos="98000">
                    <a:srgbClr val="C73E01"/>
                  </a:gs>
                </a:gsLst>
                <a:lin ang="19800000" scaled="0"/>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latin typeface="+mn-lt"/>
                  <a:ea typeface="+mn-ea"/>
                </a:endParaRPr>
              </a:p>
            </p:txBody>
          </p:sp>
          <p:sp>
            <p:nvSpPr>
              <p:cNvPr id="43" name="Freeform 42"/>
              <p:cNvSpPr/>
              <p:nvPr/>
            </p:nvSpPr>
            <p:spPr bwMode="auto">
              <a:xfrm>
                <a:off x="3947947" y="3309811"/>
                <a:ext cx="404813" cy="1130972"/>
              </a:xfrm>
              <a:custGeom>
                <a:avLst/>
                <a:gdLst>
                  <a:gd name="T0" fmla="*/ 142 w 164"/>
                  <a:gd name="T1" fmla="*/ 419 h 459"/>
                  <a:gd name="T2" fmla="*/ 143 w 164"/>
                  <a:gd name="T3" fmla="*/ 153 h 459"/>
                  <a:gd name="T4" fmla="*/ 84 w 164"/>
                  <a:gd name="T5" fmla="*/ 46 h 459"/>
                  <a:gd name="T6" fmla="*/ 0 w 164"/>
                  <a:gd name="T7" fmla="*/ 0 h 459"/>
                  <a:gd name="T8" fmla="*/ 58 w 164"/>
                  <a:gd name="T9" fmla="*/ 107 h 459"/>
                  <a:gd name="T10" fmla="*/ 58 w 164"/>
                  <a:gd name="T11" fmla="*/ 373 h 459"/>
                  <a:gd name="T12" fmla="*/ 80 w 164"/>
                  <a:gd name="T13" fmla="*/ 413 h 459"/>
                  <a:gd name="T14" fmla="*/ 122 w 164"/>
                  <a:gd name="T15" fmla="*/ 436 h 459"/>
                  <a:gd name="T16" fmla="*/ 164 w 164"/>
                  <a:gd name="T17" fmla="*/ 459 h 459"/>
                  <a:gd name="T18" fmla="*/ 142 w 164"/>
                  <a:gd name="T19" fmla="*/ 419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459">
                    <a:moveTo>
                      <a:pt x="142" y="419"/>
                    </a:moveTo>
                    <a:cubicBezTo>
                      <a:pt x="143" y="153"/>
                      <a:pt x="143" y="153"/>
                      <a:pt x="143" y="153"/>
                    </a:cubicBezTo>
                    <a:cubicBezTo>
                      <a:pt x="143" y="104"/>
                      <a:pt x="120" y="65"/>
                      <a:pt x="84" y="46"/>
                    </a:cubicBezTo>
                    <a:cubicBezTo>
                      <a:pt x="56" y="31"/>
                      <a:pt x="28" y="15"/>
                      <a:pt x="0" y="0"/>
                    </a:cubicBezTo>
                    <a:cubicBezTo>
                      <a:pt x="35" y="19"/>
                      <a:pt x="58" y="58"/>
                      <a:pt x="58" y="107"/>
                    </a:cubicBezTo>
                    <a:cubicBezTo>
                      <a:pt x="58" y="373"/>
                      <a:pt x="58" y="373"/>
                      <a:pt x="58" y="373"/>
                    </a:cubicBezTo>
                    <a:cubicBezTo>
                      <a:pt x="58" y="391"/>
                      <a:pt x="66" y="406"/>
                      <a:pt x="80" y="413"/>
                    </a:cubicBezTo>
                    <a:cubicBezTo>
                      <a:pt x="94" y="421"/>
                      <a:pt x="108" y="428"/>
                      <a:pt x="122" y="436"/>
                    </a:cubicBezTo>
                    <a:cubicBezTo>
                      <a:pt x="136" y="444"/>
                      <a:pt x="150" y="452"/>
                      <a:pt x="164" y="459"/>
                    </a:cubicBezTo>
                    <a:cubicBezTo>
                      <a:pt x="151" y="452"/>
                      <a:pt x="142" y="437"/>
                      <a:pt x="142" y="419"/>
                    </a:cubicBezTo>
                    <a:close/>
                  </a:path>
                </a:pathLst>
              </a:custGeom>
              <a:gradFill flip="none" rotWithShape="1">
                <a:gsLst>
                  <a:gs pos="8000">
                    <a:schemeClr val="accent4">
                      <a:lumMod val="60000"/>
                      <a:lumOff val="40000"/>
                    </a:schemeClr>
                  </a:gs>
                  <a:gs pos="83000">
                    <a:schemeClr val="accent4"/>
                  </a:gs>
                </a:gsLst>
                <a:lin ang="21000000" scaled="0"/>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latin typeface="+mn-lt"/>
                  <a:ea typeface="+mn-ea"/>
                </a:endParaRPr>
              </a:p>
            </p:txBody>
          </p:sp>
          <p:sp>
            <p:nvSpPr>
              <p:cNvPr id="44" name="Freeform 38"/>
              <p:cNvSpPr/>
              <p:nvPr/>
            </p:nvSpPr>
            <p:spPr bwMode="auto">
              <a:xfrm>
                <a:off x="3548351" y="2795123"/>
                <a:ext cx="984905" cy="1665158"/>
              </a:xfrm>
              <a:custGeom>
                <a:avLst/>
                <a:gdLst>
                  <a:gd name="T0" fmla="*/ 178 w 399"/>
                  <a:gd name="T1" fmla="*/ 2 h 676"/>
                  <a:gd name="T2" fmla="*/ 210 w 399"/>
                  <a:gd name="T3" fmla="*/ 12 h 676"/>
                  <a:gd name="T4" fmla="*/ 210 w 399"/>
                  <a:gd name="T5" fmla="*/ 79 h 676"/>
                  <a:gd name="T6" fmla="*/ 157 w 399"/>
                  <a:gd name="T7" fmla="*/ 144 h 676"/>
                  <a:gd name="T8" fmla="*/ 178 w 399"/>
                  <a:gd name="T9" fmla="*/ 141 h 676"/>
                  <a:gd name="T10" fmla="*/ 399 w 399"/>
                  <a:gd name="T11" fmla="*/ 348 h 676"/>
                  <a:gd name="T12" fmla="*/ 398 w 399"/>
                  <a:gd name="T13" fmla="*/ 615 h 676"/>
                  <a:gd name="T14" fmla="*/ 351 w 399"/>
                  <a:gd name="T15" fmla="*/ 673 h 676"/>
                  <a:gd name="T16" fmla="*/ 303 w 399"/>
                  <a:gd name="T17" fmla="*/ 628 h 676"/>
                  <a:gd name="T18" fmla="*/ 304 w 399"/>
                  <a:gd name="T19" fmla="*/ 362 h 676"/>
                  <a:gd name="T20" fmla="*/ 178 w 399"/>
                  <a:gd name="T21" fmla="*/ 243 h 676"/>
                  <a:gd name="T22" fmla="*/ 158 w 399"/>
                  <a:gd name="T23" fmla="*/ 246 h 676"/>
                  <a:gd name="T24" fmla="*/ 209 w 399"/>
                  <a:gd name="T25" fmla="*/ 294 h 676"/>
                  <a:gd name="T26" fmla="*/ 209 w 399"/>
                  <a:gd name="T27" fmla="*/ 362 h 676"/>
                  <a:gd name="T28" fmla="*/ 178 w 399"/>
                  <a:gd name="T29" fmla="*/ 381 h 676"/>
                  <a:gd name="T30" fmla="*/ 146 w 399"/>
                  <a:gd name="T31" fmla="*/ 371 h 676"/>
                  <a:gd name="T32" fmla="*/ 16 w 399"/>
                  <a:gd name="T33" fmla="*/ 248 h 676"/>
                  <a:gd name="T34" fmla="*/ 8 w 399"/>
                  <a:gd name="T35" fmla="*/ 238 h 676"/>
                  <a:gd name="T36" fmla="*/ 10 w 399"/>
                  <a:gd name="T37" fmla="*/ 189 h 676"/>
                  <a:gd name="T38" fmla="*/ 11 w 399"/>
                  <a:gd name="T39" fmla="*/ 187 h 676"/>
                  <a:gd name="T40" fmla="*/ 16 w 399"/>
                  <a:gd name="T41" fmla="*/ 180 h 676"/>
                  <a:gd name="T42" fmla="*/ 147 w 399"/>
                  <a:gd name="T43" fmla="*/ 21 h 676"/>
                  <a:gd name="T44" fmla="*/ 178 w 399"/>
                  <a:gd name="T45" fmla="*/ 2 h 6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99" h="676">
                    <a:moveTo>
                      <a:pt x="178" y="2"/>
                    </a:moveTo>
                    <a:cubicBezTo>
                      <a:pt x="190" y="0"/>
                      <a:pt x="201" y="4"/>
                      <a:pt x="210" y="12"/>
                    </a:cubicBezTo>
                    <a:cubicBezTo>
                      <a:pt x="227" y="28"/>
                      <a:pt x="227" y="58"/>
                      <a:pt x="210" y="79"/>
                    </a:cubicBezTo>
                    <a:cubicBezTo>
                      <a:pt x="157" y="144"/>
                      <a:pt x="157" y="144"/>
                      <a:pt x="157" y="144"/>
                    </a:cubicBezTo>
                    <a:cubicBezTo>
                      <a:pt x="178" y="141"/>
                      <a:pt x="178" y="141"/>
                      <a:pt x="178" y="141"/>
                    </a:cubicBezTo>
                    <a:cubicBezTo>
                      <a:pt x="300" y="124"/>
                      <a:pt x="399" y="217"/>
                      <a:pt x="399" y="348"/>
                    </a:cubicBezTo>
                    <a:cubicBezTo>
                      <a:pt x="398" y="615"/>
                      <a:pt x="398" y="615"/>
                      <a:pt x="398" y="615"/>
                    </a:cubicBezTo>
                    <a:cubicBezTo>
                      <a:pt x="398" y="643"/>
                      <a:pt x="377" y="669"/>
                      <a:pt x="351" y="673"/>
                    </a:cubicBezTo>
                    <a:cubicBezTo>
                      <a:pt x="325" y="676"/>
                      <a:pt x="303" y="656"/>
                      <a:pt x="303" y="628"/>
                    </a:cubicBezTo>
                    <a:cubicBezTo>
                      <a:pt x="304" y="362"/>
                      <a:pt x="304" y="362"/>
                      <a:pt x="304" y="362"/>
                    </a:cubicBezTo>
                    <a:cubicBezTo>
                      <a:pt x="304" y="287"/>
                      <a:pt x="248" y="234"/>
                      <a:pt x="178" y="243"/>
                    </a:cubicBezTo>
                    <a:cubicBezTo>
                      <a:pt x="158" y="246"/>
                      <a:pt x="158" y="246"/>
                      <a:pt x="158" y="246"/>
                    </a:cubicBezTo>
                    <a:cubicBezTo>
                      <a:pt x="209" y="294"/>
                      <a:pt x="209" y="294"/>
                      <a:pt x="209" y="294"/>
                    </a:cubicBezTo>
                    <a:cubicBezTo>
                      <a:pt x="227" y="311"/>
                      <a:pt x="226" y="341"/>
                      <a:pt x="209" y="362"/>
                    </a:cubicBezTo>
                    <a:cubicBezTo>
                      <a:pt x="200" y="373"/>
                      <a:pt x="189" y="379"/>
                      <a:pt x="178" y="381"/>
                    </a:cubicBezTo>
                    <a:cubicBezTo>
                      <a:pt x="166" y="382"/>
                      <a:pt x="155" y="379"/>
                      <a:pt x="146" y="371"/>
                    </a:cubicBezTo>
                    <a:cubicBezTo>
                      <a:pt x="16" y="248"/>
                      <a:pt x="16" y="248"/>
                      <a:pt x="16" y="248"/>
                    </a:cubicBezTo>
                    <a:cubicBezTo>
                      <a:pt x="12" y="245"/>
                      <a:pt x="10" y="241"/>
                      <a:pt x="8" y="238"/>
                    </a:cubicBezTo>
                    <a:cubicBezTo>
                      <a:pt x="0" y="223"/>
                      <a:pt x="1" y="204"/>
                      <a:pt x="10" y="189"/>
                    </a:cubicBezTo>
                    <a:cubicBezTo>
                      <a:pt x="10" y="188"/>
                      <a:pt x="11" y="187"/>
                      <a:pt x="11" y="187"/>
                    </a:cubicBezTo>
                    <a:cubicBezTo>
                      <a:pt x="13" y="184"/>
                      <a:pt x="14" y="182"/>
                      <a:pt x="16" y="180"/>
                    </a:cubicBezTo>
                    <a:cubicBezTo>
                      <a:pt x="147" y="21"/>
                      <a:pt x="147" y="21"/>
                      <a:pt x="147" y="21"/>
                    </a:cubicBezTo>
                    <a:cubicBezTo>
                      <a:pt x="156" y="10"/>
                      <a:pt x="167" y="4"/>
                      <a:pt x="178" y="2"/>
                    </a:cubicBezTo>
                    <a:close/>
                  </a:path>
                </a:pathLst>
              </a:custGeom>
              <a:solidFill>
                <a:srgbClr val="FFB40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latin typeface="+mn-lt"/>
                  <a:ea typeface="+mn-ea"/>
                </a:endParaRPr>
              </a:p>
            </p:txBody>
          </p:sp>
          <p:sp>
            <p:nvSpPr>
              <p:cNvPr id="45" name="Freeform 63"/>
              <p:cNvSpPr/>
              <p:nvPr/>
            </p:nvSpPr>
            <p:spPr bwMode="auto">
              <a:xfrm>
                <a:off x="3347864" y="2691235"/>
                <a:ext cx="706438" cy="1038225"/>
              </a:xfrm>
              <a:custGeom>
                <a:avLst/>
                <a:gdLst>
                  <a:gd name="T0" fmla="*/ 202 w 287"/>
                  <a:gd name="T1" fmla="*/ 5 h 421"/>
                  <a:gd name="T2" fmla="*/ 179 w 287"/>
                  <a:gd name="T3" fmla="*/ 1 h 421"/>
                  <a:gd name="T4" fmla="*/ 147 w 287"/>
                  <a:gd name="T5" fmla="*/ 19 h 421"/>
                  <a:gd name="T6" fmla="*/ 16 w 287"/>
                  <a:gd name="T7" fmla="*/ 179 h 421"/>
                  <a:gd name="T8" fmla="*/ 11 w 287"/>
                  <a:gd name="T9" fmla="*/ 185 h 421"/>
                  <a:gd name="T10" fmla="*/ 10 w 287"/>
                  <a:gd name="T11" fmla="*/ 187 h 421"/>
                  <a:gd name="T12" fmla="*/ 8 w 287"/>
                  <a:gd name="T13" fmla="*/ 236 h 421"/>
                  <a:gd name="T14" fmla="*/ 16 w 287"/>
                  <a:gd name="T15" fmla="*/ 247 h 421"/>
                  <a:gd name="T16" fmla="*/ 146 w 287"/>
                  <a:gd name="T17" fmla="*/ 370 h 421"/>
                  <a:gd name="T18" fmla="*/ 154 w 287"/>
                  <a:gd name="T19" fmla="*/ 375 h 421"/>
                  <a:gd name="T20" fmla="*/ 235 w 287"/>
                  <a:gd name="T21" fmla="*/ 419 h 421"/>
                  <a:gd name="T22" fmla="*/ 239 w 287"/>
                  <a:gd name="T23" fmla="*/ 421 h 421"/>
                  <a:gd name="T24" fmla="*/ 231 w 287"/>
                  <a:gd name="T25" fmla="*/ 416 h 421"/>
                  <a:gd name="T26" fmla="*/ 101 w 287"/>
                  <a:gd name="T27" fmla="*/ 293 h 421"/>
                  <a:gd name="T28" fmla="*/ 93 w 287"/>
                  <a:gd name="T29" fmla="*/ 283 h 421"/>
                  <a:gd name="T30" fmla="*/ 95 w 287"/>
                  <a:gd name="T31" fmla="*/ 234 h 421"/>
                  <a:gd name="T32" fmla="*/ 96 w 287"/>
                  <a:gd name="T33" fmla="*/ 232 h 421"/>
                  <a:gd name="T34" fmla="*/ 101 w 287"/>
                  <a:gd name="T35" fmla="*/ 225 h 421"/>
                  <a:gd name="T36" fmla="*/ 232 w 287"/>
                  <a:gd name="T37" fmla="*/ 66 h 421"/>
                  <a:gd name="T38" fmla="*/ 263 w 287"/>
                  <a:gd name="T39" fmla="*/ 47 h 421"/>
                  <a:gd name="T40" fmla="*/ 287 w 287"/>
                  <a:gd name="T41" fmla="*/ 51 h 421"/>
                  <a:gd name="T42" fmla="*/ 202 w 287"/>
                  <a:gd name="T43" fmla="*/ 5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7" h="421">
                    <a:moveTo>
                      <a:pt x="202" y="5"/>
                    </a:moveTo>
                    <a:cubicBezTo>
                      <a:pt x="195" y="1"/>
                      <a:pt x="187" y="0"/>
                      <a:pt x="179" y="1"/>
                    </a:cubicBezTo>
                    <a:cubicBezTo>
                      <a:pt x="167" y="3"/>
                      <a:pt x="156" y="9"/>
                      <a:pt x="147" y="19"/>
                    </a:cubicBezTo>
                    <a:cubicBezTo>
                      <a:pt x="16" y="179"/>
                      <a:pt x="16" y="179"/>
                      <a:pt x="16" y="179"/>
                    </a:cubicBezTo>
                    <a:cubicBezTo>
                      <a:pt x="14" y="181"/>
                      <a:pt x="13" y="183"/>
                      <a:pt x="11" y="185"/>
                    </a:cubicBezTo>
                    <a:cubicBezTo>
                      <a:pt x="11" y="186"/>
                      <a:pt x="11" y="187"/>
                      <a:pt x="10" y="187"/>
                    </a:cubicBezTo>
                    <a:cubicBezTo>
                      <a:pt x="1" y="203"/>
                      <a:pt x="0" y="222"/>
                      <a:pt x="8" y="236"/>
                    </a:cubicBezTo>
                    <a:cubicBezTo>
                      <a:pt x="10" y="240"/>
                      <a:pt x="13" y="244"/>
                      <a:pt x="16" y="247"/>
                    </a:cubicBezTo>
                    <a:cubicBezTo>
                      <a:pt x="146" y="370"/>
                      <a:pt x="146" y="370"/>
                      <a:pt x="146" y="370"/>
                    </a:cubicBezTo>
                    <a:cubicBezTo>
                      <a:pt x="149" y="372"/>
                      <a:pt x="151" y="374"/>
                      <a:pt x="154" y="375"/>
                    </a:cubicBezTo>
                    <a:cubicBezTo>
                      <a:pt x="181" y="390"/>
                      <a:pt x="208" y="405"/>
                      <a:pt x="235" y="419"/>
                    </a:cubicBezTo>
                    <a:cubicBezTo>
                      <a:pt x="236" y="420"/>
                      <a:pt x="238" y="421"/>
                      <a:pt x="239" y="421"/>
                    </a:cubicBezTo>
                    <a:cubicBezTo>
                      <a:pt x="236" y="420"/>
                      <a:pt x="234" y="418"/>
                      <a:pt x="231" y="416"/>
                    </a:cubicBezTo>
                    <a:cubicBezTo>
                      <a:pt x="101" y="293"/>
                      <a:pt x="101" y="293"/>
                      <a:pt x="101" y="293"/>
                    </a:cubicBezTo>
                    <a:cubicBezTo>
                      <a:pt x="97" y="290"/>
                      <a:pt x="95" y="286"/>
                      <a:pt x="93" y="283"/>
                    </a:cubicBezTo>
                    <a:cubicBezTo>
                      <a:pt x="85" y="268"/>
                      <a:pt x="86" y="249"/>
                      <a:pt x="95" y="234"/>
                    </a:cubicBezTo>
                    <a:cubicBezTo>
                      <a:pt x="95" y="233"/>
                      <a:pt x="96" y="232"/>
                      <a:pt x="96" y="232"/>
                    </a:cubicBezTo>
                    <a:cubicBezTo>
                      <a:pt x="98" y="229"/>
                      <a:pt x="99" y="227"/>
                      <a:pt x="101" y="225"/>
                    </a:cubicBezTo>
                    <a:cubicBezTo>
                      <a:pt x="232" y="66"/>
                      <a:pt x="232" y="66"/>
                      <a:pt x="232" y="66"/>
                    </a:cubicBezTo>
                    <a:cubicBezTo>
                      <a:pt x="241" y="55"/>
                      <a:pt x="252" y="49"/>
                      <a:pt x="263" y="47"/>
                    </a:cubicBezTo>
                    <a:cubicBezTo>
                      <a:pt x="272" y="46"/>
                      <a:pt x="280" y="47"/>
                      <a:pt x="287" y="51"/>
                    </a:cubicBezTo>
                    <a:lnTo>
                      <a:pt x="202" y="5"/>
                    </a:lnTo>
                    <a:close/>
                  </a:path>
                </a:pathLst>
              </a:custGeom>
              <a:solidFill>
                <a:srgbClr val="FEE08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latin typeface="+mn-lt"/>
                  <a:ea typeface="+mn-ea"/>
                </a:endParaRPr>
              </a:p>
            </p:txBody>
          </p:sp>
        </p:grpSp>
      </p:grpSp>
      <p:sp>
        <p:nvSpPr>
          <p:cNvPr id="69" name="TextBox 46"/>
          <p:cNvSpPr txBox="1"/>
          <p:nvPr/>
        </p:nvSpPr>
        <p:spPr>
          <a:xfrm>
            <a:off x="8028303" y="3666393"/>
            <a:ext cx="2441694" cy="430887"/>
          </a:xfrm>
          <a:prstGeom prst="rect">
            <a:avLst/>
          </a:prstGeom>
          <a:noFill/>
        </p:spPr>
        <p:txBody>
          <a:bodyPr wrap="none" rtlCol="0">
            <a:spAutoFit/>
          </a:bodyPr>
          <a:lstStyle/>
          <a:p>
            <a:r>
              <a:rPr lang="zh-CN" altLang="en-US" sz="2200" dirty="0">
                <a:latin typeface="黑体" panose="02010609060101010101" charset="-122"/>
                <a:ea typeface="黑体" panose="02010609060101010101" charset="-122"/>
                <a:cs typeface="Arial" panose="020B0604020202020204" pitchFamily="34" charset="0"/>
              </a:rPr>
              <a:t>存在大额或有负债</a:t>
            </a:r>
          </a:p>
        </p:txBody>
      </p:sp>
      <p:sp>
        <p:nvSpPr>
          <p:cNvPr id="72" name="TextBox 48"/>
          <p:cNvSpPr txBox="1"/>
          <p:nvPr/>
        </p:nvSpPr>
        <p:spPr>
          <a:xfrm>
            <a:off x="2163597" y="4843816"/>
            <a:ext cx="2457726" cy="769441"/>
          </a:xfrm>
          <a:prstGeom prst="rect">
            <a:avLst/>
          </a:prstGeom>
          <a:noFill/>
        </p:spPr>
        <p:txBody>
          <a:bodyPr wrap="square" rtlCol="0">
            <a:spAutoFit/>
          </a:bodyPr>
          <a:lstStyle/>
          <a:p>
            <a:r>
              <a:rPr lang="zh-CN" altLang="en-US" sz="2200" dirty="0">
                <a:latin typeface="黑体" panose="02010609060101010101" charset="-122"/>
                <a:ea typeface="黑体" panose="02010609060101010101" charset="-122"/>
                <a:cs typeface="Arial" panose="020B0604020202020204" pitchFamily="34" charset="0"/>
              </a:rPr>
              <a:t>为其他企业的银行借款提供了担保</a:t>
            </a:r>
          </a:p>
        </p:txBody>
      </p:sp>
      <p:sp>
        <p:nvSpPr>
          <p:cNvPr id="75" name="TextBox 51"/>
          <p:cNvSpPr txBox="1"/>
          <p:nvPr/>
        </p:nvSpPr>
        <p:spPr>
          <a:xfrm>
            <a:off x="2375337" y="2857756"/>
            <a:ext cx="3005951" cy="769441"/>
          </a:xfrm>
          <a:prstGeom prst="rect">
            <a:avLst/>
          </a:prstGeom>
          <a:noFill/>
        </p:spPr>
        <p:txBody>
          <a:bodyPr wrap="none" rtlCol="0">
            <a:spAutoFit/>
          </a:bodyPr>
          <a:lstStyle/>
          <a:p>
            <a:r>
              <a:rPr lang="zh-CN" altLang="en-US" sz="2200" dirty="0">
                <a:latin typeface="黑体" panose="02010609060101010101" charset="-122"/>
                <a:ea typeface="黑体" panose="02010609060101010101" charset="-122"/>
                <a:cs typeface="Arial" panose="020B0604020202020204" pitchFamily="34" charset="0"/>
              </a:rPr>
              <a:t>附注揭示了已贴现但</a:t>
            </a:r>
            <a:endParaRPr lang="en-US" altLang="zh-CN" sz="2200" dirty="0">
              <a:latin typeface="黑体" panose="02010609060101010101" charset="-122"/>
              <a:ea typeface="黑体" panose="02010609060101010101" charset="-122"/>
              <a:cs typeface="Arial" panose="020B0604020202020204" pitchFamily="34" charset="0"/>
            </a:endParaRPr>
          </a:p>
          <a:p>
            <a:r>
              <a:rPr lang="zh-CN" altLang="en-US" sz="2200" dirty="0">
                <a:latin typeface="黑体" panose="02010609060101010101" charset="-122"/>
                <a:ea typeface="黑体" panose="02010609060101010101" charset="-122"/>
                <a:cs typeface="Arial" panose="020B0604020202020204" pitchFamily="34" charset="0"/>
              </a:rPr>
              <a:t>另一方有追索权的票据</a:t>
            </a:r>
          </a:p>
        </p:txBody>
      </p:sp>
      <p:sp>
        <p:nvSpPr>
          <p:cNvPr id="22" name="矩形 21"/>
          <p:cNvSpPr/>
          <p:nvPr/>
        </p:nvSpPr>
        <p:spPr>
          <a:xfrm>
            <a:off x="940381" y="1596735"/>
            <a:ext cx="5724644" cy="461665"/>
          </a:xfrm>
          <a:prstGeom prst="rect">
            <a:avLst/>
          </a:prstGeom>
        </p:spPr>
        <p:txBody>
          <a:bodyPr wrap="none">
            <a:spAutoFit/>
          </a:bodyPr>
          <a:lstStyle/>
          <a:p>
            <a:r>
              <a:rPr lang="zh-CN" altLang="en-US" sz="2400" dirty="0"/>
              <a:t>企业实际的偿债能力要比报表所显示的差</a:t>
            </a:r>
          </a:p>
        </p:txBody>
      </p:sp>
    </p:spTree>
  </p:cSld>
  <p:clrMapOvr>
    <a:masterClrMapping/>
  </p:clrMapOvr>
  <mc:AlternateContent xmlns:mc="http://schemas.openxmlformats.org/markup-compatibility/2006">
    <mc:Choice xmlns=""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ppt_x"/>
                                          </p:val>
                                        </p:tav>
                                        <p:tav tm="100000">
                                          <p:val>
                                            <p:strVal val="#ppt_x"/>
                                          </p:val>
                                        </p:tav>
                                      </p:tavLst>
                                    </p:anim>
                                    <p:anim calcmode="lin" valueType="num">
                                      <p:cBhvr additive="base">
                                        <p:cTn id="12" dur="500" fill="hold"/>
                                        <p:tgtEl>
                                          <p:spTgt spid="3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75"/>
                                        </p:tgtEl>
                                        <p:attrNameLst>
                                          <p:attrName>style.visibility</p:attrName>
                                        </p:attrNameLst>
                                      </p:cBhvr>
                                      <p:to>
                                        <p:strVal val="visible"/>
                                      </p:to>
                                    </p:set>
                                    <p:animEffect transition="in" filter="fade">
                                      <p:cBhvr>
                                        <p:cTn id="16" dur="500"/>
                                        <p:tgtEl>
                                          <p:spTgt spid="7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9"/>
                                        </p:tgtEl>
                                        <p:attrNameLst>
                                          <p:attrName>style.visibility</p:attrName>
                                        </p:attrNameLst>
                                      </p:cBhvr>
                                      <p:to>
                                        <p:strVal val="visible"/>
                                      </p:to>
                                    </p:set>
                                    <p:animEffect transition="in" filter="fade">
                                      <p:cBhvr>
                                        <p:cTn id="19" dur="500"/>
                                        <p:tgtEl>
                                          <p:spTgt spid="6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2"/>
                                        </p:tgtEl>
                                        <p:attrNameLst>
                                          <p:attrName>style.visibility</p:attrName>
                                        </p:attrNameLst>
                                      </p:cBhvr>
                                      <p:to>
                                        <p:strVal val="visible"/>
                                      </p:to>
                                    </p:set>
                                    <p:animEffect transition="in" filter="fade">
                                      <p:cBhvr>
                                        <p:cTn id="22"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2" grpId="0"/>
      <p:bldP spid="75" grpId="0"/>
      <p:bldP spid="2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26"/>
          <p:cNvSpPr>
            <a:spLocks noChangeArrowheads="1"/>
          </p:cNvSpPr>
          <p:nvPr/>
        </p:nvSpPr>
        <p:spPr bwMode="auto">
          <a:xfrm>
            <a:off x="961010" y="1644009"/>
            <a:ext cx="6215998" cy="49244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indent="612140" algn="just">
              <a:spcAft>
                <a:spcPts val="600"/>
              </a:spcAft>
            </a:pPr>
            <a:r>
              <a:rPr lang="zh-CN" altLang="en-US" sz="2600" dirty="0">
                <a:latin typeface="黑体" panose="02010609060101010101" charset="-122"/>
                <a:ea typeface="黑体" panose="02010609060101010101" charset="-122"/>
                <a:cs typeface="华文黑体" pitchFamily="2" charset="-122"/>
              </a:rPr>
              <a:t>（二）影响长期偿债能力的其他因素</a:t>
            </a:r>
          </a:p>
        </p:txBody>
      </p:sp>
      <p:sp>
        <p:nvSpPr>
          <p:cNvPr id="12" name="Oval 4"/>
          <p:cNvSpPr/>
          <p:nvPr/>
        </p:nvSpPr>
        <p:spPr>
          <a:xfrm>
            <a:off x="8942189" y="3067801"/>
            <a:ext cx="1071523" cy="1077671"/>
          </a:xfrm>
          <a:prstGeom prst="ellipse">
            <a:avLst/>
          </a:prstGeom>
          <a:solidFill>
            <a:srgbClr val="FFB407"/>
          </a:solidFill>
          <a:ln w="25400">
            <a:noFill/>
          </a:ln>
          <a:effectLst>
            <a:outerShdw blurRad="254000" dist="63500" dir="2700000" algn="tl" rotWithShape="0">
              <a:prstClr val="black">
                <a:alpha val="20000"/>
              </a:prstClr>
            </a:outerShdw>
          </a:effectLst>
          <a:scene3d>
            <a:camera prst="orthographicFront"/>
            <a:lightRig rig="twoPt" dir="t"/>
          </a:scene3d>
          <a:sp3d prstMaterial="plastic">
            <a:extrusionClr>
              <a:schemeClr val="accent1"/>
            </a:extrusionClr>
            <a:contourClr>
              <a:schemeClr val="tx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735">
              <a:solidFill>
                <a:srgbClr val="B2B2B2"/>
              </a:solidFill>
              <a:latin typeface="微软雅黑" panose="020B0503020204020204" pitchFamily="34" charset="-122"/>
            </a:endParaRPr>
          </a:p>
        </p:txBody>
      </p:sp>
      <p:sp>
        <p:nvSpPr>
          <p:cNvPr id="13" name="Oval 5"/>
          <p:cNvSpPr/>
          <p:nvPr/>
        </p:nvSpPr>
        <p:spPr>
          <a:xfrm>
            <a:off x="5872507" y="3047186"/>
            <a:ext cx="1071523" cy="1077671"/>
          </a:xfrm>
          <a:prstGeom prst="ellipse">
            <a:avLst/>
          </a:prstGeom>
          <a:solidFill>
            <a:srgbClr val="596784"/>
          </a:solidFill>
          <a:ln w="25400">
            <a:noFill/>
          </a:ln>
          <a:effectLst>
            <a:outerShdw blurRad="254000" dist="63500" dir="2700000" algn="tl" rotWithShape="0">
              <a:prstClr val="black">
                <a:alpha val="20000"/>
              </a:prstClr>
            </a:outerShdw>
          </a:effectLst>
          <a:scene3d>
            <a:camera prst="orthographicFront"/>
            <a:lightRig rig="twoPt" dir="t"/>
          </a:scene3d>
          <a:sp3d prstMaterial="plastic">
            <a:extrusionClr>
              <a:schemeClr val="accent1"/>
            </a:extrusionClr>
            <a:contourClr>
              <a:schemeClr val="tx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735">
              <a:solidFill>
                <a:srgbClr val="B2B2B2"/>
              </a:solidFill>
              <a:latin typeface="微软雅黑" panose="020B0503020204020204" pitchFamily="34" charset="-122"/>
            </a:endParaRPr>
          </a:p>
        </p:txBody>
      </p:sp>
      <p:sp>
        <p:nvSpPr>
          <p:cNvPr id="14" name="Freeform 45"/>
          <p:cNvSpPr>
            <a:spLocks noEditPoints="1"/>
          </p:cNvSpPr>
          <p:nvPr/>
        </p:nvSpPr>
        <p:spPr bwMode="auto">
          <a:xfrm>
            <a:off x="6174115" y="3268990"/>
            <a:ext cx="482519" cy="622283"/>
          </a:xfrm>
          <a:custGeom>
            <a:avLst/>
            <a:gdLst>
              <a:gd name="T0" fmla="*/ 104 w 109"/>
              <a:gd name="T1" fmla="*/ 67 h 141"/>
              <a:gd name="T2" fmla="*/ 96 w 109"/>
              <a:gd name="T3" fmla="*/ 67 h 141"/>
              <a:gd name="T4" fmla="*/ 96 w 109"/>
              <a:gd name="T5" fmla="*/ 44 h 141"/>
              <a:gd name="T6" fmla="*/ 84 w 109"/>
              <a:gd name="T7" fmla="*/ 13 h 141"/>
              <a:gd name="T8" fmla="*/ 55 w 109"/>
              <a:gd name="T9" fmla="*/ 0 h 141"/>
              <a:gd name="T10" fmla="*/ 25 w 109"/>
              <a:gd name="T11" fmla="*/ 13 h 141"/>
              <a:gd name="T12" fmla="*/ 13 w 109"/>
              <a:gd name="T13" fmla="*/ 44 h 141"/>
              <a:gd name="T14" fmla="*/ 13 w 109"/>
              <a:gd name="T15" fmla="*/ 67 h 141"/>
              <a:gd name="T16" fmla="*/ 6 w 109"/>
              <a:gd name="T17" fmla="*/ 67 h 141"/>
              <a:gd name="T18" fmla="*/ 0 w 109"/>
              <a:gd name="T19" fmla="*/ 73 h 141"/>
              <a:gd name="T20" fmla="*/ 0 w 109"/>
              <a:gd name="T21" fmla="*/ 136 h 141"/>
              <a:gd name="T22" fmla="*/ 6 w 109"/>
              <a:gd name="T23" fmla="*/ 141 h 141"/>
              <a:gd name="T24" fmla="*/ 104 w 109"/>
              <a:gd name="T25" fmla="*/ 141 h 141"/>
              <a:gd name="T26" fmla="*/ 109 w 109"/>
              <a:gd name="T27" fmla="*/ 136 h 141"/>
              <a:gd name="T28" fmla="*/ 109 w 109"/>
              <a:gd name="T29" fmla="*/ 73 h 141"/>
              <a:gd name="T30" fmla="*/ 104 w 109"/>
              <a:gd name="T31" fmla="*/ 67 h 141"/>
              <a:gd name="T32" fmla="*/ 67 w 109"/>
              <a:gd name="T33" fmla="*/ 124 h 141"/>
              <a:gd name="T34" fmla="*/ 55 w 109"/>
              <a:gd name="T35" fmla="*/ 136 h 141"/>
              <a:gd name="T36" fmla="*/ 43 w 109"/>
              <a:gd name="T37" fmla="*/ 124 h 141"/>
              <a:gd name="T38" fmla="*/ 43 w 109"/>
              <a:gd name="T39" fmla="*/ 102 h 141"/>
              <a:gd name="T40" fmla="*/ 55 w 109"/>
              <a:gd name="T41" fmla="*/ 90 h 141"/>
              <a:gd name="T42" fmla="*/ 67 w 109"/>
              <a:gd name="T43" fmla="*/ 102 h 141"/>
              <a:gd name="T44" fmla="*/ 67 w 109"/>
              <a:gd name="T45" fmla="*/ 124 h 141"/>
              <a:gd name="T46" fmla="*/ 77 w 109"/>
              <a:gd name="T47" fmla="*/ 67 h 141"/>
              <a:gd name="T48" fmla="*/ 33 w 109"/>
              <a:gd name="T49" fmla="*/ 67 h 141"/>
              <a:gd name="T50" fmla="*/ 33 w 109"/>
              <a:gd name="T51" fmla="*/ 44 h 141"/>
              <a:gd name="T52" fmla="*/ 39 w 109"/>
              <a:gd name="T53" fmla="*/ 26 h 141"/>
              <a:gd name="T54" fmla="*/ 55 w 109"/>
              <a:gd name="T55" fmla="*/ 19 h 141"/>
              <a:gd name="T56" fmla="*/ 70 w 109"/>
              <a:gd name="T57" fmla="*/ 26 h 141"/>
              <a:gd name="T58" fmla="*/ 77 w 109"/>
              <a:gd name="T59" fmla="*/ 44 h 141"/>
              <a:gd name="T60" fmla="*/ 77 w 109"/>
              <a:gd name="T61" fmla="*/ 67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1">
                <a:moveTo>
                  <a:pt x="104" y="67"/>
                </a:moveTo>
                <a:cubicBezTo>
                  <a:pt x="96" y="67"/>
                  <a:pt x="96" y="67"/>
                  <a:pt x="96" y="67"/>
                </a:cubicBezTo>
                <a:cubicBezTo>
                  <a:pt x="96" y="44"/>
                  <a:pt x="96" y="44"/>
                  <a:pt x="96" y="44"/>
                </a:cubicBezTo>
                <a:cubicBezTo>
                  <a:pt x="96" y="32"/>
                  <a:pt x="92" y="21"/>
                  <a:pt x="84" y="13"/>
                </a:cubicBezTo>
                <a:cubicBezTo>
                  <a:pt x="77" y="5"/>
                  <a:pt x="66" y="0"/>
                  <a:pt x="55" y="0"/>
                </a:cubicBezTo>
                <a:cubicBezTo>
                  <a:pt x="43" y="0"/>
                  <a:pt x="32" y="5"/>
                  <a:pt x="25" y="13"/>
                </a:cubicBezTo>
                <a:cubicBezTo>
                  <a:pt x="18" y="21"/>
                  <a:pt x="13" y="32"/>
                  <a:pt x="13" y="44"/>
                </a:cubicBezTo>
                <a:cubicBezTo>
                  <a:pt x="13" y="67"/>
                  <a:pt x="13" y="67"/>
                  <a:pt x="13" y="67"/>
                </a:cubicBezTo>
                <a:cubicBezTo>
                  <a:pt x="6" y="67"/>
                  <a:pt x="6" y="67"/>
                  <a:pt x="6" y="67"/>
                </a:cubicBezTo>
                <a:cubicBezTo>
                  <a:pt x="3" y="67"/>
                  <a:pt x="0" y="70"/>
                  <a:pt x="0" y="73"/>
                </a:cubicBezTo>
                <a:cubicBezTo>
                  <a:pt x="0" y="136"/>
                  <a:pt x="0" y="136"/>
                  <a:pt x="0" y="136"/>
                </a:cubicBezTo>
                <a:cubicBezTo>
                  <a:pt x="0" y="139"/>
                  <a:pt x="3" y="141"/>
                  <a:pt x="6" y="141"/>
                </a:cubicBezTo>
                <a:cubicBezTo>
                  <a:pt x="104" y="141"/>
                  <a:pt x="104" y="141"/>
                  <a:pt x="104" y="141"/>
                </a:cubicBezTo>
                <a:cubicBezTo>
                  <a:pt x="107" y="141"/>
                  <a:pt x="109" y="139"/>
                  <a:pt x="109" y="136"/>
                </a:cubicBezTo>
                <a:cubicBezTo>
                  <a:pt x="109" y="73"/>
                  <a:pt x="109" y="73"/>
                  <a:pt x="109" y="73"/>
                </a:cubicBezTo>
                <a:cubicBezTo>
                  <a:pt x="109" y="70"/>
                  <a:pt x="107" y="67"/>
                  <a:pt x="104" y="67"/>
                </a:cubicBezTo>
                <a:close/>
                <a:moveTo>
                  <a:pt x="67" y="124"/>
                </a:moveTo>
                <a:cubicBezTo>
                  <a:pt x="67" y="130"/>
                  <a:pt x="61" y="136"/>
                  <a:pt x="55" y="136"/>
                </a:cubicBezTo>
                <a:cubicBezTo>
                  <a:pt x="48" y="136"/>
                  <a:pt x="43" y="130"/>
                  <a:pt x="43" y="124"/>
                </a:cubicBezTo>
                <a:cubicBezTo>
                  <a:pt x="43" y="102"/>
                  <a:pt x="43" y="102"/>
                  <a:pt x="43" y="102"/>
                </a:cubicBezTo>
                <a:cubicBezTo>
                  <a:pt x="43" y="95"/>
                  <a:pt x="48" y="90"/>
                  <a:pt x="55" y="90"/>
                </a:cubicBezTo>
                <a:cubicBezTo>
                  <a:pt x="61" y="90"/>
                  <a:pt x="67" y="95"/>
                  <a:pt x="67" y="102"/>
                </a:cubicBezTo>
                <a:lnTo>
                  <a:pt x="67" y="124"/>
                </a:lnTo>
                <a:close/>
                <a:moveTo>
                  <a:pt x="77" y="67"/>
                </a:moveTo>
                <a:cubicBezTo>
                  <a:pt x="33" y="67"/>
                  <a:pt x="33" y="67"/>
                  <a:pt x="33" y="67"/>
                </a:cubicBezTo>
                <a:cubicBezTo>
                  <a:pt x="33" y="44"/>
                  <a:pt x="33" y="44"/>
                  <a:pt x="33" y="44"/>
                </a:cubicBezTo>
                <a:cubicBezTo>
                  <a:pt x="33" y="37"/>
                  <a:pt x="35" y="31"/>
                  <a:pt x="39" y="26"/>
                </a:cubicBezTo>
                <a:cubicBezTo>
                  <a:pt x="44" y="22"/>
                  <a:pt x="49" y="19"/>
                  <a:pt x="55" y="19"/>
                </a:cubicBezTo>
                <a:cubicBezTo>
                  <a:pt x="61" y="19"/>
                  <a:pt x="66" y="22"/>
                  <a:pt x="70" y="26"/>
                </a:cubicBezTo>
                <a:cubicBezTo>
                  <a:pt x="74" y="31"/>
                  <a:pt x="77" y="37"/>
                  <a:pt x="77" y="44"/>
                </a:cubicBezTo>
                <a:lnTo>
                  <a:pt x="77" y="67"/>
                </a:lnTo>
                <a:close/>
              </a:path>
            </a:pathLst>
          </a:custGeom>
          <a:solidFill>
            <a:schemeClr val="bg1"/>
          </a:solidFill>
          <a:ln>
            <a:noFill/>
          </a:ln>
        </p:spPr>
        <p:txBody>
          <a:bodyPr vert="horz" wrap="square" lIns="121920" tIns="60960" rIns="121920" bIns="60960" numCol="1" anchor="t" anchorCtr="0" compatLnSpc="1"/>
          <a:lstStyle/>
          <a:p>
            <a:endParaRPr lang="en-US" sz="2400">
              <a:solidFill>
                <a:srgbClr val="4D4D4D"/>
              </a:solidFill>
              <a:latin typeface="微软雅黑" panose="020B0503020204020204" pitchFamily="34" charset="-122"/>
            </a:endParaRPr>
          </a:p>
        </p:txBody>
      </p:sp>
      <p:grpSp>
        <p:nvGrpSpPr>
          <p:cNvPr id="15" name="Group 32"/>
          <p:cNvGrpSpPr/>
          <p:nvPr/>
        </p:nvGrpSpPr>
        <p:grpSpPr>
          <a:xfrm>
            <a:off x="9161791" y="3295494"/>
            <a:ext cx="632319" cy="622283"/>
            <a:chOff x="1587575" y="2265358"/>
            <a:chExt cx="314468" cy="309477"/>
          </a:xfrm>
          <a:solidFill>
            <a:schemeClr val="bg1"/>
          </a:solidFill>
        </p:grpSpPr>
        <p:sp>
          <p:nvSpPr>
            <p:cNvPr id="16" name="Freeform 59"/>
            <p:cNvSpPr>
              <a:spLocks noEditPoints="1"/>
            </p:cNvSpPr>
            <p:nvPr/>
          </p:nvSpPr>
          <p:spPr bwMode="auto">
            <a:xfrm>
              <a:off x="1587575" y="2265358"/>
              <a:ext cx="314468" cy="309477"/>
            </a:xfrm>
            <a:custGeom>
              <a:avLst/>
              <a:gdLst>
                <a:gd name="T0" fmla="*/ 82 w 95"/>
                <a:gd name="T1" fmla="*/ 57 h 93"/>
                <a:gd name="T2" fmla="*/ 95 w 95"/>
                <a:gd name="T3" fmla="*/ 51 h 93"/>
                <a:gd name="T4" fmla="*/ 95 w 95"/>
                <a:gd name="T5" fmla="*/ 41 h 93"/>
                <a:gd name="T6" fmla="*/ 82 w 95"/>
                <a:gd name="T7" fmla="*/ 36 h 93"/>
                <a:gd name="T8" fmla="*/ 80 w 95"/>
                <a:gd name="T9" fmla="*/ 30 h 93"/>
                <a:gd name="T10" fmla="*/ 85 w 95"/>
                <a:gd name="T11" fmla="*/ 17 h 93"/>
                <a:gd name="T12" fmla="*/ 77 w 95"/>
                <a:gd name="T13" fmla="*/ 10 h 93"/>
                <a:gd name="T14" fmla="*/ 64 w 95"/>
                <a:gd name="T15" fmla="*/ 15 h 93"/>
                <a:gd name="T16" fmla="*/ 59 w 95"/>
                <a:gd name="T17" fmla="*/ 13 h 93"/>
                <a:gd name="T18" fmla="*/ 53 w 95"/>
                <a:gd name="T19" fmla="*/ 0 h 93"/>
                <a:gd name="T20" fmla="*/ 42 w 95"/>
                <a:gd name="T21" fmla="*/ 0 h 93"/>
                <a:gd name="T22" fmla="*/ 37 w 95"/>
                <a:gd name="T23" fmla="*/ 13 h 93"/>
                <a:gd name="T24" fmla="*/ 31 w 95"/>
                <a:gd name="T25" fmla="*/ 15 h 93"/>
                <a:gd name="T26" fmla="*/ 18 w 95"/>
                <a:gd name="T27" fmla="*/ 10 h 93"/>
                <a:gd name="T28" fmla="*/ 10 w 95"/>
                <a:gd name="T29" fmla="*/ 17 h 93"/>
                <a:gd name="T30" fmla="*/ 16 w 95"/>
                <a:gd name="T31" fmla="*/ 30 h 93"/>
                <a:gd name="T32" fmla="*/ 13 w 95"/>
                <a:gd name="T33" fmla="*/ 36 h 93"/>
                <a:gd name="T34" fmla="*/ 0 w 95"/>
                <a:gd name="T35" fmla="*/ 41 h 93"/>
                <a:gd name="T36" fmla="*/ 0 w 95"/>
                <a:gd name="T37" fmla="*/ 52 h 93"/>
                <a:gd name="T38" fmla="*/ 13 w 95"/>
                <a:gd name="T39" fmla="*/ 57 h 93"/>
                <a:gd name="T40" fmla="*/ 16 w 95"/>
                <a:gd name="T41" fmla="*/ 63 h 93"/>
                <a:gd name="T42" fmla="*/ 11 w 95"/>
                <a:gd name="T43" fmla="*/ 76 h 93"/>
                <a:gd name="T44" fmla="*/ 18 w 95"/>
                <a:gd name="T45" fmla="*/ 83 h 93"/>
                <a:gd name="T46" fmla="*/ 31 w 95"/>
                <a:gd name="T47" fmla="*/ 78 h 93"/>
                <a:gd name="T48" fmla="*/ 37 w 95"/>
                <a:gd name="T49" fmla="*/ 80 h 93"/>
                <a:gd name="T50" fmla="*/ 43 w 95"/>
                <a:gd name="T51" fmla="*/ 93 h 93"/>
                <a:gd name="T52" fmla="*/ 53 w 95"/>
                <a:gd name="T53" fmla="*/ 93 h 93"/>
                <a:gd name="T54" fmla="*/ 59 w 95"/>
                <a:gd name="T55" fmla="*/ 80 h 93"/>
                <a:gd name="T56" fmla="*/ 64 w 95"/>
                <a:gd name="T57" fmla="*/ 78 h 93"/>
                <a:gd name="T58" fmla="*/ 78 w 95"/>
                <a:gd name="T59" fmla="*/ 83 h 93"/>
                <a:gd name="T60" fmla="*/ 85 w 95"/>
                <a:gd name="T61" fmla="*/ 75 h 93"/>
                <a:gd name="T62" fmla="*/ 80 w 95"/>
                <a:gd name="T63" fmla="*/ 63 h 93"/>
                <a:gd name="T64" fmla="*/ 82 w 95"/>
                <a:gd name="T65" fmla="*/ 57 h 93"/>
                <a:gd name="T66" fmla="*/ 48 w 95"/>
                <a:gd name="T67" fmla="*/ 61 h 93"/>
                <a:gd name="T68" fmla="*/ 33 w 95"/>
                <a:gd name="T69" fmla="*/ 46 h 93"/>
                <a:gd name="T70" fmla="*/ 48 w 95"/>
                <a:gd name="T71" fmla="*/ 32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6"/>
                    <a:pt x="82" y="36"/>
                  </a:cubicBezTo>
                  <a:cubicBezTo>
                    <a:pt x="80" y="30"/>
                    <a:pt x="80" y="30"/>
                    <a:pt x="80" y="30"/>
                  </a:cubicBezTo>
                  <a:cubicBezTo>
                    <a:pt x="80" y="30"/>
                    <a:pt x="85" y="17"/>
                    <a:pt x="85" y="17"/>
                  </a:cubicBezTo>
                  <a:cubicBezTo>
                    <a:pt x="77" y="10"/>
                    <a:pt x="77" y="10"/>
                    <a:pt x="77" y="10"/>
                  </a:cubicBezTo>
                  <a:cubicBezTo>
                    <a:pt x="77" y="9"/>
                    <a:pt x="64" y="15"/>
                    <a:pt x="64" y="15"/>
                  </a:cubicBezTo>
                  <a:cubicBezTo>
                    <a:pt x="59" y="13"/>
                    <a:pt x="59" y="13"/>
                    <a:pt x="59" y="13"/>
                  </a:cubicBezTo>
                  <a:cubicBezTo>
                    <a:pt x="59" y="13"/>
                    <a:pt x="53" y="0"/>
                    <a:pt x="53" y="0"/>
                  </a:cubicBezTo>
                  <a:cubicBezTo>
                    <a:pt x="42" y="0"/>
                    <a:pt x="42" y="0"/>
                    <a:pt x="42" y="0"/>
                  </a:cubicBezTo>
                  <a:cubicBezTo>
                    <a:pt x="42" y="0"/>
                    <a:pt x="37" y="13"/>
                    <a:pt x="37" y="13"/>
                  </a:cubicBezTo>
                  <a:cubicBezTo>
                    <a:pt x="31" y="15"/>
                    <a:pt x="31" y="15"/>
                    <a:pt x="31" y="15"/>
                  </a:cubicBezTo>
                  <a:cubicBezTo>
                    <a:pt x="31" y="15"/>
                    <a:pt x="18" y="10"/>
                    <a:pt x="18" y="10"/>
                  </a:cubicBezTo>
                  <a:cubicBezTo>
                    <a:pt x="10" y="17"/>
                    <a:pt x="10" y="17"/>
                    <a:pt x="10" y="17"/>
                  </a:cubicBezTo>
                  <a:cubicBezTo>
                    <a:pt x="10" y="18"/>
                    <a:pt x="16" y="30"/>
                    <a:pt x="16" y="30"/>
                  </a:cubicBezTo>
                  <a:cubicBezTo>
                    <a:pt x="13" y="36"/>
                    <a:pt x="13" y="36"/>
                    <a:pt x="13" y="36"/>
                  </a:cubicBezTo>
                  <a:cubicBezTo>
                    <a:pt x="13" y="36"/>
                    <a:pt x="0" y="41"/>
                    <a:pt x="0" y="41"/>
                  </a:cubicBezTo>
                  <a:cubicBezTo>
                    <a:pt x="0" y="52"/>
                    <a:pt x="0" y="52"/>
                    <a:pt x="0" y="52"/>
                  </a:cubicBezTo>
                  <a:cubicBezTo>
                    <a:pt x="0" y="52"/>
                    <a:pt x="13" y="57"/>
                    <a:pt x="13" y="57"/>
                  </a:cubicBezTo>
                  <a:cubicBezTo>
                    <a:pt x="16" y="63"/>
                    <a:pt x="16" y="63"/>
                    <a:pt x="16" y="63"/>
                  </a:cubicBezTo>
                  <a:cubicBezTo>
                    <a:pt x="16" y="63"/>
                    <a:pt x="10" y="75"/>
                    <a:pt x="11" y="76"/>
                  </a:cubicBezTo>
                  <a:cubicBezTo>
                    <a:pt x="18" y="83"/>
                    <a:pt x="18" y="83"/>
                    <a:pt x="18" y="83"/>
                  </a:cubicBezTo>
                  <a:cubicBezTo>
                    <a:pt x="19" y="84"/>
                    <a:pt x="31" y="78"/>
                    <a:pt x="31" y="78"/>
                  </a:cubicBezTo>
                  <a:cubicBezTo>
                    <a:pt x="37" y="80"/>
                    <a:pt x="37" y="80"/>
                    <a:pt x="37" y="80"/>
                  </a:cubicBezTo>
                  <a:cubicBezTo>
                    <a:pt x="37" y="80"/>
                    <a:pt x="42" y="93"/>
                    <a:pt x="43" y="93"/>
                  </a:cubicBezTo>
                  <a:cubicBezTo>
                    <a:pt x="53" y="93"/>
                    <a:pt x="53" y="93"/>
                    <a:pt x="53" y="93"/>
                  </a:cubicBezTo>
                  <a:cubicBezTo>
                    <a:pt x="54" y="93"/>
                    <a:pt x="59" y="80"/>
                    <a:pt x="59" y="80"/>
                  </a:cubicBezTo>
                  <a:cubicBezTo>
                    <a:pt x="64" y="78"/>
                    <a:pt x="64" y="78"/>
                    <a:pt x="64" y="78"/>
                  </a:cubicBezTo>
                  <a:cubicBezTo>
                    <a:pt x="64" y="78"/>
                    <a:pt x="77" y="83"/>
                    <a:pt x="78" y="83"/>
                  </a:cubicBezTo>
                  <a:cubicBezTo>
                    <a:pt x="85" y="75"/>
                    <a:pt x="85" y="75"/>
                    <a:pt x="85" y="75"/>
                  </a:cubicBezTo>
                  <a:cubicBezTo>
                    <a:pt x="86" y="75"/>
                    <a:pt x="80" y="63"/>
                    <a:pt x="80" y="63"/>
                  </a:cubicBezTo>
                  <a:lnTo>
                    <a:pt x="82" y="57"/>
                  </a:lnTo>
                  <a:close/>
                  <a:moveTo>
                    <a:pt x="48" y="61"/>
                  </a:moveTo>
                  <a:cubicBezTo>
                    <a:pt x="39" y="61"/>
                    <a:pt x="33" y="55"/>
                    <a:pt x="33" y="46"/>
                  </a:cubicBezTo>
                  <a:cubicBezTo>
                    <a:pt x="33" y="38"/>
                    <a:pt x="39" y="32"/>
                    <a:pt x="48" y="32"/>
                  </a:cubicBezTo>
                  <a:cubicBezTo>
                    <a:pt x="56" y="32"/>
                    <a:pt x="63" y="38"/>
                    <a:pt x="63" y="46"/>
                  </a:cubicBezTo>
                  <a:cubicBezTo>
                    <a:pt x="63" y="55"/>
                    <a:pt x="56" y="61"/>
                    <a:pt x="48" y="61"/>
                  </a:cubicBez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solidFill>
                  <a:srgbClr val="4D4D4D"/>
                </a:solidFill>
                <a:latin typeface="微软雅黑" panose="020B0503020204020204" pitchFamily="34" charset="-122"/>
              </a:endParaRPr>
            </a:p>
          </p:txBody>
        </p:sp>
        <p:sp>
          <p:nvSpPr>
            <p:cNvPr id="17" name="Oval 60"/>
            <p:cNvSpPr>
              <a:spLocks noChangeArrowheads="1"/>
            </p:cNvSpPr>
            <p:nvPr/>
          </p:nvSpPr>
          <p:spPr bwMode="auto">
            <a:xfrm>
              <a:off x="1712364" y="2387652"/>
              <a:ext cx="64890" cy="62395"/>
            </a:xfrm>
            <a:prstGeom prst="ellipse">
              <a:avLst/>
            </a:pr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solidFill>
                  <a:srgbClr val="4D4D4D"/>
                </a:solidFill>
                <a:latin typeface="微软雅黑" panose="020B0503020204020204" pitchFamily="34" charset="-122"/>
              </a:endParaRPr>
            </a:p>
          </p:txBody>
        </p:sp>
      </p:grpSp>
      <p:sp>
        <p:nvSpPr>
          <p:cNvPr id="22" name="TextBox 56"/>
          <p:cNvSpPr txBox="1"/>
          <p:nvPr/>
        </p:nvSpPr>
        <p:spPr>
          <a:xfrm>
            <a:off x="8812765" y="4362000"/>
            <a:ext cx="1460847" cy="430887"/>
          </a:xfrm>
          <a:prstGeom prst="rect">
            <a:avLst/>
          </a:prstGeom>
          <a:noFill/>
        </p:spPr>
        <p:txBody>
          <a:bodyPr wrap="square" rtlCol="0">
            <a:spAutoFit/>
          </a:bodyPr>
          <a:lstStyle/>
          <a:p>
            <a:pPr algn="ctr" defTabSz="1450975"/>
            <a:r>
              <a:rPr lang="zh-CN" altLang="en-US" sz="2200" kern="0" dirty="0">
                <a:latin typeface="黑体" panose="02010609060101010101" charset="-122"/>
                <a:ea typeface="黑体" panose="02010609060101010101" charset="-122"/>
              </a:rPr>
              <a:t>或有项目</a:t>
            </a:r>
          </a:p>
        </p:txBody>
      </p:sp>
      <p:sp>
        <p:nvSpPr>
          <p:cNvPr id="25" name="TextBox 56"/>
          <p:cNvSpPr txBox="1"/>
          <p:nvPr/>
        </p:nvSpPr>
        <p:spPr>
          <a:xfrm>
            <a:off x="5710464" y="4364087"/>
            <a:ext cx="1460847" cy="430887"/>
          </a:xfrm>
          <a:prstGeom prst="rect">
            <a:avLst/>
          </a:prstGeom>
          <a:noFill/>
        </p:spPr>
        <p:txBody>
          <a:bodyPr wrap="square" rtlCol="0">
            <a:spAutoFit/>
          </a:bodyPr>
          <a:lstStyle/>
          <a:p>
            <a:pPr algn="ctr" defTabSz="1450975"/>
            <a:r>
              <a:rPr lang="zh-CN" altLang="en-US" sz="2200" kern="0" dirty="0">
                <a:latin typeface="黑体" panose="02010609060101010101" charset="-122"/>
                <a:ea typeface="黑体" panose="02010609060101010101" charset="-122"/>
              </a:rPr>
              <a:t>担保责任</a:t>
            </a:r>
            <a:endParaRPr lang="en-US" altLang="zh-CN" sz="2200" kern="0" dirty="0">
              <a:latin typeface="黑体" panose="02010609060101010101" charset="-122"/>
              <a:ea typeface="黑体" panose="02010609060101010101" charset="-122"/>
            </a:endParaRPr>
          </a:p>
        </p:txBody>
      </p:sp>
      <p:sp>
        <p:nvSpPr>
          <p:cNvPr id="20" name="Oval 4"/>
          <p:cNvSpPr/>
          <p:nvPr/>
        </p:nvSpPr>
        <p:spPr>
          <a:xfrm>
            <a:off x="2802825" y="3026572"/>
            <a:ext cx="1071523" cy="1077671"/>
          </a:xfrm>
          <a:prstGeom prst="ellipse">
            <a:avLst/>
          </a:prstGeom>
          <a:solidFill>
            <a:srgbClr val="FFB407"/>
          </a:solidFill>
          <a:ln w="25400">
            <a:noFill/>
          </a:ln>
          <a:effectLst>
            <a:outerShdw blurRad="254000" dist="63500" dir="2700000" algn="tl" rotWithShape="0">
              <a:prstClr val="black">
                <a:alpha val="20000"/>
              </a:prstClr>
            </a:outerShdw>
          </a:effectLst>
          <a:scene3d>
            <a:camera prst="orthographicFront"/>
            <a:lightRig rig="twoPt" dir="t"/>
          </a:scene3d>
          <a:sp3d prstMaterial="plastic">
            <a:extrusionClr>
              <a:schemeClr val="accent1"/>
            </a:extrusionClr>
            <a:contourClr>
              <a:schemeClr val="tx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735">
              <a:solidFill>
                <a:srgbClr val="B2B2B2"/>
              </a:solidFill>
              <a:latin typeface="微软雅黑" panose="020B0503020204020204" pitchFamily="34" charset="-122"/>
            </a:endParaRPr>
          </a:p>
        </p:txBody>
      </p:sp>
      <p:grpSp>
        <p:nvGrpSpPr>
          <p:cNvPr id="21" name="Group 32"/>
          <p:cNvGrpSpPr/>
          <p:nvPr/>
        </p:nvGrpSpPr>
        <p:grpSpPr>
          <a:xfrm>
            <a:off x="3022427" y="3254265"/>
            <a:ext cx="632319" cy="622283"/>
            <a:chOff x="1587575" y="2265358"/>
            <a:chExt cx="314468" cy="309477"/>
          </a:xfrm>
          <a:solidFill>
            <a:schemeClr val="bg1"/>
          </a:solidFill>
        </p:grpSpPr>
        <p:sp>
          <p:nvSpPr>
            <p:cNvPr id="23" name="Freeform 59"/>
            <p:cNvSpPr>
              <a:spLocks noEditPoints="1"/>
            </p:cNvSpPr>
            <p:nvPr/>
          </p:nvSpPr>
          <p:spPr bwMode="auto">
            <a:xfrm>
              <a:off x="1587575" y="2265358"/>
              <a:ext cx="314468" cy="309477"/>
            </a:xfrm>
            <a:custGeom>
              <a:avLst/>
              <a:gdLst>
                <a:gd name="T0" fmla="*/ 82 w 95"/>
                <a:gd name="T1" fmla="*/ 57 h 93"/>
                <a:gd name="T2" fmla="*/ 95 w 95"/>
                <a:gd name="T3" fmla="*/ 51 h 93"/>
                <a:gd name="T4" fmla="*/ 95 w 95"/>
                <a:gd name="T5" fmla="*/ 41 h 93"/>
                <a:gd name="T6" fmla="*/ 82 w 95"/>
                <a:gd name="T7" fmla="*/ 36 h 93"/>
                <a:gd name="T8" fmla="*/ 80 w 95"/>
                <a:gd name="T9" fmla="*/ 30 h 93"/>
                <a:gd name="T10" fmla="*/ 85 w 95"/>
                <a:gd name="T11" fmla="*/ 17 h 93"/>
                <a:gd name="T12" fmla="*/ 77 w 95"/>
                <a:gd name="T13" fmla="*/ 10 h 93"/>
                <a:gd name="T14" fmla="*/ 64 w 95"/>
                <a:gd name="T15" fmla="*/ 15 h 93"/>
                <a:gd name="T16" fmla="*/ 59 w 95"/>
                <a:gd name="T17" fmla="*/ 13 h 93"/>
                <a:gd name="T18" fmla="*/ 53 w 95"/>
                <a:gd name="T19" fmla="*/ 0 h 93"/>
                <a:gd name="T20" fmla="*/ 42 w 95"/>
                <a:gd name="T21" fmla="*/ 0 h 93"/>
                <a:gd name="T22" fmla="*/ 37 w 95"/>
                <a:gd name="T23" fmla="*/ 13 h 93"/>
                <a:gd name="T24" fmla="*/ 31 w 95"/>
                <a:gd name="T25" fmla="*/ 15 h 93"/>
                <a:gd name="T26" fmla="*/ 18 w 95"/>
                <a:gd name="T27" fmla="*/ 10 h 93"/>
                <a:gd name="T28" fmla="*/ 10 w 95"/>
                <a:gd name="T29" fmla="*/ 17 h 93"/>
                <a:gd name="T30" fmla="*/ 16 w 95"/>
                <a:gd name="T31" fmla="*/ 30 h 93"/>
                <a:gd name="T32" fmla="*/ 13 w 95"/>
                <a:gd name="T33" fmla="*/ 36 h 93"/>
                <a:gd name="T34" fmla="*/ 0 w 95"/>
                <a:gd name="T35" fmla="*/ 41 h 93"/>
                <a:gd name="T36" fmla="*/ 0 w 95"/>
                <a:gd name="T37" fmla="*/ 52 h 93"/>
                <a:gd name="T38" fmla="*/ 13 w 95"/>
                <a:gd name="T39" fmla="*/ 57 h 93"/>
                <a:gd name="T40" fmla="*/ 16 w 95"/>
                <a:gd name="T41" fmla="*/ 63 h 93"/>
                <a:gd name="T42" fmla="*/ 11 w 95"/>
                <a:gd name="T43" fmla="*/ 76 h 93"/>
                <a:gd name="T44" fmla="*/ 18 w 95"/>
                <a:gd name="T45" fmla="*/ 83 h 93"/>
                <a:gd name="T46" fmla="*/ 31 w 95"/>
                <a:gd name="T47" fmla="*/ 78 h 93"/>
                <a:gd name="T48" fmla="*/ 37 w 95"/>
                <a:gd name="T49" fmla="*/ 80 h 93"/>
                <a:gd name="T50" fmla="*/ 43 w 95"/>
                <a:gd name="T51" fmla="*/ 93 h 93"/>
                <a:gd name="T52" fmla="*/ 53 w 95"/>
                <a:gd name="T53" fmla="*/ 93 h 93"/>
                <a:gd name="T54" fmla="*/ 59 w 95"/>
                <a:gd name="T55" fmla="*/ 80 h 93"/>
                <a:gd name="T56" fmla="*/ 64 w 95"/>
                <a:gd name="T57" fmla="*/ 78 h 93"/>
                <a:gd name="T58" fmla="*/ 78 w 95"/>
                <a:gd name="T59" fmla="*/ 83 h 93"/>
                <a:gd name="T60" fmla="*/ 85 w 95"/>
                <a:gd name="T61" fmla="*/ 75 h 93"/>
                <a:gd name="T62" fmla="*/ 80 w 95"/>
                <a:gd name="T63" fmla="*/ 63 h 93"/>
                <a:gd name="T64" fmla="*/ 82 w 95"/>
                <a:gd name="T65" fmla="*/ 57 h 93"/>
                <a:gd name="T66" fmla="*/ 48 w 95"/>
                <a:gd name="T67" fmla="*/ 61 h 93"/>
                <a:gd name="T68" fmla="*/ 33 w 95"/>
                <a:gd name="T69" fmla="*/ 46 h 93"/>
                <a:gd name="T70" fmla="*/ 48 w 95"/>
                <a:gd name="T71" fmla="*/ 32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6"/>
                    <a:pt x="82" y="36"/>
                  </a:cubicBezTo>
                  <a:cubicBezTo>
                    <a:pt x="80" y="30"/>
                    <a:pt x="80" y="30"/>
                    <a:pt x="80" y="30"/>
                  </a:cubicBezTo>
                  <a:cubicBezTo>
                    <a:pt x="80" y="30"/>
                    <a:pt x="85" y="17"/>
                    <a:pt x="85" y="17"/>
                  </a:cubicBezTo>
                  <a:cubicBezTo>
                    <a:pt x="77" y="10"/>
                    <a:pt x="77" y="10"/>
                    <a:pt x="77" y="10"/>
                  </a:cubicBezTo>
                  <a:cubicBezTo>
                    <a:pt x="77" y="9"/>
                    <a:pt x="64" y="15"/>
                    <a:pt x="64" y="15"/>
                  </a:cubicBezTo>
                  <a:cubicBezTo>
                    <a:pt x="59" y="13"/>
                    <a:pt x="59" y="13"/>
                    <a:pt x="59" y="13"/>
                  </a:cubicBezTo>
                  <a:cubicBezTo>
                    <a:pt x="59" y="13"/>
                    <a:pt x="53" y="0"/>
                    <a:pt x="53" y="0"/>
                  </a:cubicBezTo>
                  <a:cubicBezTo>
                    <a:pt x="42" y="0"/>
                    <a:pt x="42" y="0"/>
                    <a:pt x="42" y="0"/>
                  </a:cubicBezTo>
                  <a:cubicBezTo>
                    <a:pt x="42" y="0"/>
                    <a:pt x="37" y="13"/>
                    <a:pt x="37" y="13"/>
                  </a:cubicBezTo>
                  <a:cubicBezTo>
                    <a:pt x="31" y="15"/>
                    <a:pt x="31" y="15"/>
                    <a:pt x="31" y="15"/>
                  </a:cubicBezTo>
                  <a:cubicBezTo>
                    <a:pt x="31" y="15"/>
                    <a:pt x="18" y="10"/>
                    <a:pt x="18" y="10"/>
                  </a:cubicBezTo>
                  <a:cubicBezTo>
                    <a:pt x="10" y="17"/>
                    <a:pt x="10" y="17"/>
                    <a:pt x="10" y="17"/>
                  </a:cubicBezTo>
                  <a:cubicBezTo>
                    <a:pt x="10" y="18"/>
                    <a:pt x="16" y="30"/>
                    <a:pt x="16" y="30"/>
                  </a:cubicBezTo>
                  <a:cubicBezTo>
                    <a:pt x="13" y="36"/>
                    <a:pt x="13" y="36"/>
                    <a:pt x="13" y="36"/>
                  </a:cubicBezTo>
                  <a:cubicBezTo>
                    <a:pt x="13" y="36"/>
                    <a:pt x="0" y="41"/>
                    <a:pt x="0" y="41"/>
                  </a:cubicBezTo>
                  <a:cubicBezTo>
                    <a:pt x="0" y="52"/>
                    <a:pt x="0" y="52"/>
                    <a:pt x="0" y="52"/>
                  </a:cubicBezTo>
                  <a:cubicBezTo>
                    <a:pt x="0" y="52"/>
                    <a:pt x="13" y="57"/>
                    <a:pt x="13" y="57"/>
                  </a:cubicBezTo>
                  <a:cubicBezTo>
                    <a:pt x="16" y="63"/>
                    <a:pt x="16" y="63"/>
                    <a:pt x="16" y="63"/>
                  </a:cubicBezTo>
                  <a:cubicBezTo>
                    <a:pt x="16" y="63"/>
                    <a:pt x="10" y="75"/>
                    <a:pt x="11" y="76"/>
                  </a:cubicBezTo>
                  <a:cubicBezTo>
                    <a:pt x="18" y="83"/>
                    <a:pt x="18" y="83"/>
                    <a:pt x="18" y="83"/>
                  </a:cubicBezTo>
                  <a:cubicBezTo>
                    <a:pt x="19" y="84"/>
                    <a:pt x="31" y="78"/>
                    <a:pt x="31" y="78"/>
                  </a:cubicBezTo>
                  <a:cubicBezTo>
                    <a:pt x="37" y="80"/>
                    <a:pt x="37" y="80"/>
                    <a:pt x="37" y="80"/>
                  </a:cubicBezTo>
                  <a:cubicBezTo>
                    <a:pt x="37" y="80"/>
                    <a:pt x="42" y="93"/>
                    <a:pt x="43" y="93"/>
                  </a:cubicBezTo>
                  <a:cubicBezTo>
                    <a:pt x="53" y="93"/>
                    <a:pt x="53" y="93"/>
                    <a:pt x="53" y="93"/>
                  </a:cubicBezTo>
                  <a:cubicBezTo>
                    <a:pt x="54" y="93"/>
                    <a:pt x="59" y="80"/>
                    <a:pt x="59" y="80"/>
                  </a:cubicBezTo>
                  <a:cubicBezTo>
                    <a:pt x="64" y="78"/>
                    <a:pt x="64" y="78"/>
                    <a:pt x="64" y="78"/>
                  </a:cubicBezTo>
                  <a:cubicBezTo>
                    <a:pt x="64" y="78"/>
                    <a:pt x="77" y="83"/>
                    <a:pt x="78" y="83"/>
                  </a:cubicBezTo>
                  <a:cubicBezTo>
                    <a:pt x="85" y="75"/>
                    <a:pt x="85" y="75"/>
                    <a:pt x="85" y="75"/>
                  </a:cubicBezTo>
                  <a:cubicBezTo>
                    <a:pt x="86" y="75"/>
                    <a:pt x="80" y="63"/>
                    <a:pt x="80" y="63"/>
                  </a:cubicBezTo>
                  <a:lnTo>
                    <a:pt x="82" y="57"/>
                  </a:lnTo>
                  <a:close/>
                  <a:moveTo>
                    <a:pt x="48" y="61"/>
                  </a:moveTo>
                  <a:cubicBezTo>
                    <a:pt x="39" y="61"/>
                    <a:pt x="33" y="55"/>
                    <a:pt x="33" y="46"/>
                  </a:cubicBezTo>
                  <a:cubicBezTo>
                    <a:pt x="33" y="38"/>
                    <a:pt x="39" y="32"/>
                    <a:pt x="48" y="32"/>
                  </a:cubicBezTo>
                  <a:cubicBezTo>
                    <a:pt x="56" y="32"/>
                    <a:pt x="63" y="38"/>
                    <a:pt x="63" y="46"/>
                  </a:cubicBezTo>
                  <a:cubicBezTo>
                    <a:pt x="63" y="55"/>
                    <a:pt x="56" y="61"/>
                    <a:pt x="48" y="61"/>
                  </a:cubicBez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solidFill>
                  <a:srgbClr val="4D4D4D"/>
                </a:solidFill>
                <a:latin typeface="微软雅黑" panose="020B0503020204020204" pitchFamily="34" charset="-122"/>
              </a:endParaRPr>
            </a:p>
          </p:txBody>
        </p:sp>
        <p:sp>
          <p:nvSpPr>
            <p:cNvPr id="24" name="Oval 60"/>
            <p:cNvSpPr>
              <a:spLocks noChangeArrowheads="1"/>
            </p:cNvSpPr>
            <p:nvPr/>
          </p:nvSpPr>
          <p:spPr bwMode="auto">
            <a:xfrm>
              <a:off x="1712364" y="2387652"/>
              <a:ext cx="64890" cy="62395"/>
            </a:xfrm>
            <a:prstGeom prst="ellipse">
              <a:avLst/>
            </a:pr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solidFill>
                  <a:srgbClr val="4D4D4D"/>
                </a:solidFill>
                <a:latin typeface="微软雅黑" panose="020B0503020204020204" pitchFamily="34" charset="-122"/>
              </a:endParaRPr>
            </a:p>
          </p:txBody>
        </p:sp>
      </p:grpSp>
      <p:sp>
        <p:nvSpPr>
          <p:cNvPr id="26" name="TextBox 56"/>
          <p:cNvSpPr txBox="1"/>
          <p:nvPr/>
        </p:nvSpPr>
        <p:spPr>
          <a:xfrm>
            <a:off x="2608162" y="4361288"/>
            <a:ext cx="1460847" cy="430887"/>
          </a:xfrm>
          <a:prstGeom prst="rect">
            <a:avLst/>
          </a:prstGeom>
          <a:noFill/>
        </p:spPr>
        <p:txBody>
          <a:bodyPr wrap="square" rtlCol="0">
            <a:spAutoFit/>
          </a:bodyPr>
          <a:lstStyle/>
          <a:p>
            <a:pPr algn="ctr" defTabSz="1450975"/>
            <a:r>
              <a:rPr lang="zh-CN" altLang="en-US" sz="2200" kern="0" dirty="0">
                <a:latin typeface="黑体" panose="02010609060101010101" charset="-122"/>
                <a:ea typeface="黑体" panose="02010609060101010101" charset="-122"/>
              </a:rPr>
              <a:t>长期租赁</a:t>
            </a:r>
          </a:p>
        </p:txBody>
      </p:sp>
    </p:spTree>
  </p:cSld>
  <p:clrMapOvr>
    <a:masterClrMapping/>
  </p:clrMapOvr>
  <mc:AlternateContent xmlns:mc="http://schemas.openxmlformats.org/markup-compatibility/2006">
    <mc:Choice xmlns=""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500"/>
                                        <p:tgtEl>
                                          <p:spTgt spid="20"/>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childTnLst>
                          </p:cTn>
                        </p:par>
                        <p:par>
                          <p:cTn id="16" fill="hold">
                            <p:stCondLst>
                              <p:cond delay="1500"/>
                            </p:stCondLst>
                            <p:childTnLst>
                              <p:par>
                                <p:cTn id="17" presetID="42" presetClass="entr" presetSubtype="0"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fade">
                                      <p:cBhvr>
                                        <p:cTn id="19" dur="1000"/>
                                        <p:tgtEl>
                                          <p:spTgt spid="26"/>
                                        </p:tgtEl>
                                      </p:cBhvr>
                                    </p:animEffect>
                                    <p:anim calcmode="lin" valueType="num">
                                      <p:cBhvr>
                                        <p:cTn id="20" dur="1000" fill="hold"/>
                                        <p:tgtEl>
                                          <p:spTgt spid="26"/>
                                        </p:tgtEl>
                                        <p:attrNameLst>
                                          <p:attrName>ppt_x</p:attrName>
                                        </p:attrNameLst>
                                      </p:cBhvr>
                                      <p:tavLst>
                                        <p:tav tm="0">
                                          <p:val>
                                            <p:strVal val="#ppt_x"/>
                                          </p:val>
                                        </p:tav>
                                        <p:tav tm="100000">
                                          <p:val>
                                            <p:strVal val="#ppt_x"/>
                                          </p:val>
                                        </p:tav>
                                      </p:tavLst>
                                    </p:anim>
                                    <p:anim calcmode="lin" valueType="num">
                                      <p:cBhvr>
                                        <p:cTn id="21" dur="1000" fill="hold"/>
                                        <p:tgtEl>
                                          <p:spTgt spid="26"/>
                                        </p:tgtEl>
                                        <p:attrNameLst>
                                          <p:attrName>ppt_y</p:attrName>
                                        </p:attrNameLst>
                                      </p:cBhvr>
                                      <p:tavLst>
                                        <p:tav tm="0">
                                          <p:val>
                                            <p:strVal val="#ppt_y+.1"/>
                                          </p:val>
                                        </p:tav>
                                        <p:tav tm="100000">
                                          <p:val>
                                            <p:strVal val="#ppt_y"/>
                                          </p:val>
                                        </p:tav>
                                      </p:tavLst>
                                    </p:anim>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childTnLst>
                          </p:cTn>
                        </p:par>
                        <p:par>
                          <p:cTn id="26" fill="hold">
                            <p:stCondLst>
                              <p:cond delay="3000"/>
                            </p:stCondLst>
                            <p:childTnLst>
                              <p:par>
                                <p:cTn id="27" presetID="10"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500"/>
                                        <p:tgtEl>
                                          <p:spTgt spid="14"/>
                                        </p:tgtEl>
                                      </p:cBhvr>
                                    </p:animEffect>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1000"/>
                                        <p:tgtEl>
                                          <p:spTgt spid="25"/>
                                        </p:tgtEl>
                                      </p:cBhvr>
                                    </p:animEffect>
                                    <p:anim calcmode="lin" valueType="num">
                                      <p:cBhvr>
                                        <p:cTn id="34" dur="1000" fill="hold"/>
                                        <p:tgtEl>
                                          <p:spTgt spid="25"/>
                                        </p:tgtEl>
                                        <p:attrNameLst>
                                          <p:attrName>ppt_x</p:attrName>
                                        </p:attrNameLst>
                                      </p:cBhvr>
                                      <p:tavLst>
                                        <p:tav tm="0">
                                          <p:val>
                                            <p:strVal val="#ppt_x"/>
                                          </p:val>
                                        </p:tav>
                                        <p:tav tm="100000">
                                          <p:val>
                                            <p:strVal val="#ppt_x"/>
                                          </p:val>
                                        </p:tav>
                                      </p:tavLst>
                                    </p:anim>
                                    <p:anim calcmode="lin" valueType="num">
                                      <p:cBhvr>
                                        <p:cTn id="35" dur="1000" fill="hold"/>
                                        <p:tgtEl>
                                          <p:spTgt spid="2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10" presetClass="entr" presetSubtype="0" fill="hold" grpId="0"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500"/>
                                        <p:tgtEl>
                                          <p:spTgt spid="12"/>
                                        </p:tgtEl>
                                      </p:cBhvr>
                                    </p:animEffect>
                                  </p:childTnLst>
                                </p:cTn>
                              </p:par>
                            </p:childTnLst>
                          </p:cTn>
                        </p:par>
                        <p:par>
                          <p:cTn id="40" fill="hold">
                            <p:stCondLst>
                              <p:cond delay="5000"/>
                            </p:stCondLst>
                            <p:childTnLst>
                              <p:par>
                                <p:cTn id="41" presetID="10" presetClass="entr" presetSubtype="0" fill="hold"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500"/>
                                        <p:tgtEl>
                                          <p:spTgt spid="15"/>
                                        </p:tgtEl>
                                      </p:cBhvr>
                                    </p:animEffect>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1000"/>
                                        <p:tgtEl>
                                          <p:spTgt spid="22"/>
                                        </p:tgtEl>
                                      </p:cBhvr>
                                    </p:animEffect>
                                    <p:anim calcmode="lin" valueType="num">
                                      <p:cBhvr>
                                        <p:cTn id="48" dur="1000" fill="hold"/>
                                        <p:tgtEl>
                                          <p:spTgt spid="22"/>
                                        </p:tgtEl>
                                        <p:attrNameLst>
                                          <p:attrName>ppt_x</p:attrName>
                                        </p:attrNameLst>
                                      </p:cBhvr>
                                      <p:tavLst>
                                        <p:tav tm="0">
                                          <p:val>
                                            <p:strVal val="#ppt_x"/>
                                          </p:val>
                                        </p:tav>
                                        <p:tav tm="100000">
                                          <p:val>
                                            <p:strVal val="#ppt_x"/>
                                          </p:val>
                                        </p:tav>
                                      </p:tavLst>
                                    </p:anim>
                                    <p:anim calcmode="lin" valueType="num">
                                      <p:cBhvr>
                                        <p:cTn id="4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2" grpId="0" animBg="1"/>
      <p:bldP spid="13" grpId="0" animBg="1"/>
      <p:bldP spid="14" grpId="0" animBg="1"/>
      <p:bldP spid="22" grpId="0"/>
      <p:bldP spid="25" grpId="0"/>
      <p:bldP spid="20" grpId="0" animBg="1"/>
      <p:bldP spid="2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矩形 68"/>
          <p:cNvSpPr/>
          <p:nvPr/>
        </p:nvSpPr>
        <p:spPr>
          <a:xfrm>
            <a:off x="550007" y="3721667"/>
            <a:ext cx="2664000" cy="1800000"/>
          </a:xfrm>
          <a:prstGeom prst="rect">
            <a:avLst/>
          </a:prstGeom>
          <a:blipFill dpi="0" rotWithShape="1">
            <a:blip r:embed="rId3" cstate="print">
              <a:extLst>
                <a:ext uri="{28A0092B-C50C-407E-A947-70E740481C1C}">
                  <a14:useLocalDpi xmlns="" xmlns:a14="http://schemas.microsoft.com/office/drawing/2010/main" val="0"/>
                </a:ext>
              </a:extLst>
            </a:blip>
            <a:srcRect/>
            <a:stretch>
              <a:fillRect/>
            </a:stretch>
          </a:blipFill>
          <a:ln>
            <a:noFill/>
          </a:ln>
          <a:effectLst>
            <a:outerShdw blurRad="2540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0" name="文本框 69"/>
          <p:cNvSpPr txBox="1"/>
          <p:nvPr/>
        </p:nvSpPr>
        <p:spPr>
          <a:xfrm>
            <a:off x="989455" y="5765441"/>
            <a:ext cx="1785104" cy="430887"/>
          </a:xfrm>
          <a:prstGeom prst="rect">
            <a:avLst/>
          </a:prstGeom>
          <a:noFill/>
        </p:spPr>
        <p:txBody>
          <a:bodyPr wrap="none" lIns="0" rtlCol="0">
            <a:spAutoFit/>
          </a:bodyPr>
          <a:lstStyle/>
          <a:p>
            <a:r>
              <a:rPr lang="zh-CN" altLang="en-US" sz="2200" dirty="0">
                <a:latin typeface="黑体" panose="02010609060101010101" charset="-122"/>
                <a:ea typeface="黑体" panose="02010609060101010101" charset="-122"/>
              </a:rPr>
              <a:t>总资产周转率</a:t>
            </a:r>
          </a:p>
        </p:txBody>
      </p:sp>
      <p:sp>
        <p:nvSpPr>
          <p:cNvPr id="73" name="矩形 72"/>
          <p:cNvSpPr/>
          <p:nvPr/>
        </p:nvSpPr>
        <p:spPr>
          <a:xfrm>
            <a:off x="3357578" y="3721667"/>
            <a:ext cx="2664000" cy="1800000"/>
          </a:xfrm>
          <a:prstGeom prst="rect">
            <a:avLst/>
          </a:prstGeom>
          <a:blipFill dpi="0" rotWithShape="1">
            <a:blip r:embed="rId4" cstate="print">
              <a:extLst>
                <a:ext uri="{28A0092B-C50C-407E-A947-70E740481C1C}">
                  <a14:useLocalDpi xmlns="" xmlns:a14="http://schemas.microsoft.com/office/drawing/2010/main" val="0"/>
                </a:ext>
              </a:extLst>
            </a:blip>
            <a:srcRect/>
            <a:stretch>
              <a:fillRect/>
            </a:stretch>
          </a:blipFill>
          <a:ln>
            <a:noFill/>
          </a:ln>
          <a:effectLst>
            <a:outerShdw blurRad="2540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4" name="文本框 73"/>
          <p:cNvSpPr txBox="1"/>
          <p:nvPr/>
        </p:nvSpPr>
        <p:spPr>
          <a:xfrm>
            <a:off x="3655961" y="5765440"/>
            <a:ext cx="2067234" cy="430887"/>
          </a:xfrm>
          <a:prstGeom prst="rect">
            <a:avLst/>
          </a:prstGeom>
          <a:noFill/>
        </p:spPr>
        <p:txBody>
          <a:bodyPr wrap="none" lIns="0" rtlCol="0">
            <a:spAutoFit/>
          </a:bodyPr>
          <a:lstStyle/>
          <a:p>
            <a:pPr algn="r"/>
            <a:r>
              <a:rPr lang="zh-CN" altLang="en-US" sz="2200" dirty="0">
                <a:latin typeface="黑体" panose="02010609060101010101" charset="-122"/>
                <a:ea typeface="黑体" panose="02010609060101010101" charset="-122"/>
              </a:rPr>
              <a:t>流动资产周转率</a:t>
            </a:r>
          </a:p>
        </p:txBody>
      </p:sp>
      <p:sp>
        <p:nvSpPr>
          <p:cNvPr id="77" name="矩形 76"/>
          <p:cNvSpPr/>
          <p:nvPr/>
        </p:nvSpPr>
        <p:spPr>
          <a:xfrm>
            <a:off x="6165149" y="3721667"/>
            <a:ext cx="2664000" cy="1800000"/>
          </a:xfrm>
          <a:prstGeom prst="rect">
            <a:avLst/>
          </a:prstGeom>
          <a:blipFill dpi="0" rotWithShape="1">
            <a:blip r:embed="rId5" cstate="print">
              <a:extLst>
                <a:ext uri="{28A0092B-C50C-407E-A947-70E740481C1C}">
                  <a14:useLocalDpi xmlns="" xmlns:a14="http://schemas.microsoft.com/office/drawing/2010/main" val="0"/>
                </a:ext>
              </a:extLst>
            </a:blip>
            <a:srcRect/>
            <a:stretch>
              <a:fillRect/>
            </a:stretch>
          </a:blipFill>
          <a:ln>
            <a:noFill/>
          </a:ln>
          <a:effectLst>
            <a:outerShdw blurRad="2540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8" name="文本框 77"/>
          <p:cNvSpPr txBox="1"/>
          <p:nvPr/>
        </p:nvSpPr>
        <p:spPr>
          <a:xfrm>
            <a:off x="6463533" y="5766184"/>
            <a:ext cx="2067233" cy="430887"/>
          </a:xfrm>
          <a:prstGeom prst="rect">
            <a:avLst/>
          </a:prstGeom>
          <a:noFill/>
        </p:spPr>
        <p:txBody>
          <a:bodyPr wrap="none" lIns="0" rtlCol="0">
            <a:spAutoFit/>
          </a:bodyPr>
          <a:lstStyle/>
          <a:p>
            <a:r>
              <a:rPr lang="zh-CN" altLang="en-US" sz="2200" dirty="0">
                <a:latin typeface="黑体" panose="02010609060101010101" charset="-122"/>
                <a:ea typeface="黑体" panose="02010609060101010101" charset="-122"/>
              </a:rPr>
              <a:t>应收账款周转率</a:t>
            </a:r>
          </a:p>
        </p:txBody>
      </p:sp>
      <p:sp>
        <p:nvSpPr>
          <p:cNvPr id="81" name="矩形 80"/>
          <p:cNvSpPr/>
          <p:nvPr/>
        </p:nvSpPr>
        <p:spPr>
          <a:xfrm>
            <a:off x="8972721" y="3721667"/>
            <a:ext cx="2664000" cy="1800000"/>
          </a:xfrm>
          <a:prstGeom prst="rect">
            <a:avLst/>
          </a:prstGeom>
          <a:blipFill dpi="0" rotWithShape="1">
            <a:blip r:embed="rId6" cstate="print">
              <a:extLst>
                <a:ext uri="{28A0092B-C50C-407E-A947-70E740481C1C}">
                  <a14:useLocalDpi xmlns="" xmlns:a14="http://schemas.microsoft.com/office/drawing/2010/main" val="0"/>
                </a:ext>
              </a:extLst>
            </a:blip>
            <a:srcRect/>
            <a:stretch>
              <a:fillRect/>
            </a:stretch>
          </a:blipFill>
          <a:ln>
            <a:noFill/>
          </a:ln>
          <a:effectLst>
            <a:outerShdw blurRad="2540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2" name="文本框 81"/>
          <p:cNvSpPr txBox="1"/>
          <p:nvPr/>
        </p:nvSpPr>
        <p:spPr>
          <a:xfrm>
            <a:off x="9553233" y="5765441"/>
            <a:ext cx="1502976" cy="430887"/>
          </a:xfrm>
          <a:prstGeom prst="rect">
            <a:avLst/>
          </a:prstGeom>
          <a:noFill/>
        </p:spPr>
        <p:txBody>
          <a:bodyPr wrap="none" lIns="0" rtlCol="0">
            <a:spAutoFit/>
          </a:bodyPr>
          <a:lstStyle/>
          <a:p>
            <a:pPr algn="r"/>
            <a:r>
              <a:rPr lang="zh-CN" altLang="en-US" sz="2200" dirty="0">
                <a:latin typeface="黑体" panose="02010609060101010101" charset="-122"/>
                <a:ea typeface="黑体" panose="02010609060101010101" charset="-122"/>
              </a:rPr>
              <a:t>存货周转率</a:t>
            </a:r>
          </a:p>
        </p:txBody>
      </p:sp>
      <p:sp>
        <p:nvSpPr>
          <p:cNvPr id="10" name="Rectangle 26"/>
          <p:cNvSpPr>
            <a:spLocks noChangeArrowheads="1"/>
          </p:cNvSpPr>
          <p:nvPr/>
        </p:nvSpPr>
        <p:spPr bwMode="auto">
          <a:xfrm>
            <a:off x="576510" y="1977430"/>
            <a:ext cx="10913123" cy="139070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indent="612140" algn="just">
              <a:lnSpc>
                <a:spcPct val="120000"/>
              </a:lnSpc>
              <a:spcAft>
                <a:spcPts val="600"/>
              </a:spcAft>
            </a:pPr>
            <a:r>
              <a:rPr lang="zh-CN" altLang="en-US" sz="2400" dirty="0">
                <a:latin typeface="Arial" panose="020B0604020202020204" pitchFamily="34" charset="0"/>
                <a:cs typeface="Arial" panose="020B0604020202020204" pitchFamily="34" charset="0"/>
              </a:rPr>
              <a:t>营运能力是指公司在经营管理中利用资金运营的能力，反映的是资产管理和利用的效率，常用考察指标主要包括总资产周转率、流动资产周转率、应收账款周转率和存货周转率等。</a:t>
            </a:r>
          </a:p>
        </p:txBody>
      </p:sp>
      <p:sp>
        <p:nvSpPr>
          <p:cNvPr id="11" name="Rectangle 26"/>
          <p:cNvSpPr>
            <a:spLocks noChangeArrowheads="1"/>
          </p:cNvSpPr>
          <p:nvPr/>
        </p:nvSpPr>
        <p:spPr bwMode="auto">
          <a:xfrm>
            <a:off x="576511" y="1338684"/>
            <a:ext cx="3362116" cy="55399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algn="just">
              <a:spcAft>
                <a:spcPts val="600"/>
              </a:spcAft>
            </a:pPr>
            <a:r>
              <a:rPr lang="zh-CN" altLang="en-US" sz="3000" dirty="0">
                <a:latin typeface="方正大黑简体" panose="03000509000000000000" pitchFamily="65" charset="-122"/>
                <a:ea typeface="方正大黑简体" panose="03000509000000000000" pitchFamily="65" charset="-122"/>
                <a:cs typeface="华文黑体" pitchFamily="2" charset="-122"/>
              </a:rPr>
              <a:t>三、营运能力分析</a:t>
            </a:r>
          </a:p>
        </p:txBody>
      </p:sp>
    </p:spTree>
  </p:cSld>
  <p:clrMapOvr>
    <a:masterClrMapping/>
  </p:clrMapOvr>
  <mc:AlternateContent xmlns:mc="http://schemas.openxmlformats.org/markup-compatibility/2006">
    <mc:Choice xmlns="" xmlns:p14="http://schemas.microsoft.com/office/powerpoint/2010/main" Requires="p14">
      <p:transition spd="slow" p14:dur="1250" advClick="0" advTm="0">
        <p14:switch dir="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par>
                          <p:cTn id="13" fill="hold">
                            <p:stCondLst>
                              <p:cond delay="500"/>
                            </p:stCondLst>
                            <p:childTnLst>
                              <p:par>
                                <p:cTn id="14" presetID="37" presetClass="entr" presetSubtype="0"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Effect transition="in" filter="fade">
                                      <p:cBhvr>
                                        <p:cTn id="16" dur="1000"/>
                                        <p:tgtEl>
                                          <p:spTgt spid="69"/>
                                        </p:tgtEl>
                                      </p:cBhvr>
                                    </p:animEffect>
                                    <p:anim calcmode="lin" valueType="num">
                                      <p:cBhvr>
                                        <p:cTn id="17" dur="1000" fill="hold"/>
                                        <p:tgtEl>
                                          <p:spTgt spid="69"/>
                                        </p:tgtEl>
                                        <p:attrNameLst>
                                          <p:attrName>ppt_x</p:attrName>
                                        </p:attrNameLst>
                                      </p:cBhvr>
                                      <p:tavLst>
                                        <p:tav tm="0">
                                          <p:val>
                                            <p:strVal val="#ppt_x"/>
                                          </p:val>
                                        </p:tav>
                                        <p:tav tm="100000">
                                          <p:val>
                                            <p:strVal val="#ppt_x"/>
                                          </p:val>
                                        </p:tav>
                                      </p:tavLst>
                                    </p:anim>
                                    <p:anim calcmode="lin" valueType="num">
                                      <p:cBhvr>
                                        <p:cTn id="18" dur="900" decel="100000" fill="hold"/>
                                        <p:tgtEl>
                                          <p:spTgt spid="69"/>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20" fill="hold">
                            <p:stCondLst>
                              <p:cond delay="1500"/>
                            </p:stCondLst>
                            <p:childTnLst>
                              <p:par>
                                <p:cTn id="21" presetID="16" presetClass="entr" presetSubtype="37" fill="hold" grpId="0" nodeType="afterEffect">
                                  <p:stCondLst>
                                    <p:cond delay="0"/>
                                  </p:stCondLst>
                                  <p:childTnLst>
                                    <p:set>
                                      <p:cBhvr>
                                        <p:cTn id="22" dur="1" fill="hold">
                                          <p:stCondLst>
                                            <p:cond delay="0"/>
                                          </p:stCondLst>
                                        </p:cTn>
                                        <p:tgtEl>
                                          <p:spTgt spid="70"/>
                                        </p:tgtEl>
                                        <p:attrNameLst>
                                          <p:attrName>style.visibility</p:attrName>
                                        </p:attrNameLst>
                                      </p:cBhvr>
                                      <p:to>
                                        <p:strVal val="visible"/>
                                      </p:to>
                                    </p:set>
                                    <p:animEffect transition="in" filter="barn(outVertical)">
                                      <p:cBhvr>
                                        <p:cTn id="23" dur="500"/>
                                        <p:tgtEl>
                                          <p:spTgt spid="70"/>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fade">
                                      <p:cBhvr>
                                        <p:cTn id="27" dur="1000"/>
                                        <p:tgtEl>
                                          <p:spTgt spid="73"/>
                                        </p:tgtEl>
                                      </p:cBhvr>
                                    </p:animEffect>
                                    <p:anim calcmode="lin" valueType="num">
                                      <p:cBhvr>
                                        <p:cTn id="28" dur="1000" fill="hold"/>
                                        <p:tgtEl>
                                          <p:spTgt spid="73"/>
                                        </p:tgtEl>
                                        <p:attrNameLst>
                                          <p:attrName>ppt_x</p:attrName>
                                        </p:attrNameLst>
                                      </p:cBhvr>
                                      <p:tavLst>
                                        <p:tav tm="0">
                                          <p:val>
                                            <p:strVal val="#ppt_x"/>
                                          </p:val>
                                        </p:tav>
                                        <p:tav tm="100000">
                                          <p:val>
                                            <p:strVal val="#ppt_x"/>
                                          </p:val>
                                        </p:tav>
                                      </p:tavLst>
                                    </p:anim>
                                    <p:anim calcmode="lin" valueType="num">
                                      <p:cBhvr>
                                        <p:cTn id="29" dur="900" decel="100000" fill="hold"/>
                                        <p:tgtEl>
                                          <p:spTgt spid="73"/>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16" presetClass="entr" presetSubtype="37" fill="hold" grpId="0" nodeType="afterEffect">
                                  <p:stCondLst>
                                    <p:cond delay="0"/>
                                  </p:stCondLst>
                                  <p:childTnLst>
                                    <p:set>
                                      <p:cBhvr>
                                        <p:cTn id="33" dur="1" fill="hold">
                                          <p:stCondLst>
                                            <p:cond delay="0"/>
                                          </p:stCondLst>
                                        </p:cTn>
                                        <p:tgtEl>
                                          <p:spTgt spid="74"/>
                                        </p:tgtEl>
                                        <p:attrNameLst>
                                          <p:attrName>style.visibility</p:attrName>
                                        </p:attrNameLst>
                                      </p:cBhvr>
                                      <p:to>
                                        <p:strVal val="visible"/>
                                      </p:to>
                                    </p:set>
                                    <p:animEffect transition="in" filter="barn(outVertical)">
                                      <p:cBhvr>
                                        <p:cTn id="34" dur="500"/>
                                        <p:tgtEl>
                                          <p:spTgt spid="74"/>
                                        </p:tgtEl>
                                      </p:cBhvr>
                                    </p:animEffect>
                                  </p:childTnLst>
                                </p:cTn>
                              </p:par>
                            </p:childTnLst>
                          </p:cTn>
                        </p:par>
                        <p:par>
                          <p:cTn id="35" fill="hold">
                            <p:stCondLst>
                              <p:cond delay="3500"/>
                            </p:stCondLst>
                            <p:childTnLst>
                              <p:par>
                                <p:cTn id="36" presetID="37" presetClass="entr" presetSubtype="0" fill="hold" grpId="0"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fade">
                                      <p:cBhvr>
                                        <p:cTn id="38" dur="1000"/>
                                        <p:tgtEl>
                                          <p:spTgt spid="77"/>
                                        </p:tgtEl>
                                      </p:cBhvr>
                                    </p:animEffect>
                                    <p:anim calcmode="lin" valueType="num">
                                      <p:cBhvr>
                                        <p:cTn id="39" dur="1000" fill="hold"/>
                                        <p:tgtEl>
                                          <p:spTgt spid="77"/>
                                        </p:tgtEl>
                                        <p:attrNameLst>
                                          <p:attrName>ppt_x</p:attrName>
                                        </p:attrNameLst>
                                      </p:cBhvr>
                                      <p:tavLst>
                                        <p:tav tm="0">
                                          <p:val>
                                            <p:strVal val="#ppt_x"/>
                                          </p:val>
                                        </p:tav>
                                        <p:tav tm="100000">
                                          <p:val>
                                            <p:strVal val="#ppt_x"/>
                                          </p:val>
                                        </p:tav>
                                      </p:tavLst>
                                    </p:anim>
                                    <p:anim calcmode="lin" valueType="num">
                                      <p:cBhvr>
                                        <p:cTn id="40" dur="900" decel="100000" fill="hold"/>
                                        <p:tgtEl>
                                          <p:spTgt spid="77"/>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77"/>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16" presetClass="entr" presetSubtype="37" fill="hold" grpId="0" nodeType="afterEffect">
                                  <p:stCondLst>
                                    <p:cond delay="0"/>
                                  </p:stCondLst>
                                  <p:childTnLst>
                                    <p:set>
                                      <p:cBhvr>
                                        <p:cTn id="44" dur="1" fill="hold">
                                          <p:stCondLst>
                                            <p:cond delay="0"/>
                                          </p:stCondLst>
                                        </p:cTn>
                                        <p:tgtEl>
                                          <p:spTgt spid="78"/>
                                        </p:tgtEl>
                                        <p:attrNameLst>
                                          <p:attrName>style.visibility</p:attrName>
                                        </p:attrNameLst>
                                      </p:cBhvr>
                                      <p:to>
                                        <p:strVal val="visible"/>
                                      </p:to>
                                    </p:set>
                                    <p:animEffect transition="in" filter="barn(outVertical)">
                                      <p:cBhvr>
                                        <p:cTn id="45" dur="500"/>
                                        <p:tgtEl>
                                          <p:spTgt spid="78"/>
                                        </p:tgtEl>
                                      </p:cBhvr>
                                    </p:animEffect>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900" decel="100000" fill="hold"/>
                                        <p:tgtEl>
                                          <p:spTgt spid="81"/>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16" presetClass="entr" presetSubtype="37" fill="hold" grpId="0" nodeType="afterEffect">
                                  <p:stCondLst>
                                    <p:cond delay="0"/>
                                  </p:stCondLst>
                                  <p:childTnLst>
                                    <p:set>
                                      <p:cBhvr>
                                        <p:cTn id="55" dur="1" fill="hold">
                                          <p:stCondLst>
                                            <p:cond delay="0"/>
                                          </p:stCondLst>
                                        </p:cTn>
                                        <p:tgtEl>
                                          <p:spTgt spid="82"/>
                                        </p:tgtEl>
                                        <p:attrNameLst>
                                          <p:attrName>style.visibility</p:attrName>
                                        </p:attrNameLst>
                                      </p:cBhvr>
                                      <p:to>
                                        <p:strVal val="visible"/>
                                      </p:to>
                                    </p:set>
                                    <p:animEffect transition="in" filter="barn(outVertical)">
                                      <p:cBhvr>
                                        <p:cTn id="56"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animBg="1"/>
      <p:bldP spid="70" grpId="0"/>
      <p:bldP spid="73" grpId="0" animBg="1"/>
      <p:bldP spid="74" grpId="0"/>
      <p:bldP spid="77" grpId="0" animBg="1"/>
      <p:bldP spid="78" grpId="0"/>
      <p:bldP spid="81" grpId="0" animBg="1"/>
      <p:bldP spid="82" grpId="0"/>
      <p:bldP spid="10"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椭圆 2"/>
          <p:cNvSpPr/>
          <p:nvPr/>
        </p:nvSpPr>
        <p:spPr>
          <a:xfrm>
            <a:off x="595152" y="1982674"/>
            <a:ext cx="4573157" cy="3543649"/>
          </a:xfrm>
          <a:custGeom>
            <a:avLst/>
            <a:gdLst>
              <a:gd name="connsiteX0" fmla="*/ 0 w 4673600"/>
              <a:gd name="connsiteY0" fmla="*/ 1663700 h 3327400"/>
              <a:gd name="connsiteX1" fmla="*/ 2336800 w 4673600"/>
              <a:gd name="connsiteY1" fmla="*/ 0 h 3327400"/>
              <a:gd name="connsiteX2" fmla="*/ 4673600 w 4673600"/>
              <a:gd name="connsiteY2" fmla="*/ 1663700 h 3327400"/>
              <a:gd name="connsiteX3" fmla="*/ 2336800 w 4673600"/>
              <a:gd name="connsiteY3" fmla="*/ 3327400 h 3327400"/>
              <a:gd name="connsiteX4" fmla="*/ 0 w 4673600"/>
              <a:gd name="connsiteY4" fmla="*/ 1663700 h 3327400"/>
              <a:gd name="connsiteX0-1" fmla="*/ 0 w 4673600"/>
              <a:gd name="connsiteY0-2" fmla="*/ 1663700 h 3444588"/>
              <a:gd name="connsiteX1-3" fmla="*/ 2336800 w 4673600"/>
              <a:gd name="connsiteY1-4" fmla="*/ 0 h 3444588"/>
              <a:gd name="connsiteX2-5" fmla="*/ 4673600 w 4673600"/>
              <a:gd name="connsiteY2-6" fmla="*/ 1663700 h 3444588"/>
              <a:gd name="connsiteX3-7" fmla="*/ 2336800 w 4673600"/>
              <a:gd name="connsiteY3-8" fmla="*/ 3327400 h 3444588"/>
              <a:gd name="connsiteX4-9" fmla="*/ 0 w 4673600"/>
              <a:gd name="connsiteY4-10" fmla="*/ 1663700 h 3444588"/>
              <a:gd name="connsiteX0-11" fmla="*/ 34803 w 4708403"/>
              <a:gd name="connsiteY0-12" fmla="*/ 1663700 h 3507931"/>
              <a:gd name="connsiteX1-13" fmla="*/ 2371603 w 4708403"/>
              <a:gd name="connsiteY1-14" fmla="*/ 0 h 3507931"/>
              <a:gd name="connsiteX2-15" fmla="*/ 4708403 w 4708403"/>
              <a:gd name="connsiteY2-16" fmla="*/ 1663700 h 3507931"/>
              <a:gd name="connsiteX3-17" fmla="*/ 2371603 w 4708403"/>
              <a:gd name="connsiteY3-18" fmla="*/ 3327400 h 3507931"/>
              <a:gd name="connsiteX4-19" fmla="*/ 34803 w 4708403"/>
              <a:gd name="connsiteY4-20" fmla="*/ 1663700 h 3507931"/>
              <a:gd name="connsiteX0-21" fmla="*/ 28324 w 4701924"/>
              <a:gd name="connsiteY0-22" fmla="*/ 1886615 h 3730846"/>
              <a:gd name="connsiteX1-23" fmla="*/ 2365124 w 4701924"/>
              <a:gd name="connsiteY1-24" fmla="*/ 222915 h 3730846"/>
              <a:gd name="connsiteX2-25" fmla="*/ 4701924 w 4701924"/>
              <a:gd name="connsiteY2-26" fmla="*/ 1886615 h 3730846"/>
              <a:gd name="connsiteX3-27" fmla="*/ 2365124 w 4701924"/>
              <a:gd name="connsiteY3-28" fmla="*/ 3550315 h 3730846"/>
              <a:gd name="connsiteX4-29" fmla="*/ 28324 w 4701924"/>
              <a:gd name="connsiteY4-30" fmla="*/ 1886615 h 3730846"/>
              <a:gd name="connsiteX0-31" fmla="*/ 158906 w 4832506"/>
              <a:gd name="connsiteY0-32" fmla="*/ 1836219 h 3634550"/>
              <a:gd name="connsiteX1-33" fmla="*/ 2495706 w 4832506"/>
              <a:gd name="connsiteY1-34" fmla="*/ 172519 h 3634550"/>
              <a:gd name="connsiteX2-35" fmla="*/ 4832506 w 4832506"/>
              <a:gd name="connsiteY2-36" fmla="*/ 1836219 h 3634550"/>
              <a:gd name="connsiteX3-37" fmla="*/ 2495706 w 4832506"/>
              <a:gd name="connsiteY3-38" fmla="*/ 3499919 h 3634550"/>
              <a:gd name="connsiteX4-39" fmla="*/ 158906 w 4832506"/>
              <a:gd name="connsiteY4-40" fmla="*/ 1836219 h 3634550"/>
              <a:gd name="connsiteX0-41" fmla="*/ 158906 w 4832506"/>
              <a:gd name="connsiteY0-42" fmla="*/ 1836219 h 3518806"/>
              <a:gd name="connsiteX1-43" fmla="*/ 2495706 w 4832506"/>
              <a:gd name="connsiteY1-44" fmla="*/ 172519 h 3518806"/>
              <a:gd name="connsiteX2-45" fmla="*/ 4832506 w 4832506"/>
              <a:gd name="connsiteY2-46" fmla="*/ 1836219 h 3518806"/>
              <a:gd name="connsiteX3-47" fmla="*/ 2495706 w 4832506"/>
              <a:gd name="connsiteY3-48" fmla="*/ 3499919 h 3518806"/>
              <a:gd name="connsiteX4-49" fmla="*/ 158906 w 4832506"/>
              <a:gd name="connsiteY4-50" fmla="*/ 1836219 h 3518806"/>
              <a:gd name="connsiteX0-51" fmla="*/ 210587 w 4884187"/>
              <a:gd name="connsiteY0-52" fmla="*/ 1663700 h 3346287"/>
              <a:gd name="connsiteX1-53" fmla="*/ 2547387 w 4884187"/>
              <a:gd name="connsiteY1-54" fmla="*/ 0 h 3346287"/>
              <a:gd name="connsiteX2-55" fmla="*/ 4884187 w 4884187"/>
              <a:gd name="connsiteY2-56" fmla="*/ 1663700 h 3346287"/>
              <a:gd name="connsiteX3-57" fmla="*/ 2547387 w 4884187"/>
              <a:gd name="connsiteY3-58" fmla="*/ 3327400 h 3346287"/>
              <a:gd name="connsiteX4-59" fmla="*/ 210587 w 4884187"/>
              <a:gd name="connsiteY4-60" fmla="*/ 1663700 h 3346287"/>
              <a:gd name="connsiteX0-61" fmla="*/ 221338 w 4894938"/>
              <a:gd name="connsiteY0-62" fmla="*/ 1776220 h 3458807"/>
              <a:gd name="connsiteX1-63" fmla="*/ 2558138 w 4894938"/>
              <a:gd name="connsiteY1-64" fmla="*/ 112520 h 3458807"/>
              <a:gd name="connsiteX2-65" fmla="*/ 4894938 w 4894938"/>
              <a:gd name="connsiteY2-66" fmla="*/ 1776220 h 3458807"/>
              <a:gd name="connsiteX3-67" fmla="*/ 2558138 w 4894938"/>
              <a:gd name="connsiteY3-68" fmla="*/ 3439920 h 3458807"/>
              <a:gd name="connsiteX4-69" fmla="*/ 221338 w 4894938"/>
              <a:gd name="connsiteY4-70" fmla="*/ 1776220 h 3458807"/>
              <a:gd name="connsiteX0-71" fmla="*/ 207530 w 4881130"/>
              <a:gd name="connsiteY0-72" fmla="*/ 1717704 h 3400291"/>
              <a:gd name="connsiteX1-73" fmla="*/ 2544330 w 4881130"/>
              <a:gd name="connsiteY1-74" fmla="*/ 54004 h 3400291"/>
              <a:gd name="connsiteX2-75" fmla="*/ 4881130 w 4881130"/>
              <a:gd name="connsiteY2-76" fmla="*/ 1717704 h 3400291"/>
              <a:gd name="connsiteX3-77" fmla="*/ 2544330 w 4881130"/>
              <a:gd name="connsiteY3-78" fmla="*/ 3381404 h 3400291"/>
              <a:gd name="connsiteX4-79" fmla="*/ 207530 w 4881130"/>
              <a:gd name="connsiteY4-80" fmla="*/ 1717704 h 3400291"/>
              <a:gd name="connsiteX0-81" fmla="*/ 207530 w 4881130"/>
              <a:gd name="connsiteY0-82" fmla="*/ 1717704 h 3540692"/>
              <a:gd name="connsiteX1-83" fmla="*/ 2544330 w 4881130"/>
              <a:gd name="connsiteY1-84" fmla="*/ 54004 h 3540692"/>
              <a:gd name="connsiteX2-85" fmla="*/ 4881130 w 4881130"/>
              <a:gd name="connsiteY2-86" fmla="*/ 1717704 h 3540692"/>
              <a:gd name="connsiteX3-87" fmla="*/ 2544330 w 4881130"/>
              <a:gd name="connsiteY3-88" fmla="*/ 3381404 h 3540692"/>
              <a:gd name="connsiteX4-89" fmla="*/ 207530 w 4881130"/>
              <a:gd name="connsiteY4-90" fmla="*/ 1717704 h 3540692"/>
              <a:gd name="connsiteX0-91" fmla="*/ 207530 w 4881130"/>
              <a:gd name="connsiteY0-92" fmla="*/ 1717704 h 3540692"/>
              <a:gd name="connsiteX1-93" fmla="*/ 2544330 w 4881130"/>
              <a:gd name="connsiteY1-94" fmla="*/ 54004 h 3540692"/>
              <a:gd name="connsiteX2-95" fmla="*/ 4881130 w 4881130"/>
              <a:gd name="connsiteY2-96" fmla="*/ 1717704 h 3540692"/>
              <a:gd name="connsiteX3-97" fmla="*/ 2544330 w 4881130"/>
              <a:gd name="connsiteY3-98" fmla="*/ 3381404 h 3540692"/>
              <a:gd name="connsiteX4-99" fmla="*/ 207530 w 4881130"/>
              <a:gd name="connsiteY4-100" fmla="*/ 1717704 h 3540692"/>
              <a:gd name="connsiteX0-101" fmla="*/ 207530 w 4881130"/>
              <a:gd name="connsiteY0-102" fmla="*/ 1717704 h 3418141"/>
              <a:gd name="connsiteX1-103" fmla="*/ 2544330 w 4881130"/>
              <a:gd name="connsiteY1-104" fmla="*/ 54004 h 3418141"/>
              <a:gd name="connsiteX2-105" fmla="*/ 4881130 w 4881130"/>
              <a:gd name="connsiteY2-106" fmla="*/ 1717704 h 3418141"/>
              <a:gd name="connsiteX3-107" fmla="*/ 2544330 w 4881130"/>
              <a:gd name="connsiteY3-108" fmla="*/ 3381404 h 3418141"/>
              <a:gd name="connsiteX4-109" fmla="*/ 207530 w 4881130"/>
              <a:gd name="connsiteY4-110" fmla="*/ 1717704 h 3418141"/>
              <a:gd name="connsiteX0-111" fmla="*/ 207530 w 4881130"/>
              <a:gd name="connsiteY0-112" fmla="*/ 1717704 h 3530056"/>
              <a:gd name="connsiteX1-113" fmla="*/ 2544330 w 4881130"/>
              <a:gd name="connsiteY1-114" fmla="*/ 54004 h 3530056"/>
              <a:gd name="connsiteX2-115" fmla="*/ 4881130 w 4881130"/>
              <a:gd name="connsiteY2-116" fmla="*/ 1717704 h 3530056"/>
              <a:gd name="connsiteX3-117" fmla="*/ 2544330 w 4881130"/>
              <a:gd name="connsiteY3-118" fmla="*/ 3381404 h 3530056"/>
              <a:gd name="connsiteX4-119" fmla="*/ 207530 w 4881130"/>
              <a:gd name="connsiteY4-120" fmla="*/ 1717704 h 3530056"/>
              <a:gd name="connsiteX0-121" fmla="*/ 106934 w 4780534"/>
              <a:gd name="connsiteY0-122" fmla="*/ 1708415 h 3520767"/>
              <a:gd name="connsiteX1-123" fmla="*/ 2443734 w 4780534"/>
              <a:gd name="connsiteY1-124" fmla="*/ 44715 h 3520767"/>
              <a:gd name="connsiteX2-125" fmla="*/ 4780534 w 4780534"/>
              <a:gd name="connsiteY2-126" fmla="*/ 1708415 h 3520767"/>
              <a:gd name="connsiteX3-127" fmla="*/ 2443734 w 4780534"/>
              <a:gd name="connsiteY3-128" fmla="*/ 3372115 h 3520767"/>
              <a:gd name="connsiteX4-129" fmla="*/ 106934 w 4780534"/>
              <a:gd name="connsiteY4-130" fmla="*/ 1708415 h 3520767"/>
              <a:gd name="connsiteX0-131" fmla="*/ 110141 w 4783741"/>
              <a:gd name="connsiteY0-132" fmla="*/ 1708415 h 3385346"/>
              <a:gd name="connsiteX1-133" fmla="*/ 2446941 w 4783741"/>
              <a:gd name="connsiteY1-134" fmla="*/ 44715 h 3385346"/>
              <a:gd name="connsiteX2-135" fmla="*/ 4783741 w 4783741"/>
              <a:gd name="connsiteY2-136" fmla="*/ 1708415 h 3385346"/>
              <a:gd name="connsiteX3-137" fmla="*/ 2446941 w 4783741"/>
              <a:gd name="connsiteY3-138" fmla="*/ 3372115 h 3385346"/>
              <a:gd name="connsiteX4-139" fmla="*/ 110141 w 4783741"/>
              <a:gd name="connsiteY4-140" fmla="*/ 1708415 h 3385346"/>
              <a:gd name="connsiteX0-141" fmla="*/ 110141 w 4783741"/>
              <a:gd name="connsiteY0-142" fmla="*/ 1708415 h 3395223"/>
              <a:gd name="connsiteX1-143" fmla="*/ 2446941 w 4783741"/>
              <a:gd name="connsiteY1-144" fmla="*/ 44715 h 3395223"/>
              <a:gd name="connsiteX2-145" fmla="*/ 4783741 w 4783741"/>
              <a:gd name="connsiteY2-146" fmla="*/ 1708415 h 3395223"/>
              <a:gd name="connsiteX3-147" fmla="*/ 2446941 w 4783741"/>
              <a:gd name="connsiteY3-148" fmla="*/ 3372115 h 3395223"/>
              <a:gd name="connsiteX4-149" fmla="*/ 110141 w 4783741"/>
              <a:gd name="connsiteY4-150" fmla="*/ 1708415 h 3395223"/>
              <a:gd name="connsiteX0-151" fmla="*/ 110141 w 4793067"/>
              <a:gd name="connsiteY0-152" fmla="*/ 1708415 h 3395223"/>
              <a:gd name="connsiteX1-153" fmla="*/ 2446941 w 4793067"/>
              <a:gd name="connsiteY1-154" fmla="*/ 44715 h 3395223"/>
              <a:gd name="connsiteX2-155" fmla="*/ 4783741 w 4793067"/>
              <a:gd name="connsiteY2-156" fmla="*/ 1708415 h 3395223"/>
              <a:gd name="connsiteX3-157" fmla="*/ 2446941 w 4793067"/>
              <a:gd name="connsiteY3-158" fmla="*/ 3372115 h 3395223"/>
              <a:gd name="connsiteX4-159" fmla="*/ 110141 w 4793067"/>
              <a:gd name="connsiteY4-160" fmla="*/ 1708415 h 3395223"/>
              <a:gd name="connsiteX0-161" fmla="*/ 110141 w 4793067"/>
              <a:gd name="connsiteY0-162" fmla="*/ 1708415 h 3401701"/>
              <a:gd name="connsiteX1-163" fmla="*/ 2446941 w 4793067"/>
              <a:gd name="connsiteY1-164" fmla="*/ 44715 h 3401701"/>
              <a:gd name="connsiteX2-165" fmla="*/ 4783741 w 4793067"/>
              <a:gd name="connsiteY2-166" fmla="*/ 1708415 h 3401701"/>
              <a:gd name="connsiteX3-167" fmla="*/ 2446941 w 4793067"/>
              <a:gd name="connsiteY3-168" fmla="*/ 3372115 h 3401701"/>
              <a:gd name="connsiteX4-169" fmla="*/ 110141 w 4793067"/>
              <a:gd name="connsiteY4-170" fmla="*/ 1708415 h 340170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793067" h="3401701">
                <a:moveTo>
                  <a:pt x="110141" y="1708415"/>
                </a:moveTo>
                <a:cubicBezTo>
                  <a:pt x="737947" y="779914"/>
                  <a:pt x="810620" y="-225596"/>
                  <a:pt x="2446941" y="44715"/>
                </a:cubicBezTo>
                <a:cubicBezTo>
                  <a:pt x="4083262" y="315026"/>
                  <a:pt x="4890227" y="817009"/>
                  <a:pt x="4783741" y="1708415"/>
                </a:cubicBezTo>
                <a:cubicBezTo>
                  <a:pt x="4567657" y="2999350"/>
                  <a:pt x="3183080" y="3539348"/>
                  <a:pt x="2446941" y="3372115"/>
                </a:cubicBezTo>
                <a:cubicBezTo>
                  <a:pt x="1710802" y="3204882"/>
                  <a:pt x="-517665" y="2636916"/>
                  <a:pt x="110141" y="1708415"/>
                </a:cubicBezTo>
                <a:close/>
              </a:path>
            </a:pathLst>
          </a:custGeom>
          <a:solidFill>
            <a:srgbClr val="FFB407"/>
          </a:solidFill>
          <a:ln>
            <a:noFill/>
          </a:ln>
          <a:effectLst>
            <a:outerShdw blurRad="2540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
          <p:cNvSpPr/>
          <p:nvPr/>
        </p:nvSpPr>
        <p:spPr>
          <a:xfrm>
            <a:off x="497787" y="1982674"/>
            <a:ext cx="4573157" cy="3543649"/>
          </a:xfrm>
          <a:custGeom>
            <a:avLst/>
            <a:gdLst>
              <a:gd name="connsiteX0" fmla="*/ 0 w 4673600"/>
              <a:gd name="connsiteY0" fmla="*/ 1663700 h 3327400"/>
              <a:gd name="connsiteX1" fmla="*/ 2336800 w 4673600"/>
              <a:gd name="connsiteY1" fmla="*/ 0 h 3327400"/>
              <a:gd name="connsiteX2" fmla="*/ 4673600 w 4673600"/>
              <a:gd name="connsiteY2" fmla="*/ 1663700 h 3327400"/>
              <a:gd name="connsiteX3" fmla="*/ 2336800 w 4673600"/>
              <a:gd name="connsiteY3" fmla="*/ 3327400 h 3327400"/>
              <a:gd name="connsiteX4" fmla="*/ 0 w 4673600"/>
              <a:gd name="connsiteY4" fmla="*/ 1663700 h 3327400"/>
              <a:gd name="connsiteX0-1" fmla="*/ 0 w 4673600"/>
              <a:gd name="connsiteY0-2" fmla="*/ 1663700 h 3444588"/>
              <a:gd name="connsiteX1-3" fmla="*/ 2336800 w 4673600"/>
              <a:gd name="connsiteY1-4" fmla="*/ 0 h 3444588"/>
              <a:gd name="connsiteX2-5" fmla="*/ 4673600 w 4673600"/>
              <a:gd name="connsiteY2-6" fmla="*/ 1663700 h 3444588"/>
              <a:gd name="connsiteX3-7" fmla="*/ 2336800 w 4673600"/>
              <a:gd name="connsiteY3-8" fmla="*/ 3327400 h 3444588"/>
              <a:gd name="connsiteX4-9" fmla="*/ 0 w 4673600"/>
              <a:gd name="connsiteY4-10" fmla="*/ 1663700 h 3444588"/>
              <a:gd name="connsiteX0-11" fmla="*/ 34803 w 4708403"/>
              <a:gd name="connsiteY0-12" fmla="*/ 1663700 h 3507931"/>
              <a:gd name="connsiteX1-13" fmla="*/ 2371603 w 4708403"/>
              <a:gd name="connsiteY1-14" fmla="*/ 0 h 3507931"/>
              <a:gd name="connsiteX2-15" fmla="*/ 4708403 w 4708403"/>
              <a:gd name="connsiteY2-16" fmla="*/ 1663700 h 3507931"/>
              <a:gd name="connsiteX3-17" fmla="*/ 2371603 w 4708403"/>
              <a:gd name="connsiteY3-18" fmla="*/ 3327400 h 3507931"/>
              <a:gd name="connsiteX4-19" fmla="*/ 34803 w 4708403"/>
              <a:gd name="connsiteY4-20" fmla="*/ 1663700 h 3507931"/>
              <a:gd name="connsiteX0-21" fmla="*/ 28324 w 4701924"/>
              <a:gd name="connsiteY0-22" fmla="*/ 1886615 h 3730846"/>
              <a:gd name="connsiteX1-23" fmla="*/ 2365124 w 4701924"/>
              <a:gd name="connsiteY1-24" fmla="*/ 222915 h 3730846"/>
              <a:gd name="connsiteX2-25" fmla="*/ 4701924 w 4701924"/>
              <a:gd name="connsiteY2-26" fmla="*/ 1886615 h 3730846"/>
              <a:gd name="connsiteX3-27" fmla="*/ 2365124 w 4701924"/>
              <a:gd name="connsiteY3-28" fmla="*/ 3550315 h 3730846"/>
              <a:gd name="connsiteX4-29" fmla="*/ 28324 w 4701924"/>
              <a:gd name="connsiteY4-30" fmla="*/ 1886615 h 3730846"/>
              <a:gd name="connsiteX0-31" fmla="*/ 158906 w 4832506"/>
              <a:gd name="connsiteY0-32" fmla="*/ 1836219 h 3634550"/>
              <a:gd name="connsiteX1-33" fmla="*/ 2495706 w 4832506"/>
              <a:gd name="connsiteY1-34" fmla="*/ 172519 h 3634550"/>
              <a:gd name="connsiteX2-35" fmla="*/ 4832506 w 4832506"/>
              <a:gd name="connsiteY2-36" fmla="*/ 1836219 h 3634550"/>
              <a:gd name="connsiteX3-37" fmla="*/ 2495706 w 4832506"/>
              <a:gd name="connsiteY3-38" fmla="*/ 3499919 h 3634550"/>
              <a:gd name="connsiteX4-39" fmla="*/ 158906 w 4832506"/>
              <a:gd name="connsiteY4-40" fmla="*/ 1836219 h 3634550"/>
              <a:gd name="connsiteX0-41" fmla="*/ 158906 w 4832506"/>
              <a:gd name="connsiteY0-42" fmla="*/ 1836219 h 3518806"/>
              <a:gd name="connsiteX1-43" fmla="*/ 2495706 w 4832506"/>
              <a:gd name="connsiteY1-44" fmla="*/ 172519 h 3518806"/>
              <a:gd name="connsiteX2-45" fmla="*/ 4832506 w 4832506"/>
              <a:gd name="connsiteY2-46" fmla="*/ 1836219 h 3518806"/>
              <a:gd name="connsiteX3-47" fmla="*/ 2495706 w 4832506"/>
              <a:gd name="connsiteY3-48" fmla="*/ 3499919 h 3518806"/>
              <a:gd name="connsiteX4-49" fmla="*/ 158906 w 4832506"/>
              <a:gd name="connsiteY4-50" fmla="*/ 1836219 h 3518806"/>
              <a:gd name="connsiteX0-51" fmla="*/ 210587 w 4884187"/>
              <a:gd name="connsiteY0-52" fmla="*/ 1663700 h 3346287"/>
              <a:gd name="connsiteX1-53" fmla="*/ 2547387 w 4884187"/>
              <a:gd name="connsiteY1-54" fmla="*/ 0 h 3346287"/>
              <a:gd name="connsiteX2-55" fmla="*/ 4884187 w 4884187"/>
              <a:gd name="connsiteY2-56" fmla="*/ 1663700 h 3346287"/>
              <a:gd name="connsiteX3-57" fmla="*/ 2547387 w 4884187"/>
              <a:gd name="connsiteY3-58" fmla="*/ 3327400 h 3346287"/>
              <a:gd name="connsiteX4-59" fmla="*/ 210587 w 4884187"/>
              <a:gd name="connsiteY4-60" fmla="*/ 1663700 h 3346287"/>
              <a:gd name="connsiteX0-61" fmla="*/ 221338 w 4894938"/>
              <a:gd name="connsiteY0-62" fmla="*/ 1776220 h 3458807"/>
              <a:gd name="connsiteX1-63" fmla="*/ 2558138 w 4894938"/>
              <a:gd name="connsiteY1-64" fmla="*/ 112520 h 3458807"/>
              <a:gd name="connsiteX2-65" fmla="*/ 4894938 w 4894938"/>
              <a:gd name="connsiteY2-66" fmla="*/ 1776220 h 3458807"/>
              <a:gd name="connsiteX3-67" fmla="*/ 2558138 w 4894938"/>
              <a:gd name="connsiteY3-68" fmla="*/ 3439920 h 3458807"/>
              <a:gd name="connsiteX4-69" fmla="*/ 221338 w 4894938"/>
              <a:gd name="connsiteY4-70" fmla="*/ 1776220 h 3458807"/>
              <a:gd name="connsiteX0-71" fmla="*/ 207530 w 4881130"/>
              <a:gd name="connsiteY0-72" fmla="*/ 1717704 h 3400291"/>
              <a:gd name="connsiteX1-73" fmla="*/ 2544330 w 4881130"/>
              <a:gd name="connsiteY1-74" fmla="*/ 54004 h 3400291"/>
              <a:gd name="connsiteX2-75" fmla="*/ 4881130 w 4881130"/>
              <a:gd name="connsiteY2-76" fmla="*/ 1717704 h 3400291"/>
              <a:gd name="connsiteX3-77" fmla="*/ 2544330 w 4881130"/>
              <a:gd name="connsiteY3-78" fmla="*/ 3381404 h 3400291"/>
              <a:gd name="connsiteX4-79" fmla="*/ 207530 w 4881130"/>
              <a:gd name="connsiteY4-80" fmla="*/ 1717704 h 3400291"/>
              <a:gd name="connsiteX0-81" fmla="*/ 207530 w 4881130"/>
              <a:gd name="connsiteY0-82" fmla="*/ 1717704 h 3540692"/>
              <a:gd name="connsiteX1-83" fmla="*/ 2544330 w 4881130"/>
              <a:gd name="connsiteY1-84" fmla="*/ 54004 h 3540692"/>
              <a:gd name="connsiteX2-85" fmla="*/ 4881130 w 4881130"/>
              <a:gd name="connsiteY2-86" fmla="*/ 1717704 h 3540692"/>
              <a:gd name="connsiteX3-87" fmla="*/ 2544330 w 4881130"/>
              <a:gd name="connsiteY3-88" fmla="*/ 3381404 h 3540692"/>
              <a:gd name="connsiteX4-89" fmla="*/ 207530 w 4881130"/>
              <a:gd name="connsiteY4-90" fmla="*/ 1717704 h 3540692"/>
              <a:gd name="connsiteX0-91" fmla="*/ 207530 w 4881130"/>
              <a:gd name="connsiteY0-92" fmla="*/ 1717704 h 3540692"/>
              <a:gd name="connsiteX1-93" fmla="*/ 2544330 w 4881130"/>
              <a:gd name="connsiteY1-94" fmla="*/ 54004 h 3540692"/>
              <a:gd name="connsiteX2-95" fmla="*/ 4881130 w 4881130"/>
              <a:gd name="connsiteY2-96" fmla="*/ 1717704 h 3540692"/>
              <a:gd name="connsiteX3-97" fmla="*/ 2544330 w 4881130"/>
              <a:gd name="connsiteY3-98" fmla="*/ 3381404 h 3540692"/>
              <a:gd name="connsiteX4-99" fmla="*/ 207530 w 4881130"/>
              <a:gd name="connsiteY4-100" fmla="*/ 1717704 h 3540692"/>
              <a:gd name="connsiteX0-101" fmla="*/ 207530 w 4881130"/>
              <a:gd name="connsiteY0-102" fmla="*/ 1717704 h 3418141"/>
              <a:gd name="connsiteX1-103" fmla="*/ 2544330 w 4881130"/>
              <a:gd name="connsiteY1-104" fmla="*/ 54004 h 3418141"/>
              <a:gd name="connsiteX2-105" fmla="*/ 4881130 w 4881130"/>
              <a:gd name="connsiteY2-106" fmla="*/ 1717704 h 3418141"/>
              <a:gd name="connsiteX3-107" fmla="*/ 2544330 w 4881130"/>
              <a:gd name="connsiteY3-108" fmla="*/ 3381404 h 3418141"/>
              <a:gd name="connsiteX4-109" fmla="*/ 207530 w 4881130"/>
              <a:gd name="connsiteY4-110" fmla="*/ 1717704 h 3418141"/>
              <a:gd name="connsiteX0-111" fmla="*/ 207530 w 4881130"/>
              <a:gd name="connsiteY0-112" fmla="*/ 1717704 h 3530056"/>
              <a:gd name="connsiteX1-113" fmla="*/ 2544330 w 4881130"/>
              <a:gd name="connsiteY1-114" fmla="*/ 54004 h 3530056"/>
              <a:gd name="connsiteX2-115" fmla="*/ 4881130 w 4881130"/>
              <a:gd name="connsiteY2-116" fmla="*/ 1717704 h 3530056"/>
              <a:gd name="connsiteX3-117" fmla="*/ 2544330 w 4881130"/>
              <a:gd name="connsiteY3-118" fmla="*/ 3381404 h 3530056"/>
              <a:gd name="connsiteX4-119" fmla="*/ 207530 w 4881130"/>
              <a:gd name="connsiteY4-120" fmla="*/ 1717704 h 3530056"/>
              <a:gd name="connsiteX0-121" fmla="*/ 106934 w 4780534"/>
              <a:gd name="connsiteY0-122" fmla="*/ 1708415 h 3520767"/>
              <a:gd name="connsiteX1-123" fmla="*/ 2443734 w 4780534"/>
              <a:gd name="connsiteY1-124" fmla="*/ 44715 h 3520767"/>
              <a:gd name="connsiteX2-125" fmla="*/ 4780534 w 4780534"/>
              <a:gd name="connsiteY2-126" fmla="*/ 1708415 h 3520767"/>
              <a:gd name="connsiteX3-127" fmla="*/ 2443734 w 4780534"/>
              <a:gd name="connsiteY3-128" fmla="*/ 3372115 h 3520767"/>
              <a:gd name="connsiteX4-129" fmla="*/ 106934 w 4780534"/>
              <a:gd name="connsiteY4-130" fmla="*/ 1708415 h 3520767"/>
              <a:gd name="connsiteX0-131" fmla="*/ 110141 w 4783741"/>
              <a:gd name="connsiteY0-132" fmla="*/ 1708415 h 3385346"/>
              <a:gd name="connsiteX1-133" fmla="*/ 2446941 w 4783741"/>
              <a:gd name="connsiteY1-134" fmla="*/ 44715 h 3385346"/>
              <a:gd name="connsiteX2-135" fmla="*/ 4783741 w 4783741"/>
              <a:gd name="connsiteY2-136" fmla="*/ 1708415 h 3385346"/>
              <a:gd name="connsiteX3-137" fmla="*/ 2446941 w 4783741"/>
              <a:gd name="connsiteY3-138" fmla="*/ 3372115 h 3385346"/>
              <a:gd name="connsiteX4-139" fmla="*/ 110141 w 4783741"/>
              <a:gd name="connsiteY4-140" fmla="*/ 1708415 h 3385346"/>
              <a:gd name="connsiteX0-141" fmla="*/ 110141 w 4783741"/>
              <a:gd name="connsiteY0-142" fmla="*/ 1708415 h 3395223"/>
              <a:gd name="connsiteX1-143" fmla="*/ 2446941 w 4783741"/>
              <a:gd name="connsiteY1-144" fmla="*/ 44715 h 3395223"/>
              <a:gd name="connsiteX2-145" fmla="*/ 4783741 w 4783741"/>
              <a:gd name="connsiteY2-146" fmla="*/ 1708415 h 3395223"/>
              <a:gd name="connsiteX3-147" fmla="*/ 2446941 w 4783741"/>
              <a:gd name="connsiteY3-148" fmla="*/ 3372115 h 3395223"/>
              <a:gd name="connsiteX4-149" fmla="*/ 110141 w 4783741"/>
              <a:gd name="connsiteY4-150" fmla="*/ 1708415 h 3395223"/>
              <a:gd name="connsiteX0-151" fmla="*/ 110141 w 4793067"/>
              <a:gd name="connsiteY0-152" fmla="*/ 1708415 h 3395223"/>
              <a:gd name="connsiteX1-153" fmla="*/ 2446941 w 4793067"/>
              <a:gd name="connsiteY1-154" fmla="*/ 44715 h 3395223"/>
              <a:gd name="connsiteX2-155" fmla="*/ 4783741 w 4793067"/>
              <a:gd name="connsiteY2-156" fmla="*/ 1708415 h 3395223"/>
              <a:gd name="connsiteX3-157" fmla="*/ 2446941 w 4793067"/>
              <a:gd name="connsiteY3-158" fmla="*/ 3372115 h 3395223"/>
              <a:gd name="connsiteX4-159" fmla="*/ 110141 w 4793067"/>
              <a:gd name="connsiteY4-160" fmla="*/ 1708415 h 3395223"/>
              <a:gd name="connsiteX0-161" fmla="*/ 110141 w 4793067"/>
              <a:gd name="connsiteY0-162" fmla="*/ 1708415 h 3401701"/>
              <a:gd name="connsiteX1-163" fmla="*/ 2446941 w 4793067"/>
              <a:gd name="connsiteY1-164" fmla="*/ 44715 h 3401701"/>
              <a:gd name="connsiteX2-165" fmla="*/ 4783741 w 4793067"/>
              <a:gd name="connsiteY2-166" fmla="*/ 1708415 h 3401701"/>
              <a:gd name="connsiteX3-167" fmla="*/ 2446941 w 4793067"/>
              <a:gd name="connsiteY3-168" fmla="*/ 3372115 h 3401701"/>
              <a:gd name="connsiteX4-169" fmla="*/ 110141 w 4793067"/>
              <a:gd name="connsiteY4-170" fmla="*/ 1708415 h 340170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793067" h="3401701">
                <a:moveTo>
                  <a:pt x="110141" y="1708415"/>
                </a:moveTo>
                <a:cubicBezTo>
                  <a:pt x="737947" y="779914"/>
                  <a:pt x="810620" y="-225596"/>
                  <a:pt x="2446941" y="44715"/>
                </a:cubicBezTo>
                <a:cubicBezTo>
                  <a:pt x="4083262" y="315026"/>
                  <a:pt x="4890227" y="817009"/>
                  <a:pt x="4783741" y="1708415"/>
                </a:cubicBezTo>
                <a:cubicBezTo>
                  <a:pt x="4567657" y="2999350"/>
                  <a:pt x="3183080" y="3539348"/>
                  <a:pt x="2446941" y="3372115"/>
                </a:cubicBezTo>
                <a:cubicBezTo>
                  <a:pt x="1710802" y="3204882"/>
                  <a:pt x="-517665" y="2636916"/>
                  <a:pt x="110141" y="1708415"/>
                </a:cubicBezTo>
                <a:close/>
              </a:path>
            </a:pathLst>
          </a:custGeom>
          <a:blipFill dpi="0" rotWithShape="1">
            <a:blip r:embed="rId3" cstate="print">
              <a:extLst>
                <a:ext uri="{28A0092B-C50C-407E-A947-70E740481C1C}">
                  <a14:useLocalDpi xmlns=""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nvSpPr>
        <p:spPr>
          <a:xfrm>
            <a:off x="5415090" y="1287593"/>
            <a:ext cx="6163714" cy="2284536"/>
          </a:xfrm>
          <a:prstGeom prst="rect">
            <a:avLst/>
          </a:prstGeom>
        </p:spPr>
        <p:txBody>
          <a:bodyPr wrap="square">
            <a:spAutoFit/>
          </a:bodyPr>
          <a:lstStyle/>
          <a:p>
            <a:pPr indent="539750" algn="just">
              <a:lnSpc>
                <a:spcPct val="120000"/>
              </a:lnSpc>
            </a:pPr>
            <a:r>
              <a:rPr lang="zh-CN" altLang="en-US" sz="2000" dirty="0">
                <a:latin typeface="等线" panose="02010600030101010101" pitchFamily="2" charset="-122"/>
              </a:rPr>
              <a:t>通过本章的学习，读者应了解公司分析需要掌握的资料信息，侧重把握经济区位、竞争地位及经营管理能力对公司发展前景的影响，熟悉公司财务报告的构成及三大财务报表的作用，掌握财务分析的主要方法，熟练地运用各种财务比率对上市公司进行综合财务状况评价。</a:t>
            </a:r>
          </a:p>
        </p:txBody>
      </p:sp>
      <p:sp>
        <p:nvSpPr>
          <p:cNvPr id="31" name="TextBox 48"/>
          <p:cNvSpPr txBox="1"/>
          <p:nvPr/>
        </p:nvSpPr>
        <p:spPr>
          <a:xfrm>
            <a:off x="5415090" y="840207"/>
            <a:ext cx="2006352" cy="461667"/>
          </a:xfrm>
          <a:prstGeom prst="rect">
            <a:avLst/>
          </a:prstGeom>
          <a:noFill/>
        </p:spPr>
        <p:txBody>
          <a:bodyPr wrap="square" lIns="91445" tIns="45721" rIns="91445" bIns="45721" rtlCol="0">
            <a:spAutoFit/>
          </a:bodyPr>
          <a:lstStyle/>
          <a:p>
            <a:r>
              <a:rPr lang="en-US" altLang="zh-CN" sz="2400" dirty="0">
                <a:solidFill>
                  <a:srgbClr val="FFB407"/>
                </a:solidFill>
                <a:latin typeface="方正大黑简体" panose="03000509000000000000" pitchFamily="65" charset="-122"/>
                <a:ea typeface="方正大黑简体" panose="03000509000000000000" pitchFamily="65" charset="-122"/>
                <a:cs typeface="+mn-ea"/>
                <a:sym typeface="Arial" panose="020B0604020202020204"/>
              </a:rPr>
              <a:t>【</a:t>
            </a:r>
            <a:r>
              <a:rPr lang="zh-CN" altLang="en-US" sz="2400" dirty="0">
                <a:solidFill>
                  <a:srgbClr val="FFB407"/>
                </a:solidFill>
                <a:latin typeface="方正大黑简体" panose="03000509000000000000" pitchFamily="65" charset="-122"/>
                <a:ea typeface="方正大黑简体" panose="03000509000000000000" pitchFamily="65" charset="-122"/>
                <a:cs typeface="+mn-ea"/>
                <a:sym typeface="Arial" panose="020B0604020202020204"/>
              </a:rPr>
              <a:t>学习目标</a:t>
            </a:r>
            <a:r>
              <a:rPr lang="en-US" altLang="zh-CN" sz="2400" dirty="0">
                <a:solidFill>
                  <a:srgbClr val="FFB407"/>
                </a:solidFill>
                <a:latin typeface="方正大黑简体" panose="03000509000000000000" pitchFamily="65" charset="-122"/>
                <a:ea typeface="方正大黑简体" panose="03000509000000000000" pitchFamily="65" charset="-122"/>
                <a:cs typeface="+mn-ea"/>
                <a:sym typeface="Arial" panose="020B0604020202020204"/>
              </a:rPr>
              <a:t>】</a:t>
            </a:r>
            <a:endParaRPr lang="en-GB" altLang="zh-CN" sz="2400" dirty="0">
              <a:solidFill>
                <a:srgbClr val="FFB407"/>
              </a:solidFill>
              <a:latin typeface="方正大黑简体" panose="03000509000000000000" pitchFamily="65" charset="-122"/>
              <a:ea typeface="方正大黑简体" panose="03000509000000000000" pitchFamily="65" charset="-122"/>
              <a:cs typeface="+mn-ea"/>
              <a:sym typeface="Arial" panose="020B0604020202020204"/>
            </a:endParaRPr>
          </a:p>
        </p:txBody>
      </p:sp>
      <p:sp>
        <p:nvSpPr>
          <p:cNvPr id="14" name="矩形 13"/>
          <p:cNvSpPr/>
          <p:nvPr/>
        </p:nvSpPr>
        <p:spPr>
          <a:xfrm>
            <a:off x="394446" y="0"/>
            <a:ext cx="666734" cy="994611"/>
          </a:xfrm>
          <a:prstGeom prst="rect">
            <a:avLst/>
          </a:prstGeom>
          <a:solidFill>
            <a:srgbClr val="5967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6" name="矩形 15"/>
          <p:cNvSpPr/>
          <p:nvPr/>
        </p:nvSpPr>
        <p:spPr>
          <a:xfrm>
            <a:off x="5415089" y="4064406"/>
            <a:ext cx="6279123" cy="1545872"/>
          </a:xfrm>
          <a:prstGeom prst="rect">
            <a:avLst/>
          </a:prstGeom>
        </p:spPr>
        <p:txBody>
          <a:bodyPr wrap="square">
            <a:spAutoFit/>
          </a:bodyPr>
          <a:lstStyle/>
          <a:p>
            <a:pPr marL="1296035" indent="-1296035" algn="just">
              <a:lnSpc>
                <a:spcPct val="120000"/>
              </a:lnSpc>
              <a:spcBef>
                <a:spcPts val="500"/>
              </a:spcBef>
            </a:pPr>
            <a:r>
              <a:rPr lang="zh-CN" altLang="en-US" sz="2000" dirty="0">
                <a:latin typeface="等线" panose="02010600030101010101" pitchFamily="2" charset="-122"/>
              </a:rPr>
              <a:t>教学重点：经济区位分析、公司竞争地位分析和公司经营管理能力分析三个方面；公司财务分析方法和主要比率指标。</a:t>
            </a:r>
          </a:p>
          <a:p>
            <a:pPr marL="1296035" indent="-1296035" algn="just">
              <a:lnSpc>
                <a:spcPct val="120000"/>
              </a:lnSpc>
            </a:pPr>
            <a:r>
              <a:rPr lang="zh-CN" altLang="en-US" sz="2000" dirty="0">
                <a:latin typeface="等线" panose="02010600030101010101" pitchFamily="2" charset="-122"/>
              </a:rPr>
              <a:t>教学难点：公司分析 </a:t>
            </a:r>
            <a:endParaRPr lang="zh-CN" altLang="en-US" sz="2000" dirty="0">
              <a:latin typeface="等线" panose="02010600030101010101" pitchFamily="2" charset="-122"/>
              <a:ea typeface="等线" panose="02010600030101010101" pitchFamily="2" charset="-122"/>
            </a:endParaRPr>
          </a:p>
        </p:txBody>
      </p:sp>
      <p:sp>
        <p:nvSpPr>
          <p:cNvPr id="17" name="TextBox 48"/>
          <p:cNvSpPr txBox="1"/>
          <p:nvPr/>
        </p:nvSpPr>
        <p:spPr>
          <a:xfrm>
            <a:off x="5415090" y="3618858"/>
            <a:ext cx="2841143" cy="461667"/>
          </a:xfrm>
          <a:prstGeom prst="rect">
            <a:avLst/>
          </a:prstGeom>
          <a:noFill/>
        </p:spPr>
        <p:txBody>
          <a:bodyPr wrap="square" lIns="91445" tIns="45721" rIns="91445" bIns="45721" rtlCol="0">
            <a:spAutoFit/>
          </a:bodyPr>
          <a:lstStyle/>
          <a:p>
            <a:r>
              <a:rPr lang="en-US" altLang="zh-CN" sz="2400" dirty="0">
                <a:solidFill>
                  <a:srgbClr val="FFB407"/>
                </a:solidFill>
                <a:latin typeface="方正大黑简体" panose="03000509000000000000" pitchFamily="65" charset="-122"/>
                <a:ea typeface="方正大黑简体" panose="03000509000000000000" pitchFamily="65" charset="-122"/>
                <a:cs typeface="+mn-ea"/>
                <a:sym typeface="Arial" panose="020B0604020202020204"/>
              </a:rPr>
              <a:t>【</a:t>
            </a:r>
            <a:r>
              <a:rPr lang="zh-CN" altLang="en-US" sz="2400" dirty="0">
                <a:solidFill>
                  <a:srgbClr val="FFB407"/>
                </a:solidFill>
                <a:latin typeface="方正大黑简体" panose="03000509000000000000" pitchFamily="65" charset="-122"/>
                <a:ea typeface="方正大黑简体" panose="03000509000000000000" pitchFamily="65" charset="-122"/>
                <a:cs typeface="+mn-ea"/>
                <a:sym typeface="Arial" panose="020B0604020202020204"/>
              </a:rPr>
              <a:t>教学重点与难点</a:t>
            </a:r>
            <a:r>
              <a:rPr lang="en-US" altLang="zh-CN" sz="2400" dirty="0">
                <a:solidFill>
                  <a:srgbClr val="FFB407"/>
                </a:solidFill>
                <a:latin typeface="方正大黑简体" panose="03000509000000000000" pitchFamily="65" charset="-122"/>
                <a:ea typeface="方正大黑简体" panose="03000509000000000000" pitchFamily="65" charset="-122"/>
                <a:cs typeface="+mn-ea"/>
                <a:sym typeface="Arial" panose="020B0604020202020204"/>
              </a:rPr>
              <a:t>】</a:t>
            </a:r>
            <a:endParaRPr lang="en-GB" altLang="zh-CN" sz="2400" dirty="0">
              <a:solidFill>
                <a:srgbClr val="FFB407"/>
              </a:solidFill>
              <a:latin typeface="方正大黑简体" panose="03000509000000000000" pitchFamily="65" charset="-122"/>
              <a:ea typeface="方正大黑简体" panose="03000509000000000000" pitchFamily="65" charset="-122"/>
              <a:cs typeface="+mn-ea"/>
              <a:sym typeface="Arial" panose="020B0604020202020204"/>
            </a:endParaRPr>
          </a:p>
        </p:txBody>
      </p:sp>
      <p:sp>
        <p:nvSpPr>
          <p:cNvPr id="18" name="矩形 17"/>
          <p:cNvSpPr/>
          <p:nvPr/>
        </p:nvSpPr>
        <p:spPr>
          <a:xfrm>
            <a:off x="5415090" y="6091797"/>
            <a:ext cx="5703484" cy="437877"/>
          </a:xfrm>
          <a:prstGeom prst="rect">
            <a:avLst/>
          </a:prstGeom>
        </p:spPr>
        <p:txBody>
          <a:bodyPr wrap="square">
            <a:spAutoFit/>
          </a:bodyPr>
          <a:lstStyle/>
          <a:p>
            <a:pPr algn="just">
              <a:lnSpc>
                <a:spcPct val="120000"/>
              </a:lnSpc>
            </a:pPr>
            <a:r>
              <a:rPr lang="zh-CN" altLang="en-US" sz="2000" dirty="0">
                <a:latin typeface="等线" panose="02010600030101010101" pitchFamily="2" charset="-122"/>
              </a:rPr>
              <a:t>教师讲授为主，学生课后练习、模拟实验为辅。</a:t>
            </a:r>
          </a:p>
        </p:txBody>
      </p:sp>
      <p:sp>
        <p:nvSpPr>
          <p:cNvPr id="19" name="TextBox 48"/>
          <p:cNvSpPr txBox="1"/>
          <p:nvPr/>
        </p:nvSpPr>
        <p:spPr>
          <a:xfrm>
            <a:off x="5415090" y="5630130"/>
            <a:ext cx="2024397" cy="461667"/>
          </a:xfrm>
          <a:prstGeom prst="rect">
            <a:avLst/>
          </a:prstGeom>
          <a:noFill/>
        </p:spPr>
        <p:txBody>
          <a:bodyPr wrap="square" lIns="91445" tIns="45721" rIns="91445" bIns="45721" rtlCol="0">
            <a:spAutoFit/>
          </a:bodyPr>
          <a:lstStyle/>
          <a:p>
            <a:r>
              <a:rPr lang="en-US" altLang="zh-CN" sz="2400" dirty="0">
                <a:solidFill>
                  <a:srgbClr val="FFB407"/>
                </a:solidFill>
                <a:latin typeface="方正大黑简体" panose="03000509000000000000" pitchFamily="65" charset="-122"/>
                <a:ea typeface="方正大黑简体" panose="03000509000000000000" pitchFamily="65" charset="-122"/>
                <a:cs typeface="+mn-ea"/>
                <a:sym typeface="Arial" panose="020B0604020202020204"/>
              </a:rPr>
              <a:t>【</a:t>
            </a:r>
            <a:r>
              <a:rPr lang="zh-CN" altLang="en-US" sz="2400" dirty="0">
                <a:solidFill>
                  <a:srgbClr val="FFB407"/>
                </a:solidFill>
                <a:latin typeface="方正大黑简体" panose="03000509000000000000" pitchFamily="65" charset="-122"/>
                <a:ea typeface="方正大黑简体" panose="03000509000000000000" pitchFamily="65" charset="-122"/>
                <a:cs typeface="+mn-ea"/>
                <a:sym typeface="Arial" panose="020B0604020202020204"/>
              </a:rPr>
              <a:t>教学方法</a:t>
            </a:r>
            <a:r>
              <a:rPr lang="en-US" altLang="zh-CN" sz="2400" dirty="0">
                <a:solidFill>
                  <a:srgbClr val="FFB407"/>
                </a:solidFill>
                <a:latin typeface="方正大黑简体" panose="03000509000000000000" pitchFamily="65" charset="-122"/>
                <a:ea typeface="方正大黑简体" panose="03000509000000000000" pitchFamily="65" charset="-122"/>
                <a:cs typeface="+mn-ea"/>
                <a:sym typeface="Arial" panose="020B0604020202020204"/>
              </a:rPr>
              <a:t>】</a:t>
            </a:r>
            <a:endParaRPr lang="en-GB" altLang="zh-CN" sz="2400" dirty="0">
              <a:solidFill>
                <a:srgbClr val="FFB407"/>
              </a:solidFill>
              <a:latin typeface="方正大黑简体" panose="03000509000000000000" pitchFamily="65" charset="-122"/>
              <a:ea typeface="方正大黑简体" panose="03000509000000000000" pitchFamily="65" charset="-122"/>
              <a:cs typeface="+mn-ea"/>
              <a:sym typeface="Arial" panose="020B0604020202020204"/>
            </a:endParaRPr>
          </a:p>
        </p:txBody>
      </p:sp>
      <p:sp>
        <p:nvSpPr>
          <p:cNvPr id="20" name="TextBox 48"/>
          <p:cNvSpPr txBox="1"/>
          <p:nvPr/>
        </p:nvSpPr>
        <p:spPr>
          <a:xfrm>
            <a:off x="433139" y="97196"/>
            <a:ext cx="569027" cy="800219"/>
          </a:xfrm>
          <a:prstGeom prst="rect">
            <a:avLst/>
          </a:prstGeom>
          <a:noFill/>
        </p:spPr>
        <p:txBody>
          <a:bodyPr wrap="square" lIns="0" tIns="0" rIns="0" bIns="0" rtlCol="0">
            <a:spAutoFit/>
          </a:bodyPr>
          <a:lstStyle/>
          <a:p>
            <a:pPr algn="ctr"/>
            <a:r>
              <a:rPr lang="zh-CN" altLang="en-US" dirty="0">
                <a:solidFill>
                  <a:schemeClr val="bg1"/>
                </a:solidFill>
                <a:latin typeface="方正大黑简体" panose="03000509000000000000" pitchFamily="65" charset="-122"/>
                <a:ea typeface="方正大黑简体" panose="03000509000000000000" pitchFamily="65" charset="-122"/>
                <a:cs typeface="Arial" panose="020B0604020202020204" pitchFamily="34" charset="0"/>
                <a:sym typeface="+mn-lt"/>
              </a:rPr>
              <a:t>第</a:t>
            </a:r>
            <a:endParaRPr lang="en-US" altLang="zh-CN" dirty="0">
              <a:solidFill>
                <a:schemeClr val="bg1"/>
              </a:solidFill>
              <a:latin typeface="方正大黑简体" panose="03000509000000000000" pitchFamily="65" charset="-122"/>
              <a:ea typeface="方正大黑简体" panose="03000509000000000000" pitchFamily="65" charset="-122"/>
              <a:cs typeface="Arial" panose="020B0604020202020204" pitchFamily="34" charset="0"/>
              <a:sym typeface="+mn-lt"/>
            </a:endParaRPr>
          </a:p>
          <a:p>
            <a:pPr algn="ctr"/>
            <a:r>
              <a:rPr lang="en-US" altLang="zh-CN" sz="1600" dirty="0">
                <a:solidFill>
                  <a:schemeClr val="bg1"/>
                </a:solidFill>
                <a:latin typeface="Arial Black" panose="020B0A04020102020204" pitchFamily="34" charset="0"/>
                <a:ea typeface="方正黑体简体" panose="02010601030101010101" pitchFamily="2" charset="-122"/>
                <a:cs typeface="Arial" panose="020B0604020202020204" pitchFamily="34" charset="0"/>
                <a:sym typeface="+mn-lt"/>
              </a:rPr>
              <a:t>7</a:t>
            </a:r>
          </a:p>
          <a:p>
            <a:pPr algn="ctr"/>
            <a:r>
              <a:rPr lang="zh-CN" altLang="en-US" dirty="0">
                <a:solidFill>
                  <a:schemeClr val="bg1"/>
                </a:solidFill>
                <a:latin typeface="方正大黑简体" panose="03000509000000000000" pitchFamily="65" charset="-122"/>
                <a:ea typeface="方正大黑简体" panose="03000509000000000000" pitchFamily="65" charset="-122"/>
                <a:cs typeface="Arial" panose="020B0604020202020204" pitchFamily="34" charset="0"/>
                <a:sym typeface="+mn-lt"/>
              </a:rPr>
              <a:t>章</a:t>
            </a:r>
          </a:p>
        </p:txBody>
      </p:sp>
      <p:sp>
        <p:nvSpPr>
          <p:cNvPr id="15" name="文本框 14"/>
          <p:cNvSpPr txBox="1"/>
          <p:nvPr/>
        </p:nvSpPr>
        <p:spPr>
          <a:xfrm>
            <a:off x="1220641" y="165104"/>
            <a:ext cx="3430747" cy="599267"/>
          </a:xfrm>
          <a:prstGeom prst="rect">
            <a:avLst/>
          </a:prstGeom>
          <a:noFill/>
        </p:spPr>
        <p:txBody>
          <a:bodyPr wrap="none" rtlCol="0">
            <a:spAutoFit/>
          </a:bodyPr>
          <a:lstStyle/>
          <a:p>
            <a:pPr fontAlgn="auto">
              <a:lnSpc>
                <a:spcPct val="130000"/>
              </a:lnSpc>
              <a:defRPr/>
            </a:pPr>
            <a:r>
              <a:rPr lang="zh-CN" altLang="en-US" sz="2800" b="1" dirty="0">
                <a:solidFill>
                  <a:srgbClr val="554B4F"/>
                </a:solidFill>
                <a:latin typeface="方正黑体简体" panose="02010601030101010101" pitchFamily="2" charset="-122"/>
                <a:ea typeface="方正黑体简体" panose="02010601030101010101" pitchFamily="2" charset="-122"/>
                <a:cs typeface="+mn-ea"/>
                <a:sym typeface="+mn-lt"/>
              </a:rPr>
              <a:t>证券投资的公司分析</a:t>
            </a:r>
          </a:p>
        </p:txBody>
      </p:sp>
    </p:spTree>
  </p:cSld>
  <p:clrMapOvr>
    <a:masterClrMapping/>
  </p:clrMapOvr>
  <mc:AlternateContent xmlns:mc="http://schemas.openxmlformats.org/markup-compatibility/2006">
    <mc:Choice xmlns=""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childTnLst>
                                </p:cTn>
                              </p:par>
                            </p:childTnLst>
                          </p:cTn>
                        </p:par>
                        <p:par>
                          <p:cTn id="10" fill="hold">
                            <p:stCondLst>
                              <p:cond delay="500"/>
                            </p:stCondLst>
                            <p:childTnLst>
                              <p:par>
                                <p:cTn id="11" presetID="16" presetClass="entr" presetSubtype="42" fill="hold" grpId="0" nodeType="after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barn(outHorizontal)">
                                      <p:cBhvr>
                                        <p:cTn id="13" dur="500"/>
                                        <p:tgtEl>
                                          <p:spTgt spid="27"/>
                                        </p:tgtEl>
                                      </p:cBhvr>
                                    </p:animEffect>
                                  </p:childTnLst>
                                </p:cTn>
                              </p:par>
                            </p:childTnLst>
                          </p:cTn>
                        </p:par>
                        <p:par>
                          <p:cTn id="14" fill="hold">
                            <p:stCondLst>
                              <p:cond delay="1000"/>
                            </p:stCondLst>
                            <p:childTnLst>
                              <p:par>
                                <p:cTn id="15" presetID="41" presetClass="entr" presetSubtype="0" fill="hold" grpId="0" nodeType="afterEffect">
                                  <p:stCondLst>
                                    <p:cond delay="0"/>
                                  </p:stCondLst>
                                  <p:iterate type="lt">
                                    <p:tmPct val="10000"/>
                                  </p:iterate>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31"/>
                                        </p:tgtEl>
                                        <p:attrNameLst>
                                          <p:attrName>ppt_y</p:attrName>
                                        </p:attrNameLst>
                                      </p:cBhvr>
                                      <p:tavLst>
                                        <p:tav tm="0">
                                          <p:val>
                                            <p:strVal val="#ppt_y"/>
                                          </p:val>
                                        </p:tav>
                                        <p:tav tm="100000">
                                          <p:val>
                                            <p:strVal val="#ppt_y"/>
                                          </p:val>
                                        </p:tav>
                                      </p:tavLst>
                                    </p:anim>
                                    <p:anim calcmode="lin" valueType="num">
                                      <p:cBhvr>
                                        <p:cTn id="19"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31"/>
                                        </p:tgtEl>
                                      </p:cBhvr>
                                    </p:animEffect>
                                  </p:childTnLst>
                                </p:cTn>
                              </p:par>
                            </p:childTnLst>
                          </p:cTn>
                        </p:par>
                        <p:par>
                          <p:cTn id="22" fill="hold">
                            <p:stCondLst>
                              <p:cond delay="1750"/>
                            </p:stCondLst>
                            <p:childTnLst>
                              <p:par>
                                <p:cTn id="23" presetID="22" presetClass="entr" presetSubtype="1" fill="hold" grpId="0" nodeType="after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wipe(up)">
                                      <p:cBhvr>
                                        <p:cTn id="25" dur="500"/>
                                        <p:tgtEl>
                                          <p:spTgt spid="30"/>
                                        </p:tgtEl>
                                      </p:cBhvr>
                                    </p:animEffect>
                                  </p:childTnLst>
                                </p:cTn>
                              </p:par>
                            </p:childTnLst>
                          </p:cTn>
                        </p:par>
                        <p:par>
                          <p:cTn id="26" fill="hold">
                            <p:stCondLst>
                              <p:cond delay="2250"/>
                            </p:stCondLst>
                            <p:childTnLst>
                              <p:par>
                                <p:cTn id="27" presetID="41" presetClass="entr" presetSubtype="0" fill="hold" grpId="0" nodeType="afterEffect">
                                  <p:stCondLst>
                                    <p:cond delay="0"/>
                                  </p:stCondLst>
                                  <p:iterate type="lt">
                                    <p:tmPct val="10000"/>
                                  </p:iterate>
                                  <p:childTnLst>
                                    <p:set>
                                      <p:cBhvr>
                                        <p:cTn id="28" dur="1" fill="hold">
                                          <p:stCondLst>
                                            <p:cond delay="0"/>
                                          </p:stCondLst>
                                        </p:cTn>
                                        <p:tgtEl>
                                          <p:spTgt spid="17"/>
                                        </p:tgtEl>
                                        <p:attrNameLst>
                                          <p:attrName>style.visibility</p:attrName>
                                        </p:attrNameLst>
                                      </p:cBhvr>
                                      <p:to>
                                        <p:strVal val="visible"/>
                                      </p:to>
                                    </p:set>
                                    <p:anim calcmode="lin" valueType="num">
                                      <p:cBhvr>
                                        <p:cTn id="29"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30" dur="500" fill="hold"/>
                                        <p:tgtEl>
                                          <p:spTgt spid="17"/>
                                        </p:tgtEl>
                                        <p:attrNameLst>
                                          <p:attrName>ppt_y</p:attrName>
                                        </p:attrNameLst>
                                      </p:cBhvr>
                                      <p:tavLst>
                                        <p:tav tm="0">
                                          <p:val>
                                            <p:strVal val="#ppt_y"/>
                                          </p:val>
                                        </p:tav>
                                        <p:tav tm="100000">
                                          <p:val>
                                            <p:strVal val="#ppt_y"/>
                                          </p:val>
                                        </p:tav>
                                      </p:tavLst>
                                    </p:anim>
                                    <p:anim calcmode="lin" valueType="num">
                                      <p:cBhvr>
                                        <p:cTn id="31"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32"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33" dur="500" tmFilter="0,0; .5, 1; 1, 1"/>
                                        <p:tgtEl>
                                          <p:spTgt spid="17"/>
                                        </p:tgtEl>
                                      </p:cBhvr>
                                    </p:animEffect>
                                  </p:childTnLst>
                                </p:cTn>
                              </p:par>
                            </p:childTnLst>
                          </p:cTn>
                        </p:par>
                        <p:par>
                          <p:cTn id="34" fill="hold">
                            <p:stCondLst>
                              <p:cond delay="3150"/>
                            </p:stCondLst>
                            <p:childTnLst>
                              <p:par>
                                <p:cTn id="35" presetID="22" presetClass="entr" presetSubtype="1"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wipe(up)">
                                      <p:cBhvr>
                                        <p:cTn id="37" dur="500"/>
                                        <p:tgtEl>
                                          <p:spTgt spid="16"/>
                                        </p:tgtEl>
                                      </p:cBhvr>
                                    </p:animEffect>
                                  </p:childTnLst>
                                </p:cTn>
                              </p:par>
                            </p:childTnLst>
                          </p:cTn>
                        </p:par>
                        <p:par>
                          <p:cTn id="38" fill="hold">
                            <p:stCondLst>
                              <p:cond delay="3650"/>
                            </p:stCondLst>
                            <p:childTnLst>
                              <p:par>
                                <p:cTn id="39" presetID="41" presetClass="entr" presetSubtype="0" fill="hold" grpId="0" nodeType="afterEffect">
                                  <p:stCondLst>
                                    <p:cond delay="0"/>
                                  </p:stCondLst>
                                  <p:iterate type="lt">
                                    <p:tmPct val="10000"/>
                                  </p:iterate>
                                  <p:childTnLst>
                                    <p:set>
                                      <p:cBhvr>
                                        <p:cTn id="40" dur="1" fill="hold">
                                          <p:stCondLst>
                                            <p:cond delay="0"/>
                                          </p:stCondLst>
                                        </p:cTn>
                                        <p:tgtEl>
                                          <p:spTgt spid="19"/>
                                        </p:tgtEl>
                                        <p:attrNameLst>
                                          <p:attrName>style.visibility</p:attrName>
                                        </p:attrNameLst>
                                      </p:cBhvr>
                                      <p:to>
                                        <p:strVal val="visible"/>
                                      </p:to>
                                    </p:set>
                                    <p:anim calcmode="lin" valueType="num">
                                      <p:cBhvr>
                                        <p:cTn id="41" dur="500" fill="hold"/>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19"/>
                                        </p:tgtEl>
                                        <p:attrNameLst>
                                          <p:attrName>ppt_y</p:attrName>
                                        </p:attrNameLst>
                                      </p:cBhvr>
                                      <p:tavLst>
                                        <p:tav tm="0">
                                          <p:val>
                                            <p:strVal val="#ppt_y"/>
                                          </p:val>
                                        </p:tav>
                                        <p:tav tm="100000">
                                          <p:val>
                                            <p:strVal val="#ppt_y"/>
                                          </p:val>
                                        </p:tav>
                                      </p:tavLst>
                                    </p:anim>
                                    <p:anim calcmode="lin" valueType="num">
                                      <p:cBhvr>
                                        <p:cTn id="43" dur="500" fill="hold"/>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19"/>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19"/>
                                        </p:tgtEl>
                                      </p:cBhvr>
                                    </p:animEffect>
                                  </p:childTnLst>
                                </p:cTn>
                              </p:par>
                            </p:childTnLst>
                          </p:cTn>
                        </p:par>
                        <p:par>
                          <p:cTn id="46" fill="hold">
                            <p:stCondLst>
                              <p:cond delay="4400"/>
                            </p:stCondLst>
                            <p:childTnLst>
                              <p:par>
                                <p:cTn id="47" presetID="22" presetClass="entr" presetSubtype="8" fill="hold" grpId="0" nodeType="after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wipe(left)">
                                      <p:cBhvr>
                                        <p:cTn id="4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30" grpId="0"/>
      <p:bldP spid="31" grpId="0"/>
      <p:bldP spid="16" grpId="0"/>
      <p:bldP spid="17" grpId="0"/>
      <p:bldP spid="18" grpId="0"/>
      <p:bldP spid="1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任意多边形 76"/>
          <p:cNvSpPr/>
          <p:nvPr/>
        </p:nvSpPr>
        <p:spPr>
          <a:xfrm>
            <a:off x="-1" y="2671410"/>
            <a:ext cx="6698255" cy="495759"/>
          </a:xfrm>
          <a:custGeom>
            <a:avLst/>
            <a:gdLst>
              <a:gd name="connsiteX0" fmla="*/ 0 w 6698255"/>
              <a:gd name="connsiteY0" fmla="*/ 0 h 495759"/>
              <a:gd name="connsiteX1" fmla="*/ 6202495 w 6698255"/>
              <a:gd name="connsiteY1" fmla="*/ 0 h 495759"/>
              <a:gd name="connsiteX2" fmla="*/ 6698255 w 6698255"/>
              <a:gd name="connsiteY2" fmla="*/ 495759 h 495759"/>
              <a:gd name="connsiteX3" fmla="*/ 0 w 6698255"/>
              <a:gd name="connsiteY3" fmla="*/ 495759 h 495759"/>
            </a:gdLst>
            <a:ahLst/>
            <a:cxnLst>
              <a:cxn ang="0">
                <a:pos x="connsiteX0" y="connsiteY0"/>
              </a:cxn>
              <a:cxn ang="0">
                <a:pos x="connsiteX1" y="connsiteY1"/>
              </a:cxn>
              <a:cxn ang="0">
                <a:pos x="connsiteX2" y="connsiteY2"/>
              </a:cxn>
              <a:cxn ang="0">
                <a:pos x="connsiteX3" y="connsiteY3"/>
              </a:cxn>
            </a:cxnLst>
            <a:rect l="l" t="t" r="r" b="b"/>
            <a:pathLst>
              <a:path w="6698255" h="495759">
                <a:moveTo>
                  <a:pt x="0" y="0"/>
                </a:moveTo>
                <a:lnTo>
                  <a:pt x="6202495" y="0"/>
                </a:lnTo>
                <a:lnTo>
                  <a:pt x="6698255" y="495759"/>
                </a:lnTo>
                <a:lnTo>
                  <a:pt x="0" y="495759"/>
                </a:lnTo>
                <a:close/>
              </a:path>
            </a:pathLst>
          </a:custGeom>
          <a:solidFill>
            <a:srgbClr val="596784"/>
          </a:solidFill>
          <a:ln>
            <a:noFill/>
          </a:ln>
          <a:effectLst>
            <a:outerShdw blurRad="2540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任意多边形 77"/>
          <p:cNvSpPr/>
          <p:nvPr/>
        </p:nvSpPr>
        <p:spPr>
          <a:xfrm rot="5400000">
            <a:off x="5388253" y="3503648"/>
            <a:ext cx="2124238" cy="495759"/>
          </a:xfrm>
          <a:custGeom>
            <a:avLst/>
            <a:gdLst>
              <a:gd name="connsiteX0" fmla="*/ 0 w 2124238"/>
              <a:gd name="connsiteY0" fmla="*/ 495759 h 495759"/>
              <a:gd name="connsiteX1" fmla="*/ 0 w 2124238"/>
              <a:gd name="connsiteY1" fmla="*/ 477759 h 495759"/>
              <a:gd name="connsiteX2" fmla="*/ 477758 w 2124238"/>
              <a:gd name="connsiteY2" fmla="*/ 0 h 495759"/>
              <a:gd name="connsiteX3" fmla="*/ 1628482 w 2124238"/>
              <a:gd name="connsiteY3" fmla="*/ 0 h 495759"/>
              <a:gd name="connsiteX4" fmla="*/ 2124238 w 2124238"/>
              <a:gd name="connsiteY4" fmla="*/ 495757 h 495759"/>
              <a:gd name="connsiteX5" fmla="*/ 2124238 w 2124238"/>
              <a:gd name="connsiteY5" fmla="*/ 495759 h 495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24238" h="495759">
                <a:moveTo>
                  <a:pt x="0" y="495759"/>
                </a:moveTo>
                <a:lnTo>
                  <a:pt x="0" y="477759"/>
                </a:lnTo>
                <a:lnTo>
                  <a:pt x="477758" y="0"/>
                </a:lnTo>
                <a:lnTo>
                  <a:pt x="1628482" y="0"/>
                </a:lnTo>
                <a:lnTo>
                  <a:pt x="2124238" y="495757"/>
                </a:lnTo>
                <a:lnTo>
                  <a:pt x="2124238" y="495759"/>
                </a:lnTo>
                <a:close/>
              </a:path>
            </a:pathLst>
          </a:custGeom>
          <a:solidFill>
            <a:srgbClr val="FFB407"/>
          </a:solidFill>
          <a:ln>
            <a:noFill/>
          </a:ln>
          <a:effectLst>
            <a:outerShdw blurRad="2540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任意多边形 78"/>
          <p:cNvSpPr/>
          <p:nvPr/>
        </p:nvSpPr>
        <p:spPr>
          <a:xfrm>
            <a:off x="3944039" y="4317887"/>
            <a:ext cx="2754215" cy="495759"/>
          </a:xfrm>
          <a:custGeom>
            <a:avLst/>
            <a:gdLst>
              <a:gd name="connsiteX0" fmla="*/ 495760 w 2754215"/>
              <a:gd name="connsiteY0" fmla="*/ 0 h 495759"/>
              <a:gd name="connsiteX1" fmla="*/ 2754215 w 2754215"/>
              <a:gd name="connsiteY1" fmla="*/ 0 h 495759"/>
              <a:gd name="connsiteX2" fmla="*/ 2258455 w 2754215"/>
              <a:gd name="connsiteY2" fmla="*/ 495759 h 495759"/>
              <a:gd name="connsiteX3" fmla="*/ 0 w 2754215"/>
              <a:gd name="connsiteY3" fmla="*/ 495759 h 495759"/>
            </a:gdLst>
            <a:ahLst/>
            <a:cxnLst>
              <a:cxn ang="0">
                <a:pos x="connsiteX0" y="connsiteY0"/>
              </a:cxn>
              <a:cxn ang="0">
                <a:pos x="connsiteX1" y="connsiteY1"/>
              </a:cxn>
              <a:cxn ang="0">
                <a:pos x="connsiteX2" y="connsiteY2"/>
              </a:cxn>
              <a:cxn ang="0">
                <a:pos x="connsiteX3" y="connsiteY3"/>
              </a:cxn>
            </a:cxnLst>
            <a:rect l="l" t="t" r="r" b="b"/>
            <a:pathLst>
              <a:path w="2754215" h="495759">
                <a:moveTo>
                  <a:pt x="495760" y="0"/>
                </a:moveTo>
                <a:lnTo>
                  <a:pt x="2754215" y="0"/>
                </a:lnTo>
                <a:lnTo>
                  <a:pt x="2258455" y="495759"/>
                </a:lnTo>
                <a:lnTo>
                  <a:pt x="0" y="495759"/>
                </a:lnTo>
                <a:close/>
              </a:path>
            </a:pathLst>
          </a:custGeom>
          <a:solidFill>
            <a:srgbClr val="596784"/>
          </a:solidFill>
          <a:ln>
            <a:noFill/>
          </a:ln>
          <a:effectLst>
            <a:outerShdw blurRad="2540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 name="任意多边形 79"/>
          <p:cNvSpPr/>
          <p:nvPr/>
        </p:nvSpPr>
        <p:spPr>
          <a:xfrm rot="5400000">
            <a:off x="3083713" y="5178212"/>
            <a:ext cx="2216406" cy="495759"/>
          </a:xfrm>
          <a:custGeom>
            <a:avLst/>
            <a:gdLst>
              <a:gd name="connsiteX0" fmla="*/ 0 w 2216406"/>
              <a:gd name="connsiteY0" fmla="*/ 0 h 495759"/>
              <a:gd name="connsiteX1" fmla="*/ 2216406 w 2216406"/>
              <a:gd name="connsiteY1" fmla="*/ 0 h 495759"/>
              <a:gd name="connsiteX2" fmla="*/ 2216406 w 2216406"/>
              <a:gd name="connsiteY2" fmla="*/ 0 h 495759"/>
              <a:gd name="connsiteX3" fmla="*/ 1720648 w 2216406"/>
              <a:gd name="connsiteY3" fmla="*/ 495759 h 495759"/>
              <a:gd name="connsiteX4" fmla="*/ 495758 w 2216406"/>
              <a:gd name="connsiteY4" fmla="*/ 495759 h 495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6406" h="495759">
                <a:moveTo>
                  <a:pt x="0" y="0"/>
                </a:moveTo>
                <a:lnTo>
                  <a:pt x="2216406" y="0"/>
                </a:lnTo>
                <a:lnTo>
                  <a:pt x="2216406" y="0"/>
                </a:lnTo>
                <a:lnTo>
                  <a:pt x="1720648" y="495759"/>
                </a:lnTo>
                <a:lnTo>
                  <a:pt x="495758" y="495759"/>
                </a:lnTo>
                <a:close/>
              </a:path>
            </a:pathLst>
          </a:custGeom>
          <a:solidFill>
            <a:srgbClr val="FFB407"/>
          </a:solidFill>
          <a:ln>
            <a:noFill/>
          </a:ln>
          <a:effectLst>
            <a:outerShdw blurRad="2540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任意多边形 80"/>
          <p:cNvSpPr/>
          <p:nvPr/>
        </p:nvSpPr>
        <p:spPr>
          <a:xfrm>
            <a:off x="3944037" y="6038535"/>
            <a:ext cx="8247963" cy="495759"/>
          </a:xfrm>
          <a:custGeom>
            <a:avLst/>
            <a:gdLst>
              <a:gd name="connsiteX0" fmla="*/ 0 w 8247963"/>
              <a:gd name="connsiteY0" fmla="*/ 0 h 495759"/>
              <a:gd name="connsiteX1" fmla="*/ 8247963 w 8247963"/>
              <a:gd name="connsiteY1" fmla="*/ 0 h 495759"/>
              <a:gd name="connsiteX2" fmla="*/ 8247963 w 8247963"/>
              <a:gd name="connsiteY2" fmla="*/ 495759 h 495759"/>
              <a:gd name="connsiteX3" fmla="*/ 495760 w 8247963"/>
              <a:gd name="connsiteY3" fmla="*/ 495759 h 495759"/>
            </a:gdLst>
            <a:ahLst/>
            <a:cxnLst>
              <a:cxn ang="0">
                <a:pos x="connsiteX0" y="connsiteY0"/>
              </a:cxn>
              <a:cxn ang="0">
                <a:pos x="connsiteX1" y="connsiteY1"/>
              </a:cxn>
              <a:cxn ang="0">
                <a:pos x="connsiteX2" y="connsiteY2"/>
              </a:cxn>
              <a:cxn ang="0">
                <a:pos x="connsiteX3" y="connsiteY3"/>
              </a:cxn>
            </a:cxnLst>
            <a:rect l="l" t="t" r="r" b="b"/>
            <a:pathLst>
              <a:path w="8247963" h="495759">
                <a:moveTo>
                  <a:pt x="0" y="0"/>
                </a:moveTo>
                <a:lnTo>
                  <a:pt x="8247963" y="0"/>
                </a:lnTo>
                <a:lnTo>
                  <a:pt x="8247963" y="495759"/>
                </a:lnTo>
                <a:lnTo>
                  <a:pt x="495760" y="495759"/>
                </a:lnTo>
                <a:close/>
              </a:path>
            </a:pathLst>
          </a:custGeom>
          <a:solidFill>
            <a:srgbClr val="596784"/>
          </a:solidFill>
          <a:ln>
            <a:noFill/>
          </a:ln>
          <a:effectLst>
            <a:outerShdw blurRad="2540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右箭头 23"/>
          <p:cNvSpPr/>
          <p:nvPr/>
        </p:nvSpPr>
        <p:spPr>
          <a:xfrm>
            <a:off x="1966937" y="2802311"/>
            <a:ext cx="1382189" cy="233955"/>
          </a:xfrm>
          <a:custGeom>
            <a:avLst/>
            <a:gdLst>
              <a:gd name="connsiteX0" fmla="*/ 0 w 2049137"/>
              <a:gd name="connsiteY0" fmla="*/ 121158 h 484632"/>
              <a:gd name="connsiteX1" fmla="*/ 1806821 w 2049137"/>
              <a:gd name="connsiteY1" fmla="*/ 121158 h 484632"/>
              <a:gd name="connsiteX2" fmla="*/ 1806821 w 2049137"/>
              <a:gd name="connsiteY2" fmla="*/ 0 h 484632"/>
              <a:gd name="connsiteX3" fmla="*/ 2049137 w 2049137"/>
              <a:gd name="connsiteY3" fmla="*/ 242316 h 484632"/>
              <a:gd name="connsiteX4" fmla="*/ 1806821 w 2049137"/>
              <a:gd name="connsiteY4" fmla="*/ 484632 h 484632"/>
              <a:gd name="connsiteX5" fmla="*/ 1806821 w 2049137"/>
              <a:gd name="connsiteY5" fmla="*/ 363474 h 484632"/>
              <a:gd name="connsiteX6" fmla="*/ 0 w 2049137"/>
              <a:gd name="connsiteY6" fmla="*/ 363474 h 484632"/>
              <a:gd name="connsiteX7" fmla="*/ 0 w 2049137"/>
              <a:gd name="connsiteY7" fmla="*/ 121158 h 484632"/>
              <a:gd name="connsiteX0-1" fmla="*/ 0 w 2049137"/>
              <a:gd name="connsiteY0-2" fmla="*/ 363474 h 484632"/>
              <a:gd name="connsiteX1-3" fmla="*/ 1806821 w 2049137"/>
              <a:gd name="connsiteY1-4" fmla="*/ 121158 h 484632"/>
              <a:gd name="connsiteX2-5" fmla="*/ 1806821 w 2049137"/>
              <a:gd name="connsiteY2-6" fmla="*/ 0 h 484632"/>
              <a:gd name="connsiteX3-7" fmla="*/ 2049137 w 2049137"/>
              <a:gd name="connsiteY3-8" fmla="*/ 242316 h 484632"/>
              <a:gd name="connsiteX4-9" fmla="*/ 1806821 w 2049137"/>
              <a:gd name="connsiteY4-10" fmla="*/ 484632 h 484632"/>
              <a:gd name="connsiteX5-11" fmla="*/ 1806821 w 2049137"/>
              <a:gd name="connsiteY5-12" fmla="*/ 363474 h 484632"/>
              <a:gd name="connsiteX6-13" fmla="*/ 0 w 2049137"/>
              <a:gd name="connsiteY6-14" fmla="*/ 363474 h 484632"/>
              <a:gd name="connsiteX0-15" fmla="*/ 0 w 2079617"/>
              <a:gd name="connsiteY0-16" fmla="*/ 246634 h 484632"/>
              <a:gd name="connsiteX1-17" fmla="*/ 1837301 w 2079617"/>
              <a:gd name="connsiteY1-18" fmla="*/ 121158 h 484632"/>
              <a:gd name="connsiteX2-19" fmla="*/ 1837301 w 2079617"/>
              <a:gd name="connsiteY2-20" fmla="*/ 0 h 484632"/>
              <a:gd name="connsiteX3-21" fmla="*/ 2079617 w 2079617"/>
              <a:gd name="connsiteY3-22" fmla="*/ 242316 h 484632"/>
              <a:gd name="connsiteX4-23" fmla="*/ 1837301 w 2079617"/>
              <a:gd name="connsiteY4-24" fmla="*/ 484632 h 484632"/>
              <a:gd name="connsiteX5-25" fmla="*/ 1837301 w 2079617"/>
              <a:gd name="connsiteY5-26" fmla="*/ 363474 h 484632"/>
              <a:gd name="connsiteX6-27" fmla="*/ 0 w 2079617"/>
              <a:gd name="connsiteY6-28" fmla="*/ 246634 h 48463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2079617" h="484632">
                <a:moveTo>
                  <a:pt x="0" y="246634"/>
                </a:moveTo>
                <a:lnTo>
                  <a:pt x="1837301" y="121158"/>
                </a:lnTo>
                <a:lnTo>
                  <a:pt x="1837301" y="0"/>
                </a:lnTo>
                <a:lnTo>
                  <a:pt x="2079617" y="242316"/>
                </a:lnTo>
                <a:lnTo>
                  <a:pt x="1837301" y="484632"/>
                </a:lnTo>
                <a:lnTo>
                  <a:pt x="1837301" y="363474"/>
                </a:lnTo>
                <a:lnTo>
                  <a:pt x="0" y="246634"/>
                </a:lnTo>
                <a:close/>
              </a:path>
            </a:pathLst>
          </a:custGeom>
          <a:solidFill>
            <a:srgbClr val="FFB4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 name="右箭头 23"/>
          <p:cNvSpPr/>
          <p:nvPr/>
        </p:nvSpPr>
        <p:spPr>
          <a:xfrm>
            <a:off x="8068018" y="6182136"/>
            <a:ext cx="1382189" cy="233955"/>
          </a:xfrm>
          <a:custGeom>
            <a:avLst/>
            <a:gdLst>
              <a:gd name="connsiteX0" fmla="*/ 0 w 2049137"/>
              <a:gd name="connsiteY0" fmla="*/ 121158 h 484632"/>
              <a:gd name="connsiteX1" fmla="*/ 1806821 w 2049137"/>
              <a:gd name="connsiteY1" fmla="*/ 121158 h 484632"/>
              <a:gd name="connsiteX2" fmla="*/ 1806821 w 2049137"/>
              <a:gd name="connsiteY2" fmla="*/ 0 h 484632"/>
              <a:gd name="connsiteX3" fmla="*/ 2049137 w 2049137"/>
              <a:gd name="connsiteY3" fmla="*/ 242316 h 484632"/>
              <a:gd name="connsiteX4" fmla="*/ 1806821 w 2049137"/>
              <a:gd name="connsiteY4" fmla="*/ 484632 h 484632"/>
              <a:gd name="connsiteX5" fmla="*/ 1806821 w 2049137"/>
              <a:gd name="connsiteY5" fmla="*/ 363474 h 484632"/>
              <a:gd name="connsiteX6" fmla="*/ 0 w 2049137"/>
              <a:gd name="connsiteY6" fmla="*/ 363474 h 484632"/>
              <a:gd name="connsiteX7" fmla="*/ 0 w 2049137"/>
              <a:gd name="connsiteY7" fmla="*/ 121158 h 484632"/>
              <a:gd name="connsiteX0-1" fmla="*/ 0 w 2049137"/>
              <a:gd name="connsiteY0-2" fmla="*/ 363474 h 484632"/>
              <a:gd name="connsiteX1-3" fmla="*/ 1806821 w 2049137"/>
              <a:gd name="connsiteY1-4" fmla="*/ 121158 h 484632"/>
              <a:gd name="connsiteX2-5" fmla="*/ 1806821 w 2049137"/>
              <a:gd name="connsiteY2-6" fmla="*/ 0 h 484632"/>
              <a:gd name="connsiteX3-7" fmla="*/ 2049137 w 2049137"/>
              <a:gd name="connsiteY3-8" fmla="*/ 242316 h 484632"/>
              <a:gd name="connsiteX4-9" fmla="*/ 1806821 w 2049137"/>
              <a:gd name="connsiteY4-10" fmla="*/ 484632 h 484632"/>
              <a:gd name="connsiteX5-11" fmla="*/ 1806821 w 2049137"/>
              <a:gd name="connsiteY5-12" fmla="*/ 363474 h 484632"/>
              <a:gd name="connsiteX6-13" fmla="*/ 0 w 2049137"/>
              <a:gd name="connsiteY6-14" fmla="*/ 363474 h 484632"/>
              <a:gd name="connsiteX0-15" fmla="*/ 0 w 2079617"/>
              <a:gd name="connsiteY0-16" fmla="*/ 246634 h 484632"/>
              <a:gd name="connsiteX1-17" fmla="*/ 1837301 w 2079617"/>
              <a:gd name="connsiteY1-18" fmla="*/ 121158 h 484632"/>
              <a:gd name="connsiteX2-19" fmla="*/ 1837301 w 2079617"/>
              <a:gd name="connsiteY2-20" fmla="*/ 0 h 484632"/>
              <a:gd name="connsiteX3-21" fmla="*/ 2079617 w 2079617"/>
              <a:gd name="connsiteY3-22" fmla="*/ 242316 h 484632"/>
              <a:gd name="connsiteX4-23" fmla="*/ 1837301 w 2079617"/>
              <a:gd name="connsiteY4-24" fmla="*/ 484632 h 484632"/>
              <a:gd name="connsiteX5-25" fmla="*/ 1837301 w 2079617"/>
              <a:gd name="connsiteY5-26" fmla="*/ 363474 h 484632"/>
              <a:gd name="connsiteX6-27" fmla="*/ 0 w 2079617"/>
              <a:gd name="connsiteY6-28" fmla="*/ 246634 h 48463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2079617" h="484632">
                <a:moveTo>
                  <a:pt x="0" y="246634"/>
                </a:moveTo>
                <a:lnTo>
                  <a:pt x="1837301" y="121158"/>
                </a:lnTo>
                <a:lnTo>
                  <a:pt x="1837301" y="0"/>
                </a:lnTo>
                <a:lnTo>
                  <a:pt x="2079617" y="242316"/>
                </a:lnTo>
                <a:lnTo>
                  <a:pt x="1837301" y="484632"/>
                </a:lnTo>
                <a:lnTo>
                  <a:pt x="1837301" y="363474"/>
                </a:lnTo>
                <a:lnTo>
                  <a:pt x="0" y="246634"/>
                </a:lnTo>
                <a:close/>
              </a:path>
            </a:pathLst>
          </a:custGeom>
          <a:solidFill>
            <a:srgbClr val="FFB4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 name="矩形 83"/>
          <p:cNvSpPr/>
          <p:nvPr/>
        </p:nvSpPr>
        <p:spPr>
          <a:xfrm>
            <a:off x="3422591" y="2091245"/>
            <a:ext cx="2002955" cy="461665"/>
          </a:xfrm>
          <a:prstGeom prst="rect">
            <a:avLst/>
          </a:prstGeom>
        </p:spPr>
        <p:txBody>
          <a:bodyPr wrap="square">
            <a:spAutoFit/>
          </a:bodyPr>
          <a:lstStyle/>
          <a:p>
            <a:r>
              <a:rPr lang="zh-CN" altLang="en-US" sz="2400" dirty="0">
                <a:latin typeface="黑体" panose="02010609060101010101" charset="-122"/>
                <a:ea typeface="黑体" panose="02010609060101010101" charset="-122"/>
              </a:rPr>
              <a:t>销售净利率</a:t>
            </a:r>
            <a:endParaRPr lang="en-US" altLang="zh-CN" sz="2400" dirty="0">
              <a:latin typeface="黑体" panose="02010609060101010101" charset="-122"/>
              <a:ea typeface="黑体" panose="02010609060101010101" charset="-122"/>
            </a:endParaRPr>
          </a:p>
        </p:txBody>
      </p:sp>
      <p:sp>
        <p:nvSpPr>
          <p:cNvPr id="85" name="矩形 84"/>
          <p:cNvSpPr/>
          <p:nvPr/>
        </p:nvSpPr>
        <p:spPr>
          <a:xfrm>
            <a:off x="6770574" y="3451241"/>
            <a:ext cx="1896348" cy="461665"/>
          </a:xfrm>
          <a:prstGeom prst="rect">
            <a:avLst/>
          </a:prstGeom>
        </p:spPr>
        <p:txBody>
          <a:bodyPr wrap="square">
            <a:spAutoFit/>
          </a:bodyPr>
          <a:lstStyle/>
          <a:p>
            <a:r>
              <a:rPr lang="zh-CN" altLang="en-US" sz="2400" dirty="0">
                <a:latin typeface="黑体" panose="02010609060101010101" charset="-122"/>
                <a:ea typeface="黑体" panose="02010609060101010101" charset="-122"/>
              </a:rPr>
              <a:t>销售毛利率</a:t>
            </a:r>
            <a:endParaRPr lang="en-US" altLang="zh-CN" sz="2400" dirty="0">
              <a:latin typeface="黑体" panose="02010609060101010101" charset="-122"/>
              <a:ea typeface="黑体" panose="02010609060101010101" charset="-122"/>
            </a:endParaRPr>
          </a:p>
        </p:txBody>
      </p:sp>
      <p:sp>
        <p:nvSpPr>
          <p:cNvPr id="86" name="矩形 85"/>
          <p:cNvSpPr/>
          <p:nvPr/>
        </p:nvSpPr>
        <p:spPr>
          <a:xfrm>
            <a:off x="1966938" y="5080113"/>
            <a:ext cx="1783427" cy="461665"/>
          </a:xfrm>
          <a:prstGeom prst="rect">
            <a:avLst/>
          </a:prstGeom>
        </p:spPr>
        <p:txBody>
          <a:bodyPr wrap="square">
            <a:spAutoFit/>
          </a:bodyPr>
          <a:lstStyle/>
          <a:p>
            <a:r>
              <a:rPr lang="zh-CN" altLang="en-US" sz="2400" dirty="0">
                <a:latin typeface="黑体" panose="02010609060101010101" charset="-122"/>
                <a:ea typeface="黑体" panose="02010609060101010101" charset="-122"/>
              </a:rPr>
              <a:t>资产净利率</a:t>
            </a:r>
            <a:endParaRPr lang="en-US" altLang="zh-CN" sz="2400" dirty="0">
              <a:latin typeface="黑体" panose="02010609060101010101" charset="-122"/>
              <a:ea typeface="黑体" panose="02010609060101010101" charset="-122"/>
            </a:endParaRPr>
          </a:p>
        </p:txBody>
      </p:sp>
      <p:sp>
        <p:nvSpPr>
          <p:cNvPr id="87" name="矩形 86"/>
          <p:cNvSpPr/>
          <p:nvPr/>
        </p:nvSpPr>
        <p:spPr>
          <a:xfrm>
            <a:off x="7651466" y="5458667"/>
            <a:ext cx="2030912" cy="461665"/>
          </a:xfrm>
          <a:prstGeom prst="rect">
            <a:avLst/>
          </a:prstGeom>
        </p:spPr>
        <p:txBody>
          <a:bodyPr wrap="square">
            <a:spAutoFit/>
          </a:bodyPr>
          <a:lstStyle/>
          <a:p>
            <a:r>
              <a:rPr lang="zh-CN" altLang="en-US" sz="2400" dirty="0">
                <a:latin typeface="黑体" panose="02010609060101010101" charset="-122"/>
                <a:ea typeface="黑体" panose="02010609060101010101" charset="-122"/>
              </a:rPr>
              <a:t>净资产收益率</a:t>
            </a:r>
            <a:endParaRPr lang="en-US" altLang="zh-CN" sz="2400" dirty="0">
              <a:latin typeface="黑体" panose="02010609060101010101" charset="-122"/>
              <a:ea typeface="黑体" panose="02010609060101010101" charset="-122"/>
            </a:endParaRPr>
          </a:p>
        </p:txBody>
      </p:sp>
      <p:sp>
        <p:nvSpPr>
          <p:cNvPr id="14" name="Rectangle 26"/>
          <p:cNvSpPr>
            <a:spLocks noChangeArrowheads="1"/>
          </p:cNvSpPr>
          <p:nvPr/>
        </p:nvSpPr>
        <p:spPr bwMode="auto">
          <a:xfrm>
            <a:off x="1061953" y="1193503"/>
            <a:ext cx="3362116" cy="55399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algn="just">
              <a:spcAft>
                <a:spcPts val="600"/>
              </a:spcAft>
            </a:pPr>
            <a:r>
              <a:rPr lang="zh-CN" altLang="en-US" sz="3000" dirty="0">
                <a:latin typeface="方正大黑简体" panose="03000509000000000000" pitchFamily="65" charset="-122"/>
                <a:ea typeface="方正大黑简体" panose="03000509000000000000" pitchFamily="65" charset="-122"/>
                <a:cs typeface="华文黑体" pitchFamily="2" charset="-122"/>
              </a:rPr>
              <a:t>四、赢利能力分析</a:t>
            </a:r>
          </a:p>
        </p:txBody>
      </p:sp>
    </p:spTree>
  </p:cSld>
  <p:clrMapOvr>
    <a:masterClrMapping/>
  </p:clrMapOvr>
  <mc:AlternateContent xmlns:mc="http://schemas.openxmlformats.org/markup-compatibility/2006">
    <mc:Choice xmlns=""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7"/>
                                        </p:tgtEl>
                                        <p:attrNameLst>
                                          <p:attrName>style.visibility</p:attrName>
                                        </p:attrNameLst>
                                      </p:cBhvr>
                                      <p:to>
                                        <p:strVal val="visible"/>
                                      </p:to>
                                    </p:set>
                                    <p:animEffect transition="in" filter="wipe(left)">
                                      <p:cBhvr>
                                        <p:cTn id="11" dur="750"/>
                                        <p:tgtEl>
                                          <p:spTgt spid="77"/>
                                        </p:tgtEl>
                                      </p:cBhvr>
                                    </p:animEffect>
                                  </p:childTnLst>
                                </p:cTn>
                              </p:par>
                              <p:par>
                                <p:cTn id="12" presetID="22" presetClass="entr" presetSubtype="1" fill="hold" grpId="0" nodeType="withEffect">
                                  <p:stCondLst>
                                    <p:cond delay="400"/>
                                  </p:stCondLst>
                                  <p:childTnLst>
                                    <p:set>
                                      <p:cBhvr>
                                        <p:cTn id="13" dur="1" fill="hold">
                                          <p:stCondLst>
                                            <p:cond delay="0"/>
                                          </p:stCondLst>
                                        </p:cTn>
                                        <p:tgtEl>
                                          <p:spTgt spid="78"/>
                                        </p:tgtEl>
                                        <p:attrNameLst>
                                          <p:attrName>style.visibility</p:attrName>
                                        </p:attrNameLst>
                                      </p:cBhvr>
                                      <p:to>
                                        <p:strVal val="visible"/>
                                      </p:to>
                                    </p:set>
                                    <p:animEffect transition="in" filter="wipe(up)">
                                      <p:cBhvr>
                                        <p:cTn id="14" dur="750"/>
                                        <p:tgtEl>
                                          <p:spTgt spid="78"/>
                                        </p:tgtEl>
                                      </p:cBhvr>
                                    </p:animEffect>
                                  </p:childTnLst>
                                </p:cTn>
                              </p:par>
                              <p:par>
                                <p:cTn id="15" presetID="22" presetClass="entr" presetSubtype="2" fill="hold" grpId="0" nodeType="withEffect">
                                  <p:stCondLst>
                                    <p:cond delay="800"/>
                                  </p:stCondLst>
                                  <p:childTnLst>
                                    <p:set>
                                      <p:cBhvr>
                                        <p:cTn id="16" dur="1" fill="hold">
                                          <p:stCondLst>
                                            <p:cond delay="0"/>
                                          </p:stCondLst>
                                        </p:cTn>
                                        <p:tgtEl>
                                          <p:spTgt spid="79"/>
                                        </p:tgtEl>
                                        <p:attrNameLst>
                                          <p:attrName>style.visibility</p:attrName>
                                        </p:attrNameLst>
                                      </p:cBhvr>
                                      <p:to>
                                        <p:strVal val="visible"/>
                                      </p:to>
                                    </p:set>
                                    <p:animEffect transition="in" filter="wipe(right)">
                                      <p:cBhvr>
                                        <p:cTn id="17" dur="750"/>
                                        <p:tgtEl>
                                          <p:spTgt spid="79"/>
                                        </p:tgtEl>
                                      </p:cBhvr>
                                    </p:animEffect>
                                  </p:childTnLst>
                                </p:cTn>
                              </p:par>
                              <p:par>
                                <p:cTn id="18" presetID="22" presetClass="entr" presetSubtype="1" fill="hold" grpId="0" nodeType="withEffect">
                                  <p:stCondLst>
                                    <p:cond delay="1200"/>
                                  </p:stCondLst>
                                  <p:childTnLst>
                                    <p:set>
                                      <p:cBhvr>
                                        <p:cTn id="19" dur="1" fill="hold">
                                          <p:stCondLst>
                                            <p:cond delay="0"/>
                                          </p:stCondLst>
                                        </p:cTn>
                                        <p:tgtEl>
                                          <p:spTgt spid="80"/>
                                        </p:tgtEl>
                                        <p:attrNameLst>
                                          <p:attrName>style.visibility</p:attrName>
                                        </p:attrNameLst>
                                      </p:cBhvr>
                                      <p:to>
                                        <p:strVal val="visible"/>
                                      </p:to>
                                    </p:set>
                                    <p:animEffect transition="in" filter="wipe(up)">
                                      <p:cBhvr>
                                        <p:cTn id="20" dur="750"/>
                                        <p:tgtEl>
                                          <p:spTgt spid="80"/>
                                        </p:tgtEl>
                                      </p:cBhvr>
                                    </p:animEffect>
                                  </p:childTnLst>
                                </p:cTn>
                              </p:par>
                              <p:par>
                                <p:cTn id="21" presetID="22" presetClass="entr" presetSubtype="8" fill="hold" grpId="0" nodeType="withEffect">
                                  <p:stCondLst>
                                    <p:cond delay="160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750"/>
                                        <p:tgtEl>
                                          <p:spTgt spid="81"/>
                                        </p:tgtEl>
                                      </p:cBhvr>
                                    </p:animEffect>
                                  </p:childTnLst>
                                </p:cTn>
                              </p:par>
                            </p:childTnLst>
                          </p:cTn>
                        </p:par>
                        <p:par>
                          <p:cTn id="24" fill="hold">
                            <p:stCondLst>
                              <p:cond delay="1500"/>
                            </p:stCondLst>
                            <p:childTnLst>
                              <p:par>
                                <p:cTn id="25" presetID="2" presetClass="entr" presetSubtype="8" fill="hold" grpId="0" nodeType="afterEffect">
                                  <p:stCondLst>
                                    <p:cond delay="0"/>
                                  </p:stCondLst>
                                  <p:childTnLst>
                                    <p:set>
                                      <p:cBhvr>
                                        <p:cTn id="26" dur="1" fill="hold">
                                          <p:stCondLst>
                                            <p:cond delay="0"/>
                                          </p:stCondLst>
                                        </p:cTn>
                                        <p:tgtEl>
                                          <p:spTgt spid="82"/>
                                        </p:tgtEl>
                                        <p:attrNameLst>
                                          <p:attrName>style.visibility</p:attrName>
                                        </p:attrNameLst>
                                      </p:cBhvr>
                                      <p:to>
                                        <p:strVal val="visible"/>
                                      </p:to>
                                    </p:set>
                                    <p:anim calcmode="lin" valueType="num">
                                      <p:cBhvr additive="base">
                                        <p:cTn id="27" dur="500" fill="hold"/>
                                        <p:tgtEl>
                                          <p:spTgt spid="82"/>
                                        </p:tgtEl>
                                        <p:attrNameLst>
                                          <p:attrName>ppt_x</p:attrName>
                                        </p:attrNameLst>
                                      </p:cBhvr>
                                      <p:tavLst>
                                        <p:tav tm="0">
                                          <p:val>
                                            <p:strVal val="0-#ppt_w/2"/>
                                          </p:val>
                                        </p:tav>
                                        <p:tav tm="100000">
                                          <p:val>
                                            <p:strVal val="#ppt_x"/>
                                          </p:val>
                                        </p:tav>
                                      </p:tavLst>
                                    </p:anim>
                                    <p:anim calcmode="lin" valueType="num">
                                      <p:cBhvr additive="base">
                                        <p:cTn id="28" dur="500" fill="hold"/>
                                        <p:tgtEl>
                                          <p:spTgt spid="82"/>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500" fill="hold"/>
                                        <p:tgtEl>
                                          <p:spTgt spid="83"/>
                                        </p:tgtEl>
                                        <p:attrNameLst>
                                          <p:attrName>ppt_x</p:attrName>
                                        </p:attrNameLst>
                                      </p:cBhvr>
                                      <p:tavLst>
                                        <p:tav tm="0">
                                          <p:val>
                                            <p:strVal val="0-#ppt_w/2"/>
                                          </p:val>
                                        </p:tav>
                                        <p:tav tm="100000">
                                          <p:val>
                                            <p:strVal val="#ppt_x"/>
                                          </p:val>
                                        </p:tav>
                                      </p:tavLst>
                                    </p:anim>
                                    <p:anim calcmode="lin" valueType="num">
                                      <p:cBhvr additive="base">
                                        <p:cTn id="32" dur="500" fill="hold"/>
                                        <p:tgtEl>
                                          <p:spTgt spid="83"/>
                                        </p:tgtEl>
                                        <p:attrNameLst>
                                          <p:attrName>ppt_y</p:attrName>
                                        </p:attrNameLst>
                                      </p:cBhvr>
                                      <p:tavLst>
                                        <p:tav tm="0">
                                          <p:val>
                                            <p:strVal val="#ppt_y"/>
                                          </p:val>
                                        </p:tav>
                                        <p:tav tm="100000">
                                          <p:val>
                                            <p:strVal val="#ppt_y"/>
                                          </p:val>
                                        </p:tav>
                                      </p:tavLst>
                                    </p:anim>
                                  </p:childTnLst>
                                </p:cTn>
                              </p:par>
                            </p:childTnLst>
                          </p:cTn>
                        </p:par>
                        <p:par>
                          <p:cTn id="33" fill="hold">
                            <p:stCondLst>
                              <p:cond delay="2000"/>
                            </p:stCondLst>
                            <p:childTnLst>
                              <p:par>
                                <p:cTn id="34" presetID="22" presetClass="entr" presetSubtype="8"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left)">
                                      <p:cBhvr>
                                        <p:cTn id="36" dur="750"/>
                                        <p:tgtEl>
                                          <p:spTgt spid="84"/>
                                        </p:tgtEl>
                                      </p:cBhvr>
                                    </p:animEffect>
                                  </p:childTnLst>
                                </p:cTn>
                              </p:par>
                            </p:childTnLst>
                          </p:cTn>
                        </p:par>
                        <p:par>
                          <p:cTn id="37" fill="hold">
                            <p:stCondLst>
                              <p:cond delay="3000"/>
                            </p:stCondLst>
                            <p:childTnLst>
                              <p:par>
                                <p:cTn id="38" presetID="22" presetClass="entr" presetSubtype="8" fill="hold" grpId="0"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left)">
                                      <p:cBhvr>
                                        <p:cTn id="40" dur="750"/>
                                        <p:tgtEl>
                                          <p:spTgt spid="85"/>
                                        </p:tgtEl>
                                      </p:cBhvr>
                                    </p:animEffect>
                                  </p:childTnLst>
                                </p:cTn>
                              </p:par>
                            </p:childTnLst>
                          </p:cTn>
                        </p:par>
                        <p:par>
                          <p:cTn id="41" fill="hold">
                            <p:stCondLst>
                              <p:cond delay="4000"/>
                            </p:stCondLst>
                            <p:childTnLst>
                              <p:par>
                                <p:cTn id="42" presetID="22" presetClass="entr" presetSubtype="2" fill="hold" grpId="0" nodeType="afterEffect">
                                  <p:stCondLst>
                                    <p:cond delay="0"/>
                                  </p:stCondLst>
                                  <p:childTnLst>
                                    <p:set>
                                      <p:cBhvr>
                                        <p:cTn id="43" dur="1" fill="hold">
                                          <p:stCondLst>
                                            <p:cond delay="0"/>
                                          </p:stCondLst>
                                        </p:cTn>
                                        <p:tgtEl>
                                          <p:spTgt spid="86"/>
                                        </p:tgtEl>
                                        <p:attrNameLst>
                                          <p:attrName>style.visibility</p:attrName>
                                        </p:attrNameLst>
                                      </p:cBhvr>
                                      <p:to>
                                        <p:strVal val="visible"/>
                                      </p:to>
                                    </p:set>
                                    <p:animEffect transition="in" filter="wipe(right)">
                                      <p:cBhvr>
                                        <p:cTn id="44" dur="750"/>
                                        <p:tgtEl>
                                          <p:spTgt spid="86"/>
                                        </p:tgtEl>
                                      </p:cBhvr>
                                    </p:animEffect>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87"/>
                                        </p:tgtEl>
                                        <p:attrNameLst>
                                          <p:attrName>style.visibility</p:attrName>
                                        </p:attrNameLst>
                                      </p:cBhvr>
                                      <p:to>
                                        <p:strVal val="visible"/>
                                      </p:to>
                                    </p:set>
                                    <p:animEffect transition="in" filter="wipe(left)">
                                      <p:cBhvr>
                                        <p:cTn id="48" dur="75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animBg="1"/>
      <p:bldP spid="78" grpId="0" animBg="1"/>
      <p:bldP spid="79" grpId="0" animBg="1"/>
      <p:bldP spid="80" grpId="0" animBg="1"/>
      <p:bldP spid="81" grpId="0" animBg="1"/>
      <p:bldP spid="82" grpId="0" animBg="1"/>
      <p:bldP spid="83" grpId="0" animBg="1"/>
      <p:bldP spid="84" grpId="0"/>
      <p:bldP spid="85" grpId="0"/>
      <p:bldP spid="86" grpId="0"/>
      <p:bldP spid="87" grpId="0"/>
      <p:bldP spid="1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26"/>
          <p:cNvSpPr>
            <a:spLocks noChangeArrowheads="1"/>
          </p:cNvSpPr>
          <p:nvPr/>
        </p:nvSpPr>
        <p:spPr bwMode="auto">
          <a:xfrm>
            <a:off x="729510" y="1721764"/>
            <a:ext cx="3193134" cy="49244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indent="612140" algn="just">
              <a:spcAft>
                <a:spcPts val="600"/>
              </a:spcAft>
            </a:pPr>
            <a:r>
              <a:rPr lang="zh-CN" altLang="en-US" sz="2600" dirty="0">
                <a:latin typeface="黑体" panose="02010609060101010101" charset="-122"/>
                <a:ea typeface="黑体" panose="02010609060101010101" charset="-122"/>
                <a:cs typeface="华文黑体" pitchFamily="2" charset="-122"/>
              </a:rPr>
              <a:t>（一）每股收益</a:t>
            </a:r>
          </a:p>
        </p:txBody>
      </p:sp>
      <p:sp>
        <p:nvSpPr>
          <p:cNvPr id="15" name="平行四边形 14"/>
          <p:cNvSpPr/>
          <p:nvPr/>
        </p:nvSpPr>
        <p:spPr>
          <a:xfrm>
            <a:off x="1076984" y="2528360"/>
            <a:ext cx="2546166" cy="1595696"/>
          </a:xfrm>
          <a:prstGeom prst="parallelogram">
            <a:avLst/>
          </a:prstGeom>
          <a:blipFill dpi="0" rotWithShape="1">
            <a:blip r:embed="rId3" cstate="print"/>
            <a:srcRect/>
            <a:stretch>
              <a:fillRect/>
            </a:stretch>
          </a:blipFill>
          <a:ln>
            <a:noFill/>
          </a:ln>
          <a:effectLst>
            <a:outerShdw blurRad="2540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平行四边形 15"/>
          <p:cNvSpPr/>
          <p:nvPr/>
        </p:nvSpPr>
        <p:spPr>
          <a:xfrm>
            <a:off x="7647811" y="2528360"/>
            <a:ext cx="2546166" cy="1595696"/>
          </a:xfrm>
          <a:prstGeom prst="parallelogram">
            <a:avLst/>
          </a:prstGeom>
          <a:blipFill dpi="0" rotWithShape="1">
            <a:blip r:embed="rId4" cstate="print"/>
            <a:srcRect/>
            <a:stretch>
              <a:fillRect/>
            </a:stretch>
          </a:blipFill>
          <a:ln>
            <a:noFill/>
          </a:ln>
          <a:effectLst>
            <a:outerShdw blurRad="2540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平行四边形 16"/>
          <p:cNvSpPr/>
          <p:nvPr/>
        </p:nvSpPr>
        <p:spPr>
          <a:xfrm>
            <a:off x="4917704" y="4398998"/>
            <a:ext cx="2546166" cy="1595696"/>
          </a:xfrm>
          <a:prstGeom prst="parallelogram">
            <a:avLst/>
          </a:prstGeom>
          <a:blipFill dpi="0" rotWithShape="1">
            <a:blip r:embed="rId5" cstate="print"/>
            <a:srcRect/>
            <a:stretch>
              <a:fillRect/>
            </a:stretch>
          </a:blipFill>
          <a:ln>
            <a:noFill/>
          </a:ln>
          <a:effectLst>
            <a:outerShdw blurRad="2540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9" name="组合 18"/>
          <p:cNvGrpSpPr/>
          <p:nvPr/>
        </p:nvGrpSpPr>
        <p:grpSpPr>
          <a:xfrm>
            <a:off x="1444479" y="4398998"/>
            <a:ext cx="2867233" cy="1595696"/>
            <a:chOff x="1089099" y="4166547"/>
            <a:chExt cx="2354526" cy="2247959"/>
          </a:xfrm>
          <a:effectLst>
            <a:outerShdw blurRad="254000" dist="63500" dir="2700000" algn="tl" rotWithShape="0">
              <a:prstClr val="black">
                <a:alpha val="20000"/>
              </a:prstClr>
            </a:outerShdw>
          </a:effectLst>
        </p:grpSpPr>
        <p:sp>
          <p:nvSpPr>
            <p:cNvPr id="20" name="矩形 58"/>
            <p:cNvSpPr/>
            <p:nvPr/>
          </p:nvSpPr>
          <p:spPr>
            <a:xfrm>
              <a:off x="1161759" y="4166547"/>
              <a:ext cx="2247959" cy="2247959"/>
            </a:xfrm>
            <a:prstGeom prst="parallelogram">
              <a:avLst/>
            </a:prstGeom>
            <a:solidFill>
              <a:srgbClr val="FFB4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21" name="矩形 59"/>
            <p:cNvSpPr/>
            <p:nvPr/>
          </p:nvSpPr>
          <p:spPr>
            <a:xfrm>
              <a:off x="1089099" y="4891980"/>
              <a:ext cx="2354526" cy="813915"/>
            </a:xfrm>
            <a:prstGeom prst="parallelogram">
              <a:avLst/>
            </a:prstGeom>
          </p:spPr>
          <p:txBody>
            <a:bodyPr wrap="square">
              <a:spAutoFit/>
            </a:bodyPr>
            <a:lstStyle/>
            <a:p>
              <a:pPr lvl="0" algn="ctr" defTabSz="1450975"/>
              <a:r>
                <a:rPr lang="zh-CN" altLang="en-US" sz="2400" kern="0" dirty="0">
                  <a:solidFill>
                    <a:schemeClr val="bg1"/>
                  </a:solidFill>
                  <a:latin typeface="黑体" panose="02010609060101010101" charset="-122"/>
                  <a:ea typeface="黑体" panose="02010609060101010101" charset="-122"/>
                </a:rPr>
                <a:t>基本每股收益</a:t>
              </a:r>
              <a:endParaRPr lang="en-US" altLang="zh-CN" sz="2400" kern="0" dirty="0">
                <a:solidFill>
                  <a:schemeClr val="bg1"/>
                </a:solidFill>
                <a:latin typeface="黑体" panose="02010609060101010101" charset="-122"/>
                <a:ea typeface="黑体" panose="02010609060101010101" charset="-122"/>
              </a:endParaRPr>
            </a:p>
          </p:txBody>
        </p:sp>
      </p:grpSp>
      <p:grpSp>
        <p:nvGrpSpPr>
          <p:cNvPr id="22" name="组合 21"/>
          <p:cNvGrpSpPr/>
          <p:nvPr/>
        </p:nvGrpSpPr>
        <p:grpSpPr>
          <a:xfrm>
            <a:off x="8173368" y="4398998"/>
            <a:ext cx="3168283" cy="1595696"/>
            <a:chOff x="6147520" y="4166547"/>
            <a:chExt cx="2461976" cy="2247959"/>
          </a:xfrm>
          <a:effectLst>
            <a:outerShdw blurRad="254000" dist="63500" dir="2700000" algn="tl" rotWithShape="0">
              <a:prstClr val="black">
                <a:alpha val="20000"/>
              </a:prstClr>
            </a:outerShdw>
          </a:effectLst>
        </p:grpSpPr>
        <p:sp>
          <p:nvSpPr>
            <p:cNvPr id="23" name="矩形 62"/>
            <p:cNvSpPr/>
            <p:nvPr/>
          </p:nvSpPr>
          <p:spPr>
            <a:xfrm>
              <a:off x="6242108" y="4166547"/>
              <a:ext cx="2247959" cy="2247959"/>
            </a:xfrm>
            <a:prstGeom prst="parallelogram">
              <a:avLst/>
            </a:prstGeom>
            <a:solidFill>
              <a:srgbClr val="7676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24" name="矩形 63"/>
            <p:cNvSpPr/>
            <p:nvPr/>
          </p:nvSpPr>
          <p:spPr>
            <a:xfrm>
              <a:off x="6147520" y="4880424"/>
              <a:ext cx="2461976" cy="813915"/>
            </a:xfrm>
            <a:prstGeom prst="parallelogram">
              <a:avLst/>
            </a:prstGeom>
          </p:spPr>
          <p:txBody>
            <a:bodyPr wrap="square">
              <a:spAutoFit/>
            </a:bodyPr>
            <a:lstStyle/>
            <a:p>
              <a:pPr algn="ctr" defTabSz="1450975"/>
              <a:r>
                <a:rPr lang="zh-CN" altLang="en-US" sz="2400" kern="0" dirty="0">
                  <a:solidFill>
                    <a:schemeClr val="bg1"/>
                  </a:solidFill>
                  <a:latin typeface="黑体" panose="02010609060101010101" charset="-122"/>
                  <a:ea typeface="黑体" panose="02010609060101010101" charset="-122"/>
                </a:rPr>
                <a:t>每股收益的应用</a:t>
              </a:r>
            </a:p>
          </p:txBody>
        </p:sp>
      </p:grpSp>
      <p:grpSp>
        <p:nvGrpSpPr>
          <p:cNvPr id="25" name="组合 24"/>
          <p:cNvGrpSpPr/>
          <p:nvPr/>
        </p:nvGrpSpPr>
        <p:grpSpPr>
          <a:xfrm>
            <a:off x="4270426" y="2528360"/>
            <a:ext cx="2896856" cy="1595696"/>
            <a:chOff x="3701934" y="1657350"/>
            <a:chExt cx="2247959" cy="2247959"/>
          </a:xfrm>
          <a:effectLst>
            <a:outerShdw blurRad="254000" dist="63500" dir="2700000" algn="tl" rotWithShape="0">
              <a:prstClr val="black">
                <a:alpha val="20000"/>
              </a:prstClr>
            </a:outerShdw>
          </a:effectLst>
        </p:grpSpPr>
        <p:sp>
          <p:nvSpPr>
            <p:cNvPr id="26" name="矩形 68"/>
            <p:cNvSpPr/>
            <p:nvPr/>
          </p:nvSpPr>
          <p:spPr>
            <a:xfrm>
              <a:off x="3701934" y="1657350"/>
              <a:ext cx="2247959" cy="2247959"/>
            </a:xfrm>
            <a:prstGeom prst="parallelogram">
              <a:avLst/>
            </a:prstGeom>
            <a:solidFill>
              <a:srgbClr val="5967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27" name="矩形 69"/>
            <p:cNvSpPr/>
            <p:nvPr/>
          </p:nvSpPr>
          <p:spPr>
            <a:xfrm>
              <a:off x="3778164" y="2368083"/>
              <a:ext cx="2095500" cy="826494"/>
            </a:xfrm>
            <a:prstGeom prst="parallelogram">
              <a:avLst/>
            </a:prstGeom>
          </p:spPr>
          <p:txBody>
            <a:bodyPr wrap="square">
              <a:spAutoFit/>
            </a:bodyPr>
            <a:lstStyle/>
            <a:p>
              <a:pPr algn="ctr" defTabSz="1450975"/>
              <a:r>
                <a:rPr lang="zh-CN" altLang="en-US" sz="2400" kern="0" dirty="0">
                  <a:solidFill>
                    <a:schemeClr val="bg1"/>
                  </a:solidFill>
                  <a:latin typeface="黑体" panose="02010609060101010101" charset="-122"/>
                  <a:ea typeface="黑体" panose="02010609060101010101" charset="-122"/>
                </a:rPr>
                <a:t>稀释每股收益</a:t>
              </a:r>
            </a:p>
          </p:txBody>
        </p:sp>
      </p:grpSp>
      <p:sp>
        <p:nvSpPr>
          <p:cNvPr id="28" name="Rectangle 26"/>
          <p:cNvSpPr>
            <a:spLocks noChangeArrowheads="1"/>
          </p:cNvSpPr>
          <p:nvPr/>
        </p:nvSpPr>
        <p:spPr bwMode="auto">
          <a:xfrm>
            <a:off x="729509" y="1010690"/>
            <a:ext cx="3362116" cy="55399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algn="just">
              <a:spcAft>
                <a:spcPts val="600"/>
              </a:spcAft>
            </a:pPr>
            <a:r>
              <a:rPr lang="zh-CN" altLang="en-US" sz="3000" dirty="0">
                <a:latin typeface="方正大黑简体" panose="03000509000000000000" pitchFamily="65" charset="-122"/>
                <a:ea typeface="方正大黑简体" panose="03000509000000000000" pitchFamily="65" charset="-122"/>
                <a:cs typeface="华文黑体" pitchFamily="2" charset="-122"/>
              </a:rPr>
              <a:t>五、投资报酬分析</a:t>
            </a:r>
          </a:p>
        </p:txBody>
      </p:sp>
    </p:spTree>
  </p:cSld>
  <p:clrMapOvr>
    <a:masterClrMapping/>
  </p:clrMapOvr>
  <mc:AlternateContent xmlns:mc="http://schemas.openxmlformats.org/markup-compatibility/2006">
    <mc:Choice xmlns=""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left)">
                                      <p:cBhvr>
                                        <p:cTn id="11" dur="500"/>
                                        <p:tgtEl>
                                          <p:spTgt spid="18"/>
                                        </p:tgtEl>
                                      </p:cBhvr>
                                    </p:animEffect>
                                  </p:childTnLst>
                                </p:cTn>
                              </p:par>
                            </p:childTnLst>
                          </p:cTn>
                        </p:par>
                        <p:par>
                          <p:cTn id="12" fill="hold">
                            <p:stCondLst>
                              <p:cond delay="1000"/>
                            </p:stCondLst>
                            <p:childTnLst>
                              <p:par>
                                <p:cTn id="13" presetID="31" presetClass="entr" presetSubtype="0"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 calcmode="lin" valueType="num">
                                      <p:cBhvr>
                                        <p:cTn id="17" dur="500" fill="hold"/>
                                        <p:tgtEl>
                                          <p:spTgt spid="15"/>
                                        </p:tgtEl>
                                        <p:attrNameLst>
                                          <p:attrName>style.rotation</p:attrName>
                                        </p:attrNameLst>
                                      </p:cBhvr>
                                      <p:tavLst>
                                        <p:tav tm="0">
                                          <p:val>
                                            <p:fltVal val="90"/>
                                          </p:val>
                                        </p:tav>
                                        <p:tav tm="100000">
                                          <p:val>
                                            <p:fltVal val="0"/>
                                          </p:val>
                                        </p:tav>
                                      </p:tavLst>
                                    </p:anim>
                                    <p:animEffect transition="in" filter="fade">
                                      <p:cBhvr>
                                        <p:cTn id="18" dur="500"/>
                                        <p:tgtEl>
                                          <p:spTgt spid="15"/>
                                        </p:tgtEl>
                                      </p:cBhvr>
                                    </p:animEffect>
                                  </p:childTnLst>
                                </p:cTn>
                              </p:par>
                            </p:childTnLst>
                          </p:cTn>
                        </p:par>
                        <p:par>
                          <p:cTn id="19" fill="hold">
                            <p:stCondLst>
                              <p:cond delay="1500"/>
                            </p:stCondLst>
                            <p:childTnLst>
                              <p:par>
                                <p:cTn id="20" presetID="31" presetClass="entr" presetSubtype="0" fill="hold"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500" fill="hold"/>
                                        <p:tgtEl>
                                          <p:spTgt spid="19"/>
                                        </p:tgtEl>
                                        <p:attrNameLst>
                                          <p:attrName>ppt_w</p:attrName>
                                        </p:attrNameLst>
                                      </p:cBhvr>
                                      <p:tavLst>
                                        <p:tav tm="0">
                                          <p:val>
                                            <p:fltVal val="0"/>
                                          </p:val>
                                        </p:tav>
                                        <p:tav tm="100000">
                                          <p:val>
                                            <p:strVal val="#ppt_w"/>
                                          </p:val>
                                        </p:tav>
                                      </p:tavLst>
                                    </p:anim>
                                    <p:anim calcmode="lin" valueType="num">
                                      <p:cBhvr>
                                        <p:cTn id="23" dur="500" fill="hold"/>
                                        <p:tgtEl>
                                          <p:spTgt spid="19"/>
                                        </p:tgtEl>
                                        <p:attrNameLst>
                                          <p:attrName>ppt_h</p:attrName>
                                        </p:attrNameLst>
                                      </p:cBhvr>
                                      <p:tavLst>
                                        <p:tav tm="0">
                                          <p:val>
                                            <p:fltVal val="0"/>
                                          </p:val>
                                        </p:tav>
                                        <p:tav tm="100000">
                                          <p:val>
                                            <p:strVal val="#ppt_h"/>
                                          </p:val>
                                        </p:tav>
                                      </p:tavLst>
                                    </p:anim>
                                    <p:anim calcmode="lin" valueType="num">
                                      <p:cBhvr>
                                        <p:cTn id="24" dur="500" fill="hold"/>
                                        <p:tgtEl>
                                          <p:spTgt spid="19"/>
                                        </p:tgtEl>
                                        <p:attrNameLst>
                                          <p:attrName>style.rotation</p:attrName>
                                        </p:attrNameLst>
                                      </p:cBhvr>
                                      <p:tavLst>
                                        <p:tav tm="0">
                                          <p:val>
                                            <p:fltVal val="90"/>
                                          </p:val>
                                        </p:tav>
                                        <p:tav tm="100000">
                                          <p:val>
                                            <p:fltVal val="0"/>
                                          </p:val>
                                        </p:tav>
                                      </p:tavLst>
                                    </p:anim>
                                    <p:animEffect transition="in" filter="fade">
                                      <p:cBhvr>
                                        <p:cTn id="25" dur="500"/>
                                        <p:tgtEl>
                                          <p:spTgt spid="19"/>
                                        </p:tgtEl>
                                      </p:cBhvr>
                                    </p:animEffect>
                                  </p:childTnLst>
                                </p:cTn>
                              </p:par>
                            </p:childTnLst>
                          </p:cTn>
                        </p:par>
                        <p:par>
                          <p:cTn id="26" fill="hold">
                            <p:stCondLst>
                              <p:cond delay="2000"/>
                            </p:stCondLst>
                            <p:childTnLst>
                              <p:par>
                                <p:cTn id="27" presetID="31" presetClass="entr" presetSubtype="0"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500" fill="hold"/>
                                        <p:tgtEl>
                                          <p:spTgt spid="17"/>
                                        </p:tgtEl>
                                        <p:attrNameLst>
                                          <p:attrName>ppt_w</p:attrName>
                                        </p:attrNameLst>
                                      </p:cBhvr>
                                      <p:tavLst>
                                        <p:tav tm="0">
                                          <p:val>
                                            <p:fltVal val="0"/>
                                          </p:val>
                                        </p:tav>
                                        <p:tav tm="100000">
                                          <p:val>
                                            <p:strVal val="#ppt_w"/>
                                          </p:val>
                                        </p:tav>
                                      </p:tavLst>
                                    </p:anim>
                                    <p:anim calcmode="lin" valueType="num">
                                      <p:cBhvr>
                                        <p:cTn id="30" dur="500" fill="hold"/>
                                        <p:tgtEl>
                                          <p:spTgt spid="17"/>
                                        </p:tgtEl>
                                        <p:attrNameLst>
                                          <p:attrName>ppt_h</p:attrName>
                                        </p:attrNameLst>
                                      </p:cBhvr>
                                      <p:tavLst>
                                        <p:tav tm="0">
                                          <p:val>
                                            <p:fltVal val="0"/>
                                          </p:val>
                                        </p:tav>
                                        <p:tav tm="100000">
                                          <p:val>
                                            <p:strVal val="#ppt_h"/>
                                          </p:val>
                                        </p:tav>
                                      </p:tavLst>
                                    </p:anim>
                                    <p:anim calcmode="lin" valueType="num">
                                      <p:cBhvr>
                                        <p:cTn id="31" dur="500" fill="hold"/>
                                        <p:tgtEl>
                                          <p:spTgt spid="17"/>
                                        </p:tgtEl>
                                        <p:attrNameLst>
                                          <p:attrName>style.rotation</p:attrName>
                                        </p:attrNameLst>
                                      </p:cBhvr>
                                      <p:tavLst>
                                        <p:tav tm="0">
                                          <p:val>
                                            <p:fltVal val="90"/>
                                          </p:val>
                                        </p:tav>
                                        <p:tav tm="100000">
                                          <p:val>
                                            <p:fltVal val="0"/>
                                          </p:val>
                                        </p:tav>
                                      </p:tavLst>
                                    </p:anim>
                                    <p:animEffect transition="in" filter="fade">
                                      <p:cBhvr>
                                        <p:cTn id="32" dur="500"/>
                                        <p:tgtEl>
                                          <p:spTgt spid="17"/>
                                        </p:tgtEl>
                                      </p:cBhvr>
                                    </p:animEffect>
                                  </p:childTnLst>
                                </p:cTn>
                              </p:par>
                            </p:childTnLst>
                          </p:cTn>
                        </p:par>
                        <p:par>
                          <p:cTn id="33" fill="hold">
                            <p:stCondLst>
                              <p:cond delay="2500"/>
                            </p:stCondLst>
                            <p:childTnLst>
                              <p:par>
                                <p:cTn id="34" presetID="31" presetClass="entr" presetSubtype="0" fill="hold"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 calcmode="lin" valueType="num">
                                      <p:cBhvr>
                                        <p:cTn id="38" dur="500" fill="hold"/>
                                        <p:tgtEl>
                                          <p:spTgt spid="25"/>
                                        </p:tgtEl>
                                        <p:attrNameLst>
                                          <p:attrName>style.rotation</p:attrName>
                                        </p:attrNameLst>
                                      </p:cBhvr>
                                      <p:tavLst>
                                        <p:tav tm="0">
                                          <p:val>
                                            <p:fltVal val="90"/>
                                          </p:val>
                                        </p:tav>
                                        <p:tav tm="100000">
                                          <p:val>
                                            <p:fltVal val="0"/>
                                          </p:val>
                                        </p:tav>
                                      </p:tavLst>
                                    </p:anim>
                                    <p:animEffect transition="in" filter="fade">
                                      <p:cBhvr>
                                        <p:cTn id="39" dur="500"/>
                                        <p:tgtEl>
                                          <p:spTgt spid="25"/>
                                        </p:tgtEl>
                                      </p:cBhvr>
                                    </p:animEffect>
                                  </p:childTnLst>
                                </p:cTn>
                              </p:par>
                            </p:childTnLst>
                          </p:cTn>
                        </p:par>
                        <p:par>
                          <p:cTn id="40" fill="hold">
                            <p:stCondLst>
                              <p:cond delay="3000"/>
                            </p:stCondLst>
                            <p:childTnLst>
                              <p:par>
                                <p:cTn id="41" presetID="31"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 calcmode="lin" valueType="num">
                                      <p:cBhvr>
                                        <p:cTn id="45" dur="500" fill="hold"/>
                                        <p:tgtEl>
                                          <p:spTgt spid="16"/>
                                        </p:tgtEl>
                                        <p:attrNameLst>
                                          <p:attrName>style.rotation</p:attrName>
                                        </p:attrNameLst>
                                      </p:cBhvr>
                                      <p:tavLst>
                                        <p:tav tm="0">
                                          <p:val>
                                            <p:fltVal val="90"/>
                                          </p:val>
                                        </p:tav>
                                        <p:tav tm="100000">
                                          <p:val>
                                            <p:fltVal val="0"/>
                                          </p:val>
                                        </p:tav>
                                      </p:tavLst>
                                    </p:anim>
                                    <p:animEffect transition="in" filter="fade">
                                      <p:cBhvr>
                                        <p:cTn id="46" dur="500"/>
                                        <p:tgtEl>
                                          <p:spTgt spid="16"/>
                                        </p:tgtEl>
                                      </p:cBhvr>
                                    </p:animEffect>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22"/>
                                        </p:tgtEl>
                                        <p:attrNameLst>
                                          <p:attrName>style.visibility</p:attrName>
                                        </p:attrNameLst>
                                      </p:cBhvr>
                                      <p:to>
                                        <p:strVal val="visible"/>
                                      </p:to>
                                    </p:set>
                                    <p:anim calcmode="lin" valueType="num">
                                      <p:cBhvr>
                                        <p:cTn id="50" dur="500" fill="hold"/>
                                        <p:tgtEl>
                                          <p:spTgt spid="22"/>
                                        </p:tgtEl>
                                        <p:attrNameLst>
                                          <p:attrName>ppt_w</p:attrName>
                                        </p:attrNameLst>
                                      </p:cBhvr>
                                      <p:tavLst>
                                        <p:tav tm="0">
                                          <p:val>
                                            <p:fltVal val="0"/>
                                          </p:val>
                                        </p:tav>
                                        <p:tav tm="100000">
                                          <p:val>
                                            <p:strVal val="#ppt_w"/>
                                          </p:val>
                                        </p:tav>
                                      </p:tavLst>
                                    </p:anim>
                                    <p:anim calcmode="lin" valueType="num">
                                      <p:cBhvr>
                                        <p:cTn id="51" dur="500" fill="hold"/>
                                        <p:tgtEl>
                                          <p:spTgt spid="22"/>
                                        </p:tgtEl>
                                        <p:attrNameLst>
                                          <p:attrName>ppt_h</p:attrName>
                                        </p:attrNameLst>
                                      </p:cBhvr>
                                      <p:tavLst>
                                        <p:tav tm="0">
                                          <p:val>
                                            <p:fltVal val="0"/>
                                          </p:val>
                                        </p:tav>
                                        <p:tav tm="100000">
                                          <p:val>
                                            <p:strVal val="#ppt_h"/>
                                          </p:val>
                                        </p:tav>
                                      </p:tavLst>
                                    </p:anim>
                                    <p:anim calcmode="lin" valueType="num">
                                      <p:cBhvr>
                                        <p:cTn id="52" dur="500" fill="hold"/>
                                        <p:tgtEl>
                                          <p:spTgt spid="22"/>
                                        </p:tgtEl>
                                        <p:attrNameLst>
                                          <p:attrName>style.rotation</p:attrName>
                                        </p:attrNameLst>
                                      </p:cBhvr>
                                      <p:tavLst>
                                        <p:tav tm="0">
                                          <p:val>
                                            <p:fltVal val="90"/>
                                          </p:val>
                                        </p:tav>
                                        <p:tav tm="100000">
                                          <p:val>
                                            <p:fltVal val="0"/>
                                          </p:val>
                                        </p:tav>
                                      </p:tavLst>
                                    </p:anim>
                                    <p:animEffect transition="in" filter="fade">
                                      <p:cBhvr>
                                        <p:cTn id="5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5" grpId="0" animBg="1"/>
      <p:bldP spid="16" grpId="0" animBg="1"/>
      <p:bldP spid="17" grpId="0" animBg="1"/>
      <p:bldP spid="2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nvGrpSpPr>
        <p:grpSpPr>
          <a:xfrm>
            <a:off x="1689452" y="3686970"/>
            <a:ext cx="2304000" cy="2304000"/>
            <a:chOff x="700786" y="3502702"/>
            <a:chExt cx="2304000" cy="2304000"/>
          </a:xfrm>
          <a:effectLst>
            <a:outerShdw blurRad="254000" dist="63500" dir="2700000" algn="tl" rotWithShape="0">
              <a:prstClr val="black">
                <a:alpha val="20000"/>
              </a:prstClr>
            </a:outerShdw>
          </a:effectLst>
        </p:grpSpPr>
        <p:grpSp>
          <p:nvGrpSpPr>
            <p:cNvPr id="23" name="组合 22"/>
            <p:cNvGrpSpPr/>
            <p:nvPr/>
          </p:nvGrpSpPr>
          <p:grpSpPr>
            <a:xfrm>
              <a:off x="700786" y="3502702"/>
              <a:ext cx="2304000" cy="2304000"/>
              <a:chOff x="1094486" y="3502702"/>
              <a:chExt cx="2304000" cy="2304000"/>
            </a:xfrm>
          </p:grpSpPr>
          <p:sp>
            <p:nvSpPr>
              <p:cNvPr id="35" name="对角圆角矩形 34"/>
              <p:cNvSpPr/>
              <p:nvPr/>
            </p:nvSpPr>
            <p:spPr>
              <a:xfrm flipH="1">
                <a:off x="1094486" y="3502702"/>
                <a:ext cx="2304000" cy="2304000"/>
              </a:xfrm>
              <a:prstGeom prst="round2DiagRect">
                <a:avLst>
                  <a:gd name="adj1" fmla="val 50000"/>
                  <a:gd name="adj2" fmla="val 0"/>
                </a:avLst>
              </a:prstGeom>
              <a:solidFill>
                <a:srgbClr val="5967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600">
                  <a:latin typeface="黑体" panose="02010609060101010101" charset="-122"/>
                  <a:ea typeface="黑体" panose="02010609060101010101" charset="-122"/>
                </a:endParaRPr>
              </a:p>
            </p:txBody>
          </p:sp>
          <p:sp>
            <p:nvSpPr>
              <p:cNvPr id="40" name="椭圆 39"/>
              <p:cNvSpPr/>
              <p:nvPr/>
            </p:nvSpPr>
            <p:spPr>
              <a:xfrm>
                <a:off x="1279230" y="3637613"/>
                <a:ext cx="194872" cy="19487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600">
                  <a:latin typeface="黑体" panose="02010609060101010101" charset="-122"/>
                  <a:ea typeface="黑体" panose="02010609060101010101" charset="-122"/>
                </a:endParaRPr>
              </a:p>
            </p:txBody>
          </p:sp>
        </p:grpSp>
        <p:sp>
          <p:nvSpPr>
            <p:cNvPr id="24" name="文本框 23"/>
            <p:cNvSpPr txBox="1"/>
            <p:nvPr/>
          </p:nvSpPr>
          <p:spPr>
            <a:xfrm>
              <a:off x="863698" y="4208426"/>
              <a:ext cx="1923837" cy="892552"/>
            </a:xfrm>
            <a:prstGeom prst="rect">
              <a:avLst/>
            </a:prstGeom>
            <a:noFill/>
          </p:spPr>
          <p:txBody>
            <a:bodyPr wrap="square" rtlCol="0">
              <a:spAutoFit/>
            </a:bodyPr>
            <a:lstStyle/>
            <a:p>
              <a:pPr algn="ctr"/>
              <a:r>
                <a:rPr lang="zh-CN" altLang="en-US" sz="2600" dirty="0">
                  <a:solidFill>
                    <a:schemeClr val="bg1"/>
                  </a:solidFill>
                  <a:latin typeface="黑体" panose="02010609060101010101" charset="-122"/>
                  <a:ea typeface="黑体" panose="02010609060101010101" charset="-122"/>
                </a:rPr>
                <a:t>现金</a:t>
              </a:r>
              <a:endParaRPr lang="en-US" altLang="zh-CN" sz="2600" dirty="0">
                <a:solidFill>
                  <a:schemeClr val="bg1"/>
                </a:solidFill>
                <a:latin typeface="黑体" panose="02010609060101010101" charset="-122"/>
                <a:ea typeface="黑体" panose="02010609060101010101" charset="-122"/>
              </a:endParaRPr>
            </a:p>
            <a:p>
              <a:pPr algn="ctr"/>
              <a:r>
                <a:rPr lang="zh-CN" altLang="en-US" sz="2600" dirty="0">
                  <a:solidFill>
                    <a:schemeClr val="bg1"/>
                  </a:solidFill>
                  <a:latin typeface="黑体" panose="02010609060101010101" charset="-122"/>
                  <a:ea typeface="黑体" panose="02010609060101010101" charset="-122"/>
                </a:rPr>
                <a:t>流动负债比</a:t>
              </a:r>
            </a:p>
          </p:txBody>
        </p:sp>
      </p:grpSp>
      <p:grpSp>
        <p:nvGrpSpPr>
          <p:cNvPr id="41" name="组合 40"/>
          <p:cNvGrpSpPr/>
          <p:nvPr/>
        </p:nvGrpSpPr>
        <p:grpSpPr>
          <a:xfrm>
            <a:off x="4944001" y="3043358"/>
            <a:ext cx="2304000" cy="2304000"/>
            <a:chOff x="3397909" y="2964222"/>
            <a:chExt cx="2304000" cy="2304000"/>
          </a:xfrm>
          <a:effectLst>
            <a:outerShdw blurRad="254000" dist="63500" dir="2700000" algn="tl" rotWithShape="0">
              <a:prstClr val="black">
                <a:alpha val="20000"/>
              </a:prstClr>
            </a:outerShdw>
          </a:effectLst>
        </p:grpSpPr>
        <p:sp>
          <p:nvSpPr>
            <p:cNvPr id="42" name="对角圆角矩形 41"/>
            <p:cNvSpPr/>
            <p:nvPr/>
          </p:nvSpPr>
          <p:spPr>
            <a:xfrm flipH="1">
              <a:off x="3397909" y="2964222"/>
              <a:ext cx="2304000" cy="2304000"/>
            </a:xfrm>
            <a:prstGeom prst="round2DiagRect">
              <a:avLst>
                <a:gd name="adj1" fmla="val 50000"/>
                <a:gd name="adj2" fmla="val 0"/>
              </a:avLst>
            </a:prstGeom>
            <a:solidFill>
              <a:srgbClr val="FFB4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黑体" panose="02010609060101010101" charset="-122"/>
                <a:ea typeface="黑体" panose="02010609060101010101" charset="-122"/>
              </a:endParaRPr>
            </a:p>
          </p:txBody>
        </p:sp>
        <p:sp>
          <p:nvSpPr>
            <p:cNvPr id="43" name="文本框 42"/>
            <p:cNvSpPr txBox="1"/>
            <p:nvPr/>
          </p:nvSpPr>
          <p:spPr>
            <a:xfrm>
              <a:off x="3582677" y="3455603"/>
              <a:ext cx="1902622" cy="892552"/>
            </a:xfrm>
            <a:prstGeom prst="rect">
              <a:avLst/>
            </a:prstGeom>
            <a:noFill/>
          </p:spPr>
          <p:txBody>
            <a:bodyPr wrap="square" rtlCol="0">
              <a:spAutoFit/>
            </a:bodyPr>
            <a:lstStyle/>
            <a:p>
              <a:pPr algn="ctr"/>
              <a:r>
                <a:rPr lang="zh-CN" altLang="en-US" sz="2600" dirty="0">
                  <a:solidFill>
                    <a:schemeClr val="bg1"/>
                  </a:solidFill>
                  <a:latin typeface="黑体" panose="02010609060101010101" charset="-122"/>
                  <a:ea typeface="黑体" panose="02010609060101010101" charset="-122"/>
                </a:rPr>
                <a:t>现金</a:t>
              </a:r>
              <a:endParaRPr lang="en-US" altLang="zh-CN" sz="2600" dirty="0">
                <a:solidFill>
                  <a:schemeClr val="bg1"/>
                </a:solidFill>
                <a:latin typeface="黑体" panose="02010609060101010101" charset="-122"/>
                <a:ea typeface="黑体" panose="02010609060101010101" charset="-122"/>
              </a:endParaRPr>
            </a:p>
            <a:p>
              <a:pPr algn="ctr"/>
              <a:r>
                <a:rPr lang="zh-CN" altLang="en-US" sz="2600" dirty="0">
                  <a:solidFill>
                    <a:schemeClr val="bg1"/>
                  </a:solidFill>
                  <a:latin typeface="黑体" panose="02010609060101010101" charset="-122"/>
                  <a:ea typeface="黑体" panose="02010609060101010101" charset="-122"/>
                </a:rPr>
                <a:t>到期债务比</a:t>
              </a:r>
            </a:p>
          </p:txBody>
        </p:sp>
        <p:sp>
          <p:nvSpPr>
            <p:cNvPr id="45" name="椭圆 44"/>
            <p:cNvSpPr/>
            <p:nvPr/>
          </p:nvSpPr>
          <p:spPr>
            <a:xfrm>
              <a:off x="3527318" y="3040918"/>
              <a:ext cx="194872" cy="19487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黑体" panose="02010609060101010101" charset="-122"/>
                <a:ea typeface="黑体" panose="02010609060101010101" charset="-122"/>
              </a:endParaRPr>
            </a:p>
          </p:txBody>
        </p:sp>
      </p:grpSp>
      <p:grpSp>
        <p:nvGrpSpPr>
          <p:cNvPr id="46" name="组合 45"/>
          <p:cNvGrpSpPr/>
          <p:nvPr/>
        </p:nvGrpSpPr>
        <p:grpSpPr>
          <a:xfrm>
            <a:off x="8198549" y="3686970"/>
            <a:ext cx="2304000" cy="2304000"/>
            <a:chOff x="5821250" y="3497824"/>
            <a:chExt cx="2304000" cy="2304000"/>
          </a:xfrm>
          <a:effectLst>
            <a:outerShdw blurRad="254000" dist="63500" dir="2700000" algn="tl" rotWithShape="0">
              <a:prstClr val="black">
                <a:alpha val="20000"/>
              </a:prstClr>
            </a:outerShdw>
          </a:effectLst>
        </p:grpSpPr>
        <p:sp>
          <p:nvSpPr>
            <p:cNvPr id="47" name="对角圆角矩形 46"/>
            <p:cNvSpPr/>
            <p:nvPr/>
          </p:nvSpPr>
          <p:spPr>
            <a:xfrm flipH="1">
              <a:off x="5821250" y="3497824"/>
              <a:ext cx="2304000" cy="2304000"/>
            </a:xfrm>
            <a:prstGeom prst="round2DiagRect">
              <a:avLst>
                <a:gd name="adj1" fmla="val 50000"/>
                <a:gd name="adj2" fmla="val 0"/>
              </a:avLst>
            </a:prstGeom>
            <a:solidFill>
              <a:srgbClr val="64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黑体" panose="02010609060101010101" charset="-122"/>
                <a:ea typeface="黑体" panose="02010609060101010101" charset="-122"/>
              </a:endParaRPr>
            </a:p>
          </p:txBody>
        </p:sp>
        <p:sp>
          <p:nvSpPr>
            <p:cNvPr id="48" name="文本框 47"/>
            <p:cNvSpPr txBox="1"/>
            <p:nvPr/>
          </p:nvSpPr>
          <p:spPr>
            <a:xfrm>
              <a:off x="6041962" y="4203548"/>
              <a:ext cx="1904181" cy="892552"/>
            </a:xfrm>
            <a:prstGeom prst="rect">
              <a:avLst/>
            </a:prstGeom>
            <a:noFill/>
          </p:spPr>
          <p:txBody>
            <a:bodyPr wrap="square" rtlCol="0">
              <a:spAutoFit/>
            </a:bodyPr>
            <a:lstStyle/>
            <a:p>
              <a:pPr algn="ctr"/>
              <a:r>
                <a:rPr lang="zh-CN" altLang="en-US" sz="2600" dirty="0">
                  <a:solidFill>
                    <a:schemeClr val="bg1"/>
                  </a:solidFill>
                  <a:latin typeface="黑体" panose="02010609060101010101" charset="-122"/>
                  <a:ea typeface="黑体" panose="02010609060101010101" charset="-122"/>
                </a:rPr>
                <a:t>现金</a:t>
              </a:r>
              <a:endParaRPr lang="en-US" altLang="zh-CN" sz="2600" dirty="0">
                <a:solidFill>
                  <a:schemeClr val="bg1"/>
                </a:solidFill>
                <a:latin typeface="黑体" panose="02010609060101010101" charset="-122"/>
                <a:ea typeface="黑体" panose="02010609060101010101" charset="-122"/>
              </a:endParaRPr>
            </a:p>
            <a:p>
              <a:pPr algn="ctr"/>
              <a:r>
                <a:rPr lang="zh-CN" altLang="en-US" sz="2600" dirty="0">
                  <a:solidFill>
                    <a:schemeClr val="bg1"/>
                  </a:solidFill>
                  <a:latin typeface="黑体" panose="02010609060101010101" charset="-122"/>
                  <a:ea typeface="黑体" panose="02010609060101010101" charset="-122"/>
                </a:rPr>
                <a:t>债务总额比</a:t>
              </a:r>
            </a:p>
          </p:txBody>
        </p:sp>
        <p:sp>
          <p:nvSpPr>
            <p:cNvPr id="50" name="椭圆 49"/>
            <p:cNvSpPr/>
            <p:nvPr/>
          </p:nvSpPr>
          <p:spPr>
            <a:xfrm>
              <a:off x="5935946" y="3532005"/>
              <a:ext cx="194872" cy="19487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黑体" panose="02010609060101010101" charset="-122"/>
                <a:ea typeface="黑体" panose="02010609060101010101" charset="-122"/>
              </a:endParaRPr>
            </a:p>
          </p:txBody>
        </p:sp>
      </p:grpSp>
      <p:sp>
        <p:nvSpPr>
          <p:cNvPr id="16" name="Rectangle 26"/>
          <p:cNvSpPr>
            <a:spLocks noChangeArrowheads="1"/>
          </p:cNvSpPr>
          <p:nvPr/>
        </p:nvSpPr>
        <p:spPr bwMode="auto">
          <a:xfrm>
            <a:off x="981301" y="2087172"/>
            <a:ext cx="4770142" cy="49244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indent="612140" algn="just">
              <a:spcAft>
                <a:spcPts val="600"/>
              </a:spcAft>
            </a:pPr>
            <a:r>
              <a:rPr lang="zh-CN" altLang="en-US" sz="2600" dirty="0">
                <a:latin typeface="黑体" panose="02010609060101010101" charset="-122"/>
                <a:ea typeface="黑体" panose="02010609060101010101" charset="-122"/>
                <a:cs typeface="华文黑体" pitchFamily="2" charset="-122"/>
              </a:rPr>
              <a:t>（一）偿债能力保障性分析</a:t>
            </a:r>
          </a:p>
        </p:txBody>
      </p:sp>
      <p:sp>
        <p:nvSpPr>
          <p:cNvPr id="17" name="Rectangle 26"/>
          <p:cNvSpPr>
            <a:spLocks noChangeArrowheads="1"/>
          </p:cNvSpPr>
          <p:nvPr/>
        </p:nvSpPr>
        <p:spPr bwMode="auto">
          <a:xfrm>
            <a:off x="981300" y="1222724"/>
            <a:ext cx="3362116" cy="55399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algn="just">
              <a:spcAft>
                <a:spcPts val="600"/>
              </a:spcAft>
            </a:pPr>
            <a:r>
              <a:rPr lang="zh-CN" altLang="en-US" sz="3000" dirty="0">
                <a:latin typeface="方正大黑简体" panose="03000509000000000000" pitchFamily="65" charset="-122"/>
                <a:ea typeface="方正大黑简体" panose="03000509000000000000" pitchFamily="65" charset="-122"/>
                <a:cs typeface="华文黑体" pitchFamily="2" charset="-122"/>
              </a:rPr>
              <a:t>六、现金流量分析</a:t>
            </a:r>
          </a:p>
        </p:txBody>
      </p:sp>
    </p:spTree>
  </p:cSld>
  <p:clrMapOvr>
    <a:masterClrMapping/>
  </p:clrMapOvr>
  <mc:AlternateContent xmlns:mc="http://schemas.openxmlformats.org/markup-compatibility/2006">
    <mc:Choice xmlns=""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1000"/>
                                        <p:tgtEl>
                                          <p:spTgt spid="22"/>
                                        </p:tgtEl>
                                      </p:cBhvr>
                                    </p:animEffect>
                                    <p:anim calcmode="lin" valueType="num">
                                      <p:cBhvr>
                                        <p:cTn id="16" dur="1000" fill="hold"/>
                                        <p:tgtEl>
                                          <p:spTgt spid="22"/>
                                        </p:tgtEl>
                                        <p:attrNameLst>
                                          <p:attrName>ppt_x</p:attrName>
                                        </p:attrNameLst>
                                      </p:cBhvr>
                                      <p:tavLst>
                                        <p:tav tm="0">
                                          <p:val>
                                            <p:strVal val="#ppt_x"/>
                                          </p:val>
                                        </p:tav>
                                        <p:tav tm="100000">
                                          <p:val>
                                            <p:strVal val="#ppt_x"/>
                                          </p:val>
                                        </p:tav>
                                      </p:tavLst>
                                    </p:anim>
                                    <p:anim calcmode="lin" valueType="num">
                                      <p:cBhvr>
                                        <p:cTn id="17" dur="900" decel="100000" fill="hold"/>
                                        <p:tgtEl>
                                          <p:spTgt spid="22"/>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37" presetClass="entr" presetSubtype="0" fill="hold" nodeType="after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fade">
                                      <p:cBhvr>
                                        <p:cTn id="22" dur="1000"/>
                                        <p:tgtEl>
                                          <p:spTgt spid="41"/>
                                        </p:tgtEl>
                                      </p:cBhvr>
                                    </p:animEffect>
                                    <p:anim calcmode="lin" valueType="num">
                                      <p:cBhvr>
                                        <p:cTn id="23" dur="1000" fill="hold"/>
                                        <p:tgtEl>
                                          <p:spTgt spid="41"/>
                                        </p:tgtEl>
                                        <p:attrNameLst>
                                          <p:attrName>ppt_x</p:attrName>
                                        </p:attrNameLst>
                                      </p:cBhvr>
                                      <p:tavLst>
                                        <p:tav tm="0">
                                          <p:val>
                                            <p:strVal val="#ppt_x"/>
                                          </p:val>
                                        </p:tav>
                                        <p:tav tm="100000">
                                          <p:val>
                                            <p:strVal val="#ppt_x"/>
                                          </p:val>
                                        </p:tav>
                                      </p:tavLst>
                                    </p:anim>
                                    <p:anim calcmode="lin" valueType="num">
                                      <p:cBhvr>
                                        <p:cTn id="24" dur="900" decel="100000" fill="hold"/>
                                        <p:tgtEl>
                                          <p:spTgt spid="41"/>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41"/>
                                        </p:tgtEl>
                                        <p:attrNameLst>
                                          <p:attrName>ppt_y</p:attrName>
                                        </p:attrNameLst>
                                      </p:cBhvr>
                                      <p:tavLst>
                                        <p:tav tm="0">
                                          <p:val>
                                            <p:strVal val="#ppt_y-.03"/>
                                          </p:val>
                                        </p:tav>
                                        <p:tav tm="100000">
                                          <p:val>
                                            <p:strVal val="#ppt_y"/>
                                          </p:val>
                                        </p:tav>
                                      </p:tavLst>
                                    </p:anim>
                                  </p:childTnLst>
                                </p:cTn>
                              </p:par>
                            </p:childTnLst>
                          </p:cTn>
                        </p:par>
                        <p:par>
                          <p:cTn id="26" fill="hold">
                            <p:stCondLst>
                              <p:cond delay="3000"/>
                            </p:stCondLst>
                            <p:childTnLst>
                              <p:par>
                                <p:cTn id="27" presetID="37" presetClass="entr" presetSubtype="0" fill="hold" nodeType="afterEffect">
                                  <p:stCondLst>
                                    <p:cond delay="0"/>
                                  </p:stCondLst>
                                  <p:childTnLst>
                                    <p:set>
                                      <p:cBhvr>
                                        <p:cTn id="28" dur="1" fill="hold">
                                          <p:stCondLst>
                                            <p:cond delay="0"/>
                                          </p:stCondLst>
                                        </p:cTn>
                                        <p:tgtEl>
                                          <p:spTgt spid="46"/>
                                        </p:tgtEl>
                                        <p:attrNameLst>
                                          <p:attrName>style.visibility</p:attrName>
                                        </p:attrNameLst>
                                      </p:cBhvr>
                                      <p:to>
                                        <p:strVal val="visible"/>
                                      </p:to>
                                    </p:set>
                                    <p:animEffect transition="in" filter="fade">
                                      <p:cBhvr>
                                        <p:cTn id="29" dur="1000"/>
                                        <p:tgtEl>
                                          <p:spTgt spid="46"/>
                                        </p:tgtEl>
                                      </p:cBhvr>
                                    </p:animEffect>
                                    <p:anim calcmode="lin" valueType="num">
                                      <p:cBhvr>
                                        <p:cTn id="30" dur="1000" fill="hold"/>
                                        <p:tgtEl>
                                          <p:spTgt spid="46"/>
                                        </p:tgtEl>
                                        <p:attrNameLst>
                                          <p:attrName>ppt_x</p:attrName>
                                        </p:attrNameLst>
                                      </p:cBhvr>
                                      <p:tavLst>
                                        <p:tav tm="0">
                                          <p:val>
                                            <p:strVal val="#ppt_x"/>
                                          </p:val>
                                        </p:tav>
                                        <p:tav tm="100000">
                                          <p:val>
                                            <p:strVal val="#ppt_x"/>
                                          </p:val>
                                        </p:tav>
                                      </p:tavLst>
                                    </p:anim>
                                    <p:anim calcmode="lin" valueType="num">
                                      <p:cBhvr>
                                        <p:cTn id="31" dur="900" decel="100000" fill="hold"/>
                                        <p:tgtEl>
                                          <p:spTgt spid="4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4802999" y="2499541"/>
            <a:ext cx="1700880" cy="4358459"/>
            <a:chOff x="2078038" y="1543050"/>
            <a:chExt cx="1168400" cy="3613038"/>
          </a:xfrm>
          <a:effectLst>
            <a:outerShdw blurRad="254000" dist="63500" dir="2700000" algn="tl" rotWithShape="0">
              <a:prstClr val="black">
                <a:alpha val="20000"/>
              </a:prstClr>
            </a:outerShdw>
          </a:effectLst>
        </p:grpSpPr>
        <p:sp>
          <p:nvSpPr>
            <p:cNvPr id="12" name="任意多边形 11"/>
            <p:cNvSpPr/>
            <p:nvPr/>
          </p:nvSpPr>
          <p:spPr bwMode="auto">
            <a:xfrm>
              <a:off x="2078038" y="1543050"/>
              <a:ext cx="1168400" cy="3613038"/>
            </a:xfrm>
            <a:custGeom>
              <a:avLst/>
              <a:gdLst>
                <a:gd name="connsiteX0" fmla="*/ 976313 w 1168400"/>
                <a:gd name="connsiteY0" fmla="*/ 0 h 3613038"/>
                <a:gd name="connsiteX1" fmla="*/ 1168400 w 1168400"/>
                <a:gd name="connsiteY1" fmla="*/ 499372 h 3613038"/>
                <a:gd name="connsiteX2" fmla="*/ 992188 w 1168400"/>
                <a:gd name="connsiteY2" fmla="*/ 390665 h 3613038"/>
                <a:gd name="connsiteX3" fmla="*/ 454025 w 1168400"/>
                <a:gd name="connsiteY3" fmla="*/ 1319769 h 3613038"/>
                <a:gd name="connsiteX4" fmla="*/ 454025 w 1168400"/>
                <a:gd name="connsiteY4" fmla="*/ 3613038 h 3613038"/>
                <a:gd name="connsiteX5" fmla="*/ 0 w 1168400"/>
                <a:gd name="connsiteY5" fmla="*/ 3613038 h 3613038"/>
                <a:gd name="connsiteX6" fmla="*/ 0 w 1168400"/>
                <a:gd name="connsiteY6" fmla="*/ 1319769 h 3613038"/>
                <a:gd name="connsiteX7" fmla="*/ 650875 w 1168400"/>
                <a:gd name="connsiteY7" fmla="*/ 181744 h 3613038"/>
                <a:gd name="connsiteX8" fmla="*/ 473075 w 1168400"/>
                <a:gd name="connsiteY8" fmla="*/ 71339 h 3613038"/>
                <a:gd name="connsiteX9" fmla="*/ 976313 w 1168400"/>
                <a:gd name="connsiteY9" fmla="*/ 0 h 361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8400" h="3613038">
                  <a:moveTo>
                    <a:pt x="976313" y="0"/>
                  </a:moveTo>
                  <a:lnTo>
                    <a:pt x="1168400" y="499372"/>
                  </a:lnTo>
                  <a:lnTo>
                    <a:pt x="992188" y="390665"/>
                  </a:lnTo>
                  <a:lnTo>
                    <a:pt x="454025" y="1319769"/>
                  </a:lnTo>
                  <a:lnTo>
                    <a:pt x="454025" y="3613038"/>
                  </a:lnTo>
                  <a:lnTo>
                    <a:pt x="0" y="3613038"/>
                  </a:lnTo>
                  <a:lnTo>
                    <a:pt x="0" y="1319769"/>
                  </a:lnTo>
                  <a:lnTo>
                    <a:pt x="650875" y="181744"/>
                  </a:lnTo>
                  <a:lnTo>
                    <a:pt x="473075" y="71339"/>
                  </a:lnTo>
                  <a:lnTo>
                    <a:pt x="976313" y="0"/>
                  </a:lnTo>
                  <a:close/>
                </a:path>
              </a:pathLst>
            </a:custGeom>
            <a:solidFill>
              <a:srgbClr val="3F506C"/>
            </a:solidFill>
            <a:ln>
              <a:noFill/>
            </a:ln>
          </p:spPr>
          <p:txBody>
            <a:bodyPr vert="horz" wrap="square" lIns="91440" tIns="45720" rIns="91440" bIns="45720" numCol="1" anchor="t" anchorCtr="0" compatLnSpc="1">
              <a:noAutofit/>
            </a:bodyPr>
            <a:lstStyle/>
            <a:p>
              <a:pPr defTabSz="914400" eaLnBrk="0" fontAlgn="base" hangingPunct="0">
                <a:spcBef>
                  <a:spcPct val="0"/>
                </a:spcBef>
                <a:spcAft>
                  <a:spcPct val="0"/>
                </a:spcAft>
              </a:pPr>
              <a:endParaRPr lang="zh-CN" altLang="en-US" sz="1800" b="1">
                <a:solidFill>
                  <a:prstClr val="black"/>
                </a:solidFill>
              </a:endParaRPr>
            </a:p>
          </p:txBody>
        </p:sp>
        <p:sp>
          <p:nvSpPr>
            <p:cNvPr id="13" name="矩形 12"/>
            <p:cNvSpPr/>
            <p:nvPr/>
          </p:nvSpPr>
          <p:spPr>
            <a:xfrm>
              <a:off x="2767978" y="1605586"/>
              <a:ext cx="303040" cy="403325"/>
            </a:xfrm>
            <a:prstGeom prst="rect">
              <a:avLst/>
            </a:prstGeom>
          </p:spPr>
          <p:txBody>
            <a:bodyPr wrap="square">
              <a:spAutoFit/>
            </a:bodyPr>
            <a:lstStyle/>
            <a:p>
              <a:pPr defTabSz="914400" eaLnBrk="0" fontAlgn="base" hangingPunct="0">
                <a:spcBef>
                  <a:spcPct val="0"/>
                </a:spcBef>
                <a:spcAft>
                  <a:spcPct val="0"/>
                </a:spcAft>
              </a:pPr>
              <a:r>
                <a:rPr lang="en-US" altLang="zh-CN" sz="2800" b="1" dirty="0">
                  <a:solidFill>
                    <a:srgbClr val="FFFFFF"/>
                  </a:solidFill>
                  <a:latin typeface="Times New Roman" panose="02020603050405020304" pitchFamily="18" charset="0"/>
                  <a:cs typeface="Times New Roman" panose="02020603050405020304" pitchFamily="18" charset="0"/>
                </a:rPr>
                <a:t>1</a:t>
              </a:r>
              <a:endParaRPr lang="zh-CN" altLang="en-US" sz="2800" b="1" dirty="0">
                <a:solidFill>
                  <a:srgbClr val="FFFFFF"/>
                </a:solidFill>
                <a:latin typeface="Times New Roman" panose="02020603050405020304" pitchFamily="18" charset="0"/>
                <a:cs typeface="Times New Roman" panose="02020603050405020304" pitchFamily="18" charset="0"/>
              </a:endParaRPr>
            </a:p>
          </p:txBody>
        </p:sp>
      </p:grpSp>
      <p:grpSp>
        <p:nvGrpSpPr>
          <p:cNvPr id="26" name="组合 25"/>
          <p:cNvGrpSpPr/>
          <p:nvPr/>
        </p:nvGrpSpPr>
        <p:grpSpPr>
          <a:xfrm>
            <a:off x="5399231" y="3284231"/>
            <a:ext cx="1698568" cy="3573769"/>
            <a:chOff x="2554288" y="2363788"/>
            <a:chExt cx="1166812" cy="2792300"/>
          </a:xfrm>
          <a:effectLst>
            <a:outerShdw blurRad="254000" dist="63500" dir="2700000" algn="tl" rotWithShape="0">
              <a:prstClr val="black">
                <a:alpha val="20000"/>
              </a:prstClr>
            </a:outerShdw>
          </a:effectLst>
        </p:grpSpPr>
        <p:sp>
          <p:nvSpPr>
            <p:cNvPr id="27" name="任意多边形 26"/>
            <p:cNvSpPr/>
            <p:nvPr/>
          </p:nvSpPr>
          <p:spPr>
            <a:xfrm>
              <a:off x="2554288" y="2363788"/>
              <a:ext cx="1166812" cy="2792300"/>
            </a:xfrm>
            <a:custGeom>
              <a:avLst/>
              <a:gdLst>
                <a:gd name="connsiteX0" fmla="*/ 975174 w 1166812"/>
                <a:gd name="connsiteY0" fmla="*/ 0 h 2792300"/>
                <a:gd name="connsiteX1" fmla="*/ 1166812 w 1166812"/>
                <a:gd name="connsiteY1" fmla="*/ 500492 h 2792300"/>
                <a:gd name="connsiteX2" fmla="*/ 992154 w 1166812"/>
                <a:gd name="connsiteY2" fmla="*/ 394170 h 2792300"/>
                <a:gd name="connsiteX3" fmla="*/ 453626 w 1166812"/>
                <a:gd name="connsiteY3" fmla="*/ 1319949 h 2792300"/>
                <a:gd name="connsiteX4" fmla="*/ 453626 w 1166812"/>
                <a:gd name="connsiteY4" fmla="*/ 2761896 h 2792300"/>
                <a:gd name="connsiteX5" fmla="*/ 453626 w 1166812"/>
                <a:gd name="connsiteY5" fmla="*/ 2792300 h 2792300"/>
                <a:gd name="connsiteX6" fmla="*/ 0 w 1166812"/>
                <a:gd name="connsiteY6" fmla="*/ 2792300 h 2792300"/>
                <a:gd name="connsiteX7" fmla="*/ 0 w 1166812"/>
                <a:gd name="connsiteY7" fmla="*/ 2703874 h 2792300"/>
                <a:gd name="connsiteX8" fmla="*/ 0 w 1166812"/>
                <a:gd name="connsiteY8" fmla="*/ 1319949 h 2792300"/>
                <a:gd name="connsiteX9" fmla="*/ 650116 w 1166812"/>
                <a:gd name="connsiteY9" fmla="*/ 181526 h 2792300"/>
                <a:gd name="connsiteX10" fmla="*/ 473032 w 1166812"/>
                <a:gd name="connsiteY10" fmla="*/ 72610 h 2792300"/>
                <a:gd name="connsiteX11" fmla="*/ 975174 w 1166812"/>
                <a:gd name="connsiteY11" fmla="*/ 0 h 2792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6812" h="2792300">
                  <a:moveTo>
                    <a:pt x="975174" y="0"/>
                  </a:moveTo>
                  <a:cubicBezTo>
                    <a:pt x="1166812" y="500492"/>
                    <a:pt x="1166812" y="500492"/>
                    <a:pt x="1166812" y="500492"/>
                  </a:cubicBezTo>
                  <a:cubicBezTo>
                    <a:pt x="992154" y="394170"/>
                    <a:pt x="992154" y="394170"/>
                    <a:pt x="992154" y="394170"/>
                  </a:cubicBezTo>
                  <a:lnTo>
                    <a:pt x="453626" y="1319949"/>
                  </a:lnTo>
                  <a:cubicBezTo>
                    <a:pt x="453626" y="2271336"/>
                    <a:pt x="453626" y="2628107"/>
                    <a:pt x="453626" y="2761896"/>
                  </a:cubicBezTo>
                  <a:lnTo>
                    <a:pt x="453626" y="2792300"/>
                  </a:lnTo>
                  <a:lnTo>
                    <a:pt x="0" y="2792300"/>
                  </a:lnTo>
                  <a:lnTo>
                    <a:pt x="0" y="2703874"/>
                  </a:lnTo>
                  <a:cubicBezTo>
                    <a:pt x="0" y="1319949"/>
                    <a:pt x="0" y="1319949"/>
                    <a:pt x="0" y="1319949"/>
                  </a:cubicBezTo>
                  <a:cubicBezTo>
                    <a:pt x="650116" y="181526"/>
                    <a:pt x="650116" y="181526"/>
                    <a:pt x="650116" y="181526"/>
                  </a:cubicBezTo>
                  <a:cubicBezTo>
                    <a:pt x="473032" y="72610"/>
                    <a:pt x="473032" y="72610"/>
                    <a:pt x="473032" y="72610"/>
                  </a:cubicBezTo>
                  <a:cubicBezTo>
                    <a:pt x="975174" y="0"/>
                    <a:pt x="975174" y="0"/>
                    <a:pt x="975174" y="0"/>
                  </a:cubicBezTo>
                  <a:close/>
                </a:path>
              </a:pathLst>
            </a:custGeom>
            <a:solidFill>
              <a:srgbClr val="FFB4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endParaRPr lang="zh-CN" altLang="en-US" sz="1800" b="1">
                <a:solidFill>
                  <a:prstClr val="white"/>
                </a:solidFill>
              </a:endParaRPr>
            </a:p>
          </p:txBody>
        </p:sp>
        <p:sp>
          <p:nvSpPr>
            <p:cNvPr id="28" name="矩形 27"/>
            <p:cNvSpPr/>
            <p:nvPr/>
          </p:nvSpPr>
          <p:spPr>
            <a:xfrm>
              <a:off x="3248992" y="2448765"/>
              <a:ext cx="250184" cy="408809"/>
            </a:xfrm>
            <a:prstGeom prst="rect">
              <a:avLst/>
            </a:prstGeom>
          </p:spPr>
          <p:txBody>
            <a:bodyPr wrap="none">
              <a:spAutoFit/>
            </a:bodyPr>
            <a:lstStyle/>
            <a:p>
              <a:pPr defTabSz="914400" eaLnBrk="0" fontAlgn="base" hangingPunct="0">
                <a:spcBef>
                  <a:spcPct val="0"/>
                </a:spcBef>
                <a:spcAft>
                  <a:spcPct val="0"/>
                </a:spcAft>
              </a:pPr>
              <a:r>
                <a:rPr lang="en-US" altLang="zh-CN" sz="2800" b="1" dirty="0">
                  <a:solidFill>
                    <a:srgbClr val="FFFFFF"/>
                  </a:solidFill>
                  <a:latin typeface="Times New Roman" panose="02020603050405020304" pitchFamily="18" charset="0"/>
                  <a:cs typeface="Times New Roman" panose="02020603050405020304" pitchFamily="18" charset="0"/>
                </a:rPr>
                <a:t>2</a:t>
              </a:r>
              <a:endParaRPr lang="zh-CN" altLang="en-US" sz="2800" b="1" dirty="0">
                <a:solidFill>
                  <a:srgbClr val="FFFFFF"/>
                </a:solidFill>
                <a:latin typeface="Times New Roman" panose="02020603050405020304" pitchFamily="18" charset="0"/>
                <a:cs typeface="Times New Roman" panose="02020603050405020304" pitchFamily="18" charset="0"/>
              </a:endParaRPr>
            </a:p>
          </p:txBody>
        </p:sp>
      </p:grpSp>
      <p:grpSp>
        <p:nvGrpSpPr>
          <p:cNvPr id="29" name="组合 28"/>
          <p:cNvGrpSpPr/>
          <p:nvPr/>
        </p:nvGrpSpPr>
        <p:grpSpPr>
          <a:xfrm>
            <a:off x="3652131" y="3658012"/>
            <a:ext cx="1700880" cy="3199988"/>
            <a:chOff x="1287463" y="2727326"/>
            <a:chExt cx="1168400" cy="2428763"/>
          </a:xfrm>
          <a:effectLst>
            <a:outerShdw blurRad="254000" dist="63500" dir="2700000" algn="tl" rotWithShape="0">
              <a:prstClr val="black">
                <a:alpha val="20000"/>
              </a:prstClr>
            </a:outerShdw>
          </a:effectLst>
        </p:grpSpPr>
        <p:sp>
          <p:nvSpPr>
            <p:cNvPr id="30" name="任意多边形 29"/>
            <p:cNvSpPr/>
            <p:nvPr/>
          </p:nvSpPr>
          <p:spPr bwMode="auto">
            <a:xfrm flipH="1">
              <a:off x="1287463" y="2727326"/>
              <a:ext cx="1168400" cy="2428763"/>
            </a:xfrm>
            <a:custGeom>
              <a:avLst/>
              <a:gdLst>
                <a:gd name="connsiteX0" fmla="*/ 976501 w 1168400"/>
                <a:gd name="connsiteY0" fmla="*/ 0 h 2428763"/>
                <a:gd name="connsiteX1" fmla="*/ 1168400 w 1168400"/>
                <a:gd name="connsiteY1" fmla="*/ 500495 h 2428763"/>
                <a:gd name="connsiteX2" fmla="*/ 993505 w 1168400"/>
                <a:gd name="connsiteY2" fmla="*/ 391579 h 2428763"/>
                <a:gd name="connsiteX3" fmla="*/ 454243 w 1168400"/>
                <a:gd name="connsiteY3" fmla="*/ 1319958 h 2428763"/>
                <a:gd name="connsiteX4" fmla="*/ 454243 w 1168400"/>
                <a:gd name="connsiteY4" fmla="*/ 2157573 h 2428763"/>
                <a:gd name="connsiteX5" fmla="*/ 454243 w 1168400"/>
                <a:gd name="connsiteY5" fmla="*/ 2416248 h 2428763"/>
                <a:gd name="connsiteX6" fmla="*/ 454243 w 1168400"/>
                <a:gd name="connsiteY6" fmla="*/ 2428763 h 2428763"/>
                <a:gd name="connsiteX7" fmla="*/ 0 w 1168400"/>
                <a:gd name="connsiteY7" fmla="*/ 2428763 h 2428763"/>
                <a:gd name="connsiteX8" fmla="*/ 0 w 1168400"/>
                <a:gd name="connsiteY8" fmla="*/ 2355621 h 2428763"/>
                <a:gd name="connsiteX9" fmla="*/ 0 w 1168400"/>
                <a:gd name="connsiteY9" fmla="*/ 2157573 h 2428763"/>
                <a:gd name="connsiteX10" fmla="*/ 0 w 1168400"/>
                <a:gd name="connsiteY10" fmla="*/ 1319958 h 2428763"/>
                <a:gd name="connsiteX11" fmla="*/ 651001 w 1168400"/>
                <a:gd name="connsiteY11" fmla="*/ 181527 h 2428763"/>
                <a:gd name="connsiteX12" fmla="*/ 473676 w 1168400"/>
                <a:gd name="connsiteY12" fmla="*/ 72611 h 2428763"/>
                <a:gd name="connsiteX13" fmla="*/ 976501 w 1168400"/>
                <a:gd name="connsiteY13" fmla="*/ 0 h 2428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68400" h="2428763">
                  <a:moveTo>
                    <a:pt x="976501" y="0"/>
                  </a:moveTo>
                  <a:cubicBezTo>
                    <a:pt x="1168400" y="500495"/>
                    <a:pt x="1168400" y="500495"/>
                    <a:pt x="1168400" y="500495"/>
                  </a:cubicBezTo>
                  <a:cubicBezTo>
                    <a:pt x="993505" y="391579"/>
                    <a:pt x="993505" y="391579"/>
                    <a:pt x="993505" y="391579"/>
                  </a:cubicBezTo>
                  <a:lnTo>
                    <a:pt x="454243" y="1319958"/>
                  </a:lnTo>
                  <a:cubicBezTo>
                    <a:pt x="454243" y="2157573"/>
                    <a:pt x="454243" y="2157573"/>
                    <a:pt x="454243" y="2157573"/>
                  </a:cubicBezTo>
                  <a:cubicBezTo>
                    <a:pt x="454243" y="2305388"/>
                    <a:pt x="454243" y="2379295"/>
                    <a:pt x="454243" y="2416248"/>
                  </a:cubicBezTo>
                  <a:lnTo>
                    <a:pt x="454243" y="2428763"/>
                  </a:lnTo>
                  <a:lnTo>
                    <a:pt x="0" y="2428763"/>
                  </a:lnTo>
                  <a:lnTo>
                    <a:pt x="0" y="2355621"/>
                  </a:lnTo>
                  <a:cubicBezTo>
                    <a:pt x="0" y="2157573"/>
                    <a:pt x="0" y="2157573"/>
                    <a:pt x="0" y="2157573"/>
                  </a:cubicBezTo>
                  <a:cubicBezTo>
                    <a:pt x="0" y="1319958"/>
                    <a:pt x="0" y="1319958"/>
                    <a:pt x="0" y="1319958"/>
                  </a:cubicBezTo>
                  <a:cubicBezTo>
                    <a:pt x="651001" y="181527"/>
                    <a:pt x="651001" y="181527"/>
                    <a:pt x="651001" y="181527"/>
                  </a:cubicBezTo>
                  <a:cubicBezTo>
                    <a:pt x="473676" y="72611"/>
                    <a:pt x="473676" y="72611"/>
                    <a:pt x="473676" y="72611"/>
                  </a:cubicBezTo>
                  <a:cubicBezTo>
                    <a:pt x="976501" y="0"/>
                    <a:pt x="976501" y="0"/>
                    <a:pt x="976501" y="0"/>
                  </a:cubicBezTo>
                  <a:close/>
                </a:path>
              </a:pathLst>
            </a:custGeom>
            <a:solidFill>
              <a:srgbClr val="596784"/>
            </a:solidFill>
            <a:ln>
              <a:noFill/>
            </a:ln>
          </p:spPr>
          <p:txBody>
            <a:bodyPr vert="horz" wrap="square" lIns="91440" tIns="45720" rIns="91440" bIns="45720" numCol="1" anchor="t" anchorCtr="0" compatLnSpc="1">
              <a:noAutofit/>
            </a:bodyPr>
            <a:lstStyle/>
            <a:p>
              <a:pPr defTabSz="914400" eaLnBrk="0" fontAlgn="base" hangingPunct="0">
                <a:spcBef>
                  <a:spcPct val="0"/>
                </a:spcBef>
                <a:spcAft>
                  <a:spcPct val="0"/>
                </a:spcAft>
              </a:pPr>
              <a:endParaRPr lang="zh-CN" altLang="en-US" sz="1800" b="1">
                <a:solidFill>
                  <a:prstClr val="black"/>
                </a:solidFill>
              </a:endParaRPr>
            </a:p>
          </p:txBody>
        </p:sp>
        <p:sp>
          <p:nvSpPr>
            <p:cNvPr id="31" name="矩形 30"/>
            <p:cNvSpPr/>
            <p:nvPr/>
          </p:nvSpPr>
          <p:spPr>
            <a:xfrm>
              <a:off x="1495160" y="2775338"/>
              <a:ext cx="250184" cy="397119"/>
            </a:xfrm>
            <a:prstGeom prst="rect">
              <a:avLst/>
            </a:prstGeom>
          </p:spPr>
          <p:txBody>
            <a:bodyPr wrap="none">
              <a:spAutoFit/>
            </a:bodyPr>
            <a:lstStyle/>
            <a:p>
              <a:pPr defTabSz="914400" eaLnBrk="0" fontAlgn="base" hangingPunct="0">
                <a:spcBef>
                  <a:spcPct val="0"/>
                </a:spcBef>
                <a:spcAft>
                  <a:spcPct val="0"/>
                </a:spcAft>
              </a:pPr>
              <a:r>
                <a:rPr lang="en-US" altLang="zh-CN" sz="2800" b="1" dirty="0">
                  <a:solidFill>
                    <a:srgbClr val="FFFFFF"/>
                  </a:solidFill>
                  <a:latin typeface="Times New Roman" panose="02020603050405020304" pitchFamily="18" charset="0"/>
                  <a:cs typeface="Times New Roman" panose="02020603050405020304" pitchFamily="18" charset="0"/>
                </a:rPr>
                <a:t>3</a:t>
              </a:r>
              <a:endParaRPr lang="zh-CN" altLang="en-US" sz="2800" b="1" dirty="0">
                <a:solidFill>
                  <a:srgbClr val="FFFFFF"/>
                </a:solidFill>
                <a:latin typeface="Times New Roman" panose="02020603050405020304" pitchFamily="18" charset="0"/>
                <a:cs typeface="Times New Roman" panose="02020603050405020304" pitchFamily="18" charset="0"/>
              </a:endParaRPr>
            </a:p>
          </p:txBody>
        </p:sp>
      </p:grpSp>
      <p:sp>
        <p:nvSpPr>
          <p:cNvPr id="36" name="矩形 35"/>
          <p:cNvSpPr/>
          <p:nvPr/>
        </p:nvSpPr>
        <p:spPr>
          <a:xfrm>
            <a:off x="6503879" y="2430834"/>
            <a:ext cx="3168759" cy="430887"/>
          </a:xfrm>
          <a:prstGeom prst="rect">
            <a:avLst/>
          </a:prstGeom>
        </p:spPr>
        <p:txBody>
          <a:bodyPr wrap="square">
            <a:spAutoFit/>
          </a:bodyPr>
          <a:lstStyle/>
          <a:p>
            <a:pPr defTabSz="1450975"/>
            <a:r>
              <a:rPr lang="zh-CN" altLang="en-US" sz="2200" kern="0" dirty="0">
                <a:latin typeface="黑体" panose="02010609060101010101" charset="-122"/>
                <a:ea typeface="黑体" panose="02010609060101010101" charset="-122"/>
              </a:rPr>
              <a:t>对偿债能力分析的影响</a:t>
            </a:r>
            <a:endParaRPr lang="en-US" altLang="zh-CN" sz="2200" kern="0" dirty="0">
              <a:latin typeface="黑体" panose="02010609060101010101" charset="-122"/>
              <a:ea typeface="黑体" panose="02010609060101010101" charset="-122"/>
            </a:endParaRPr>
          </a:p>
        </p:txBody>
      </p:sp>
      <p:sp>
        <p:nvSpPr>
          <p:cNvPr id="37" name="矩形 36"/>
          <p:cNvSpPr/>
          <p:nvPr/>
        </p:nvSpPr>
        <p:spPr>
          <a:xfrm>
            <a:off x="7097799" y="3371437"/>
            <a:ext cx="3168759" cy="430887"/>
          </a:xfrm>
          <a:prstGeom prst="rect">
            <a:avLst/>
          </a:prstGeom>
        </p:spPr>
        <p:txBody>
          <a:bodyPr wrap="square">
            <a:spAutoFit/>
          </a:bodyPr>
          <a:lstStyle/>
          <a:p>
            <a:pPr defTabSz="1450975"/>
            <a:r>
              <a:rPr lang="zh-CN" altLang="en-US" sz="2200" kern="0" dirty="0">
                <a:latin typeface="黑体" panose="02010609060101010101" charset="-122"/>
                <a:ea typeface="黑体" panose="02010609060101010101" charset="-122"/>
              </a:rPr>
              <a:t>对营运能力分析的影响</a:t>
            </a:r>
            <a:endParaRPr lang="en-US" altLang="zh-CN" sz="2200" kern="0" dirty="0">
              <a:latin typeface="黑体" panose="02010609060101010101" charset="-122"/>
              <a:ea typeface="黑体" panose="02010609060101010101" charset="-122"/>
            </a:endParaRPr>
          </a:p>
        </p:txBody>
      </p:sp>
      <p:sp>
        <p:nvSpPr>
          <p:cNvPr id="38" name="矩形 37"/>
          <p:cNvSpPr/>
          <p:nvPr/>
        </p:nvSpPr>
        <p:spPr>
          <a:xfrm>
            <a:off x="985838" y="3257305"/>
            <a:ext cx="3037538" cy="430887"/>
          </a:xfrm>
          <a:prstGeom prst="rect">
            <a:avLst/>
          </a:prstGeom>
        </p:spPr>
        <p:txBody>
          <a:bodyPr wrap="square">
            <a:spAutoFit/>
          </a:bodyPr>
          <a:lstStyle/>
          <a:p>
            <a:pPr algn="r" defTabSz="1450975"/>
            <a:r>
              <a:rPr lang="zh-CN" altLang="en-US" sz="2200" kern="0" dirty="0">
                <a:latin typeface="黑体" panose="02010609060101010101" charset="-122"/>
                <a:ea typeface="黑体" panose="02010609060101010101" charset="-122"/>
              </a:rPr>
              <a:t>对赢利能力分析的影响</a:t>
            </a:r>
          </a:p>
        </p:txBody>
      </p:sp>
      <p:sp>
        <p:nvSpPr>
          <p:cNvPr id="18" name="Rectangle 26"/>
          <p:cNvSpPr>
            <a:spLocks noChangeArrowheads="1"/>
          </p:cNvSpPr>
          <p:nvPr/>
        </p:nvSpPr>
        <p:spPr bwMode="auto">
          <a:xfrm>
            <a:off x="755146" y="1399484"/>
            <a:ext cx="7531604" cy="55399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algn="just">
              <a:spcAft>
                <a:spcPts val="600"/>
              </a:spcAft>
            </a:pPr>
            <a:r>
              <a:rPr lang="zh-CN" altLang="en-US" sz="3000" dirty="0">
                <a:latin typeface="方正大黑简体" panose="03000509000000000000" pitchFamily="65" charset="-122"/>
                <a:ea typeface="方正大黑简体" panose="03000509000000000000" pitchFamily="65" charset="-122"/>
                <a:cs typeface="华文黑体" pitchFamily="2" charset="-122"/>
              </a:rPr>
              <a:t>七、财务报表附注对财务比率的影响分析</a:t>
            </a:r>
          </a:p>
        </p:txBody>
      </p:sp>
    </p:spTree>
  </p:cSld>
  <p:clrMapOvr>
    <a:masterClrMapping/>
  </p:clrMapOvr>
  <mc:AlternateContent xmlns:mc="http://schemas.openxmlformats.org/markup-compatibility/2006">
    <mc:Choice xmlns=""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1000" fill="hold"/>
                                        <p:tgtEl>
                                          <p:spTgt spid="11"/>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wipe(left)">
                                      <p:cBhvr>
                                        <p:cTn id="17" dur="750"/>
                                        <p:tgtEl>
                                          <p:spTgt spid="36"/>
                                        </p:tgtEl>
                                      </p:cBhvr>
                                    </p:animEffect>
                                  </p:childTnLst>
                                </p:cTn>
                              </p:par>
                            </p:childTnLst>
                          </p:cTn>
                        </p:par>
                        <p:par>
                          <p:cTn id="18" fill="hold">
                            <p:stCondLst>
                              <p:cond delay="2500"/>
                            </p:stCondLst>
                            <p:childTnLst>
                              <p:par>
                                <p:cTn id="19" presetID="42" presetClass="entr" presetSubtype="0" fill="hold" nodeType="after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22" presetClass="entr" presetSubtype="8"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wipe(left)">
                                      <p:cBhvr>
                                        <p:cTn id="27" dur="750"/>
                                        <p:tgtEl>
                                          <p:spTgt spid="37"/>
                                        </p:tgtEl>
                                      </p:cBhvr>
                                    </p:animEffect>
                                  </p:childTnLst>
                                </p:cTn>
                              </p:par>
                            </p:childTnLst>
                          </p:cTn>
                        </p:par>
                        <p:par>
                          <p:cTn id="28" fill="hold">
                            <p:stCondLst>
                              <p:cond delay="4500"/>
                            </p:stCondLst>
                            <p:childTnLst>
                              <p:par>
                                <p:cTn id="29" presetID="42" presetClass="entr" presetSubtype="0"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childTnLst>
                          </p:cTn>
                        </p:par>
                        <p:par>
                          <p:cTn id="34" fill="hold">
                            <p:stCondLst>
                              <p:cond delay="5500"/>
                            </p:stCondLst>
                            <p:childTnLst>
                              <p:par>
                                <p:cTn id="35" presetID="22" presetClass="entr" presetSubtype="8"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left)">
                                      <p:cBhvr>
                                        <p:cTn id="37" dur="75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1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extBox 48"/>
          <p:cNvSpPr txBox="1"/>
          <p:nvPr/>
        </p:nvSpPr>
        <p:spPr>
          <a:xfrm>
            <a:off x="3819912" y="3599228"/>
            <a:ext cx="7734663" cy="1027717"/>
          </a:xfrm>
          <a:prstGeom prst="rect">
            <a:avLst/>
          </a:prstGeom>
          <a:noFill/>
        </p:spPr>
        <p:txBody>
          <a:bodyPr wrap="square" lIns="0" tIns="0" rIns="0" bIns="0" rtlCol="0">
            <a:spAutoFit/>
          </a:bodyPr>
          <a:lstStyle/>
          <a:p>
            <a:pPr>
              <a:lnSpc>
                <a:spcPct val="120000"/>
              </a:lnSpc>
            </a:pPr>
            <a:r>
              <a:rPr lang="zh-CN" altLang="en-US" sz="6000" dirty="0">
                <a:solidFill>
                  <a:srgbClr val="554B4F"/>
                </a:solidFill>
                <a:latin typeface="方正大黑简体" panose="03000509000000000000" pitchFamily="65" charset="-122"/>
                <a:ea typeface="方正大黑简体" panose="03000509000000000000" pitchFamily="65" charset="-122"/>
                <a:cs typeface="+mn-ea"/>
                <a:sym typeface="+mn-lt"/>
              </a:rPr>
              <a:t>上市公司财务分析案例</a:t>
            </a:r>
          </a:p>
        </p:txBody>
      </p:sp>
      <p:sp>
        <p:nvSpPr>
          <p:cNvPr id="11" name="矩形 10"/>
          <p:cNvSpPr/>
          <p:nvPr/>
        </p:nvSpPr>
        <p:spPr>
          <a:xfrm>
            <a:off x="9354" y="18289"/>
            <a:ext cx="12182645" cy="2896361"/>
          </a:xfrm>
          <a:prstGeom prst="rect">
            <a:avLst/>
          </a:prstGeom>
          <a:blipFill dpi="0" rotWithShape="1">
            <a:blip r:embed="rId3" cstate="print">
              <a:extLst>
                <a:ext uri="{28A0092B-C50C-407E-A947-70E740481C1C}">
                  <a14:useLocalDpi xmlns="" xmlns:a14="http://schemas.microsoft.com/office/drawing/2010/main" val="0"/>
                </a:ext>
              </a:extLst>
            </a:blip>
            <a:srcRect/>
            <a:stretch>
              <a:fillRect/>
            </a:stretch>
          </a:blip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p>
        </p:txBody>
      </p:sp>
      <p:sp>
        <p:nvSpPr>
          <p:cNvPr id="14" name="矩形 13"/>
          <p:cNvSpPr/>
          <p:nvPr/>
        </p:nvSpPr>
        <p:spPr>
          <a:xfrm>
            <a:off x="1179690" y="963297"/>
            <a:ext cx="1845738" cy="4199253"/>
          </a:xfrm>
          <a:prstGeom prst="rect">
            <a:avLst/>
          </a:prstGeom>
          <a:solidFill>
            <a:srgbClr val="596784"/>
          </a:solidFill>
          <a:ln>
            <a:noFill/>
          </a:ln>
          <a:effectLst>
            <a:outerShdw blurRad="2540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6" name="TextBox 48"/>
          <p:cNvSpPr txBox="1"/>
          <p:nvPr/>
        </p:nvSpPr>
        <p:spPr>
          <a:xfrm>
            <a:off x="1179690" y="3262854"/>
            <a:ext cx="1845739" cy="1769715"/>
          </a:xfrm>
          <a:prstGeom prst="rect">
            <a:avLst/>
          </a:prstGeom>
          <a:noFill/>
        </p:spPr>
        <p:txBody>
          <a:bodyPr wrap="square" lIns="0" tIns="0" rIns="0" bIns="0" rtlCol="0">
            <a:spAutoFit/>
          </a:bodyPr>
          <a:lstStyle/>
          <a:p>
            <a:pPr algn="ctr"/>
            <a:r>
              <a:rPr lang="en-US" altLang="zh-CN" sz="11500" dirty="0">
                <a:solidFill>
                  <a:schemeClr val="bg1"/>
                </a:solidFill>
                <a:latin typeface="Arial Black" panose="020B0A04020102020204" pitchFamily="34" charset="0"/>
                <a:ea typeface="方正黑体简体" panose="02010601030101010101" pitchFamily="2" charset="-122"/>
                <a:cs typeface="Arial" panose="020B0604020202020204" pitchFamily="34" charset="0"/>
                <a:sym typeface="+mn-lt"/>
              </a:rPr>
              <a:t>5</a:t>
            </a:r>
            <a:endParaRPr lang="zh-CN" altLang="en-US" sz="11500" dirty="0">
              <a:solidFill>
                <a:schemeClr val="bg1"/>
              </a:solidFill>
              <a:latin typeface="Arial Black" panose="020B0A04020102020204" pitchFamily="34" charset="0"/>
              <a:ea typeface="方正黑体简体" panose="02010601030101010101" pitchFamily="2" charset="-122"/>
              <a:cs typeface="Arial" panose="020B0604020202020204" pitchFamily="34" charset="0"/>
              <a:sym typeface="+mn-lt"/>
            </a:endParaRPr>
          </a:p>
        </p:txBody>
      </p:sp>
      <p:sp>
        <p:nvSpPr>
          <p:cNvPr id="17" name="矩形 16"/>
          <p:cNvSpPr/>
          <p:nvPr/>
        </p:nvSpPr>
        <p:spPr>
          <a:xfrm>
            <a:off x="11059276" y="2715130"/>
            <a:ext cx="495300" cy="495300"/>
          </a:xfrm>
          <a:prstGeom prst="rect">
            <a:avLst/>
          </a:prstGeom>
          <a:solidFill>
            <a:srgbClr val="FFB407"/>
          </a:solidFill>
          <a:ln>
            <a:noFill/>
          </a:ln>
          <a:effectLst>
            <a:outerShdw blurRad="2540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887979" y="4756150"/>
            <a:ext cx="640960" cy="640960"/>
          </a:xfrm>
          <a:prstGeom prst="rect">
            <a:avLst/>
          </a:prstGeom>
          <a:noFill/>
          <a:ln w="19050">
            <a:solidFill>
              <a:srgbClr val="FFB4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1664409" y="5631308"/>
            <a:ext cx="217042" cy="217042"/>
          </a:xfrm>
          <a:prstGeom prst="rect">
            <a:avLst/>
          </a:prstGeom>
          <a:solidFill>
            <a:srgbClr val="FFB407"/>
          </a:solidFill>
          <a:ln>
            <a:noFill/>
          </a:ln>
          <a:effectLst>
            <a:outerShdw blurRad="2540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 xmlns:p14="http://schemas.microsoft.com/office/powerpoint/2010/main" Requires="p14">
      <p:transition spd="slow" p14:dur="125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barn(inVertical)">
                                      <p:cBhvr>
                                        <p:cTn id="10" dur="500"/>
                                        <p:tgtEl>
                                          <p:spTgt spid="16"/>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up)">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par>
                                <p:cTn id="19" presetID="53" presetClass="entr" presetSubtype="16" fill="hold" grpId="0" nodeType="withEffect">
                                  <p:stCondLst>
                                    <p:cond delay="250"/>
                                  </p:stCondLst>
                                  <p:childTnLst>
                                    <p:set>
                                      <p:cBhvr>
                                        <p:cTn id="20" dur="1" fill="hold">
                                          <p:stCondLst>
                                            <p:cond delay="0"/>
                                          </p:stCondLst>
                                        </p:cTn>
                                        <p:tgtEl>
                                          <p:spTgt spid="19"/>
                                        </p:tgtEl>
                                        <p:attrNameLst>
                                          <p:attrName>style.visibility</p:attrName>
                                        </p:attrNameLst>
                                      </p:cBhvr>
                                      <p:to>
                                        <p:strVal val="visible"/>
                                      </p:to>
                                    </p:set>
                                    <p:anim calcmode="lin" valueType="num">
                                      <p:cBhvr>
                                        <p:cTn id="21" dur="500" fill="hold"/>
                                        <p:tgtEl>
                                          <p:spTgt spid="19"/>
                                        </p:tgtEl>
                                        <p:attrNameLst>
                                          <p:attrName>ppt_w</p:attrName>
                                        </p:attrNameLst>
                                      </p:cBhvr>
                                      <p:tavLst>
                                        <p:tav tm="0">
                                          <p:val>
                                            <p:fltVal val="0"/>
                                          </p:val>
                                        </p:tav>
                                        <p:tav tm="100000">
                                          <p:val>
                                            <p:strVal val="#ppt_w"/>
                                          </p:val>
                                        </p:tav>
                                      </p:tavLst>
                                    </p:anim>
                                    <p:anim calcmode="lin" valueType="num">
                                      <p:cBhvr>
                                        <p:cTn id="22" dur="500" fill="hold"/>
                                        <p:tgtEl>
                                          <p:spTgt spid="19"/>
                                        </p:tgtEl>
                                        <p:attrNameLst>
                                          <p:attrName>ppt_h</p:attrName>
                                        </p:attrNameLst>
                                      </p:cBhvr>
                                      <p:tavLst>
                                        <p:tav tm="0">
                                          <p:val>
                                            <p:fltVal val="0"/>
                                          </p:val>
                                        </p:tav>
                                        <p:tav tm="100000">
                                          <p:val>
                                            <p:strVal val="#ppt_h"/>
                                          </p:val>
                                        </p:tav>
                                      </p:tavLst>
                                    </p:anim>
                                    <p:animEffect transition="in" filter="fade">
                                      <p:cBhvr>
                                        <p:cTn id="23" dur="500"/>
                                        <p:tgtEl>
                                          <p:spTgt spid="1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 calcmode="lin" valueType="num">
                                      <p:cBhvr>
                                        <p:cTn id="26" dur="500" fill="hold"/>
                                        <p:tgtEl>
                                          <p:spTgt spid="17"/>
                                        </p:tgtEl>
                                        <p:attrNameLst>
                                          <p:attrName>ppt_w</p:attrName>
                                        </p:attrNameLst>
                                      </p:cBhvr>
                                      <p:tavLst>
                                        <p:tav tm="0">
                                          <p:val>
                                            <p:fltVal val="0"/>
                                          </p:val>
                                        </p:tav>
                                        <p:tav tm="100000">
                                          <p:val>
                                            <p:strVal val="#ppt_w"/>
                                          </p:val>
                                        </p:tav>
                                      </p:tavLst>
                                    </p:anim>
                                    <p:anim calcmode="lin" valueType="num">
                                      <p:cBhvr>
                                        <p:cTn id="27" dur="500" fill="hold"/>
                                        <p:tgtEl>
                                          <p:spTgt spid="17"/>
                                        </p:tgtEl>
                                        <p:attrNameLst>
                                          <p:attrName>ppt_h</p:attrName>
                                        </p:attrNameLst>
                                      </p:cBhvr>
                                      <p:tavLst>
                                        <p:tav tm="0">
                                          <p:val>
                                            <p:fltVal val="0"/>
                                          </p:val>
                                        </p:tav>
                                        <p:tav tm="100000">
                                          <p:val>
                                            <p:strVal val="#ppt_h"/>
                                          </p:val>
                                        </p:tav>
                                      </p:tavLst>
                                    </p:anim>
                                    <p:animEffect transition="in" filter="fade">
                                      <p:cBhvr>
                                        <p:cTn id="28" dur="500"/>
                                        <p:tgtEl>
                                          <p:spTgt spid="17"/>
                                        </p:tgtEl>
                                      </p:cBhvr>
                                    </p:animEffect>
                                  </p:childTnLst>
                                </p:cTn>
                              </p:par>
                            </p:childTnLst>
                          </p:cTn>
                        </p:par>
                        <p:par>
                          <p:cTn id="29" fill="hold">
                            <p:stCondLst>
                              <p:cond delay="500"/>
                            </p:stCondLst>
                            <p:childTnLst>
                              <p:par>
                                <p:cTn id="30" presetID="16" presetClass="entr" presetSubtype="21" fill="hold" grpId="0" nodeType="afterEffect">
                                  <p:stCondLst>
                                    <p:cond delay="0"/>
                                  </p:stCondLst>
                                  <p:childTnLst>
                                    <p:set>
                                      <p:cBhvr>
                                        <p:cTn id="31" dur="1" fill="hold">
                                          <p:stCondLst>
                                            <p:cond delay="0"/>
                                          </p:stCondLst>
                                        </p:cTn>
                                        <p:tgtEl>
                                          <p:spTgt spid="49"/>
                                        </p:tgtEl>
                                        <p:attrNameLst>
                                          <p:attrName>style.visibility</p:attrName>
                                        </p:attrNameLst>
                                      </p:cBhvr>
                                      <p:to>
                                        <p:strVal val="visible"/>
                                      </p:to>
                                    </p:set>
                                    <p:animEffect transition="in" filter="barn(inVertical)">
                                      <p:cBhvr>
                                        <p:cTn id="32"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11" grpId="0" animBg="1"/>
      <p:bldP spid="14" grpId="0" animBg="1"/>
      <p:bldP spid="16" grpId="0"/>
      <p:bldP spid="17" grpId="0" animBg="1"/>
      <p:bldP spid="18" grpId="0" animBg="1"/>
      <p:bldP spid="1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nvGraphicFramePr>
        <p:xfrm>
          <a:off x="986657" y="2517319"/>
          <a:ext cx="10218685" cy="3411505"/>
        </p:xfrm>
        <a:graphic>
          <a:graphicData uri="http://schemas.openxmlformats.org/drawingml/2006/table">
            <a:tbl>
              <a:tblPr>
                <a:effectLst/>
                <a:tableStyleId>{5C22544A-7EE6-4342-B048-85BDC9FD1C3A}</a:tableStyleId>
              </a:tblPr>
              <a:tblGrid>
                <a:gridCol w="1857071"/>
                <a:gridCol w="984680"/>
                <a:gridCol w="1960722"/>
                <a:gridCol w="35026"/>
                <a:gridCol w="976042"/>
                <a:gridCol w="1739342"/>
                <a:gridCol w="43899"/>
                <a:gridCol w="881714"/>
                <a:gridCol w="1740189"/>
              </a:tblGrid>
              <a:tr h="1113847">
                <a:tc>
                  <a:txBody>
                    <a:bodyPr/>
                    <a:lstStyle/>
                    <a:p>
                      <a:pPr indent="0" algn="ctr">
                        <a:spcBef>
                          <a:spcPts val="165"/>
                        </a:spcBef>
                        <a:spcAft>
                          <a:spcPts val="165"/>
                        </a:spcAft>
                      </a:pPr>
                      <a:r>
                        <a:rPr lang="zh-CN" altLang="en-US" sz="1800" kern="100" dirty="0">
                          <a:effectLst/>
                          <a:latin typeface="Times New Roman" panose="02020603050405020304" pitchFamily="18" charset="0"/>
                          <a:ea typeface="黑体" panose="02010609060101010101" charset="-122"/>
                          <a:cs typeface="Times New Roman" panose="02020603050405020304" pitchFamily="18" charset="0"/>
                        </a:rPr>
                        <a:t>项    目</a:t>
                      </a:r>
                    </a:p>
                  </a:txBody>
                  <a:tcPr marL="68580" marR="6858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B407"/>
                    </a:solidFill>
                  </a:tcPr>
                </a:tc>
                <a:tc>
                  <a:txBody>
                    <a:bodyPr/>
                    <a:lstStyle/>
                    <a:p>
                      <a:pPr indent="0" algn="ctr">
                        <a:spcBef>
                          <a:spcPts val="165"/>
                        </a:spcBef>
                        <a:spcAft>
                          <a:spcPts val="165"/>
                        </a:spcAft>
                      </a:pPr>
                      <a:r>
                        <a:rPr lang="en-US" altLang="zh-CN" sz="1800" kern="100" dirty="0">
                          <a:effectLst/>
                          <a:latin typeface="Times New Roman" panose="02020603050405020304" pitchFamily="18" charset="0"/>
                          <a:ea typeface="黑体" panose="02010609060101010101" charset="-122"/>
                          <a:cs typeface="Times New Roman" panose="02020603050405020304" pitchFamily="18" charset="0"/>
                        </a:rPr>
                        <a:t>2015</a:t>
                      </a:r>
                      <a:r>
                        <a:rPr lang="zh-CN" altLang="en-US" sz="1800" kern="100" dirty="0">
                          <a:effectLst/>
                          <a:latin typeface="Times New Roman" panose="02020603050405020304" pitchFamily="18" charset="0"/>
                          <a:ea typeface="黑体" panose="02010609060101010101" charset="-122"/>
                          <a:cs typeface="Times New Roman" panose="02020603050405020304" pitchFamily="18" charset="0"/>
                        </a:rPr>
                        <a:t>年</a:t>
                      </a:r>
                    </a:p>
                  </a:txBody>
                  <a:tcPr marL="68580" marR="6858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B407"/>
                    </a:solidFill>
                  </a:tcPr>
                </a:tc>
                <a:tc>
                  <a:txBody>
                    <a:bodyPr/>
                    <a:lstStyle/>
                    <a:p>
                      <a:pPr indent="0" algn="ctr">
                        <a:spcBef>
                          <a:spcPts val="165"/>
                        </a:spcBef>
                        <a:spcAft>
                          <a:spcPts val="165"/>
                        </a:spcAft>
                      </a:pPr>
                      <a:r>
                        <a:rPr lang="zh-CN" altLang="en-US" sz="1800" kern="100" dirty="0">
                          <a:effectLst/>
                          <a:latin typeface="Times New Roman" panose="02020603050405020304" pitchFamily="18" charset="0"/>
                          <a:ea typeface="黑体" panose="02010609060101010101" charset="-122"/>
                          <a:cs typeface="Times New Roman" panose="02020603050405020304" pitchFamily="18" charset="0"/>
                        </a:rPr>
                        <a:t>比上年同期增减</a:t>
                      </a:r>
                    </a:p>
                  </a:txBody>
                  <a:tcPr marL="68580" marR="6858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B407"/>
                    </a:solidFill>
                  </a:tcPr>
                </a:tc>
                <a:tc rowSpan="4">
                  <a:txBody>
                    <a:bodyPr/>
                    <a:lstStyle/>
                    <a:p>
                      <a:pPr indent="0" algn="ctr">
                        <a:spcBef>
                          <a:spcPts val="165"/>
                        </a:spcBef>
                        <a:spcAft>
                          <a:spcPts val="165"/>
                        </a:spcAft>
                      </a:pPr>
                      <a:r>
                        <a:rPr lang="zh-CN" altLang="en-US" sz="1800" kern="100" dirty="0">
                          <a:effectLst/>
                          <a:latin typeface="Times New Roman" panose="02020603050405020304" pitchFamily="18" charset="0"/>
                          <a:ea typeface="黑体" panose="02010609060101010101" charset="-122"/>
                          <a:cs typeface="Times New Roman" panose="02020603050405020304" pitchFamily="18" charset="0"/>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646464">
                        <a:alpha val="25000"/>
                      </a:srgbClr>
                    </a:solidFill>
                  </a:tcPr>
                </a:tc>
                <a:tc>
                  <a:txBody>
                    <a:bodyPr/>
                    <a:lstStyle/>
                    <a:p>
                      <a:pPr indent="0" algn="ctr">
                        <a:spcBef>
                          <a:spcPts val="165"/>
                        </a:spcBef>
                        <a:spcAft>
                          <a:spcPts val="165"/>
                        </a:spcAft>
                      </a:pPr>
                      <a:r>
                        <a:rPr lang="en-US" altLang="zh-CN" sz="1800" kern="100" dirty="0">
                          <a:effectLst/>
                          <a:latin typeface="Times New Roman" panose="02020603050405020304" pitchFamily="18" charset="0"/>
                          <a:ea typeface="黑体" panose="02010609060101010101" charset="-122"/>
                          <a:cs typeface="Times New Roman" panose="02020603050405020304" pitchFamily="18" charset="0"/>
                        </a:rPr>
                        <a:t>2016</a:t>
                      </a:r>
                      <a:r>
                        <a:rPr lang="zh-CN" altLang="en-US" sz="1800" kern="100" dirty="0">
                          <a:effectLst/>
                          <a:latin typeface="Times New Roman" panose="02020603050405020304" pitchFamily="18" charset="0"/>
                          <a:ea typeface="黑体" panose="02010609060101010101" charset="-122"/>
                          <a:cs typeface="Times New Roman" panose="02020603050405020304" pitchFamily="18" charset="0"/>
                        </a:rPr>
                        <a:t>年</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B407"/>
                    </a:solidFill>
                  </a:tcPr>
                </a:tc>
                <a:tc>
                  <a:txBody>
                    <a:bodyPr/>
                    <a:lstStyle/>
                    <a:p>
                      <a:pPr indent="0" algn="ctr">
                        <a:spcBef>
                          <a:spcPts val="165"/>
                        </a:spcBef>
                        <a:spcAft>
                          <a:spcPts val="165"/>
                        </a:spcAft>
                      </a:pPr>
                      <a:r>
                        <a:rPr lang="zh-CN" altLang="en-US" sz="1800" kern="100" dirty="0">
                          <a:effectLst/>
                          <a:latin typeface="Times New Roman" panose="02020603050405020304" pitchFamily="18" charset="0"/>
                          <a:ea typeface="黑体" panose="02010609060101010101" charset="-122"/>
                          <a:cs typeface="Times New Roman" panose="02020603050405020304" pitchFamily="18" charset="0"/>
                        </a:rPr>
                        <a:t>比上年同期增减</a:t>
                      </a:r>
                    </a:p>
                  </a:txBody>
                  <a:tcPr marL="68580" marR="6858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B407"/>
                    </a:solidFill>
                  </a:tcPr>
                </a:tc>
                <a:tc rowSpan="4">
                  <a:txBody>
                    <a:bodyPr/>
                    <a:lstStyle/>
                    <a:p>
                      <a:pPr indent="0" algn="ctr">
                        <a:spcBef>
                          <a:spcPts val="165"/>
                        </a:spcBef>
                        <a:spcAft>
                          <a:spcPts val="165"/>
                        </a:spcAft>
                      </a:pPr>
                      <a:r>
                        <a:rPr lang="zh-CN" altLang="en-US" sz="1800" kern="100" dirty="0">
                          <a:effectLst/>
                          <a:latin typeface="Times New Roman" panose="02020603050405020304" pitchFamily="18" charset="0"/>
                          <a:ea typeface="黑体" panose="02010609060101010101" charset="-122"/>
                          <a:cs typeface="Times New Roman" panose="02020603050405020304" pitchFamily="18" charset="0"/>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646464">
                        <a:alpha val="25000"/>
                      </a:srgbClr>
                    </a:solidFill>
                  </a:tcPr>
                </a:tc>
                <a:tc>
                  <a:txBody>
                    <a:bodyPr/>
                    <a:lstStyle/>
                    <a:p>
                      <a:pPr indent="0" algn="ctr">
                        <a:spcBef>
                          <a:spcPts val="165"/>
                        </a:spcBef>
                        <a:spcAft>
                          <a:spcPts val="165"/>
                        </a:spcAft>
                      </a:pPr>
                      <a:r>
                        <a:rPr lang="en-US" altLang="zh-CN" sz="1800" kern="100" dirty="0">
                          <a:effectLst/>
                          <a:latin typeface="Times New Roman" panose="02020603050405020304" pitchFamily="18" charset="0"/>
                          <a:ea typeface="黑体" panose="02010609060101010101" charset="-122"/>
                          <a:cs typeface="Times New Roman" panose="02020603050405020304" pitchFamily="18" charset="0"/>
                        </a:rPr>
                        <a:t>2017</a:t>
                      </a:r>
                      <a:r>
                        <a:rPr lang="zh-CN" altLang="en-US" sz="1800" kern="100" dirty="0">
                          <a:effectLst/>
                          <a:latin typeface="Times New Roman" panose="02020603050405020304" pitchFamily="18" charset="0"/>
                          <a:ea typeface="黑体" panose="02010609060101010101" charset="-122"/>
                          <a:cs typeface="Times New Roman" panose="02020603050405020304" pitchFamily="18" charset="0"/>
                        </a:rPr>
                        <a:t>年</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B407"/>
                    </a:solidFill>
                  </a:tcPr>
                </a:tc>
                <a:tc>
                  <a:txBody>
                    <a:bodyPr/>
                    <a:lstStyle/>
                    <a:p>
                      <a:pPr indent="0" algn="ctr">
                        <a:spcBef>
                          <a:spcPts val="165"/>
                        </a:spcBef>
                        <a:spcAft>
                          <a:spcPts val="165"/>
                        </a:spcAft>
                      </a:pPr>
                      <a:r>
                        <a:rPr lang="zh-CN" altLang="en-US" sz="1800" kern="100" dirty="0">
                          <a:effectLst/>
                          <a:latin typeface="Times New Roman" panose="02020603050405020304" pitchFamily="18" charset="0"/>
                          <a:ea typeface="黑体" panose="02010609060101010101" charset="-122"/>
                          <a:cs typeface="Times New Roman" panose="02020603050405020304" pitchFamily="18" charset="0"/>
                        </a:rPr>
                        <a:t>比上年同期增减</a:t>
                      </a:r>
                    </a:p>
                  </a:txBody>
                  <a:tcPr marL="68580" marR="6858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B407"/>
                    </a:solidFill>
                  </a:tcPr>
                </a:tc>
              </a:tr>
              <a:tr h="765886">
                <a:tc>
                  <a:txBody>
                    <a:bodyPr/>
                    <a:lstStyle/>
                    <a:p>
                      <a:pPr indent="0" algn="ctr">
                        <a:spcBef>
                          <a:spcPts val="180"/>
                        </a:spcBef>
                        <a:spcAft>
                          <a:spcPts val="180"/>
                        </a:spcAft>
                      </a:pPr>
                      <a:r>
                        <a:rPr lang="zh-CN" altLang="en-US" sz="1800" kern="100" dirty="0">
                          <a:effectLst/>
                          <a:latin typeface="Times New Roman" panose="02020603050405020304" pitchFamily="18" charset="0"/>
                          <a:cs typeface="Times New Roman" panose="02020603050405020304" pitchFamily="18" charset="0"/>
                        </a:rPr>
                        <a:t>资产负债率</a:t>
                      </a:r>
                      <a:endParaRPr lang="zh-CN" altLang="en-US"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anchor="ctr">
                    <a:lnT w="28575" cap="flat" cmpd="sng" algn="ctr">
                      <a:solidFill>
                        <a:schemeClr val="bg1"/>
                      </a:solidFill>
                      <a:prstDash val="solid"/>
                      <a:round/>
                      <a:headEnd type="none" w="med" len="med"/>
                      <a:tailEnd type="none" w="med" len="med"/>
                    </a:lnT>
                    <a:solidFill>
                      <a:srgbClr val="646464">
                        <a:alpha val="25000"/>
                      </a:srgbClr>
                    </a:solidFill>
                  </a:tcPr>
                </a:tc>
                <a:tc>
                  <a:txBody>
                    <a:bodyPr/>
                    <a:lstStyle/>
                    <a:p>
                      <a:pPr indent="0" algn="ctr">
                        <a:spcBef>
                          <a:spcPts val="180"/>
                        </a:spcBef>
                        <a:spcAft>
                          <a:spcPts val="180"/>
                        </a:spcAft>
                      </a:pPr>
                      <a:r>
                        <a:rPr lang="en-US" altLang="zh-CN" sz="1800" kern="100" dirty="0">
                          <a:effectLst/>
                          <a:latin typeface="Times New Roman" panose="02020603050405020304" pitchFamily="18" charset="0"/>
                          <a:cs typeface="Times New Roman" panose="02020603050405020304" pitchFamily="18" charset="0"/>
                        </a:rPr>
                        <a:t>38.75</a:t>
                      </a:r>
                      <a:endPar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anchor="ctr">
                    <a:lnT w="28575" cap="flat" cmpd="sng" algn="ctr">
                      <a:solidFill>
                        <a:schemeClr val="bg1"/>
                      </a:solidFill>
                      <a:prstDash val="solid"/>
                      <a:round/>
                      <a:headEnd type="none" w="med" len="med"/>
                      <a:tailEnd type="none" w="med" len="med"/>
                    </a:lnT>
                    <a:solidFill>
                      <a:srgbClr val="646464">
                        <a:alpha val="25000"/>
                      </a:srgbClr>
                    </a:solidFill>
                  </a:tcPr>
                </a:tc>
                <a:tc>
                  <a:txBody>
                    <a:bodyPr/>
                    <a:lstStyle/>
                    <a:p>
                      <a:pPr indent="0" algn="ctr">
                        <a:spcBef>
                          <a:spcPts val="180"/>
                        </a:spcBef>
                        <a:spcAft>
                          <a:spcPts val="180"/>
                        </a:spcAft>
                      </a:pPr>
                      <a:r>
                        <a:rPr lang="en-US" altLang="zh-CN" sz="1800" kern="100" dirty="0">
                          <a:effectLst/>
                          <a:latin typeface="Times New Roman" panose="02020603050405020304" pitchFamily="18" charset="0"/>
                          <a:cs typeface="Times New Roman" panose="02020603050405020304" pitchFamily="18" charset="0"/>
                        </a:rPr>
                        <a:t>—</a:t>
                      </a:r>
                      <a:endPar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anchor="ctr">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rgbClr val="646464">
                        <a:alpha val="25000"/>
                      </a:srgbClr>
                    </a:solidFill>
                  </a:tcPr>
                </a:tc>
                <a:tc vMerge="1">
                  <a:txBody>
                    <a:bodyPr/>
                    <a:lstStyle/>
                    <a:p>
                      <a:endParaRPr lang="zh-CN"/>
                    </a:p>
                  </a:txBody>
                  <a:tcPr/>
                </a:tc>
                <a:tc>
                  <a:txBody>
                    <a:bodyPr/>
                    <a:lstStyle/>
                    <a:p>
                      <a:pPr indent="0" algn="ctr">
                        <a:spcBef>
                          <a:spcPts val="180"/>
                        </a:spcBef>
                        <a:spcAft>
                          <a:spcPts val="180"/>
                        </a:spcAft>
                      </a:pPr>
                      <a:r>
                        <a:rPr lang="en-US" altLang="zh-CN" sz="1800" kern="100" dirty="0">
                          <a:effectLst/>
                          <a:latin typeface="Times New Roman" panose="02020603050405020304" pitchFamily="18" charset="0"/>
                          <a:cs typeface="Times New Roman" panose="02020603050405020304" pitchFamily="18" charset="0"/>
                        </a:rPr>
                        <a:t>36.51</a:t>
                      </a:r>
                      <a:endPar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anchor="ctr">
                    <a:lnL w="19050"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solidFill>
                      <a:srgbClr val="646464">
                        <a:alpha val="25000"/>
                      </a:srgbClr>
                    </a:solidFill>
                  </a:tcPr>
                </a:tc>
                <a:tc>
                  <a:txBody>
                    <a:bodyPr/>
                    <a:lstStyle/>
                    <a:p>
                      <a:pPr indent="0" algn="ctr">
                        <a:spcBef>
                          <a:spcPts val="180"/>
                        </a:spcBef>
                        <a:spcAft>
                          <a:spcPts val="180"/>
                        </a:spcAft>
                      </a:pPr>
                      <a:r>
                        <a:rPr lang="zh-CN" altLang="en-US" sz="1800" kern="100" dirty="0">
                          <a:effectLst/>
                          <a:latin typeface="Times New Roman" panose="02020603050405020304" pitchFamily="18" charset="0"/>
                          <a:cs typeface="Times New Roman" panose="02020603050405020304" pitchFamily="18" charset="0"/>
                        </a:rPr>
                        <a:t>−</a:t>
                      </a:r>
                      <a:r>
                        <a:rPr lang="en-US" altLang="zh-CN" sz="1800" kern="100" dirty="0">
                          <a:effectLst/>
                          <a:latin typeface="Times New Roman" panose="02020603050405020304" pitchFamily="18" charset="0"/>
                          <a:cs typeface="Times New Roman" panose="02020603050405020304" pitchFamily="18" charset="0"/>
                        </a:rPr>
                        <a:t>2.24</a:t>
                      </a:r>
                      <a:endPar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anchor="ctr">
                    <a:lnR w="190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rgbClr val="646464">
                        <a:alpha val="25000"/>
                      </a:srgbClr>
                    </a:solidFill>
                  </a:tcPr>
                </a:tc>
                <a:tc vMerge="1">
                  <a:txBody>
                    <a:bodyPr/>
                    <a:lstStyle/>
                    <a:p>
                      <a:endParaRPr lang="zh-CN"/>
                    </a:p>
                  </a:txBody>
                  <a:tcPr/>
                </a:tc>
                <a:tc>
                  <a:txBody>
                    <a:bodyPr/>
                    <a:lstStyle/>
                    <a:p>
                      <a:pPr indent="0" algn="ctr">
                        <a:spcBef>
                          <a:spcPts val="180"/>
                        </a:spcBef>
                        <a:spcAft>
                          <a:spcPts val="180"/>
                        </a:spcAft>
                      </a:pPr>
                      <a:r>
                        <a:rPr lang="en-US" altLang="zh-CN" sz="1800" kern="100" dirty="0">
                          <a:effectLst/>
                          <a:latin typeface="Times New Roman" panose="02020603050405020304" pitchFamily="18" charset="0"/>
                          <a:cs typeface="Times New Roman" panose="02020603050405020304" pitchFamily="18" charset="0"/>
                        </a:rPr>
                        <a:t>44.22</a:t>
                      </a:r>
                      <a:endPar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anchor="ctr">
                    <a:lnL w="19050"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solidFill>
                      <a:srgbClr val="646464">
                        <a:alpha val="25000"/>
                      </a:srgbClr>
                    </a:solidFill>
                  </a:tcPr>
                </a:tc>
                <a:tc>
                  <a:txBody>
                    <a:bodyPr/>
                    <a:lstStyle/>
                    <a:p>
                      <a:pPr indent="0" algn="ctr">
                        <a:spcBef>
                          <a:spcPts val="180"/>
                        </a:spcBef>
                        <a:spcAft>
                          <a:spcPts val="180"/>
                        </a:spcAft>
                      </a:pPr>
                      <a:r>
                        <a:rPr lang="en-US" altLang="zh-CN" sz="1800" kern="100" dirty="0">
                          <a:effectLst/>
                          <a:latin typeface="Times New Roman" panose="02020603050405020304" pitchFamily="18" charset="0"/>
                          <a:cs typeface="Times New Roman" panose="02020603050405020304" pitchFamily="18" charset="0"/>
                        </a:rPr>
                        <a:t>7.71</a:t>
                      </a:r>
                      <a:endPar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anchor="ctr">
                    <a:lnR w="190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rgbClr val="646464">
                        <a:alpha val="25000"/>
                      </a:srgbClr>
                    </a:solidFill>
                  </a:tcPr>
                </a:tc>
              </a:tr>
              <a:tr h="765886">
                <a:tc>
                  <a:txBody>
                    <a:bodyPr/>
                    <a:lstStyle/>
                    <a:p>
                      <a:pPr indent="0" algn="ctr">
                        <a:spcBef>
                          <a:spcPts val="180"/>
                        </a:spcBef>
                        <a:spcAft>
                          <a:spcPts val="180"/>
                        </a:spcAft>
                      </a:pPr>
                      <a:r>
                        <a:rPr lang="zh-CN" altLang="en-US" sz="1800" kern="100" dirty="0">
                          <a:effectLst/>
                          <a:latin typeface="Times New Roman" panose="02020603050405020304" pitchFamily="18" charset="0"/>
                          <a:cs typeface="Times New Roman" panose="02020603050405020304" pitchFamily="18" charset="0"/>
                        </a:rPr>
                        <a:t>流动比率</a:t>
                      </a:r>
                      <a:endParaRPr lang="zh-CN" altLang="en-US"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anchor="ctr">
                    <a:solidFill>
                      <a:srgbClr val="646464">
                        <a:alpha val="15000"/>
                      </a:srgbClr>
                    </a:solidFill>
                  </a:tcPr>
                </a:tc>
                <a:tc>
                  <a:txBody>
                    <a:bodyPr/>
                    <a:lstStyle/>
                    <a:p>
                      <a:pPr indent="0" algn="ctr">
                        <a:spcBef>
                          <a:spcPts val="180"/>
                        </a:spcBef>
                        <a:spcAft>
                          <a:spcPts val="180"/>
                        </a:spcAft>
                      </a:pPr>
                      <a:r>
                        <a:rPr lang="en-US" altLang="zh-CN" sz="1800" kern="100" dirty="0">
                          <a:effectLst/>
                          <a:latin typeface="Times New Roman" panose="02020603050405020304" pitchFamily="18" charset="0"/>
                          <a:cs typeface="Times New Roman" panose="02020603050405020304" pitchFamily="18" charset="0"/>
                        </a:rPr>
                        <a:t>1.99</a:t>
                      </a:r>
                      <a:endPar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anchor="ctr">
                    <a:solidFill>
                      <a:srgbClr val="646464">
                        <a:alpha val="15000"/>
                      </a:srgbClr>
                    </a:solidFill>
                  </a:tcPr>
                </a:tc>
                <a:tc>
                  <a:txBody>
                    <a:bodyPr/>
                    <a:lstStyle/>
                    <a:p>
                      <a:pPr indent="0" algn="ctr">
                        <a:spcBef>
                          <a:spcPts val="180"/>
                        </a:spcBef>
                        <a:spcAft>
                          <a:spcPts val="180"/>
                        </a:spcAft>
                      </a:pPr>
                      <a:r>
                        <a:rPr lang="en-US" altLang="zh-CN" sz="1800" kern="100" dirty="0">
                          <a:effectLst/>
                          <a:latin typeface="Times New Roman" panose="02020603050405020304" pitchFamily="18" charset="0"/>
                          <a:cs typeface="Times New Roman" panose="02020603050405020304" pitchFamily="18" charset="0"/>
                        </a:rPr>
                        <a:t>—</a:t>
                      </a:r>
                      <a:endPar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anchor="ctr">
                    <a:lnR w="12700" cap="flat" cmpd="sng" algn="ctr">
                      <a:solidFill>
                        <a:schemeClr val="bg1"/>
                      </a:solidFill>
                      <a:prstDash val="solid"/>
                      <a:round/>
                      <a:headEnd type="none" w="med" len="med"/>
                      <a:tailEnd type="none" w="med" len="med"/>
                    </a:lnR>
                    <a:solidFill>
                      <a:srgbClr val="646464">
                        <a:alpha val="15000"/>
                      </a:srgbClr>
                    </a:solidFill>
                  </a:tcPr>
                </a:tc>
                <a:tc vMerge="1">
                  <a:txBody>
                    <a:bodyPr/>
                    <a:lstStyle/>
                    <a:p>
                      <a:endParaRPr lang="zh-CN"/>
                    </a:p>
                  </a:txBody>
                  <a:tcPr/>
                </a:tc>
                <a:tc>
                  <a:txBody>
                    <a:bodyPr/>
                    <a:lstStyle/>
                    <a:p>
                      <a:pPr indent="0" algn="ctr">
                        <a:spcBef>
                          <a:spcPts val="180"/>
                        </a:spcBef>
                        <a:spcAft>
                          <a:spcPts val="180"/>
                        </a:spcAft>
                      </a:pPr>
                      <a:r>
                        <a:rPr lang="en-US" altLang="zh-CN" sz="1800" kern="100" dirty="0">
                          <a:effectLst/>
                          <a:latin typeface="Times New Roman" panose="02020603050405020304" pitchFamily="18" charset="0"/>
                          <a:cs typeface="Times New Roman" panose="02020603050405020304" pitchFamily="18" charset="0"/>
                        </a:rPr>
                        <a:t>2.14</a:t>
                      </a:r>
                      <a:endPar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anchor="ctr">
                    <a:lnL w="19050" cap="flat" cmpd="sng" algn="ctr">
                      <a:solidFill>
                        <a:schemeClr val="bg1"/>
                      </a:solidFill>
                      <a:prstDash val="solid"/>
                      <a:round/>
                      <a:headEnd type="none" w="med" len="med"/>
                      <a:tailEnd type="none" w="med" len="med"/>
                    </a:lnL>
                    <a:solidFill>
                      <a:srgbClr val="646464">
                        <a:alpha val="15000"/>
                      </a:srgbClr>
                    </a:solidFill>
                  </a:tcPr>
                </a:tc>
                <a:tc>
                  <a:txBody>
                    <a:bodyPr/>
                    <a:lstStyle/>
                    <a:p>
                      <a:pPr indent="0" algn="ctr">
                        <a:spcBef>
                          <a:spcPts val="180"/>
                        </a:spcBef>
                        <a:spcAft>
                          <a:spcPts val="180"/>
                        </a:spcAft>
                      </a:pPr>
                      <a:r>
                        <a:rPr lang="en-US" altLang="zh-CN" sz="1800" kern="100" dirty="0">
                          <a:effectLst/>
                          <a:latin typeface="Times New Roman" panose="02020603050405020304" pitchFamily="18" charset="0"/>
                          <a:cs typeface="Times New Roman" panose="02020603050405020304" pitchFamily="18" charset="0"/>
                        </a:rPr>
                        <a:t>0.15</a:t>
                      </a:r>
                      <a:endParaRPr lang="zh-CN" altLang="en-US"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anchor="ctr">
                    <a:lnR w="19050" cap="flat" cmpd="sng" algn="ctr">
                      <a:solidFill>
                        <a:schemeClr val="bg1"/>
                      </a:solidFill>
                      <a:prstDash val="solid"/>
                      <a:round/>
                      <a:headEnd type="none" w="med" len="med"/>
                      <a:tailEnd type="none" w="med" len="med"/>
                    </a:lnR>
                    <a:solidFill>
                      <a:srgbClr val="646464">
                        <a:alpha val="15000"/>
                      </a:srgbClr>
                    </a:solidFill>
                  </a:tcPr>
                </a:tc>
                <a:tc vMerge="1">
                  <a:txBody>
                    <a:bodyPr/>
                    <a:lstStyle/>
                    <a:p>
                      <a:endParaRPr lang="zh-CN"/>
                    </a:p>
                  </a:txBody>
                  <a:tcPr/>
                </a:tc>
                <a:tc>
                  <a:txBody>
                    <a:bodyPr/>
                    <a:lstStyle/>
                    <a:p>
                      <a:pPr indent="0" algn="ctr">
                        <a:spcBef>
                          <a:spcPts val="180"/>
                        </a:spcBef>
                        <a:spcAft>
                          <a:spcPts val="180"/>
                        </a:spcAft>
                      </a:pPr>
                      <a:r>
                        <a:rPr lang="en-US" altLang="zh-CN" sz="1800" kern="100" dirty="0">
                          <a:effectLst/>
                          <a:latin typeface="Times New Roman" panose="02020603050405020304" pitchFamily="18" charset="0"/>
                          <a:cs typeface="Times New Roman" panose="02020603050405020304" pitchFamily="18" charset="0"/>
                        </a:rPr>
                        <a:t>1.64</a:t>
                      </a:r>
                      <a:endParaRPr lang="zh-CN" altLang="en-US"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anchor="ctr">
                    <a:lnL w="19050" cap="flat" cmpd="sng" algn="ctr">
                      <a:solidFill>
                        <a:schemeClr val="bg1"/>
                      </a:solidFill>
                      <a:prstDash val="solid"/>
                      <a:round/>
                      <a:headEnd type="none" w="med" len="med"/>
                      <a:tailEnd type="none" w="med" len="med"/>
                    </a:lnL>
                    <a:solidFill>
                      <a:srgbClr val="646464">
                        <a:alpha val="15000"/>
                      </a:srgbClr>
                    </a:solidFill>
                  </a:tcPr>
                </a:tc>
                <a:tc>
                  <a:txBody>
                    <a:bodyPr/>
                    <a:lstStyle/>
                    <a:p>
                      <a:pPr indent="0" algn="ctr">
                        <a:spcBef>
                          <a:spcPts val="180"/>
                        </a:spcBef>
                        <a:spcAft>
                          <a:spcPts val="180"/>
                        </a:spcAft>
                      </a:pPr>
                      <a:r>
                        <a:rPr lang="zh-CN" altLang="en-US" sz="1800" kern="100" dirty="0">
                          <a:effectLst/>
                          <a:latin typeface="Times New Roman" panose="02020603050405020304" pitchFamily="18" charset="0"/>
                          <a:cs typeface="Times New Roman" panose="02020603050405020304" pitchFamily="18" charset="0"/>
                        </a:rPr>
                        <a:t>−</a:t>
                      </a:r>
                      <a:r>
                        <a:rPr lang="en-US" altLang="zh-CN" sz="1800" kern="100" dirty="0">
                          <a:effectLst/>
                          <a:latin typeface="Times New Roman" panose="02020603050405020304" pitchFamily="18" charset="0"/>
                          <a:cs typeface="Times New Roman" panose="02020603050405020304" pitchFamily="18" charset="0"/>
                        </a:rPr>
                        <a:t>0.50</a:t>
                      </a:r>
                      <a:endPar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anchor="ctr">
                    <a:lnR w="19050" cap="flat" cmpd="sng" algn="ctr">
                      <a:solidFill>
                        <a:schemeClr val="bg1"/>
                      </a:solidFill>
                      <a:prstDash val="solid"/>
                      <a:round/>
                      <a:headEnd type="none" w="med" len="med"/>
                      <a:tailEnd type="none" w="med" len="med"/>
                    </a:lnR>
                    <a:solidFill>
                      <a:srgbClr val="646464">
                        <a:alpha val="15000"/>
                      </a:srgbClr>
                    </a:solidFill>
                  </a:tcPr>
                </a:tc>
              </a:tr>
              <a:tr h="765886">
                <a:tc>
                  <a:txBody>
                    <a:bodyPr/>
                    <a:lstStyle/>
                    <a:p>
                      <a:pPr indent="0" algn="ctr">
                        <a:spcBef>
                          <a:spcPts val="180"/>
                        </a:spcBef>
                        <a:spcAft>
                          <a:spcPts val="180"/>
                        </a:spcAft>
                      </a:pPr>
                      <a:r>
                        <a:rPr lang="zh-CN" altLang="en-US" sz="1800" kern="100" dirty="0">
                          <a:effectLst/>
                          <a:latin typeface="Times New Roman" panose="02020603050405020304" pitchFamily="18" charset="0"/>
                          <a:cs typeface="Times New Roman" panose="02020603050405020304" pitchFamily="18" charset="0"/>
                        </a:rPr>
                        <a:t>速动比率</a:t>
                      </a:r>
                      <a:endParaRPr lang="zh-CN" altLang="en-US"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anchor="ctr">
                    <a:solidFill>
                      <a:srgbClr val="646464">
                        <a:alpha val="25000"/>
                      </a:srgbClr>
                    </a:solidFill>
                  </a:tcPr>
                </a:tc>
                <a:tc>
                  <a:txBody>
                    <a:bodyPr/>
                    <a:lstStyle/>
                    <a:p>
                      <a:pPr indent="0" algn="ctr">
                        <a:spcBef>
                          <a:spcPts val="180"/>
                        </a:spcBef>
                        <a:spcAft>
                          <a:spcPts val="180"/>
                        </a:spcAft>
                      </a:pPr>
                      <a:r>
                        <a:rPr lang="en-US" altLang="zh-CN" sz="1800" kern="100" dirty="0">
                          <a:effectLst/>
                          <a:latin typeface="Times New Roman" panose="02020603050405020304" pitchFamily="18" charset="0"/>
                          <a:cs typeface="Times New Roman" panose="02020603050405020304" pitchFamily="18" charset="0"/>
                        </a:rPr>
                        <a:t>0.98</a:t>
                      </a:r>
                      <a:endPar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anchor="ctr">
                    <a:solidFill>
                      <a:srgbClr val="646464">
                        <a:alpha val="25000"/>
                      </a:srgbClr>
                    </a:solidFill>
                  </a:tcPr>
                </a:tc>
                <a:tc>
                  <a:txBody>
                    <a:bodyPr/>
                    <a:lstStyle/>
                    <a:p>
                      <a:pPr indent="0" algn="ctr">
                        <a:spcBef>
                          <a:spcPts val="180"/>
                        </a:spcBef>
                        <a:spcAft>
                          <a:spcPts val="180"/>
                        </a:spcAft>
                      </a:pPr>
                      <a:r>
                        <a:rPr lang="en-US" altLang="zh-CN" sz="1800" kern="100" dirty="0">
                          <a:effectLst/>
                          <a:latin typeface="Times New Roman" panose="02020603050405020304" pitchFamily="18" charset="0"/>
                          <a:cs typeface="Times New Roman" panose="02020603050405020304" pitchFamily="18" charset="0"/>
                        </a:rPr>
                        <a:t>—</a:t>
                      </a:r>
                      <a:endPar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anchor="ctr">
                    <a:lnR w="12700" cap="flat" cmpd="sng" algn="ctr">
                      <a:solidFill>
                        <a:schemeClr val="bg1"/>
                      </a:solidFill>
                      <a:prstDash val="solid"/>
                      <a:round/>
                      <a:headEnd type="none" w="med" len="med"/>
                      <a:tailEnd type="none" w="med" len="med"/>
                    </a:lnR>
                    <a:solidFill>
                      <a:srgbClr val="646464">
                        <a:alpha val="25000"/>
                      </a:srgbClr>
                    </a:solidFill>
                  </a:tcPr>
                </a:tc>
                <a:tc vMerge="1">
                  <a:txBody>
                    <a:bodyPr/>
                    <a:lstStyle/>
                    <a:p>
                      <a:endParaRPr lang="zh-CN"/>
                    </a:p>
                  </a:txBody>
                  <a:tcPr/>
                </a:tc>
                <a:tc>
                  <a:txBody>
                    <a:bodyPr/>
                    <a:lstStyle/>
                    <a:p>
                      <a:pPr indent="0" algn="ctr">
                        <a:spcBef>
                          <a:spcPts val="180"/>
                        </a:spcBef>
                        <a:spcAft>
                          <a:spcPts val="180"/>
                        </a:spcAft>
                      </a:pPr>
                      <a:r>
                        <a:rPr lang="en-US" altLang="zh-CN" sz="1800" kern="100" dirty="0">
                          <a:effectLst/>
                          <a:latin typeface="Times New Roman" panose="02020603050405020304" pitchFamily="18" charset="0"/>
                          <a:cs typeface="Times New Roman" panose="02020603050405020304" pitchFamily="18" charset="0"/>
                        </a:rPr>
                        <a:t>1.31</a:t>
                      </a:r>
                      <a:endPar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anchor="ctr">
                    <a:lnL w="19050" cap="flat" cmpd="sng" algn="ctr">
                      <a:solidFill>
                        <a:schemeClr val="bg1"/>
                      </a:solidFill>
                      <a:prstDash val="solid"/>
                      <a:round/>
                      <a:headEnd type="none" w="med" len="med"/>
                      <a:tailEnd type="none" w="med" len="med"/>
                    </a:lnL>
                    <a:solidFill>
                      <a:srgbClr val="646464">
                        <a:alpha val="25000"/>
                      </a:srgbClr>
                    </a:solidFill>
                  </a:tcPr>
                </a:tc>
                <a:tc>
                  <a:txBody>
                    <a:bodyPr/>
                    <a:lstStyle/>
                    <a:p>
                      <a:pPr indent="0" algn="ctr">
                        <a:spcBef>
                          <a:spcPts val="180"/>
                        </a:spcBef>
                        <a:spcAft>
                          <a:spcPts val="180"/>
                        </a:spcAft>
                      </a:pPr>
                      <a:r>
                        <a:rPr lang="en-US" altLang="zh-CN" sz="1800" kern="100" dirty="0">
                          <a:effectLst/>
                          <a:latin typeface="Times New Roman" panose="02020603050405020304" pitchFamily="18" charset="0"/>
                          <a:cs typeface="Times New Roman" panose="02020603050405020304" pitchFamily="18" charset="0"/>
                        </a:rPr>
                        <a:t>0.33</a:t>
                      </a:r>
                      <a:endParaRPr lang="zh-CN" altLang="en-US"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anchor="ctr">
                    <a:lnR w="19050" cap="flat" cmpd="sng" algn="ctr">
                      <a:solidFill>
                        <a:schemeClr val="bg1"/>
                      </a:solidFill>
                      <a:prstDash val="solid"/>
                      <a:round/>
                      <a:headEnd type="none" w="med" len="med"/>
                      <a:tailEnd type="none" w="med" len="med"/>
                    </a:lnR>
                    <a:solidFill>
                      <a:srgbClr val="646464">
                        <a:alpha val="25000"/>
                      </a:srgbClr>
                    </a:solidFill>
                  </a:tcPr>
                </a:tc>
                <a:tc vMerge="1">
                  <a:txBody>
                    <a:bodyPr/>
                    <a:lstStyle/>
                    <a:p>
                      <a:endParaRPr lang="zh-CN"/>
                    </a:p>
                  </a:txBody>
                  <a:tcPr/>
                </a:tc>
                <a:tc>
                  <a:txBody>
                    <a:bodyPr/>
                    <a:lstStyle/>
                    <a:p>
                      <a:pPr indent="0" algn="ctr">
                        <a:spcBef>
                          <a:spcPts val="180"/>
                        </a:spcBef>
                        <a:spcAft>
                          <a:spcPts val="180"/>
                        </a:spcAft>
                      </a:pPr>
                      <a:r>
                        <a:rPr lang="en-US" altLang="zh-CN" sz="1800" kern="100" dirty="0">
                          <a:effectLst/>
                          <a:latin typeface="Times New Roman" panose="02020603050405020304" pitchFamily="18" charset="0"/>
                          <a:cs typeface="Times New Roman" panose="02020603050405020304" pitchFamily="18" charset="0"/>
                        </a:rPr>
                        <a:t>0.91</a:t>
                      </a:r>
                      <a:endPar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anchor="ctr">
                    <a:lnL w="19050" cap="flat" cmpd="sng" algn="ctr">
                      <a:solidFill>
                        <a:schemeClr val="bg1"/>
                      </a:solidFill>
                      <a:prstDash val="solid"/>
                      <a:round/>
                      <a:headEnd type="none" w="med" len="med"/>
                      <a:tailEnd type="none" w="med" len="med"/>
                    </a:lnL>
                    <a:solidFill>
                      <a:srgbClr val="646464">
                        <a:alpha val="25000"/>
                      </a:srgbClr>
                    </a:solidFill>
                  </a:tcPr>
                </a:tc>
                <a:tc>
                  <a:txBody>
                    <a:bodyPr/>
                    <a:lstStyle/>
                    <a:p>
                      <a:pPr indent="0" algn="ctr">
                        <a:spcBef>
                          <a:spcPts val="180"/>
                        </a:spcBef>
                        <a:spcAft>
                          <a:spcPts val="180"/>
                        </a:spcAft>
                      </a:pPr>
                      <a:r>
                        <a:rPr lang="zh-CN" altLang="en-US" sz="1800" kern="100" dirty="0">
                          <a:effectLst/>
                          <a:latin typeface="Times New Roman" panose="02020603050405020304" pitchFamily="18" charset="0"/>
                          <a:cs typeface="Times New Roman" panose="02020603050405020304" pitchFamily="18" charset="0"/>
                        </a:rPr>
                        <a:t>−</a:t>
                      </a:r>
                      <a:r>
                        <a:rPr lang="en-US" altLang="zh-CN" sz="1800" kern="100" dirty="0">
                          <a:effectLst/>
                          <a:latin typeface="Times New Roman" panose="02020603050405020304" pitchFamily="18" charset="0"/>
                          <a:cs typeface="Times New Roman" panose="02020603050405020304" pitchFamily="18" charset="0"/>
                        </a:rPr>
                        <a:t>0.40</a:t>
                      </a:r>
                      <a:endParaRPr lang="zh-CN" altLang="en-US"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anchor="ctr">
                    <a:lnR w="19050" cap="flat" cmpd="sng" algn="ctr">
                      <a:solidFill>
                        <a:schemeClr val="bg1"/>
                      </a:solidFill>
                      <a:prstDash val="solid"/>
                      <a:round/>
                      <a:headEnd type="none" w="med" len="med"/>
                      <a:tailEnd type="none" w="med" len="med"/>
                    </a:lnR>
                    <a:solidFill>
                      <a:srgbClr val="646464">
                        <a:alpha val="25000"/>
                      </a:srgbClr>
                    </a:solidFill>
                  </a:tcPr>
                </a:tc>
              </a:tr>
            </a:tbl>
          </a:graphicData>
        </a:graphic>
      </p:graphicFrame>
      <p:sp>
        <p:nvSpPr>
          <p:cNvPr id="3" name="Rectangle 1"/>
          <p:cNvSpPr>
            <a:spLocks noChangeArrowheads="1"/>
          </p:cNvSpPr>
          <p:nvPr/>
        </p:nvSpPr>
        <p:spPr bwMode="auto">
          <a:xfrm>
            <a:off x="3360055" y="2117209"/>
            <a:ext cx="7845287"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pPr>
            <a:r>
              <a:rPr kumimoji="0" lang="zh-CN" altLang="zh-CN" sz="2000" b="0" i="0" u="none" strike="noStrike" cap="none" normalizeH="0" baseline="0" dirty="0">
                <a:ln>
                  <a:noFill/>
                </a:ln>
                <a:solidFill>
                  <a:schemeClr val="tx1"/>
                </a:solidFill>
                <a:effectLst/>
                <a:latin typeface="Times New Roman" panose="02020603050405020304" pitchFamily="18" charset="0"/>
                <a:ea typeface="黑体" panose="02010609060101010101" charset="-122"/>
                <a:cs typeface="Times New Roman" panose="02020603050405020304" pitchFamily="18" charset="0"/>
              </a:rPr>
              <a:t>表7.3  A公司2015—2017年主要偿债能力指标         </a:t>
            </a:r>
            <a:r>
              <a:rPr kumimoji="0" lang="en-US" altLang="zh-CN" sz="2000" b="0" i="0" u="none" strike="noStrike" cap="none" normalizeH="0" baseline="0" dirty="0">
                <a:ln>
                  <a:noFill/>
                </a:ln>
                <a:solidFill>
                  <a:schemeClr val="tx1"/>
                </a:solidFill>
                <a:effectLst/>
                <a:latin typeface="Times New Roman" panose="02020603050405020304" pitchFamily="18" charset="0"/>
                <a:ea typeface="黑体" panose="02010609060101010101" charset="-122"/>
                <a:cs typeface="Times New Roman" panose="02020603050405020304" pitchFamily="18" charset="0"/>
              </a:rPr>
              <a:t>    </a:t>
            </a:r>
            <a:r>
              <a:rPr kumimoji="0" lang="zh-CN" altLang="zh-CN" sz="2000" b="0" i="0" u="none" strike="noStrike" cap="none" normalizeH="0" baseline="0" dirty="0">
                <a:ln>
                  <a:noFill/>
                </a:ln>
                <a:solidFill>
                  <a:schemeClr val="tx1"/>
                </a:solidFill>
                <a:effectLst/>
                <a:latin typeface="Times New Roman" panose="02020603050405020304" pitchFamily="18" charset="0"/>
                <a:ea typeface="黑体" panose="02010609060101010101" charset="-122"/>
                <a:cs typeface="Times New Roman" panose="02020603050405020304" pitchFamily="18" charset="0"/>
              </a:rPr>
              <a:t>（单位：%）    </a:t>
            </a:r>
          </a:p>
        </p:txBody>
      </p:sp>
      <p:sp>
        <p:nvSpPr>
          <p:cNvPr id="8" name="Rectangle 26"/>
          <p:cNvSpPr>
            <a:spLocks noChangeArrowheads="1"/>
          </p:cNvSpPr>
          <p:nvPr/>
        </p:nvSpPr>
        <p:spPr bwMode="auto">
          <a:xfrm>
            <a:off x="986658" y="1336522"/>
            <a:ext cx="3720160" cy="55399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algn="just">
              <a:spcAft>
                <a:spcPts val="600"/>
              </a:spcAft>
            </a:pPr>
            <a:r>
              <a:rPr lang="zh-CN" altLang="en-US" sz="3000" dirty="0">
                <a:latin typeface="方正大黑简体" panose="03000509000000000000" pitchFamily="65" charset="-122"/>
                <a:ea typeface="方正大黑简体" panose="03000509000000000000" pitchFamily="65" charset="-122"/>
                <a:cs typeface="华文黑体" pitchFamily="2" charset="-122"/>
              </a:rPr>
              <a:t>一、偿债能力分析</a:t>
            </a:r>
          </a:p>
        </p:txBody>
      </p:sp>
    </p:spTree>
  </p:cSld>
  <p:clrMapOvr>
    <a:masterClrMapping/>
  </p:clrMapOvr>
  <mc:AlternateContent xmlns:mc="http://schemas.openxmlformats.org/markup-compatibility/2006">
    <mc:Choice xmlns="" xmlns:p14="http://schemas.microsoft.com/office/powerpoint/2010/main" Requires="p14">
      <p:transition spd="slow" p14:dur="1250">
        <p14:switch dir="r"/>
      </p:transition>
    </mc:Choice>
    <mc:Fallback>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nvGraphicFramePr>
        <p:xfrm>
          <a:off x="986657" y="2269669"/>
          <a:ext cx="10210033" cy="4177391"/>
        </p:xfrm>
        <a:graphic>
          <a:graphicData uri="http://schemas.openxmlformats.org/drawingml/2006/table">
            <a:tbl>
              <a:tblPr>
                <a:effectLst/>
                <a:tableStyleId>{5C22544A-7EE6-4342-B048-85BDC9FD1C3A}</a:tableStyleId>
              </a:tblPr>
              <a:tblGrid>
                <a:gridCol w="1888917"/>
                <a:gridCol w="924712"/>
                <a:gridCol w="1802031"/>
                <a:gridCol w="36617"/>
                <a:gridCol w="1085723"/>
                <a:gridCol w="1769169"/>
                <a:gridCol w="36000"/>
                <a:gridCol w="919798"/>
                <a:gridCol w="1747066"/>
              </a:tblGrid>
              <a:tr h="1113847">
                <a:tc>
                  <a:txBody>
                    <a:bodyPr/>
                    <a:lstStyle/>
                    <a:p>
                      <a:pPr indent="0" algn="ctr">
                        <a:spcBef>
                          <a:spcPts val="165"/>
                        </a:spcBef>
                        <a:spcAft>
                          <a:spcPts val="165"/>
                        </a:spcAft>
                      </a:pPr>
                      <a:r>
                        <a:rPr lang="zh-CN" altLang="en-US" sz="1800" kern="100" dirty="0">
                          <a:effectLst/>
                          <a:latin typeface="Times New Roman" panose="02020603050405020304" pitchFamily="18" charset="0"/>
                          <a:ea typeface="黑体" panose="02010609060101010101" charset="-122"/>
                          <a:cs typeface="Times New Roman" panose="02020603050405020304" pitchFamily="18" charset="0"/>
                        </a:rPr>
                        <a:t>项目</a:t>
                      </a:r>
                    </a:p>
                  </a:txBody>
                  <a:tcPr marL="68580" marR="6858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B407"/>
                    </a:solidFill>
                  </a:tcPr>
                </a:tc>
                <a:tc>
                  <a:txBody>
                    <a:bodyPr/>
                    <a:lstStyle/>
                    <a:p>
                      <a:pPr indent="0" algn="ctr">
                        <a:spcBef>
                          <a:spcPts val="165"/>
                        </a:spcBef>
                        <a:spcAft>
                          <a:spcPts val="165"/>
                        </a:spcAft>
                      </a:pPr>
                      <a:r>
                        <a:rPr lang="en-US" altLang="zh-CN" sz="1800" kern="100" dirty="0">
                          <a:effectLst/>
                          <a:latin typeface="Times New Roman" panose="02020603050405020304" pitchFamily="18" charset="0"/>
                          <a:ea typeface="黑体" panose="02010609060101010101" charset="-122"/>
                          <a:cs typeface="Times New Roman" panose="02020603050405020304" pitchFamily="18" charset="0"/>
                        </a:rPr>
                        <a:t>2015</a:t>
                      </a:r>
                      <a:r>
                        <a:rPr lang="zh-CN" altLang="en-US" sz="1800" kern="100" dirty="0">
                          <a:effectLst/>
                          <a:latin typeface="Times New Roman" panose="02020603050405020304" pitchFamily="18" charset="0"/>
                          <a:ea typeface="黑体" panose="02010609060101010101" charset="-122"/>
                          <a:cs typeface="Times New Roman" panose="02020603050405020304" pitchFamily="18" charset="0"/>
                        </a:rPr>
                        <a:t>年</a:t>
                      </a:r>
                    </a:p>
                  </a:txBody>
                  <a:tcPr marL="68580" marR="6858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B407"/>
                    </a:solidFill>
                  </a:tcPr>
                </a:tc>
                <a:tc>
                  <a:txBody>
                    <a:bodyPr/>
                    <a:lstStyle/>
                    <a:p>
                      <a:pPr indent="0" algn="ctr">
                        <a:spcBef>
                          <a:spcPts val="165"/>
                        </a:spcBef>
                        <a:spcAft>
                          <a:spcPts val="165"/>
                        </a:spcAft>
                      </a:pPr>
                      <a:r>
                        <a:rPr lang="zh-CN" altLang="en-US" sz="1800" kern="100" dirty="0">
                          <a:effectLst/>
                          <a:latin typeface="Times New Roman" panose="02020603050405020304" pitchFamily="18" charset="0"/>
                          <a:ea typeface="黑体" panose="02010609060101010101" charset="-122"/>
                          <a:cs typeface="Times New Roman" panose="02020603050405020304" pitchFamily="18" charset="0"/>
                        </a:rPr>
                        <a:t>比上年同期增减</a:t>
                      </a:r>
                    </a:p>
                  </a:txBody>
                  <a:tcPr marL="68580" marR="6858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B407"/>
                    </a:solidFill>
                  </a:tcPr>
                </a:tc>
                <a:tc>
                  <a:txBody>
                    <a:bodyPr/>
                    <a:lstStyle/>
                    <a:p>
                      <a:pPr indent="0" algn="ctr">
                        <a:spcBef>
                          <a:spcPts val="165"/>
                        </a:spcBef>
                        <a:spcAft>
                          <a:spcPts val="165"/>
                        </a:spcAft>
                      </a:pPr>
                      <a:r>
                        <a:rPr lang="zh-CN" altLang="en-US" sz="1800" kern="100" dirty="0">
                          <a:effectLst/>
                          <a:latin typeface="Times New Roman" panose="02020603050405020304" pitchFamily="18" charset="0"/>
                          <a:ea typeface="黑体" panose="02010609060101010101" charset="-122"/>
                          <a:cs typeface="Times New Roman" panose="02020603050405020304" pitchFamily="18" charset="0"/>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646464">
                        <a:alpha val="25000"/>
                      </a:srgbClr>
                    </a:solidFill>
                  </a:tcPr>
                </a:tc>
                <a:tc>
                  <a:txBody>
                    <a:bodyPr/>
                    <a:lstStyle/>
                    <a:p>
                      <a:pPr indent="0" algn="ctr">
                        <a:spcBef>
                          <a:spcPts val="165"/>
                        </a:spcBef>
                        <a:spcAft>
                          <a:spcPts val="165"/>
                        </a:spcAft>
                      </a:pPr>
                      <a:r>
                        <a:rPr lang="en-US" altLang="zh-CN" sz="1800" kern="100" dirty="0">
                          <a:effectLst/>
                          <a:latin typeface="Times New Roman" panose="02020603050405020304" pitchFamily="18" charset="0"/>
                          <a:ea typeface="黑体" panose="02010609060101010101" charset="-122"/>
                          <a:cs typeface="Times New Roman" panose="02020603050405020304" pitchFamily="18" charset="0"/>
                        </a:rPr>
                        <a:t>2016</a:t>
                      </a:r>
                      <a:r>
                        <a:rPr lang="zh-CN" altLang="en-US" sz="1800" kern="100" dirty="0">
                          <a:effectLst/>
                          <a:latin typeface="Times New Roman" panose="02020603050405020304" pitchFamily="18" charset="0"/>
                          <a:ea typeface="黑体" panose="02010609060101010101" charset="-122"/>
                          <a:cs typeface="Times New Roman" panose="02020603050405020304" pitchFamily="18" charset="0"/>
                        </a:rPr>
                        <a:t>年</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B407"/>
                    </a:solidFill>
                  </a:tcPr>
                </a:tc>
                <a:tc>
                  <a:txBody>
                    <a:bodyPr/>
                    <a:lstStyle/>
                    <a:p>
                      <a:pPr indent="0" algn="ctr">
                        <a:spcBef>
                          <a:spcPts val="165"/>
                        </a:spcBef>
                        <a:spcAft>
                          <a:spcPts val="165"/>
                        </a:spcAft>
                      </a:pPr>
                      <a:r>
                        <a:rPr lang="zh-CN" altLang="en-US" sz="1800" kern="100" dirty="0">
                          <a:effectLst/>
                          <a:latin typeface="Times New Roman" panose="02020603050405020304" pitchFamily="18" charset="0"/>
                          <a:ea typeface="黑体" panose="02010609060101010101" charset="-122"/>
                          <a:cs typeface="Times New Roman" panose="02020603050405020304" pitchFamily="18" charset="0"/>
                        </a:rPr>
                        <a:t>比上年同期增减</a:t>
                      </a:r>
                    </a:p>
                  </a:txBody>
                  <a:tcPr marL="68580" marR="6858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B407"/>
                    </a:solidFill>
                  </a:tcPr>
                </a:tc>
                <a:tc>
                  <a:txBody>
                    <a:bodyPr/>
                    <a:lstStyle/>
                    <a:p>
                      <a:pPr indent="0" algn="ctr">
                        <a:spcBef>
                          <a:spcPts val="165"/>
                        </a:spcBef>
                        <a:spcAft>
                          <a:spcPts val="165"/>
                        </a:spcAft>
                      </a:pPr>
                      <a:r>
                        <a:rPr lang="zh-CN" altLang="en-US" sz="1800" kern="100" dirty="0">
                          <a:effectLst/>
                          <a:latin typeface="Times New Roman" panose="02020603050405020304" pitchFamily="18" charset="0"/>
                          <a:ea typeface="黑体" panose="02010609060101010101" charset="-122"/>
                          <a:cs typeface="Times New Roman" panose="02020603050405020304" pitchFamily="18" charset="0"/>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646464">
                        <a:alpha val="25000"/>
                      </a:srgbClr>
                    </a:solidFill>
                  </a:tcPr>
                </a:tc>
                <a:tc>
                  <a:txBody>
                    <a:bodyPr/>
                    <a:lstStyle/>
                    <a:p>
                      <a:pPr indent="0" algn="ctr">
                        <a:spcBef>
                          <a:spcPts val="165"/>
                        </a:spcBef>
                        <a:spcAft>
                          <a:spcPts val="165"/>
                        </a:spcAft>
                      </a:pPr>
                      <a:r>
                        <a:rPr lang="en-US" altLang="zh-CN" sz="1800" kern="100" dirty="0">
                          <a:effectLst/>
                          <a:latin typeface="Times New Roman" panose="02020603050405020304" pitchFamily="18" charset="0"/>
                          <a:ea typeface="黑体" panose="02010609060101010101" charset="-122"/>
                          <a:cs typeface="Times New Roman" panose="02020603050405020304" pitchFamily="18" charset="0"/>
                        </a:rPr>
                        <a:t>2017</a:t>
                      </a:r>
                      <a:r>
                        <a:rPr lang="zh-CN" altLang="en-US" sz="1800" kern="100" dirty="0">
                          <a:effectLst/>
                          <a:latin typeface="Times New Roman" panose="02020603050405020304" pitchFamily="18" charset="0"/>
                          <a:ea typeface="黑体" panose="02010609060101010101" charset="-122"/>
                          <a:cs typeface="Times New Roman" panose="02020603050405020304" pitchFamily="18" charset="0"/>
                        </a:rPr>
                        <a:t>年</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B407"/>
                    </a:solidFill>
                  </a:tcPr>
                </a:tc>
                <a:tc>
                  <a:txBody>
                    <a:bodyPr/>
                    <a:lstStyle/>
                    <a:p>
                      <a:pPr indent="0" algn="ctr">
                        <a:spcBef>
                          <a:spcPts val="165"/>
                        </a:spcBef>
                        <a:spcAft>
                          <a:spcPts val="165"/>
                        </a:spcAft>
                      </a:pPr>
                      <a:r>
                        <a:rPr lang="zh-CN" altLang="en-US" sz="1800" kern="100" dirty="0">
                          <a:effectLst/>
                          <a:latin typeface="Times New Roman" panose="02020603050405020304" pitchFamily="18" charset="0"/>
                          <a:ea typeface="黑体" panose="02010609060101010101" charset="-122"/>
                          <a:cs typeface="Times New Roman" panose="02020603050405020304" pitchFamily="18" charset="0"/>
                        </a:rPr>
                        <a:t>比上年同期增减</a:t>
                      </a:r>
                    </a:p>
                  </a:txBody>
                  <a:tcPr marL="68580" marR="6858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B407"/>
                    </a:solidFill>
                  </a:tcPr>
                </a:tc>
              </a:tr>
              <a:tr h="765886">
                <a:tc>
                  <a:txBody>
                    <a:bodyPr/>
                    <a:lstStyle/>
                    <a:p>
                      <a:pPr indent="0" algn="ctr">
                        <a:spcBef>
                          <a:spcPts val="180"/>
                        </a:spcBef>
                        <a:spcAft>
                          <a:spcPts val="180"/>
                        </a:spcAft>
                      </a:pPr>
                      <a:r>
                        <a:rPr lang="zh-CN" altLang="en-US" sz="1800" kern="100" dirty="0">
                          <a:effectLst/>
                        </a:rPr>
                        <a:t>现金流动</a:t>
                      </a:r>
                      <a:endParaRPr lang="en-US" altLang="zh-CN" sz="1800" kern="100" dirty="0">
                        <a:effectLst/>
                      </a:endParaRPr>
                    </a:p>
                    <a:p>
                      <a:pPr indent="0" algn="ctr">
                        <a:spcBef>
                          <a:spcPts val="180"/>
                        </a:spcBef>
                        <a:spcAft>
                          <a:spcPts val="180"/>
                        </a:spcAft>
                      </a:pPr>
                      <a:r>
                        <a:rPr lang="zh-CN" altLang="en-US" sz="1800" kern="100" dirty="0">
                          <a:effectLst/>
                        </a:rPr>
                        <a:t>负债比率</a:t>
                      </a:r>
                      <a:endParaRPr lang="zh-CN" altLang="en-US" sz="1800" kern="100" dirty="0">
                        <a:effectLst/>
                        <a:latin typeface="Times New Roman" panose="02020603050405020304" pitchFamily="18" charset="0"/>
                        <a:ea typeface="宋体" panose="02010600030101010101" pitchFamily="2" charset="-122"/>
                      </a:endParaRPr>
                    </a:p>
                  </a:txBody>
                  <a:tcPr marL="68580" marR="68580" anchor="ctr">
                    <a:lnT w="28575" cap="flat" cmpd="sng" algn="ctr">
                      <a:solidFill>
                        <a:schemeClr val="bg1"/>
                      </a:solidFill>
                      <a:prstDash val="solid"/>
                      <a:round/>
                      <a:headEnd type="none" w="med" len="med"/>
                      <a:tailEnd type="none" w="med" len="med"/>
                    </a:lnT>
                    <a:solidFill>
                      <a:srgbClr val="646464">
                        <a:alpha val="25000"/>
                      </a:srgbClr>
                    </a:solidFill>
                  </a:tcPr>
                </a:tc>
                <a:tc>
                  <a:txBody>
                    <a:bodyPr/>
                    <a:lstStyle/>
                    <a:p>
                      <a:pPr indent="0" algn="ctr">
                        <a:spcBef>
                          <a:spcPts val="180"/>
                        </a:spcBef>
                        <a:spcAft>
                          <a:spcPts val="180"/>
                        </a:spcAft>
                      </a:pPr>
                      <a:r>
                        <a:rPr lang="en-US" altLang="zh-CN" sz="1800" kern="100" dirty="0">
                          <a:effectLst/>
                          <a:latin typeface="Times New Roman" panose="02020603050405020304" pitchFamily="18" charset="0"/>
                          <a:cs typeface="Times New Roman" panose="02020603050405020304" pitchFamily="18" charset="0"/>
                        </a:rPr>
                        <a:t>12.73%</a:t>
                      </a:r>
                      <a:endPar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anchor="ctr">
                    <a:lnT w="28575" cap="flat" cmpd="sng" algn="ctr">
                      <a:solidFill>
                        <a:schemeClr val="bg1"/>
                      </a:solidFill>
                      <a:prstDash val="solid"/>
                      <a:round/>
                      <a:headEnd type="none" w="med" len="med"/>
                      <a:tailEnd type="none" w="med" len="med"/>
                    </a:lnT>
                    <a:solidFill>
                      <a:srgbClr val="646464">
                        <a:alpha val="25000"/>
                      </a:srgbClr>
                    </a:solidFill>
                  </a:tcPr>
                </a:tc>
                <a:tc>
                  <a:txBody>
                    <a:bodyPr/>
                    <a:lstStyle/>
                    <a:p>
                      <a:pPr indent="0" algn="ctr">
                        <a:spcBef>
                          <a:spcPts val="180"/>
                        </a:spcBef>
                        <a:spcAft>
                          <a:spcPts val="180"/>
                        </a:spcAft>
                      </a:pPr>
                      <a:r>
                        <a:rPr lang="en-US" altLang="zh-CN" sz="1800" kern="100" dirty="0">
                          <a:effectLst/>
                          <a:latin typeface="Times New Roman" panose="02020603050405020304" pitchFamily="18" charset="0"/>
                          <a:cs typeface="Times New Roman" panose="02020603050405020304" pitchFamily="18" charset="0"/>
                        </a:rPr>
                        <a:t>—</a:t>
                      </a:r>
                      <a:endPar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anchor="ctr">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rgbClr val="646464">
                        <a:alpha val="25000"/>
                      </a:srgbClr>
                    </a:solidFill>
                  </a:tcPr>
                </a:tc>
                <a:tc rowSpan="4">
                  <a:txBody>
                    <a:bodyPr/>
                    <a:lstStyle/>
                    <a:p>
                      <a:pPr indent="0" algn="ctr">
                        <a:spcBef>
                          <a:spcPts val="165"/>
                        </a:spcBef>
                        <a:spcAft>
                          <a:spcPts val="165"/>
                        </a:spcAft>
                      </a:pPr>
                      <a:endParaRPr lang="zh-CN" altLang="en-US" sz="1800" kern="100" dirty="0">
                        <a:effectLst/>
                        <a:latin typeface="Times New Roman" panose="02020603050405020304" pitchFamily="18" charset="0"/>
                        <a:ea typeface="黑体" panose="02010609060101010101" charset="-122"/>
                        <a:cs typeface="Times New Roman" panose="02020603050405020304" pitchFamily="18" charset="0"/>
                      </a:endParaRPr>
                    </a:p>
                  </a:txBody>
                  <a:tcPr marL="0" marR="0" marT="0" marB="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tcPr>
                </a:tc>
                <a:tc>
                  <a:txBody>
                    <a:bodyPr/>
                    <a:lstStyle/>
                    <a:p>
                      <a:pPr indent="0" algn="ctr">
                        <a:spcBef>
                          <a:spcPts val="180"/>
                        </a:spcBef>
                        <a:spcAft>
                          <a:spcPts val="180"/>
                        </a:spcAft>
                      </a:pPr>
                      <a:r>
                        <a:rPr lang="en-US" altLang="zh-CN" sz="1800" kern="100" dirty="0">
                          <a:effectLst/>
                          <a:latin typeface="Times New Roman" panose="02020603050405020304" pitchFamily="18" charset="0"/>
                          <a:cs typeface="Times New Roman" panose="02020603050405020304" pitchFamily="18" charset="0"/>
                        </a:rPr>
                        <a:t>24.70%</a:t>
                      </a:r>
                      <a:endPar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anchor="ctr">
                    <a:lnT w="28575" cap="flat" cmpd="sng" algn="ctr">
                      <a:solidFill>
                        <a:schemeClr val="bg1"/>
                      </a:solidFill>
                      <a:prstDash val="solid"/>
                      <a:round/>
                      <a:headEnd type="none" w="med" len="med"/>
                      <a:tailEnd type="none" w="med" len="med"/>
                    </a:lnT>
                    <a:solidFill>
                      <a:srgbClr val="646464">
                        <a:alpha val="25000"/>
                      </a:srgbClr>
                    </a:solidFill>
                  </a:tcPr>
                </a:tc>
                <a:tc>
                  <a:txBody>
                    <a:bodyPr/>
                    <a:lstStyle/>
                    <a:p>
                      <a:pPr indent="0" algn="ctr">
                        <a:spcBef>
                          <a:spcPts val="180"/>
                        </a:spcBef>
                        <a:spcAft>
                          <a:spcPts val="180"/>
                        </a:spcAft>
                      </a:pPr>
                      <a:r>
                        <a:rPr lang="en-US" altLang="zh-CN" sz="1800" kern="100" dirty="0">
                          <a:effectLst/>
                          <a:latin typeface="Times New Roman" panose="02020603050405020304" pitchFamily="18" charset="0"/>
                          <a:cs typeface="Times New Roman" panose="02020603050405020304" pitchFamily="18" charset="0"/>
                        </a:rPr>
                        <a:t>11.97%</a:t>
                      </a:r>
                      <a:endPar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anchor="ctr">
                    <a:lnR w="190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rgbClr val="646464">
                        <a:alpha val="25000"/>
                      </a:srgbClr>
                    </a:solidFill>
                  </a:tcPr>
                </a:tc>
                <a:tc rowSpan="4">
                  <a:txBody>
                    <a:bodyPr/>
                    <a:lstStyle/>
                    <a:p>
                      <a:pPr indent="0" algn="ctr">
                        <a:spcBef>
                          <a:spcPts val="165"/>
                        </a:spcBef>
                        <a:spcAft>
                          <a:spcPts val="165"/>
                        </a:spcAft>
                      </a:pPr>
                      <a:endParaRPr lang="zh-CN" altLang="en-US" sz="1800" kern="100" dirty="0">
                        <a:effectLst/>
                        <a:latin typeface="Times New Roman" panose="02020603050405020304" pitchFamily="18" charset="0"/>
                        <a:ea typeface="黑体" panose="02010609060101010101" charset="-122"/>
                        <a:cs typeface="Times New Roman" panose="02020603050405020304" pitchFamily="18" charset="0"/>
                      </a:endParaRPr>
                    </a:p>
                  </a:txBody>
                  <a:tcPr marL="0" marR="0" marT="0" marB="0" anchor="ctr">
                    <a:lnL w="1905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tcPr>
                </a:tc>
                <a:tc>
                  <a:txBody>
                    <a:bodyPr/>
                    <a:lstStyle/>
                    <a:p>
                      <a:pPr indent="0" algn="ctr">
                        <a:spcBef>
                          <a:spcPts val="180"/>
                        </a:spcBef>
                        <a:spcAft>
                          <a:spcPts val="180"/>
                        </a:spcAft>
                      </a:pPr>
                      <a:r>
                        <a:rPr lang="en-US" altLang="zh-CN" sz="1800" kern="100" dirty="0">
                          <a:effectLst/>
                          <a:latin typeface="Times New Roman" panose="02020603050405020304" pitchFamily="18" charset="0"/>
                          <a:cs typeface="Times New Roman" panose="02020603050405020304" pitchFamily="18" charset="0"/>
                        </a:rPr>
                        <a:t>5.28%</a:t>
                      </a:r>
                      <a:endPar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anchor="ctr">
                    <a:lnT w="28575" cap="flat" cmpd="sng" algn="ctr">
                      <a:solidFill>
                        <a:schemeClr val="bg1"/>
                      </a:solidFill>
                      <a:prstDash val="solid"/>
                      <a:round/>
                      <a:headEnd type="none" w="med" len="med"/>
                      <a:tailEnd type="none" w="med" len="med"/>
                    </a:lnT>
                    <a:solidFill>
                      <a:srgbClr val="646464">
                        <a:alpha val="25000"/>
                      </a:srgbClr>
                    </a:solidFill>
                  </a:tcPr>
                </a:tc>
                <a:tc>
                  <a:txBody>
                    <a:bodyPr/>
                    <a:lstStyle/>
                    <a:p>
                      <a:pPr indent="0" algn="ctr">
                        <a:spcBef>
                          <a:spcPts val="180"/>
                        </a:spcBef>
                        <a:spcAft>
                          <a:spcPts val="180"/>
                        </a:spcAft>
                      </a:pPr>
                      <a:r>
                        <a:rPr lang="zh-CN" altLang="en-US" sz="1800" kern="100" dirty="0">
                          <a:effectLst/>
                          <a:latin typeface="Times New Roman" panose="02020603050405020304" pitchFamily="18" charset="0"/>
                          <a:cs typeface="Times New Roman" panose="02020603050405020304" pitchFamily="18" charset="0"/>
                        </a:rPr>
                        <a:t>−</a:t>
                      </a:r>
                      <a:r>
                        <a:rPr lang="en-US" altLang="zh-CN" sz="1800" kern="100" dirty="0">
                          <a:effectLst/>
                          <a:latin typeface="Times New Roman" panose="02020603050405020304" pitchFamily="18" charset="0"/>
                          <a:cs typeface="Times New Roman" panose="02020603050405020304" pitchFamily="18" charset="0"/>
                        </a:rPr>
                        <a:t>19.42%</a:t>
                      </a:r>
                      <a:endPar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anchor="ctr">
                    <a:lnR w="190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rgbClr val="646464">
                        <a:alpha val="25000"/>
                      </a:srgbClr>
                    </a:solidFill>
                  </a:tcPr>
                </a:tc>
              </a:tr>
              <a:tr h="765886">
                <a:tc>
                  <a:txBody>
                    <a:bodyPr/>
                    <a:lstStyle/>
                    <a:p>
                      <a:pPr indent="0" algn="ctr">
                        <a:spcBef>
                          <a:spcPts val="180"/>
                        </a:spcBef>
                        <a:spcAft>
                          <a:spcPts val="180"/>
                        </a:spcAft>
                      </a:pPr>
                      <a:r>
                        <a:rPr lang="zh-CN" altLang="en-US" sz="1800" kern="100" dirty="0">
                          <a:effectLst/>
                        </a:rPr>
                        <a:t>现金债务</a:t>
                      </a:r>
                      <a:endParaRPr lang="en-US" altLang="zh-CN" sz="1800" kern="100" dirty="0">
                        <a:effectLst/>
                      </a:endParaRPr>
                    </a:p>
                    <a:p>
                      <a:pPr indent="0" algn="ctr">
                        <a:spcBef>
                          <a:spcPts val="180"/>
                        </a:spcBef>
                        <a:spcAft>
                          <a:spcPts val="180"/>
                        </a:spcAft>
                      </a:pPr>
                      <a:r>
                        <a:rPr lang="zh-CN" altLang="en-US" sz="1800" kern="100" dirty="0">
                          <a:effectLst/>
                        </a:rPr>
                        <a:t>总额比率</a:t>
                      </a:r>
                      <a:endParaRPr lang="zh-CN" altLang="en-US" sz="1800" kern="100" dirty="0">
                        <a:effectLst/>
                        <a:latin typeface="Times New Roman" panose="02020603050405020304" pitchFamily="18" charset="0"/>
                        <a:ea typeface="宋体" panose="02010600030101010101" pitchFamily="2" charset="-122"/>
                      </a:endParaRPr>
                    </a:p>
                  </a:txBody>
                  <a:tcPr marL="68580" marR="68580" anchor="ctr">
                    <a:solidFill>
                      <a:srgbClr val="646464">
                        <a:alpha val="15000"/>
                      </a:srgbClr>
                    </a:solidFill>
                  </a:tcPr>
                </a:tc>
                <a:tc>
                  <a:txBody>
                    <a:bodyPr/>
                    <a:lstStyle/>
                    <a:p>
                      <a:pPr indent="0" algn="ctr">
                        <a:spcBef>
                          <a:spcPts val="180"/>
                        </a:spcBef>
                        <a:spcAft>
                          <a:spcPts val="180"/>
                        </a:spcAft>
                      </a:pPr>
                      <a:r>
                        <a:rPr lang="en-US" altLang="zh-CN" sz="1800" kern="100" dirty="0">
                          <a:effectLst/>
                          <a:latin typeface="Times New Roman" panose="02020603050405020304" pitchFamily="18" charset="0"/>
                          <a:cs typeface="Times New Roman" panose="02020603050405020304" pitchFamily="18" charset="0"/>
                        </a:rPr>
                        <a:t>12.54%</a:t>
                      </a:r>
                      <a:endPar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anchor="ctr">
                    <a:solidFill>
                      <a:srgbClr val="646464">
                        <a:alpha val="15000"/>
                      </a:srgbClr>
                    </a:solidFill>
                  </a:tcPr>
                </a:tc>
                <a:tc>
                  <a:txBody>
                    <a:bodyPr/>
                    <a:lstStyle/>
                    <a:p>
                      <a:pPr indent="0" algn="ctr">
                        <a:spcBef>
                          <a:spcPts val="180"/>
                        </a:spcBef>
                        <a:spcAft>
                          <a:spcPts val="180"/>
                        </a:spcAft>
                      </a:pPr>
                      <a:r>
                        <a:rPr lang="en-US" altLang="zh-CN" sz="1800" kern="100" dirty="0">
                          <a:effectLst/>
                          <a:latin typeface="Times New Roman" panose="02020603050405020304" pitchFamily="18" charset="0"/>
                          <a:cs typeface="Times New Roman" panose="02020603050405020304" pitchFamily="18" charset="0"/>
                        </a:rPr>
                        <a:t>—</a:t>
                      </a:r>
                      <a:endPar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anchor="ctr">
                    <a:lnR w="12700" cap="flat" cmpd="sng" algn="ctr">
                      <a:solidFill>
                        <a:schemeClr val="bg1"/>
                      </a:solidFill>
                      <a:prstDash val="solid"/>
                      <a:round/>
                      <a:headEnd type="none" w="med" len="med"/>
                      <a:tailEnd type="none" w="med" len="med"/>
                    </a:lnR>
                    <a:solidFill>
                      <a:srgbClr val="646464">
                        <a:alpha val="15000"/>
                      </a:srgbClr>
                    </a:solidFill>
                  </a:tcPr>
                </a:tc>
                <a:tc vMerge="1">
                  <a:txBody>
                    <a:bodyPr/>
                    <a:lstStyle/>
                    <a:p>
                      <a:endParaRPr lang="zh-CN"/>
                    </a:p>
                  </a:txBody>
                  <a:tcPr/>
                </a:tc>
                <a:tc>
                  <a:txBody>
                    <a:bodyPr/>
                    <a:lstStyle/>
                    <a:p>
                      <a:pPr indent="0" algn="ctr">
                        <a:spcBef>
                          <a:spcPts val="180"/>
                        </a:spcBef>
                        <a:spcAft>
                          <a:spcPts val="180"/>
                        </a:spcAft>
                      </a:pPr>
                      <a:r>
                        <a:rPr lang="en-US" altLang="zh-CN" sz="1800" kern="100" dirty="0">
                          <a:effectLst/>
                          <a:latin typeface="Times New Roman" panose="02020603050405020304" pitchFamily="18" charset="0"/>
                          <a:cs typeface="Times New Roman" panose="02020603050405020304" pitchFamily="18" charset="0"/>
                        </a:rPr>
                        <a:t>24.60%</a:t>
                      </a:r>
                      <a:endPar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anchor="ctr">
                    <a:lnL w="19050" cap="flat" cmpd="sng" algn="ctr">
                      <a:solidFill>
                        <a:schemeClr val="bg1"/>
                      </a:solidFill>
                      <a:prstDash val="solid"/>
                      <a:round/>
                      <a:headEnd type="none" w="med" len="med"/>
                      <a:tailEnd type="none" w="med" len="med"/>
                    </a:lnL>
                    <a:solidFill>
                      <a:srgbClr val="646464">
                        <a:alpha val="15000"/>
                      </a:srgbClr>
                    </a:solidFill>
                  </a:tcPr>
                </a:tc>
                <a:tc>
                  <a:txBody>
                    <a:bodyPr/>
                    <a:lstStyle/>
                    <a:p>
                      <a:pPr indent="0" algn="ctr">
                        <a:spcBef>
                          <a:spcPts val="180"/>
                        </a:spcBef>
                        <a:spcAft>
                          <a:spcPts val="180"/>
                        </a:spcAft>
                      </a:pPr>
                      <a:r>
                        <a:rPr lang="en-US" altLang="zh-CN" sz="1800" kern="100" dirty="0">
                          <a:effectLst/>
                          <a:latin typeface="Times New Roman" panose="02020603050405020304" pitchFamily="18" charset="0"/>
                          <a:cs typeface="Times New Roman" panose="02020603050405020304" pitchFamily="18" charset="0"/>
                        </a:rPr>
                        <a:t>12.06%</a:t>
                      </a:r>
                      <a:endPar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anchor="ctr">
                    <a:lnR w="19050" cap="flat" cmpd="sng" algn="ctr">
                      <a:solidFill>
                        <a:schemeClr val="bg1"/>
                      </a:solidFill>
                      <a:prstDash val="solid"/>
                      <a:round/>
                      <a:headEnd type="none" w="med" len="med"/>
                      <a:tailEnd type="none" w="med" len="med"/>
                    </a:lnR>
                    <a:solidFill>
                      <a:srgbClr val="646464">
                        <a:alpha val="15000"/>
                      </a:srgbClr>
                    </a:solidFill>
                  </a:tcPr>
                </a:tc>
                <a:tc vMerge="1">
                  <a:txBody>
                    <a:bodyPr/>
                    <a:lstStyle/>
                    <a:p>
                      <a:endParaRPr lang="zh-CN"/>
                    </a:p>
                  </a:txBody>
                  <a:tcPr/>
                </a:tc>
                <a:tc>
                  <a:txBody>
                    <a:bodyPr/>
                    <a:lstStyle/>
                    <a:p>
                      <a:pPr indent="0" algn="ctr">
                        <a:spcBef>
                          <a:spcPts val="180"/>
                        </a:spcBef>
                        <a:spcAft>
                          <a:spcPts val="180"/>
                        </a:spcAft>
                      </a:pPr>
                      <a:r>
                        <a:rPr lang="en-US" altLang="zh-CN" sz="1800" kern="100" dirty="0">
                          <a:effectLst/>
                          <a:latin typeface="Times New Roman" panose="02020603050405020304" pitchFamily="18" charset="0"/>
                          <a:cs typeface="Times New Roman" panose="02020603050405020304" pitchFamily="18" charset="0"/>
                        </a:rPr>
                        <a:t>5.26%</a:t>
                      </a:r>
                      <a:endPar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anchor="ctr">
                    <a:lnL w="19050" cap="flat" cmpd="sng" algn="ctr">
                      <a:solidFill>
                        <a:schemeClr val="bg1"/>
                      </a:solidFill>
                      <a:prstDash val="solid"/>
                      <a:round/>
                      <a:headEnd type="none" w="med" len="med"/>
                      <a:tailEnd type="none" w="med" len="med"/>
                    </a:lnL>
                    <a:solidFill>
                      <a:srgbClr val="646464">
                        <a:alpha val="15000"/>
                      </a:srgbClr>
                    </a:solidFill>
                  </a:tcPr>
                </a:tc>
                <a:tc>
                  <a:txBody>
                    <a:bodyPr/>
                    <a:lstStyle/>
                    <a:p>
                      <a:pPr indent="0" algn="ctr">
                        <a:spcBef>
                          <a:spcPts val="180"/>
                        </a:spcBef>
                        <a:spcAft>
                          <a:spcPts val="180"/>
                        </a:spcAft>
                      </a:pPr>
                      <a:r>
                        <a:rPr lang="zh-CN" altLang="en-US" sz="1800" kern="100" dirty="0">
                          <a:effectLst/>
                          <a:latin typeface="Times New Roman" panose="02020603050405020304" pitchFamily="18" charset="0"/>
                          <a:cs typeface="Times New Roman" panose="02020603050405020304" pitchFamily="18" charset="0"/>
                        </a:rPr>
                        <a:t>−</a:t>
                      </a:r>
                      <a:r>
                        <a:rPr lang="en-US" altLang="zh-CN" sz="1800" kern="100" dirty="0">
                          <a:effectLst/>
                          <a:latin typeface="Times New Roman" panose="02020603050405020304" pitchFamily="18" charset="0"/>
                          <a:cs typeface="Times New Roman" panose="02020603050405020304" pitchFamily="18" charset="0"/>
                        </a:rPr>
                        <a:t>19. 34%</a:t>
                      </a:r>
                      <a:endPar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anchor="ctr">
                    <a:lnR w="19050" cap="flat" cmpd="sng" algn="ctr">
                      <a:solidFill>
                        <a:schemeClr val="bg1"/>
                      </a:solidFill>
                      <a:prstDash val="solid"/>
                      <a:round/>
                      <a:headEnd type="none" w="med" len="med"/>
                      <a:tailEnd type="none" w="med" len="med"/>
                    </a:lnR>
                    <a:solidFill>
                      <a:srgbClr val="646464">
                        <a:alpha val="15000"/>
                      </a:srgbClr>
                    </a:solidFill>
                  </a:tcPr>
                </a:tc>
              </a:tr>
              <a:tr h="765886">
                <a:tc>
                  <a:txBody>
                    <a:bodyPr/>
                    <a:lstStyle/>
                    <a:p>
                      <a:pPr indent="0" algn="ctr">
                        <a:spcBef>
                          <a:spcPts val="180"/>
                        </a:spcBef>
                        <a:spcAft>
                          <a:spcPts val="180"/>
                        </a:spcAft>
                      </a:pPr>
                      <a:r>
                        <a:rPr lang="zh-CN" altLang="en-US" sz="1800" kern="100" dirty="0">
                          <a:effectLst/>
                        </a:rPr>
                        <a:t>现金到期</a:t>
                      </a:r>
                      <a:endParaRPr lang="en-US" altLang="zh-CN" sz="1800" kern="100" dirty="0">
                        <a:effectLst/>
                      </a:endParaRPr>
                    </a:p>
                    <a:p>
                      <a:pPr indent="0" algn="ctr">
                        <a:spcBef>
                          <a:spcPts val="180"/>
                        </a:spcBef>
                        <a:spcAft>
                          <a:spcPts val="180"/>
                        </a:spcAft>
                      </a:pPr>
                      <a:r>
                        <a:rPr lang="zh-CN" altLang="en-US" sz="1800" kern="100" dirty="0">
                          <a:effectLst/>
                        </a:rPr>
                        <a:t>债务比率</a:t>
                      </a:r>
                      <a:endParaRPr lang="zh-CN" altLang="en-US" sz="1800" kern="100" dirty="0">
                        <a:effectLst/>
                        <a:latin typeface="Times New Roman" panose="02020603050405020304" pitchFamily="18" charset="0"/>
                        <a:ea typeface="宋体" panose="02010600030101010101" pitchFamily="2" charset="-122"/>
                      </a:endParaRPr>
                    </a:p>
                  </a:txBody>
                  <a:tcPr marL="68580" marR="68580" anchor="ctr">
                    <a:solidFill>
                      <a:srgbClr val="646464">
                        <a:alpha val="25000"/>
                      </a:srgbClr>
                    </a:solidFill>
                  </a:tcPr>
                </a:tc>
                <a:tc>
                  <a:txBody>
                    <a:bodyPr/>
                    <a:lstStyle/>
                    <a:p>
                      <a:pPr indent="0" algn="ctr">
                        <a:spcBef>
                          <a:spcPts val="180"/>
                        </a:spcBef>
                        <a:spcAft>
                          <a:spcPts val="180"/>
                        </a:spcAft>
                      </a:pPr>
                      <a:r>
                        <a:rPr lang="en-US" altLang="zh-CN" sz="1800" kern="100" dirty="0">
                          <a:effectLst/>
                          <a:latin typeface="Times New Roman" panose="02020603050405020304" pitchFamily="18" charset="0"/>
                          <a:cs typeface="Times New Roman" panose="02020603050405020304" pitchFamily="18" charset="0"/>
                        </a:rPr>
                        <a:t>48.42%</a:t>
                      </a:r>
                      <a:endPar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anchor="ctr">
                    <a:solidFill>
                      <a:srgbClr val="646464">
                        <a:alpha val="25000"/>
                      </a:srgbClr>
                    </a:solidFill>
                  </a:tcPr>
                </a:tc>
                <a:tc>
                  <a:txBody>
                    <a:bodyPr/>
                    <a:lstStyle/>
                    <a:p>
                      <a:pPr indent="0" algn="ctr">
                        <a:spcBef>
                          <a:spcPts val="180"/>
                        </a:spcBef>
                        <a:spcAft>
                          <a:spcPts val="180"/>
                        </a:spcAft>
                      </a:pPr>
                      <a:r>
                        <a:rPr lang="en-US" altLang="zh-CN" sz="1800" kern="100" dirty="0">
                          <a:effectLst/>
                          <a:latin typeface="Times New Roman" panose="02020603050405020304" pitchFamily="18" charset="0"/>
                          <a:cs typeface="Times New Roman" panose="02020603050405020304" pitchFamily="18" charset="0"/>
                        </a:rPr>
                        <a:t>—</a:t>
                      </a:r>
                      <a:endPar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anchor="ctr">
                    <a:lnR w="12700" cap="flat" cmpd="sng" algn="ctr">
                      <a:solidFill>
                        <a:schemeClr val="bg1"/>
                      </a:solidFill>
                      <a:prstDash val="solid"/>
                      <a:round/>
                      <a:headEnd type="none" w="med" len="med"/>
                      <a:tailEnd type="none" w="med" len="med"/>
                    </a:lnR>
                    <a:solidFill>
                      <a:srgbClr val="646464">
                        <a:alpha val="25000"/>
                      </a:srgbClr>
                    </a:solidFill>
                  </a:tcPr>
                </a:tc>
                <a:tc vMerge="1">
                  <a:txBody>
                    <a:bodyPr/>
                    <a:lstStyle/>
                    <a:p>
                      <a:endParaRPr lang="zh-CN"/>
                    </a:p>
                  </a:txBody>
                  <a:tcPr/>
                </a:tc>
                <a:tc>
                  <a:txBody>
                    <a:bodyPr/>
                    <a:lstStyle/>
                    <a:p>
                      <a:pPr indent="0" algn="ctr">
                        <a:spcBef>
                          <a:spcPts val="180"/>
                        </a:spcBef>
                        <a:spcAft>
                          <a:spcPts val="180"/>
                        </a:spcAft>
                      </a:pPr>
                      <a:r>
                        <a:rPr lang="en-US" altLang="zh-CN" sz="1800" kern="100" dirty="0">
                          <a:effectLst/>
                          <a:latin typeface="Times New Roman" panose="02020603050405020304" pitchFamily="18" charset="0"/>
                          <a:cs typeface="Times New Roman" panose="02020603050405020304" pitchFamily="18" charset="0"/>
                        </a:rPr>
                        <a:t>76.80%</a:t>
                      </a:r>
                      <a:endPar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anchor="ctr">
                    <a:lnL w="19050" cap="flat" cmpd="sng" algn="ctr">
                      <a:solidFill>
                        <a:schemeClr val="bg1"/>
                      </a:solidFill>
                      <a:prstDash val="solid"/>
                      <a:round/>
                      <a:headEnd type="none" w="med" len="med"/>
                      <a:tailEnd type="none" w="med" len="med"/>
                    </a:lnL>
                    <a:solidFill>
                      <a:srgbClr val="646464">
                        <a:alpha val="25000"/>
                      </a:srgbClr>
                    </a:solidFill>
                  </a:tcPr>
                </a:tc>
                <a:tc>
                  <a:txBody>
                    <a:bodyPr/>
                    <a:lstStyle/>
                    <a:p>
                      <a:pPr indent="0" algn="ctr">
                        <a:spcBef>
                          <a:spcPts val="180"/>
                        </a:spcBef>
                        <a:spcAft>
                          <a:spcPts val="180"/>
                        </a:spcAft>
                      </a:pPr>
                      <a:r>
                        <a:rPr lang="en-US" altLang="zh-CN" sz="1800" kern="100" dirty="0">
                          <a:effectLst/>
                          <a:latin typeface="Times New Roman" panose="02020603050405020304" pitchFamily="18" charset="0"/>
                          <a:cs typeface="Times New Roman" panose="02020603050405020304" pitchFamily="18" charset="0"/>
                        </a:rPr>
                        <a:t>28.38%</a:t>
                      </a:r>
                      <a:endPar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anchor="ctr">
                    <a:lnR w="19050" cap="flat" cmpd="sng" algn="ctr">
                      <a:solidFill>
                        <a:schemeClr val="bg1"/>
                      </a:solidFill>
                      <a:prstDash val="solid"/>
                      <a:round/>
                      <a:headEnd type="none" w="med" len="med"/>
                      <a:tailEnd type="none" w="med" len="med"/>
                    </a:lnR>
                    <a:solidFill>
                      <a:srgbClr val="646464">
                        <a:alpha val="25000"/>
                      </a:srgbClr>
                    </a:solidFill>
                  </a:tcPr>
                </a:tc>
                <a:tc vMerge="1">
                  <a:txBody>
                    <a:bodyPr/>
                    <a:lstStyle/>
                    <a:p>
                      <a:endParaRPr lang="zh-CN"/>
                    </a:p>
                  </a:txBody>
                  <a:tcPr/>
                </a:tc>
                <a:tc>
                  <a:txBody>
                    <a:bodyPr/>
                    <a:lstStyle/>
                    <a:p>
                      <a:pPr indent="0" algn="ctr">
                        <a:spcBef>
                          <a:spcPts val="180"/>
                        </a:spcBef>
                        <a:spcAft>
                          <a:spcPts val="180"/>
                        </a:spcAft>
                      </a:pPr>
                      <a:r>
                        <a:rPr lang="en-US" altLang="zh-CN" sz="1800" kern="100" dirty="0">
                          <a:effectLst/>
                          <a:latin typeface="Times New Roman" panose="02020603050405020304" pitchFamily="18" charset="0"/>
                          <a:cs typeface="Times New Roman" panose="02020603050405020304" pitchFamily="18" charset="0"/>
                        </a:rPr>
                        <a:t>19.97%</a:t>
                      </a:r>
                      <a:endPar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anchor="ctr">
                    <a:lnL w="19050" cap="flat" cmpd="sng" algn="ctr">
                      <a:solidFill>
                        <a:schemeClr val="bg1"/>
                      </a:solidFill>
                      <a:prstDash val="solid"/>
                      <a:round/>
                      <a:headEnd type="none" w="med" len="med"/>
                      <a:tailEnd type="none" w="med" len="med"/>
                    </a:lnL>
                    <a:solidFill>
                      <a:srgbClr val="646464">
                        <a:alpha val="25000"/>
                      </a:srgbClr>
                    </a:solidFill>
                  </a:tcPr>
                </a:tc>
                <a:tc>
                  <a:txBody>
                    <a:bodyPr/>
                    <a:lstStyle/>
                    <a:p>
                      <a:pPr indent="0" algn="ctr">
                        <a:spcBef>
                          <a:spcPts val="180"/>
                        </a:spcBef>
                        <a:spcAft>
                          <a:spcPts val="180"/>
                        </a:spcAft>
                      </a:pPr>
                      <a:r>
                        <a:rPr lang="zh-CN" altLang="en-US" sz="1800" kern="100" dirty="0">
                          <a:effectLst/>
                          <a:latin typeface="Times New Roman" panose="02020603050405020304" pitchFamily="18" charset="0"/>
                          <a:cs typeface="Times New Roman" panose="02020603050405020304" pitchFamily="18" charset="0"/>
                        </a:rPr>
                        <a:t>−</a:t>
                      </a:r>
                      <a:r>
                        <a:rPr lang="en-US" altLang="zh-CN" sz="1800" kern="100" dirty="0">
                          <a:effectLst/>
                          <a:latin typeface="Times New Roman" panose="02020603050405020304" pitchFamily="18" charset="0"/>
                          <a:cs typeface="Times New Roman" panose="02020603050405020304" pitchFamily="18" charset="0"/>
                        </a:rPr>
                        <a:t>56.83%</a:t>
                      </a:r>
                      <a:endPar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anchor="ctr">
                    <a:lnR w="19050" cap="flat" cmpd="sng" algn="ctr">
                      <a:solidFill>
                        <a:schemeClr val="bg1"/>
                      </a:solidFill>
                      <a:prstDash val="solid"/>
                      <a:round/>
                      <a:headEnd type="none" w="med" len="med"/>
                      <a:tailEnd type="none" w="med" len="med"/>
                    </a:lnR>
                    <a:solidFill>
                      <a:srgbClr val="646464">
                        <a:alpha val="25000"/>
                      </a:srgbClr>
                    </a:solidFill>
                  </a:tcPr>
                </a:tc>
              </a:tr>
              <a:tr h="765886">
                <a:tc>
                  <a:txBody>
                    <a:bodyPr/>
                    <a:lstStyle/>
                    <a:p>
                      <a:pPr indent="0" algn="ctr">
                        <a:spcBef>
                          <a:spcPts val="180"/>
                        </a:spcBef>
                        <a:spcAft>
                          <a:spcPts val="180"/>
                        </a:spcAft>
                      </a:pPr>
                      <a:r>
                        <a:rPr lang="zh-CN" altLang="en-US" sz="1800" kern="100" dirty="0">
                          <a:effectLst/>
                        </a:rPr>
                        <a:t>现金营运指数</a:t>
                      </a:r>
                      <a:endParaRPr lang="zh-CN" altLang="en-US" sz="1800" kern="100" dirty="0">
                        <a:effectLst/>
                        <a:latin typeface="Times New Roman" panose="02020603050405020304" pitchFamily="18" charset="0"/>
                        <a:ea typeface="宋体" panose="02010600030101010101" pitchFamily="2" charset="-122"/>
                      </a:endParaRPr>
                    </a:p>
                  </a:txBody>
                  <a:tcPr marL="68580" marR="68580" anchor="ctr">
                    <a:solidFill>
                      <a:srgbClr val="646464">
                        <a:alpha val="15000"/>
                      </a:srgbClr>
                    </a:solidFill>
                  </a:tcPr>
                </a:tc>
                <a:tc>
                  <a:txBody>
                    <a:bodyPr/>
                    <a:lstStyle/>
                    <a:p>
                      <a:pPr indent="0" algn="ctr">
                        <a:spcBef>
                          <a:spcPts val="180"/>
                        </a:spcBef>
                        <a:spcAft>
                          <a:spcPts val="180"/>
                        </a:spcAft>
                      </a:pPr>
                      <a:r>
                        <a:rPr lang="en-US" altLang="zh-CN" sz="1800" kern="100" dirty="0">
                          <a:effectLst/>
                          <a:latin typeface="Times New Roman" panose="02020603050405020304" pitchFamily="18" charset="0"/>
                          <a:cs typeface="Times New Roman" panose="02020603050405020304" pitchFamily="18" charset="0"/>
                        </a:rPr>
                        <a:t>3.25</a:t>
                      </a:r>
                      <a:endPar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anchor="ctr">
                    <a:solidFill>
                      <a:srgbClr val="646464">
                        <a:alpha val="15000"/>
                      </a:srgbClr>
                    </a:solidFill>
                  </a:tcPr>
                </a:tc>
                <a:tc>
                  <a:txBody>
                    <a:bodyPr/>
                    <a:lstStyle/>
                    <a:p>
                      <a:pPr indent="0" algn="ctr">
                        <a:spcBef>
                          <a:spcPts val="180"/>
                        </a:spcBef>
                        <a:spcAft>
                          <a:spcPts val="180"/>
                        </a:spcAft>
                      </a:pPr>
                      <a:r>
                        <a:rPr lang="en-US" altLang="zh-CN" sz="1800" kern="100" dirty="0">
                          <a:effectLst/>
                          <a:latin typeface="Times New Roman" panose="02020603050405020304" pitchFamily="18" charset="0"/>
                          <a:cs typeface="Times New Roman" panose="02020603050405020304" pitchFamily="18" charset="0"/>
                        </a:rPr>
                        <a:t>—</a:t>
                      </a:r>
                      <a:endParaRPr lang="zh-CN" altLang="en-US"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anchor="ctr">
                    <a:lnR w="12700" cap="flat" cmpd="sng" algn="ctr">
                      <a:solidFill>
                        <a:schemeClr val="bg1"/>
                      </a:solidFill>
                      <a:prstDash val="solid"/>
                      <a:round/>
                      <a:headEnd type="none" w="med" len="med"/>
                      <a:tailEnd type="none" w="med" len="med"/>
                    </a:lnR>
                    <a:solidFill>
                      <a:srgbClr val="646464">
                        <a:alpha val="15000"/>
                      </a:srgbClr>
                    </a:solidFill>
                  </a:tcPr>
                </a:tc>
                <a:tc vMerge="1">
                  <a:txBody>
                    <a:bodyPr/>
                    <a:lstStyle/>
                    <a:p>
                      <a:endParaRPr lang="zh-CN"/>
                    </a:p>
                  </a:txBody>
                  <a:tcPr>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646464">
                        <a:alpha val="15000"/>
                      </a:srgbClr>
                    </a:solidFill>
                  </a:tcPr>
                </a:tc>
                <a:tc>
                  <a:txBody>
                    <a:bodyPr/>
                    <a:lstStyle/>
                    <a:p>
                      <a:pPr indent="0" algn="ctr">
                        <a:spcBef>
                          <a:spcPts val="180"/>
                        </a:spcBef>
                        <a:spcAft>
                          <a:spcPts val="180"/>
                        </a:spcAft>
                      </a:pPr>
                      <a:r>
                        <a:rPr lang="en-US" altLang="zh-CN" sz="1800" kern="100" dirty="0">
                          <a:effectLst/>
                          <a:latin typeface="Times New Roman" panose="02020603050405020304" pitchFamily="18" charset="0"/>
                          <a:cs typeface="Times New Roman" panose="02020603050405020304" pitchFamily="18" charset="0"/>
                        </a:rPr>
                        <a:t>3.11</a:t>
                      </a:r>
                      <a:endPar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anchor="ctr">
                    <a:lnL w="19050" cap="flat" cmpd="sng" algn="ctr">
                      <a:solidFill>
                        <a:schemeClr val="bg1"/>
                      </a:solidFill>
                      <a:prstDash val="solid"/>
                      <a:round/>
                      <a:headEnd type="none" w="med" len="med"/>
                      <a:tailEnd type="none" w="med" len="med"/>
                    </a:lnL>
                    <a:solidFill>
                      <a:srgbClr val="646464">
                        <a:alpha val="15000"/>
                      </a:srgbClr>
                    </a:solidFill>
                  </a:tcPr>
                </a:tc>
                <a:tc>
                  <a:txBody>
                    <a:bodyPr/>
                    <a:lstStyle/>
                    <a:p>
                      <a:pPr indent="0" algn="ctr">
                        <a:spcBef>
                          <a:spcPts val="180"/>
                        </a:spcBef>
                        <a:spcAft>
                          <a:spcPts val="180"/>
                        </a:spcAft>
                      </a:pPr>
                      <a:r>
                        <a:rPr lang="zh-CN" altLang="en-US" sz="1800" kern="100" dirty="0">
                          <a:effectLst/>
                          <a:latin typeface="Times New Roman" panose="02020603050405020304" pitchFamily="18" charset="0"/>
                          <a:cs typeface="Times New Roman" panose="02020603050405020304" pitchFamily="18" charset="0"/>
                        </a:rPr>
                        <a:t>−</a:t>
                      </a:r>
                      <a:r>
                        <a:rPr lang="en-US" altLang="zh-CN" sz="1800" kern="100" dirty="0">
                          <a:effectLst/>
                          <a:latin typeface="Times New Roman" panose="02020603050405020304" pitchFamily="18" charset="0"/>
                          <a:cs typeface="Times New Roman" panose="02020603050405020304" pitchFamily="18" charset="0"/>
                        </a:rPr>
                        <a:t>0.14</a:t>
                      </a:r>
                      <a:endParaRPr lang="zh-CN" altLang="en-US"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anchor="ctr">
                    <a:lnR w="19050" cap="flat" cmpd="sng" algn="ctr">
                      <a:solidFill>
                        <a:schemeClr val="bg1"/>
                      </a:solidFill>
                      <a:prstDash val="solid"/>
                      <a:round/>
                      <a:headEnd type="none" w="med" len="med"/>
                      <a:tailEnd type="none" w="med" len="med"/>
                    </a:lnR>
                    <a:solidFill>
                      <a:srgbClr val="646464">
                        <a:alpha val="15000"/>
                      </a:srgbClr>
                    </a:solidFill>
                  </a:tcPr>
                </a:tc>
                <a:tc vMerge="1">
                  <a:txBody>
                    <a:bodyPr/>
                    <a:lstStyle/>
                    <a:p>
                      <a:endParaRPr lang="zh-CN"/>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646464">
                        <a:alpha val="15000"/>
                      </a:srgbClr>
                    </a:solidFill>
                  </a:tcPr>
                </a:tc>
                <a:tc>
                  <a:txBody>
                    <a:bodyPr/>
                    <a:lstStyle/>
                    <a:p>
                      <a:pPr indent="0" algn="ctr">
                        <a:spcBef>
                          <a:spcPts val="180"/>
                        </a:spcBef>
                        <a:spcAft>
                          <a:spcPts val="180"/>
                        </a:spcAft>
                      </a:pPr>
                      <a:r>
                        <a:rPr lang="en-US" altLang="zh-CN" sz="1800" kern="100" dirty="0">
                          <a:effectLst/>
                          <a:latin typeface="Times New Roman" panose="02020603050405020304" pitchFamily="18" charset="0"/>
                          <a:cs typeface="Times New Roman" panose="02020603050405020304" pitchFamily="18" charset="0"/>
                        </a:rPr>
                        <a:t>0.64</a:t>
                      </a:r>
                      <a:endParaRPr lang="zh-CN" altLang="en-US"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anchor="ctr">
                    <a:lnL w="19050" cap="flat" cmpd="sng" algn="ctr">
                      <a:solidFill>
                        <a:schemeClr val="bg1"/>
                      </a:solidFill>
                      <a:prstDash val="solid"/>
                      <a:round/>
                      <a:headEnd type="none" w="med" len="med"/>
                      <a:tailEnd type="none" w="med" len="med"/>
                    </a:lnL>
                    <a:solidFill>
                      <a:srgbClr val="646464">
                        <a:alpha val="15000"/>
                      </a:srgbClr>
                    </a:solidFill>
                  </a:tcPr>
                </a:tc>
                <a:tc>
                  <a:txBody>
                    <a:bodyPr/>
                    <a:lstStyle/>
                    <a:p>
                      <a:pPr indent="0" algn="ctr">
                        <a:spcBef>
                          <a:spcPts val="180"/>
                        </a:spcBef>
                        <a:spcAft>
                          <a:spcPts val="180"/>
                        </a:spcAft>
                      </a:pPr>
                      <a:r>
                        <a:rPr lang="zh-CN" altLang="en-US" sz="1800" kern="100" dirty="0">
                          <a:effectLst/>
                          <a:latin typeface="Times New Roman" panose="02020603050405020304" pitchFamily="18" charset="0"/>
                          <a:cs typeface="Times New Roman" panose="02020603050405020304" pitchFamily="18" charset="0"/>
                        </a:rPr>
                        <a:t>−</a:t>
                      </a:r>
                      <a:r>
                        <a:rPr lang="en-US" altLang="zh-CN" sz="1800" kern="100" dirty="0">
                          <a:effectLst/>
                          <a:latin typeface="Times New Roman" panose="02020603050405020304" pitchFamily="18" charset="0"/>
                          <a:cs typeface="Times New Roman" panose="02020603050405020304" pitchFamily="18" charset="0"/>
                        </a:rPr>
                        <a:t>2.47</a:t>
                      </a:r>
                      <a:endParaRPr lang="zh-CN" altLang="en-US"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anchor="ctr">
                    <a:lnR w="19050" cap="flat" cmpd="sng" algn="ctr">
                      <a:solidFill>
                        <a:schemeClr val="bg1"/>
                      </a:solidFill>
                      <a:prstDash val="solid"/>
                      <a:round/>
                      <a:headEnd type="none" w="med" len="med"/>
                      <a:tailEnd type="none" w="med" len="med"/>
                    </a:lnR>
                    <a:solidFill>
                      <a:srgbClr val="646464">
                        <a:alpha val="15000"/>
                      </a:srgbClr>
                    </a:solidFill>
                  </a:tcPr>
                </a:tc>
              </a:tr>
            </a:tbl>
          </a:graphicData>
        </a:graphic>
      </p:graphicFrame>
      <p:sp>
        <p:nvSpPr>
          <p:cNvPr id="3" name="Rectangle 1"/>
          <p:cNvSpPr>
            <a:spLocks noChangeArrowheads="1"/>
          </p:cNvSpPr>
          <p:nvPr/>
        </p:nvSpPr>
        <p:spPr bwMode="auto">
          <a:xfrm>
            <a:off x="986657" y="1869559"/>
            <a:ext cx="10218685"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lang="zh-CN" altLang="en-US" sz="2000" dirty="0">
                <a:latin typeface="Times New Roman" panose="02020603050405020304" pitchFamily="18" charset="0"/>
                <a:ea typeface="黑体" panose="02010609060101010101" charset="-122"/>
                <a:cs typeface="Times New Roman" panose="02020603050405020304" pitchFamily="18" charset="0"/>
              </a:rPr>
              <a:t>表</a:t>
            </a:r>
            <a:r>
              <a:rPr lang="en-US" altLang="zh-CN" sz="2000" dirty="0">
                <a:latin typeface="Times New Roman" panose="02020603050405020304" pitchFamily="18" charset="0"/>
                <a:ea typeface="黑体" panose="02010609060101010101" charset="-122"/>
                <a:cs typeface="Times New Roman" panose="02020603050405020304" pitchFamily="18" charset="0"/>
              </a:rPr>
              <a:t>7.6  A</a:t>
            </a:r>
            <a:r>
              <a:rPr lang="zh-CN" altLang="en-US" sz="2000" dirty="0">
                <a:latin typeface="Times New Roman" panose="02020603050405020304" pitchFamily="18" charset="0"/>
                <a:ea typeface="黑体" panose="02010609060101010101" charset="-122"/>
                <a:cs typeface="Times New Roman" panose="02020603050405020304" pitchFamily="18" charset="0"/>
              </a:rPr>
              <a:t>公司</a:t>
            </a:r>
            <a:r>
              <a:rPr lang="en-US" altLang="zh-CN" sz="2000" dirty="0">
                <a:latin typeface="Times New Roman" panose="02020603050405020304" pitchFamily="18" charset="0"/>
                <a:ea typeface="黑体" panose="02010609060101010101" charset="-122"/>
                <a:cs typeface="Times New Roman" panose="02020603050405020304" pitchFamily="18" charset="0"/>
              </a:rPr>
              <a:t>2015</a:t>
            </a:r>
            <a:r>
              <a:rPr lang="en-US" altLang="zh-CN" sz="2000" cap="all" dirty="0">
                <a:latin typeface="Times New Roman" panose="02020603050405020304" pitchFamily="18" charset="0"/>
                <a:ea typeface="黑体" panose="02010609060101010101" charset="-122"/>
                <a:cs typeface="Times New Roman" panose="02020603050405020304" pitchFamily="18" charset="0"/>
              </a:rPr>
              <a:t>—</a:t>
            </a:r>
            <a:r>
              <a:rPr lang="en-US" altLang="zh-CN" sz="2000" dirty="0">
                <a:latin typeface="Times New Roman" panose="02020603050405020304" pitchFamily="18" charset="0"/>
                <a:ea typeface="黑体" panose="02010609060101010101" charset="-122"/>
                <a:cs typeface="Times New Roman" panose="02020603050405020304" pitchFamily="18" charset="0"/>
              </a:rPr>
              <a:t>2017</a:t>
            </a:r>
            <a:r>
              <a:rPr lang="zh-CN" altLang="en-US" sz="2000" dirty="0">
                <a:latin typeface="Times New Roman" panose="02020603050405020304" pitchFamily="18" charset="0"/>
                <a:ea typeface="黑体" panose="02010609060101010101" charset="-122"/>
                <a:cs typeface="Times New Roman" panose="02020603050405020304" pitchFamily="18" charset="0"/>
              </a:rPr>
              <a:t>年主要现金流量分析指标</a:t>
            </a:r>
          </a:p>
        </p:txBody>
      </p:sp>
      <p:sp>
        <p:nvSpPr>
          <p:cNvPr id="8" name="Rectangle 26"/>
          <p:cNvSpPr>
            <a:spLocks noChangeArrowheads="1"/>
          </p:cNvSpPr>
          <p:nvPr/>
        </p:nvSpPr>
        <p:spPr bwMode="auto">
          <a:xfrm>
            <a:off x="986658" y="1088872"/>
            <a:ext cx="3682996" cy="55399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algn="just">
              <a:spcAft>
                <a:spcPts val="600"/>
              </a:spcAft>
            </a:pPr>
            <a:r>
              <a:rPr lang="zh-CN" altLang="en-US" sz="3000" dirty="0">
                <a:latin typeface="方正大黑简体" panose="03000509000000000000" pitchFamily="65" charset="-122"/>
                <a:ea typeface="方正大黑简体" panose="03000509000000000000" pitchFamily="65" charset="-122"/>
                <a:cs typeface="华文黑体" pitchFamily="2" charset="-122"/>
              </a:rPr>
              <a:t>四、现金流量分析</a:t>
            </a:r>
          </a:p>
        </p:txBody>
      </p:sp>
    </p:spTree>
  </p:cSld>
  <p:clrMapOvr>
    <a:masterClrMapping/>
  </p:clrMapOvr>
  <mc:AlternateContent xmlns:mc="http://schemas.openxmlformats.org/markup-compatibility/2006">
    <mc:Choice xmlns="" xmlns:p14="http://schemas.microsoft.com/office/powerpoint/2010/main" Requires="p14">
      <p:transition spd="slow" p14:dur="1250">
        <p14:switch dir="r"/>
      </p:transition>
    </mc:Choice>
    <mc:Fallback>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3248024" y="2170094"/>
            <a:ext cx="5657850"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ctr"/>
            <a:r>
              <a:rPr lang="zh-CN" altLang="en-US" sz="2000" dirty="0">
                <a:latin typeface="Times New Roman" panose="02020603050405020304" pitchFamily="18" charset="0"/>
                <a:ea typeface="黑体" panose="02010609060101010101" charset="-122"/>
                <a:cs typeface="Times New Roman" panose="02020603050405020304" pitchFamily="18" charset="0"/>
              </a:rPr>
              <a:t>表</a:t>
            </a:r>
            <a:r>
              <a:rPr lang="en-US" altLang="zh-CN" sz="2000" dirty="0">
                <a:latin typeface="Times New Roman" panose="02020603050405020304" pitchFamily="18" charset="0"/>
                <a:ea typeface="黑体" panose="02010609060101010101" charset="-122"/>
                <a:cs typeface="Times New Roman" panose="02020603050405020304" pitchFamily="18" charset="0"/>
              </a:rPr>
              <a:t>7.7  A</a:t>
            </a:r>
            <a:r>
              <a:rPr lang="zh-CN" altLang="en-US" sz="2000" dirty="0">
                <a:latin typeface="Times New Roman" panose="02020603050405020304" pitchFamily="18" charset="0"/>
                <a:ea typeface="黑体" panose="02010609060101010101" charset="-122"/>
                <a:cs typeface="Times New Roman" panose="02020603050405020304" pitchFamily="18" charset="0"/>
              </a:rPr>
              <a:t>公司</a:t>
            </a:r>
            <a:r>
              <a:rPr lang="en-US" altLang="zh-CN" sz="2000" dirty="0">
                <a:latin typeface="Times New Roman" panose="02020603050405020304" pitchFamily="18" charset="0"/>
                <a:ea typeface="黑体" panose="02010609060101010101" charset="-122"/>
                <a:cs typeface="Times New Roman" panose="02020603050405020304" pitchFamily="18" charset="0"/>
              </a:rPr>
              <a:t>2015—2017</a:t>
            </a:r>
            <a:r>
              <a:rPr lang="zh-CN" altLang="en-US" sz="2000" dirty="0">
                <a:latin typeface="Times New Roman" panose="02020603050405020304" pitchFamily="18" charset="0"/>
                <a:ea typeface="黑体" panose="02010609060101010101" charset="-122"/>
                <a:cs typeface="Times New Roman" panose="02020603050405020304" pitchFamily="18" charset="0"/>
              </a:rPr>
              <a:t>年主要投资报酬分析指标</a:t>
            </a:r>
            <a:endParaRPr kumimoji="0" lang="zh-CN" altLang="zh-CN" sz="2000" b="0" i="0" u="none" strike="noStrike" cap="none" normalizeH="0" baseline="0" dirty="0">
              <a:ln>
                <a:noFill/>
              </a:ln>
              <a:solidFill>
                <a:schemeClr val="tx1"/>
              </a:solidFill>
              <a:effectLst/>
              <a:latin typeface="Times New Roman" panose="02020603050405020304" pitchFamily="18" charset="0"/>
              <a:ea typeface="黑体" panose="02010609060101010101" charset="-122"/>
              <a:cs typeface="Times New Roman" panose="02020603050405020304" pitchFamily="18" charset="0"/>
            </a:endParaRPr>
          </a:p>
        </p:txBody>
      </p:sp>
      <p:sp>
        <p:nvSpPr>
          <p:cNvPr id="8" name="Rectangle 26"/>
          <p:cNvSpPr>
            <a:spLocks noChangeArrowheads="1"/>
          </p:cNvSpPr>
          <p:nvPr/>
        </p:nvSpPr>
        <p:spPr bwMode="auto">
          <a:xfrm>
            <a:off x="1095375" y="1372033"/>
            <a:ext cx="3548063" cy="55399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algn="just">
              <a:spcAft>
                <a:spcPts val="600"/>
              </a:spcAft>
            </a:pPr>
            <a:r>
              <a:rPr lang="zh-CN" altLang="en-US" sz="3000" dirty="0">
                <a:latin typeface="方正大黑简体" panose="03000509000000000000" pitchFamily="65" charset="-122"/>
                <a:ea typeface="方正大黑简体" panose="03000509000000000000" pitchFamily="65" charset="-122"/>
                <a:cs typeface="华文黑体" pitchFamily="2" charset="-122"/>
              </a:rPr>
              <a:t>五、投资报酬分析</a:t>
            </a:r>
          </a:p>
        </p:txBody>
      </p:sp>
      <p:graphicFrame>
        <p:nvGraphicFramePr>
          <p:cNvPr id="4" name="表格 3"/>
          <p:cNvGraphicFramePr>
            <a:graphicFrameLocks noGrp="1"/>
          </p:cNvGraphicFramePr>
          <p:nvPr/>
        </p:nvGraphicFramePr>
        <p:xfrm>
          <a:off x="1095375" y="2608304"/>
          <a:ext cx="9963148" cy="2582388"/>
        </p:xfrm>
        <a:graphic>
          <a:graphicData uri="http://schemas.openxmlformats.org/drawingml/2006/table">
            <a:tbl>
              <a:tblPr>
                <a:tableStyleId>{5C22544A-7EE6-4342-B048-85BDC9FD1C3A}</a:tableStyleId>
              </a:tblPr>
              <a:tblGrid>
                <a:gridCol w="1347673"/>
                <a:gridCol w="991263"/>
                <a:gridCol w="868747"/>
                <a:gridCol w="954669"/>
                <a:gridCol w="964215"/>
                <a:gridCol w="970180"/>
                <a:gridCol w="970180"/>
                <a:gridCol w="965407"/>
                <a:gridCol w="965407"/>
                <a:gridCol w="965407"/>
              </a:tblGrid>
              <a:tr h="469525">
                <a:tc rowSpan="2">
                  <a:txBody>
                    <a:bodyPr/>
                    <a:lstStyle/>
                    <a:p>
                      <a:pPr indent="0" algn="ctr">
                        <a:spcBef>
                          <a:spcPts val="165"/>
                        </a:spcBef>
                        <a:spcAft>
                          <a:spcPts val="165"/>
                        </a:spcAft>
                      </a:pPr>
                      <a:r>
                        <a:rPr lang="zh-CN" altLang="en-US" sz="1800" kern="100" dirty="0">
                          <a:effectLst/>
                          <a:latin typeface="Times New Roman" panose="02020603050405020304" pitchFamily="18" charset="0"/>
                          <a:ea typeface="黑体" panose="02010609060101010101" charset="-122"/>
                          <a:cs typeface="Times New Roman" panose="02020603050405020304" pitchFamily="18" charset="0"/>
                        </a:rPr>
                        <a:t>指标</a:t>
                      </a:r>
                    </a:p>
                  </a:txBody>
                  <a:tcPr marL="68580" marR="6858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B407"/>
                    </a:solidFill>
                  </a:tcPr>
                </a:tc>
                <a:tc gridSpan="3">
                  <a:txBody>
                    <a:bodyPr/>
                    <a:lstStyle/>
                    <a:p>
                      <a:pPr indent="0" algn="ctr">
                        <a:spcBef>
                          <a:spcPts val="165"/>
                        </a:spcBef>
                        <a:spcAft>
                          <a:spcPts val="165"/>
                        </a:spcAft>
                      </a:pPr>
                      <a:r>
                        <a:rPr lang="en-US" sz="1800" kern="100" dirty="0">
                          <a:effectLst/>
                          <a:latin typeface="Times New Roman" panose="02020603050405020304" pitchFamily="18" charset="0"/>
                          <a:ea typeface="黑体" panose="02010609060101010101" charset="-122"/>
                          <a:cs typeface="Times New Roman" panose="02020603050405020304" pitchFamily="18" charset="0"/>
                        </a:rPr>
                        <a:t>A</a:t>
                      </a:r>
                      <a:r>
                        <a:rPr lang="zh-CN" altLang="en-US" sz="1800" kern="100" dirty="0">
                          <a:effectLst/>
                          <a:latin typeface="Times New Roman" panose="02020603050405020304" pitchFamily="18" charset="0"/>
                          <a:ea typeface="黑体" panose="02010609060101010101" charset="-122"/>
                          <a:cs typeface="Times New Roman" panose="02020603050405020304" pitchFamily="18" charset="0"/>
                        </a:rPr>
                        <a:t>公司</a:t>
                      </a:r>
                    </a:p>
                  </a:txBody>
                  <a:tcPr marL="68580" marR="68580" anchor="ctr">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solidFill>
                      <a:srgbClr val="FFB407"/>
                    </a:solidFill>
                  </a:tcPr>
                </a:tc>
                <a:tc hMerge="1">
                  <a:txBody>
                    <a:bodyPr/>
                    <a:lstStyle/>
                    <a:p>
                      <a:endParaRPr lang="zh-CN"/>
                    </a:p>
                  </a:txBody>
                  <a:tcPr/>
                </a:tc>
                <a:tc hMerge="1">
                  <a:txBody>
                    <a:bodyPr/>
                    <a:lstStyle/>
                    <a:p>
                      <a:endParaRPr lang="zh-CN"/>
                    </a:p>
                  </a:txBody>
                  <a:tcPr/>
                </a:tc>
                <a:tc gridSpan="3">
                  <a:txBody>
                    <a:bodyPr/>
                    <a:lstStyle/>
                    <a:p>
                      <a:pPr indent="0" algn="ctr">
                        <a:spcBef>
                          <a:spcPts val="165"/>
                        </a:spcBef>
                        <a:spcAft>
                          <a:spcPts val="165"/>
                        </a:spcAft>
                      </a:pPr>
                      <a:r>
                        <a:rPr lang="en-US" sz="1800" kern="100" dirty="0">
                          <a:effectLst/>
                          <a:latin typeface="Times New Roman" panose="02020603050405020304" pitchFamily="18" charset="0"/>
                          <a:ea typeface="黑体" panose="02010609060101010101" charset="-122"/>
                          <a:cs typeface="Times New Roman" panose="02020603050405020304" pitchFamily="18" charset="0"/>
                        </a:rPr>
                        <a:t>B</a:t>
                      </a:r>
                      <a:r>
                        <a:rPr lang="zh-CN" altLang="en-US" sz="1800" kern="100" dirty="0">
                          <a:effectLst/>
                          <a:latin typeface="Times New Roman" panose="02020603050405020304" pitchFamily="18" charset="0"/>
                          <a:ea typeface="黑体" panose="02010609060101010101" charset="-122"/>
                          <a:cs typeface="Times New Roman" panose="02020603050405020304" pitchFamily="18" charset="0"/>
                        </a:rPr>
                        <a:t>公司</a:t>
                      </a:r>
                    </a:p>
                  </a:txBody>
                  <a:tcPr marL="68580" marR="68580" anchor="ctr">
                    <a:lnT w="28575" cap="flat" cmpd="sng" algn="ctr">
                      <a:solidFill>
                        <a:schemeClr val="bg1"/>
                      </a:solidFill>
                      <a:prstDash val="solid"/>
                      <a:round/>
                      <a:headEnd type="none" w="med" len="med"/>
                      <a:tailEnd type="none" w="med" len="med"/>
                    </a:lnT>
                    <a:solidFill>
                      <a:srgbClr val="FFB407"/>
                    </a:solidFill>
                  </a:tcPr>
                </a:tc>
                <a:tc hMerge="1">
                  <a:txBody>
                    <a:bodyPr/>
                    <a:lstStyle/>
                    <a:p>
                      <a:endParaRPr lang="zh-CN"/>
                    </a:p>
                  </a:txBody>
                  <a:tcPr/>
                </a:tc>
                <a:tc hMerge="1">
                  <a:txBody>
                    <a:bodyPr/>
                    <a:lstStyle/>
                    <a:p>
                      <a:endParaRPr lang="zh-CN"/>
                    </a:p>
                  </a:txBody>
                  <a:tcPr/>
                </a:tc>
                <a:tc gridSpan="3">
                  <a:txBody>
                    <a:bodyPr/>
                    <a:lstStyle/>
                    <a:p>
                      <a:pPr indent="0" algn="ctr">
                        <a:spcBef>
                          <a:spcPts val="165"/>
                        </a:spcBef>
                        <a:spcAft>
                          <a:spcPts val="165"/>
                        </a:spcAft>
                      </a:pPr>
                      <a:r>
                        <a:rPr lang="en-US" sz="1800" kern="100">
                          <a:effectLst/>
                          <a:latin typeface="Times New Roman" panose="02020603050405020304" pitchFamily="18" charset="0"/>
                          <a:ea typeface="黑体" panose="02010609060101010101" charset="-122"/>
                          <a:cs typeface="Times New Roman" panose="02020603050405020304" pitchFamily="18" charset="0"/>
                        </a:rPr>
                        <a:t>C</a:t>
                      </a:r>
                      <a:r>
                        <a:rPr lang="zh-CN" altLang="en-US" sz="1800" kern="100">
                          <a:effectLst/>
                          <a:latin typeface="Times New Roman" panose="02020603050405020304" pitchFamily="18" charset="0"/>
                          <a:ea typeface="黑体" panose="02010609060101010101" charset="-122"/>
                          <a:cs typeface="Times New Roman" panose="02020603050405020304" pitchFamily="18" charset="0"/>
                        </a:rPr>
                        <a:t>公司</a:t>
                      </a:r>
                    </a:p>
                  </a:txBody>
                  <a:tcPr marL="68580" marR="68580" anchor="ctr">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rgbClr val="FFB407"/>
                    </a:solidFill>
                  </a:tcPr>
                </a:tc>
                <a:tc hMerge="1">
                  <a:txBody>
                    <a:bodyPr/>
                    <a:lstStyle/>
                    <a:p>
                      <a:endParaRPr lang="zh-CN"/>
                    </a:p>
                  </a:txBody>
                  <a:tcPr/>
                </a:tc>
                <a:tc hMerge="1">
                  <a:txBody>
                    <a:bodyPr/>
                    <a:lstStyle/>
                    <a:p>
                      <a:endParaRPr lang="zh-CN"/>
                    </a:p>
                  </a:txBody>
                  <a:tcPr/>
                </a:tc>
              </a:tr>
              <a:tr h="821669">
                <a:tc vMerge="1">
                  <a:txBody>
                    <a:bodyPr/>
                    <a:lstStyle/>
                    <a:p>
                      <a:endParaRPr lang="zh-CN"/>
                    </a:p>
                  </a:txBody>
                  <a:tcPr/>
                </a:tc>
                <a:tc>
                  <a:txBody>
                    <a:bodyPr/>
                    <a:lstStyle/>
                    <a:p>
                      <a:pPr indent="0" algn="ctr">
                        <a:spcBef>
                          <a:spcPts val="165"/>
                        </a:spcBef>
                        <a:spcAft>
                          <a:spcPts val="165"/>
                        </a:spcAft>
                      </a:pPr>
                      <a:r>
                        <a:rPr lang="en-US" altLang="zh-CN" sz="1800" kern="100" dirty="0">
                          <a:effectLst/>
                          <a:latin typeface="Times New Roman" panose="02020603050405020304" pitchFamily="18" charset="0"/>
                          <a:ea typeface="黑体" panose="02010609060101010101" charset="-122"/>
                          <a:cs typeface="Times New Roman" panose="02020603050405020304" pitchFamily="18" charset="0"/>
                        </a:rPr>
                        <a:t>2015</a:t>
                      </a:r>
                      <a:r>
                        <a:rPr lang="zh-CN" altLang="en-US" sz="1800" kern="100" dirty="0">
                          <a:effectLst/>
                          <a:latin typeface="Times New Roman" panose="02020603050405020304" pitchFamily="18" charset="0"/>
                          <a:ea typeface="黑体" panose="02010609060101010101" charset="-122"/>
                          <a:cs typeface="Times New Roman" panose="02020603050405020304" pitchFamily="18" charset="0"/>
                        </a:rPr>
                        <a:t>年</a:t>
                      </a:r>
                    </a:p>
                  </a:txBody>
                  <a:tcPr marL="68580" marR="68580" anchor="ctr">
                    <a:lnL w="28575" cap="flat" cmpd="sng" algn="ctr">
                      <a:solidFill>
                        <a:schemeClr val="bg1"/>
                      </a:solidFill>
                      <a:prstDash val="solid"/>
                      <a:round/>
                      <a:headEnd type="none" w="med" len="med"/>
                      <a:tailEnd type="none" w="med" len="med"/>
                    </a:lnL>
                    <a:lnB w="28575" cap="flat" cmpd="sng" algn="ctr">
                      <a:solidFill>
                        <a:schemeClr val="bg1"/>
                      </a:solidFill>
                      <a:prstDash val="solid"/>
                      <a:round/>
                      <a:headEnd type="none" w="med" len="med"/>
                      <a:tailEnd type="none" w="med" len="med"/>
                    </a:lnB>
                    <a:solidFill>
                      <a:srgbClr val="FFB407"/>
                    </a:solidFill>
                  </a:tcPr>
                </a:tc>
                <a:tc>
                  <a:txBody>
                    <a:bodyPr/>
                    <a:lstStyle/>
                    <a:p>
                      <a:pPr indent="0" algn="ctr">
                        <a:spcBef>
                          <a:spcPts val="165"/>
                        </a:spcBef>
                        <a:spcAft>
                          <a:spcPts val="165"/>
                        </a:spcAft>
                      </a:pPr>
                      <a:r>
                        <a:rPr lang="en-US" altLang="zh-CN" sz="1800" kern="100" dirty="0">
                          <a:effectLst/>
                          <a:latin typeface="Times New Roman" panose="02020603050405020304" pitchFamily="18" charset="0"/>
                          <a:ea typeface="黑体" panose="02010609060101010101" charset="-122"/>
                          <a:cs typeface="Times New Roman" panose="02020603050405020304" pitchFamily="18" charset="0"/>
                        </a:rPr>
                        <a:t>2016</a:t>
                      </a:r>
                      <a:r>
                        <a:rPr lang="zh-CN" altLang="en-US" sz="1800" kern="100" dirty="0">
                          <a:effectLst/>
                          <a:latin typeface="Times New Roman" panose="02020603050405020304" pitchFamily="18" charset="0"/>
                          <a:ea typeface="黑体" panose="02010609060101010101" charset="-122"/>
                          <a:cs typeface="Times New Roman" panose="02020603050405020304" pitchFamily="18" charset="0"/>
                        </a:rPr>
                        <a:t>年</a:t>
                      </a:r>
                    </a:p>
                  </a:txBody>
                  <a:tcPr marL="68580" marR="68580" anchor="ctr">
                    <a:lnB w="28575" cap="flat" cmpd="sng" algn="ctr">
                      <a:solidFill>
                        <a:schemeClr val="bg1"/>
                      </a:solidFill>
                      <a:prstDash val="solid"/>
                      <a:round/>
                      <a:headEnd type="none" w="med" len="med"/>
                      <a:tailEnd type="none" w="med" len="med"/>
                    </a:lnB>
                    <a:solidFill>
                      <a:srgbClr val="FFB407"/>
                    </a:solidFill>
                  </a:tcPr>
                </a:tc>
                <a:tc>
                  <a:txBody>
                    <a:bodyPr/>
                    <a:lstStyle/>
                    <a:p>
                      <a:pPr indent="0" algn="ctr">
                        <a:spcBef>
                          <a:spcPts val="165"/>
                        </a:spcBef>
                        <a:spcAft>
                          <a:spcPts val="165"/>
                        </a:spcAft>
                      </a:pPr>
                      <a:r>
                        <a:rPr lang="en-US" altLang="zh-CN" sz="1800" kern="100" dirty="0">
                          <a:effectLst/>
                          <a:latin typeface="Times New Roman" panose="02020603050405020304" pitchFamily="18" charset="0"/>
                          <a:ea typeface="黑体" panose="02010609060101010101" charset="-122"/>
                          <a:cs typeface="Times New Roman" panose="02020603050405020304" pitchFamily="18" charset="0"/>
                        </a:rPr>
                        <a:t>2017</a:t>
                      </a:r>
                      <a:r>
                        <a:rPr lang="zh-CN" altLang="en-US" sz="1800" kern="100" dirty="0">
                          <a:effectLst/>
                          <a:latin typeface="Times New Roman" panose="02020603050405020304" pitchFamily="18" charset="0"/>
                          <a:ea typeface="黑体" panose="02010609060101010101" charset="-122"/>
                          <a:cs typeface="Times New Roman" panose="02020603050405020304" pitchFamily="18" charset="0"/>
                        </a:rPr>
                        <a:t>年</a:t>
                      </a:r>
                    </a:p>
                  </a:txBody>
                  <a:tcPr marL="68580" marR="68580" anchor="ctr">
                    <a:lnB w="28575" cap="flat" cmpd="sng" algn="ctr">
                      <a:solidFill>
                        <a:schemeClr val="bg1"/>
                      </a:solidFill>
                      <a:prstDash val="solid"/>
                      <a:round/>
                      <a:headEnd type="none" w="med" len="med"/>
                      <a:tailEnd type="none" w="med" len="med"/>
                    </a:lnB>
                    <a:solidFill>
                      <a:srgbClr val="FFB407"/>
                    </a:solidFill>
                  </a:tcPr>
                </a:tc>
                <a:tc>
                  <a:txBody>
                    <a:bodyPr/>
                    <a:lstStyle/>
                    <a:p>
                      <a:pPr indent="0" algn="ctr">
                        <a:spcBef>
                          <a:spcPts val="165"/>
                        </a:spcBef>
                        <a:spcAft>
                          <a:spcPts val="165"/>
                        </a:spcAft>
                      </a:pPr>
                      <a:r>
                        <a:rPr lang="en-US" altLang="zh-CN" sz="1800" kern="100" dirty="0">
                          <a:effectLst/>
                          <a:latin typeface="Times New Roman" panose="02020603050405020304" pitchFamily="18" charset="0"/>
                          <a:ea typeface="黑体" panose="02010609060101010101" charset="-122"/>
                          <a:cs typeface="Times New Roman" panose="02020603050405020304" pitchFamily="18" charset="0"/>
                        </a:rPr>
                        <a:t>2015</a:t>
                      </a:r>
                      <a:r>
                        <a:rPr lang="zh-CN" altLang="en-US" sz="1800" kern="100" dirty="0">
                          <a:effectLst/>
                          <a:latin typeface="Times New Roman" panose="02020603050405020304" pitchFamily="18" charset="0"/>
                          <a:ea typeface="黑体" panose="02010609060101010101" charset="-122"/>
                          <a:cs typeface="Times New Roman" panose="02020603050405020304" pitchFamily="18" charset="0"/>
                        </a:rPr>
                        <a:t>年</a:t>
                      </a:r>
                    </a:p>
                  </a:txBody>
                  <a:tcPr marL="68580" marR="68580" anchor="ctr">
                    <a:lnB w="28575" cap="flat" cmpd="sng" algn="ctr">
                      <a:solidFill>
                        <a:schemeClr val="bg1"/>
                      </a:solidFill>
                      <a:prstDash val="solid"/>
                      <a:round/>
                      <a:headEnd type="none" w="med" len="med"/>
                      <a:tailEnd type="none" w="med" len="med"/>
                    </a:lnB>
                    <a:solidFill>
                      <a:srgbClr val="FFB407"/>
                    </a:solidFill>
                  </a:tcPr>
                </a:tc>
                <a:tc>
                  <a:txBody>
                    <a:bodyPr/>
                    <a:lstStyle/>
                    <a:p>
                      <a:pPr indent="0" algn="ctr">
                        <a:spcBef>
                          <a:spcPts val="165"/>
                        </a:spcBef>
                        <a:spcAft>
                          <a:spcPts val="165"/>
                        </a:spcAft>
                      </a:pPr>
                      <a:r>
                        <a:rPr lang="en-US" altLang="zh-CN" sz="1800" kern="100" dirty="0">
                          <a:effectLst/>
                          <a:latin typeface="Times New Roman" panose="02020603050405020304" pitchFamily="18" charset="0"/>
                          <a:ea typeface="黑体" panose="02010609060101010101" charset="-122"/>
                          <a:cs typeface="Times New Roman" panose="02020603050405020304" pitchFamily="18" charset="0"/>
                        </a:rPr>
                        <a:t>2016</a:t>
                      </a:r>
                      <a:r>
                        <a:rPr lang="zh-CN" altLang="en-US" sz="1800" kern="100" dirty="0">
                          <a:effectLst/>
                          <a:latin typeface="Times New Roman" panose="02020603050405020304" pitchFamily="18" charset="0"/>
                          <a:ea typeface="黑体" panose="02010609060101010101" charset="-122"/>
                          <a:cs typeface="Times New Roman" panose="02020603050405020304" pitchFamily="18" charset="0"/>
                        </a:rPr>
                        <a:t>年</a:t>
                      </a:r>
                    </a:p>
                  </a:txBody>
                  <a:tcPr marL="68580" marR="68580" anchor="ctr">
                    <a:lnB w="28575" cap="flat" cmpd="sng" algn="ctr">
                      <a:solidFill>
                        <a:schemeClr val="bg1"/>
                      </a:solidFill>
                      <a:prstDash val="solid"/>
                      <a:round/>
                      <a:headEnd type="none" w="med" len="med"/>
                      <a:tailEnd type="none" w="med" len="med"/>
                    </a:lnB>
                    <a:solidFill>
                      <a:srgbClr val="FFB407"/>
                    </a:solidFill>
                  </a:tcPr>
                </a:tc>
                <a:tc>
                  <a:txBody>
                    <a:bodyPr/>
                    <a:lstStyle/>
                    <a:p>
                      <a:pPr indent="0" algn="ctr">
                        <a:spcBef>
                          <a:spcPts val="165"/>
                        </a:spcBef>
                        <a:spcAft>
                          <a:spcPts val="165"/>
                        </a:spcAft>
                      </a:pPr>
                      <a:r>
                        <a:rPr lang="en-US" altLang="zh-CN" sz="1800" kern="100" dirty="0">
                          <a:effectLst/>
                          <a:latin typeface="Times New Roman" panose="02020603050405020304" pitchFamily="18" charset="0"/>
                          <a:ea typeface="黑体" panose="02010609060101010101" charset="-122"/>
                          <a:cs typeface="Times New Roman" panose="02020603050405020304" pitchFamily="18" charset="0"/>
                        </a:rPr>
                        <a:t>2017</a:t>
                      </a:r>
                      <a:r>
                        <a:rPr lang="zh-CN" altLang="en-US" sz="1800" kern="100" dirty="0">
                          <a:effectLst/>
                          <a:latin typeface="Times New Roman" panose="02020603050405020304" pitchFamily="18" charset="0"/>
                          <a:ea typeface="黑体" panose="02010609060101010101" charset="-122"/>
                          <a:cs typeface="Times New Roman" panose="02020603050405020304" pitchFamily="18" charset="0"/>
                        </a:rPr>
                        <a:t>年</a:t>
                      </a:r>
                    </a:p>
                  </a:txBody>
                  <a:tcPr marL="68580" marR="68580" anchor="ctr">
                    <a:lnB w="28575" cap="flat" cmpd="sng" algn="ctr">
                      <a:solidFill>
                        <a:schemeClr val="bg1"/>
                      </a:solidFill>
                      <a:prstDash val="solid"/>
                      <a:round/>
                      <a:headEnd type="none" w="med" len="med"/>
                      <a:tailEnd type="none" w="med" len="med"/>
                    </a:lnB>
                    <a:solidFill>
                      <a:srgbClr val="FFB407"/>
                    </a:solidFill>
                  </a:tcPr>
                </a:tc>
                <a:tc>
                  <a:txBody>
                    <a:bodyPr/>
                    <a:lstStyle/>
                    <a:p>
                      <a:pPr indent="0" algn="ctr">
                        <a:spcBef>
                          <a:spcPts val="165"/>
                        </a:spcBef>
                        <a:spcAft>
                          <a:spcPts val="165"/>
                        </a:spcAft>
                      </a:pPr>
                      <a:r>
                        <a:rPr lang="en-US" altLang="zh-CN" sz="1800" kern="100" dirty="0">
                          <a:effectLst/>
                          <a:latin typeface="Times New Roman" panose="02020603050405020304" pitchFamily="18" charset="0"/>
                          <a:ea typeface="黑体" panose="02010609060101010101" charset="-122"/>
                          <a:cs typeface="Times New Roman" panose="02020603050405020304" pitchFamily="18" charset="0"/>
                        </a:rPr>
                        <a:t>2015</a:t>
                      </a:r>
                      <a:r>
                        <a:rPr lang="zh-CN" altLang="en-US" sz="1800" kern="100" dirty="0">
                          <a:effectLst/>
                          <a:latin typeface="Times New Roman" panose="02020603050405020304" pitchFamily="18" charset="0"/>
                          <a:ea typeface="黑体" panose="02010609060101010101" charset="-122"/>
                          <a:cs typeface="Times New Roman" panose="02020603050405020304" pitchFamily="18" charset="0"/>
                        </a:rPr>
                        <a:t>年</a:t>
                      </a:r>
                    </a:p>
                  </a:txBody>
                  <a:tcPr marL="68580" marR="68580" anchor="ctr">
                    <a:lnB w="28575" cap="flat" cmpd="sng" algn="ctr">
                      <a:solidFill>
                        <a:schemeClr val="bg1"/>
                      </a:solidFill>
                      <a:prstDash val="solid"/>
                      <a:round/>
                      <a:headEnd type="none" w="med" len="med"/>
                      <a:tailEnd type="none" w="med" len="med"/>
                    </a:lnB>
                    <a:solidFill>
                      <a:srgbClr val="FFB407"/>
                    </a:solidFill>
                  </a:tcPr>
                </a:tc>
                <a:tc>
                  <a:txBody>
                    <a:bodyPr/>
                    <a:lstStyle/>
                    <a:p>
                      <a:pPr indent="0" algn="ctr">
                        <a:spcBef>
                          <a:spcPts val="165"/>
                        </a:spcBef>
                        <a:spcAft>
                          <a:spcPts val="165"/>
                        </a:spcAft>
                      </a:pPr>
                      <a:r>
                        <a:rPr lang="en-US" altLang="zh-CN" sz="1800" kern="100" dirty="0">
                          <a:effectLst/>
                          <a:latin typeface="Times New Roman" panose="02020603050405020304" pitchFamily="18" charset="0"/>
                          <a:ea typeface="黑体" panose="02010609060101010101" charset="-122"/>
                          <a:cs typeface="Times New Roman" panose="02020603050405020304" pitchFamily="18" charset="0"/>
                        </a:rPr>
                        <a:t>2016</a:t>
                      </a:r>
                      <a:r>
                        <a:rPr lang="zh-CN" altLang="en-US" sz="1800" kern="100" dirty="0">
                          <a:effectLst/>
                          <a:latin typeface="Times New Roman" panose="02020603050405020304" pitchFamily="18" charset="0"/>
                          <a:ea typeface="黑体" panose="02010609060101010101" charset="-122"/>
                          <a:cs typeface="Times New Roman" panose="02020603050405020304" pitchFamily="18" charset="0"/>
                        </a:rPr>
                        <a:t>年</a:t>
                      </a:r>
                    </a:p>
                  </a:txBody>
                  <a:tcPr marL="68580" marR="68580" anchor="ctr">
                    <a:lnB w="28575" cap="flat" cmpd="sng" algn="ctr">
                      <a:solidFill>
                        <a:schemeClr val="bg1"/>
                      </a:solidFill>
                      <a:prstDash val="solid"/>
                      <a:round/>
                      <a:headEnd type="none" w="med" len="med"/>
                      <a:tailEnd type="none" w="med" len="med"/>
                    </a:lnB>
                    <a:solidFill>
                      <a:srgbClr val="FFB407"/>
                    </a:solidFill>
                  </a:tcPr>
                </a:tc>
                <a:tc>
                  <a:txBody>
                    <a:bodyPr/>
                    <a:lstStyle/>
                    <a:p>
                      <a:pPr indent="0" algn="ctr">
                        <a:spcBef>
                          <a:spcPts val="165"/>
                        </a:spcBef>
                        <a:spcAft>
                          <a:spcPts val="165"/>
                        </a:spcAft>
                      </a:pPr>
                      <a:r>
                        <a:rPr lang="en-US" altLang="zh-CN" sz="1800" kern="100" dirty="0">
                          <a:effectLst/>
                          <a:latin typeface="Times New Roman" panose="02020603050405020304" pitchFamily="18" charset="0"/>
                          <a:ea typeface="黑体" panose="02010609060101010101" charset="-122"/>
                          <a:cs typeface="Times New Roman" panose="02020603050405020304" pitchFamily="18" charset="0"/>
                        </a:rPr>
                        <a:t>2017</a:t>
                      </a:r>
                      <a:r>
                        <a:rPr lang="zh-CN" altLang="en-US" sz="1800" kern="100" dirty="0">
                          <a:effectLst/>
                          <a:latin typeface="Times New Roman" panose="02020603050405020304" pitchFamily="18" charset="0"/>
                          <a:ea typeface="黑体" panose="02010609060101010101" charset="-122"/>
                          <a:cs typeface="Times New Roman" panose="02020603050405020304" pitchFamily="18" charset="0"/>
                        </a:rPr>
                        <a:t>年</a:t>
                      </a:r>
                    </a:p>
                  </a:txBody>
                  <a:tcPr marL="68580" marR="68580" anchor="ctr">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rgbClr val="FFB407"/>
                    </a:solidFill>
                  </a:tcPr>
                </a:tc>
              </a:tr>
              <a:tr h="821669">
                <a:tc>
                  <a:txBody>
                    <a:bodyPr/>
                    <a:lstStyle/>
                    <a:p>
                      <a:pPr indent="0" algn="ctr">
                        <a:spcBef>
                          <a:spcPts val="180"/>
                        </a:spcBef>
                        <a:spcAft>
                          <a:spcPts val="180"/>
                        </a:spcAft>
                      </a:pPr>
                      <a:r>
                        <a:rPr lang="zh-CN" altLang="en-US" sz="1800" kern="100" dirty="0">
                          <a:effectLst/>
                          <a:latin typeface="Times New Roman" panose="02020603050405020304" pitchFamily="18" charset="0"/>
                          <a:cs typeface="Times New Roman" panose="02020603050405020304" pitchFamily="18" charset="0"/>
                        </a:rPr>
                        <a:t>每股收益（元）</a:t>
                      </a:r>
                      <a:endParaRPr lang="zh-CN" altLang="en-US"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anchor="ctr">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solidFill>
                      <a:srgbClr val="646464">
                        <a:alpha val="25000"/>
                      </a:srgbClr>
                    </a:solidFill>
                  </a:tcPr>
                </a:tc>
                <a:tc>
                  <a:txBody>
                    <a:bodyPr/>
                    <a:lstStyle/>
                    <a:p>
                      <a:pPr indent="0" algn="ctr">
                        <a:spcBef>
                          <a:spcPts val="180"/>
                        </a:spcBef>
                        <a:spcAft>
                          <a:spcPts val="180"/>
                        </a:spcAft>
                      </a:pPr>
                      <a:r>
                        <a:rPr lang="zh-CN" altLang="en-US" sz="1800" kern="100" dirty="0">
                          <a:effectLst/>
                          <a:latin typeface="Times New Roman" panose="02020603050405020304" pitchFamily="18" charset="0"/>
                          <a:cs typeface="Times New Roman" panose="02020603050405020304" pitchFamily="18" charset="0"/>
                        </a:rPr>
                        <a:t>−</a:t>
                      </a:r>
                      <a:r>
                        <a:rPr lang="en-US" altLang="zh-CN" sz="1800" kern="100" dirty="0">
                          <a:effectLst/>
                          <a:latin typeface="Times New Roman" panose="02020603050405020304" pitchFamily="18" charset="0"/>
                          <a:cs typeface="Times New Roman" panose="02020603050405020304" pitchFamily="18" charset="0"/>
                        </a:rPr>
                        <a:t>1.70</a:t>
                      </a:r>
                      <a:endPar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anchor="ctr">
                    <a:lnT w="28575" cap="flat" cmpd="sng" algn="ctr">
                      <a:solidFill>
                        <a:schemeClr val="bg1"/>
                      </a:solidFill>
                      <a:prstDash val="solid"/>
                      <a:round/>
                      <a:headEnd type="none" w="med" len="med"/>
                      <a:tailEnd type="none" w="med" len="med"/>
                    </a:lnT>
                    <a:solidFill>
                      <a:srgbClr val="646464">
                        <a:alpha val="25000"/>
                      </a:srgbClr>
                    </a:solidFill>
                  </a:tcPr>
                </a:tc>
                <a:tc>
                  <a:txBody>
                    <a:bodyPr/>
                    <a:lstStyle/>
                    <a:p>
                      <a:pPr indent="0" algn="ctr">
                        <a:spcBef>
                          <a:spcPts val="180"/>
                        </a:spcBef>
                        <a:spcAft>
                          <a:spcPts val="180"/>
                        </a:spcAft>
                      </a:pPr>
                      <a:r>
                        <a:rPr lang="en-US" altLang="zh-CN" sz="1800" kern="100" dirty="0">
                          <a:effectLst/>
                          <a:latin typeface="Times New Roman" panose="02020603050405020304" pitchFamily="18" charset="0"/>
                          <a:cs typeface="Times New Roman" panose="02020603050405020304" pitchFamily="18" charset="0"/>
                        </a:rPr>
                        <a:t>0.13</a:t>
                      </a:r>
                      <a:endPar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anchor="ctr">
                    <a:lnT w="28575" cap="flat" cmpd="sng" algn="ctr">
                      <a:solidFill>
                        <a:schemeClr val="bg1"/>
                      </a:solidFill>
                      <a:prstDash val="solid"/>
                      <a:round/>
                      <a:headEnd type="none" w="med" len="med"/>
                      <a:tailEnd type="none" w="med" len="med"/>
                    </a:lnT>
                    <a:solidFill>
                      <a:srgbClr val="646464">
                        <a:alpha val="25000"/>
                      </a:srgbClr>
                    </a:solidFill>
                  </a:tcPr>
                </a:tc>
                <a:tc>
                  <a:txBody>
                    <a:bodyPr/>
                    <a:lstStyle/>
                    <a:p>
                      <a:pPr indent="0" algn="ctr">
                        <a:spcBef>
                          <a:spcPts val="180"/>
                        </a:spcBef>
                        <a:spcAft>
                          <a:spcPts val="180"/>
                        </a:spcAft>
                      </a:pPr>
                      <a:r>
                        <a:rPr lang="en-US" altLang="zh-CN" sz="1800" kern="100" dirty="0">
                          <a:effectLst/>
                          <a:latin typeface="Times New Roman" panose="02020603050405020304" pitchFamily="18" charset="0"/>
                          <a:cs typeface="Times New Roman" panose="02020603050405020304" pitchFamily="18" charset="0"/>
                        </a:rPr>
                        <a:t>0.16</a:t>
                      </a:r>
                      <a:endPar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anchor="ctr">
                    <a:lnT w="28575" cap="flat" cmpd="sng" algn="ctr">
                      <a:solidFill>
                        <a:schemeClr val="bg1"/>
                      </a:solidFill>
                      <a:prstDash val="solid"/>
                      <a:round/>
                      <a:headEnd type="none" w="med" len="med"/>
                      <a:tailEnd type="none" w="med" len="med"/>
                    </a:lnT>
                    <a:solidFill>
                      <a:srgbClr val="646464">
                        <a:alpha val="25000"/>
                      </a:srgbClr>
                    </a:solidFill>
                  </a:tcPr>
                </a:tc>
                <a:tc>
                  <a:txBody>
                    <a:bodyPr/>
                    <a:lstStyle/>
                    <a:p>
                      <a:pPr indent="0" algn="ctr">
                        <a:spcBef>
                          <a:spcPts val="180"/>
                        </a:spcBef>
                        <a:spcAft>
                          <a:spcPts val="180"/>
                        </a:spcAft>
                      </a:pPr>
                      <a:r>
                        <a:rPr lang="en-US" altLang="zh-CN" sz="1800" kern="100" dirty="0">
                          <a:effectLst/>
                          <a:latin typeface="Times New Roman" panose="02020603050405020304" pitchFamily="18" charset="0"/>
                          <a:cs typeface="Times New Roman" panose="02020603050405020304" pitchFamily="18" charset="0"/>
                        </a:rPr>
                        <a:t>0.23</a:t>
                      </a:r>
                      <a:endPar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anchor="ctr">
                    <a:lnT w="28575" cap="flat" cmpd="sng" algn="ctr">
                      <a:solidFill>
                        <a:schemeClr val="bg1"/>
                      </a:solidFill>
                      <a:prstDash val="solid"/>
                      <a:round/>
                      <a:headEnd type="none" w="med" len="med"/>
                      <a:tailEnd type="none" w="med" len="med"/>
                    </a:lnT>
                    <a:solidFill>
                      <a:srgbClr val="646464">
                        <a:alpha val="25000"/>
                      </a:srgbClr>
                    </a:solidFill>
                  </a:tcPr>
                </a:tc>
                <a:tc>
                  <a:txBody>
                    <a:bodyPr/>
                    <a:lstStyle/>
                    <a:p>
                      <a:pPr indent="0" algn="ctr">
                        <a:spcBef>
                          <a:spcPts val="180"/>
                        </a:spcBef>
                        <a:spcAft>
                          <a:spcPts val="180"/>
                        </a:spcAft>
                      </a:pPr>
                      <a:r>
                        <a:rPr lang="en-US" altLang="zh-CN" sz="1800" kern="100" dirty="0">
                          <a:effectLst/>
                          <a:latin typeface="Times New Roman" panose="02020603050405020304" pitchFamily="18" charset="0"/>
                          <a:cs typeface="Times New Roman" panose="02020603050405020304" pitchFamily="18" charset="0"/>
                        </a:rPr>
                        <a:t>0.12</a:t>
                      </a:r>
                      <a:endParaRPr lang="zh-CN" altLang="en-US"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anchor="ctr">
                    <a:lnT w="28575" cap="flat" cmpd="sng" algn="ctr">
                      <a:solidFill>
                        <a:schemeClr val="bg1"/>
                      </a:solidFill>
                      <a:prstDash val="solid"/>
                      <a:round/>
                      <a:headEnd type="none" w="med" len="med"/>
                      <a:tailEnd type="none" w="med" len="med"/>
                    </a:lnT>
                    <a:solidFill>
                      <a:srgbClr val="646464">
                        <a:alpha val="25000"/>
                      </a:srgbClr>
                    </a:solidFill>
                  </a:tcPr>
                </a:tc>
                <a:tc>
                  <a:txBody>
                    <a:bodyPr/>
                    <a:lstStyle/>
                    <a:p>
                      <a:pPr indent="0" algn="ctr">
                        <a:spcBef>
                          <a:spcPts val="180"/>
                        </a:spcBef>
                        <a:spcAft>
                          <a:spcPts val="180"/>
                        </a:spcAft>
                      </a:pPr>
                      <a:r>
                        <a:rPr lang="en-US" altLang="zh-CN" sz="1800" kern="100" dirty="0">
                          <a:effectLst/>
                          <a:latin typeface="Times New Roman" panose="02020603050405020304" pitchFamily="18" charset="0"/>
                          <a:cs typeface="Times New Roman" panose="02020603050405020304" pitchFamily="18" charset="0"/>
                        </a:rPr>
                        <a:t>—</a:t>
                      </a:r>
                      <a:endPar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anchor="ctr">
                    <a:lnT w="28575" cap="flat" cmpd="sng" algn="ctr">
                      <a:solidFill>
                        <a:schemeClr val="bg1"/>
                      </a:solidFill>
                      <a:prstDash val="solid"/>
                      <a:round/>
                      <a:headEnd type="none" w="med" len="med"/>
                      <a:tailEnd type="none" w="med" len="med"/>
                    </a:lnT>
                    <a:solidFill>
                      <a:srgbClr val="646464">
                        <a:alpha val="25000"/>
                      </a:srgbClr>
                    </a:solidFill>
                  </a:tcPr>
                </a:tc>
                <a:tc>
                  <a:txBody>
                    <a:bodyPr/>
                    <a:lstStyle/>
                    <a:p>
                      <a:pPr indent="0" algn="ctr">
                        <a:spcBef>
                          <a:spcPts val="180"/>
                        </a:spcBef>
                        <a:spcAft>
                          <a:spcPts val="180"/>
                        </a:spcAft>
                      </a:pPr>
                      <a:r>
                        <a:rPr lang="en-US" altLang="zh-CN" sz="1800" kern="100" dirty="0">
                          <a:effectLst/>
                          <a:latin typeface="Times New Roman" panose="02020603050405020304" pitchFamily="18" charset="0"/>
                          <a:cs typeface="Times New Roman" panose="02020603050405020304" pitchFamily="18" charset="0"/>
                        </a:rPr>
                        <a:t>0.09</a:t>
                      </a:r>
                      <a:endPar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anchor="ctr">
                    <a:lnT w="28575" cap="flat" cmpd="sng" algn="ctr">
                      <a:solidFill>
                        <a:schemeClr val="bg1"/>
                      </a:solidFill>
                      <a:prstDash val="solid"/>
                      <a:round/>
                      <a:headEnd type="none" w="med" len="med"/>
                      <a:tailEnd type="none" w="med" len="med"/>
                    </a:lnT>
                    <a:solidFill>
                      <a:srgbClr val="646464">
                        <a:alpha val="25000"/>
                      </a:srgbClr>
                    </a:solidFill>
                  </a:tcPr>
                </a:tc>
                <a:tc>
                  <a:txBody>
                    <a:bodyPr/>
                    <a:lstStyle/>
                    <a:p>
                      <a:pPr indent="0" algn="ctr">
                        <a:spcBef>
                          <a:spcPts val="180"/>
                        </a:spcBef>
                        <a:spcAft>
                          <a:spcPts val="180"/>
                        </a:spcAft>
                      </a:pPr>
                      <a:r>
                        <a:rPr lang="zh-CN" altLang="en-US" sz="1800" kern="100" dirty="0">
                          <a:effectLst/>
                          <a:latin typeface="Times New Roman" panose="02020603050405020304" pitchFamily="18" charset="0"/>
                          <a:cs typeface="Times New Roman" panose="02020603050405020304" pitchFamily="18" charset="0"/>
                        </a:rPr>
                        <a:t>−</a:t>
                      </a:r>
                      <a:r>
                        <a:rPr lang="en-US" altLang="zh-CN" sz="1800" kern="100" dirty="0">
                          <a:effectLst/>
                          <a:latin typeface="Times New Roman" panose="02020603050405020304" pitchFamily="18" charset="0"/>
                          <a:cs typeface="Times New Roman" panose="02020603050405020304" pitchFamily="18" charset="0"/>
                        </a:rPr>
                        <a:t>0.12</a:t>
                      </a:r>
                      <a:endPar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anchor="ctr">
                    <a:lnT w="28575" cap="flat" cmpd="sng" algn="ctr">
                      <a:solidFill>
                        <a:schemeClr val="bg1"/>
                      </a:solidFill>
                      <a:prstDash val="solid"/>
                      <a:round/>
                      <a:headEnd type="none" w="med" len="med"/>
                      <a:tailEnd type="none" w="med" len="med"/>
                    </a:lnT>
                    <a:solidFill>
                      <a:srgbClr val="646464">
                        <a:alpha val="25000"/>
                      </a:srgbClr>
                    </a:solidFill>
                  </a:tcPr>
                </a:tc>
                <a:tc>
                  <a:txBody>
                    <a:bodyPr/>
                    <a:lstStyle/>
                    <a:p>
                      <a:pPr indent="0" algn="ctr">
                        <a:spcBef>
                          <a:spcPts val="180"/>
                        </a:spcBef>
                        <a:spcAft>
                          <a:spcPts val="180"/>
                        </a:spcAft>
                      </a:pPr>
                      <a:r>
                        <a:rPr lang="en-US" altLang="zh-CN" sz="1800" kern="100" dirty="0">
                          <a:effectLst/>
                          <a:latin typeface="Times New Roman" panose="02020603050405020304" pitchFamily="18" charset="0"/>
                          <a:cs typeface="Times New Roman" panose="02020603050405020304" pitchFamily="18" charset="0"/>
                        </a:rPr>
                        <a:t>—</a:t>
                      </a:r>
                      <a:endPar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anchor="ctr">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rgbClr val="646464">
                        <a:alpha val="25000"/>
                      </a:srgbClr>
                    </a:solidFill>
                  </a:tcPr>
                </a:tc>
              </a:tr>
              <a:tr h="469525">
                <a:tc>
                  <a:txBody>
                    <a:bodyPr/>
                    <a:lstStyle/>
                    <a:p>
                      <a:pPr indent="0" algn="ctr">
                        <a:spcBef>
                          <a:spcPts val="180"/>
                        </a:spcBef>
                        <a:spcAft>
                          <a:spcPts val="180"/>
                        </a:spcAft>
                      </a:pPr>
                      <a:r>
                        <a:rPr lang="zh-CN" altLang="en-US" sz="1800" kern="100" dirty="0">
                          <a:effectLst/>
                          <a:latin typeface="Times New Roman" panose="02020603050405020304" pitchFamily="18" charset="0"/>
                          <a:cs typeface="Times New Roman" panose="02020603050405020304" pitchFamily="18" charset="0"/>
                        </a:rPr>
                        <a:t>市盈率</a:t>
                      </a:r>
                      <a:endParaRPr lang="zh-CN" altLang="en-US"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anchor="ctr">
                    <a:lnL w="28575" cap="flat" cmpd="sng" algn="ctr">
                      <a:solidFill>
                        <a:schemeClr val="bg1"/>
                      </a:solidFill>
                      <a:prstDash val="solid"/>
                      <a:round/>
                      <a:headEnd type="none" w="med" len="med"/>
                      <a:tailEnd type="none" w="med" len="med"/>
                    </a:lnL>
                    <a:lnB w="28575" cap="flat" cmpd="sng" algn="ctr">
                      <a:solidFill>
                        <a:schemeClr val="bg1"/>
                      </a:solidFill>
                      <a:prstDash val="solid"/>
                      <a:round/>
                      <a:headEnd type="none" w="med" len="med"/>
                      <a:tailEnd type="none" w="med" len="med"/>
                    </a:lnB>
                    <a:solidFill>
                      <a:srgbClr val="646464">
                        <a:alpha val="15000"/>
                      </a:srgbClr>
                    </a:solidFill>
                  </a:tcPr>
                </a:tc>
                <a:tc>
                  <a:txBody>
                    <a:bodyPr/>
                    <a:lstStyle/>
                    <a:p>
                      <a:pPr indent="0" algn="ctr">
                        <a:spcBef>
                          <a:spcPts val="180"/>
                        </a:spcBef>
                        <a:spcAft>
                          <a:spcPts val="180"/>
                        </a:spcAft>
                      </a:pPr>
                      <a:r>
                        <a:rPr lang="zh-CN" altLang="en-US" sz="1800" kern="100" dirty="0">
                          <a:effectLst/>
                          <a:latin typeface="Times New Roman" panose="02020603050405020304" pitchFamily="18" charset="0"/>
                          <a:cs typeface="Times New Roman" panose="02020603050405020304" pitchFamily="18" charset="0"/>
                        </a:rPr>
                        <a:t>−</a:t>
                      </a:r>
                      <a:r>
                        <a:rPr lang="en-US" altLang="zh-CN" sz="1800" kern="100" dirty="0">
                          <a:effectLst/>
                          <a:latin typeface="Times New Roman" panose="02020603050405020304" pitchFamily="18" charset="0"/>
                          <a:cs typeface="Times New Roman" panose="02020603050405020304" pitchFamily="18" charset="0"/>
                        </a:rPr>
                        <a:t>2.08</a:t>
                      </a:r>
                      <a:endPar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anchor="ctr">
                    <a:lnB w="28575" cap="flat" cmpd="sng" algn="ctr">
                      <a:solidFill>
                        <a:schemeClr val="bg1"/>
                      </a:solidFill>
                      <a:prstDash val="solid"/>
                      <a:round/>
                      <a:headEnd type="none" w="med" len="med"/>
                      <a:tailEnd type="none" w="med" len="med"/>
                    </a:lnB>
                    <a:solidFill>
                      <a:srgbClr val="646464">
                        <a:alpha val="15000"/>
                      </a:srgbClr>
                    </a:solidFill>
                  </a:tcPr>
                </a:tc>
                <a:tc>
                  <a:txBody>
                    <a:bodyPr/>
                    <a:lstStyle/>
                    <a:p>
                      <a:pPr indent="0" algn="ctr">
                        <a:spcBef>
                          <a:spcPts val="180"/>
                        </a:spcBef>
                        <a:spcAft>
                          <a:spcPts val="180"/>
                        </a:spcAft>
                      </a:pPr>
                      <a:r>
                        <a:rPr lang="en-US" altLang="zh-CN" sz="1800" kern="100" dirty="0">
                          <a:effectLst/>
                          <a:latin typeface="Times New Roman" panose="02020603050405020304" pitchFamily="18" charset="0"/>
                          <a:cs typeface="Times New Roman" panose="02020603050405020304" pitchFamily="18" charset="0"/>
                        </a:rPr>
                        <a:t>28.71</a:t>
                      </a:r>
                      <a:endPar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anchor="ctr">
                    <a:lnB w="28575" cap="flat" cmpd="sng" algn="ctr">
                      <a:solidFill>
                        <a:schemeClr val="bg1"/>
                      </a:solidFill>
                      <a:prstDash val="solid"/>
                      <a:round/>
                      <a:headEnd type="none" w="med" len="med"/>
                      <a:tailEnd type="none" w="med" len="med"/>
                    </a:lnB>
                    <a:solidFill>
                      <a:srgbClr val="646464">
                        <a:alpha val="15000"/>
                      </a:srgbClr>
                    </a:solidFill>
                  </a:tcPr>
                </a:tc>
                <a:tc>
                  <a:txBody>
                    <a:bodyPr/>
                    <a:lstStyle/>
                    <a:p>
                      <a:pPr indent="0" algn="ctr">
                        <a:spcBef>
                          <a:spcPts val="180"/>
                        </a:spcBef>
                        <a:spcAft>
                          <a:spcPts val="180"/>
                        </a:spcAft>
                      </a:pPr>
                      <a:r>
                        <a:rPr lang="en-US" altLang="zh-CN" sz="1800" kern="100" dirty="0">
                          <a:effectLst/>
                          <a:latin typeface="Times New Roman" panose="02020603050405020304" pitchFamily="18" charset="0"/>
                          <a:cs typeface="Times New Roman" panose="02020603050405020304" pitchFamily="18" charset="0"/>
                        </a:rPr>
                        <a:t>27.40</a:t>
                      </a:r>
                      <a:endPar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anchor="ctr">
                    <a:lnB w="28575" cap="flat" cmpd="sng" algn="ctr">
                      <a:solidFill>
                        <a:schemeClr val="bg1"/>
                      </a:solidFill>
                      <a:prstDash val="solid"/>
                      <a:round/>
                      <a:headEnd type="none" w="med" len="med"/>
                      <a:tailEnd type="none" w="med" len="med"/>
                    </a:lnB>
                    <a:solidFill>
                      <a:srgbClr val="646464">
                        <a:alpha val="15000"/>
                      </a:srgbClr>
                    </a:solidFill>
                  </a:tcPr>
                </a:tc>
                <a:tc>
                  <a:txBody>
                    <a:bodyPr/>
                    <a:lstStyle/>
                    <a:p>
                      <a:pPr indent="0" algn="ctr">
                        <a:spcBef>
                          <a:spcPts val="180"/>
                        </a:spcBef>
                        <a:spcAft>
                          <a:spcPts val="180"/>
                        </a:spcAft>
                      </a:pPr>
                      <a:r>
                        <a:rPr lang="en-US" altLang="zh-CN" sz="1800" kern="100" dirty="0">
                          <a:effectLst/>
                          <a:latin typeface="Times New Roman" panose="02020603050405020304" pitchFamily="18" charset="0"/>
                          <a:cs typeface="Times New Roman" panose="02020603050405020304" pitchFamily="18" charset="0"/>
                        </a:rPr>
                        <a:t>32.14</a:t>
                      </a:r>
                      <a:endPar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anchor="ctr">
                    <a:lnB w="28575" cap="flat" cmpd="sng" algn="ctr">
                      <a:solidFill>
                        <a:schemeClr val="bg1"/>
                      </a:solidFill>
                      <a:prstDash val="solid"/>
                      <a:round/>
                      <a:headEnd type="none" w="med" len="med"/>
                      <a:tailEnd type="none" w="med" len="med"/>
                    </a:lnB>
                    <a:solidFill>
                      <a:srgbClr val="646464">
                        <a:alpha val="15000"/>
                      </a:srgbClr>
                    </a:solidFill>
                  </a:tcPr>
                </a:tc>
                <a:tc>
                  <a:txBody>
                    <a:bodyPr/>
                    <a:lstStyle/>
                    <a:p>
                      <a:pPr indent="0" algn="ctr">
                        <a:spcBef>
                          <a:spcPts val="180"/>
                        </a:spcBef>
                        <a:spcAft>
                          <a:spcPts val="180"/>
                        </a:spcAft>
                      </a:pPr>
                      <a:r>
                        <a:rPr lang="en-US" altLang="zh-CN" sz="1800" kern="100" dirty="0">
                          <a:effectLst/>
                          <a:latin typeface="Times New Roman" panose="02020603050405020304" pitchFamily="18" charset="0"/>
                          <a:cs typeface="Times New Roman" panose="02020603050405020304" pitchFamily="18" charset="0"/>
                        </a:rPr>
                        <a:t>15.30</a:t>
                      </a:r>
                      <a:endParaRPr lang="zh-CN" altLang="en-US"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anchor="ctr">
                    <a:lnB w="28575" cap="flat" cmpd="sng" algn="ctr">
                      <a:solidFill>
                        <a:schemeClr val="bg1"/>
                      </a:solidFill>
                      <a:prstDash val="solid"/>
                      <a:round/>
                      <a:headEnd type="none" w="med" len="med"/>
                      <a:tailEnd type="none" w="med" len="med"/>
                    </a:lnB>
                    <a:solidFill>
                      <a:srgbClr val="646464">
                        <a:alpha val="15000"/>
                      </a:srgbClr>
                    </a:solidFill>
                  </a:tcPr>
                </a:tc>
                <a:tc>
                  <a:txBody>
                    <a:bodyPr/>
                    <a:lstStyle/>
                    <a:p>
                      <a:pPr indent="0" algn="ctr">
                        <a:spcBef>
                          <a:spcPts val="180"/>
                        </a:spcBef>
                        <a:spcAft>
                          <a:spcPts val="180"/>
                        </a:spcAft>
                      </a:pPr>
                      <a:r>
                        <a:rPr lang="en-US" altLang="zh-CN" sz="1800" kern="100" dirty="0">
                          <a:effectLst/>
                          <a:latin typeface="Times New Roman" panose="02020603050405020304" pitchFamily="18" charset="0"/>
                          <a:cs typeface="Times New Roman" panose="02020603050405020304" pitchFamily="18" charset="0"/>
                        </a:rPr>
                        <a:t>34.96</a:t>
                      </a:r>
                      <a:endPar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anchor="ctr">
                    <a:lnB w="28575" cap="flat" cmpd="sng" algn="ctr">
                      <a:solidFill>
                        <a:schemeClr val="bg1"/>
                      </a:solidFill>
                      <a:prstDash val="solid"/>
                      <a:round/>
                      <a:headEnd type="none" w="med" len="med"/>
                      <a:tailEnd type="none" w="med" len="med"/>
                    </a:lnB>
                    <a:solidFill>
                      <a:srgbClr val="646464">
                        <a:alpha val="15000"/>
                      </a:srgbClr>
                    </a:solidFill>
                  </a:tcPr>
                </a:tc>
                <a:tc>
                  <a:txBody>
                    <a:bodyPr/>
                    <a:lstStyle/>
                    <a:p>
                      <a:pPr indent="0" algn="ctr">
                        <a:spcBef>
                          <a:spcPts val="180"/>
                        </a:spcBef>
                        <a:spcAft>
                          <a:spcPts val="180"/>
                        </a:spcAft>
                      </a:pPr>
                      <a:r>
                        <a:rPr lang="en-US" altLang="zh-CN" sz="1800" kern="100" dirty="0">
                          <a:effectLst/>
                          <a:latin typeface="Times New Roman" panose="02020603050405020304" pitchFamily="18" charset="0"/>
                          <a:cs typeface="Times New Roman" panose="02020603050405020304" pitchFamily="18" charset="0"/>
                        </a:rPr>
                        <a:t>10.20</a:t>
                      </a:r>
                      <a:endParaRPr lang="zh-CN" altLang="en-US"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anchor="ctr">
                    <a:lnB w="28575" cap="flat" cmpd="sng" algn="ctr">
                      <a:solidFill>
                        <a:schemeClr val="bg1"/>
                      </a:solidFill>
                      <a:prstDash val="solid"/>
                      <a:round/>
                      <a:headEnd type="none" w="med" len="med"/>
                      <a:tailEnd type="none" w="med" len="med"/>
                    </a:lnB>
                    <a:solidFill>
                      <a:srgbClr val="646464">
                        <a:alpha val="15000"/>
                      </a:srgbClr>
                    </a:solidFill>
                  </a:tcPr>
                </a:tc>
                <a:tc>
                  <a:txBody>
                    <a:bodyPr/>
                    <a:lstStyle/>
                    <a:p>
                      <a:pPr indent="0" algn="ctr">
                        <a:spcBef>
                          <a:spcPts val="180"/>
                        </a:spcBef>
                        <a:spcAft>
                          <a:spcPts val="180"/>
                        </a:spcAft>
                      </a:pPr>
                      <a:r>
                        <a:rPr lang="en-US" altLang="zh-CN" sz="1800" kern="100" dirty="0">
                          <a:effectLst/>
                          <a:latin typeface="Times New Roman" panose="02020603050405020304" pitchFamily="18" charset="0"/>
                          <a:cs typeface="Times New Roman" panose="02020603050405020304" pitchFamily="18" charset="0"/>
                        </a:rPr>
                        <a:t>26.59</a:t>
                      </a:r>
                      <a:endPar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anchor="ctr">
                    <a:lnB w="28575" cap="flat" cmpd="sng" algn="ctr">
                      <a:solidFill>
                        <a:schemeClr val="bg1"/>
                      </a:solidFill>
                      <a:prstDash val="solid"/>
                      <a:round/>
                      <a:headEnd type="none" w="med" len="med"/>
                      <a:tailEnd type="none" w="med" len="med"/>
                    </a:lnB>
                    <a:solidFill>
                      <a:srgbClr val="646464">
                        <a:alpha val="15000"/>
                      </a:srgbClr>
                    </a:solidFill>
                  </a:tcPr>
                </a:tc>
                <a:tc>
                  <a:txBody>
                    <a:bodyPr/>
                    <a:lstStyle/>
                    <a:p>
                      <a:pPr indent="0" algn="ctr">
                        <a:spcBef>
                          <a:spcPts val="180"/>
                        </a:spcBef>
                        <a:spcAft>
                          <a:spcPts val="180"/>
                        </a:spcAft>
                      </a:pPr>
                      <a:r>
                        <a:rPr lang="en-US" altLang="zh-CN" sz="1800" kern="100" dirty="0">
                          <a:effectLst/>
                          <a:latin typeface="Times New Roman" panose="02020603050405020304" pitchFamily="18" charset="0"/>
                          <a:cs typeface="Times New Roman" panose="02020603050405020304" pitchFamily="18" charset="0"/>
                        </a:rPr>
                        <a:t>—</a:t>
                      </a:r>
                      <a:endPar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anchor="ctr">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rgbClr val="646464">
                        <a:alpha val="15000"/>
                      </a:srgbClr>
                    </a:solidFill>
                  </a:tcPr>
                </a:tc>
              </a:tr>
            </a:tbl>
          </a:graphicData>
        </a:graphic>
      </p:graphicFrame>
    </p:spTree>
  </p:cSld>
  <p:clrMapOvr>
    <a:masterClrMapping/>
  </p:clrMapOvr>
  <mc:AlternateContent xmlns:mc="http://schemas.openxmlformats.org/markup-compatibility/2006">
    <mc:Choice xmlns="" xmlns:p14="http://schemas.microsoft.com/office/powerpoint/2010/main" Requires="p14">
      <p:transition spd="slow" p14:dur="1250">
        <p14:switch dir="r"/>
      </p:transition>
    </mc:Choice>
    <mc:Fallback>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29"/>
          <p:cNvSpPr/>
          <p:nvPr/>
        </p:nvSpPr>
        <p:spPr>
          <a:xfrm>
            <a:off x="3724275" y="2668666"/>
            <a:ext cx="8073279" cy="3963393"/>
          </a:xfrm>
          <a:prstGeom prst="rect">
            <a:avLst/>
          </a:prstGeom>
        </p:spPr>
        <p:txBody>
          <a:bodyPr wrap="square">
            <a:spAutoFit/>
          </a:bodyPr>
          <a:lstStyle/>
          <a:p>
            <a:pPr indent="539750" algn="just">
              <a:lnSpc>
                <a:spcPct val="130000"/>
              </a:lnSpc>
              <a:spcBef>
                <a:spcPts val="1000"/>
              </a:spcBef>
            </a:pPr>
            <a:r>
              <a:rPr lang="zh-CN" altLang="en-US" sz="2200" dirty="0">
                <a:latin typeface="等线" panose="02010600030101010101" pitchFamily="2" charset="-122"/>
              </a:rPr>
              <a:t>公司分析的内容包括基本素质分析和财务分析两部分。公司基本素质分析的侧重点是经济区位分析、公司竞争地位分析和公司经营管理能力分析。上市公司的投资价值与区位内的自然资源和基础设施、区位内的产业政策及区位经济特色有密切关系。判断上市公司行业地位时应主要从以下几方面入手：</a:t>
            </a:r>
            <a:endParaRPr lang="en-US" altLang="zh-CN" sz="2200" dirty="0">
              <a:latin typeface="等线" panose="02010600030101010101" pitchFamily="2" charset="-122"/>
            </a:endParaRPr>
          </a:p>
          <a:p>
            <a:pPr indent="539750" algn="just">
              <a:lnSpc>
                <a:spcPct val="130000"/>
              </a:lnSpc>
              <a:spcBef>
                <a:spcPts val="1000"/>
              </a:spcBef>
            </a:pPr>
            <a:r>
              <a:rPr lang="zh-CN" altLang="en-US" sz="2200" dirty="0">
                <a:latin typeface="等线" panose="02010600030101010101" pitchFamily="2" charset="-122"/>
              </a:rPr>
              <a:t>一是要看该公司产品的市场占有率是否居行业前列，</a:t>
            </a:r>
            <a:endParaRPr lang="en-US" altLang="zh-CN" sz="2200" dirty="0">
              <a:latin typeface="等线" panose="02010600030101010101" pitchFamily="2" charset="-122"/>
            </a:endParaRPr>
          </a:p>
          <a:p>
            <a:pPr indent="539750" algn="just">
              <a:lnSpc>
                <a:spcPct val="130000"/>
              </a:lnSpc>
              <a:spcBef>
                <a:spcPts val="1000"/>
              </a:spcBef>
            </a:pPr>
            <a:r>
              <a:rPr lang="zh-CN" altLang="en-US" sz="2200" dirty="0">
                <a:latin typeface="等线" panose="02010600030101010101" pitchFamily="2" charset="-122"/>
              </a:rPr>
              <a:t>二是要看该公司产品销售增长率在本行业是否处于领先地位</a:t>
            </a:r>
            <a:endParaRPr lang="en-US" altLang="zh-CN" sz="2200" dirty="0">
              <a:latin typeface="等线" panose="02010600030101010101" pitchFamily="2" charset="-122"/>
            </a:endParaRPr>
          </a:p>
          <a:p>
            <a:pPr indent="539750" algn="just">
              <a:lnSpc>
                <a:spcPct val="130000"/>
              </a:lnSpc>
              <a:spcBef>
                <a:spcPts val="1000"/>
              </a:spcBef>
            </a:pPr>
            <a:r>
              <a:rPr lang="zh-CN" altLang="en-US" sz="2200" dirty="0">
                <a:latin typeface="等线" panose="02010600030101010101" pitchFamily="2" charset="-122"/>
              </a:rPr>
              <a:t>三是要看该公司在行业内是否保持着技术领先地位。</a:t>
            </a:r>
          </a:p>
        </p:txBody>
      </p:sp>
      <p:grpSp>
        <p:nvGrpSpPr>
          <p:cNvPr id="10" name="组合 9"/>
          <p:cNvGrpSpPr/>
          <p:nvPr/>
        </p:nvGrpSpPr>
        <p:grpSpPr>
          <a:xfrm>
            <a:off x="394446" y="0"/>
            <a:ext cx="4256942" cy="994611"/>
            <a:chOff x="394446" y="0"/>
            <a:chExt cx="4256942" cy="994611"/>
          </a:xfrm>
        </p:grpSpPr>
        <p:sp>
          <p:nvSpPr>
            <p:cNvPr id="11" name="文本框 10"/>
            <p:cNvSpPr txBox="1"/>
            <p:nvPr/>
          </p:nvSpPr>
          <p:spPr>
            <a:xfrm>
              <a:off x="1220641" y="165104"/>
              <a:ext cx="3430747" cy="599267"/>
            </a:xfrm>
            <a:prstGeom prst="rect">
              <a:avLst/>
            </a:prstGeom>
            <a:noFill/>
          </p:spPr>
          <p:txBody>
            <a:bodyPr wrap="none" rtlCol="0">
              <a:spAutoFit/>
            </a:bodyPr>
            <a:lstStyle/>
            <a:p>
              <a:pPr fontAlgn="auto">
                <a:lnSpc>
                  <a:spcPct val="130000"/>
                </a:lnSpc>
                <a:defRPr/>
              </a:pPr>
              <a:r>
                <a:rPr lang="zh-CN" altLang="en-US" sz="2800" b="1" dirty="0">
                  <a:solidFill>
                    <a:srgbClr val="554B4F"/>
                  </a:solidFill>
                  <a:latin typeface="方正黑体简体" panose="02010601030101010101" pitchFamily="2" charset="-122"/>
                  <a:ea typeface="方正黑体简体" panose="02010601030101010101" pitchFamily="2" charset="-122"/>
                  <a:cs typeface="+mn-ea"/>
                  <a:sym typeface="+mn-lt"/>
                </a:rPr>
                <a:t>证券投资的公司分析</a:t>
              </a:r>
            </a:p>
          </p:txBody>
        </p:sp>
        <p:sp>
          <p:nvSpPr>
            <p:cNvPr id="14" name="矩形 13"/>
            <p:cNvSpPr/>
            <p:nvPr/>
          </p:nvSpPr>
          <p:spPr>
            <a:xfrm>
              <a:off x="394446" y="0"/>
              <a:ext cx="666734" cy="994611"/>
            </a:xfrm>
            <a:prstGeom prst="rect">
              <a:avLst/>
            </a:prstGeom>
            <a:solidFill>
              <a:srgbClr val="5967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20" name="TextBox 48"/>
          <p:cNvSpPr txBox="1"/>
          <p:nvPr/>
        </p:nvSpPr>
        <p:spPr>
          <a:xfrm>
            <a:off x="433139" y="97196"/>
            <a:ext cx="569027" cy="800219"/>
          </a:xfrm>
          <a:prstGeom prst="rect">
            <a:avLst/>
          </a:prstGeom>
          <a:noFill/>
        </p:spPr>
        <p:txBody>
          <a:bodyPr wrap="square" lIns="0" tIns="0" rIns="0" bIns="0" rtlCol="0">
            <a:spAutoFit/>
          </a:bodyPr>
          <a:lstStyle/>
          <a:p>
            <a:pPr algn="ctr"/>
            <a:r>
              <a:rPr lang="zh-CN" altLang="en-US" dirty="0">
                <a:solidFill>
                  <a:schemeClr val="bg1"/>
                </a:solidFill>
                <a:latin typeface="方正大黑简体" panose="03000509000000000000" pitchFamily="65" charset="-122"/>
                <a:ea typeface="方正大黑简体" panose="03000509000000000000" pitchFamily="65" charset="-122"/>
                <a:cs typeface="Arial" panose="020B0604020202020204" pitchFamily="34" charset="0"/>
                <a:sym typeface="+mn-lt"/>
              </a:rPr>
              <a:t>第</a:t>
            </a:r>
            <a:endParaRPr lang="en-US" altLang="zh-CN" dirty="0">
              <a:solidFill>
                <a:schemeClr val="bg1"/>
              </a:solidFill>
              <a:latin typeface="方正大黑简体" panose="03000509000000000000" pitchFamily="65" charset="-122"/>
              <a:ea typeface="方正大黑简体" panose="03000509000000000000" pitchFamily="65" charset="-122"/>
              <a:cs typeface="Arial" panose="020B0604020202020204" pitchFamily="34" charset="0"/>
              <a:sym typeface="+mn-lt"/>
            </a:endParaRPr>
          </a:p>
          <a:p>
            <a:pPr algn="ctr"/>
            <a:r>
              <a:rPr lang="en-US" altLang="zh-CN" sz="1600" dirty="0">
                <a:solidFill>
                  <a:schemeClr val="bg1"/>
                </a:solidFill>
                <a:latin typeface="Arial Black" panose="020B0A04020102020204" pitchFamily="34" charset="0"/>
                <a:ea typeface="方正黑体简体" panose="02010601030101010101" pitchFamily="2" charset="-122"/>
                <a:cs typeface="Arial" panose="020B0604020202020204" pitchFamily="34" charset="0"/>
                <a:sym typeface="+mn-lt"/>
              </a:rPr>
              <a:t>7</a:t>
            </a:r>
          </a:p>
          <a:p>
            <a:pPr algn="ctr"/>
            <a:r>
              <a:rPr lang="zh-CN" altLang="en-US" dirty="0">
                <a:solidFill>
                  <a:schemeClr val="bg1"/>
                </a:solidFill>
                <a:latin typeface="方正大黑简体" panose="03000509000000000000" pitchFamily="65" charset="-122"/>
                <a:ea typeface="方正大黑简体" panose="03000509000000000000" pitchFamily="65" charset="-122"/>
                <a:cs typeface="Arial" panose="020B0604020202020204" pitchFamily="34" charset="0"/>
                <a:sym typeface="+mn-lt"/>
              </a:rPr>
              <a:t>章</a:t>
            </a:r>
          </a:p>
        </p:txBody>
      </p:sp>
      <p:pic>
        <p:nvPicPr>
          <p:cNvPr id="15" name="图片 14"/>
          <p:cNvPicPr>
            <a:picLocks noChangeAspect="1"/>
          </p:cNvPicPr>
          <p:nvPr/>
        </p:nvPicPr>
        <p:blipFill>
          <a:blip r:embed="rId3" cstate="print">
            <a:duotone>
              <a:prstClr val="black"/>
              <a:schemeClr val="accent5">
                <a:tint val="45000"/>
                <a:satMod val="400000"/>
              </a:schemeClr>
            </a:duotone>
            <a:extLst>
              <a:ext uri="{BEBA8EAE-BF5A-486C-A8C5-ECC9F3942E4B}">
                <a14:imgProps xmlns="" xmlns:a14="http://schemas.microsoft.com/office/drawing/2010/main">
                  <a14:imgLayer r:embed="rId4">
                    <a14:imgEffect>
                      <a14:brightnessContrast bright="40000"/>
                    </a14:imgEffect>
                    <a14:imgEffect>
                      <a14:colorTemperature colorTemp="11200"/>
                    </a14:imgEffect>
                  </a14:imgLayer>
                </a14:imgProps>
              </a:ext>
            </a:extLst>
          </a:blip>
          <a:stretch>
            <a:fillRect/>
          </a:stretch>
        </p:blipFill>
        <p:spPr>
          <a:xfrm>
            <a:off x="394446" y="2486025"/>
            <a:ext cx="2746191" cy="4371975"/>
          </a:xfrm>
          <a:prstGeom prst="rect">
            <a:avLst/>
          </a:prstGeom>
          <a:effectLst>
            <a:outerShdw blurRad="266700" dist="571500" dir="8100000" algn="tr" rotWithShape="0">
              <a:prstClr val="black">
                <a:alpha val="15000"/>
              </a:prstClr>
            </a:outerShdw>
          </a:effectLst>
        </p:spPr>
      </p:pic>
      <p:cxnSp>
        <p:nvCxnSpPr>
          <p:cNvPr id="21" name="直接连接符 20"/>
          <p:cNvCxnSpPr/>
          <p:nvPr/>
        </p:nvCxnSpPr>
        <p:spPr>
          <a:xfrm>
            <a:off x="3886200" y="2374629"/>
            <a:ext cx="7692604" cy="0"/>
          </a:xfrm>
          <a:prstGeom prst="line">
            <a:avLst/>
          </a:prstGeom>
          <a:ln w="19050">
            <a:solidFill>
              <a:schemeClr val="tx1">
                <a:lumMod val="50000"/>
                <a:lumOff val="50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2" name="Freeform 5"/>
          <p:cNvSpPr/>
          <p:nvPr/>
        </p:nvSpPr>
        <p:spPr bwMode="auto">
          <a:xfrm>
            <a:off x="6445666" y="994611"/>
            <a:ext cx="1075812" cy="1074374"/>
          </a:xfrm>
          <a:prstGeom prst="ellipse">
            <a:avLst/>
          </a:prstGeom>
          <a:solidFill>
            <a:srgbClr val="596784"/>
          </a:solidFill>
          <a:ln w="76200">
            <a:solidFill>
              <a:schemeClr val="bg1">
                <a:lumMod val="95000"/>
              </a:schemeClr>
            </a:solidFill>
          </a:ln>
          <a:effectLst>
            <a:outerShdw blurRad="254000" dist="63500" dir="2700000" algn="tl" rotWithShape="0">
              <a:prstClr val="black">
                <a:alpha val="20000"/>
              </a:prstClr>
            </a:outerShdw>
          </a:effectLst>
        </p:spPr>
        <p:txBody>
          <a:bodyPr vert="horz" wrap="square" lIns="91440" tIns="45720" rIns="91440" bIns="45720" numCol="1" anchor="ctr" anchorCtr="0" compatLnSpc="1"/>
          <a:lstStyle/>
          <a:p>
            <a:pPr algn="ctr"/>
            <a:r>
              <a:rPr lang="zh-CN" altLang="en-US" sz="4400" dirty="0">
                <a:solidFill>
                  <a:schemeClr val="bg1"/>
                </a:solidFill>
                <a:latin typeface="方正大黑简体" panose="03000509000000000000" pitchFamily="65" charset="-122"/>
                <a:ea typeface="方正大黑简体" panose="03000509000000000000" pitchFamily="65" charset="-122"/>
              </a:rPr>
              <a:t>章</a:t>
            </a:r>
          </a:p>
        </p:txBody>
      </p:sp>
      <p:sp>
        <p:nvSpPr>
          <p:cNvPr id="23" name="Freeform 5"/>
          <p:cNvSpPr/>
          <p:nvPr/>
        </p:nvSpPr>
        <p:spPr bwMode="auto">
          <a:xfrm>
            <a:off x="9296621" y="969111"/>
            <a:ext cx="1075812" cy="1074374"/>
          </a:xfrm>
          <a:prstGeom prst="ellipse">
            <a:avLst/>
          </a:prstGeom>
          <a:solidFill>
            <a:srgbClr val="596784"/>
          </a:solidFill>
          <a:ln w="76200">
            <a:solidFill>
              <a:schemeClr val="bg1">
                <a:lumMod val="95000"/>
              </a:schemeClr>
            </a:solidFill>
          </a:ln>
          <a:effectLst>
            <a:outerShdw blurRad="254000" dist="63500" dir="2700000" algn="tl" rotWithShape="0">
              <a:prstClr val="black">
                <a:alpha val="20000"/>
              </a:prstClr>
            </a:outerShdw>
          </a:effectLst>
        </p:spPr>
        <p:txBody>
          <a:bodyPr vert="horz" wrap="square" lIns="91440" tIns="45720" rIns="91440" bIns="45720" numCol="1" anchor="ctr" anchorCtr="0" compatLnSpc="1"/>
          <a:lstStyle/>
          <a:p>
            <a:pPr algn="ctr"/>
            <a:r>
              <a:rPr lang="zh-CN" altLang="en-US" sz="4400" dirty="0">
                <a:solidFill>
                  <a:schemeClr val="bg1"/>
                </a:solidFill>
                <a:latin typeface="方正大黑简体" panose="03000509000000000000" pitchFamily="65" charset="-122"/>
                <a:ea typeface="方正大黑简体" panose="03000509000000000000" pitchFamily="65" charset="-122"/>
              </a:rPr>
              <a:t>结</a:t>
            </a:r>
          </a:p>
        </p:txBody>
      </p:sp>
      <p:sp>
        <p:nvSpPr>
          <p:cNvPr id="24" name="Freeform 5"/>
          <p:cNvSpPr/>
          <p:nvPr/>
        </p:nvSpPr>
        <p:spPr bwMode="auto">
          <a:xfrm>
            <a:off x="7871144" y="969111"/>
            <a:ext cx="1075812" cy="1074374"/>
          </a:xfrm>
          <a:prstGeom prst="ellipse">
            <a:avLst/>
          </a:prstGeom>
          <a:solidFill>
            <a:srgbClr val="FFB407"/>
          </a:solidFill>
          <a:ln w="76200">
            <a:solidFill>
              <a:schemeClr val="bg1">
                <a:lumMod val="95000"/>
              </a:schemeClr>
            </a:solidFill>
          </a:ln>
          <a:effectLst>
            <a:outerShdw blurRad="254000" dist="63500" dir="2700000" algn="tl" rotWithShape="0">
              <a:prstClr val="black">
                <a:alpha val="20000"/>
              </a:prstClr>
            </a:outerShdw>
          </a:effectLst>
        </p:spPr>
        <p:txBody>
          <a:bodyPr vert="horz" wrap="square" lIns="91440" tIns="45720" rIns="91440" bIns="45720" numCol="1" anchor="ctr" anchorCtr="0" compatLnSpc="1"/>
          <a:lstStyle/>
          <a:p>
            <a:pPr algn="ctr"/>
            <a:r>
              <a:rPr lang="zh-CN" altLang="en-US" sz="4400" dirty="0">
                <a:solidFill>
                  <a:schemeClr val="bg1"/>
                </a:solidFill>
                <a:latin typeface="方正大黑简体" panose="03000509000000000000" pitchFamily="65" charset="-122"/>
                <a:ea typeface="方正大黑简体" panose="03000509000000000000" pitchFamily="65" charset="-122"/>
              </a:rPr>
              <a:t>小</a:t>
            </a:r>
          </a:p>
        </p:txBody>
      </p:sp>
      <p:sp>
        <p:nvSpPr>
          <p:cNvPr id="25" name="Freeform 5"/>
          <p:cNvSpPr/>
          <p:nvPr/>
        </p:nvSpPr>
        <p:spPr bwMode="auto">
          <a:xfrm>
            <a:off x="5020188" y="994611"/>
            <a:ext cx="1075812" cy="1074374"/>
          </a:xfrm>
          <a:prstGeom prst="ellipse">
            <a:avLst/>
          </a:prstGeom>
          <a:solidFill>
            <a:srgbClr val="FFB407"/>
          </a:solidFill>
          <a:ln w="76200">
            <a:solidFill>
              <a:schemeClr val="bg1">
                <a:lumMod val="95000"/>
              </a:schemeClr>
            </a:solidFill>
          </a:ln>
          <a:effectLst>
            <a:outerShdw blurRad="254000" dist="63500" dir="2700000" algn="tl" rotWithShape="0">
              <a:prstClr val="black">
                <a:alpha val="20000"/>
              </a:prstClr>
            </a:outerShdw>
          </a:effectLst>
        </p:spPr>
        <p:txBody>
          <a:bodyPr vert="horz" wrap="square" lIns="91440" tIns="45720" rIns="91440" bIns="45720" numCol="1" anchor="ctr" anchorCtr="0" compatLnSpc="1"/>
          <a:lstStyle/>
          <a:p>
            <a:pPr algn="ctr"/>
            <a:r>
              <a:rPr lang="zh-CN" altLang="en-US" sz="4400" dirty="0">
                <a:solidFill>
                  <a:schemeClr val="bg1"/>
                </a:solidFill>
                <a:latin typeface="方正大黑简体" panose="03000509000000000000" pitchFamily="65" charset="-122"/>
                <a:ea typeface="方正大黑简体" panose="03000509000000000000" pitchFamily="65" charset="-122"/>
              </a:rPr>
              <a:t>本</a:t>
            </a:r>
          </a:p>
        </p:txBody>
      </p:sp>
    </p:spTree>
  </p:cSld>
  <p:clrMapOvr>
    <a:masterClrMapping/>
  </p:clrMapOvr>
  <mc:AlternateContent xmlns:mc="http://schemas.openxmlformats.org/markup-compatibility/2006">
    <mc:Choice xmlns=""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5330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750" fill="hold"/>
                                        <p:tgtEl>
                                          <p:spTgt spid="15"/>
                                        </p:tgtEl>
                                        <p:attrNameLst>
                                          <p:attrName>ppt_x</p:attrName>
                                        </p:attrNameLst>
                                      </p:cBhvr>
                                      <p:tavLst>
                                        <p:tav tm="0">
                                          <p:val>
                                            <p:strVal val="#ppt_x"/>
                                          </p:val>
                                        </p:tav>
                                        <p:tav tm="100000">
                                          <p:val>
                                            <p:strVal val="#ppt_x"/>
                                          </p:val>
                                        </p:tav>
                                      </p:tavLst>
                                    </p:anim>
                                    <p:anim calcmode="lin" valueType="num">
                                      <p:cBhvr additive="base">
                                        <p:cTn id="8" dur="750" fill="hold"/>
                                        <p:tgtEl>
                                          <p:spTgt spid="15"/>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p:cTn id="12" dur="500" fill="hold"/>
                                        <p:tgtEl>
                                          <p:spTgt spid="25"/>
                                        </p:tgtEl>
                                        <p:attrNameLst>
                                          <p:attrName>ppt_w</p:attrName>
                                        </p:attrNameLst>
                                      </p:cBhvr>
                                      <p:tavLst>
                                        <p:tav tm="0">
                                          <p:val>
                                            <p:fltVal val="0"/>
                                          </p:val>
                                        </p:tav>
                                        <p:tav tm="100000">
                                          <p:val>
                                            <p:strVal val="#ppt_w"/>
                                          </p:val>
                                        </p:tav>
                                      </p:tavLst>
                                    </p:anim>
                                    <p:anim calcmode="lin" valueType="num">
                                      <p:cBhvr>
                                        <p:cTn id="13" dur="500" fill="hold"/>
                                        <p:tgtEl>
                                          <p:spTgt spid="25"/>
                                        </p:tgtEl>
                                        <p:attrNameLst>
                                          <p:attrName>ppt_h</p:attrName>
                                        </p:attrNameLst>
                                      </p:cBhvr>
                                      <p:tavLst>
                                        <p:tav tm="0">
                                          <p:val>
                                            <p:fltVal val="0"/>
                                          </p:val>
                                        </p:tav>
                                        <p:tav tm="100000">
                                          <p:val>
                                            <p:strVal val="#ppt_h"/>
                                          </p:val>
                                        </p:tav>
                                      </p:tavLst>
                                    </p:anim>
                                    <p:animEffect transition="in" filter="fade">
                                      <p:cBhvr>
                                        <p:cTn id="14" dur="500"/>
                                        <p:tgtEl>
                                          <p:spTgt spid="25"/>
                                        </p:tgtEl>
                                      </p:cBhvr>
                                    </p:animEffect>
                                  </p:childTnLst>
                                </p:cTn>
                              </p:par>
                              <p:par>
                                <p:cTn id="15" presetID="53" presetClass="entr" presetSubtype="16" fill="hold" grpId="0" nodeType="withEffect">
                                  <p:stCondLst>
                                    <p:cond delay="200"/>
                                  </p:stCondLst>
                                  <p:childTnLst>
                                    <p:set>
                                      <p:cBhvr>
                                        <p:cTn id="16" dur="1" fill="hold">
                                          <p:stCondLst>
                                            <p:cond delay="0"/>
                                          </p:stCondLst>
                                        </p:cTn>
                                        <p:tgtEl>
                                          <p:spTgt spid="22"/>
                                        </p:tgtEl>
                                        <p:attrNameLst>
                                          <p:attrName>style.visibility</p:attrName>
                                        </p:attrNameLst>
                                      </p:cBhvr>
                                      <p:to>
                                        <p:strVal val="visible"/>
                                      </p:to>
                                    </p:set>
                                    <p:anim calcmode="lin" valueType="num">
                                      <p:cBhvr>
                                        <p:cTn id="17" dur="500" fill="hold"/>
                                        <p:tgtEl>
                                          <p:spTgt spid="22"/>
                                        </p:tgtEl>
                                        <p:attrNameLst>
                                          <p:attrName>ppt_w</p:attrName>
                                        </p:attrNameLst>
                                      </p:cBhvr>
                                      <p:tavLst>
                                        <p:tav tm="0">
                                          <p:val>
                                            <p:fltVal val="0"/>
                                          </p:val>
                                        </p:tav>
                                        <p:tav tm="100000">
                                          <p:val>
                                            <p:strVal val="#ppt_w"/>
                                          </p:val>
                                        </p:tav>
                                      </p:tavLst>
                                    </p:anim>
                                    <p:anim calcmode="lin" valueType="num">
                                      <p:cBhvr>
                                        <p:cTn id="18" dur="500" fill="hold"/>
                                        <p:tgtEl>
                                          <p:spTgt spid="22"/>
                                        </p:tgtEl>
                                        <p:attrNameLst>
                                          <p:attrName>ppt_h</p:attrName>
                                        </p:attrNameLst>
                                      </p:cBhvr>
                                      <p:tavLst>
                                        <p:tav tm="0">
                                          <p:val>
                                            <p:fltVal val="0"/>
                                          </p:val>
                                        </p:tav>
                                        <p:tav tm="100000">
                                          <p:val>
                                            <p:strVal val="#ppt_h"/>
                                          </p:val>
                                        </p:tav>
                                      </p:tavLst>
                                    </p:anim>
                                    <p:animEffect transition="in" filter="fade">
                                      <p:cBhvr>
                                        <p:cTn id="19" dur="500"/>
                                        <p:tgtEl>
                                          <p:spTgt spid="22"/>
                                        </p:tgtEl>
                                      </p:cBhvr>
                                    </p:animEffect>
                                  </p:childTnLst>
                                </p:cTn>
                              </p:par>
                              <p:par>
                                <p:cTn id="20" presetID="53" presetClass="entr" presetSubtype="16" fill="hold" grpId="0" nodeType="withEffect">
                                  <p:stCondLst>
                                    <p:cond delay="400"/>
                                  </p:stCondLst>
                                  <p:childTnLst>
                                    <p:set>
                                      <p:cBhvr>
                                        <p:cTn id="21" dur="1" fill="hold">
                                          <p:stCondLst>
                                            <p:cond delay="0"/>
                                          </p:stCondLst>
                                        </p:cTn>
                                        <p:tgtEl>
                                          <p:spTgt spid="24"/>
                                        </p:tgtEl>
                                        <p:attrNameLst>
                                          <p:attrName>style.visibility</p:attrName>
                                        </p:attrNameLst>
                                      </p:cBhvr>
                                      <p:to>
                                        <p:strVal val="visible"/>
                                      </p:to>
                                    </p:set>
                                    <p:anim calcmode="lin" valueType="num">
                                      <p:cBhvr>
                                        <p:cTn id="22" dur="500" fill="hold"/>
                                        <p:tgtEl>
                                          <p:spTgt spid="24"/>
                                        </p:tgtEl>
                                        <p:attrNameLst>
                                          <p:attrName>ppt_w</p:attrName>
                                        </p:attrNameLst>
                                      </p:cBhvr>
                                      <p:tavLst>
                                        <p:tav tm="0">
                                          <p:val>
                                            <p:fltVal val="0"/>
                                          </p:val>
                                        </p:tav>
                                        <p:tav tm="100000">
                                          <p:val>
                                            <p:strVal val="#ppt_w"/>
                                          </p:val>
                                        </p:tav>
                                      </p:tavLst>
                                    </p:anim>
                                    <p:anim calcmode="lin" valueType="num">
                                      <p:cBhvr>
                                        <p:cTn id="23" dur="500" fill="hold"/>
                                        <p:tgtEl>
                                          <p:spTgt spid="24"/>
                                        </p:tgtEl>
                                        <p:attrNameLst>
                                          <p:attrName>ppt_h</p:attrName>
                                        </p:attrNameLst>
                                      </p:cBhvr>
                                      <p:tavLst>
                                        <p:tav tm="0">
                                          <p:val>
                                            <p:fltVal val="0"/>
                                          </p:val>
                                        </p:tav>
                                        <p:tav tm="100000">
                                          <p:val>
                                            <p:strVal val="#ppt_h"/>
                                          </p:val>
                                        </p:tav>
                                      </p:tavLst>
                                    </p:anim>
                                    <p:animEffect transition="in" filter="fade">
                                      <p:cBhvr>
                                        <p:cTn id="24" dur="500"/>
                                        <p:tgtEl>
                                          <p:spTgt spid="24"/>
                                        </p:tgtEl>
                                      </p:cBhvr>
                                    </p:animEffect>
                                  </p:childTnLst>
                                </p:cTn>
                              </p:par>
                              <p:par>
                                <p:cTn id="25" presetID="53" presetClass="entr" presetSubtype="16" fill="hold" grpId="0" nodeType="withEffect">
                                  <p:stCondLst>
                                    <p:cond delay="60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childTnLst>
                                </p:cTn>
                              </p:par>
                            </p:childTnLst>
                          </p:cTn>
                        </p:par>
                        <p:par>
                          <p:cTn id="30" fill="hold">
                            <p:stCondLst>
                              <p:cond delay="1500"/>
                            </p:stCondLst>
                            <p:childTnLst>
                              <p:par>
                                <p:cTn id="31" presetID="16" presetClass="entr" presetSubtype="21" fill="hold" nodeType="after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barn(inVertical)">
                                      <p:cBhvr>
                                        <p:cTn id="33" dur="500"/>
                                        <p:tgtEl>
                                          <p:spTgt spid="21"/>
                                        </p:tgtEl>
                                      </p:cBhvr>
                                    </p:animEffect>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wipe(up)">
                                      <p:cBhvr>
                                        <p:cTn id="3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22" grpId="0" animBg="1"/>
      <p:bldP spid="23" grpId="0" animBg="1"/>
      <p:bldP spid="24" grpId="0" animBg="1"/>
      <p:bldP spid="2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394446" y="0"/>
            <a:ext cx="2806224" cy="994611"/>
            <a:chOff x="394446" y="0"/>
            <a:chExt cx="2806224" cy="994611"/>
          </a:xfrm>
        </p:grpSpPr>
        <p:sp>
          <p:nvSpPr>
            <p:cNvPr id="11" name="文本框 10"/>
            <p:cNvSpPr txBox="1"/>
            <p:nvPr/>
          </p:nvSpPr>
          <p:spPr>
            <a:xfrm>
              <a:off x="1220641" y="165104"/>
              <a:ext cx="1980029" cy="603242"/>
            </a:xfrm>
            <a:prstGeom prst="rect">
              <a:avLst/>
            </a:prstGeom>
            <a:noFill/>
          </p:spPr>
          <p:txBody>
            <a:bodyPr wrap="none" rtlCol="0">
              <a:spAutoFit/>
            </a:bodyPr>
            <a:lstStyle/>
            <a:p>
              <a:pPr fontAlgn="auto">
                <a:lnSpc>
                  <a:spcPct val="130000"/>
                </a:lnSpc>
                <a:defRPr/>
              </a:pPr>
              <a:r>
                <a:rPr lang="zh-CN" altLang="en-US" sz="2800" b="1" dirty="0">
                  <a:solidFill>
                    <a:srgbClr val="554B4F"/>
                  </a:solidFill>
                  <a:latin typeface="方正黑体简体" panose="02010601030101010101" pitchFamily="2" charset="-122"/>
                  <a:ea typeface="方正黑体简体" panose="02010601030101010101" pitchFamily="2" charset="-122"/>
                  <a:cs typeface="+mn-ea"/>
                  <a:sym typeface="Arial" panose="020B0604020202020204"/>
                </a:rPr>
                <a:t>复习思考题</a:t>
              </a:r>
              <a:endParaRPr lang="zh-CN" altLang="en-US" sz="2800" b="1" dirty="0">
                <a:solidFill>
                  <a:srgbClr val="554B4F"/>
                </a:solidFill>
                <a:latin typeface="方正黑体简体" panose="02010601030101010101" pitchFamily="2" charset="-122"/>
                <a:ea typeface="方正黑体简体" panose="02010601030101010101" pitchFamily="2" charset="-122"/>
                <a:cs typeface="+mn-ea"/>
                <a:sym typeface="+mn-lt"/>
              </a:endParaRPr>
            </a:p>
          </p:txBody>
        </p:sp>
        <p:sp>
          <p:nvSpPr>
            <p:cNvPr id="14" name="矩形 13"/>
            <p:cNvSpPr/>
            <p:nvPr/>
          </p:nvSpPr>
          <p:spPr>
            <a:xfrm>
              <a:off x="394446" y="0"/>
              <a:ext cx="666734" cy="994611"/>
            </a:xfrm>
            <a:prstGeom prst="rect">
              <a:avLst/>
            </a:prstGeom>
            <a:solidFill>
              <a:srgbClr val="5967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20" name="TextBox 48"/>
          <p:cNvSpPr txBox="1"/>
          <p:nvPr/>
        </p:nvSpPr>
        <p:spPr>
          <a:xfrm>
            <a:off x="433139" y="97196"/>
            <a:ext cx="569027" cy="800219"/>
          </a:xfrm>
          <a:prstGeom prst="rect">
            <a:avLst/>
          </a:prstGeom>
          <a:noFill/>
        </p:spPr>
        <p:txBody>
          <a:bodyPr wrap="square" lIns="0" tIns="0" rIns="0" bIns="0" rtlCol="0">
            <a:spAutoFit/>
          </a:bodyPr>
          <a:lstStyle/>
          <a:p>
            <a:pPr algn="ctr"/>
            <a:r>
              <a:rPr lang="zh-CN" altLang="en-US" dirty="0">
                <a:solidFill>
                  <a:schemeClr val="bg1"/>
                </a:solidFill>
                <a:latin typeface="方正大黑简体" panose="03000509000000000000" pitchFamily="65" charset="-122"/>
                <a:ea typeface="方正大黑简体" panose="03000509000000000000" pitchFamily="65" charset="-122"/>
                <a:cs typeface="Arial" panose="020B0604020202020204" pitchFamily="34" charset="0"/>
                <a:sym typeface="+mn-lt"/>
              </a:rPr>
              <a:t>第</a:t>
            </a:r>
            <a:endParaRPr lang="en-US" altLang="zh-CN" dirty="0">
              <a:solidFill>
                <a:schemeClr val="bg1"/>
              </a:solidFill>
              <a:latin typeface="方正大黑简体" panose="03000509000000000000" pitchFamily="65" charset="-122"/>
              <a:ea typeface="方正大黑简体" panose="03000509000000000000" pitchFamily="65" charset="-122"/>
              <a:cs typeface="Arial" panose="020B0604020202020204" pitchFamily="34" charset="0"/>
              <a:sym typeface="+mn-lt"/>
            </a:endParaRPr>
          </a:p>
          <a:p>
            <a:pPr algn="ctr"/>
            <a:r>
              <a:rPr lang="en-US" altLang="zh-CN" sz="1600" dirty="0">
                <a:solidFill>
                  <a:schemeClr val="bg1"/>
                </a:solidFill>
                <a:latin typeface="Arial Black" panose="020B0A04020102020204" pitchFamily="34" charset="0"/>
                <a:ea typeface="方正黑体简体" panose="02010601030101010101" pitchFamily="2" charset="-122"/>
                <a:cs typeface="Arial" panose="020B0604020202020204" pitchFamily="34" charset="0"/>
                <a:sym typeface="+mn-lt"/>
              </a:rPr>
              <a:t>7</a:t>
            </a:r>
          </a:p>
          <a:p>
            <a:pPr algn="ctr"/>
            <a:r>
              <a:rPr lang="zh-CN" altLang="en-US" dirty="0">
                <a:solidFill>
                  <a:schemeClr val="bg1"/>
                </a:solidFill>
                <a:latin typeface="方正大黑简体" panose="03000509000000000000" pitchFamily="65" charset="-122"/>
                <a:ea typeface="方正大黑简体" panose="03000509000000000000" pitchFamily="65" charset="-122"/>
                <a:cs typeface="Arial" panose="020B0604020202020204" pitchFamily="34" charset="0"/>
                <a:sym typeface="+mn-lt"/>
              </a:rPr>
              <a:t>章</a:t>
            </a:r>
          </a:p>
        </p:txBody>
      </p:sp>
      <p:sp>
        <p:nvSpPr>
          <p:cNvPr id="17" name="TextBox 48"/>
          <p:cNvSpPr txBox="1"/>
          <p:nvPr/>
        </p:nvSpPr>
        <p:spPr>
          <a:xfrm>
            <a:off x="4633618" y="1281319"/>
            <a:ext cx="1857240" cy="523222"/>
          </a:xfrm>
          <a:prstGeom prst="rect">
            <a:avLst/>
          </a:prstGeom>
          <a:noFill/>
        </p:spPr>
        <p:txBody>
          <a:bodyPr wrap="square" lIns="91445" tIns="45721" rIns="91445" bIns="45721" rtlCol="0">
            <a:spAutoFit/>
          </a:bodyPr>
          <a:lstStyle/>
          <a:p>
            <a:r>
              <a:rPr lang="en-US" altLang="zh-CN" sz="2800" dirty="0">
                <a:solidFill>
                  <a:srgbClr val="FFB407"/>
                </a:solidFill>
                <a:latin typeface="方正大黑简体" panose="03000509000000000000" pitchFamily="65" charset="-122"/>
                <a:ea typeface="方正大黑简体" panose="03000509000000000000" pitchFamily="65" charset="-122"/>
                <a:cs typeface="+mn-ea"/>
                <a:sym typeface="Arial" panose="020B0604020202020204"/>
              </a:rPr>
              <a:t>【</a:t>
            </a:r>
            <a:r>
              <a:rPr lang="zh-CN" altLang="en-US" sz="2800" dirty="0">
                <a:solidFill>
                  <a:srgbClr val="FFB407"/>
                </a:solidFill>
                <a:latin typeface="方正大黑简体" panose="03000509000000000000" pitchFamily="65" charset="-122"/>
                <a:ea typeface="方正大黑简体" panose="03000509000000000000" pitchFamily="65" charset="-122"/>
                <a:cs typeface="+mn-ea"/>
              </a:rPr>
              <a:t>思考题</a:t>
            </a:r>
            <a:r>
              <a:rPr lang="en-US" altLang="zh-CN" sz="2800" dirty="0">
                <a:solidFill>
                  <a:srgbClr val="FFB407"/>
                </a:solidFill>
                <a:latin typeface="方正大黑简体" panose="03000509000000000000" pitchFamily="65" charset="-122"/>
                <a:ea typeface="方正大黑简体" panose="03000509000000000000" pitchFamily="65" charset="-122"/>
                <a:cs typeface="+mn-ea"/>
                <a:sym typeface="Arial" panose="020B0604020202020204"/>
              </a:rPr>
              <a:t>】</a:t>
            </a:r>
            <a:endParaRPr lang="en-GB" altLang="zh-CN" sz="2800" dirty="0">
              <a:solidFill>
                <a:srgbClr val="FFB407"/>
              </a:solidFill>
              <a:latin typeface="方正大黑简体" panose="03000509000000000000" pitchFamily="65" charset="-122"/>
              <a:ea typeface="方正大黑简体" panose="03000509000000000000" pitchFamily="65" charset="-122"/>
              <a:cs typeface="+mn-ea"/>
              <a:sym typeface="Arial" panose="020B0604020202020204"/>
            </a:endParaRPr>
          </a:p>
        </p:txBody>
      </p:sp>
      <p:sp>
        <p:nvSpPr>
          <p:cNvPr id="18" name="矩形 17"/>
          <p:cNvSpPr/>
          <p:nvPr/>
        </p:nvSpPr>
        <p:spPr>
          <a:xfrm>
            <a:off x="4633618" y="1988647"/>
            <a:ext cx="7053557" cy="3588034"/>
          </a:xfrm>
          <a:prstGeom prst="rect">
            <a:avLst/>
          </a:prstGeom>
        </p:spPr>
        <p:txBody>
          <a:bodyPr wrap="square">
            <a:spAutoFit/>
          </a:bodyPr>
          <a:lstStyle/>
          <a:p>
            <a:pPr indent="539750" algn="just">
              <a:lnSpc>
                <a:spcPct val="150000"/>
              </a:lnSpc>
            </a:pPr>
            <a:r>
              <a:rPr lang="en-US" altLang="zh-CN" sz="2200" dirty="0">
                <a:latin typeface="Times New Roman" panose="02020603050405020304" pitchFamily="18" charset="0"/>
                <a:ea typeface="黑体" panose="02010609060101010101" charset="-122"/>
                <a:cs typeface="Times New Roman" panose="02020603050405020304" pitchFamily="18" charset="0"/>
              </a:rPr>
              <a:t>1</a:t>
            </a:r>
            <a:r>
              <a:rPr lang="zh-CN" altLang="en-US" sz="2200" dirty="0">
                <a:latin typeface="Times New Roman" panose="02020603050405020304" pitchFamily="18" charset="0"/>
                <a:ea typeface="黑体" panose="02010609060101010101" charset="-122"/>
                <a:cs typeface="Times New Roman" panose="02020603050405020304" pitchFamily="18" charset="0"/>
              </a:rPr>
              <a:t>．如何判断一个上市公司的行业地位？</a:t>
            </a:r>
          </a:p>
          <a:p>
            <a:pPr indent="539750" algn="just">
              <a:lnSpc>
                <a:spcPct val="150000"/>
              </a:lnSpc>
              <a:spcBef>
                <a:spcPts val="1000"/>
              </a:spcBef>
            </a:pPr>
            <a:r>
              <a:rPr lang="en-US" altLang="zh-CN" sz="2200" dirty="0">
                <a:latin typeface="Times New Roman" panose="02020603050405020304" pitchFamily="18" charset="0"/>
                <a:ea typeface="黑体" panose="02010609060101010101" charset="-122"/>
                <a:cs typeface="Times New Roman" panose="02020603050405020304" pitchFamily="18" charset="0"/>
              </a:rPr>
              <a:t>2</a:t>
            </a:r>
            <a:r>
              <a:rPr lang="zh-CN" altLang="en-US" sz="2200" dirty="0">
                <a:latin typeface="Times New Roman" panose="02020603050405020304" pitchFamily="18" charset="0"/>
                <a:ea typeface="黑体" panose="02010609060101010101" charset="-122"/>
                <a:cs typeface="Times New Roman" panose="02020603050405020304" pitchFamily="18" charset="0"/>
              </a:rPr>
              <a:t>．你认为有助于形成企业核心竞争力并保持可持续发展的主要着力点应该是什么？</a:t>
            </a:r>
            <a:endParaRPr lang="en-US" altLang="zh-CN" sz="2200" dirty="0">
              <a:latin typeface="Times New Roman" panose="02020603050405020304" pitchFamily="18" charset="0"/>
              <a:ea typeface="黑体" panose="02010609060101010101" charset="-122"/>
              <a:cs typeface="Times New Roman" panose="02020603050405020304" pitchFamily="18" charset="0"/>
            </a:endParaRPr>
          </a:p>
          <a:p>
            <a:pPr indent="539750" algn="just">
              <a:lnSpc>
                <a:spcPct val="150000"/>
              </a:lnSpc>
              <a:spcBef>
                <a:spcPts val="1000"/>
              </a:spcBef>
            </a:pPr>
            <a:r>
              <a:rPr lang="en-US" altLang="zh-CN" sz="2200" dirty="0">
                <a:latin typeface="Times New Roman" panose="02020603050405020304" pitchFamily="18" charset="0"/>
                <a:ea typeface="黑体" panose="02010609060101010101" charset="-122"/>
                <a:cs typeface="Times New Roman" panose="02020603050405020304" pitchFamily="18" charset="0"/>
              </a:rPr>
              <a:t>3</a:t>
            </a:r>
            <a:r>
              <a:rPr lang="zh-CN" altLang="en-US" sz="2200" dirty="0">
                <a:latin typeface="Times New Roman" panose="02020603050405020304" pitchFamily="18" charset="0"/>
                <a:ea typeface="黑体" panose="02010609060101010101" charset="-122"/>
                <a:cs typeface="Times New Roman" panose="02020603050405020304" pitchFamily="18" charset="0"/>
              </a:rPr>
              <a:t>．你准备用何种方法展开分析？ </a:t>
            </a:r>
          </a:p>
          <a:p>
            <a:pPr indent="539750" algn="just">
              <a:lnSpc>
                <a:spcPct val="150000"/>
              </a:lnSpc>
              <a:spcBef>
                <a:spcPts val="1000"/>
              </a:spcBef>
            </a:pPr>
            <a:r>
              <a:rPr lang="en-US" altLang="zh-CN" sz="2200" dirty="0">
                <a:latin typeface="Times New Roman" panose="02020603050405020304" pitchFamily="18" charset="0"/>
                <a:ea typeface="黑体" panose="02010609060101010101" charset="-122"/>
                <a:cs typeface="Times New Roman" panose="02020603050405020304" pitchFamily="18" charset="0"/>
              </a:rPr>
              <a:t>4</a:t>
            </a:r>
            <a:r>
              <a:rPr lang="zh-CN" altLang="en-US" sz="2200" dirty="0">
                <a:latin typeface="Times New Roman" panose="02020603050405020304" pitchFamily="18" charset="0"/>
                <a:ea typeface="黑体" panose="02010609060101010101" charset="-122"/>
                <a:cs typeface="Times New Roman" panose="02020603050405020304" pitchFamily="18" charset="0"/>
              </a:rPr>
              <a:t>．如何运用这些指标值来做出财务评价？</a:t>
            </a:r>
          </a:p>
          <a:p>
            <a:pPr indent="539750" algn="just">
              <a:lnSpc>
                <a:spcPct val="150000"/>
              </a:lnSpc>
              <a:spcBef>
                <a:spcPts val="1000"/>
              </a:spcBef>
            </a:pPr>
            <a:r>
              <a:rPr lang="en-US" altLang="zh-CN" sz="2200" dirty="0">
                <a:latin typeface="Times New Roman" panose="02020603050405020304" pitchFamily="18" charset="0"/>
                <a:ea typeface="黑体" panose="02010609060101010101" charset="-122"/>
                <a:cs typeface="Times New Roman" panose="02020603050405020304" pitchFamily="18" charset="0"/>
              </a:rPr>
              <a:t>5</a:t>
            </a:r>
            <a:r>
              <a:rPr lang="zh-CN" altLang="en-US" sz="2200" dirty="0">
                <a:latin typeface="Times New Roman" panose="02020603050405020304" pitchFamily="18" charset="0"/>
                <a:ea typeface="黑体" panose="02010609060101010101" charset="-122"/>
                <a:cs typeface="Times New Roman" panose="02020603050405020304" pitchFamily="18" charset="0"/>
              </a:rPr>
              <a:t>．它通常如何影响我们的财务分析结果？</a:t>
            </a:r>
          </a:p>
        </p:txBody>
      </p:sp>
      <p:pic>
        <p:nvPicPr>
          <p:cNvPr id="7" name="图片 6"/>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613302" y="2253186"/>
            <a:ext cx="3569513" cy="2781934"/>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7"/>
                                        </p:tgtEl>
                                        <p:attrNameLst>
                                          <p:attrName>ppt_y</p:attrName>
                                        </p:attrNameLst>
                                      </p:cBhvr>
                                      <p:tavLst>
                                        <p:tav tm="0">
                                          <p:val>
                                            <p:strVal val="#ppt_y"/>
                                          </p:val>
                                        </p:tav>
                                        <p:tav tm="100000">
                                          <p:val>
                                            <p:strVal val="#ppt_y"/>
                                          </p:val>
                                        </p:tav>
                                      </p:tavLst>
                                    </p:anim>
                                    <p:anim calcmode="lin" valueType="num">
                                      <p:cBhvr>
                                        <p:cTn id="9"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7"/>
                                        </p:tgtEl>
                                      </p:cBhvr>
                                    </p:animEffect>
                                  </p:childTnLst>
                                </p:cTn>
                              </p:par>
                            </p:childTnLst>
                          </p:cTn>
                        </p:par>
                        <p:par>
                          <p:cTn id="12" fill="hold">
                            <p:stCondLst>
                              <p:cond delay="699"/>
                            </p:stCondLst>
                            <p:childTnLst>
                              <p:par>
                                <p:cTn id="13" presetID="22" presetClass="entr" presetSubtype="1"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up)">
                                      <p:cBhvr>
                                        <p:cTn id="15" dur="1000"/>
                                        <p:tgtEl>
                                          <p:spTgt spid="18"/>
                                        </p:tgtEl>
                                      </p:cBhvr>
                                    </p:animEffect>
                                  </p:childTnLst>
                                </p:cTn>
                              </p:par>
                              <p:par>
                                <p:cTn id="16" presetID="10" presetClass="entr" presetSubtype="0" fill="hold" nodeType="withEffect">
                                  <p:stCondLst>
                                    <p:cond delay="40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extBox 48"/>
          <p:cNvSpPr txBox="1"/>
          <p:nvPr/>
        </p:nvSpPr>
        <p:spPr>
          <a:xfrm>
            <a:off x="3819913" y="3489518"/>
            <a:ext cx="8107044" cy="1096967"/>
          </a:xfrm>
          <a:prstGeom prst="rect">
            <a:avLst/>
          </a:prstGeom>
          <a:noFill/>
        </p:spPr>
        <p:txBody>
          <a:bodyPr wrap="square" lIns="0" tIns="0" rIns="0" bIns="0" rtlCol="0">
            <a:spAutoFit/>
          </a:bodyPr>
          <a:lstStyle/>
          <a:p>
            <a:pPr>
              <a:lnSpc>
                <a:spcPct val="130000"/>
              </a:lnSpc>
            </a:pPr>
            <a:r>
              <a:rPr lang="zh-CN" altLang="en-US" sz="6000" dirty="0">
                <a:solidFill>
                  <a:srgbClr val="554B4F"/>
                </a:solidFill>
                <a:latin typeface="方正大黑简体" panose="03000509000000000000" pitchFamily="65" charset="-122"/>
                <a:ea typeface="方正大黑简体" panose="03000509000000000000" pitchFamily="65" charset="-122"/>
                <a:cs typeface="+mn-ea"/>
                <a:sym typeface="+mn-lt"/>
              </a:rPr>
              <a:t>公司基本素质分析概述</a:t>
            </a:r>
          </a:p>
        </p:txBody>
      </p:sp>
      <p:sp>
        <p:nvSpPr>
          <p:cNvPr id="11" name="矩形 10"/>
          <p:cNvSpPr/>
          <p:nvPr/>
        </p:nvSpPr>
        <p:spPr>
          <a:xfrm>
            <a:off x="9354" y="18289"/>
            <a:ext cx="12182645" cy="2896361"/>
          </a:xfrm>
          <a:prstGeom prst="rect">
            <a:avLst/>
          </a:prstGeom>
          <a:blipFill dpi="0" rotWithShape="1">
            <a:blip r:embed="rId3" cstate="print">
              <a:extLst>
                <a:ext uri="{28A0092B-C50C-407E-A947-70E740481C1C}">
                  <a14:useLocalDpi xmlns="" xmlns:a14="http://schemas.microsoft.com/office/drawing/2010/main" val="0"/>
                </a:ext>
              </a:extLst>
            </a:blip>
            <a:srcRect/>
            <a:stretch>
              <a:fillRect/>
            </a:stretch>
          </a:blip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p>
        </p:txBody>
      </p:sp>
      <p:sp>
        <p:nvSpPr>
          <p:cNvPr id="14" name="矩形 13"/>
          <p:cNvSpPr/>
          <p:nvPr/>
        </p:nvSpPr>
        <p:spPr>
          <a:xfrm>
            <a:off x="1179690" y="963297"/>
            <a:ext cx="1845738" cy="4199253"/>
          </a:xfrm>
          <a:prstGeom prst="rect">
            <a:avLst/>
          </a:prstGeom>
          <a:solidFill>
            <a:srgbClr val="596784"/>
          </a:solidFill>
          <a:ln>
            <a:noFill/>
          </a:ln>
          <a:effectLst>
            <a:outerShdw blurRad="2540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6" name="TextBox 48"/>
          <p:cNvSpPr txBox="1"/>
          <p:nvPr/>
        </p:nvSpPr>
        <p:spPr>
          <a:xfrm>
            <a:off x="1179690" y="3262854"/>
            <a:ext cx="1845739" cy="1769715"/>
          </a:xfrm>
          <a:prstGeom prst="rect">
            <a:avLst/>
          </a:prstGeom>
          <a:noFill/>
        </p:spPr>
        <p:txBody>
          <a:bodyPr wrap="square" lIns="0" tIns="0" rIns="0" bIns="0" rtlCol="0">
            <a:spAutoFit/>
          </a:bodyPr>
          <a:lstStyle/>
          <a:p>
            <a:pPr algn="ctr"/>
            <a:r>
              <a:rPr lang="en-US" altLang="zh-CN" sz="11500" dirty="0">
                <a:solidFill>
                  <a:schemeClr val="bg1"/>
                </a:solidFill>
                <a:latin typeface="Arial Black" panose="020B0A04020102020204" pitchFamily="34" charset="0"/>
                <a:ea typeface="方正黑体简体" panose="02010601030101010101" pitchFamily="2" charset="-122"/>
                <a:cs typeface="Arial" panose="020B0604020202020204" pitchFamily="34" charset="0"/>
                <a:sym typeface="+mn-lt"/>
              </a:rPr>
              <a:t>1</a:t>
            </a:r>
            <a:endParaRPr lang="zh-CN" altLang="en-US" sz="11500" dirty="0">
              <a:solidFill>
                <a:schemeClr val="bg1"/>
              </a:solidFill>
              <a:latin typeface="Arial Black" panose="020B0A04020102020204" pitchFamily="34" charset="0"/>
              <a:ea typeface="方正黑体简体" panose="02010601030101010101" pitchFamily="2" charset="-122"/>
              <a:cs typeface="Arial" panose="020B0604020202020204" pitchFamily="34" charset="0"/>
              <a:sym typeface="+mn-lt"/>
            </a:endParaRPr>
          </a:p>
        </p:txBody>
      </p:sp>
      <p:sp>
        <p:nvSpPr>
          <p:cNvPr id="17" name="矩形 16"/>
          <p:cNvSpPr/>
          <p:nvPr/>
        </p:nvSpPr>
        <p:spPr>
          <a:xfrm>
            <a:off x="11059276" y="2715130"/>
            <a:ext cx="495300" cy="495300"/>
          </a:xfrm>
          <a:prstGeom prst="rect">
            <a:avLst/>
          </a:prstGeom>
          <a:solidFill>
            <a:srgbClr val="FFB407"/>
          </a:solidFill>
          <a:ln>
            <a:noFill/>
          </a:ln>
          <a:effectLst>
            <a:outerShdw blurRad="2540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887979" y="4756150"/>
            <a:ext cx="640960" cy="640960"/>
          </a:xfrm>
          <a:prstGeom prst="rect">
            <a:avLst/>
          </a:prstGeom>
          <a:noFill/>
          <a:ln w="19050">
            <a:solidFill>
              <a:srgbClr val="FFB4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1664409" y="5631308"/>
            <a:ext cx="217042" cy="217042"/>
          </a:xfrm>
          <a:prstGeom prst="rect">
            <a:avLst/>
          </a:prstGeom>
          <a:solidFill>
            <a:srgbClr val="FFB407"/>
          </a:solidFill>
          <a:ln>
            <a:noFill/>
          </a:ln>
          <a:effectLst>
            <a:outerShdw blurRad="2540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 xmlns:p14="http://schemas.microsoft.com/office/powerpoint/2010/main" Requires="p14">
      <p:transition spd="slow" p14:dur="125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barn(inVertical)">
                                      <p:cBhvr>
                                        <p:cTn id="10" dur="500"/>
                                        <p:tgtEl>
                                          <p:spTgt spid="16"/>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up)">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par>
                                <p:cTn id="19" presetID="53" presetClass="entr" presetSubtype="16" fill="hold" grpId="0" nodeType="withEffect">
                                  <p:stCondLst>
                                    <p:cond delay="250"/>
                                  </p:stCondLst>
                                  <p:childTnLst>
                                    <p:set>
                                      <p:cBhvr>
                                        <p:cTn id="20" dur="1" fill="hold">
                                          <p:stCondLst>
                                            <p:cond delay="0"/>
                                          </p:stCondLst>
                                        </p:cTn>
                                        <p:tgtEl>
                                          <p:spTgt spid="19"/>
                                        </p:tgtEl>
                                        <p:attrNameLst>
                                          <p:attrName>style.visibility</p:attrName>
                                        </p:attrNameLst>
                                      </p:cBhvr>
                                      <p:to>
                                        <p:strVal val="visible"/>
                                      </p:to>
                                    </p:set>
                                    <p:anim calcmode="lin" valueType="num">
                                      <p:cBhvr>
                                        <p:cTn id="21" dur="500" fill="hold"/>
                                        <p:tgtEl>
                                          <p:spTgt spid="19"/>
                                        </p:tgtEl>
                                        <p:attrNameLst>
                                          <p:attrName>ppt_w</p:attrName>
                                        </p:attrNameLst>
                                      </p:cBhvr>
                                      <p:tavLst>
                                        <p:tav tm="0">
                                          <p:val>
                                            <p:fltVal val="0"/>
                                          </p:val>
                                        </p:tav>
                                        <p:tav tm="100000">
                                          <p:val>
                                            <p:strVal val="#ppt_w"/>
                                          </p:val>
                                        </p:tav>
                                      </p:tavLst>
                                    </p:anim>
                                    <p:anim calcmode="lin" valueType="num">
                                      <p:cBhvr>
                                        <p:cTn id="22" dur="500" fill="hold"/>
                                        <p:tgtEl>
                                          <p:spTgt spid="19"/>
                                        </p:tgtEl>
                                        <p:attrNameLst>
                                          <p:attrName>ppt_h</p:attrName>
                                        </p:attrNameLst>
                                      </p:cBhvr>
                                      <p:tavLst>
                                        <p:tav tm="0">
                                          <p:val>
                                            <p:fltVal val="0"/>
                                          </p:val>
                                        </p:tav>
                                        <p:tav tm="100000">
                                          <p:val>
                                            <p:strVal val="#ppt_h"/>
                                          </p:val>
                                        </p:tav>
                                      </p:tavLst>
                                    </p:anim>
                                    <p:animEffect transition="in" filter="fade">
                                      <p:cBhvr>
                                        <p:cTn id="23" dur="500"/>
                                        <p:tgtEl>
                                          <p:spTgt spid="1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 calcmode="lin" valueType="num">
                                      <p:cBhvr>
                                        <p:cTn id="26" dur="500" fill="hold"/>
                                        <p:tgtEl>
                                          <p:spTgt spid="17"/>
                                        </p:tgtEl>
                                        <p:attrNameLst>
                                          <p:attrName>ppt_w</p:attrName>
                                        </p:attrNameLst>
                                      </p:cBhvr>
                                      <p:tavLst>
                                        <p:tav tm="0">
                                          <p:val>
                                            <p:fltVal val="0"/>
                                          </p:val>
                                        </p:tav>
                                        <p:tav tm="100000">
                                          <p:val>
                                            <p:strVal val="#ppt_w"/>
                                          </p:val>
                                        </p:tav>
                                      </p:tavLst>
                                    </p:anim>
                                    <p:anim calcmode="lin" valueType="num">
                                      <p:cBhvr>
                                        <p:cTn id="27" dur="500" fill="hold"/>
                                        <p:tgtEl>
                                          <p:spTgt spid="17"/>
                                        </p:tgtEl>
                                        <p:attrNameLst>
                                          <p:attrName>ppt_h</p:attrName>
                                        </p:attrNameLst>
                                      </p:cBhvr>
                                      <p:tavLst>
                                        <p:tav tm="0">
                                          <p:val>
                                            <p:fltVal val="0"/>
                                          </p:val>
                                        </p:tav>
                                        <p:tav tm="100000">
                                          <p:val>
                                            <p:strVal val="#ppt_h"/>
                                          </p:val>
                                        </p:tav>
                                      </p:tavLst>
                                    </p:anim>
                                    <p:animEffect transition="in" filter="fade">
                                      <p:cBhvr>
                                        <p:cTn id="28" dur="500"/>
                                        <p:tgtEl>
                                          <p:spTgt spid="17"/>
                                        </p:tgtEl>
                                      </p:cBhvr>
                                    </p:animEffect>
                                  </p:childTnLst>
                                </p:cTn>
                              </p:par>
                            </p:childTnLst>
                          </p:cTn>
                        </p:par>
                        <p:par>
                          <p:cTn id="29" fill="hold">
                            <p:stCondLst>
                              <p:cond delay="500"/>
                            </p:stCondLst>
                            <p:childTnLst>
                              <p:par>
                                <p:cTn id="30" presetID="16" presetClass="entr" presetSubtype="21" fill="hold" grpId="0" nodeType="afterEffect">
                                  <p:stCondLst>
                                    <p:cond delay="0"/>
                                  </p:stCondLst>
                                  <p:childTnLst>
                                    <p:set>
                                      <p:cBhvr>
                                        <p:cTn id="31" dur="1" fill="hold">
                                          <p:stCondLst>
                                            <p:cond delay="0"/>
                                          </p:stCondLst>
                                        </p:cTn>
                                        <p:tgtEl>
                                          <p:spTgt spid="49"/>
                                        </p:tgtEl>
                                        <p:attrNameLst>
                                          <p:attrName>style.visibility</p:attrName>
                                        </p:attrNameLst>
                                      </p:cBhvr>
                                      <p:to>
                                        <p:strVal val="visible"/>
                                      </p:to>
                                    </p:set>
                                    <p:animEffect transition="in" filter="barn(inVertical)">
                                      <p:cBhvr>
                                        <p:cTn id="32"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11" grpId="0" animBg="1"/>
      <p:bldP spid="14" grpId="0" animBg="1"/>
      <p:bldP spid="16" grpId="0"/>
      <p:bldP spid="17" grpId="0" animBg="1"/>
      <p:bldP spid="18" grpId="0" animBg="1"/>
      <p:bldP spid="1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圆角右箭头 31"/>
          <p:cNvSpPr/>
          <p:nvPr/>
        </p:nvSpPr>
        <p:spPr>
          <a:xfrm rot="5400000" flipH="1">
            <a:off x="3989581" y="-1147010"/>
            <a:ext cx="1488379" cy="9465963"/>
          </a:xfrm>
          <a:prstGeom prst="bentArrow">
            <a:avLst>
              <a:gd name="adj1" fmla="val 25820"/>
              <a:gd name="adj2" fmla="val 25000"/>
              <a:gd name="adj3" fmla="val 25000"/>
              <a:gd name="adj4" fmla="val 43750"/>
            </a:avLst>
          </a:prstGeom>
          <a:solidFill>
            <a:srgbClr val="596784"/>
          </a:solidFill>
          <a:ln w="28575">
            <a:noFill/>
          </a:ln>
          <a:effectLst>
            <a:outerShdw blurRad="254000" dist="63500" dir="2700000" algn="tl"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600"/>
            <a:endParaRPr kumimoji="1" lang="zh-CN" altLang="en-US">
              <a:solidFill>
                <a:srgbClr val="000000"/>
              </a:solidFill>
            </a:endParaRPr>
          </a:p>
        </p:txBody>
      </p:sp>
      <p:sp>
        <p:nvSpPr>
          <p:cNvPr id="33" name="圆角右箭头 32"/>
          <p:cNvSpPr/>
          <p:nvPr/>
        </p:nvSpPr>
        <p:spPr>
          <a:xfrm rot="16200000" flipH="1" flipV="1">
            <a:off x="3502665" y="411892"/>
            <a:ext cx="1512123" cy="8552936"/>
          </a:xfrm>
          <a:prstGeom prst="bentArrow">
            <a:avLst>
              <a:gd name="adj1" fmla="val 25820"/>
              <a:gd name="adj2" fmla="val 25000"/>
              <a:gd name="adj3" fmla="val 25000"/>
              <a:gd name="adj4" fmla="val 43750"/>
            </a:avLst>
          </a:prstGeom>
          <a:solidFill>
            <a:srgbClr val="767676"/>
          </a:solidFill>
          <a:ln w="28575">
            <a:noFill/>
          </a:ln>
          <a:effectLst>
            <a:outerShdw blurRad="254000" dist="63500" dir="2700000" algn="tl"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600"/>
            <a:endParaRPr kumimoji="1" lang="zh-CN" altLang="en-US">
              <a:solidFill>
                <a:srgbClr val="000000"/>
              </a:solidFill>
            </a:endParaRPr>
          </a:p>
        </p:txBody>
      </p:sp>
      <p:sp>
        <p:nvSpPr>
          <p:cNvPr id="34" name="圆角右箭头 33"/>
          <p:cNvSpPr/>
          <p:nvPr/>
        </p:nvSpPr>
        <p:spPr>
          <a:xfrm rot="5400000" flipH="1">
            <a:off x="2894225" y="-93930"/>
            <a:ext cx="1512123" cy="7336061"/>
          </a:xfrm>
          <a:prstGeom prst="bentArrow">
            <a:avLst>
              <a:gd name="adj1" fmla="val 25820"/>
              <a:gd name="adj2" fmla="val 25000"/>
              <a:gd name="adj3" fmla="val 25000"/>
              <a:gd name="adj4" fmla="val 43750"/>
            </a:avLst>
          </a:prstGeom>
          <a:solidFill>
            <a:srgbClr val="FFB407"/>
          </a:solidFill>
          <a:ln w="28575">
            <a:noFill/>
          </a:ln>
          <a:effectLst>
            <a:outerShdw blurRad="254000" dist="63500" dir="2700000" algn="tl"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600"/>
            <a:endParaRPr kumimoji="1" lang="zh-CN" altLang="en-US">
              <a:solidFill>
                <a:srgbClr val="000000"/>
              </a:solidFill>
            </a:endParaRPr>
          </a:p>
        </p:txBody>
      </p:sp>
      <p:sp>
        <p:nvSpPr>
          <p:cNvPr id="35" name="圆角右箭头 34"/>
          <p:cNvSpPr/>
          <p:nvPr/>
        </p:nvSpPr>
        <p:spPr>
          <a:xfrm rot="16200000" flipH="1" flipV="1">
            <a:off x="2379819" y="1553277"/>
            <a:ext cx="1512123" cy="6270171"/>
          </a:xfrm>
          <a:prstGeom prst="bentArrow">
            <a:avLst>
              <a:gd name="adj1" fmla="val 25820"/>
              <a:gd name="adj2" fmla="val 25000"/>
              <a:gd name="adj3" fmla="val 25000"/>
              <a:gd name="adj4" fmla="val 43750"/>
            </a:avLst>
          </a:prstGeom>
          <a:solidFill>
            <a:srgbClr val="596784"/>
          </a:solidFill>
          <a:ln w="28575">
            <a:noFill/>
          </a:ln>
          <a:effectLst>
            <a:outerShdw blurRad="254000" dist="63500" dir="2700000" algn="tl"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600"/>
            <a:endParaRPr kumimoji="1" lang="zh-CN" altLang="en-US">
              <a:solidFill>
                <a:srgbClr val="000000"/>
              </a:solidFill>
            </a:endParaRPr>
          </a:p>
        </p:txBody>
      </p:sp>
      <p:sp>
        <p:nvSpPr>
          <p:cNvPr id="36" name="圆角右箭头 35"/>
          <p:cNvSpPr/>
          <p:nvPr/>
        </p:nvSpPr>
        <p:spPr>
          <a:xfrm rot="5400000" flipH="1">
            <a:off x="1933771" y="885064"/>
            <a:ext cx="1512123" cy="5378079"/>
          </a:xfrm>
          <a:prstGeom prst="bentArrow">
            <a:avLst>
              <a:gd name="adj1" fmla="val 25820"/>
              <a:gd name="adj2" fmla="val 25000"/>
              <a:gd name="adj3" fmla="val 25000"/>
              <a:gd name="adj4" fmla="val 43750"/>
            </a:avLst>
          </a:prstGeom>
          <a:solidFill>
            <a:srgbClr val="767676"/>
          </a:solidFill>
          <a:ln w="28575">
            <a:noFill/>
          </a:ln>
          <a:effectLst>
            <a:outerShdw blurRad="254000" dist="63500" dir="2700000" algn="tl"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600"/>
            <a:endParaRPr kumimoji="1" lang="zh-CN" altLang="en-US">
              <a:solidFill>
                <a:srgbClr val="000000"/>
              </a:solidFill>
            </a:endParaRPr>
          </a:p>
        </p:txBody>
      </p:sp>
      <p:sp>
        <p:nvSpPr>
          <p:cNvPr id="37" name="圆角右箭头 36"/>
          <p:cNvSpPr/>
          <p:nvPr/>
        </p:nvSpPr>
        <p:spPr>
          <a:xfrm rot="16200000" flipH="1" flipV="1">
            <a:off x="1192286" y="2740810"/>
            <a:ext cx="1512123" cy="3895107"/>
          </a:xfrm>
          <a:prstGeom prst="bentArrow">
            <a:avLst>
              <a:gd name="adj1" fmla="val 25820"/>
              <a:gd name="adj2" fmla="val 25000"/>
              <a:gd name="adj3" fmla="val 25000"/>
              <a:gd name="adj4" fmla="val 43750"/>
            </a:avLst>
          </a:prstGeom>
          <a:solidFill>
            <a:srgbClr val="FFB407"/>
          </a:solidFill>
          <a:ln w="28575">
            <a:noFill/>
          </a:ln>
          <a:effectLst>
            <a:outerShdw blurRad="254000" dist="63500" dir="2700000" algn="tl"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600"/>
            <a:endParaRPr kumimoji="1" lang="zh-CN" altLang="en-US">
              <a:solidFill>
                <a:srgbClr val="000000"/>
              </a:solidFill>
            </a:endParaRPr>
          </a:p>
        </p:txBody>
      </p:sp>
      <p:sp>
        <p:nvSpPr>
          <p:cNvPr id="38" name="圆角右箭头 37"/>
          <p:cNvSpPr/>
          <p:nvPr/>
        </p:nvSpPr>
        <p:spPr>
          <a:xfrm rot="5400000" flipH="1">
            <a:off x="915194" y="1903642"/>
            <a:ext cx="1512123" cy="3340927"/>
          </a:xfrm>
          <a:prstGeom prst="bentArrow">
            <a:avLst>
              <a:gd name="adj1" fmla="val 25820"/>
              <a:gd name="adj2" fmla="val 25000"/>
              <a:gd name="adj3" fmla="val 25000"/>
              <a:gd name="adj4" fmla="val 43750"/>
            </a:avLst>
          </a:prstGeom>
          <a:solidFill>
            <a:srgbClr val="596784"/>
          </a:solidFill>
          <a:ln w="28575">
            <a:noFill/>
          </a:ln>
          <a:effectLst>
            <a:outerShdw blurRad="254000" dist="63500" dir="2700000" algn="tl"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600"/>
            <a:endParaRPr kumimoji="1" lang="zh-CN" altLang="en-US">
              <a:solidFill>
                <a:srgbClr val="000000"/>
              </a:solidFill>
            </a:endParaRPr>
          </a:p>
        </p:txBody>
      </p:sp>
      <p:sp>
        <p:nvSpPr>
          <p:cNvPr id="39" name="矩形 38"/>
          <p:cNvSpPr/>
          <p:nvPr/>
        </p:nvSpPr>
        <p:spPr>
          <a:xfrm>
            <a:off x="2200913" y="1956165"/>
            <a:ext cx="1513232" cy="574581"/>
          </a:xfrm>
          <a:prstGeom prst="rect">
            <a:avLst/>
          </a:prstGeom>
          <a:ln>
            <a:noFill/>
          </a:ln>
        </p:spPr>
        <p:txBody>
          <a:bodyPr wrap="square">
            <a:spAutoFit/>
          </a:bodyPr>
          <a:lstStyle/>
          <a:p>
            <a:pPr>
              <a:lnSpc>
                <a:spcPct val="150000"/>
              </a:lnSpc>
            </a:pPr>
            <a:r>
              <a:rPr lang="zh-CN" altLang="en-US" sz="2400" dirty="0">
                <a:latin typeface="Arial" panose="020B0604020202020204" pitchFamily="34" charset="0"/>
                <a:ea typeface="黑体" panose="02010609060101010101" charset="-122"/>
                <a:cs typeface="Arial" panose="020B0604020202020204" pitchFamily="34" charset="0"/>
              </a:rPr>
              <a:t>所属行业</a:t>
            </a:r>
          </a:p>
        </p:txBody>
      </p:sp>
      <p:sp>
        <p:nvSpPr>
          <p:cNvPr id="40" name="矩形 39"/>
          <p:cNvSpPr/>
          <p:nvPr/>
        </p:nvSpPr>
        <p:spPr>
          <a:xfrm>
            <a:off x="4261764" y="1962282"/>
            <a:ext cx="1513232" cy="574581"/>
          </a:xfrm>
          <a:prstGeom prst="rect">
            <a:avLst/>
          </a:prstGeom>
          <a:ln>
            <a:noFill/>
          </a:ln>
        </p:spPr>
        <p:txBody>
          <a:bodyPr wrap="square">
            <a:spAutoFit/>
          </a:bodyPr>
          <a:lstStyle/>
          <a:p>
            <a:pPr>
              <a:lnSpc>
                <a:spcPct val="150000"/>
              </a:lnSpc>
            </a:pPr>
            <a:r>
              <a:rPr lang="zh-CN" altLang="en-US" sz="2400" dirty="0">
                <a:latin typeface="Arial" panose="020B0604020202020204" pitchFamily="34" charset="0"/>
                <a:ea typeface="黑体" panose="02010609060101010101" charset="-122"/>
                <a:cs typeface="Arial" panose="020B0604020202020204" pitchFamily="34" charset="0"/>
              </a:rPr>
              <a:t>经营管理</a:t>
            </a:r>
          </a:p>
        </p:txBody>
      </p:sp>
      <p:sp>
        <p:nvSpPr>
          <p:cNvPr id="41" name="矩形 40"/>
          <p:cNvSpPr/>
          <p:nvPr/>
        </p:nvSpPr>
        <p:spPr>
          <a:xfrm>
            <a:off x="6156876" y="1950305"/>
            <a:ext cx="1513232" cy="576248"/>
          </a:xfrm>
          <a:prstGeom prst="rect">
            <a:avLst/>
          </a:prstGeom>
          <a:ln>
            <a:noFill/>
          </a:ln>
        </p:spPr>
        <p:txBody>
          <a:bodyPr wrap="square">
            <a:spAutoFit/>
          </a:bodyPr>
          <a:lstStyle/>
          <a:p>
            <a:pPr>
              <a:lnSpc>
                <a:spcPct val="150000"/>
              </a:lnSpc>
            </a:pPr>
            <a:r>
              <a:rPr lang="zh-CN" altLang="en-US" sz="2400" dirty="0">
                <a:latin typeface="Times New Roman" panose="02020603050405020304" pitchFamily="18" charset="0"/>
                <a:ea typeface="黑体" panose="02010609060101010101" charset="-122"/>
                <a:cs typeface="Times New Roman" panose="02020603050405020304" pitchFamily="18" charset="0"/>
              </a:rPr>
              <a:t>研发能力</a:t>
            </a:r>
          </a:p>
        </p:txBody>
      </p:sp>
      <p:sp>
        <p:nvSpPr>
          <p:cNvPr id="42" name="矩形 41"/>
          <p:cNvSpPr/>
          <p:nvPr/>
        </p:nvSpPr>
        <p:spPr>
          <a:xfrm>
            <a:off x="8312132" y="1962282"/>
            <a:ext cx="1466923" cy="576248"/>
          </a:xfrm>
          <a:prstGeom prst="rect">
            <a:avLst/>
          </a:prstGeom>
          <a:ln>
            <a:noFill/>
          </a:ln>
        </p:spPr>
        <p:txBody>
          <a:bodyPr wrap="square">
            <a:spAutoFit/>
          </a:bodyPr>
          <a:lstStyle/>
          <a:p>
            <a:pPr>
              <a:lnSpc>
                <a:spcPct val="150000"/>
              </a:lnSpc>
            </a:pPr>
            <a:r>
              <a:rPr lang="zh-CN" altLang="en-US" sz="2400" dirty="0">
                <a:latin typeface="Times New Roman" panose="02020603050405020304" pitchFamily="18" charset="0"/>
                <a:ea typeface="黑体" panose="02010609060101010101" charset="-122"/>
                <a:cs typeface="Times New Roman" panose="02020603050405020304" pitchFamily="18" charset="0"/>
              </a:rPr>
              <a:t>潜在风险</a:t>
            </a:r>
          </a:p>
        </p:txBody>
      </p:sp>
      <p:sp>
        <p:nvSpPr>
          <p:cNvPr id="43" name="矩形 42"/>
          <p:cNvSpPr/>
          <p:nvPr/>
        </p:nvSpPr>
        <p:spPr>
          <a:xfrm>
            <a:off x="2775860" y="5712020"/>
            <a:ext cx="1835897" cy="830997"/>
          </a:xfrm>
          <a:prstGeom prst="rect">
            <a:avLst/>
          </a:prstGeom>
          <a:ln>
            <a:noFill/>
          </a:ln>
        </p:spPr>
        <p:txBody>
          <a:bodyPr wrap="square">
            <a:spAutoFit/>
          </a:bodyPr>
          <a:lstStyle/>
          <a:p>
            <a:pPr algn="ctr"/>
            <a:r>
              <a:rPr lang="zh-CN" altLang="en-US" sz="2400" dirty="0">
                <a:latin typeface="Arial" panose="020B0604020202020204" pitchFamily="34" charset="0"/>
                <a:ea typeface="黑体" panose="02010609060101010101" charset="-122"/>
                <a:cs typeface="Arial" panose="020B0604020202020204" pitchFamily="34" charset="0"/>
              </a:rPr>
              <a:t>背景和</a:t>
            </a:r>
            <a:endParaRPr lang="en-US" altLang="zh-CN" sz="2400" dirty="0">
              <a:latin typeface="Arial" panose="020B0604020202020204" pitchFamily="34" charset="0"/>
              <a:ea typeface="黑体" panose="02010609060101010101" charset="-122"/>
              <a:cs typeface="Arial" panose="020B0604020202020204" pitchFamily="34" charset="0"/>
            </a:endParaRPr>
          </a:p>
          <a:p>
            <a:pPr algn="ctr"/>
            <a:r>
              <a:rPr lang="zh-CN" altLang="en-US" sz="2400" dirty="0">
                <a:latin typeface="Arial" panose="020B0604020202020204" pitchFamily="34" charset="0"/>
                <a:ea typeface="黑体" panose="02010609060101010101" charset="-122"/>
                <a:cs typeface="Arial" panose="020B0604020202020204" pitchFamily="34" charset="0"/>
              </a:rPr>
              <a:t>历史沿革</a:t>
            </a:r>
          </a:p>
        </p:txBody>
      </p:sp>
      <p:sp>
        <p:nvSpPr>
          <p:cNvPr id="44" name="矩形 43"/>
          <p:cNvSpPr/>
          <p:nvPr/>
        </p:nvSpPr>
        <p:spPr>
          <a:xfrm>
            <a:off x="5149443" y="5708893"/>
            <a:ext cx="1450141" cy="576248"/>
          </a:xfrm>
          <a:prstGeom prst="rect">
            <a:avLst/>
          </a:prstGeom>
          <a:ln>
            <a:noFill/>
          </a:ln>
        </p:spPr>
        <p:txBody>
          <a:bodyPr wrap="square">
            <a:spAutoFit/>
          </a:bodyPr>
          <a:lstStyle/>
          <a:p>
            <a:pPr>
              <a:lnSpc>
                <a:spcPct val="150000"/>
              </a:lnSpc>
            </a:pPr>
            <a:r>
              <a:rPr lang="zh-CN" altLang="en-US" sz="2400" dirty="0">
                <a:latin typeface="Times New Roman" panose="02020603050405020304" pitchFamily="18" charset="0"/>
                <a:ea typeface="黑体" panose="02010609060101010101" charset="-122"/>
                <a:cs typeface="Times New Roman" panose="02020603050405020304" pitchFamily="18" charset="0"/>
              </a:rPr>
              <a:t>市场营销</a:t>
            </a:r>
          </a:p>
        </p:txBody>
      </p:sp>
      <p:sp>
        <p:nvSpPr>
          <p:cNvPr id="45" name="矩形 44"/>
          <p:cNvSpPr/>
          <p:nvPr/>
        </p:nvSpPr>
        <p:spPr>
          <a:xfrm>
            <a:off x="7264774" y="5708892"/>
            <a:ext cx="1751407" cy="576248"/>
          </a:xfrm>
          <a:prstGeom prst="rect">
            <a:avLst/>
          </a:prstGeom>
          <a:ln>
            <a:noFill/>
          </a:ln>
        </p:spPr>
        <p:txBody>
          <a:bodyPr wrap="square">
            <a:spAutoFit/>
          </a:bodyPr>
          <a:lstStyle/>
          <a:p>
            <a:pPr>
              <a:lnSpc>
                <a:spcPct val="150000"/>
              </a:lnSpc>
            </a:pPr>
            <a:r>
              <a:rPr lang="zh-CN" altLang="en-US" sz="2400" dirty="0">
                <a:latin typeface="Times New Roman" panose="02020603050405020304" pitchFamily="18" charset="0"/>
                <a:ea typeface="黑体" panose="02010609060101010101" charset="-122"/>
                <a:cs typeface="Times New Roman" panose="02020603050405020304" pitchFamily="18" charset="0"/>
              </a:rPr>
              <a:t>融资与投资</a:t>
            </a:r>
          </a:p>
        </p:txBody>
      </p:sp>
      <p:sp>
        <p:nvSpPr>
          <p:cNvPr id="2" name="Rectangle 2"/>
          <p:cNvSpPr>
            <a:spLocks noChangeArrowheads="1"/>
          </p:cNvSpPr>
          <p:nvPr/>
        </p:nvSpPr>
        <p:spPr bwMode="auto">
          <a:xfrm>
            <a:off x="3687641" y="473880"/>
            <a:ext cx="12192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9" name="Rectangle 26"/>
          <p:cNvSpPr>
            <a:spLocks noChangeArrowheads="1"/>
          </p:cNvSpPr>
          <p:nvPr/>
        </p:nvSpPr>
        <p:spPr bwMode="auto">
          <a:xfrm>
            <a:off x="782896" y="1192882"/>
            <a:ext cx="4538826" cy="55399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indent="259080" algn="just">
              <a:spcBef>
                <a:spcPts val="900"/>
              </a:spcBef>
              <a:spcAft>
                <a:spcPts val="500"/>
              </a:spcAft>
            </a:pPr>
            <a:r>
              <a:rPr lang="zh-CN" altLang="en-US" sz="3000" dirty="0">
                <a:latin typeface="方正大黑简体" panose="03000509000000000000" pitchFamily="65" charset="-122"/>
                <a:ea typeface="方正大黑简体" panose="03000509000000000000" pitchFamily="65" charset="-122"/>
              </a:rPr>
              <a:t>一、公司基本资料归类</a:t>
            </a:r>
            <a:endParaRPr lang="zh-CN" altLang="zh-CN" sz="3000" dirty="0">
              <a:latin typeface="方正大黑简体" panose="03000509000000000000" pitchFamily="65" charset="-122"/>
              <a:ea typeface="方正大黑简体" panose="03000509000000000000" pitchFamily="65" charset="-122"/>
            </a:endParaRPr>
          </a:p>
        </p:txBody>
      </p:sp>
    </p:spTree>
  </p:cSld>
  <p:clrMapOvr>
    <a:masterClrMapping/>
  </p:clrMapOvr>
  <mc:AlternateContent xmlns:mc="http://schemas.openxmlformats.org/markup-compatibility/2006">
    <mc:Choice xmlns=""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lef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3"/>
                                        </p:tgtEl>
                                        <p:attrNameLst>
                                          <p:attrName>style.visibility</p:attrName>
                                        </p:attrNameLst>
                                      </p:cBhvr>
                                      <p:to>
                                        <p:strVal val="visible"/>
                                      </p:to>
                                    </p:set>
                                    <p:animEffect transition="in" filter="wipe(left)">
                                      <p:cBhvr>
                                        <p:cTn id="23" dur="500"/>
                                        <p:tgtEl>
                                          <p:spTgt spid="4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wipe(left)">
                                      <p:cBhvr>
                                        <p:cTn id="27" dur="500"/>
                                        <p:tgtEl>
                                          <p:spTgt spid="3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left)">
                                      <p:cBhvr>
                                        <p:cTn id="31" dur="500"/>
                                        <p:tgtEl>
                                          <p:spTgt spid="40"/>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wipe(left)">
                                      <p:cBhvr>
                                        <p:cTn id="35" dur="500"/>
                                        <p:tgtEl>
                                          <p:spTgt spid="35"/>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wipe(left)">
                                      <p:cBhvr>
                                        <p:cTn id="39" dur="500"/>
                                        <p:tgtEl>
                                          <p:spTgt spid="44"/>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wipe(left)">
                                      <p:cBhvr>
                                        <p:cTn id="43" dur="500"/>
                                        <p:tgtEl>
                                          <p:spTgt spid="34"/>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wipe(left)">
                                      <p:cBhvr>
                                        <p:cTn id="47" dur="500"/>
                                        <p:tgtEl>
                                          <p:spTgt spid="41"/>
                                        </p:tgtEl>
                                      </p:cBhvr>
                                    </p:animEffect>
                                  </p:childTnLst>
                                </p:cTn>
                              </p:par>
                            </p:childTnLst>
                          </p:cTn>
                        </p:par>
                        <p:par>
                          <p:cTn id="48" fill="hold">
                            <p:stCondLst>
                              <p:cond delay="5500"/>
                            </p:stCondLst>
                            <p:childTnLst>
                              <p:par>
                                <p:cTn id="49" presetID="22" presetClass="entr" presetSubtype="8" fill="hold" grpId="0" nodeType="after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wipe(left)">
                                      <p:cBhvr>
                                        <p:cTn id="51" dur="500"/>
                                        <p:tgtEl>
                                          <p:spTgt spid="33"/>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Effect transition="in" filter="wipe(left)">
                                      <p:cBhvr>
                                        <p:cTn id="55" dur="500"/>
                                        <p:tgtEl>
                                          <p:spTgt spid="45"/>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Effect transition="in" filter="wipe(left)">
                                      <p:cBhvr>
                                        <p:cTn id="59" dur="500"/>
                                        <p:tgtEl>
                                          <p:spTgt spid="32"/>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left)">
                                      <p:cBhvr>
                                        <p:cTn id="63"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34" grpId="0" animBg="1"/>
      <p:bldP spid="35" grpId="0" animBg="1"/>
      <p:bldP spid="36" grpId="0" animBg="1"/>
      <p:bldP spid="37" grpId="0" animBg="1"/>
      <p:bldP spid="38" grpId="0" animBg="1"/>
      <p:bldP spid="39" grpId="0"/>
      <p:bldP spid="40" grpId="0"/>
      <p:bldP spid="41" grpId="0"/>
      <p:bldP spid="42" grpId="0"/>
      <p:bldP spid="43" grpId="0"/>
      <p:bldP spid="44" grpId="0"/>
      <p:bldP spid="45" grpId="0"/>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Freeform 924"/>
          <p:cNvSpPr/>
          <p:nvPr/>
        </p:nvSpPr>
        <p:spPr bwMode="auto">
          <a:xfrm>
            <a:off x="5301627" y="3570291"/>
            <a:ext cx="3115887" cy="1552514"/>
          </a:xfrm>
          <a:custGeom>
            <a:avLst/>
            <a:gdLst>
              <a:gd name="T0" fmla="*/ 81 w 163"/>
              <a:gd name="T1" fmla="*/ 0 h 81"/>
              <a:gd name="T2" fmla="*/ 0 w 163"/>
              <a:gd name="T3" fmla="*/ 81 h 81"/>
              <a:gd name="T4" fmla="*/ 163 w 163"/>
              <a:gd name="T5" fmla="*/ 81 h 81"/>
              <a:gd name="T6" fmla="*/ 81 w 163"/>
              <a:gd name="T7" fmla="*/ 0 h 81"/>
            </a:gdLst>
            <a:ahLst/>
            <a:cxnLst>
              <a:cxn ang="0">
                <a:pos x="T0" y="T1"/>
              </a:cxn>
              <a:cxn ang="0">
                <a:pos x="T2" y="T3"/>
              </a:cxn>
              <a:cxn ang="0">
                <a:pos x="T4" y="T5"/>
              </a:cxn>
              <a:cxn ang="0">
                <a:pos x="T6" y="T7"/>
              </a:cxn>
            </a:cxnLst>
            <a:rect l="0" t="0" r="r" b="b"/>
            <a:pathLst>
              <a:path w="163" h="81">
                <a:moveTo>
                  <a:pt x="81" y="0"/>
                </a:moveTo>
                <a:cubicBezTo>
                  <a:pt x="37" y="0"/>
                  <a:pt x="0" y="36"/>
                  <a:pt x="0" y="81"/>
                </a:cubicBezTo>
                <a:cubicBezTo>
                  <a:pt x="163" y="81"/>
                  <a:pt x="163" y="81"/>
                  <a:pt x="163" y="81"/>
                </a:cubicBezTo>
                <a:cubicBezTo>
                  <a:pt x="162" y="36"/>
                  <a:pt x="126" y="0"/>
                  <a:pt x="81" y="0"/>
                </a:cubicBezTo>
                <a:close/>
              </a:path>
            </a:pathLst>
          </a:custGeom>
          <a:solidFill>
            <a:srgbClr val="596784"/>
          </a:solidFill>
          <a:ln w="25400">
            <a:noFill/>
          </a:ln>
          <a:effectLst>
            <a:outerShdw blurRad="254000" dist="63500" dir="2700000" algn="tl" rotWithShape="0">
              <a:prstClr val="black">
                <a:alpha val="20000"/>
              </a:prstClr>
            </a:outerShdw>
          </a:effectLst>
          <a:scene3d>
            <a:camera prst="orthographicFront"/>
            <a:lightRig rig="twoPt" dir="t"/>
          </a:scene3d>
          <a:sp3d prstMaterial="plastic">
            <a:extrusionClr>
              <a:schemeClr val="accent1"/>
            </a:extrusionClr>
            <a:contourClr>
              <a:schemeClr val="tx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a:solidFill>
                <a:srgbClr val="FFFFFF"/>
              </a:solidFill>
              <a:latin typeface="微软雅黑" panose="020B0503020204020204" pitchFamily="34" charset="-122"/>
            </a:endParaRPr>
          </a:p>
        </p:txBody>
      </p:sp>
      <p:sp>
        <p:nvSpPr>
          <p:cNvPr id="23" name="Freeform 925"/>
          <p:cNvSpPr>
            <a:spLocks noChangeAspect="1"/>
          </p:cNvSpPr>
          <p:nvPr/>
        </p:nvSpPr>
        <p:spPr bwMode="auto">
          <a:xfrm>
            <a:off x="8775183" y="3878094"/>
            <a:ext cx="2481702" cy="1240850"/>
          </a:xfrm>
          <a:custGeom>
            <a:avLst/>
            <a:gdLst>
              <a:gd name="T0" fmla="*/ 42 w 84"/>
              <a:gd name="T1" fmla="*/ 0 h 42"/>
              <a:gd name="T2" fmla="*/ 0 w 84"/>
              <a:gd name="T3" fmla="*/ 42 h 42"/>
              <a:gd name="T4" fmla="*/ 84 w 84"/>
              <a:gd name="T5" fmla="*/ 42 h 42"/>
              <a:gd name="T6" fmla="*/ 42 w 84"/>
              <a:gd name="T7" fmla="*/ 0 h 42"/>
            </a:gdLst>
            <a:ahLst/>
            <a:cxnLst>
              <a:cxn ang="0">
                <a:pos x="T0" y="T1"/>
              </a:cxn>
              <a:cxn ang="0">
                <a:pos x="T2" y="T3"/>
              </a:cxn>
              <a:cxn ang="0">
                <a:pos x="T4" y="T5"/>
              </a:cxn>
              <a:cxn ang="0">
                <a:pos x="T6" y="T7"/>
              </a:cxn>
            </a:cxnLst>
            <a:rect l="0" t="0" r="r" b="b"/>
            <a:pathLst>
              <a:path w="84" h="42">
                <a:moveTo>
                  <a:pt x="42" y="0"/>
                </a:moveTo>
                <a:cubicBezTo>
                  <a:pt x="19" y="0"/>
                  <a:pt x="0" y="19"/>
                  <a:pt x="0" y="42"/>
                </a:cubicBezTo>
                <a:cubicBezTo>
                  <a:pt x="84" y="42"/>
                  <a:pt x="84" y="42"/>
                  <a:pt x="84" y="42"/>
                </a:cubicBezTo>
                <a:cubicBezTo>
                  <a:pt x="84" y="19"/>
                  <a:pt x="65" y="0"/>
                  <a:pt x="42" y="0"/>
                </a:cubicBezTo>
                <a:close/>
              </a:path>
            </a:pathLst>
          </a:custGeom>
          <a:solidFill>
            <a:srgbClr val="646464"/>
          </a:solidFill>
          <a:ln w="25400">
            <a:noFill/>
          </a:ln>
          <a:effectLst>
            <a:outerShdw blurRad="254000" dist="63500" dir="2700000" algn="tl" rotWithShape="0">
              <a:prstClr val="black">
                <a:alpha val="20000"/>
              </a:prstClr>
            </a:outerShdw>
          </a:effectLst>
          <a:scene3d>
            <a:camera prst="orthographicFront"/>
            <a:lightRig rig="twoPt" dir="t"/>
          </a:scene3d>
          <a:sp3d prstMaterial="plastic">
            <a:extrusionClr>
              <a:schemeClr val="accent1"/>
            </a:extrusionClr>
            <a:contourClr>
              <a:schemeClr val="tx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a:solidFill>
                <a:srgbClr val="FFFFFF"/>
              </a:solidFill>
              <a:latin typeface="微软雅黑" panose="020B0503020204020204" pitchFamily="34" charset="-122"/>
            </a:endParaRPr>
          </a:p>
        </p:txBody>
      </p:sp>
      <p:sp>
        <p:nvSpPr>
          <p:cNvPr id="24" name="文本框 6"/>
          <p:cNvSpPr txBox="1"/>
          <p:nvPr/>
        </p:nvSpPr>
        <p:spPr>
          <a:xfrm>
            <a:off x="5901773" y="4308578"/>
            <a:ext cx="1915593" cy="584775"/>
          </a:xfrm>
          <a:prstGeom prst="rect">
            <a:avLst/>
          </a:prstGeom>
          <a:noFill/>
        </p:spPr>
        <p:txBody>
          <a:bodyPr wrap="square" rtlCol="0" anchor="ctr">
            <a:spAutoFit/>
          </a:bodyPr>
          <a:lstStyle/>
          <a:p>
            <a:pPr algn="ctr"/>
            <a:r>
              <a:rPr lang="zh-CN" altLang="en-US" sz="3200" dirty="0">
                <a:solidFill>
                  <a:schemeClr val="bg1"/>
                </a:solidFill>
                <a:latin typeface="黑体" panose="02010609060101010101" charset="-122"/>
                <a:ea typeface="黑体" panose="02010609060101010101" charset="-122"/>
                <a:cs typeface="Arial" panose="020B0604020202020204" pitchFamily="34" charset="0"/>
              </a:rPr>
              <a:t>产业政策</a:t>
            </a:r>
          </a:p>
        </p:txBody>
      </p:sp>
      <p:sp>
        <p:nvSpPr>
          <p:cNvPr id="25" name="文本框 7"/>
          <p:cNvSpPr txBox="1"/>
          <p:nvPr/>
        </p:nvSpPr>
        <p:spPr>
          <a:xfrm>
            <a:off x="8967082" y="4308578"/>
            <a:ext cx="2097904" cy="584775"/>
          </a:xfrm>
          <a:prstGeom prst="rect">
            <a:avLst/>
          </a:prstGeom>
          <a:noFill/>
        </p:spPr>
        <p:txBody>
          <a:bodyPr wrap="square" rtlCol="0">
            <a:spAutoFit/>
          </a:bodyPr>
          <a:lstStyle/>
          <a:p>
            <a:pPr algn="ctr"/>
            <a:r>
              <a:rPr lang="zh-CN" altLang="en-US" sz="3200" dirty="0">
                <a:solidFill>
                  <a:schemeClr val="bg1"/>
                </a:solidFill>
                <a:latin typeface="黑体" panose="02010609060101010101" charset="-122"/>
                <a:ea typeface="黑体" panose="02010609060101010101" charset="-122"/>
                <a:cs typeface="Arial" panose="020B0604020202020204" pitchFamily="34" charset="0"/>
              </a:rPr>
              <a:t>经济特色</a:t>
            </a:r>
          </a:p>
        </p:txBody>
      </p:sp>
      <p:sp>
        <p:nvSpPr>
          <p:cNvPr id="29" name="Freeform 923"/>
          <p:cNvSpPr/>
          <p:nvPr/>
        </p:nvSpPr>
        <p:spPr bwMode="auto">
          <a:xfrm>
            <a:off x="860087" y="3070880"/>
            <a:ext cx="4076712" cy="2051924"/>
          </a:xfrm>
          <a:custGeom>
            <a:avLst/>
            <a:gdLst>
              <a:gd name="T0" fmla="*/ 106 w 213"/>
              <a:gd name="T1" fmla="*/ 0 h 107"/>
              <a:gd name="T2" fmla="*/ 0 w 213"/>
              <a:gd name="T3" fmla="*/ 107 h 107"/>
              <a:gd name="T4" fmla="*/ 213 w 213"/>
              <a:gd name="T5" fmla="*/ 107 h 107"/>
              <a:gd name="T6" fmla="*/ 106 w 213"/>
              <a:gd name="T7" fmla="*/ 0 h 107"/>
            </a:gdLst>
            <a:ahLst/>
            <a:cxnLst>
              <a:cxn ang="0">
                <a:pos x="T0" y="T1"/>
              </a:cxn>
              <a:cxn ang="0">
                <a:pos x="T2" y="T3"/>
              </a:cxn>
              <a:cxn ang="0">
                <a:pos x="T4" y="T5"/>
              </a:cxn>
              <a:cxn ang="0">
                <a:pos x="T6" y="T7"/>
              </a:cxn>
            </a:cxnLst>
            <a:rect l="0" t="0" r="r" b="b"/>
            <a:pathLst>
              <a:path w="213" h="107">
                <a:moveTo>
                  <a:pt x="106" y="0"/>
                </a:moveTo>
                <a:cubicBezTo>
                  <a:pt x="48" y="0"/>
                  <a:pt x="0" y="48"/>
                  <a:pt x="0" y="107"/>
                </a:cubicBezTo>
                <a:cubicBezTo>
                  <a:pt x="213" y="107"/>
                  <a:pt x="213" y="107"/>
                  <a:pt x="213" y="107"/>
                </a:cubicBezTo>
                <a:cubicBezTo>
                  <a:pt x="213" y="48"/>
                  <a:pt x="165" y="0"/>
                  <a:pt x="106" y="0"/>
                </a:cubicBezTo>
                <a:close/>
              </a:path>
            </a:pathLst>
          </a:custGeom>
          <a:solidFill>
            <a:srgbClr val="FFB407"/>
          </a:solidFill>
          <a:ln w="38100">
            <a:noFill/>
          </a:ln>
          <a:effectLst>
            <a:outerShdw blurRad="254000" dist="63500" dir="2700000" algn="tl" rotWithShape="0">
              <a:prstClr val="black">
                <a:alpha val="20000"/>
              </a:prstClr>
            </a:outerShdw>
          </a:effectLst>
          <a:scene3d>
            <a:camera prst="orthographicFront"/>
            <a:lightRig rig="twoPt" dir="t"/>
          </a:scene3d>
          <a:sp3d prstMaterial="plastic">
            <a:extrusionClr>
              <a:schemeClr val="accent1"/>
            </a:extrusionClr>
            <a:contourClr>
              <a:schemeClr val="tx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a:solidFill>
                <a:schemeClr val="bg1"/>
              </a:solidFill>
              <a:latin typeface="微软雅黑" panose="020B0503020204020204" pitchFamily="34" charset="-122"/>
            </a:endParaRPr>
          </a:p>
        </p:txBody>
      </p:sp>
      <p:sp>
        <p:nvSpPr>
          <p:cNvPr id="30" name="文本框 5"/>
          <p:cNvSpPr txBox="1"/>
          <p:nvPr/>
        </p:nvSpPr>
        <p:spPr>
          <a:xfrm>
            <a:off x="1401039" y="3648822"/>
            <a:ext cx="2932005" cy="1200329"/>
          </a:xfrm>
          <a:prstGeom prst="rect">
            <a:avLst/>
          </a:prstGeom>
          <a:noFill/>
        </p:spPr>
        <p:txBody>
          <a:bodyPr wrap="square" rtlCol="0" anchor="ctr">
            <a:spAutoFit/>
          </a:bodyPr>
          <a:lstStyle/>
          <a:p>
            <a:pPr algn="ctr"/>
            <a:r>
              <a:rPr lang="zh-CN" altLang="en-US" sz="3600" dirty="0">
                <a:solidFill>
                  <a:schemeClr val="bg1"/>
                </a:solidFill>
                <a:latin typeface="黑体" panose="02010609060101010101" charset="-122"/>
                <a:ea typeface="黑体" panose="02010609060101010101" charset="-122"/>
                <a:cs typeface="Arial" panose="020B0604020202020204" pitchFamily="34" charset="0"/>
              </a:rPr>
              <a:t>自然资源</a:t>
            </a:r>
            <a:endParaRPr lang="en-US" altLang="zh-CN" sz="3600" dirty="0">
              <a:solidFill>
                <a:schemeClr val="bg1"/>
              </a:solidFill>
              <a:latin typeface="黑体" panose="02010609060101010101" charset="-122"/>
              <a:ea typeface="黑体" panose="02010609060101010101" charset="-122"/>
              <a:cs typeface="Arial" panose="020B0604020202020204" pitchFamily="34" charset="0"/>
            </a:endParaRPr>
          </a:p>
          <a:p>
            <a:pPr algn="ctr"/>
            <a:r>
              <a:rPr lang="zh-CN" altLang="en-US" sz="3600" dirty="0">
                <a:solidFill>
                  <a:schemeClr val="bg1"/>
                </a:solidFill>
                <a:latin typeface="黑体" panose="02010609060101010101" charset="-122"/>
                <a:ea typeface="黑体" panose="02010609060101010101" charset="-122"/>
                <a:cs typeface="Arial" panose="020B0604020202020204" pitchFamily="34" charset="0"/>
              </a:rPr>
              <a:t>和基础设施</a:t>
            </a:r>
          </a:p>
        </p:txBody>
      </p:sp>
      <p:cxnSp>
        <p:nvCxnSpPr>
          <p:cNvPr id="28" name="直接连接符 27"/>
          <p:cNvCxnSpPr/>
          <p:nvPr/>
        </p:nvCxnSpPr>
        <p:spPr>
          <a:xfrm>
            <a:off x="0" y="5122805"/>
            <a:ext cx="12192000" cy="0"/>
          </a:xfrm>
          <a:prstGeom prst="line">
            <a:avLst/>
          </a:prstGeom>
          <a:ln w="34925">
            <a:solidFill>
              <a:srgbClr val="596784"/>
            </a:solidFill>
          </a:ln>
          <a:effectLst>
            <a:outerShdw blurRad="254000" dist="63500" dir="2700000" algn="tl" rotWithShape="0">
              <a:prstClr val="black">
                <a:alpha val="20000"/>
              </a:prstClr>
            </a:outerShdw>
          </a:effectLst>
        </p:spPr>
        <p:style>
          <a:lnRef idx="1">
            <a:schemeClr val="accent1"/>
          </a:lnRef>
          <a:fillRef idx="0">
            <a:schemeClr val="accent1"/>
          </a:fillRef>
          <a:effectRef idx="0">
            <a:schemeClr val="accent1"/>
          </a:effectRef>
          <a:fontRef idx="minor">
            <a:schemeClr val="tx1"/>
          </a:fontRef>
        </p:style>
      </p:cxnSp>
      <p:sp>
        <p:nvSpPr>
          <p:cNvPr id="10" name="Rectangle 26"/>
          <p:cNvSpPr>
            <a:spLocks noChangeArrowheads="1"/>
          </p:cNvSpPr>
          <p:nvPr/>
        </p:nvSpPr>
        <p:spPr bwMode="auto">
          <a:xfrm>
            <a:off x="769644" y="1436282"/>
            <a:ext cx="4902286" cy="55399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indent="259080" algn="just">
              <a:spcBef>
                <a:spcPts val="900"/>
              </a:spcBef>
              <a:spcAft>
                <a:spcPts val="500"/>
              </a:spcAft>
            </a:pPr>
            <a:r>
              <a:rPr lang="zh-CN" altLang="en-US" sz="3000" dirty="0">
                <a:latin typeface="方正大黑简体" panose="03000509000000000000" pitchFamily="65" charset="-122"/>
                <a:ea typeface="方正大黑简体" panose="03000509000000000000" pitchFamily="65" charset="-122"/>
              </a:rPr>
              <a:t>二、公司的经济区位分析</a:t>
            </a:r>
            <a:endParaRPr lang="zh-CN" altLang="zh-CN" sz="3000" dirty="0">
              <a:latin typeface="方正大黑简体" panose="03000509000000000000" pitchFamily="65" charset="-122"/>
              <a:ea typeface="方正大黑简体" panose="03000509000000000000" pitchFamily="65" charset="-122"/>
            </a:endParaRPr>
          </a:p>
        </p:txBody>
      </p:sp>
    </p:spTree>
  </p:cSld>
  <p:clrMapOvr>
    <a:masterClrMapping/>
  </p:clrMapOvr>
  <mc:AlternateContent xmlns:mc="http://schemas.openxmlformats.org/markup-compatibility/2006">
    <mc:Choice xmlns=""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1"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additive="base">
                                        <p:cTn id="16" dur="500" fill="hold"/>
                                        <p:tgtEl>
                                          <p:spTgt spid="29"/>
                                        </p:tgtEl>
                                        <p:attrNameLst>
                                          <p:attrName>ppt_x</p:attrName>
                                        </p:attrNameLst>
                                      </p:cBhvr>
                                      <p:tavLst>
                                        <p:tav tm="0">
                                          <p:val>
                                            <p:strVal val="#ppt_x"/>
                                          </p:val>
                                        </p:tav>
                                        <p:tav tm="100000">
                                          <p:val>
                                            <p:strVal val="#ppt_x"/>
                                          </p:val>
                                        </p:tav>
                                      </p:tavLst>
                                    </p:anim>
                                    <p:anim calcmode="lin" valueType="num">
                                      <p:cBhvr additive="base">
                                        <p:cTn id="17" dur="500" fill="hold"/>
                                        <p:tgtEl>
                                          <p:spTgt spid="29"/>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2" presetClass="entr" presetSubtype="1" fill="hold" grpId="0" nodeType="after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additive="base">
                                        <p:cTn id="21" dur="500" fill="hold"/>
                                        <p:tgtEl>
                                          <p:spTgt spid="30"/>
                                        </p:tgtEl>
                                        <p:attrNameLst>
                                          <p:attrName>ppt_x</p:attrName>
                                        </p:attrNameLst>
                                      </p:cBhvr>
                                      <p:tavLst>
                                        <p:tav tm="0">
                                          <p:val>
                                            <p:strVal val="#ppt_x"/>
                                          </p:val>
                                        </p:tav>
                                        <p:tav tm="100000">
                                          <p:val>
                                            <p:strVal val="#ppt_x"/>
                                          </p:val>
                                        </p:tav>
                                      </p:tavLst>
                                    </p:anim>
                                    <p:anim calcmode="lin" valueType="num">
                                      <p:cBhvr additive="base">
                                        <p:cTn id="22" dur="500" fill="hold"/>
                                        <p:tgtEl>
                                          <p:spTgt spid="30"/>
                                        </p:tgtEl>
                                        <p:attrNameLst>
                                          <p:attrName>ppt_y</p:attrName>
                                        </p:attrNameLst>
                                      </p:cBhvr>
                                      <p:tavLst>
                                        <p:tav tm="0">
                                          <p:val>
                                            <p:strVal val="0-#ppt_h/2"/>
                                          </p:val>
                                        </p:tav>
                                        <p:tav tm="100000">
                                          <p:val>
                                            <p:strVal val="#ppt_y"/>
                                          </p:val>
                                        </p:tav>
                                      </p:tavLst>
                                    </p:anim>
                                  </p:childTnLst>
                                </p:cTn>
                              </p:par>
                            </p:childTnLst>
                          </p:cTn>
                        </p:par>
                        <p:par>
                          <p:cTn id="23" fill="hold">
                            <p:stCondLst>
                              <p:cond delay="2000"/>
                            </p:stCondLst>
                            <p:childTnLst>
                              <p:par>
                                <p:cTn id="24" presetID="2" presetClass="entr" presetSubtype="1"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500" fill="hold"/>
                                        <p:tgtEl>
                                          <p:spTgt spid="21"/>
                                        </p:tgtEl>
                                        <p:attrNameLst>
                                          <p:attrName>ppt_x</p:attrName>
                                        </p:attrNameLst>
                                      </p:cBhvr>
                                      <p:tavLst>
                                        <p:tav tm="0">
                                          <p:val>
                                            <p:strVal val="#ppt_x"/>
                                          </p:val>
                                        </p:tav>
                                        <p:tav tm="100000">
                                          <p:val>
                                            <p:strVal val="#ppt_x"/>
                                          </p:val>
                                        </p:tav>
                                      </p:tavLst>
                                    </p:anim>
                                    <p:anim calcmode="lin" valueType="num">
                                      <p:cBhvr additive="base">
                                        <p:cTn id="27" dur="500" fill="hold"/>
                                        <p:tgtEl>
                                          <p:spTgt spid="21"/>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2" presetClass="entr" presetSubtype="1" fill="hold" grpId="0" nodeType="after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additive="base">
                                        <p:cTn id="31" dur="500" fill="hold"/>
                                        <p:tgtEl>
                                          <p:spTgt spid="24"/>
                                        </p:tgtEl>
                                        <p:attrNameLst>
                                          <p:attrName>ppt_x</p:attrName>
                                        </p:attrNameLst>
                                      </p:cBhvr>
                                      <p:tavLst>
                                        <p:tav tm="0">
                                          <p:val>
                                            <p:strVal val="#ppt_x"/>
                                          </p:val>
                                        </p:tav>
                                        <p:tav tm="100000">
                                          <p:val>
                                            <p:strVal val="#ppt_x"/>
                                          </p:val>
                                        </p:tav>
                                      </p:tavLst>
                                    </p:anim>
                                    <p:anim calcmode="lin" valueType="num">
                                      <p:cBhvr additive="base">
                                        <p:cTn id="32" dur="500" fill="hold"/>
                                        <p:tgtEl>
                                          <p:spTgt spid="24"/>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2" presetClass="entr" presetSubtype="1" fill="hold" grpId="0" nodeType="afterEffect">
                                  <p:stCondLst>
                                    <p:cond delay="0"/>
                                  </p:stCondLst>
                                  <p:childTnLst>
                                    <p:set>
                                      <p:cBhvr>
                                        <p:cTn id="35" dur="1" fill="hold">
                                          <p:stCondLst>
                                            <p:cond delay="0"/>
                                          </p:stCondLst>
                                        </p:cTn>
                                        <p:tgtEl>
                                          <p:spTgt spid="23"/>
                                        </p:tgtEl>
                                        <p:attrNameLst>
                                          <p:attrName>style.visibility</p:attrName>
                                        </p:attrNameLst>
                                      </p:cBhvr>
                                      <p:to>
                                        <p:strVal val="visible"/>
                                      </p:to>
                                    </p:set>
                                    <p:anim calcmode="lin" valueType="num">
                                      <p:cBhvr additive="base">
                                        <p:cTn id="36" dur="500" fill="hold"/>
                                        <p:tgtEl>
                                          <p:spTgt spid="23"/>
                                        </p:tgtEl>
                                        <p:attrNameLst>
                                          <p:attrName>ppt_x</p:attrName>
                                        </p:attrNameLst>
                                      </p:cBhvr>
                                      <p:tavLst>
                                        <p:tav tm="0">
                                          <p:val>
                                            <p:strVal val="#ppt_x"/>
                                          </p:val>
                                        </p:tav>
                                        <p:tav tm="100000">
                                          <p:val>
                                            <p:strVal val="#ppt_x"/>
                                          </p:val>
                                        </p:tav>
                                      </p:tavLst>
                                    </p:anim>
                                    <p:anim calcmode="lin" valueType="num">
                                      <p:cBhvr additive="base">
                                        <p:cTn id="37" dur="500" fill="hold"/>
                                        <p:tgtEl>
                                          <p:spTgt spid="23"/>
                                        </p:tgtEl>
                                        <p:attrNameLst>
                                          <p:attrName>ppt_y</p:attrName>
                                        </p:attrNameLst>
                                      </p:cBhvr>
                                      <p:tavLst>
                                        <p:tav tm="0">
                                          <p:val>
                                            <p:strVal val="0-#ppt_h/2"/>
                                          </p:val>
                                        </p:tav>
                                        <p:tav tm="100000">
                                          <p:val>
                                            <p:strVal val="#ppt_y"/>
                                          </p:val>
                                        </p:tav>
                                      </p:tavLst>
                                    </p:anim>
                                  </p:childTnLst>
                                </p:cTn>
                              </p:par>
                            </p:childTnLst>
                          </p:cTn>
                        </p:par>
                        <p:par>
                          <p:cTn id="38" fill="hold">
                            <p:stCondLst>
                              <p:cond delay="3500"/>
                            </p:stCondLst>
                            <p:childTnLst>
                              <p:par>
                                <p:cTn id="39" presetID="2" presetClass="entr" presetSubtype="1"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additive="base">
                                        <p:cTn id="41" dur="500" fill="hold"/>
                                        <p:tgtEl>
                                          <p:spTgt spid="25"/>
                                        </p:tgtEl>
                                        <p:attrNameLst>
                                          <p:attrName>ppt_x</p:attrName>
                                        </p:attrNameLst>
                                      </p:cBhvr>
                                      <p:tavLst>
                                        <p:tav tm="0">
                                          <p:val>
                                            <p:strVal val="#ppt_x"/>
                                          </p:val>
                                        </p:tav>
                                        <p:tav tm="100000">
                                          <p:val>
                                            <p:strVal val="#ppt_x"/>
                                          </p:val>
                                        </p:tav>
                                      </p:tavLst>
                                    </p:anim>
                                    <p:anim calcmode="lin" valueType="num">
                                      <p:cBhvr additive="base">
                                        <p:cTn id="42" dur="500" fill="hold"/>
                                        <p:tgtEl>
                                          <p:spTgt spid="2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p:bldP spid="25" grpId="0"/>
      <p:bldP spid="29" grpId="0" animBg="1"/>
      <p:bldP spid="30"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26"/>
          <p:cNvSpPr>
            <a:spLocks noChangeArrowheads="1"/>
          </p:cNvSpPr>
          <p:nvPr/>
        </p:nvSpPr>
        <p:spPr bwMode="auto">
          <a:xfrm>
            <a:off x="1000541" y="1584064"/>
            <a:ext cx="4512365" cy="55399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algn="just">
              <a:spcAft>
                <a:spcPts val="600"/>
              </a:spcAft>
            </a:pPr>
            <a:r>
              <a:rPr lang="zh-CN" altLang="en-US" sz="3000" dirty="0">
                <a:latin typeface="方正大黑简体" panose="03000509000000000000" pitchFamily="65" charset="-122"/>
                <a:ea typeface="方正大黑简体" panose="03000509000000000000" pitchFamily="65" charset="-122"/>
                <a:cs typeface="华文黑体" pitchFamily="2" charset="-122"/>
              </a:rPr>
              <a:t>三、公司的竞争地位分析</a:t>
            </a:r>
          </a:p>
        </p:txBody>
      </p:sp>
      <p:sp>
        <p:nvSpPr>
          <p:cNvPr id="20" name="Rectangle 26"/>
          <p:cNvSpPr>
            <a:spLocks noChangeArrowheads="1"/>
          </p:cNvSpPr>
          <p:nvPr/>
        </p:nvSpPr>
        <p:spPr bwMode="auto">
          <a:xfrm>
            <a:off x="1000541" y="2271973"/>
            <a:ext cx="10237304" cy="3164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indent="612140" algn="just">
              <a:lnSpc>
                <a:spcPct val="150000"/>
              </a:lnSpc>
              <a:spcAft>
                <a:spcPts val="600"/>
              </a:spcAft>
            </a:pPr>
            <a:r>
              <a:rPr lang="zh-CN" altLang="en-US" sz="2200" dirty="0">
                <a:latin typeface="等线" panose="02010600030101010101" pitchFamily="2" charset="-122"/>
                <a:cs typeface="华文黑体" pitchFamily="2" charset="-122"/>
              </a:rPr>
              <a:t>上市公司行业地位、市场占有率水平应成为投资者进行股票投资时的重要决策参考依据。只有行业地位出众、市场占有率不断提高，特别是具有垄断优势的公司才能成为行业巨头，这些公司是投资者首选的投资对象。</a:t>
            </a:r>
          </a:p>
          <a:p>
            <a:pPr indent="612140" algn="just">
              <a:lnSpc>
                <a:spcPct val="150000"/>
              </a:lnSpc>
              <a:spcAft>
                <a:spcPts val="600"/>
              </a:spcAft>
            </a:pPr>
            <a:r>
              <a:rPr lang="zh-CN" altLang="en-US" sz="2200" dirty="0">
                <a:latin typeface="等线" panose="02010600030101010101" pitchFamily="2" charset="-122"/>
                <a:cs typeface="华文黑体" pitchFamily="2" charset="-122"/>
              </a:rPr>
              <a:t>判断上市公司的行业地位时应主要从以下几方面入手：一是要看该公司产品的市场占有率是否居行业前列；二是要看该公司产品的销售增长率在本行业是否处于领先地位；三是要看该公司在行业内是否保持着技术领先地位。</a:t>
            </a:r>
            <a:endParaRPr lang="zh-CN" altLang="en-US" sz="2200" dirty="0">
              <a:latin typeface="等线" panose="02010600030101010101" pitchFamily="2" charset="-122"/>
              <a:ea typeface="等线" panose="02010600030101010101" pitchFamily="2" charset="-122"/>
              <a:cs typeface="华文黑体" pitchFamily="2" charset="-122"/>
            </a:endParaRPr>
          </a:p>
        </p:txBody>
      </p:sp>
    </p:spTree>
  </p:cSld>
  <p:clrMapOvr>
    <a:masterClrMapping/>
  </p:clrMapOvr>
  <mc:AlternateContent xmlns:mc="http://schemas.openxmlformats.org/markup-compatibility/2006">
    <mc:Choice xmlns="" xmlns:p14="http://schemas.microsoft.com/office/powerpoint/2010/main" Requires="p14">
      <p:transition spd="slow" p14:dur="1250">
        <p14:switch dir="r"/>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Group 41"/>
          <p:cNvGrpSpPr/>
          <p:nvPr/>
        </p:nvGrpSpPr>
        <p:grpSpPr>
          <a:xfrm>
            <a:off x="4543678" y="2864757"/>
            <a:ext cx="3061187" cy="3822165"/>
            <a:chOff x="4731074" y="3558159"/>
            <a:chExt cx="2569838" cy="3208672"/>
          </a:xfrm>
        </p:grpSpPr>
        <p:grpSp>
          <p:nvGrpSpPr>
            <p:cNvPr id="39" name="组合 72"/>
            <p:cNvGrpSpPr/>
            <p:nvPr/>
          </p:nvGrpSpPr>
          <p:grpSpPr>
            <a:xfrm>
              <a:off x="6096000" y="4175841"/>
              <a:ext cx="1204912" cy="2428808"/>
              <a:chOff x="4281488" y="2009843"/>
              <a:chExt cx="1204912" cy="2428808"/>
            </a:xfrm>
          </p:grpSpPr>
          <p:sp>
            <p:nvSpPr>
              <p:cNvPr id="64" name="Freeform 59"/>
              <p:cNvSpPr/>
              <p:nvPr/>
            </p:nvSpPr>
            <p:spPr bwMode="auto">
              <a:xfrm>
                <a:off x="4728043" y="2583169"/>
                <a:ext cx="378730" cy="448633"/>
              </a:xfrm>
              <a:custGeom>
                <a:avLst/>
                <a:gdLst>
                  <a:gd name="T0" fmla="*/ 102 w 154"/>
                  <a:gd name="T1" fmla="*/ 109 h 182"/>
                  <a:gd name="T2" fmla="*/ 154 w 154"/>
                  <a:gd name="T3" fmla="*/ 46 h 182"/>
                  <a:gd name="T4" fmla="*/ 69 w 154"/>
                  <a:gd name="T5" fmla="*/ 0 h 182"/>
                  <a:gd name="T6" fmla="*/ 18 w 154"/>
                  <a:gd name="T7" fmla="*/ 63 h 182"/>
                  <a:gd name="T8" fmla="*/ 17 w 154"/>
                  <a:gd name="T9" fmla="*/ 131 h 182"/>
                  <a:gd name="T10" fmla="*/ 25 w 154"/>
                  <a:gd name="T11" fmla="*/ 136 h 182"/>
                  <a:gd name="T12" fmla="*/ 110 w 154"/>
                  <a:gd name="T13" fmla="*/ 182 h 182"/>
                  <a:gd name="T14" fmla="*/ 102 w 154"/>
                  <a:gd name="T15" fmla="*/ 177 h 182"/>
                  <a:gd name="T16" fmla="*/ 102 w 154"/>
                  <a:gd name="T17" fmla="*/ 109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 h="182">
                    <a:moveTo>
                      <a:pt x="102" y="109"/>
                    </a:moveTo>
                    <a:cubicBezTo>
                      <a:pt x="154" y="46"/>
                      <a:pt x="154" y="46"/>
                      <a:pt x="154" y="46"/>
                    </a:cubicBezTo>
                    <a:cubicBezTo>
                      <a:pt x="69" y="0"/>
                      <a:pt x="69" y="0"/>
                      <a:pt x="69" y="0"/>
                    </a:cubicBezTo>
                    <a:cubicBezTo>
                      <a:pt x="18" y="63"/>
                      <a:pt x="18" y="63"/>
                      <a:pt x="18" y="63"/>
                    </a:cubicBezTo>
                    <a:cubicBezTo>
                      <a:pt x="0" y="84"/>
                      <a:pt x="0" y="114"/>
                      <a:pt x="17" y="131"/>
                    </a:cubicBezTo>
                    <a:cubicBezTo>
                      <a:pt x="20" y="133"/>
                      <a:pt x="22" y="135"/>
                      <a:pt x="25" y="136"/>
                    </a:cubicBezTo>
                    <a:cubicBezTo>
                      <a:pt x="110" y="182"/>
                      <a:pt x="110" y="182"/>
                      <a:pt x="110" y="182"/>
                    </a:cubicBezTo>
                    <a:cubicBezTo>
                      <a:pt x="107" y="181"/>
                      <a:pt x="105" y="179"/>
                      <a:pt x="102" y="177"/>
                    </a:cubicBezTo>
                    <a:cubicBezTo>
                      <a:pt x="85" y="160"/>
                      <a:pt x="85" y="130"/>
                      <a:pt x="102" y="109"/>
                    </a:cubicBezTo>
                    <a:close/>
                  </a:path>
                </a:pathLst>
              </a:custGeom>
              <a:solidFill>
                <a:schemeClr val="bg1">
                  <a:lumMod val="75000"/>
                </a:schemeClr>
              </a:solidFill>
              <a:ln w="127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400">
                  <a:solidFill>
                    <a:prstClr val="white"/>
                  </a:solidFill>
                  <a:latin typeface="+mn-lt"/>
                  <a:ea typeface="+mn-ea"/>
                </a:endParaRPr>
              </a:p>
            </p:txBody>
          </p:sp>
          <p:sp>
            <p:nvSpPr>
              <p:cNvPr id="65" name="Freeform 54"/>
              <p:cNvSpPr/>
              <p:nvPr/>
            </p:nvSpPr>
            <p:spPr bwMode="auto">
              <a:xfrm>
                <a:off x="4755829" y="2009843"/>
                <a:ext cx="387076" cy="450720"/>
              </a:xfrm>
              <a:custGeom>
                <a:avLst/>
                <a:gdLst>
                  <a:gd name="T0" fmla="*/ 102 w 157"/>
                  <a:gd name="T1" fmla="*/ 65 h 183"/>
                  <a:gd name="T2" fmla="*/ 133 w 157"/>
                  <a:gd name="T3" fmla="*/ 47 h 183"/>
                  <a:gd name="T4" fmla="*/ 157 w 157"/>
                  <a:gd name="T5" fmla="*/ 51 h 183"/>
                  <a:gd name="T6" fmla="*/ 72 w 157"/>
                  <a:gd name="T7" fmla="*/ 5 h 183"/>
                  <a:gd name="T8" fmla="*/ 49 w 157"/>
                  <a:gd name="T9" fmla="*/ 1 h 183"/>
                  <a:gd name="T10" fmla="*/ 17 w 157"/>
                  <a:gd name="T11" fmla="*/ 19 h 183"/>
                  <a:gd name="T12" fmla="*/ 17 w 157"/>
                  <a:gd name="T13" fmla="*/ 87 h 183"/>
                  <a:gd name="T14" fmla="*/ 70 w 157"/>
                  <a:gd name="T15" fmla="*/ 137 h 183"/>
                  <a:gd name="T16" fmla="*/ 155 w 157"/>
                  <a:gd name="T17" fmla="*/ 183 h 183"/>
                  <a:gd name="T18" fmla="*/ 102 w 157"/>
                  <a:gd name="T19" fmla="*/ 133 h 183"/>
                  <a:gd name="T20" fmla="*/ 102 w 157"/>
                  <a:gd name="T21" fmla="*/ 65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7" h="183">
                    <a:moveTo>
                      <a:pt x="102" y="65"/>
                    </a:moveTo>
                    <a:cubicBezTo>
                      <a:pt x="111" y="55"/>
                      <a:pt x="122" y="48"/>
                      <a:pt x="133" y="47"/>
                    </a:cubicBezTo>
                    <a:cubicBezTo>
                      <a:pt x="142" y="46"/>
                      <a:pt x="150" y="47"/>
                      <a:pt x="157" y="51"/>
                    </a:cubicBezTo>
                    <a:cubicBezTo>
                      <a:pt x="129" y="36"/>
                      <a:pt x="101" y="20"/>
                      <a:pt x="72" y="5"/>
                    </a:cubicBezTo>
                    <a:cubicBezTo>
                      <a:pt x="65" y="1"/>
                      <a:pt x="57" y="0"/>
                      <a:pt x="49" y="1"/>
                    </a:cubicBezTo>
                    <a:cubicBezTo>
                      <a:pt x="37" y="2"/>
                      <a:pt x="26" y="9"/>
                      <a:pt x="17" y="19"/>
                    </a:cubicBezTo>
                    <a:cubicBezTo>
                      <a:pt x="0" y="40"/>
                      <a:pt x="0" y="71"/>
                      <a:pt x="17" y="87"/>
                    </a:cubicBezTo>
                    <a:cubicBezTo>
                      <a:pt x="70" y="137"/>
                      <a:pt x="70" y="137"/>
                      <a:pt x="70" y="137"/>
                    </a:cubicBezTo>
                    <a:cubicBezTo>
                      <a:pt x="155" y="183"/>
                      <a:pt x="155" y="183"/>
                      <a:pt x="155" y="183"/>
                    </a:cubicBezTo>
                    <a:cubicBezTo>
                      <a:pt x="102" y="133"/>
                      <a:pt x="102" y="133"/>
                      <a:pt x="102" y="133"/>
                    </a:cubicBezTo>
                    <a:cubicBezTo>
                      <a:pt x="85" y="117"/>
                      <a:pt x="85" y="86"/>
                      <a:pt x="102" y="65"/>
                    </a:cubicBezTo>
                    <a:close/>
                  </a:path>
                </a:pathLst>
              </a:custGeom>
              <a:solidFill>
                <a:schemeClr val="bg1">
                  <a:lumMod val="75000"/>
                </a:schemeClr>
              </a:solidFill>
              <a:ln w="127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400">
                  <a:solidFill>
                    <a:prstClr val="white"/>
                  </a:solidFill>
                  <a:latin typeface="+mn-lt"/>
                  <a:ea typeface="+mn-ea"/>
                </a:endParaRPr>
              </a:p>
            </p:txBody>
          </p:sp>
          <p:sp>
            <p:nvSpPr>
              <p:cNvPr id="66" name="Freeform 71"/>
              <p:cNvSpPr/>
              <p:nvPr/>
            </p:nvSpPr>
            <p:spPr bwMode="auto">
              <a:xfrm>
                <a:off x="4475163" y="2103438"/>
                <a:ext cx="1011237" cy="2335213"/>
              </a:xfrm>
              <a:custGeom>
                <a:avLst/>
                <a:gdLst>
                  <a:gd name="T0" fmla="*/ 232 w 410"/>
                  <a:gd name="T1" fmla="*/ 1 h 948"/>
                  <a:gd name="T2" fmla="*/ 264 w 410"/>
                  <a:gd name="T3" fmla="*/ 11 h 948"/>
                  <a:gd name="T4" fmla="*/ 394 w 410"/>
                  <a:gd name="T5" fmla="*/ 134 h 948"/>
                  <a:gd name="T6" fmla="*/ 399 w 410"/>
                  <a:gd name="T7" fmla="*/ 139 h 948"/>
                  <a:gd name="T8" fmla="*/ 402 w 410"/>
                  <a:gd name="T9" fmla="*/ 188 h 948"/>
                  <a:gd name="T10" fmla="*/ 394 w 410"/>
                  <a:gd name="T11" fmla="*/ 201 h 948"/>
                  <a:gd name="T12" fmla="*/ 263 w 410"/>
                  <a:gd name="T13" fmla="*/ 361 h 948"/>
                  <a:gd name="T14" fmla="*/ 232 w 410"/>
                  <a:gd name="T15" fmla="*/ 380 h 948"/>
                  <a:gd name="T16" fmla="*/ 200 w 410"/>
                  <a:gd name="T17" fmla="*/ 370 h 948"/>
                  <a:gd name="T18" fmla="*/ 200 w 410"/>
                  <a:gd name="T19" fmla="*/ 302 h 948"/>
                  <a:gd name="T20" fmla="*/ 252 w 410"/>
                  <a:gd name="T21" fmla="*/ 240 h 948"/>
                  <a:gd name="T22" fmla="*/ 223 w 410"/>
                  <a:gd name="T23" fmla="*/ 244 h 948"/>
                  <a:gd name="T24" fmla="*/ 96 w 410"/>
                  <a:gd name="T25" fmla="*/ 398 h 948"/>
                  <a:gd name="T26" fmla="*/ 95 w 410"/>
                  <a:gd name="T27" fmla="*/ 887 h 948"/>
                  <a:gd name="T28" fmla="*/ 48 w 410"/>
                  <a:gd name="T29" fmla="*/ 945 h 948"/>
                  <a:gd name="T30" fmla="*/ 0 w 410"/>
                  <a:gd name="T31" fmla="*/ 900 h 948"/>
                  <a:gd name="T32" fmla="*/ 1 w 410"/>
                  <a:gd name="T33" fmla="*/ 411 h 948"/>
                  <a:gd name="T34" fmla="*/ 223 w 410"/>
                  <a:gd name="T35" fmla="*/ 141 h 948"/>
                  <a:gd name="T36" fmla="*/ 254 w 410"/>
                  <a:gd name="T37" fmla="*/ 137 h 948"/>
                  <a:gd name="T38" fmla="*/ 201 w 410"/>
                  <a:gd name="T39" fmla="*/ 87 h 948"/>
                  <a:gd name="T40" fmla="*/ 201 w 410"/>
                  <a:gd name="T41" fmla="*/ 20 h 948"/>
                  <a:gd name="T42" fmla="*/ 232 w 410"/>
                  <a:gd name="T43" fmla="*/ 1 h 9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10" h="948">
                    <a:moveTo>
                      <a:pt x="232" y="1"/>
                    </a:moveTo>
                    <a:cubicBezTo>
                      <a:pt x="244" y="0"/>
                      <a:pt x="255" y="3"/>
                      <a:pt x="264" y="11"/>
                    </a:cubicBezTo>
                    <a:cubicBezTo>
                      <a:pt x="394" y="134"/>
                      <a:pt x="394" y="134"/>
                      <a:pt x="394" y="134"/>
                    </a:cubicBezTo>
                    <a:cubicBezTo>
                      <a:pt x="396" y="135"/>
                      <a:pt x="398" y="137"/>
                      <a:pt x="399" y="139"/>
                    </a:cubicBezTo>
                    <a:cubicBezTo>
                      <a:pt x="409" y="154"/>
                      <a:pt x="410" y="172"/>
                      <a:pt x="402" y="188"/>
                    </a:cubicBezTo>
                    <a:cubicBezTo>
                      <a:pt x="400" y="193"/>
                      <a:pt x="398" y="198"/>
                      <a:pt x="394" y="201"/>
                    </a:cubicBezTo>
                    <a:cubicBezTo>
                      <a:pt x="263" y="361"/>
                      <a:pt x="263" y="361"/>
                      <a:pt x="263" y="361"/>
                    </a:cubicBezTo>
                    <a:cubicBezTo>
                      <a:pt x="254" y="372"/>
                      <a:pt x="243" y="378"/>
                      <a:pt x="232" y="380"/>
                    </a:cubicBezTo>
                    <a:cubicBezTo>
                      <a:pt x="220" y="381"/>
                      <a:pt x="209" y="378"/>
                      <a:pt x="200" y="370"/>
                    </a:cubicBezTo>
                    <a:cubicBezTo>
                      <a:pt x="183" y="354"/>
                      <a:pt x="183" y="323"/>
                      <a:pt x="200" y="302"/>
                    </a:cubicBezTo>
                    <a:cubicBezTo>
                      <a:pt x="252" y="240"/>
                      <a:pt x="252" y="240"/>
                      <a:pt x="252" y="240"/>
                    </a:cubicBezTo>
                    <a:cubicBezTo>
                      <a:pt x="223" y="244"/>
                      <a:pt x="223" y="244"/>
                      <a:pt x="223" y="244"/>
                    </a:cubicBezTo>
                    <a:cubicBezTo>
                      <a:pt x="153" y="254"/>
                      <a:pt x="96" y="323"/>
                      <a:pt x="96" y="398"/>
                    </a:cubicBezTo>
                    <a:cubicBezTo>
                      <a:pt x="95" y="887"/>
                      <a:pt x="95" y="887"/>
                      <a:pt x="95" y="887"/>
                    </a:cubicBezTo>
                    <a:cubicBezTo>
                      <a:pt x="95" y="915"/>
                      <a:pt x="74" y="941"/>
                      <a:pt x="48" y="945"/>
                    </a:cubicBezTo>
                    <a:cubicBezTo>
                      <a:pt x="22" y="948"/>
                      <a:pt x="0" y="929"/>
                      <a:pt x="0" y="900"/>
                    </a:cubicBezTo>
                    <a:cubicBezTo>
                      <a:pt x="1" y="411"/>
                      <a:pt x="1" y="411"/>
                      <a:pt x="1" y="411"/>
                    </a:cubicBezTo>
                    <a:cubicBezTo>
                      <a:pt x="2" y="279"/>
                      <a:pt x="101" y="159"/>
                      <a:pt x="223" y="141"/>
                    </a:cubicBezTo>
                    <a:cubicBezTo>
                      <a:pt x="254" y="137"/>
                      <a:pt x="254" y="137"/>
                      <a:pt x="254" y="137"/>
                    </a:cubicBezTo>
                    <a:cubicBezTo>
                      <a:pt x="201" y="87"/>
                      <a:pt x="201" y="87"/>
                      <a:pt x="201" y="87"/>
                    </a:cubicBezTo>
                    <a:cubicBezTo>
                      <a:pt x="184" y="71"/>
                      <a:pt x="184" y="41"/>
                      <a:pt x="201" y="20"/>
                    </a:cubicBezTo>
                    <a:cubicBezTo>
                      <a:pt x="210" y="9"/>
                      <a:pt x="221" y="3"/>
                      <a:pt x="232" y="1"/>
                    </a:cubicBezTo>
                    <a:close/>
                  </a:path>
                </a:pathLst>
              </a:custGeom>
              <a:solidFill>
                <a:srgbClr val="646464"/>
              </a:solidFill>
              <a:ln w="127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400">
                  <a:solidFill>
                    <a:prstClr val="white"/>
                  </a:solidFill>
                  <a:latin typeface="+mn-lt"/>
                  <a:ea typeface="+mn-ea"/>
                </a:endParaRPr>
              </a:p>
            </p:txBody>
          </p:sp>
          <p:sp>
            <p:nvSpPr>
              <p:cNvPr id="67" name="Freeform 75"/>
              <p:cNvSpPr/>
              <p:nvPr/>
            </p:nvSpPr>
            <p:spPr bwMode="auto">
              <a:xfrm>
                <a:off x="4281488" y="2332038"/>
                <a:ext cx="831850" cy="2093912"/>
              </a:xfrm>
              <a:custGeom>
                <a:avLst/>
                <a:gdLst>
                  <a:gd name="T0" fmla="*/ 253 w 338"/>
                  <a:gd name="T1" fmla="*/ 0 h 849"/>
                  <a:gd name="T2" fmla="*/ 222 w 338"/>
                  <a:gd name="T3" fmla="*/ 4 h 849"/>
                  <a:gd name="T4" fmla="*/ 0 w 338"/>
                  <a:gd name="T5" fmla="*/ 273 h 849"/>
                  <a:gd name="T6" fmla="*/ 0 w 338"/>
                  <a:gd name="T7" fmla="*/ 763 h 849"/>
                  <a:gd name="T8" fmla="*/ 22 w 338"/>
                  <a:gd name="T9" fmla="*/ 803 h 849"/>
                  <a:gd name="T10" fmla="*/ 106 w 338"/>
                  <a:gd name="T11" fmla="*/ 849 h 849"/>
                  <a:gd name="T12" fmla="*/ 84 w 338"/>
                  <a:gd name="T13" fmla="*/ 809 h 849"/>
                  <a:gd name="T14" fmla="*/ 85 w 338"/>
                  <a:gd name="T15" fmla="*/ 320 h 849"/>
                  <a:gd name="T16" fmla="*/ 307 w 338"/>
                  <a:gd name="T17" fmla="*/ 50 h 849"/>
                  <a:gd name="T18" fmla="*/ 338 w 338"/>
                  <a:gd name="T19" fmla="*/ 46 h 849"/>
                  <a:gd name="T20" fmla="*/ 253 w 338"/>
                  <a:gd name="T21" fmla="*/ 0 h 8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8" h="849">
                    <a:moveTo>
                      <a:pt x="253" y="0"/>
                    </a:moveTo>
                    <a:cubicBezTo>
                      <a:pt x="222" y="4"/>
                      <a:pt x="222" y="4"/>
                      <a:pt x="222" y="4"/>
                    </a:cubicBezTo>
                    <a:cubicBezTo>
                      <a:pt x="100" y="21"/>
                      <a:pt x="1" y="142"/>
                      <a:pt x="0" y="273"/>
                    </a:cubicBezTo>
                    <a:cubicBezTo>
                      <a:pt x="0" y="763"/>
                      <a:pt x="0" y="763"/>
                      <a:pt x="0" y="763"/>
                    </a:cubicBezTo>
                    <a:cubicBezTo>
                      <a:pt x="0" y="781"/>
                      <a:pt x="8" y="796"/>
                      <a:pt x="22" y="803"/>
                    </a:cubicBezTo>
                    <a:cubicBezTo>
                      <a:pt x="106" y="849"/>
                      <a:pt x="106" y="849"/>
                      <a:pt x="106" y="849"/>
                    </a:cubicBezTo>
                    <a:cubicBezTo>
                      <a:pt x="93" y="842"/>
                      <a:pt x="84" y="827"/>
                      <a:pt x="84" y="809"/>
                    </a:cubicBezTo>
                    <a:cubicBezTo>
                      <a:pt x="85" y="320"/>
                      <a:pt x="85" y="320"/>
                      <a:pt x="85" y="320"/>
                    </a:cubicBezTo>
                    <a:cubicBezTo>
                      <a:pt x="86" y="188"/>
                      <a:pt x="185" y="67"/>
                      <a:pt x="307" y="50"/>
                    </a:cubicBezTo>
                    <a:cubicBezTo>
                      <a:pt x="338" y="46"/>
                      <a:pt x="338" y="46"/>
                      <a:pt x="338" y="46"/>
                    </a:cubicBezTo>
                    <a:lnTo>
                      <a:pt x="253" y="0"/>
                    </a:lnTo>
                    <a:close/>
                  </a:path>
                </a:pathLst>
              </a:custGeom>
              <a:solidFill>
                <a:schemeClr val="bg1">
                  <a:lumMod val="75000"/>
                </a:schemeClr>
              </a:solidFill>
              <a:ln w="127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400">
                  <a:solidFill>
                    <a:prstClr val="white"/>
                  </a:solidFill>
                  <a:latin typeface="+mn-lt"/>
                  <a:ea typeface="+mn-ea"/>
                </a:endParaRPr>
              </a:p>
            </p:txBody>
          </p:sp>
        </p:grpSp>
        <p:grpSp>
          <p:nvGrpSpPr>
            <p:cNvPr id="40" name="组合 207"/>
            <p:cNvGrpSpPr/>
            <p:nvPr/>
          </p:nvGrpSpPr>
          <p:grpSpPr>
            <a:xfrm>
              <a:off x="5472339" y="3558159"/>
              <a:ext cx="1084733" cy="3208672"/>
              <a:chOff x="4089129" y="1275606"/>
              <a:chExt cx="1084733" cy="3208672"/>
            </a:xfrm>
          </p:grpSpPr>
          <p:sp>
            <p:nvSpPr>
              <p:cNvPr id="46" name="Freeform 27"/>
              <p:cNvSpPr/>
              <p:nvPr/>
            </p:nvSpPr>
            <p:spPr bwMode="auto">
              <a:xfrm>
                <a:off x="4402839" y="1717360"/>
                <a:ext cx="263963" cy="2752310"/>
              </a:xfrm>
              <a:custGeom>
                <a:avLst/>
                <a:gdLst>
                  <a:gd name="T0" fmla="*/ 85 w 107"/>
                  <a:gd name="T1" fmla="*/ 1077 h 1117"/>
                  <a:gd name="T2" fmla="*/ 87 w 107"/>
                  <a:gd name="T3" fmla="*/ 46 h 1117"/>
                  <a:gd name="T4" fmla="*/ 2 w 107"/>
                  <a:gd name="T5" fmla="*/ 0 h 1117"/>
                  <a:gd name="T6" fmla="*/ 0 w 107"/>
                  <a:gd name="T7" fmla="*/ 1031 h 1117"/>
                  <a:gd name="T8" fmla="*/ 22 w 107"/>
                  <a:gd name="T9" fmla="*/ 1071 h 1117"/>
                  <a:gd name="T10" fmla="*/ 107 w 107"/>
                  <a:gd name="T11" fmla="*/ 1117 h 1117"/>
                  <a:gd name="T12" fmla="*/ 85 w 107"/>
                  <a:gd name="T13" fmla="*/ 1077 h 1117"/>
                </a:gdLst>
                <a:ahLst/>
                <a:cxnLst>
                  <a:cxn ang="0">
                    <a:pos x="T0" y="T1"/>
                  </a:cxn>
                  <a:cxn ang="0">
                    <a:pos x="T2" y="T3"/>
                  </a:cxn>
                  <a:cxn ang="0">
                    <a:pos x="T4" y="T5"/>
                  </a:cxn>
                  <a:cxn ang="0">
                    <a:pos x="T6" y="T7"/>
                  </a:cxn>
                  <a:cxn ang="0">
                    <a:pos x="T8" y="T9"/>
                  </a:cxn>
                  <a:cxn ang="0">
                    <a:pos x="T10" y="T11"/>
                  </a:cxn>
                  <a:cxn ang="0">
                    <a:pos x="T12" y="T13"/>
                  </a:cxn>
                </a:cxnLst>
                <a:rect l="0" t="0" r="r" b="b"/>
                <a:pathLst>
                  <a:path w="107" h="1117">
                    <a:moveTo>
                      <a:pt x="85" y="1077"/>
                    </a:moveTo>
                    <a:cubicBezTo>
                      <a:pt x="87" y="46"/>
                      <a:pt x="87" y="46"/>
                      <a:pt x="87" y="46"/>
                    </a:cubicBezTo>
                    <a:cubicBezTo>
                      <a:pt x="2" y="0"/>
                      <a:pt x="2" y="0"/>
                      <a:pt x="2" y="0"/>
                    </a:cubicBezTo>
                    <a:cubicBezTo>
                      <a:pt x="0" y="1031"/>
                      <a:pt x="0" y="1031"/>
                      <a:pt x="0" y="1031"/>
                    </a:cubicBezTo>
                    <a:cubicBezTo>
                      <a:pt x="0" y="1049"/>
                      <a:pt x="9" y="1064"/>
                      <a:pt x="22" y="1071"/>
                    </a:cubicBezTo>
                    <a:cubicBezTo>
                      <a:pt x="107" y="1117"/>
                      <a:pt x="107" y="1117"/>
                      <a:pt x="107" y="1117"/>
                    </a:cubicBezTo>
                    <a:cubicBezTo>
                      <a:pt x="94" y="1110"/>
                      <a:pt x="85" y="1095"/>
                      <a:pt x="85" y="1077"/>
                    </a:cubicBezTo>
                    <a:close/>
                  </a:path>
                </a:pathLst>
              </a:custGeom>
              <a:solidFill>
                <a:srgbClr val="7087AC"/>
              </a:solidFill>
              <a:ln w="127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400">
                  <a:solidFill>
                    <a:prstClr val="white"/>
                  </a:solidFill>
                </a:endParaRPr>
              </a:p>
            </p:txBody>
          </p:sp>
          <p:sp>
            <p:nvSpPr>
              <p:cNvPr id="47" name="Freeform 23"/>
              <p:cNvSpPr/>
              <p:nvPr/>
            </p:nvSpPr>
            <p:spPr bwMode="auto">
              <a:xfrm>
                <a:off x="4290160" y="1381408"/>
                <a:ext cx="883702" cy="3102870"/>
              </a:xfrm>
              <a:custGeom>
                <a:avLst/>
                <a:gdLst>
                  <a:gd name="T0" fmla="*/ 180 w 359"/>
                  <a:gd name="T1" fmla="*/ 1 h 1259"/>
                  <a:gd name="T2" fmla="*/ 205 w 359"/>
                  <a:gd name="T3" fmla="*/ 5 h 1259"/>
                  <a:gd name="T4" fmla="*/ 212 w 359"/>
                  <a:gd name="T5" fmla="*/ 11 h 1259"/>
                  <a:gd name="T6" fmla="*/ 342 w 359"/>
                  <a:gd name="T7" fmla="*/ 134 h 1259"/>
                  <a:gd name="T8" fmla="*/ 342 w 359"/>
                  <a:gd name="T9" fmla="*/ 201 h 1259"/>
                  <a:gd name="T10" fmla="*/ 311 w 359"/>
                  <a:gd name="T11" fmla="*/ 220 h 1259"/>
                  <a:gd name="T12" fmla="*/ 279 w 359"/>
                  <a:gd name="T13" fmla="*/ 210 h 1259"/>
                  <a:gd name="T14" fmla="*/ 223 w 359"/>
                  <a:gd name="T15" fmla="*/ 157 h 1259"/>
                  <a:gd name="T16" fmla="*/ 221 w 359"/>
                  <a:gd name="T17" fmla="*/ 1198 h 1259"/>
                  <a:gd name="T18" fmla="*/ 173 w 359"/>
                  <a:gd name="T19" fmla="*/ 1256 h 1259"/>
                  <a:gd name="T20" fmla="*/ 126 w 359"/>
                  <a:gd name="T21" fmla="*/ 1211 h 1259"/>
                  <a:gd name="T22" fmla="*/ 128 w 359"/>
                  <a:gd name="T23" fmla="*/ 180 h 1259"/>
                  <a:gd name="T24" fmla="*/ 80 w 359"/>
                  <a:gd name="T25" fmla="*/ 238 h 1259"/>
                  <a:gd name="T26" fmla="*/ 49 w 359"/>
                  <a:gd name="T27" fmla="*/ 257 h 1259"/>
                  <a:gd name="T28" fmla="*/ 17 w 359"/>
                  <a:gd name="T29" fmla="*/ 247 h 1259"/>
                  <a:gd name="T30" fmla="*/ 18 w 359"/>
                  <a:gd name="T31" fmla="*/ 179 h 1259"/>
                  <a:gd name="T32" fmla="*/ 149 w 359"/>
                  <a:gd name="T33" fmla="*/ 19 h 1259"/>
                  <a:gd name="T34" fmla="*/ 160 w 359"/>
                  <a:gd name="T35" fmla="*/ 9 h 1259"/>
                  <a:gd name="T36" fmla="*/ 180 w 359"/>
                  <a:gd name="T37" fmla="*/ 1 h 1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59" h="1259">
                    <a:moveTo>
                      <a:pt x="180" y="1"/>
                    </a:moveTo>
                    <a:cubicBezTo>
                      <a:pt x="189" y="0"/>
                      <a:pt x="197" y="1"/>
                      <a:pt x="205" y="5"/>
                    </a:cubicBezTo>
                    <a:cubicBezTo>
                      <a:pt x="208" y="8"/>
                      <a:pt x="210" y="9"/>
                      <a:pt x="212" y="11"/>
                    </a:cubicBezTo>
                    <a:cubicBezTo>
                      <a:pt x="342" y="134"/>
                      <a:pt x="342" y="134"/>
                      <a:pt x="342" y="134"/>
                    </a:cubicBezTo>
                    <a:cubicBezTo>
                      <a:pt x="359" y="150"/>
                      <a:pt x="359" y="180"/>
                      <a:pt x="342" y="201"/>
                    </a:cubicBezTo>
                    <a:cubicBezTo>
                      <a:pt x="333" y="212"/>
                      <a:pt x="322" y="218"/>
                      <a:pt x="311" y="220"/>
                    </a:cubicBezTo>
                    <a:cubicBezTo>
                      <a:pt x="299" y="221"/>
                      <a:pt x="288" y="218"/>
                      <a:pt x="279" y="210"/>
                    </a:cubicBezTo>
                    <a:cubicBezTo>
                      <a:pt x="223" y="157"/>
                      <a:pt x="223" y="157"/>
                      <a:pt x="223" y="157"/>
                    </a:cubicBezTo>
                    <a:cubicBezTo>
                      <a:pt x="221" y="1198"/>
                      <a:pt x="221" y="1198"/>
                      <a:pt x="221" y="1198"/>
                    </a:cubicBezTo>
                    <a:cubicBezTo>
                      <a:pt x="221" y="1226"/>
                      <a:pt x="200" y="1252"/>
                      <a:pt x="173" y="1256"/>
                    </a:cubicBezTo>
                    <a:cubicBezTo>
                      <a:pt x="147" y="1259"/>
                      <a:pt x="126" y="1239"/>
                      <a:pt x="126" y="1211"/>
                    </a:cubicBezTo>
                    <a:cubicBezTo>
                      <a:pt x="128" y="180"/>
                      <a:pt x="128" y="180"/>
                      <a:pt x="128" y="180"/>
                    </a:cubicBezTo>
                    <a:cubicBezTo>
                      <a:pt x="80" y="238"/>
                      <a:pt x="80" y="238"/>
                      <a:pt x="80" y="238"/>
                    </a:cubicBezTo>
                    <a:cubicBezTo>
                      <a:pt x="72" y="249"/>
                      <a:pt x="60" y="255"/>
                      <a:pt x="49" y="257"/>
                    </a:cubicBezTo>
                    <a:cubicBezTo>
                      <a:pt x="37" y="258"/>
                      <a:pt x="26" y="255"/>
                      <a:pt x="17" y="247"/>
                    </a:cubicBezTo>
                    <a:cubicBezTo>
                      <a:pt x="0" y="231"/>
                      <a:pt x="0" y="200"/>
                      <a:pt x="18" y="179"/>
                    </a:cubicBezTo>
                    <a:cubicBezTo>
                      <a:pt x="149" y="19"/>
                      <a:pt x="149" y="19"/>
                      <a:pt x="149" y="19"/>
                    </a:cubicBezTo>
                    <a:cubicBezTo>
                      <a:pt x="152" y="15"/>
                      <a:pt x="156" y="12"/>
                      <a:pt x="160" y="9"/>
                    </a:cubicBezTo>
                    <a:cubicBezTo>
                      <a:pt x="166" y="5"/>
                      <a:pt x="173" y="2"/>
                      <a:pt x="180" y="1"/>
                    </a:cubicBezTo>
                    <a:close/>
                  </a:path>
                </a:pathLst>
              </a:custGeom>
              <a:solidFill>
                <a:srgbClr val="596784"/>
              </a:solidFill>
              <a:ln w="127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400">
                  <a:solidFill>
                    <a:prstClr val="white"/>
                  </a:solidFill>
                </a:endParaRPr>
              </a:p>
            </p:txBody>
          </p:sp>
          <p:sp>
            <p:nvSpPr>
              <p:cNvPr id="48" name="Freeform 32"/>
              <p:cNvSpPr/>
              <p:nvPr/>
            </p:nvSpPr>
            <p:spPr bwMode="auto">
              <a:xfrm>
                <a:off x="4089129" y="1275606"/>
                <a:ext cx="712595" cy="734506"/>
              </a:xfrm>
              <a:custGeom>
                <a:avLst/>
                <a:gdLst>
                  <a:gd name="T0" fmla="*/ 204 w 289"/>
                  <a:gd name="T1" fmla="*/ 5 h 298"/>
                  <a:gd name="T2" fmla="*/ 180 w 289"/>
                  <a:gd name="T3" fmla="*/ 1 h 298"/>
                  <a:gd name="T4" fmla="*/ 160 w 289"/>
                  <a:gd name="T5" fmla="*/ 9 h 298"/>
                  <a:gd name="T6" fmla="*/ 149 w 289"/>
                  <a:gd name="T7" fmla="*/ 19 h 298"/>
                  <a:gd name="T8" fmla="*/ 18 w 289"/>
                  <a:gd name="T9" fmla="*/ 179 h 298"/>
                  <a:gd name="T10" fmla="*/ 18 w 289"/>
                  <a:gd name="T11" fmla="*/ 247 h 298"/>
                  <a:gd name="T12" fmla="*/ 25 w 289"/>
                  <a:gd name="T13" fmla="*/ 252 h 298"/>
                  <a:gd name="T14" fmla="*/ 106 w 289"/>
                  <a:gd name="T15" fmla="*/ 296 h 298"/>
                  <a:gd name="T16" fmla="*/ 110 w 289"/>
                  <a:gd name="T17" fmla="*/ 298 h 298"/>
                  <a:gd name="T18" fmla="*/ 102 w 289"/>
                  <a:gd name="T19" fmla="*/ 293 h 298"/>
                  <a:gd name="T20" fmla="*/ 103 w 289"/>
                  <a:gd name="T21" fmla="*/ 225 h 298"/>
                  <a:gd name="T22" fmla="*/ 234 w 289"/>
                  <a:gd name="T23" fmla="*/ 65 h 298"/>
                  <a:gd name="T24" fmla="*/ 245 w 289"/>
                  <a:gd name="T25" fmla="*/ 55 h 298"/>
                  <a:gd name="T26" fmla="*/ 265 w 289"/>
                  <a:gd name="T27" fmla="*/ 47 h 298"/>
                  <a:gd name="T28" fmla="*/ 289 w 289"/>
                  <a:gd name="T29" fmla="*/ 51 h 298"/>
                  <a:gd name="T30" fmla="*/ 204 w 289"/>
                  <a:gd name="T31" fmla="*/ 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298">
                    <a:moveTo>
                      <a:pt x="204" y="5"/>
                    </a:moveTo>
                    <a:cubicBezTo>
                      <a:pt x="197" y="1"/>
                      <a:pt x="189" y="0"/>
                      <a:pt x="180" y="1"/>
                    </a:cubicBezTo>
                    <a:cubicBezTo>
                      <a:pt x="173" y="2"/>
                      <a:pt x="166" y="5"/>
                      <a:pt x="160" y="9"/>
                    </a:cubicBezTo>
                    <a:cubicBezTo>
                      <a:pt x="156" y="12"/>
                      <a:pt x="152" y="15"/>
                      <a:pt x="149" y="19"/>
                    </a:cubicBezTo>
                    <a:cubicBezTo>
                      <a:pt x="18" y="179"/>
                      <a:pt x="18" y="179"/>
                      <a:pt x="18" y="179"/>
                    </a:cubicBezTo>
                    <a:cubicBezTo>
                      <a:pt x="0" y="200"/>
                      <a:pt x="0" y="230"/>
                      <a:pt x="18" y="247"/>
                    </a:cubicBezTo>
                    <a:cubicBezTo>
                      <a:pt x="20" y="249"/>
                      <a:pt x="23" y="251"/>
                      <a:pt x="25" y="252"/>
                    </a:cubicBezTo>
                    <a:cubicBezTo>
                      <a:pt x="52" y="267"/>
                      <a:pt x="79" y="282"/>
                      <a:pt x="106" y="296"/>
                    </a:cubicBezTo>
                    <a:cubicBezTo>
                      <a:pt x="107" y="297"/>
                      <a:pt x="109" y="298"/>
                      <a:pt x="110" y="298"/>
                    </a:cubicBezTo>
                    <a:cubicBezTo>
                      <a:pt x="107" y="297"/>
                      <a:pt x="105" y="295"/>
                      <a:pt x="102" y="293"/>
                    </a:cubicBezTo>
                    <a:cubicBezTo>
                      <a:pt x="85" y="277"/>
                      <a:pt x="85" y="246"/>
                      <a:pt x="103" y="225"/>
                    </a:cubicBezTo>
                    <a:cubicBezTo>
                      <a:pt x="234" y="65"/>
                      <a:pt x="234" y="65"/>
                      <a:pt x="234" y="65"/>
                    </a:cubicBezTo>
                    <a:cubicBezTo>
                      <a:pt x="237" y="61"/>
                      <a:pt x="241" y="58"/>
                      <a:pt x="245" y="55"/>
                    </a:cubicBezTo>
                    <a:cubicBezTo>
                      <a:pt x="251" y="51"/>
                      <a:pt x="258" y="48"/>
                      <a:pt x="265" y="47"/>
                    </a:cubicBezTo>
                    <a:cubicBezTo>
                      <a:pt x="273" y="46"/>
                      <a:pt x="282" y="47"/>
                      <a:pt x="289" y="51"/>
                    </a:cubicBezTo>
                    <a:lnTo>
                      <a:pt x="204" y="5"/>
                    </a:lnTo>
                    <a:close/>
                  </a:path>
                </a:pathLst>
              </a:custGeom>
              <a:solidFill>
                <a:srgbClr val="7087AC"/>
              </a:solidFill>
              <a:ln w="127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400">
                  <a:solidFill>
                    <a:prstClr val="white"/>
                  </a:solidFill>
                </a:endParaRPr>
              </a:p>
            </p:txBody>
          </p:sp>
        </p:grpSp>
        <p:grpSp>
          <p:nvGrpSpPr>
            <p:cNvPr id="41" name="组合 208"/>
            <p:cNvGrpSpPr/>
            <p:nvPr/>
          </p:nvGrpSpPr>
          <p:grpSpPr>
            <a:xfrm>
              <a:off x="4731074" y="4973788"/>
              <a:ext cx="1185392" cy="1769046"/>
              <a:chOff x="3347864" y="2691235"/>
              <a:chExt cx="1185392" cy="1769046"/>
            </a:xfrm>
          </p:grpSpPr>
          <p:sp>
            <p:nvSpPr>
              <p:cNvPr id="42" name="Freeform 67"/>
              <p:cNvSpPr/>
              <p:nvPr/>
            </p:nvSpPr>
            <p:spPr bwMode="auto">
              <a:xfrm>
                <a:off x="3732038" y="3029373"/>
                <a:ext cx="552450" cy="166687"/>
              </a:xfrm>
              <a:custGeom>
                <a:avLst/>
                <a:gdLst>
                  <a:gd name="T0" fmla="*/ 22 w 224"/>
                  <a:gd name="T1" fmla="*/ 0 h 67"/>
                  <a:gd name="T2" fmla="*/ 0 w 224"/>
                  <a:gd name="T3" fmla="*/ 3 h 67"/>
                  <a:gd name="T4" fmla="*/ 85 w 224"/>
                  <a:gd name="T5" fmla="*/ 49 h 67"/>
                  <a:gd name="T6" fmla="*/ 107 w 224"/>
                  <a:gd name="T7" fmla="*/ 46 h 67"/>
                  <a:gd name="T8" fmla="*/ 224 w 224"/>
                  <a:gd name="T9" fmla="*/ 67 h 67"/>
                </a:gdLst>
                <a:ahLst/>
                <a:cxnLst>
                  <a:cxn ang="0">
                    <a:pos x="T0" y="T1"/>
                  </a:cxn>
                  <a:cxn ang="0">
                    <a:pos x="T2" y="T3"/>
                  </a:cxn>
                  <a:cxn ang="0">
                    <a:pos x="T4" y="T5"/>
                  </a:cxn>
                  <a:cxn ang="0">
                    <a:pos x="T6" y="T7"/>
                  </a:cxn>
                  <a:cxn ang="0">
                    <a:pos x="T8" y="T9"/>
                  </a:cxn>
                </a:cxnLst>
                <a:rect l="0" t="0" r="r" b="b"/>
                <a:pathLst>
                  <a:path w="224" h="67">
                    <a:moveTo>
                      <a:pt x="22" y="0"/>
                    </a:moveTo>
                    <a:cubicBezTo>
                      <a:pt x="0" y="3"/>
                      <a:pt x="0" y="3"/>
                      <a:pt x="0" y="3"/>
                    </a:cubicBezTo>
                    <a:cubicBezTo>
                      <a:pt x="85" y="49"/>
                      <a:pt x="85" y="49"/>
                      <a:pt x="85" y="49"/>
                    </a:cubicBezTo>
                    <a:cubicBezTo>
                      <a:pt x="107" y="46"/>
                      <a:pt x="107" y="46"/>
                      <a:pt x="107" y="46"/>
                    </a:cubicBezTo>
                    <a:cubicBezTo>
                      <a:pt x="150" y="40"/>
                      <a:pt x="190" y="48"/>
                      <a:pt x="224" y="67"/>
                    </a:cubicBezTo>
                  </a:path>
                </a:pathLst>
              </a:custGeom>
              <a:gradFill flip="none" rotWithShape="1">
                <a:gsLst>
                  <a:gs pos="37000">
                    <a:srgbClr val="FECE02"/>
                  </a:gs>
                  <a:gs pos="98000">
                    <a:srgbClr val="C73E01"/>
                  </a:gs>
                </a:gsLst>
                <a:lin ang="19800000" scaled="0"/>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latin typeface="+mn-lt"/>
                  <a:ea typeface="+mn-ea"/>
                </a:endParaRPr>
              </a:p>
            </p:txBody>
          </p:sp>
          <p:sp>
            <p:nvSpPr>
              <p:cNvPr id="43" name="Freeform 42"/>
              <p:cNvSpPr/>
              <p:nvPr/>
            </p:nvSpPr>
            <p:spPr bwMode="auto">
              <a:xfrm>
                <a:off x="3947947" y="3309811"/>
                <a:ext cx="404813" cy="1130972"/>
              </a:xfrm>
              <a:custGeom>
                <a:avLst/>
                <a:gdLst>
                  <a:gd name="T0" fmla="*/ 142 w 164"/>
                  <a:gd name="T1" fmla="*/ 419 h 459"/>
                  <a:gd name="T2" fmla="*/ 143 w 164"/>
                  <a:gd name="T3" fmla="*/ 153 h 459"/>
                  <a:gd name="T4" fmla="*/ 84 w 164"/>
                  <a:gd name="T5" fmla="*/ 46 h 459"/>
                  <a:gd name="T6" fmla="*/ 0 w 164"/>
                  <a:gd name="T7" fmla="*/ 0 h 459"/>
                  <a:gd name="T8" fmla="*/ 58 w 164"/>
                  <a:gd name="T9" fmla="*/ 107 h 459"/>
                  <a:gd name="T10" fmla="*/ 58 w 164"/>
                  <a:gd name="T11" fmla="*/ 373 h 459"/>
                  <a:gd name="T12" fmla="*/ 80 w 164"/>
                  <a:gd name="T13" fmla="*/ 413 h 459"/>
                  <a:gd name="T14" fmla="*/ 122 w 164"/>
                  <a:gd name="T15" fmla="*/ 436 h 459"/>
                  <a:gd name="T16" fmla="*/ 164 w 164"/>
                  <a:gd name="T17" fmla="*/ 459 h 459"/>
                  <a:gd name="T18" fmla="*/ 142 w 164"/>
                  <a:gd name="T19" fmla="*/ 419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459">
                    <a:moveTo>
                      <a:pt x="142" y="419"/>
                    </a:moveTo>
                    <a:cubicBezTo>
                      <a:pt x="143" y="153"/>
                      <a:pt x="143" y="153"/>
                      <a:pt x="143" y="153"/>
                    </a:cubicBezTo>
                    <a:cubicBezTo>
                      <a:pt x="143" y="104"/>
                      <a:pt x="120" y="65"/>
                      <a:pt x="84" y="46"/>
                    </a:cubicBezTo>
                    <a:cubicBezTo>
                      <a:pt x="56" y="31"/>
                      <a:pt x="28" y="15"/>
                      <a:pt x="0" y="0"/>
                    </a:cubicBezTo>
                    <a:cubicBezTo>
                      <a:pt x="35" y="19"/>
                      <a:pt x="58" y="58"/>
                      <a:pt x="58" y="107"/>
                    </a:cubicBezTo>
                    <a:cubicBezTo>
                      <a:pt x="58" y="373"/>
                      <a:pt x="58" y="373"/>
                      <a:pt x="58" y="373"/>
                    </a:cubicBezTo>
                    <a:cubicBezTo>
                      <a:pt x="58" y="391"/>
                      <a:pt x="66" y="406"/>
                      <a:pt x="80" y="413"/>
                    </a:cubicBezTo>
                    <a:cubicBezTo>
                      <a:pt x="94" y="421"/>
                      <a:pt x="108" y="428"/>
                      <a:pt x="122" y="436"/>
                    </a:cubicBezTo>
                    <a:cubicBezTo>
                      <a:pt x="136" y="444"/>
                      <a:pt x="150" y="452"/>
                      <a:pt x="164" y="459"/>
                    </a:cubicBezTo>
                    <a:cubicBezTo>
                      <a:pt x="151" y="452"/>
                      <a:pt x="142" y="437"/>
                      <a:pt x="142" y="419"/>
                    </a:cubicBezTo>
                    <a:close/>
                  </a:path>
                </a:pathLst>
              </a:custGeom>
              <a:gradFill flip="none" rotWithShape="1">
                <a:gsLst>
                  <a:gs pos="8000">
                    <a:schemeClr val="accent4">
                      <a:lumMod val="60000"/>
                      <a:lumOff val="40000"/>
                    </a:schemeClr>
                  </a:gs>
                  <a:gs pos="83000">
                    <a:schemeClr val="accent4"/>
                  </a:gs>
                </a:gsLst>
                <a:lin ang="21000000" scaled="0"/>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latin typeface="+mn-lt"/>
                  <a:ea typeface="+mn-ea"/>
                </a:endParaRPr>
              </a:p>
            </p:txBody>
          </p:sp>
          <p:sp>
            <p:nvSpPr>
              <p:cNvPr id="44" name="Freeform 38"/>
              <p:cNvSpPr/>
              <p:nvPr/>
            </p:nvSpPr>
            <p:spPr bwMode="auto">
              <a:xfrm>
                <a:off x="3548351" y="2795123"/>
                <a:ext cx="984905" cy="1665158"/>
              </a:xfrm>
              <a:custGeom>
                <a:avLst/>
                <a:gdLst>
                  <a:gd name="T0" fmla="*/ 178 w 399"/>
                  <a:gd name="T1" fmla="*/ 2 h 676"/>
                  <a:gd name="T2" fmla="*/ 210 w 399"/>
                  <a:gd name="T3" fmla="*/ 12 h 676"/>
                  <a:gd name="T4" fmla="*/ 210 w 399"/>
                  <a:gd name="T5" fmla="*/ 79 h 676"/>
                  <a:gd name="T6" fmla="*/ 157 w 399"/>
                  <a:gd name="T7" fmla="*/ 144 h 676"/>
                  <a:gd name="T8" fmla="*/ 178 w 399"/>
                  <a:gd name="T9" fmla="*/ 141 h 676"/>
                  <a:gd name="T10" fmla="*/ 399 w 399"/>
                  <a:gd name="T11" fmla="*/ 348 h 676"/>
                  <a:gd name="T12" fmla="*/ 398 w 399"/>
                  <a:gd name="T13" fmla="*/ 615 h 676"/>
                  <a:gd name="T14" fmla="*/ 351 w 399"/>
                  <a:gd name="T15" fmla="*/ 673 h 676"/>
                  <a:gd name="T16" fmla="*/ 303 w 399"/>
                  <a:gd name="T17" fmla="*/ 628 h 676"/>
                  <a:gd name="T18" fmla="*/ 304 w 399"/>
                  <a:gd name="T19" fmla="*/ 362 h 676"/>
                  <a:gd name="T20" fmla="*/ 178 w 399"/>
                  <a:gd name="T21" fmla="*/ 243 h 676"/>
                  <a:gd name="T22" fmla="*/ 158 w 399"/>
                  <a:gd name="T23" fmla="*/ 246 h 676"/>
                  <a:gd name="T24" fmla="*/ 209 w 399"/>
                  <a:gd name="T25" fmla="*/ 294 h 676"/>
                  <a:gd name="T26" fmla="*/ 209 w 399"/>
                  <a:gd name="T27" fmla="*/ 362 h 676"/>
                  <a:gd name="T28" fmla="*/ 178 w 399"/>
                  <a:gd name="T29" fmla="*/ 381 h 676"/>
                  <a:gd name="T30" fmla="*/ 146 w 399"/>
                  <a:gd name="T31" fmla="*/ 371 h 676"/>
                  <a:gd name="T32" fmla="*/ 16 w 399"/>
                  <a:gd name="T33" fmla="*/ 248 h 676"/>
                  <a:gd name="T34" fmla="*/ 8 w 399"/>
                  <a:gd name="T35" fmla="*/ 238 h 676"/>
                  <a:gd name="T36" fmla="*/ 10 w 399"/>
                  <a:gd name="T37" fmla="*/ 189 h 676"/>
                  <a:gd name="T38" fmla="*/ 11 w 399"/>
                  <a:gd name="T39" fmla="*/ 187 h 676"/>
                  <a:gd name="T40" fmla="*/ 16 w 399"/>
                  <a:gd name="T41" fmla="*/ 180 h 676"/>
                  <a:gd name="T42" fmla="*/ 147 w 399"/>
                  <a:gd name="T43" fmla="*/ 21 h 676"/>
                  <a:gd name="T44" fmla="*/ 178 w 399"/>
                  <a:gd name="T45" fmla="*/ 2 h 6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99" h="676">
                    <a:moveTo>
                      <a:pt x="178" y="2"/>
                    </a:moveTo>
                    <a:cubicBezTo>
                      <a:pt x="190" y="0"/>
                      <a:pt x="201" y="4"/>
                      <a:pt x="210" y="12"/>
                    </a:cubicBezTo>
                    <a:cubicBezTo>
                      <a:pt x="227" y="28"/>
                      <a:pt x="227" y="58"/>
                      <a:pt x="210" y="79"/>
                    </a:cubicBezTo>
                    <a:cubicBezTo>
                      <a:pt x="157" y="144"/>
                      <a:pt x="157" y="144"/>
                      <a:pt x="157" y="144"/>
                    </a:cubicBezTo>
                    <a:cubicBezTo>
                      <a:pt x="178" y="141"/>
                      <a:pt x="178" y="141"/>
                      <a:pt x="178" y="141"/>
                    </a:cubicBezTo>
                    <a:cubicBezTo>
                      <a:pt x="300" y="124"/>
                      <a:pt x="399" y="217"/>
                      <a:pt x="399" y="348"/>
                    </a:cubicBezTo>
                    <a:cubicBezTo>
                      <a:pt x="398" y="615"/>
                      <a:pt x="398" y="615"/>
                      <a:pt x="398" y="615"/>
                    </a:cubicBezTo>
                    <a:cubicBezTo>
                      <a:pt x="398" y="643"/>
                      <a:pt x="377" y="669"/>
                      <a:pt x="351" y="673"/>
                    </a:cubicBezTo>
                    <a:cubicBezTo>
                      <a:pt x="325" y="676"/>
                      <a:pt x="303" y="656"/>
                      <a:pt x="303" y="628"/>
                    </a:cubicBezTo>
                    <a:cubicBezTo>
                      <a:pt x="304" y="362"/>
                      <a:pt x="304" y="362"/>
                      <a:pt x="304" y="362"/>
                    </a:cubicBezTo>
                    <a:cubicBezTo>
                      <a:pt x="304" y="287"/>
                      <a:pt x="248" y="234"/>
                      <a:pt x="178" y="243"/>
                    </a:cubicBezTo>
                    <a:cubicBezTo>
                      <a:pt x="158" y="246"/>
                      <a:pt x="158" y="246"/>
                      <a:pt x="158" y="246"/>
                    </a:cubicBezTo>
                    <a:cubicBezTo>
                      <a:pt x="209" y="294"/>
                      <a:pt x="209" y="294"/>
                      <a:pt x="209" y="294"/>
                    </a:cubicBezTo>
                    <a:cubicBezTo>
                      <a:pt x="227" y="311"/>
                      <a:pt x="226" y="341"/>
                      <a:pt x="209" y="362"/>
                    </a:cubicBezTo>
                    <a:cubicBezTo>
                      <a:pt x="200" y="373"/>
                      <a:pt x="189" y="379"/>
                      <a:pt x="178" y="381"/>
                    </a:cubicBezTo>
                    <a:cubicBezTo>
                      <a:pt x="166" y="382"/>
                      <a:pt x="155" y="379"/>
                      <a:pt x="146" y="371"/>
                    </a:cubicBezTo>
                    <a:cubicBezTo>
                      <a:pt x="16" y="248"/>
                      <a:pt x="16" y="248"/>
                      <a:pt x="16" y="248"/>
                    </a:cubicBezTo>
                    <a:cubicBezTo>
                      <a:pt x="12" y="245"/>
                      <a:pt x="10" y="241"/>
                      <a:pt x="8" y="238"/>
                    </a:cubicBezTo>
                    <a:cubicBezTo>
                      <a:pt x="0" y="223"/>
                      <a:pt x="1" y="204"/>
                      <a:pt x="10" y="189"/>
                    </a:cubicBezTo>
                    <a:cubicBezTo>
                      <a:pt x="10" y="188"/>
                      <a:pt x="11" y="187"/>
                      <a:pt x="11" y="187"/>
                    </a:cubicBezTo>
                    <a:cubicBezTo>
                      <a:pt x="13" y="184"/>
                      <a:pt x="14" y="182"/>
                      <a:pt x="16" y="180"/>
                    </a:cubicBezTo>
                    <a:cubicBezTo>
                      <a:pt x="147" y="21"/>
                      <a:pt x="147" y="21"/>
                      <a:pt x="147" y="21"/>
                    </a:cubicBezTo>
                    <a:cubicBezTo>
                      <a:pt x="156" y="10"/>
                      <a:pt x="167" y="4"/>
                      <a:pt x="178" y="2"/>
                    </a:cubicBezTo>
                    <a:close/>
                  </a:path>
                </a:pathLst>
              </a:custGeom>
              <a:solidFill>
                <a:srgbClr val="FFB40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latin typeface="+mn-lt"/>
                  <a:ea typeface="+mn-ea"/>
                </a:endParaRPr>
              </a:p>
            </p:txBody>
          </p:sp>
          <p:sp>
            <p:nvSpPr>
              <p:cNvPr id="45" name="Freeform 63"/>
              <p:cNvSpPr/>
              <p:nvPr/>
            </p:nvSpPr>
            <p:spPr bwMode="auto">
              <a:xfrm>
                <a:off x="3347864" y="2691235"/>
                <a:ext cx="706438" cy="1038225"/>
              </a:xfrm>
              <a:custGeom>
                <a:avLst/>
                <a:gdLst>
                  <a:gd name="T0" fmla="*/ 202 w 287"/>
                  <a:gd name="T1" fmla="*/ 5 h 421"/>
                  <a:gd name="T2" fmla="*/ 179 w 287"/>
                  <a:gd name="T3" fmla="*/ 1 h 421"/>
                  <a:gd name="T4" fmla="*/ 147 w 287"/>
                  <a:gd name="T5" fmla="*/ 19 h 421"/>
                  <a:gd name="T6" fmla="*/ 16 w 287"/>
                  <a:gd name="T7" fmla="*/ 179 h 421"/>
                  <a:gd name="T8" fmla="*/ 11 w 287"/>
                  <a:gd name="T9" fmla="*/ 185 h 421"/>
                  <a:gd name="T10" fmla="*/ 10 w 287"/>
                  <a:gd name="T11" fmla="*/ 187 h 421"/>
                  <a:gd name="T12" fmla="*/ 8 w 287"/>
                  <a:gd name="T13" fmla="*/ 236 h 421"/>
                  <a:gd name="T14" fmla="*/ 16 w 287"/>
                  <a:gd name="T15" fmla="*/ 247 h 421"/>
                  <a:gd name="T16" fmla="*/ 146 w 287"/>
                  <a:gd name="T17" fmla="*/ 370 h 421"/>
                  <a:gd name="T18" fmla="*/ 154 w 287"/>
                  <a:gd name="T19" fmla="*/ 375 h 421"/>
                  <a:gd name="T20" fmla="*/ 235 w 287"/>
                  <a:gd name="T21" fmla="*/ 419 h 421"/>
                  <a:gd name="T22" fmla="*/ 239 w 287"/>
                  <a:gd name="T23" fmla="*/ 421 h 421"/>
                  <a:gd name="T24" fmla="*/ 231 w 287"/>
                  <a:gd name="T25" fmla="*/ 416 h 421"/>
                  <a:gd name="T26" fmla="*/ 101 w 287"/>
                  <a:gd name="T27" fmla="*/ 293 h 421"/>
                  <a:gd name="T28" fmla="*/ 93 w 287"/>
                  <a:gd name="T29" fmla="*/ 283 h 421"/>
                  <a:gd name="T30" fmla="*/ 95 w 287"/>
                  <a:gd name="T31" fmla="*/ 234 h 421"/>
                  <a:gd name="T32" fmla="*/ 96 w 287"/>
                  <a:gd name="T33" fmla="*/ 232 h 421"/>
                  <a:gd name="T34" fmla="*/ 101 w 287"/>
                  <a:gd name="T35" fmla="*/ 225 h 421"/>
                  <a:gd name="T36" fmla="*/ 232 w 287"/>
                  <a:gd name="T37" fmla="*/ 66 h 421"/>
                  <a:gd name="T38" fmla="*/ 263 w 287"/>
                  <a:gd name="T39" fmla="*/ 47 h 421"/>
                  <a:gd name="T40" fmla="*/ 287 w 287"/>
                  <a:gd name="T41" fmla="*/ 51 h 421"/>
                  <a:gd name="T42" fmla="*/ 202 w 287"/>
                  <a:gd name="T43" fmla="*/ 5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7" h="421">
                    <a:moveTo>
                      <a:pt x="202" y="5"/>
                    </a:moveTo>
                    <a:cubicBezTo>
                      <a:pt x="195" y="1"/>
                      <a:pt x="187" y="0"/>
                      <a:pt x="179" y="1"/>
                    </a:cubicBezTo>
                    <a:cubicBezTo>
                      <a:pt x="167" y="3"/>
                      <a:pt x="156" y="9"/>
                      <a:pt x="147" y="19"/>
                    </a:cubicBezTo>
                    <a:cubicBezTo>
                      <a:pt x="16" y="179"/>
                      <a:pt x="16" y="179"/>
                      <a:pt x="16" y="179"/>
                    </a:cubicBezTo>
                    <a:cubicBezTo>
                      <a:pt x="14" y="181"/>
                      <a:pt x="13" y="183"/>
                      <a:pt x="11" y="185"/>
                    </a:cubicBezTo>
                    <a:cubicBezTo>
                      <a:pt x="11" y="186"/>
                      <a:pt x="11" y="187"/>
                      <a:pt x="10" y="187"/>
                    </a:cubicBezTo>
                    <a:cubicBezTo>
                      <a:pt x="1" y="203"/>
                      <a:pt x="0" y="222"/>
                      <a:pt x="8" y="236"/>
                    </a:cubicBezTo>
                    <a:cubicBezTo>
                      <a:pt x="10" y="240"/>
                      <a:pt x="13" y="244"/>
                      <a:pt x="16" y="247"/>
                    </a:cubicBezTo>
                    <a:cubicBezTo>
                      <a:pt x="146" y="370"/>
                      <a:pt x="146" y="370"/>
                      <a:pt x="146" y="370"/>
                    </a:cubicBezTo>
                    <a:cubicBezTo>
                      <a:pt x="149" y="372"/>
                      <a:pt x="151" y="374"/>
                      <a:pt x="154" y="375"/>
                    </a:cubicBezTo>
                    <a:cubicBezTo>
                      <a:pt x="181" y="390"/>
                      <a:pt x="208" y="405"/>
                      <a:pt x="235" y="419"/>
                    </a:cubicBezTo>
                    <a:cubicBezTo>
                      <a:pt x="236" y="420"/>
                      <a:pt x="238" y="421"/>
                      <a:pt x="239" y="421"/>
                    </a:cubicBezTo>
                    <a:cubicBezTo>
                      <a:pt x="236" y="420"/>
                      <a:pt x="234" y="418"/>
                      <a:pt x="231" y="416"/>
                    </a:cubicBezTo>
                    <a:cubicBezTo>
                      <a:pt x="101" y="293"/>
                      <a:pt x="101" y="293"/>
                      <a:pt x="101" y="293"/>
                    </a:cubicBezTo>
                    <a:cubicBezTo>
                      <a:pt x="97" y="290"/>
                      <a:pt x="95" y="286"/>
                      <a:pt x="93" y="283"/>
                    </a:cubicBezTo>
                    <a:cubicBezTo>
                      <a:pt x="85" y="268"/>
                      <a:pt x="86" y="249"/>
                      <a:pt x="95" y="234"/>
                    </a:cubicBezTo>
                    <a:cubicBezTo>
                      <a:pt x="95" y="233"/>
                      <a:pt x="96" y="232"/>
                      <a:pt x="96" y="232"/>
                    </a:cubicBezTo>
                    <a:cubicBezTo>
                      <a:pt x="98" y="229"/>
                      <a:pt x="99" y="227"/>
                      <a:pt x="101" y="225"/>
                    </a:cubicBezTo>
                    <a:cubicBezTo>
                      <a:pt x="232" y="66"/>
                      <a:pt x="232" y="66"/>
                      <a:pt x="232" y="66"/>
                    </a:cubicBezTo>
                    <a:cubicBezTo>
                      <a:pt x="241" y="55"/>
                      <a:pt x="252" y="49"/>
                      <a:pt x="263" y="47"/>
                    </a:cubicBezTo>
                    <a:cubicBezTo>
                      <a:pt x="272" y="46"/>
                      <a:pt x="280" y="47"/>
                      <a:pt x="287" y="51"/>
                    </a:cubicBezTo>
                    <a:lnTo>
                      <a:pt x="202" y="5"/>
                    </a:lnTo>
                    <a:close/>
                  </a:path>
                </a:pathLst>
              </a:custGeom>
              <a:solidFill>
                <a:srgbClr val="FEE08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latin typeface="+mn-lt"/>
                  <a:ea typeface="+mn-ea"/>
                </a:endParaRPr>
              </a:p>
            </p:txBody>
          </p:sp>
        </p:grpSp>
      </p:grpSp>
      <p:sp>
        <p:nvSpPr>
          <p:cNvPr id="69" name="TextBox 46"/>
          <p:cNvSpPr txBox="1"/>
          <p:nvPr/>
        </p:nvSpPr>
        <p:spPr>
          <a:xfrm>
            <a:off x="8006575" y="3852824"/>
            <a:ext cx="2159566" cy="769441"/>
          </a:xfrm>
          <a:prstGeom prst="rect">
            <a:avLst/>
          </a:prstGeom>
          <a:noFill/>
        </p:spPr>
        <p:txBody>
          <a:bodyPr wrap="none" rtlCol="0">
            <a:spAutoFit/>
          </a:bodyPr>
          <a:lstStyle/>
          <a:p>
            <a:r>
              <a:rPr lang="zh-CN" altLang="en-US" sz="2200" dirty="0">
                <a:latin typeface="黑体" panose="02010609060101010101" charset="-122"/>
                <a:ea typeface="黑体" panose="02010609060101010101" charset="-122"/>
                <a:cs typeface="Arial" panose="020B0604020202020204" pitchFamily="34" charset="0"/>
              </a:rPr>
              <a:t>赢利能力和利润</a:t>
            </a:r>
            <a:endParaRPr lang="en-US" altLang="zh-CN" sz="2200" dirty="0">
              <a:latin typeface="黑体" panose="02010609060101010101" charset="-122"/>
              <a:ea typeface="黑体" panose="02010609060101010101" charset="-122"/>
              <a:cs typeface="Arial" panose="020B0604020202020204" pitchFamily="34" charset="0"/>
            </a:endParaRPr>
          </a:p>
          <a:p>
            <a:r>
              <a:rPr lang="zh-CN" altLang="en-US" sz="2200" dirty="0">
                <a:latin typeface="黑体" panose="02010609060101010101" charset="-122"/>
                <a:ea typeface="黑体" panose="02010609060101010101" charset="-122"/>
                <a:cs typeface="Arial" panose="020B0604020202020204" pitchFamily="34" charset="0"/>
              </a:rPr>
              <a:t>占净利润的比重</a:t>
            </a:r>
          </a:p>
        </p:txBody>
      </p:sp>
      <p:sp>
        <p:nvSpPr>
          <p:cNvPr id="72" name="TextBox 48"/>
          <p:cNvSpPr txBox="1"/>
          <p:nvPr/>
        </p:nvSpPr>
        <p:spPr>
          <a:xfrm>
            <a:off x="2141869" y="5030247"/>
            <a:ext cx="2371982" cy="430887"/>
          </a:xfrm>
          <a:prstGeom prst="rect">
            <a:avLst/>
          </a:prstGeom>
          <a:noFill/>
        </p:spPr>
        <p:txBody>
          <a:bodyPr wrap="square" rtlCol="0">
            <a:spAutoFit/>
          </a:bodyPr>
          <a:lstStyle/>
          <a:p>
            <a:r>
              <a:rPr lang="zh-CN" altLang="en-US" sz="2200" dirty="0">
                <a:latin typeface="黑体" panose="02010609060101010101" charset="-122"/>
                <a:ea typeface="黑体" panose="02010609060101010101" charset="-122"/>
                <a:cs typeface="Arial" panose="020B0604020202020204" pitchFamily="34" charset="0"/>
              </a:rPr>
              <a:t>规模的扩展情况</a:t>
            </a:r>
          </a:p>
        </p:txBody>
      </p:sp>
      <p:sp>
        <p:nvSpPr>
          <p:cNvPr id="75" name="TextBox 51"/>
          <p:cNvSpPr txBox="1"/>
          <p:nvPr/>
        </p:nvSpPr>
        <p:spPr>
          <a:xfrm>
            <a:off x="2818882" y="3189975"/>
            <a:ext cx="2159566" cy="430887"/>
          </a:xfrm>
          <a:prstGeom prst="rect">
            <a:avLst/>
          </a:prstGeom>
          <a:noFill/>
        </p:spPr>
        <p:txBody>
          <a:bodyPr wrap="none" rtlCol="0">
            <a:spAutoFit/>
          </a:bodyPr>
          <a:lstStyle/>
          <a:p>
            <a:r>
              <a:rPr lang="zh-CN" altLang="en-US" sz="2200" dirty="0">
                <a:latin typeface="黑体" panose="02010609060101010101" charset="-122"/>
                <a:ea typeface="黑体" panose="02010609060101010101" charset="-122"/>
                <a:cs typeface="Arial" panose="020B0604020202020204" pitchFamily="34" charset="0"/>
              </a:rPr>
              <a:t>公司的经营方式</a:t>
            </a:r>
          </a:p>
        </p:txBody>
      </p:sp>
      <p:sp>
        <p:nvSpPr>
          <p:cNvPr id="27" name="Rectangle 26"/>
          <p:cNvSpPr>
            <a:spLocks noChangeArrowheads="1"/>
          </p:cNvSpPr>
          <p:nvPr/>
        </p:nvSpPr>
        <p:spPr bwMode="auto">
          <a:xfrm>
            <a:off x="652187" y="2017430"/>
            <a:ext cx="5088521" cy="49244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indent="612140" algn="just">
              <a:spcAft>
                <a:spcPts val="600"/>
              </a:spcAft>
            </a:pPr>
            <a:r>
              <a:rPr lang="zh-CN" altLang="en-US" sz="2600" dirty="0">
                <a:latin typeface="黑体" panose="02010609060101010101" charset="-122"/>
                <a:ea typeface="黑体" panose="02010609060101010101" charset="-122"/>
                <a:cs typeface="华文黑体" pitchFamily="2" charset="-122"/>
              </a:rPr>
              <a:t>（一）上市公司主营业务状况</a:t>
            </a:r>
          </a:p>
        </p:txBody>
      </p:sp>
      <p:sp>
        <p:nvSpPr>
          <p:cNvPr id="32" name="Rectangle 26"/>
          <p:cNvSpPr>
            <a:spLocks noChangeArrowheads="1"/>
          </p:cNvSpPr>
          <p:nvPr/>
        </p:nvSpPr>
        <p:spPr bwMode="auto">
          <a:xfrm>
            <a:off x="652187" y="1176293"/>
            <a:ext cx="5303527" cy="55399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algn="just">
              <a:spcAft>
                <a:spcPts val="600"/>
              </a:spcAft>
            </a:pPr>
            <a:r>
              <a:rPr lang="zh-CN" altLang="en-US" sz="3000" dirty="0">
                <a:latin typeface="方正大黑简体" panose="03000509000000000000" pitchFamily="65" charset="-122"/>
                <a:ea typeface="方正大黑简体" panose="03000509000000000000" pitchFamily="65" charset="-122"/>
                <a:cs typeface="华文黑体" pitchFamily="2" charset="-122"/>
              </a:rPr>
              <a:t>四、公司的经营管理能力分析</a:t>
            </a:r>
          </a:p>
        </p:txBody>
      </p:sp>
    </p:spTree>
  </p:cSld>
  <p:clrMapOvr>
    <a:masterClrMapping/>
  </p:clrMapOvr>
  <mc:AlternateContent xmlns:mc="http://schemas.openxmlformats.org/markup-compatibility/2006">
    <mc:Choice xmlns=""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38"/>
                                        </p:tgtEl>
                                        <p:attrNameLst>
                                          <p:attrName>style.visibility</p:attrName>
                                        </p:attrNameLst>
                                      </p:cBhvr>
                                      <p:to>
                                        <p:strVal val="visible"/>
                                      </p:to>
                                    </p:set>
                                    <p:anim calcmode="lin" valueType="num">
                                      <p:cBhvr additive="base">
                                        <p:cTn id="15" dur="500" fill="hold"/>
                                        <p:tgtEl>
                                          <p:spTgt spid="38"/>
                                        </p:tgtEl>
                                        <p:attrNameLst>
                                          <p:attrName>ppt_x</p:attrName>
                                        </p:attrNameLst>
                                      </p:cBhvr>
                                      <p:tavLst>
                                        <p:tav tm="0">
                                          <p:val>
                                            <p:strVal val="#ppt_x"/>
                                          </p:val>
                                        </p:tav>
                                        <p:tav tm="100000">
                                          <p:val>
                                            <p:strVal val="#ppt_x"/>
                                          </p:val>
                                        </p:tav>
                                      </p:tavLst>
                                    </p:anim>
                                    <p:anim calcmode="lin" valueType="num">
                                      <p:cBhvr additive="base">
                                        <p:cTn id="16" dur="500" fill="hold"/>
                                        <p:tgtEl>
                                          <p:spTgt spid="38"/>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500"/>
                                        <p:tgtEl>
                                          <p:spTgt spid="75"/>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69"/>
                                        </p:tgtEl>
                                        <p:attrNameLst>
                                          <p:attrName>style.visibility</p:attrName>
                                        </p:attrNameLst>
                                      </p:cBhvr>
                                      <p:to>
                                        <p:strVal val="visible"/>
                                      </p:to>
                                    </p:set>
                                    <p:animEffect transition="in" filter="fade">
                                      <p:cBhvr>
                                        <p:cTn id="23" dur="500"/>
                                        <p:tgtEl>
                                          <p:spTgt spid="6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fade">
                                      <p:cBhvr>
                                        <p:cTn id="26"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2" grpId="0"/>
      <p:bldP spid="75" grpId="0"/>
      <p:bldP spid="27" grpId="0"/>
      <p:bldP spid="3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泪滴形 3"/>
          <p:cNvSpPr/>
          <p:nvPr/>
        </p:nvSpPr>
        <p:spPr>
          <a:xfrm>
            <a:off x="2093280" y="3194542"/>
            <a:ext cx="863153" cy="863153"/>
          </a:xfrm>
          <a:prstGeom prst="teardrop">
            <a:avLst/>
          </a:prstGeom>
          <a:solidFill>
            <a:srgbClr val="596784"/>
          </a:solidFill>
          <a:ln>
            <a:noFill/>
          </a:ln>
          <a:effectLst>
            <a:outerShdw blurRad="2540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zh-CN" sz="3200" b="1" dirty="0">
                <a:latin typeface="Times New Roman" panose="02020603050405020304" pitchFamily="18" charset="0"/>
                <a:ea typeface="微软雅黑" panose="020B0503020204020204" pitchFamily="34" charset="-122"/>
                <a:cs typeface="Times New Roman" panose="02020603050405020304" pitchFamily="18" charset="0"/>
              </a:rPr>
              <a:t>1</a:t>
            </a:r>
            <a:endParaRPr lang="zh-CN" altLang="en-US" sz="3200" b="1"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5" name="泪滴形 4"/>
          <p:cNvSpPr/>
          <p:nvPr/>
        </p:nvSpPr>
        <p:spPr>
          <a:xfrm>
            <a:off x="2093280" y="4796955"/>
            <a:ext cx="863153" cy="863153"/>
          </a:xfrm>
          <a:prstGeom prst="teardrop">
            <a:avLst/>
          </a:prstGeom>
          <a:solidFill>
            <a:srgbClr val="FFB407"/>
          </a:solidFill>
          <a:ln>
            <a:noFill/>
          </a:ln>
          <a:effectLst>
            <a:outerShdw blurRad="2540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zh-CN" sz="3200" b="1" dirty="0">
                <a:latin typeface="Times New Roman" panose="02020603050405020304" pitchFamily="18" charset="0"/>
                <a:ea typeface="微软雅黑" panose="020B0503020204020204" pitchFamily="34" charset="-122"/>
                <a:cs typeface="Times New Roman" panose="02020603050405020304" pitchFamily="18" charset="0"/>
              </a:rPr>
              <a:t>2</a:t>
            </a:r>
            <a:endParaRPr lang="zh-CN" altLang="en-US" sz="3200" b="1"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8" name="Rectangle 5">
            <a:hlinkClick r:id="rId3"/>
          </p:cNvPr>
          <p:cNvSpPr>
            <a:spLocks noChangeArrowheads="1"/>
          </p:cNvSpPr>
          <p:nvPr/>
        </p:nvSpPr>
        <p:spPr bwMode="gray">
          <a:xfrm>
            <a:off x="3250430" y="3314989"/>
            <a:ext cx="2361765" cy="62225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9050">
                <a:solidFill>
                  <a:srgbClr val="000000"/>
                </a:solidFill>
                <a:miter lim="800000"/>
                <a:headEnd/>
                <a:tailEnd/>
              </a14:hiddenLine>
            </a:ext>
          </a:extLst>
        </p:spPr>
        <p:txBody>
          <a:bodyPr wrap="square" lIns="0" tIns="132000" rIns="176000" bIns="88000">
            <a:spAutoFit/>
          </a:bodyPr>
          <a:lstStyle>
            <a:lvl1pPr marL="190500" indent="-190500"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indent="0" defTabSz="1450975">
              <a:spcBef>
                <a:spcPts val="0"/>
              </a:spcBef>
              <a:buNone/>
            </a:pPr>
            <a:r>
              <a:rPr lang="zh-CN" altLang="en-US" sz="2600" kern="0" dirty="0">
                <a:latin typeface="黑体" panose="02010609060101010101" charset="-122"/>
                <a:ea typeface="黑体" panose="02010609060101010101" charset="-122"/>
              </a:rPr>
              <a:t>管理层的素质</a:t>
            </a:r>
          </a:p>
        </p:txBody>
      </p:sp>
      <p:sp>
        <p:nvSpPr>
          <p:cNvPr id="9" name="Rectangle 5">
            <a:hlinkClick r:id="rId3"/>
          </p:cNvPr>
          <p:cNvSpPr>
            <a:spLocks noChangeArrowheads="1"/>
          </p:cNvSpPr>
          <p:nvPr/>
        </p:nvSpPr>
        <p:spPr bwMode="gray">
          <a:xfrm>
            <a:off x="3259201" y="4917402"/>
            <a:ext cx="2187441" cy="62225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9050">
                <a:solidFill>
                  <a:srgbClr val="000000"/>
                </a:solidFill>
                <a:miter lim="800000"/>
                <a:headEnd/>
                <a:tailEnd/>
              </a14:hiddenLine>
            </a:ext>
          </a:extLst>
        </p:spPr>
        <p:txBody>
          <a:bodyPr wrap="square" lIns="0" tIns="132000" rIns="176000" bIns="88000">
            <a:spAutoFit/>
          </a:bodyPr>
          <a:lstStyle>
            <a:lvl1pPr marL="190500" indent="-190500"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indent="0" defTabSz="1450975">
              <a:buNone/>
            </a:pPr>
            <a:r>
              <a:rPr lang="zh-CN" altLang="en-US" sz="2600" kern="0" dirty="0">
                <a:latin typeface="黑体" panose="02010609060101010101" charset="-122"/>
                <a:ea typeface="黑体" panose="02010609060101010101" charset="-122"/>
              </a:rPr>
              <a:t>员工的素质</a:t>
            </a:r>
          </a:p>
        </p:txBody>
      </p:sp>
      <p:pic>
        <p:nvPicPr>
          <p:cNvPr id="13" name="图片 12"/>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7483257" y="2141216"/>
            <a:ext cx="2725148" cy="3511600"/>
          </a:xfrm>
          <a:prstGeom prst="rect">
            <a:avLst/>
          </a:prstGeom>
        </p:spPr>
      </p:pic>
      <p:sp>
        <p:nvSpPr>
          <p:cNvPr id="12" name="Rectangle 26"/>
          <p:cNvSpPr>
            <a:spLocks noChangeArrowheads="1"/>
          </p:cNvSpPr>
          <p:nvPr/>
        </p:nvSpPr>
        <p:spPr bwMode="auto">
          <a:xfrm>
            <a:off x="670752" y="1134371"/>
            <a:ext cx="5624030" cy="49244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indent="612140" algn="just">
              <a:spcAft>
                <a:spcPts val="600"/>
              </a:spcAft>
            </a:pPr>
            <a:r>
              <a:rPr lang="zh-CN" altLang="en-US" sz="2600" dirty="0">
                <a:latin typeface="黑体" panose="02010609060101010101" charset="-122"/>
                <a:ea typeface="黑体" panose="02010609060101010101" charset="-122"/>
                <a:cs typeface="华文黑体" pitchFamily="2" charset="-122"/>
              </a:rPr>
              <a:t>（二）上市公司人才素质状况</a:t>
            </a:r>
          </a:p>
        </p:txBody>
      </p:sp>
      <p:sp>
        <p:nvSpPr>
          <p:cNvPr id="10" name="Rectangle 26"/>
          <p:cNvSpPr>
            <a:spLocks noChangeArrowheads="1"/>
          </p:cNvSpPr>
          <p:nvPr/>
        </p:nvSpPr>
        <p:spPr bwMode="auto">
          <a:xfrm>
            <a:off x="670752" y="1781133"/>
            <a:ext cx="10249039" cy="10147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indent="612140" algn="just">
              <a:lnSpc>
                <a:spcPct val="130000"/>
              </a:lnSpc>
              <a:spcAft>
                <a:spcPts val="600"/>
              </a:spcAft>
            </a:pPr>
            <a:r>
              <a:rPr lang="zh-CN" altLang="en-US" sz="2400" dirty="0">
                <a:latin typeface="等线" panose="02010600030101010101" pitchFamily="2" charset="-122"/>
                <a:cs typeface="华文黑体" pitchFamily="2" charset="-122"/>
              </a:rPr>
              <a:t>企业竞争的焦点是人才。一个企业的人才素质从根本上决定着企业的</a:t>
            </a:r>
            <a:r>
              <a:rPr lang="zh-CN" altLang="en-US" sz="2400" b="1" dirty="0">
                <a:solidFill>
                  <a:srgbClr val="FFB407"/>
                </a:solidFill>
                <a:latin typeface="等线" panose="02010600030101010101" pitchFamily="2" charset="-122"/>
                <a:ea typeface="等线" panose="02010600030101010101" pitchFamily="2" charset="-122"/>
              </a:rPr>
              <a:t>生存与竞争实力</a:t>
            </a:r>
            <a:r>
              <a:rPr lang="zh-CN" altLang="en-US" sz="2400" dirty="0">
                <a:latin typeface="等线" panose="02010600030101010101" pitchFamily="2" charset="-122"/>
                <a:cs typeface="华文黑体" pitchFamily="2" charset="-122"/>
              </a:rPr>
              <a:t>。</a:t>
            </a:r>
            <a:endParaRPr lang="zh-CN" altLang="en-US" sz="2400" dirty="0">
              <a:latin typeface="等线" panose="02010600030101010101" pitchFamily="2" charset="-122"/>
              <a:ea typeface="等线" panose="02010600030101010101" pitchFamily="2" charset="-122"/>
              <a:cs typeface="华文黑体" pitchFamily="2" charset="-122"/>
            </a:endParaRPr>
          </a:p>
        </p:txBody>
      </p:sp>
    </p:spTree>
  </p:cSld>
  <p:clrMapOvr>
    <a:masterClrMapping/>
  </p:clrMapOvr>
  <mc:AlternateContent xmlns:mc="http://schemas.openxmlformats.org/markup-compatibility/2006">
    <mc:Choice xmlns=""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left)">
                                      <p:cBhvr>
                                        <p:cTn id="21" dur="500"/>
                                        <p:tgtEl>
                                          <p:spTgt spid="8"/>
                                        </p:tgtEl>
                                      </p:cBhvr>
                                    </p:animEffect>
                                  </p:childTnLst>
                                </p:cTn>
                              </p:par>
                              <p:par>
                                <p:cTn id="22" presetID="2" presetClass="entr" presetSubtype="3" fill="hold" nodeType="with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1+#ppt_w/2"/>
                                          </p:val>
                                        </p:tav>
                                        <p:tav tm="100000">
                                          <p:val>
                                            <p:strVal val="#ppt_x"/>
                                          </p:val>
                                        </p:tav>
                                      </p:tavLst>
                                    </p:anim>
                                    <p:anim calcmode="lin" valueType="num">
                                      <p:cBhvr additive="base">
                                        <p:cTn id="25" dur="500" fill="hold"/>
                                        <p:tgtEl>
                                          <p:spTgt spid="13"/>
                                        </p:tgtEl>
                                        <p:attrNameLst>
                                          <p:attrName>ppt_y</p:attrName>
                                        </p:attrNameLst>
                                      </p:cBhvr>
                                      <p:tavLst>
                                        <p:tav tm="0">
                                          <p:val>
                                            <p:strVal val="0-#ppt_h/2"/>
                                          </p:val>
                                        </p:tav>
                                        <p:tav tm="100000">
                                          <p:val>
                                            <p:strVal val="#ppt_y"/>
                                          </p:val>
                                        </p:tav>
                                      </p:tavLst>
                                    </p:anim>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p:cTn id="29" dur="500" fill="hold"/>
                                        <p:tgtEl>
                                          <p:spTgt spid="5"/>
                                        </p:tgtEl>
                                        <p:attrNameLst>
                                          <p:attrName>ppt_w</p:attrName>
                                        </p:attrNameLst>
                                      </p:cBhvr>
                                      <p:tavLst>
                                        <p:tav tm="0">
                                          <p:val>
                                            <p:fltVal val="0"/>
                                          </p:val>
                                        </p:tav>
                                        <p:tav tm="100000">
                                          <p:val>
                                            <p:strVal val="#ppt_w"/>
                                          </p:val>
                                        </p:tav>
                                      </p:tavLst>
                                    </p:anim>
                                    <p:anim calcmode="lin" valueType="num">
                                      <p:cBhvr>
                                        <p:cTn id="30" dur="500" fill="hold"/>
                                        <p:tgtEl>
                                          <p:spTgt spid="5"/>
                                        </p:tgtEl>
                                        <p:attrNameLst>
                                          <p:attrName>ppt_h</p:attrName>
                                        </p:attrNameLst>
                                      </p:cBhvr>
                                      <p:tavLst>
                                        <p:tav tm="0">
                                          <p:val>
                                            <p:fltVal val="0"/>
                                          </p:val>
                                        </p:tav>
                                        <p:tav tm="100000">
                                          <p:val>
                                            <p:strVal val="#ppt_h"/>
                                          </p:val>
                                        </p:tav>
                                      </p:tavLst>
                                    </p:anim>
                                    <p:animEffect transition="in" filter="fade">
                                      <p:cBhvr>
                                        <p:cTn id="31" dur="500"/>
                                        <p:tgtEl>
                                          <p:spTgt spid="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left)">
                                      <p:cBhvr>
                                        <p:cTn id="3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p:bldP spid="9" grpId="0"/>
      <p:bldP spid="12" grpId="0"/>
      <p:bldP spid="10"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9E03546B-9EEC-4495-8086-6640805AE27D"/>
  <p:tag name="ISPRING_SCORM_RATE_SLIDES" val="1"/>
  <p:tag name="ISPRINGONLINEFOLDERID" val="0"/>
  <p:tag name="ISPRINGONLINEFOLDERPATH" val="Content List"/>
  <p:tag name="ISPRINGCLOUDFOLDERID" val="0"/>
  <p:tag name="ISPRINGCLOUDFOLDERPATH" val="Repository"/>
  <p:tag name="ISPRING_PRESENTATION_TITLE" val="转正述职PPT模板"/>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wQUAAIACADCu6ZKDmokTmIEAAAFEQAAHQAAAHVuaXZlcnNhbC9jb21tb25fbWVzc2FnZXMubG5nrVhtb9s2EP5eoP+BEFBgA7a0HdCiGBIHtMTYRGTJleg42TAIjMTYRCgx1Yvb7NN+zX7YfsmOlJ3EfYGkJIBtmJTvuePdPXdHHx5/yRXaiLKSujhy3h68cZAoUp3JYnXkLNjJrx8cVNW8yLjShThyCu2g49HLF4eKF6uGrwR8f/kCocNcVBUsq5FZ3a+RzI6c+Thxw9kcBxeJH07CZEwnzsjV+Q0vbpGvV/qn395/+PL23fufD19v5frAxDPs+/tAyCK9e9MDKGBR6CeARvwkIOfMGZnPYXLhgvk0IM5o+2WY9DwiZ87IfHbKLaKIBCyJfeqRhMZJEDLrC58w4jmjC92gNd8IVGu0keIzqtcC4ljLUqBKycw+SDVsFI3oUuaFM0yDJCIxi6jLaBg4o1iX5e0vFpY39VqXoK5Cmaz4pRKZ1QkZY5/flKIC1byGjELwqtcSfqlzLouDTtURXtJgkrAw9OOEBN5uxxmRIkNeyY2agSgRjkkEACWvRPkI2cRmmRVHWKlhCFM6mfrwZsaEqVytFbzroXbMCcRgLoouKcgREkF2xfEyjDzjNFCFOLrhVfVZl9lefjwMVBcwDdwQUtBlD8CZwdgBQ4wl1I2yFGndBTYjcYwnJBmH55DIwLtwiER4CnQ7HSJxQWKgCIm7ZAJ8RifYJLyh2C7/d/xKuUlndYt4moKccd9G6qaCHeNSYIFlWnUwTE1MPi4gbBT7P6BxiwretauV3Aiwo8xE2akIKotLPJNFHxf0j+QEU594CaSVFy4TZkue0ZjzW1ToGvFsw4tUoEuR8gZy/RaeZTKzz0ycrf5Pjfwb8XpbVV5tC1LgkfNXQ+3Zq2HfMaupwKa6FvlN3aXaOGxr/mOsMDn9QxP6HP1x+mOXBDii4fNEppJ5o9qq++T43Fk2NEadRjzRU/2j9dyWxG1tHVMoWGOp+0sQ6Kamf0ADVP2laHACiuZtiYYaTourATqDcAsQaPRYjDNw1Z4JZ+DCAfJLMo4pg9loKS4rWXeOHZaNbYC+H9oU5jwlanFPxktxpWHCUYJv2ukDupCNdGdAHww3e62CUeaDyQEArtrkAUglc7A/64G5mJGdB9oCv3eSpW5UZsmr5LUt8uDbJhffjk1Xpc7truLVLnnbJnP8FCvaw0Wt0vmA9n/Hv97xeUC/x0cpJjhyp4mLA5eYQd9wVfUUAgoYV/gsTnw8NuLAhZzX6Rqa6ZVuiqwnUDure+QEA9j2zLHgZbr+759/e2J8ZUm7i7a7vw8CAWKbKkjuwP4MdC2qv7pAGB7vy9lFH6nt3WYn1/Oqwyhk4bPcIXjbWnKdw9ZBt15I8m3QMGPYnc6AB7FNe92UMLoNQZjh6BRqmZ3CndGMl9dQCJnWahCKdbVJwHqY9vvrZVMrWYghsk9rJebAjM4T7Hn2rg3kUzK9bntmBjeKdHvpVnDp7gvmTnEAdfYrPJHJeiCgbU27KgREb9f3NN9826nuVpX9w+Lw9YP/L/4HUEsDBBQAAgAIAMK7pkoIfgsjKQMAAIYMAAAnAAAAdW5pdmVyc2FsL2ZsYXNoX3B1Ymxpc2hpbmdfc2V0dGluZ3MueG1s1VfdbtowFL7nKSxPvSxpO7p2KKGqCmjVWkCFbe1VZWJDrDp2FttQerWn2YPtSXYcAwW169IfpE0IEZ+f7/yfmPDoNhVownLNlYzwbnUHIyZjRbkcR/jLoL19iJE2RFIilGQRlgqjo0YlzOxQcJ30mTEgqhHASF3PTIQTY7J6EEyn0yrXWe64SlgD+LoaqzTIcqaZNCwPMkFm8GNmGdN4jlACAL6pknO1RqWCUOiRzhW1giFOwXPJXVBEtAXRCQ682JDEN+NcWUlPlFA5ysfDCL87PHafhYyHavKUSZcT3QCiI5s6oZQ7L4jo8zuGEsbHCbh7UMNoyqlJIrxXcyggHTxEKbB96MShnCjIgTRz+JQZQokh/ujtGXZr9ILgSXQmScrjAXCQiz/CzcH1p6te6+LstPP5etDtng1Oe96JQidYxwmDdUMhOKRsHrOlnZAYQ+IE/AadERGahcEqaSE2UnLNOXdGQyUg94UWtFE6ZLRDUrZSjf4Nl22Q3MVoBIGIWYSPc04ERtwQweOlsrZDbbgpqt5elUSABe3J0Hkf35v32YkTkmu26taCo13O48Y3ZQVFM2WR4DcMGYUgfpvCU8LQanHQKFdpQYX2MUgLDhYnnE0ZPSpyOgf8k6ErMJFa0IRezQQz3sJ3y+/QkI1UDriMTKCzgc61x68+CzgjWt+DkoWPW/2z02br+rTTbF1uuQAJnRAZPxMcCs7SzGwEn8yQVGahB+mIidWsKArltOCVia368jJonlrhy/zWxViB3mBJNmPlOYX5qwelzSZkUgyiG64CGkaQQ0k8JjBiWBdcWlYWMCYSKSlmiMSw1rQb6wlXVgPFD7CH1i/30OsjLovTGFYbWMwpy0tB7uzuva/tfzg4/FivBr9+/Nx+Umm+8HuCOHN+4588ufKXa//hNgwDt6UfX9omt//mzu5dtL6WyWundTkoVdJWvxRct4xU93MZqQv/kumtvGBKuQBLaeyHDNaS4Ck3jL5li72gTV71bvc9tpk22WDMrxmN/yZkf1peE9fuhWHw6MXVcVIueQqJcCtxedtt7Nd24Kb5KKtSAbT1/w6Nym9QSwMEFAACAAgAwrumSmvhO+C8AgAAWgoAACEAAAB1bml2ZXJzYWwvZmxhc2hfc2tpbl9zZXR0aW5ncy54bWyVVm1P2zAQ/r5fUXXfCXstk0wlKJ2ExAYaiO9Ock2sOnZkO2X99/MrsdukzXJCwnfP4zvfGyC5JWz5YTZDBadcPINShFXSaIJuRsrred4pxdlFwZkCpi4YFw2m8+XHn/ZDmUWeY/EdiKmcDS6gd7Ow3xSK9/FtYWSMUPCmxWz/wCt+keNiWwnesfJsaPW+BUEJ22rk5Y/Faj3qgBKp7hU0SUzrKyPTKK0AKcGE9H1t5CyL4hxo8HRpv4mc3tXp1x/QdkQSZWk3n4yM0VpcQZrkqxsj43imb0+rsjBymqDgr9LQL5+NjEIp3oNIL7/7amSUwduu/Z8eaQWvTEJTzukivnMox6UePxPVpZGzBPMg4+hsFXx67FvvIpD/NZ57ZMZVcPpk8nqwEEzRcwpLJTpAWTg5m6z522On9HzAcoOp1IBY1YOedNBPuJPhmlTX4/7AG2FlBPKKHvHKadfAysUbAVN9j1+tbu2qiON710UBCth5ZRRhr+yRv3Vaj5CRskc+U1LCI6P7I/ihxXFCiW+xL+bp7GsrMKyPIV/hFKzG04MZXBm59oqAaXgJS7MO9LLGinD2QhowxUOZNbnIsqPQEMM7UlnGL4PL9/ZNEmUHBt9ww+2FFFEUhrrOhqp3dRy5OaY96WuaNqX709A/0Z1nSm/y6zlWChd1o18r5zPP06OincyzYYZPDoh7tuERx/oeIzVYbEG8cE6numFcgZx6PXcDNgZHWZQDlA0nGflLhrLPuiYHsdZFIxCaJ9U5XE2qmuof9UrgDcpg9GUZsTqqqvV9DJP35owUvgUAi6IODeAOztJ0VBEKOwgLIFLYF489DUndo2PtdqMeYKPiPeE1Bx0ZAaKW9Puib5UYlxoGCK86rmGGs0xoe4VzaZ+WzH9Yxf0YJcs57DTTfLF7p/DNlNys7cc51ErzP+U/UEsDBBQAAgAIAMK7pkoqlg9n/gIAAJcLAAAmAAAAdW5pdmVyc2FsL2h0bWxfcHVibGlzaGluZ19zZXR0aW5ncy54bWzNlm9PGjEYwN/zKZouvpRT56YjdxgjGIlOiLBNX5lyLVxjr721PfB8tU+zD7ZPsqdXQIiOnUaWhRDo0z6/51/7tOHRfSrQhGnDlYzwbn0HIyZjRbkcR/jL4HT7ECNjiaREKMkiLBVGR81amOVDwU3SZ9bCUoMAI00jsxFOrM0aQTCdTuvcZNrNKpFb4Jt6rNIg08wwaZkOMkEK+LFFxgyeESoA4JsqOVNr1moIhZ70WdFcMMQpeC65C4qIM5sKHPhVQxLfjbXKJT1RQmmkx8MIvzs8dp/5Gk9q8ZRJlxLTBKET2wahlDsniOjzB4YSxscJeHuwj9GUU5tEeG/fUWB18JRSsn3kxFFOFKRA2hk+ZZZQYokfenuW3VszF3gRLSRJeTyAGeTCj3BrcHt202tfXXQuz28H3e7FoNPzTpQ6wSonDFYNheCQynXMFnZCYi2JE/AbdEZEGBYGy6L5spGSK865MRoqAakvtTAagaeiiPCx5kRgxC0RPF7MWqLHzJ5yATE43d36SFr8CPTxxgnRhi0bms8Yl8W4+U3lgqJC5UjwO4asQhBRnsK/hKHldKORVmkpFcRYZASnDE04mzJ6VGZpBvyToRswkeagCZsvE8x6C99z/oCGbKQ0cBmZwFYFOTeeX38ROCPGPELJ3Met/kWn1b7tXLba11suQEInRMYvhEMJWZrZjfBJgaSycz1IR0xyw8qiUE7LuSqx1V9fBsPTXPgyv3UxltAbLMlmrLykMH/1oLLZhEzKg+gOV4mGI8ihJJ4JEzEcdy5zVhUYE4mUFAUiMTQq4471hKvcgMQfYI82r/fQ6yMuy9EYbg6wqCnTlZA7u3vv9z98PDj81KgHv3783F6rNGvhPUGcOd/DT9Y28UUjf9oNw8D1zufbsNX5v+rCvav21yqZumxfDyoVqd2vhOtWWdU9r7Lqyl8bvaUro5IL0GbG/thAoxE85ZbRt9w0ryj8+vvXb4s3KvwGo1i7ff/fIPxo8dxaeV+FwbMPwBrIVx/TzdpvUEsDBBQAAgAIAMK7pko7+1NPnQEAACQGAAAfAAAAdW5pdmVyc2FsL2h0bWxfc2tpbl9zZXR0aW5ncy5qc42UTW+DMAyG7/0VKLtOVffZbbdq7aRJPUxab9MOgboUNcRRCKys6n8fTr8IhLXxhbw8eh0b4k0vqBaLWPASbOyz3X+4e6sBaUbncO3qokNPSWdKQwbScJOgnCUpiEQCa5DFweEob0+Ez59J6x2WnyKZQ1bzY0hvFlxkdVx5LLRHyzxa4dF+PNral/jXqWxf1a6iWrfD3BiU/QilqVrVl6hTbhl29WZXvcAGjAXoM+iCR+CYDu3qIk+OD0OKOhdhqrgspxhjP+TRKtaYy3lX/mWpQFcffLUDBs/D14ljJ5LMvBtIm4knTxTdJP1UGezzPk4ovLDgIYia78Cuf1DHuF1Qgy6SLDEHenRDUacVj6HVpacRhYvJyqvVzSFFmzOwNjvi7pbCIQQvQbesxvcUDogqVxd8QKUxpo600HbPj6hAPk9kvE89oPBydFiy7ereqVB7/DFzrhA2rtDSd/vSrslxwbU33pubNdJOfWmFT5Q+ET2JlQ8sjqJzHNMcJLT/Chg3hkfLtJoP1Wys+sD1CvQMUVTn/z4zWpupets/UEsDBBQAAgAIAMK7pko9PC/RwQAAAOUBAAAaAAAAdW5pdmVyc2FsL2kxOG5fcHJlc2V0cy54bWydkbEKwjAQhvc+RbjdxG6lJHUT3Bx0lpqmGmkvJZdaH9+UinSRgEMg//F9PyQnd6++Y0/jyTpUkPMtMIPaNRZvCs6n/aYARqHGpu4cGgXogO2qTNq8wKM3ZAKxWIGk4B7CUAoxTRO3NPjYQK4bQywmrl0v4ukditkUw6LC4pb2L/szgyrLGJPX0XbhgFW8x7QgjLxWMDsXjdxi60D8AhqTAEyqwVACaH0CeAwJwI8rQIrvm+ekRwrxo2KQYrWeKnsDUEsDBBQAAgAIAMK7pkoOFDO8fAAAAH0AAAAcAAAAdW5pdmVyc2FsL2xvY2FsX3NldHRpbmdzLnhtbLOxr8jNUShLLSrOzM+zVTLUM1BSSM1Lzk/JzEu3VQoNcdO1UFIoLknMS0nMyc9LtVXKy1dSsLfjssnJT07MCU4tKQEqLFYoyEmsTC0KSc0FMkpS/RJzgSqf7ZnyfMmuZ9Pan6/Yr6CRnF9Qqamgq+ALNDotMzVFSd+OCwBQSwMEFAACAAgARJRXRyO0Tvv7AgAAsAgAABQAAAB1bml2ZXJzYWwvcGxheWVyLnhtbK1V30/bMBB+LtL+h8jv2C0dA6oExJDQHsaE1LHtrTKJm3hN4sx2COWv39nO76VsSHtolZzv++58993Fv3rOUu+JScVFHqAFniOP5aGIeB4H6OHr7fE5urp8d+QXKd0z6fEoQGXODYCmyIuYCiUvNIDvqU4C1DNgYEZeIbmQXO+B+xS420gnS/TuaAYuuQpQonWxIqSqKswVIPJYibQ0JAqHIiOFZIrlmkni0kBeg13pv6Phl4mc6H3BVA9Z6LcHrklajmfFByTVEgsZk5P5fEF+3H1ehwnL6DHPlaZ5yJAHlZzZUj7ScHcnojJlythmvktyzbQ2SVjbzNcrvjjPPSXDADmHTcaUojFTOM1jRByWTID9bUpVUvOoAa3hVTte81q/jXnfNG62c6RzLsrHlKsEjvqQzjoJ9Mkwqp/Z61oFPTQKujVMyJPsV8kli+zrt1aM8wVyAVvF2TyxqkI4gKdbGmoh9zcAAxXVHcRt07BrGraglgO30dcdBWpuu2VUl5I1pZr5Tzxi4guVkhpZXGpZMp+MjDWWDME+cVeum9Q1xE90lp7+Q2+M36g1P9VrnbGA/9GYT0DU1oTnEXu+5eCjWQY11QyKbWxYFyk2MbucVPmY9XQ9MLkc66bARTxNZcxgDCOqKens5BCUSarAJSzlCNs7OAhOeJyk8NOTDOPTgzQZlbtJht7BQXAqwt0EtDW3ZSTjOo7E1CrIJxPrxA9LpUXGX6w8B3tGr6wOXxu55ui64O3B2fyPURzEaAZziyZWl3nq7avm8N7MqVadz6ZwloFaYR6YLgvn1cxCWYx8IralZapv+jk1+7AHHeU8NR3TXN9B76Ja8xfmVTwyX7rF0tQkYUYzAfpwvuwxQD9huwzCW9OhiFuRN3XAmNg3928r2mz5unWu64c67EMNnzirHMbN1EdQRyxFmUejHuKi+4ioFHbatWTUS9kWbrQ4AZGKIkDv4aG+88XpRXfls8VFg7V53bvALpc3rPQ64U5BpNZ1exG/3g3w+BtQSwMEFAACAAgAwrumSq0N974ZCQAACyUAACkAAAB1bml2ZXJzYWwvc2tpbl9jdXN0b21pemF0aW9uX3NldHRpbmdzLnhtbLVa627juBX+36cgHCywBYr4Il8Ljwpd6EQYR/ZammSmRWEoNhMLkUVXoj2ThX/0X1+g6BMUi/5pH2BRoO9SoLt9jB5Ski0psiPNTM1JMDrkd87huZJyhuGT62vbkNG1+73DXOpbhDHXfwzlXyA0XFCPBtOAhIQJQpaEfGdN3tT+8/cf/vuPHxvNGgqZ4y+dYPmm9uB4IalFkASEXJi43zJG/csF9Rnx2aVPg7Xj1dDO8bbAaiQ+tfrrQLojQQXYg7MgeWE9nY9XURlJA42PQsyCrjeO/zymj/Ty3lk8PQZ06y8PSKnNRyFy9bwhgef6T2U25LkhMxhZFygn9fgogdqA+0Jy1K2L+TgP9Jx74pU2ew6WF1geuXNDl6WQapuPQuTGeSRFlj8jDBwGMoq8hfk4g2HkEzusxiofxas955kEVdWim+2mYhBtAvrIrVwEaw34OA/zqLOEvD9g+hof5zF8c1xcmT1lDKa3+EjWDeupoiLqTj1feCJGd66/pB8N/4HGwKTgaHw2lBsoUgD1e0pf78MTxEoL9dq4hftIxx0N5gaSPpA0mNNbTW1Yz7GI+AZkAUWmmOuwnpl9CTD8kATM8JfkkyxlV6ensju4CsD8sC6Uu20+9onUvd7mA7WbnV4H71uKJEldpHX0pt7Y93qDntJEuNHuNKS92m9JLQk1O53moLtv9lodCZ5Ggy5waeNBF7V77XZL37dwC9BIUVS9pe170qDZVEAa7g+0/Wik9hoN1Gw2pba+73SlkdpAsFoCHorU5waUdEmVuntFVZp9CY20kTpq77GOu1oH9Vu422js26oqNRpH4x53lzbXkVp6O4k5X2FY6ILC2WO0ZYNruNgGASy2yRqinBF074TEFP3up3/++ee//vjTX/7089/+hb5d0M3zL6NIBgxvpAnk0DEz1ENq8OYpF/Aa1sVMJoPSTblkS5UvoviJd1cGKYp7BVy6qcoXPfEpC4tlQUzDOAc60VbLqHnsq/JFY9DT8FlBBY1VvsB9PsrDkkYnX0Q9tRQy1VpBUfGpgDuKfN0iJ5qrfKE0+TgHzXdX+aKv8HEek2uvoGOPj9dBol3IFxIvAa2zy180WPkiKplnUfkOW8Z6RS22jKNf9FjQsMFHKdChyZbxUmw2sX89tzB+zNeS4RqkgHPTxSUmCZZTda5NbqaK+WE+nlxN5qpxVZO1KCsRT8tvW93+p2anC5UrxpXkZN0o43GWFxLMOo1yvEx7NhnPgSEez0383q7J/Hdl6OSdPTZMXJPj/1RmMJ3h25rMf5eBvpvNsGnPrbGh47lhzc2JLewyxjbWa/IHukUrZ0cQo2jnko+IrQiC8uwGBIWeuxQTvGS7/paUkKdPbhTDnM+wZc8MzTYmZk22aBA8/0pwdrZsBcGzckK0dEPn3iNLIRZCRMzz8gLSxd0QwT+2cmElXTuuf1lG+ky5M8yruT2ZjK05NvWEUpOxv0R64HBJ1RnNFAvPgEcAbTn4PPhcRJ/ggBTPq8zk2ri6HsOPzRW5dh9XHvywz9BmisElU+KXAELg4BlEnWXdTWY6tyEIRA7aOGH4kQbLTNCkXVeCt2FqEwhNzU7xtzmbhDc43vUXEDpkwUrwu8GWpVzhuTp5DzEOuTmpCJq8hZR8WxH0AVuQQ9gqATOVW+NK4RnB0zBJkCQHFw6Pd+8ZOYsF4Lg1dy7dhkDhFoY0EdkYXlaWZOHv3oEjDWV8ItsjxmBs8fTo7gioEiyhzZWQBWVIwzqPru/eGb+djxRjjPU5hJs+uZvbokpyoWvnGfmUIWe5c/wFnG/JwtlCJjzD3NJdijnueaHCH7bu98hhcf35Ji5dpo7ff/MZKmUKXoFmcF4GYXBM2bDXpHOzxTv4TEV4rJ/UoowBPlsFS8OmMjMmX8dFobveelGV/hqOOihX1Vmv6vHl9irvtv+DMlZUglUDKprq0kogDJ2Ytxxonl4loGGOQNw0qudQ8PkttRIDcxLzMCn6Aja3YLmMIrdg0Wos7rBqGTYctu7IPb99lACLXI28Vuxvfkf0CFzSD6l6Tx4onJc84uyigwz0LuH+Ml5OHZUyrcU27DEobgLPxyiogKvnrvkdqhzbdzc4MUXUDTL7uaNbbymy23OfREcAO2/X5OU57CGga0H1nDCJ66gp/eYLFYm2OIvkTqsdIA4JWtpXqfz8Io9ZWJlp13NNMTXMbxQ8n73yOMgObpOxbc3Hiso5QJqsHbZYQRd+4Pe88ryiG4GORwrwizdvESdYrP79xx/Ks8npE1FRTP11VT6Q/Lxq4gO/35mUkfD3JfjYipqFioeSwPhClUDL369sAwL0q1xZnKgtremav+IqJRpSIHajYtuKdn0DWWKJpKDbAM6CFZncKLO3UPjEWb8m3zjBExROm1KvKiNheR6brLIOxyvulnmuTyrCv7gT8c3bxnSu6Lq4+0OOeu7iKWq/S7jAxK/5kEcfq/DTrhUTqnOOJVm6rDpP0dySqgUlIXo+FoRdYa87EI4vVDwHajjLvJ/xWUC9KX+z9fJVLizgL+IgjGUW8Ct98pReEa7ox9h3svhydVhPk/JLp6DDlB8WY5ZZWn71jOfOMs03puQX3lIP+oIWbSfFOkvPozRNFW9+0wIOtBeawzUrnkqpfiTm15vkE3uxPkXMr7d4T5nAve6lTvmpNDR5Hac6QZpexnewhviiSsVrkqfsGq7BmL+WDVMbiQnZlWu6JLLojba7JnE6c1pa4foJjYf+4fhywzH3z2LbIf/aITNxDN/6+fgdMpd55HRwi31ACqZNLZ6LMiBeU5QC0dcHeWNEVMSeN+RNDS4izmLFK31YQzGPNzVuzuN3kkW4TVLPeDlLIaM/YzgLXYt6Lsp5JZE+r+LVRNEo2c+DhvUXdhrWz3loGLM97UB/u74nAYYYcKHKxR7KEtPLV8mrsFtxIs3hTsymGbAV8PbhjpRkQoqQCSxxrEqyJXpIz8PZkrke2ZGkVKUIKeOc3/8whOw4H9wKG5MHlg7vmFI5C+Jad4zFbA1M0U+ixI0sLSQ3UzHpmHMfit0XVKuk+Rx1LGhHSZnm4Z6u0JTlvF4vEAVrT1l/WE+3WahRL75lzdMACvxO/r3T/wBQSwMEFAACAAgAwrumSojFTlH+DgAA2BkAABcAAAB1bml2ZXJzYWwvdW5pdmVyc2FsLnBuZ+1ZaVdTV9uOWrW1VdpaQIGQKlocQVFEQIgDQ7UCRkJRhqQ4VImECBiGYIi2j0VESBUrBcQoeYEMGAZDAoEQCw+mFoHG5CRADKkoCAkhIBkIyYHn4PP+gPfb+8UP+zprn3XWfV1r73tf933WzjsWHrpyhdMKGAy28vC3QcdhsMUANL7/eBn0prg4Gw49FqUdDz0I4/S4jEGTj84dCDsAg9VTP7UlLIXmn1z89mQaDOawcWEsOnx8wyQMthZ/OOgAOhOjUxHyTw+D4hREJOKK3ZOWpQTj3YMENOrzmIfXHFZUDH5uf+fF0n6HA8oXx+1tuQ+u31h/47jDjRrKr5xtDoKDm/EKZLfe3D3RiElrvX34nW9/eQkZnrlzl7u7r2/JmzflW895+Wz7RiqaM9Z2Nqe9dUBQbFNDHXbIuHu+aZB8Tjbi8uQfDbeQoEHaee1TRw/FdOXYETQFNCq6loY4Qtpd0FfjV8ZLf2NwJGOSdhjsyQnvS2FdDM4rreQgNCPRKHOWSgbn9aGQT6Gvc1teDXXmd6yGwa50vzxGM+30WwSD9d1kLINd+fUDfIAP8AE+wAf4AB/gA3yA/0/4eyU2xzI81H4NalyfFCbPjJQRHOYtvRSod4Xn4WCwj/8PoHMBCG2WkSHDmDR/OeLyxRSzKgPhK5oFah0iAi1vhmopoHZydgksSZvv2XbCBkXHpD9lIAsFWNuQY5cWwxoOUe49rgRt071YX/1oA/VnwUQjnI4/qvsKsGfTt5LQ+LTqRbA1ljdFEQ7mwWx9nXchGyeQ8ExbGFTN1xoOLhvXEqJsYT+iCyaO0bdm3AHYDRLe/0y0Tve8sjGpyLnMqcc0cNx/mjJdpt6WLDTKKwU1McmCz6Y1hGlH7OWpv2yieVC/PMcRzCKNWbKJtDVgj9ama5h7VyyKKxHhVJFl9yg0M99X3clyr3WKyhz+LZo3YIFf0x7T3waKABc3P/wZZoi4h4ZExiHqsADSeMIlIITa0jEI1N5SSSyFLc0dJC0jkOMzfi/3Knp/1J3L+my18/1AYzUSTGTSootTpGE+29+Kpp46dz1hjY4VJ2CIserL093RydOzbTl2xBjQY6JF3zZsC3XNOpM4MR0R9TL8LXBWRmZ7VLc3b3+crCq7N49TqU0WD3mVv4h+Eb5FE/qWdiiAqSiynhc+yZHl9xc5yYbrOtaNrHHZy8KJAgdG4q9r4Oh76N14J8DeVwpj/cN8koiMHpWlgl7P2TnnQDxGza+rUSeWYbfEaC8UjPD2Dw7b2LKPU5dOXsoJvoj8KW4qtosTm0HGmmmzOYCl9imow7XmR9E76USf0Fd+d8hIi3yT7T19SxBdPHQ45QS6d4qjRu1RJLRXkJZvj9lToJFcf4PupDIGa/f8pMxJduPZl0vVqHxpICvDl4KsjT6wz+9fr586E/ZNpuWPRWk5eisDQ5zLwfSLIbJxZxz3DHdiZFNc7oDiZo8PXyK4aoGLOzB84gk07c0tzfEl69JcYtxZS8qCiJ3h+Q1RW0hbftnSE1K9i7pClfg7L4u+aaIY3q002YRj77oNgVHm8gacCmw4C1isWVaBKE/zXQgqXn/ENqsQuZZ6tDAhgizgFcZdZ7c6lGNmeOTqlD7r3ocPKOHkFzvVfyWLFrN2wJdqLvVLWvG9atnD/eyQPDMcsLb+Nxr44jvP7SFSxNxkrn7bfwPC+RH+yt8YbWeKOqzy5h9RQhy36pd/rBa7AMPfV6d1mphg46bLpSsm/EzpqoTFz6uT9ekuqUz9BUzwhKEubzaL5HKZNFe1yjrqWR1tzg3M3Np2wRKlTUb6sHuwasU7iBnOIzDE6Z3DC4l+9pjcTB+WN5eiVPpiUlow8UvZWW7yD4F6oXlwsj7jyzwNYSPl45zuCpJfo8UYJI9AkA2S9zKgNfzOf4LIaq/uwT6Uhqy2fhE8Ek1vsW+xL6mca6pb+qNwhqmO2h6Jja2T65nCHQPDNjfiLKvukXX/NUJ8+LU0MnZa8ahFDhSWQXvITqHE8gkMR7GjR1yTjdG2O4wuuHvSvqH7JSr+IWXkecmrRO+Ckd4vgLRxRYh22UjKC6TuNPRjvtWy+3MUfO+2I1uStlwJqQZsgcmlkobn1UOPFzcZKE8Uq54xLMbGAq/oJpOoGN+LbPBo+q58UC6h+tXGLORqo2l61Bb9eo6HUx+LOEojm/qHQw2npnr89dvc0pz+rhWaBt4Zbuij6E1pIUTELGhLF1ZNl/lWCKoE8Kou/GlorVwPB8lfk1kUhdBEABMbezeT/63oBb2EA2K+XvlOOt0I9lWZvgDw/lYdTiGMF43hJWwpLWukZNgM6qLVilY/vEp3p9X5BM3kJYCvcmNdPVkz4CM73VTlN35a9WfvpQ0tOZzyHyn3N7CU32Yyy/H+n1VW5TSb0qx+vwURH/G5TExSTUuYfO0j5z8ryx/jcAl9pjwp05RlX954VHnuZtVALuCf5A2a+KKAuok9VySho9+813MhdqBVnokfZCkrqvyE95fgWDpcsYRXv9TC2qwTxwtQ6CWP1+icZ6/U6KurfYxBXqW43XzTJ/jmDSw7ZRbfyKUpFcx4ukA9N5f3g4L88rxq/4+GGZXckKJqv+h0W2cgJahMnzQmdV9Amq0iTOelMNAfg0cOLB+tMq0FvBv/xNoDoKVqwIuo5CpTL/UNflPcWDArTLKqHYK9d+RL2h6mz3gDjEkDF6NE8RKBjycC6SQAoqwgcbcTlTJdg+768V0xPr+WvJYG4kp53yEJX1G2345NcnUAKk0IsK1RFxr7O+E0DRWvqL8254GKt/5ZOmC6KwkkFnUNyHm0ZetZir3ZpvF3v8sGkXNT1FcNF4XOOueB8Ik6cUo5xl/FuzwfJPHnoIRHstkZjnTikpL4oRRWld8dens995B31bqT2LKBt4AMc4bPuB/emBQb4cw9n3uF27E+vb92fBdLyUOP197QjMnCCbPK08CnBekn6dJ0Yt9czhG0XatRHptPm7e9zUeAo6H5LRMC7RUlQURO0cg2p6xcfRhNLXS75xEZHoM2495U3t8Q6rbDbUGCtDrCDkFQrglrnE+k6nJEfacE7S3UVzzPGvJBstqQe6sRwzo78BCRq7sQ3X8OrTAb19N5RL/16rtj/PqjHc3CHcxE4NvLorbmJOvy/ArS0JQYgX1q6LBDttqGIwJMfae7/uE0BWZMvJz0+oe0e8CHe+tOlFtvJF580v8fyZj1poZXREDyayOt1zWkBjz9qPQQ9nt4fiC0EVnT3T65VD5exuXEz86wb405yIE1+JIBBMDFoXmJ9QOrwBNm/lbtuD/rghLH0sZGKtWmrpoXgroeJS9jt5Po2Vn8hbJF/etZ/sTx53aUmY6ze83rAt51YedS1ypCal7dXkiKSbzf+LOHcJ/oyM6Z8yUbWFoBF/WrQx1eU3zhf2W9wFyRydoFqhz6cKh2WarRt5MuflmFi1F4SGcuqCLr+zDHCE6Ajv6tUib6Wv20jS6Yb66CHIdXfS1TW1uKQ/jGm+qgFPFAsN1Znuy9HMnbUMj49u+rjcz9WYbsm1Gq557uPGauLMbmZFlu3NezlOcMfX0yFvmQcp1cEeVvK1XnTrBOLy5i3Ne48WjqdJPU0t1WITAomKpk74K7cOisAhSZc8DIniipIH1tJzZ7nL/omgNAZ9rp0vtCw3StLU1OKJXdvaN00m5gTJc+Cvkd6SZplyA+gwiZczL4DBGMxn6fS7YZoL4hfC/SOv443xGTmTBmhnz9qlQTbgL1FErWZyarXtS7c9IgjfCcaHq9ahku14eUlIQD2h66bsWzbv0+24wUuk7rdL2lUJYhhT7n0MWknSjpKDdq2rwWqLTT7im46/zI+fdQYVoA6SW+4hRBlbBGF/94zFaqGFHk1IP7vOGXGOCJbgLlTVM+Och43l/Zamp/AO47Xs3XW/FQkT5bGsXXeqSD0cOKbSzlSi9hwqwzW1YgoxGic4OJ8L92wis5DyZ+Htfx1ZinGaLneL6KN6PS52T84FvIEcwX/nQbDCYyxSmIHnYV8UD8SKGmQZPHUHsaTXCAGBtWLUmFzsV0/8YNVDbEn0Lsw9f3eOdr2Lo6Bocy9lKcWnCEWjEORGMD6uIKkhUI78K7w6NMq37Tpn4CulhgG6t/jmdZym42jLux+I29DNelxDD6WShzRtLmbJZyKiowedWnz7QbWdrMWYmJcASNhVqVBcPo2JQNGhV229xZVEeUcADKI6ZRFkvp/man6p6BMUEoHjzfv1DTu6cSvxZfZbQZ+AHGgzguWPYlUAwgNptos6jcrFbrRIs6r8GPJ6BqEPMz4i534ViqS1gFqZFtD+QVuQLKNdDyq11o8WRZnkY3nz10ndFWUzjcNj9ntfsoDb74RS6RnBpEIVn+sMupy9Qwq1f9yzm0mIHZXqCBWmTCTF+ZNAGRcukrziGwc2b0ctoRdcVHe6KpY0U5a/40ugLG9kSuSrmgaOud2eutibuRU/9e3XXowF8G7nLXzB9SurbzP3tdQD+Mrr0bQjyMVBPLw9Sl/isUD9uzL801y/JzJaSrICPi573PEsgBocSAc+PvprLcYkOJs5YCxcGAz0OUXlE0mBf8EaZylT3zUIjGzlG7i+PrGggapMPn4t7FG8U/0cWde3Dzx2h6X5LLN5qdceI9hXJfIqRY98Bs3MDtQm6ApbpbZjQdgQc9LNf/oNeYtLl46x5eoSb1JabexbSixhfyca87WtHGwoMCJnWQfUsYWR2+0nM5J8PY8/e99LXBa+LDTxVrj/lrJWd1W0A3p6/TvnydWtTxLFzj/vA5yFGHo4S1tx6QGY4w5b619/0zkn1PgUU02xkL05V8VDFqCDC/fGyLHumFnpM22JNnUW5y9407tjJ8yPUYz/GIv9IV6TLTTd6u+ki0Txq1/TlegSr3O/qgonlIEIirZaLGV+icJK7ldrC9Flxdsgwu7j6vlPtuVgq7/Kll1yucYLDPAWisXoAvF0CQMDUvpcxb1a/yFi4WoEKB9Aw2RmPJ3nEwGOxE7TJGMQqEznrveW8YLInpJIghQVUVsHP0xLh4fLZwU6GLe39TkRwJX3FKBhE8Zf3GLhGVO+TPLwlcDBztDf7lHBQJdjg4PIhz8Ief/gNQSwMEFAACAAgAwrumSubEmDVcAAAAagAAABsAAAB1bml2ZXJzYWwvdW5pdmVyc2FsLnBuZy54bWwtjEsKgCAUAPdBd5B3APODaaB5mSSFflio3T6RZjezGG3LvqHk4h3OwwDFBOzcd/qKLgWXUamNYkkagN6mo/g1h+XxBiShmHEplajNu7D6x4BgAk9Mca4UDHX5AVBLAQIAABQAAgAIAEOUV0cNwDEewAEAANoDAAAPAAAAAAAAAAEAAAAAAAAAAABub25lL3BsYXllci54bWxQSwECAAAUAAIACADCu6ZKDmokTmIEAAAFEQAAHQAAAAAAAAABAAAAAADtAQAAdW5pdmVyc2FsL2NvbW1vbl9tZXNzYWdlcy5sbmdQSwECAAAUAAIACADCu6ZKCH4LIykDAACGDAAAJwAAAAAAAAABAAAAAACKBgAAdW5pdmVyc2FsL2ZsYXNoX3B1Ymxpc2hpbmdfc2V0dGluZ3MueG1sUEsBAgAAFAACAAgAwrumSmvhO+C8AgAAWgoAACEAAAAAAAAAAQAAAAAA+AkAAHVuaXZlcnNhbC9mbGFzaF9za2luX3NldHRpbmdzLnhtbFBLAQIAABQAAgAIAMK7pkoqlg9n/gIAAJcLAAAmAAAAAAAAAAEAAAAAAPMMAAB1bml2ZXJzYWwvaHRtbF9wdWJsaXNoaW5nX3NldHRpbmdzLnhtbFBLAQIAABQAAgAIAMK7pko7+1NPnQEAACQGAAAfAAAAAAAAAAEAAAAAADUQAAB1bml2ZXJzYWwvaHRtbF9za2luX3NldHRpbmdzLmpzUEsBAgAAFAACAAgAwrumSj08L9HBAAAA5QEAABoAAAAAAAAAAQAAAAAADxIAAHVuaXZlcnNhbC9pMThuX3ByZXNldHMueG1sUEsBAgAAFAACAAgAwrumSg4UM7x8AAAAfQAAABwAAAAAAAAAAQAAAAAACBMAAHVuaXZlcnNhbC9sb2NhbF9zZXR0aW5ncy54bWxQSwECAAAUAAIACABElFdHI7RO+/sCAACwCAAAFAAAAAAAAAABAAAAAAC+EwAAdW5pdmVyc2FsL3BsYXllci54bWxQSwECAAAUAAIACADCu6ZKrQ33vhkJAAALJQAAKQAAAAAAAAABAAAAAADrFgAAdW5pdmVyc2FsL3NraW5fY3VzdG9taXphdGlvbl9zZXR0aW5ncy54bWxQSwECAAAUAAIACADCu6ZKiMVOUf4OAADYGQAAFwAAAAAAAAAAAAAAAABLIAAAdW5pdmVyc2FsL3VuaXZlcnNhbC5wbmdQSwECAAAUAAIACADCu6ZK5sSYNVwAAABqAAAAGwAAAAAAAAABAAAAAAB+LwAAdW5pdmVyc2FsL3VuaXZlcnNhbC5wbmcueG1sUEsFBgAAAAAMAAwAhgMAABMwAAAAAA=="/>
  <p:tag name="ISPRING_SCORM_ENDPOINT" val="&lt;endpoint&gt;&lt;enable&gt;0&lt;/enable&gt;&lt;lrs&gt;http://&lt;/lrs&gt;&lt;auth&gt;0&lt;/auth&gt;&lt;login&gt;&lt;/login&gt;&lt;password&gt;&lt;/password&gt;&lt;key&gt;&lt;/key&gt;&lt;name&gt;&lt;/name&gt;&lt;email&gt;&lt;/email&gt;&lt;/endpoint&gt;&#1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2901</Words>
  <Application>Microsoft Office PowerPoint</Application>
  <PresentationFormat>自定义</PresentationFormat>
  <Paragraphs>362</Paragraphs>
  <Slides>39</Slides>
  <Notes>39</Notes>
  <HiddenSlides>0</HiddenSlides>
  <MMClips>0</MMClips>
  <ScaleCrop>false</ScaleCrop>
  <HeadingPairs>
    <vt:vector size="4" baseType="variant">
      <vt:variant>
        <vt:lpstr>主题</vt:lpstr>
      </vt:variant>
      <vt:variant>
        <vt:i4>1</vt:i4>
      </vt:variant>
      <vt:variant>
        <vt:lpstr>幻灯片标题</vt:lpstr>
      </vt:variant>
      <vt:variant>
        <vt:i4>39</vt:i4>
      </vt:variant>
    </vt:vector>
  </HeadingPairs>
  <TitlesOfParts>
    <vt:vector size="40" baseType="lpstr">
      <vt:lpstr>Office 主题​​</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lpstr>幻灯片 32</vt:lpstr>
      <vt:lpstr>幻灯片 33</vt:lpstr>
      <vt:lpstr>幻灯片 34</vt:lpstr>
      <vt:lpstr>幻灯片 35</vt:lpstr>
      <vt:lpstr>幻灯片 36</vt:lpstr>
      <vt:lpstr>幻灯片 37</vt:lpstr>
      <vt:lpstr>幻灯片 38</vt:lpstr>
      <vt:lpstr>幻灯片 39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2</cp:revision>
  <dcterms:created xsi:type="dcterms:W3CDTF">2018-11-07T09:04:00Z</dcterms:created>
  <dcterms:modified xsi:type="dcterms:W3CDTF">2023-02-09T06:31:13Z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2052-11.1.0.10314</vt:lpwstr>
  </property>
</Properties>
</file>