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1"/>
  </p:handoutMasterIdLst>
  <p:sldIdLst>
    <p:sldId id="256" r:id="rId3"/>
    <p:sldId id="257" r:id="rId5"/>
    <p:sldId id="275" r:id="rId6"/>
    <p:sldId id="276" r:id="rId7"/>
    <p:sldId id="277" r:id="rId8"/>
    <p:sldId id="279" r:id="rId9"/>
    <p:sldId id="278" r:id="rId10"/>
    <p:sldId id="281" r:id="rId11"/>
    <p:sldId id="280" r:id="rId12"/>
    <p:sldId id="282" r:id="rId13"/>
    <p:sldId id="283" r:id="rId14"/>
    <p:sldId id="284" r:id="rId15"/>
    <p:sldId id="287" r:id="rId16"/>
    <p:sldId id="285" r:id="rId17"/>
    <p:sldId id="289" r:id="rId18"/>
    <p:sldId id="292" r:id="rId19"/>
    <p:sldId id="293" r:id="rId20"/>
    <p:sldId id="290" r:id="rId21"/>
    <p:sldId id="291" r:id="rId22"/>
    <p:sldId id="294" r:id="rId23"/>
    <p:sldId id="307" r:id="rId24"/>
    <p:sldId id="305" r:id="rId25"/>
    <p:sldId id="295" r:id="rId26"/>
    <p:sldId id="296" r:id="rId27"/>
    <p:sldId id="297" r:id="rId28"/>
    <p:sldId id="298" r:id="rId29"/>
    <p:sldId id="301" r:id="rId30"/>
    <p:sldId id="299" r:id="rId31"/>
    <p:sldId id="300" r:id="rId32"/>
    <p:sldId id="304" r:id="rId33"/>
    <p:sldId id="318" r:id="rId34"/>
    <p:sldId id="319" r:id="rId35"/>
    <p:sldId id="320" r:id="rId36"/>
    <p:sldId id="321" r:id="rId37"/>
    <p:sldId id="322" r:id="rId38"/>
    <p:sldId id="323" r:id="rId39"/>
    <p:sldId id="324" r:id="rId40"/>
    <p:sldId id="325" r:id="rId41"/>
    <p:sldId id="326" r:id="rId42"/>
    <p:sldId id="327" r:id="rId43"/>
    <p:sldId id="329" r:id="rId44"/>
    <p:sldId id="330" r:id="rId45"/>
    <p:sldId id="331" r:id="rId46"/>
    <p:sldId id="332" r:id="rId47"/>
    <p:sldId id="333" r:id="rId48"/>
    <p:sldId id="334" r:id="rId49"/>
    <p:sldId id="335" r:id="rId50"/>
    <p:sldId id="336" r:id="rId51"/>
    <p:sldId id="337" r:id="rId52"/>
    <p:sldId id="338" r:id="rId53"/>
    <p:sldId id="339" r:id="rId54"/>
    <p:sldId id="340" r:id="rId55"/>
    <p:sldId id="341" r:id="rId56"/>
    <p:sldId id="342" r:id="rId57"/>
    <p:sldId id="343" r:id="rId58"/>
    <p:sldId id="344" r:id="rId59"/>
    <p:sldId id="345" r:id="rId60"/>
    <p:sldId id="346" r:id="rId61"/>
    <p:sldId id="347" r:id="rId62"/>
    <p:sldId id="356" r:id="rId63"/>
    <p:sldId id="348" r:id="rId64"/>
    <p:sldId id="349" r:id="rId65"/>
    <p:sldId id="350" r:id="rId66"/>
    <p:sldId id="351" r:id="rId67"/>
    <p:sldId id="352" r:id="rId68"/>
    <p:sldId id="353" r:id="rId69"/>
    <p:sldId id="354" r:id="rId70"/>
    <p:sldId id="357" r:id="rId71"/>
    <p:sldId id="358" r:id="rId72"/>
    <p:sldId id="359" r:id="rId73"/>
    <p:sldId id="360" r:id="rId74"/>
    <p:sldId id="361" r:id="rId75"/>
    <p:sldId id="362" r:id="rId76"/>
    <p:sldId id="363" r:id="rId77"/>
    <p:sldId id="364" r:id="rId78"/>
    <p:sldId id="365" r:id="rId79"/>
    <p:sldId id="366" r:id="rId80"/>
    <p:sldId id="367" r:id="rId81"/>
    <p:sldId id="369" r:id="rId82"/>
    <p:sldId id="368" r:id="rId83"/>
    <p:sldId id="370" r:id="rId84"/>
    <p:sldId id="371" r:id="rId85"/>
    <p:sldId id="372" r:id="rId86"/>
    <p:sldId id="382" r:id="rId87"/>
    <p:sldId id="383" r:id="rId88"/>
    <p:sldId id="384" r:id="rId89"/>
    <p:sldId id="385" r:id="rId9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78" d="100"/>
          <a:sy n="78" d="100"/>
        </p:scale>
        <p:origin x="654" y="54"/>
      </p:cViewPr>
      <p:guideLst>
        <p:guide orient="horz" pos="2262"/>
        <p:guide pos="3839"/>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bleStyles" Target="tableStyles.xml"/><Relationship Id="rId93" Type="http://schemas.openxmlformats.org/officeDocument/2006/relationships/viewProps" Target="viewProps.xml"/><Relationship Id="rId92" Type="http://schemas.openxmlformats.org/officeDocument/2006/relationships/presProps" Target="presProps.xml"/><Relationship Id="rId91" Type="http://schemas.openxmlformats.org/officeDocument/2006/relationships/handoutMaster" Target="handoutMasters/handoutMaster1.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24037;&#20316;&#31807;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24037;&#20316;&#31807;1" TargetMode="Externa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microsoft.com/office/2011/relationships/chartStyle" Target="style3.xml"/><Relationship Id="rId1" Type="http://schemas.openxmlformats.org/officeDocument/2006/relationships/oleObject" Target="&#24037;&#20316;&#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243888888888889"/>
          <c:y val="0.0949074074074074"/>
          <c:w val="0.918666666666667"/>
          <c:h val="0.837592592592593"/>
        </c:manualLayout>
      </c:layout>
      <c:lineChart>
        <c:grouping val="standard"/>
        <c:varyColors val="0"/>
        <c:ser>
          <c:idx val="0"/>
          <c:order val="0"/>
          <c:spPr>
            <a:ln w="12700" cap="rnd" cmpd="sng">
              <a:solidFill>
                <a:schemeClr val="tx1"/>
              </a:solidFill>
              <a:prstDash val="sysDot"/>
              <a:round/>
            </a:ln>
            <a:effectLst/>
          </c:spPr>
          <c:marker>
            <c:symbol val="circle"/>
            <c:size val="8"/>
            <c:spPr>
              <a:solidFill>
                <a:schemeClr val="accent1">
                  <a:lumMod val="75000"/>
                </a:schemeClr>
              </a:solidFill>
              <a:ln w="9525">
                <a:solidFill>
                  <a:schemeClr val="accent1"/>
                </a:solidFill>
              </a:ln>
              <a:effectLst/>
            </c:spPr>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[工作簿1]Sheet1!$E$11:$K$11</c:f>
              <c:numCache>
                <c:formatCode>General</c:formatCode>
                <c:ptCount val="7"/>
                <c:pt idx="0">
                  <c:v>8</c:v>
                </c:pt>
                <c:pt idx="1">
                  <c:v>4</c:v>
                </c:pt>
                <c:pt idx="2">
                  <c:v>2</c:v>
                </c:pt>
                <c:pt idx="3">
                  <c:v>6</c:v>
                </c:pt>
                <c:pt idx="4">
                  <c:v>8</c:v>
                </c:pt>
                <c:pt idx="5">
                  <c:v>4</c:v>
                </c:pt>
                <c:pt idx="6">
                  <c:v>1</c:v>
                </c:pt>
              </c:numCache>
            </c:numRef>
          </c:val>
          <c:smooth val="0"/>
        </c:ser>
        <c:ser>
          <c:idx val="1"/>
          <c:order val="1"/>
          <c:spPr>
            <a:ln w="28575" cap="rnd">
              <a:solidFill>
                <a:schemeClr val="accent1">
                  <a:lumMod val="75000"/>
                </a:schemeClr>
              </a:solidFill>
              <a:round/>
            </a:ln>
            <a:effectLst/>
          </c:spPr>
          <c:marker>
            <c:symbol val="none"/>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[工作簿1]Sheet1!$E$12:$K$12</c:f>
              <c:numCache>
                <c:formatCode>General</c:formatCode>
                <c:ptCount val="7"/>
                <c:pt idx="0">
                  <c:v>5.1</c:v>
                </c:pt>
                <c:pt idx="1">
                  <c:v>5.1</c:v>
                </c:pt>
                <c:pt idx="2">
                  <c:v>5.1</c:v>
                </c:pt>
                <c:pt idx="3">
                  <c:v>5.1</c:v>
                </c:pt>
                <c:pt idx="4">
                  <c:v>5.1</c:v>
                </c:pt>
                <c:pt idx="5">
                  <c:v>5.1</c:v>
                </c:pt>
                <c:pt idx="6">
                  <c:v>5.1</c:v>
                </c:pt>
              </c:numCache>
            </c:numRef>
          </c:val>
          <c:smooth val="0"/>
        </c:ser>
        <c:dLbls>
          <c:showLegendKey val="0"/>
          <c:showVal val="0"/>
          <c:showCatName val="0"/>
          <c:showSerName val="0"/>
          <c:showPercent val="0"/>
          <c:showBubbleSize val="0"/>
        </c:dLbls>
        <c:marker val="1"/>
        <c:smooth val="0"/>
        <c:axId val="935290503"/>
        <c:axId val="764608799"/>
      </c:lineChart>
      <c:catAx>
        <c:axId val="93529050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608799"/>
        <c:crosses val="autoZero"/>
        <c:auto val="1"/>
        <c:lblAlgn val="ctr"/>
        <c:lblOffset val="100"/>
        <c:noMultiLvlLbl val="0"/>
      </c:catAx>
      <c:valAx>
        <c:axId val="764608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29050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cmpd="sng">
              <a:solidFill>
                <a:schemeClr val="tx1"/>
              </a:solidFill>
              <a:prstDash val="sysDot"/>
              <a:round/>
            </a:ln>
            <a:effectLst/>
          </c:spPr>
          <c:marker>
            <c:symbol val="circle"/>
            <c:size val="8"/>
            <c:spPr>
              <a:solidFill>
                <a:schemeClr val="accent5">
                  <a:lumMod val="75000"/>
                </a:schemeClr>
              </a:solidFill>
              <a:ln w="9525">
                <a:solidFill>
                  <a:schemeClr val="accent1"/>
                </a:solidFill>
              </a:ln>
              <a:effectLst/>
            </c:spPr>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[工作簿1]Sheet1!$E$11:$K$11</c:f>
              <c:numCache>
                <c:formatCode>General</c:formatCode>
                <c:ptCount val="7"/>
                <c:pt idx="0">
                  <c:v>2</c:v>
                </c:pt>
                <c:pt idx="1">
                  <c:v>6</c:v>
                </c:pt>
                <c:pt idx="2">
                  <c:v>8</c:v>
                </c:pt>
                <c:pt idx="3">
                  <c:v>6</c:v>
                </c:pt>
                <c:pt idx="4">
                  <c:v>2</c:v>
                </c:pt>
                <c:pt idx="5">
                  <c:v>6</c:v>
                </c:pt>
                <c:pt idx="6">
                  <c:v>8</c:v>
                </c:pt>
              </c:numCache>
            </c:numRef>
          </c:val>
          <c:smooth val="0"/>
        </c:ser>
        <c:ser>
          <c:idx val="1"/>
          <c:order val="1"/>
          <c:spPr>
            <a:ln w="28575" cap="rnd">
              <a:solidFill>
                <a:srgbClr val="0070C0"/>
              </a:solidFill>
              <a:round/>
            </a:ln>
            <a:effectLst/>
          </c:spPr>
          <c:marker>
            <c:symbol val="none"/>
          </c:marker>
          <c:dLbls>
            <c:delete val="1"/>
          </c:dLbls>
          <c:cat>
            <c:strRef>
              <c:f>[工作簿1]Sheet1!$E$9:$K$9</c:f>
              <c:strCache>
                <c:ptCount val="7"/>
                <c:pt idx="0">
                  <c:v>y1</c:v>
                </c:pt>
                <c:pt idx="1">
                  <c:v>y2</c:v>
                </c:pt>
                <c:pt idx="2">
                  <c:v>y3</c:v>
                </c:pt>
                <c:pt idx="3">
                  <c:v>y4</c:v>
                </c:pt>
                <c:pt idx="4">
                  <c:v>y5</c:v>
                </c:pt>
                <c:pt idx="5">
                  <c:v>y6</c:v>
                </c:pt>
                <c:pt idx="6">
                  <c:v>y7</c:v>
                </c:pt>
              </c:strCache>
            </c:strRef>
          </c:cat>
          <c:val>
            <c:numRef>
              <c:f>[工作簿1]Sheet1!$E$12:$K$12</c:f>
              <c:numCache>
                <c:formatCode>General</c:formatCode>
                <c:ptCount val="7"/>
                <c:pt idx="0">
                  <c:v>5.43</c:v>
                </c:pt>
                <c:pt idx="1">
                  <c:v>5.43</c:v>
                </c:pt>
                <c:pt idx="2">
                  <c:v>5.43</c:v>
                </c:pt>
                <c:pt idx="3">
                  <c:v>5.43</c:v>
                </c:pt>
                <c:pt idx="4">
                  <c:v>5.43</c:v>
                </c:pt>
                <c:pt idx="5">
                  <c:v>5.43</c:v>
                </c:pt>
                <c:pt idx="6">
                  <c:v>5.43</c:v>
                </c:pt>
              </c:numCache>
            </c:numRef>
          </c:val>
          <c:smooth val="0"/>
        </c:ser>
        <c:dLbls>
          <c:showLegendKey val="0"/>
          <c:showVal val="0"/>
          <c:showCatName val="0"/>
          <c:showSerName val="0"/>
          <c:showPercent val="0"/>
          <c:showBubbleSize val="0"/>
        </c:dLbls>
        <c:marker val="1"/>
        <c:smooth val="0"/>
        <c:axId val="935290503"/>
        <c:axId val="764608799"/>
      </c:lineChart>
      <c:catAx>
        <c:axId val="93529050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608799"/>
        <c:crosses val="autoZero"/>
        <c:auto val="1"/>
        <c:lblAlgn val="ctr"/>
        <c:lblOffset val="100"/>
        <c:noMultiLvlLbl val="0"/>
      </c:catAx>
      <c:valAx>
        <c:axId val="764608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29050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12700" cap="rnd" cmpd="sng">
              <a:solidFill>
                <a:schemeClr val="tx1"/>
              </a:solidFill>
              <a:prstDash val="sysDot"/>
              <a:round/>
            </a:ln>
            <a:effectLst/>
          </c:spPr>
          <c:marker>
            <c:symbol val="circle"/>
            <c:size val="8"/>
            <c:spPr>
              <a:solidFill>
                <a:schemeClr val="accent2">
                  <a:lumMod val="75000"/>
                </a:schemeClr>
              </a:solidFill>
              <a:ln w="9525">
                <a:solidFill>
                  <a:schemeClr val="accent1"/>
                </a:solidFill>
              </a:ln>
              <a:effectLst/>
            </c:spPr>
          </c:marker>
          <c:dLbls>
            <c:delete val="1"/>
          </c:dLbls>
          <c:cat>
            <c:strRef>
              <c:f>[工作簿1]Sheet1!$E$10:$K$10</c:f>
              <c:strCache>
                <c:ptCount val="7"/>
                <c:pt idx="0">
                  <c:v>x1</c:v>
                </c:pt>
                <c:pt idx="1">
                  <c:v>x2</c:v>
                </c:pt>
                <c:pt idx="2">
                  <c:v>x3</c:v>
                </c:pt>
                <c:pt idx="3">
                  <c:v>x4</c:v>
                </c:pt>
                <c:pt idx="4">
                  <c:v>x5</c:v>
                </c:pt>
                <c:pt idx="5">
                  <c:v>x6</c:v>
                </c:pt>
                <c:pt idx="6">
                  <c:v>x7</c:v>
                </c:pt>
              </c:strCache>
            </c:strRef>
          </c:cat>
          <c:val>
            <c:numRef>
              <c:f>[工作簿1]Sheet1!$E$11:$K$11</c:f>
              <c:numCache>
                <c:formatCode>General</c:formatCode>
                <c:ptCount val="7"/>
                <c:pt idx="0">
                  <c:v>1</c:v>
                </c:pt>
                <c:pt idx="1">
                  <c:v>4</c:v>
                </c:pt>
                <c:pt idx="2">
                  <c:v>8</c:v>
                </c:pt>
                <c:pt idx="3">
                  <c:v>6</c:v>
                </c:pt>
                <c:pt idx="4">
                  <c:v>2</c:v>
                </c:pt>
                <c:pt idx="5">
                  <c:v>4</c:v>
                </c:pt>
                <c:pt idx="6">
                  <c:v>8</c:v>
                </c:pt>
              </c:numCache>
            </c:numRef>
          </c:val>
          <c:smooth val="0"/>
        </c:ser>
        <c:ser>
          <c:idx val="1"/>
          <c:order val="1"/>
          <c:spPr>
            <a:ln w="28575" cap="rnd">
              <a:solidFill>
                <a:schemeClr val="accent2">
                  <a:lumMod val="75000"/>
                </a:schemeClr>
              </a:solidFill>
              <a:round/>
            </a:ln>
            <a:effectLst/>
          </c:spPr>
          <c:marker>
            <c:symbol val="none"/>
          </c:marker>
          <c:dLbls>
            <c:delete val="1"/>
          </c:dLbls>
          <c:cat>
            <c:strRef>
              <c:f>[工作簿1]Sheet1!$E$10:$K$10</c:f>
              <c:strCache>
                <c:ptCount val="7"/>
                <c:pt idx="0">
                  <c:v>x1</c:v>
                </c:pt>
                <c:pt idx="1">
                  <c:v>x2</c:v>
                </c:pt>
                <c:pt idx="2">
                  <c:v>x3</c:v>
                </c:pt>
                <c:pt idx="3">
                  <c:v>x4</c:v>
                </c:pt>
                <c:pt idx="4">
                  <c:v>x5</c:v>
                </c:pt>
                <c:pt idx="5">
                  <c:v>x6</c:v>
                </c:pt>
                <c:pt idx="6">
                  <c:v>x7</c:v>
                </c:pt>
              </c:strCache>
            </c:strRef>
          </c:cat>
          <c:val>
            <c:numRef>
              <c:f>[工作簿1]Sheet1!$E$12:$K$12</c:f>
              <c:numCache>
                <c:formatCode>General</c:formatCode>
                <c:ptCount val="7"/>
                <c:pt idx="0">
                  <c:v>5.1</c:v>
                </c:pt>
                <c:pt idx="1">
                  <c:v>5.1</c:v>
                </c:pt>
                <c:pt idx="2">
                  <c:v>5.1</c:v>
                </c:pt>
                <c:pt idx="3">
                  <c:v>5.1</c:v>
                </c:pt>
                <c:pt idx="4">
                  <c:v>5.1</c:v>
                </c:pt>
                <c:pt idx="5">
                  <c:v>5.1</c:v>
                </c:pt>
                <c:pt idx="6">
                  <c:v>5.1</c:v>
                </c:pt>
              </c:numCache>
            </c:numRef>
          </c:val>
          <c:smooth val="0"/>
        </c:ser>
        <c:dLbls>
          <c:showLegendKey val="0"/>
          <c:showVal val="0"/>
          <c:showCatName val="0"/>
          <c:showSerName val="0"/>
          <c:showPercent val="0"/>
          <c:showBubbleSize val="0"/>
        </c:dLbls>
        <c:marker val="1"/>
        <c:smooth val="0"/>
        <c:axId val="935290503"/>
        <c:axId val="764608799"/>
      </c:lineChart>
      <c:catAx>
        <c:axId val="935290503"/>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764608799"/>
        <c:crosses val="autoZero"/>
        <c:auto val="1"/>
        <c:lblAlgn val="ctr"/>
        <c:lblOffset val="100"/>
        <c:noMultiLvlLbl val="0"/>
      </c:catAx>
      <c:valAx>
        <c:axId val="7646087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0" vertOverflow="ellipsis" vert="horz" wrap="square" anchor="ctr" anchorCtr="1"/>
          <a:lstStyle/>
          <a:p>
            <a:pPr>
              <a:defRPr lang="zh-CN" sz="900" b="0" i="0" u="none" strike="noStrike" kern="1200" baseline="0">
                <a:solidFill>
                  <a:schemeClr val="tx1">
                    <a:lumMod val="65000"/>
                    <a:lumOff val="35000"/>
                  </a:schemeClr>
                </a:solidFill>
                <a:latin typeface="+mn-lt"/>
                <a:ea typeface="+mn-ea"/>
                <a:cs typeface="+mn-cs"/>
              </a:defRPr>
            </a:pPr>
          </a:p>
        </c:txPr>
        <c:crossAx val="935290503"/>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67.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68.wmf"/><Relationship Id="rId1" Type="http://schemas.openxmlformats.org/officeDocument/2006/relationships/image" Target="../media/image62.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5" Type="http://schemas.openxmlformats.org/officeDocument/2006/relationships/image" Target="../media/image36.wmf"/><Relationship Id="rId4" Type="http://schemas.openxmlformats.org/officeDocument/2006/relationships/image" Target="../media/image35.wmf"/><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image" Target="../media/image4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endParaRPr>
              <a:sym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endParaRPr lang="zh-CN" altLang="en-US" dirty="0"/>
          </a:p>
        </p:txBody>
      </p:sp>
      <p:sp>
        <p:nvSpPr>
          <p:cNvPr id="3" name="文本占位符 2"/>
          <p:cNvSpPr>
            <a:spLocks noGrp="1"/>
          </p:cNvSpPr>
          <p:nvPr>
            <p:ph type="body" idx="1"/>
            <p:custDataLst>
              <p:tags r:id="rId3"/>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tags" Target="../tags/tag56.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82.xml"/><Relationship Id="rId3" Type="http://schemas.openxmlformats.org/officeDocument/2006/relationships/image" Target="../media/image6.jpeg"/><Relationship Id="rId2" Type="http://schemas.openxmlformats.org/officeDocument/2006/relationships/tags" Target="../tags/tag81.xml"/><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3.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86.xml"/><Relationship Id="rId2" Type="http://schemas.openxmlformats.org/officeDocument/2006/relationships/image" Target="../media/image9.png"/><Relationship Id="rId1"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8.xml"/><Relationship Id="rId1"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4.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8.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12.png"/><Relationship Id="rId1" Type="http://schemas.openxmlformats.org/officeDocument/2006/relationships/tags" Target="../tags/tag9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4.xml"/><Relationship Id="rId2" Type="http://schemas.openxmlformats.org/officeDocument/2006/relationships/image" Target="../media/image14.png"/><Relationship Id="rId1" Type="http://schemas.openxmlformats.org/officeDocument/2006/relationships/tags" Target="../tags/tag103.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16.jpeg"/><Relationship Id="rId1" Type="http://schemas.openxmlformats.org/officeDocument/2006/relationships/image" Target="../media/image1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9.xml"/><Relationship Id="rId2" Type="http://schemas.openxmlformats.org/officeDocument/2006/relationships/image" Target="../media/image18.jpeg"/><Relationship Id="rId1" Type="http://schemas.openxmlformats.org/officeDocument/2006/relationships/image" Target="../media/image17.jpeg"/></Relationships>
</file>

<file path=ppt/slides/_rels/slide4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image" Target="../media/image18.jpeg"/></Relationships>
</file>

<file path=ppt/slides/_rels/slide4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3.xml"/><Relationship Id="rId2" Type="http://schemas.openxmlformats.org/officeDocument/2006/relationships/image" Target="../media/image18.jpeg"/><Relationship Id="rId1" Type="http://schemas.openxmlformats.org/officeDocument/2006/relationships/tags" Target="../tags/tag112.xml"/></Relationships>
</file>

<file path=ppt/slides/_rels/slide4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5.xml"/><Relationship Id="rId2" Type="http://schemas.openxmlformats.org/officeDocument/2006/relationships/image" Target="../media/image19.png"/><Relationship Id="rId1" Type="http://schemas.openxmlformats.org/officeDocument/2006/relationships/tags" Target="../tags/tag114.xml"/></Relationships>
</file>

<file path=ppt/slides/_rels/slide4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7.xml"/><Relationship Id="rId2" Type="http://schemas.openxmlformats.org/officeDocument/2006/relationships/image" Target="../media/image20.png"/><Relationship Id="rId1" Type="http://schemas.openxmlformats.org/officeDocument/2006/relationships/tags" Target="../tags/tag116.xml"/></Relationships>
</file>

<file path=ppt/slides/_rels/slide4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19.xml"/><Relationship Id="rId2" Type="http://schemas.openxmlformats.org/officeDocument/2006/relationships/image" Target="../media/image21.png"/><Relationship Id="rId1" Type="http://schemas.openxmlformats.org/officeDocument/2006/relationships/tags" Target="../tags/tag118.xml"/></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1.xml"/><Relationship Id="rId2" Type="http://schemas.openxmlformats.org/officeDocument/2006/relationships/image" Target="../media/image22.png"/><Relationship Id="rId1" Type="http://schemas.openxmlformats.org/officeDocument/2006/relationships/tags" Target="../tags/tag120.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3.xml"/><Relationship Id="rId2" Type="http://schemas.openxmlformats.org/officeDocument/2006/relationships/image" Target="../media/image23.png"/><Relationship Id="rId1" Type="http://schemas.openxmlformats.org/officeDocument/2006/relationships/tags" Target="../tags/tag122.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25.xml"/><Relationship Id="rId2" Type="http://schemas.openxmlformats.org/officeDocument/2006/relationships/image" Target="../media/image24.png"/><Relationship Id="rId1" Type="http://schemas.openxmlformats.org/officeDocument/2006/relationships/tags" Target="../tags/tag124.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7.xml"/><Relationship Id="rId1" Type="http://schemas.openxmlformats.org/officeDocument/2006/relationships/image" Target="../media/image26.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8.xm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tags" Target="../tags/tag130.xml"/><Relationship Id="rId1" Type="http://schemas.openxmlformats.org/officeDocument/2006/relationships/tags" Target="../tags/tag129.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1.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2.xml"/></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34.xml"/><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tags" Target="../tags/tag133.xml"/></Relationships>
</file>

<file path=ppt/slides/_rels/slide56.xml.rels><?xml version="1.0" encoding="UTF-8" standalone="yes"?>
<Relationships xmlns="http://schemas.openxmlformats.org/package/2006/relationships"><Relationship Id="rId7"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135.xml"/><Relationship Id="rId4" Type="http://schemas.openxmlformats.org/officeDocument/2006/relationships/image" Target="../media/image30.wmf"/><Relationship Id="rId3" Type="http://schemas.openxmlformats.org/officeDocument/2006/relationships/oleObject" Target="../embeddings/oleObject2.bin"/><Relationship Id="rId2" Type="http://schemas.openxmlformats.org/officeDocument/2006/relationships/image" Target="../media/image29.wmf"/><Relationship Id="rId1"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tags" Target="../tags/tag136.xml"/><Relationship Id="rId4" Type="http://schemas.openxmlformats.org/officeDocument/2006/relationships/image" Target="../media/image31.wmf"/><Relationship Id="rId3" Type="http://schemas.openxmlformats.org/officeDocument/2006/relationships/oleObject" Target="../embeddings/oleObject4.bin"/><Relationship Id="rId2" Type="http://schemas.openxmlformats.org/officeDocument/2006/relationships/image" Target="../media/image29.wmf"/><Relationship Id="rId1" Type="http://schemas.openxmlformats.org/officeDocument/2006/relationships/oleObject" Target="../embeddings/oleObject3.bin"/></Relationships>
</file>

<file path=ppt/slides/_rels/slide58.xml.rels><?xml version="1.0" encoding="UTF-8" standalone="yes"?>
<Relationships xmlns="http://schemas.openxmlformats.org/package/2006/relationships"><Relationship Id="rId9" Type="http://schemas.openxmlformats.org/officeDocument/2006/relationships/image" Target="../media/image34.wmf"/><Relationship Id="rId8" Type="http://schemas.openxmlformats.org/officeDocument/2006/relationships/oleObject" Target="../embeddings/oleObject7.bin"/><Relationship Id="rId7" Type="http://schemas.openxmlformats.org/officeDocument/2006/relationships/image" Target="../media/image33.wmf"/><Relationship Id="rId6" Type="http://schemas.openxmlformats.org/officeDocument/2006/relationships/oleObject" Target="../embeddings/oleObject6.bin"/><Relationship Id="rId5" Type="http://schemas.openxmlformats.org/officeDocument/2006/relationships/image" Target="../media/image32.wmf"/><Relationship Id="rId4" Type="http://schemas.openxmlformats.org/officeDocument/2006/relationships/oleObject" Target="../embeddings/oleObject5.bin"/><Relationship Id="rId3" Type="http://schemas.openxmlformats.org/officeDocument/2006/relationships/chart" Target="../charts/chart3.xml"/><Relationship Id="rId2" Type="http://schemas.openxmlformats.org/officeDocument/2006/relationships/chart" Target="../charts/chart2.xml"/><Relationship Id="rId18" Type="http://schemas.openxmlformats.org/officeDocument/2006/relationships/vmlDrawing" Target="../drawings/vmlDrawing3.vml"/><Relationship Id="rId17" Type="http://schemas.openxmlformats.org/officeDocument/2006/relationships/slideLayout" Target="../slideLayouts/slideLayout2.xml"/><Relationship Id="rId16" Type="http://schemas.openxmlformats.org/officeDocument/2006/relationships/tags" Target="../tags/tag137.xml"/><Relationship Id="rId15" Type="http://schemas.openxmlformats.org/officeDocument/2006/relationships/image" Target="../media/image36.wmf"/><Relationship Id="rId14" Type="http://schemas.openxmlformats.org/officeDocument/2006/relationships/oleObject" Target="../embeddings/oleObject11.bin"/><Relationship Id="rId13" Type="http://schemas.openxmlformats.org/officeDocument/2006/relationships/oleObject" Target="../embeddings/oleObject10.bin"/><Relationship Id="rId12" Type="http://schemas.openxmlformats.org/officeDocument/2006/relationships/oleObject" Target="../embeddings/oleObject9.bin"/><Relationship Id="rId11" Type="http://schemas.openxmlformats.org/officeDocument/2006/relationships/image" Target="../media/image35.wmf"/><Relationship Id="rId10" Type="http://schemas.openxmlformats.org/officeDocument/2006/relationships/oleObject" Target="../embeddings/oleObject8.bin"/><Relationship Id="rId1" Type="http://schemas.openxmlformats.org/officeDocument/2006/relationships/chart" Target="../charts/chart1.xml"/></Relationships>
</file>

<file path=ppt/slides/_rels/slide59.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tags" Target="../tags/tag138.xml"/><Relationship Id="rId4" Type="http://schemas.openxmlformats.org/officeDocument/2006/relationships/image" Target="../media/image37.wmf"/><Relationship Id="rId3" Type="http://schemas.openxmlformats.org/officeDocument/2006/relationships/oleObject" Target="../embeddings/oleObject13.bin"/><Relationship Id="rId2" Type="http://schemas.openxmlformats.org/officeDocument/2006/relationships/image" Target="../media/image29.wmf"/><Relationship Id="rId1"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8.xml"/><Relationship Id="rId1"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0.xml"/><Relationship Id="rId1" Type="http://schemas.openxmlformats.org/officeDocument/2006/relationships/image" Target="../media/image39.png"/></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1.xml"/><Relationship Id="rId1"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2.xml"/><Relationship Id="rId1" Type="http://schemas.openxmlformats.org/officeDocument/2006/relationships/image" Target="../media/image41.pn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image" Target="../media/image42.png"/></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4.xml"/><Relationship Id="rId1" Type="http://schemas.openxmlformats.org/officeDocument/2006/relationships/image" Target="../media/image43.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5.xml"/><Relationship Id="rId1" Type="http://schemas.openxmlformats.org/officeDocument/2006/relationships/image" Target="../media/image44.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7.xml"/><Relationship Id="rId1" Type="http://schemas.openxmlformats.org/officeDocument/2006/relationships/image" Target="../media/image46.pn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8.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tags" Target="../tags/tag69.xml"/></Relationships>
</file>

<file path=ppt/slides/_rels/slide70.xml.rels><?xml version="1.0" encoding="UTF-8" standalone="yes"?>
<Relationships xmlns="http://schemas.openxmlformats.org/package/2006/relationships"><Relationship Id="rId5" Type="http://schemas.openxmlformats.org/officeDocument/2006/relationships/vmlDrawing" Target="../drawings/vmlDrawing5.vml"/><Relationship Id="rId4" Type="http://schemas.openxmlformats.org/officeDocument/2006/relationships/slideLayout" Target="../slideLayouts/slideLayout2.xml"/><Relationship Id="rId3" Type="http://schemas.openxmlformats.org/officeDocument/2006/relationships/tags" Target="../tags/tag149.xml"/><Relationship Id="rId2" Type="http://schemas.openxmlformats.org/officeDocument/2006/relationships/image" Target="../media/image47.wmf"/><Relationship Id="rId1" Type="http://schemas.openxmlformats.org/officeDocument/2006/relationships/oleObject" Target="../embeddings/oleObject14.bin"/></Relationships>
</file>

<file path=ppt/slides/_rels/slide71.xml.rels><?xml version="1.0" encoding="UTF-8" standalone="yes"?>
<Relationships xmlns="http://schemas.openxmlformats.org/package/2006/relationships"><Relationship Id="rId7" Type="http://schemas.openxmlformats.org/officeDocument/2006/relationships/vmlDrawing" Target="../drawings/vmlDrawing6.vml"/><Relationship Id="rId6" Type="http://schemas.openxmlformats.org/officeDocument/2006/relationships/slideLayout" Target="../slideLayouts/slideLayout2.xml"/><Relationship Id="rId5" Type="http://schemas.openxmlformats.org/officeDocument/2006/relationships/tags" Target="../tags/tag150.xml"/><Relationship Id="rId4" Type="http://schemas.openxmlformats.org/officeDocument/2006/relationships/image" Target="../media/image48.wmf"/><Relationship Id="rId3" Type="http://schemas.openxmlformats.org/officeDocument/2006/relationships/oleObject" Target="../embeddings/oleObject16.bin"/><Relationship Id="rId2" Type="http://schemas.openxmlformats.org/officeDocument/2006/relationships/image" Target="../media/image47.wmf"/><Relationship Id="rId1" Type="http://schemas.openxmlformats.org/officeDocument/2006/relationships/oleObject" Target="../embeddings/oleObject15.bin"/></Relationships>
</file>

<file path=ppt/slides/_rels/slide72.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tags" Target="../tags/tag151.xml"/><Relationship Id="rId2" Type="http://schemas.openxmlformats.org/officeDocument/2006/relationships/image" Target="../media/image49.wmf"/><Relationship Id="rId1" Type="http://schemas.openxmlformats.org/officeDocument/2006/relationships/oleObject" Target="../embeddings/oleObject17.bin"/></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2.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50.png"/></Relationships>
</file>

<file path=ppt/slides/_rels/slide7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53.xml"/><Relationship Id="rId7" Type="http://schemas.openxmlformats.org/officeDocument/2006/relationships/image" Target="../media/image55.wmf"/><Relationship Id="rId6" Type="http://schemas.openxmlformats.org/officeDocument/2006/relationships/oleObject" Target="../embeddings/oleObject20.bin"/><Relationship Id="rId5" Type="http://schemas.openxmlformats.org/officeDocument/2006/relationships/image" Target="../media/image54.wmf"/><Relationship Id="rId4" Type="http://schemas.openxmlformats.org/officeDocument/2006/relationships/oleObject" Target="../embeddings/oleObject19.bin"/><Relationship Id="rId3" Type="http://schemas.openxmlformats.org/officeDocument/2006/relationships/image" Target="../media/image49.wmf"/><Relationship Id="rId2" Type="http://schemas.openxmlformats.org/officeDocument/2006/relationships/oleObject" Target="../embeddings/oleObject18.bin"/><Relationship Id="rId10" Type="http://schemas.openxmlformats.org/officeDocument/2006/relationships/vmlDrawing" Target="../drawings/vmlDrawing8.vml"/><Relationship Id="rId1" Type="http://schemas.openxmlformats.org/officeDocument/2006/relationships/image" Target="../media/image53.png"/></Relationships>
</file>

<file path=ppt/slides/_rels/slide75.xml.rels><?xml version="1.0" encoding="UTF-8" standalone="yes"?>
<Relationships xmlns="http://schemas.openxmlformats.org/package/2006/relationships"><Relationship Id="rId9" Type="http://schemas.openxmlformats.org/officeDocument/2006/relationships/vmlDrawing" Target="../drawings/vmlDrawing9.vml"/><Relationship Id="rId8" Type="http://schemas.openxmlformats.org/officeDocument/2006/relationships/slideLayout" Target="../slideLayouts/slideLayout2.xml"/><Relationship Id="rId7" Type="http://schemas.openxmlformats.org/officeDocument/2006/relationships/tags" Target="../tags/tag154.xml"/><Relationship Id="rId6" Type="http://schemas.openxmlformats.org/officeDocument/2006/relationships/image" Target="../media/image58.wmf"/><Relationship Id="rId5" Type="http://schemas.openxmlformats.org/officeDocument/2006/relationships/oleObject" Target="../embeddings/oleObject23.bin"/><Relationship Id="rId4" Type="http://schemas.openxmlformats.org/officeDocument/2006/relationships/image" Target="../media/image57.wmf"/><Relationship Id="rId3" Type="http://schemas.openxmlformats.org/officeDocument/2006/relationships/oleObject" Target="../embeddings/oleObject22.bin"/><Relationship Id="rId2" Type="http://schemas.openxmlformats.org/officeDocument/2006/relationships/image" Target="../media/image56.wmf"/><Relationship Id="rId1" Type="http://schemas.openxmlformats.org/officeDocument/2006/relationships/oleObject" Target="../embeddings/oleObject21.bin"/></Relationships>
</file>

<file path=ppt/slides/_rels/slide76.xml.rels><?xml version="1.0" encoding="UTF-8" standalone="yes"?>
<Relationships xmlns="http://schemas.openxmlformats.org/package/2006/relationships"><Relationship Id="rId7" Type="http://schemas.openxmlformats.org/officeDocument/2006/relationships/vmlDrawing" Target="../drawings/vmlDrawing10.vml"/><Relationship Id="rId6" Type="http://schemas.openxmlformats.org/officeDocument/2006/relationships/slideLayout" Target="../slideLayouts/slideLayout2.xml"/><Relationship Id="rId5" Type="http://schemas.openxmlformats.org/officeDocument/2006/relationships/tags" Target="../tags/tag155.xml"/><Relationship Id="rId4" Type="http://schemas.openxmlformats.org/officeDocument/2006/relationships/image" Target="../media/image60.wmf"/><Relationship Id="rId3" Type="http://schemas.openxmlformats.org/officeDocument/2006/relationships/oleObject" Target="../embeddings/oleObject25.bin"/><Relationship Id="rId2" Type="http://schemas.openxmlformats.org/officeDocument/2006/relationships/image" Target="../media/image59.wmf"/><Relationship Id="rId1" Type="http://schemas.openxmlformats.org/officeDocument/2006/relationships/oleObject" Target="../embeddings/oleObject24.bin"/></Relationships>
</file>

<file path=ppt/slides/_rels/slide77.xml.rels><?xml version="1.0" encoding="UTF-8" standalone="yes"?>
<Relationships xmlns="http://schemas.openxmlformats.org/package/2006/relationships"><Relationship Id="rId6" Type="http://schemas.openxmlformats.org/officeDocument/2006/relationships/vmlDrawing" Target="../drawings/vmlDrawing11.vml"/><Relationship Id="rId5" Type="http://schemas.openxmlformats.org/officeDocument/2006/relationships/slideLayout" Target="../slideLayouts/slideLayout2.xml"/><Relationship Id="rId4" Type="http://schemas.openxmlformats.org/officeDocument/2006/relationships/tags" Target="../tags/tag156.xml"/><Relationship Id="rId3" Type="http://schemas.openxmlformats.org/officeDocument/2006/relationships/image" Target="../media/image62.wmf"/><Relationship Id="rId2" Type="http://schemas.openxmlformats.org/officeDocument/2006/relationships/oleObject" Target="../embeddings/oleObject26.bin"/><Relationship Id="rId1" Type="http://schemas.openxmlformats.org/officeDocument/2006/relationships/image" Target="../media/image61.png"/></Relationships>
</file>

<file path=ppt/slides/_rels/slide78.xml.rels><?xml version="1.0" encoding="UTF-8" standalone="yes"?>
<Relationships xmlns="http://schemas.openxmlformats.org/package/2006/relationships"><Relationship Id="rId5" Type="http://schemas.openxmlformats.org/officeDocument/2006/relationships/vmlDrawing" Target="../drawings/vmlDrawing12.vml"/><Relationship Id="rId4" Type="http://schemas.openxmlformats.org/officeDocument/2006/relationships/slideLayout" Target="../slideLayouts/slideLayout2.xml"/><Relationship Id="rId3" Type="http://schemas.openxmlformats.org/officeDocument/2006/relationships/tags" Target="../tags/tag157.xml"/><Relationship Id="rId2" Type="http://schemas.openxmlformats.org/officeDocument/2006/relationships/image" Target="../media/image63.wmf"/><Relationship Id="rId1" Type="http://schemas.openxmlformats.org/officeDocument/2006/relationships/oleObject" Target="../embeddings/oleObject27.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8.xml"/><Relationship Id="rId1" Type="http://schemas.openxmlformats.org/officeDocument/2006/relationships/image" Target="../media/image6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s>
</file>

<file path=ppt/slides/_rels/slide80.xml.rels><?xml version="1.0" encoding="UTF-8" standalone="yes"?>
<Relationships xmlns="http://schemas.openxmlformats.org/package/2006/relationships"><Relationship Id="rId6" Type="http://schemas.openxmlformats.org/officeDocument/2006/relationships/vmlDrawing" Target="../drawings/vmlDrawing13.vml"/><Relationship Id="rId5" Type="http://schemas.openxmlformats.org/officeDocument/2006/relationships/slideLayout" Target="../slideLayouts/slideLayout2.xml"/><Relationship Id="rId4" Type="http://schemas.openxmlformats.org/officeDocument/2006/relationships/tags" Target="../tags/tag159.xml"/><Relationship Id="rId3" Type="http://schemas.openxmlformats.org/officeDocument/2006/relationships/image" Target="../media/image62.wmf"/><Relationship Id="rId2" Type="http://schemas.openxmlformats.org/officeDocument/2006/relationships/oleObject" Target="../embeddings/oleObject28.bin"/><Relationship Id="rId1" Type="http://schemas.openxmlformats.org/officeDocument/2006/relationships/image" Target="../media/image61.png"/></Relationships>
</file>

<file path=ppt/slides/_rels/slide81.xml.rels><?xml version="1.0" encoding="UTF-8" standalone="yes"?>
<Relationships xmlns="http://schemas.openxmlformats.org/package/2006/relationships"><Relationship Id="rId5" Type="http://schemas.openxmlformats.org/officeDocument/2006/relationships/vmlDrawing" Target="../drawings/vmlDrawing14.vml"/><Relationship Id="rId4" Type="http://schemas.openxmlformats.org/officeDocument/2006/relationships/slideLayout" Target="../slideLayouts/slideLayout2.xml"/><Relationship Id="rId3" Type="http://schemas.openxmlformats.org/officeDocument/2006/relationships/tags" Target="../tags/tag160.xml"/><Relationship Id="rId2" Type="http://schemas.openxmlformats.org/officeDocument/2006/relationships/image" Target="../media/image65.wmf"/><Relationship Id="rId1" Type="http://schemas.openxmlformats.org/officeDocument/2006/relationships/oleObject" Target="../embeddings/oleObject29.bin"/></Relationships>
</file>

<file path=ppt/slides/_rels/slide82.xml.rels><?xml version="1.0" encoding="UTF-8" standalone="yes"?>
<Relationships xmlns="http://schemas.openxmlformats.org/package/2006/relationships"><Relationship Id="rId6" Type="http://schemas.openxmlformats.org/officeDocument/2006/relationships/vmlDrawing" Target="../drawings/vmlDrawing15.vml"/><Relationship Id="rId5" Type="http://schemas.openxmlformats.org/officeDocument/2006/relationships/slideLayout" Target="../slideLayouts/slideLayout2.xml"/><Relationship Id="rId4" Type="http://schemas.openxmlformats.org/officeDocument/2006/relationships/tags" Target="../tags/tag161.xml"/><Relationship Id="rId3" Type="http://schemas.openxmlformats.org/officeDocument/2006/relationships/image" Target="../media/image67.wmf"/><Relationship Id="rId2" Type="http://schemas.openxmlformats.org/officeDocument/2006/relationships/oleObject" Target="../embeddings/oleObject30.bin"/><Relationship Id="rId1" Type="http://schemas.openxmlformats.org/officeDocument/2006/relationships/image" Target="../media/image66.png"/></Relationships>
</file>

<file path=ppt/slides/_rels/slide83.xml.rels><?xml version="1.0" encoding="UTF-8" standalone="yes"?>
<Relationships xmlns="http://schemas.openxmlformats.org/package/2006/relationships"><Relationship Id="rId7" Type="http://schemas.openxmlformats.org/officeDocument/2006/relationships/vmlDrawing" Target="../drawings/vmlDrawing16.vml"/><Relationship Id="rId6" Type="http://schemas.openxmlformats.org/officeDocument/2006/relationships/slideLayout" Target="../slideLayouts/slideLayout2.xml"/><Relationship Id="rId5" Type="http://schemas.openxmlformats.org/officeDocument/2006/relationships/tags" Target="../tags/tag162.xml"/><Relationship Id="rId4" Type="http://schemas.openxmlformats.org/officeDocument/2006/relationships/image" Target="../media/image68.wmf"/><Relationship Id="rId3" Type="http://schemas.openxmlformats.org/officeDocument/2006/relationships/oleObject" Target="../embeddings/oleObject32.bin"/><Relationship Id="rId2" Type="http://schemas.openxmlformats.org/officeDocument/2006/relationships/image" Target="../media/image62.wmf"/><Relationship Id="rId1" Type="http://schemas.openxmlformats.org/officeDocument/2006/relationships/oleObject" Target="../embeddings/oleObject31.bin"/></Relationships>
</file>

<file path=ppt/slides/_rels/slide84.xml.rels><?xml version="1.0" encoding="UTF-8" standalone="yes"?>
<Relationships xmlns="http://schemas.openxmlformats.org/package/2006/relationships"><Relationship Id="rId7" Type="http://schemas.openxmlformats.org/officeDocument/2006/relationships/vmlDrawing" Target="../drawings/vmlDrawing17.vml"/><Relationship Id="rId6" Type="http://schemas.openxmlformats.org/officeDocument/2006/relationships/slideLayout" Target="../slideLayouts/slideLayout2.xml"/><Relationship Id="rId5" Type="http://schemas.openxmlformats.org/officeDocument/2006/relationships/tags" Target="../tags/tag163.xml"/><Relationship Id="rId4" Type="http://schemas.openxmlformats.org/officeDocument/2006/relationships/image" Target="../media/image70.wmf"/><Relationship Id="rId3" Type="http://schemas.openxmlformats.org/officeDocument/2006/relationships/oleObject" Target="../embeddings/oleObject34.bin"/><Relationship Id="rId2" Type="http://schemas.openxmlformats.org/officeDocument/2006/relationships/image" Target="../media/image69.wmf"/><Relationship Id="rId1" Type="http://schemas.openxmlformats.org/officeDocument/2006/relationships/oleObject" Target="../embeddings/oleObject33.bin"/></Relationships>
</file>

<file path=ppt/slides/_rels/slide85.xml.rels><?xml version="1.0" encoding="UTF-8" standalone="yes"?>
<Relationships xmlns="http://schemas.openxmlformats.org/package/2006/relationships"><Relationship Id="rId7" Type="http://schemas.openxmlformats.org/officeDocument/2006/relationships/vmlDrawing" Target="../drawings/vmlDrawing18.vml"/><Relationship Id="rId6" Type="http://schemas.openxmlformats.org/officeDocument/2006/relationships/slideLayout" Target="../slideLayouts/slideLayout2.xml"/><Relationship Id="rId5" Type="http://schemas.openxmlformats.org/officeDocument/2006/relationships/tags" Target="../tags/tag164.xml"/><Relationship Id="rId4" Type="http://schemas.openxmlformats.org/officeDocument/2006/relationships/image" Target="../media/image70.wmf"/><Relationship Id="rId3" Type="http://schemas.openxmlformats.org/officeDocument/2006/relationships/oleObject" Target="../embeddings/oleObject36.bin"/><Relationship Id="rId2" Type="http://schemas.openxmlformats.org/officeDocument/2006/relationships/image" Target="../media/image71.wmf"/><Relationship Id="rId1" Type="http://schemas.openxmlformats.org/officeDocument/2006/relationships/oleObject" Target="../embeddings/oleObject35.bin"/></Relationships>
</file>

<file path=ppt/slides/_rels/slide8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image" Target="../media/image72.png"/></Relationships>
</file>

<file path=ppt/slides/_rels/slide8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6.xml"/><Relationship Id="rId1"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a:t>第三章 分析方法</a:t>
            </a:r>
            <a:br>
              <a:rPr lang="zh-CN" altLang="en-US"/>
            </a:br>
            <a:r>
              <a:rPr lang="zh-CN" altLang="en-US" sz="2000"/>
              <a:t>第一节 基本分析方法</a:t>
            </a:r>
            <a:endParaRPr lang="zh-CN" altLang="en-US" sz="2000"/>
          </a:p>
        </p:txBody>
      </p:sp>
    </p:spTree>
    <p:custDataLst>
      <p:tags r:id="rId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经济周期分析方法应注意的问题</a:t>
            </a:r>
            <a:endParaRPr lang="zh-CN" altLang="en-US"/>
          </a:p>
        </p:txBody>
      </p:sp>
      <p:sp>
        <p:nvSpPr>
          <p:cNvPr id="3" name="内容占位符 2"/>
          <p:cNvSpPr>
            <a:spLocks noGrp="1"/>
          </p:cNvSpPr>
          <p:nvPr>
            <p:ph idx="1"/>
          </p:nvPr>
        </p:nvSpPr>
        <p:spPr/>
        <p:txBody>
          <a:bodyPr/>
          <a:p>
            <a:pPr marL="0" indent="0">
              <a:buNone/>
            </a:pPr>
            <a:r>
              <a:rPr lang="zh-CN" altLang="en-US"/>
              <a:t>经济周期分析法有着长期性、趋势性较好的特点，对于国债、股市以及金融属性强的大宗商品长期趋势分析比较有帮助。</a:t>
            </a:r>
            <a:endParaRPr lang="zh-CN" altLang="en-US"/>
          </a:p>
          <a:p>
            <a:pPr marL="0" indent="0">
              <a:buNone/>
            </a:pPr>
            <a:r>
              <a:rPr lang="zh-CN" altLang="en-US"/>
              <a:t>在应用该方法时，还需注意两个问题：</a:t>
            </a:r>
            <a:endParaRPr lang="zh-CN" altLang="en-US"/>
          </a:p>
          <a:p>
            <a:pPr marL="0" indent="0">
              <a:buNone/>
            </a:pPr>
            <a:r>
              <a:rPr lang="en-US" altLang="zh-CN"/>
              <a:t>1.</a:t>
            </a:r>
            <a:r>
              <a:t>即使对所处经济周期判断正确，某标的商品的长期走势也如经济周期法所预测，但不应忽略短期、中期内将有幅度不小的波动。</a:t>
            </a:r>
          </a:p>
          <a:p>
            <a:pPr marL="0" indent="0">
              <a:buNone/>
            </a:pPr>
            <a:r>
              <a:rPr lang="en-US" altLang="zh-CN"/>
              <a:t>2.</a:t>
            </a:r>
            <a:r>
              <a:t>因为近年来宏观经济环境以及商品影响因素的变化，经济周期法所示最佳资产配置常常失效，所以不可过分迷信经济周期方法。</a:t>
            </a: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平衡表法</a:t>
            </a:r>
            <a:endParaRPr lang="zh-CN" altLang="en-US"/>
          </a:p>
        </p:txBody>
      </p:sp>
      <p:sp>
        <p:nvSpPr>
          <p:cNvPr id="3" name="内容占位符 2"/>
          <p:cNvSpPr>
            <a:spLocks noGrp="1"/>
          </p:cNvSpPr>
          <p:nvPr>
            <p:ph idx="1"/>
          </p:nvPr>
        </p:nvSpPr>
        <p:spPr/>
        <p:txBody>
          <a:bodyPr/>
          <a:p>
            <a:pPr marL="0" indent="0">
              <a:buNone/>
            </a:pPr>
            <a:r>
              <a:rPr lang="zh-CN" altLang="en-US"/>
              <a:t>对于商品供求关系的说明，最明朗的方法就是编制供需平衡表。</a:t>
            </a:r>
            <a:endParaRPr lang="zh-CN" altLang="en-US"/>
          </a:p>
          <a:p>
            <a:pPr marL="0" indent="0">
              <a:buNone/>
            </a:pPr>
            <a:r>
              <a:rPr lang="zh-CN" altLang="en-US"/>
              <a:t>一些重要的大宗商品都有专业的统计研究机构，如官方的美国农业部，定期公布各种农产品的数据报告，非官方的国际橡胶研究组织，定期向会员提供全球橡胶的统计研究报告。</a:t>
            </a:r>
            <a:endParaRPr lang="zh-CN" altLang="en-US"/>
          </a:p>
          <a:p>
            <a:pPr marL="0" indent="0">
              <a:buNone/>
            </a:pPr>
            <a:r>
              <a:rPr lang="zh-CN" altLang="en-US"/>
              <a:t>其中，</a:t>
            </a:r>
            <a:r>
              <a:rPr lang="zh-CN" altLang="en-US" b="1"/>
              <a:t>供求平衡表（</a:t>
            </a:r>
            <a:r>
              <a:rPr lang="en-US" altLang="zh-CN" b="1"/>
              <a:t>Balance Table</a:t>
            </a:r>
            <a:r>
              <a:rPr lang="zh-CN" altLang="en-US" b="1"/>
              <a:t>）</a:t>
            </a:r>
            <a:r>
              <a:rPr lang="zh-CN" altLang="en-US"/>
              <a:t>倍受市场关注。</a:t>
            </a:r>
            <a:endParaRPr lang="zh-CN" altLang="en-US"/>
          </a:p>
          <a:p>
            <a:pPr marL="0" indent="0">
              <a:buNone/>
            </a:pPr>
            <a:r>
              <a:rPr lang="zh-CN" altLang="en-US"/>
              <a:t>平衡表分析非常重视供给与需求中各种成分的变动，以此预测价格变动的可能方向。对易于存储的大宗商品，供求平衡表能够反映出统计期末的结转库存，而库存数量对价格的确定关系很大。</a:t>
            </a:r>
            <a:endParaRPr lang="zh-CN" altLang="en-US"/>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美国农业部公布的美国国内大豆供需平衡表（单位：百万蒲式耳）</a:t>
            </a:r>
            <a:endParaRPr lang="zh-CN" altLang="en-US"/>
          </a:p>
        </p:txBody>
      </p:sp>
      <p:graphicFrame>
        <p:nvGraphicFramePr>
          <p:cNvPr id="4" name="内容占位符 3"/>
          <p:cNvGraphicFramePr/>
          <p:nvPr>
            <p:ph idx="1"/>
            <p:custDataLst>
              <p:tags r:id="rId1"/>
            </p:custDataLst>
          </p:nvPr>
        </p:nvGraphicFramePr>
        <p:xfrm>
          <a:off x="694647" y="1079465"/>
          <a:ext cx="10854690" cy="5486400"/>
        </p:xfrm>
        <a:graphic>
          <a:graphicData uri="http://schemas.openxmlformats.org/drawingml/2006/table">
            <a:tbl>
              <a:tblPr firstRow="1" bandRow="1">
                <a:tableStyleId>{5C22544A-7EE6-4342-B048-85BDC9FD1C3A}</a:tableStyleId>
              </a:tblPr>
              <a:tblGrid>
                <a:gridCol w="1448435"/>
                <a:gridCol w="940625"/>
                <a:gridCol w="940625"/>
                <a:gridCol w="940625"/>
                <a:gridCol w="940625"/>
                <a:gridCol w="940625"/>
                <a:gridCol w="940625"/>
                <a:gridCol w="940625"/>
                <a:gridCol w="940625"/>
                <a:gridCol w="940625"/>
                <a:gridCol w="940625"/>
              </a:tblGrid>
              <a:tr h="914400">
                <a:tc>
                  <a:txBody>
                    <a:bodyPr/>
                    <a:p>
                      <a:pPr algn="ctr">
                        <a:buNone/>
                      </a:pPr>
                      <a:r>
                        <a:rPr lang="zh-CN" altLang="en-US"/>
                        <a:t>报告时间</a:t>
                      </a:r>
                      <a:endParaRPr lang="zh-CN" altLang="en-US"/>
                    </a:p>
                  </a:txBody>
                  <a:tcPr anchor="ctr" anchorCtr="0"/>
                </a:tc>
                <a:tc>
                  <a:txBody>
                    <a:bodyPr/>
                    <a:p>
                      <a:pPr algn="ctr">
                        <a:buNone/>
                      </a:pPr>
                      <a:r>
                        <a:rPr lang="zh-CN" altLang="en-US"/>
                        <a:t>期初</a:t>
                      </a:r>
                      <a:endParaRPr lang="zh-CN" altLang="en-US"/>
                    </a:p>
                    <a:p>
                      <a:pPr algn="ctr">
                        <a:buNone/>
                      </a:pPr>
                      <a:r>
                        <a:rPr lang="zh-CN" altLang="en-US"/>
                        <a:t>库存</a:t>
                      </a:r>
                      <a:endParaRPr lang="zh-CN" altLang="en-US"/>
                    </a:p>
                  </a:txBody>
                  <a:tcPr anchor="ctr" anchorCtr="0"/>
                </a:tc>
                <a:tc>
                  <a:txBody>
                    <a:bodyPr/>
                    <a:p>
                      <a:pPr algn="ctr">
                        <a:buNone/>
                      </a:pPr>
                      <a:r>
                        <a:rPr lang="zh-CN" altLang="en-US"/>
                        <a:t>产量</a:t>
                      </a:r>
                      <a:endParaRPr lang="zh-CN" altLang="en-US"/>
                    </a:p>
                  </a:txBody>
                  <a:tcPr anchor="ctr" anchorCtr="0"/>
                </a:tc>
                <a:tc>
                  <a:txBody>
                    <a:bodyPr/>
                    <a:p>
                      <a:pPr algn="ctr">
                        <a:buNone/>
                      </a:pPr>
                      <a:r>
                        <a:rPr lang="zh-CN" altLang="en-US"/>
                        <a:t>进口</a:t>
                      </a:r>
                      <a:endParaRPr lang="zh-CN" altLang="en-US"/>
                    </a:p>
                  </a:txBody>
                  <a:tcPr anchor="ctr" anchorCtr="0"/>
                </a:tc>
                <a:tc>
                  <a:txBody>
                    <a:bodyPr/>
                    <a:p>
                      <a:pPr algn="ctr">
                        <a:buNone/>
                      </a:pPr>
                      <a:r>
                        <a:rPr lang="zh-CN" altLang="en-US"/>
                        <a:t>国内</a:t>
                      </a:r>
                      <a:endParaRPr lang="zh-CN" altLang="en-US"/>
                    </a:p>
                    <a:p>
                      <a:pPr algn="ctr">
                        <a:buNone/>
                      </a:pPr>
                      <a:r>
                        <a:rPr lang="zh-CN" altLang="en-US"/>
                        <a:t>消费</a:t>
                      </a:r>
                      <a:endParaRPr lang="zh-CN" altLang="en-US"/>
                    </a:p>
                  </a:txBody>
                  <a:tcPr anchor="ctr" anchorCtr="0"/>
                </a:tc>
                <a:tc>
                  <a:txBody>
                    <a:bodyPr/>
                    <a:p>
                      <a:pPr algn="ctr">
                        <a:buNone/>
                      </a:pPr>
                      <a:r>
                        <a:rPr lang="zh-CN" altLang="en-US"/>
                        <a:t>出口</a:t>
                      </a:r>
                      <a:endParaRPr lang="zh-CN" altLang="en-US"/>
                    </a:p>
                  </a:txBody>
                  <a:tcPr anchor="ctr" anchorCtr="0"/>
                </a:tc>
                <a:tc>
                  <a:txBody>
                    <a:bodyPr/>
                    <a:p>
                      <a:pPr algn="ctr">
                        <a:buNone/>
                      </a:pPr>
                      <a:r>
                        <a:rPr lang="zh-CN" altLang="en-US"/>
                        <a:t>期末</a:t>
                      </a:r>
                      <a:endParaRPr lang="zh-CN" altLang="en-US"/>
                    </a:p>
                    <a:p>
                      <a:pPr algn="ctr">
                        <a:buNone/>
                      </a:pPr>
                      <a:r>
                        <a:rPr lang="zh-CN" altLang="en-US"/>
                        <a:t>库存</a:t>
                      </a:r>
                      <a:endParaRPr lang="zh-CN" altLang="en-US"/>
                    </a:p>
                  </a:txBody>
                  <a:tcPr anchor="ctr" anchorCtr="0"/>
                </a:tc>
                <a:tc>
                  <a:txBody>
                    <a:bodyPr/>
                    <a:p>
                      <a:pPr algn="ctr">
                        <a:buNone/>
                      </a:pPr>
                      <a:r>
                        <a:rPr lang="zh-CN" altLang="en-US"/>
                        <a:t>单产</a:t>
                      </a:r>
                      <a:endParaRPr lang="zh-CN" altLang="en-US"/>
                    </a:p>
                  </a:txBody>
                  <a:tcPr anchor="ctr" anchorCtr="0"/>
                </a:tc>
                <a:tc>
                  <a:txBody>
                    <a:bodyPr/>
                    <a:p>
                      <a:pPr algn="ctr">
                        <a:buNone/>
                      </a:pPr>
                      <a:r>
                        <a:rPr lang="zh-CN" altLang="en-US"/>
                        <a:t>库存</a:t>
                      </a:r>
                      <a:endParaRPr lang="zh-CN" altLang="en-US"/>
                    </a:p>
                    <a:p>
                      <a:pPr algn="ctr">
                        <a:buNone/>
                      </a:pPr>
                      <a:r>
                        <a:rPr lang="zh-CN" altLang="en-US"/>
                        <a:t>消费比（</a:t>
                      </a:r>
                      <a:r>
                        <a:rPr lang="en-US" altLang="zh-CN"/>
                        <a:t>%</a:t>
                      </a:r>
                      <a:r>
                        <a:rPr lang="zh-CN" altLang="en-US"/>
                        <a:t>）</a:t>
                      </a:r>
                      <a:endParaRPr lang="zh-CN" altLang="en-US"/>
                    </a:p>
                  </a:txBody>
                  <a:tcPr anchor="ctr" anchorCtr="0"/>
                </a:tc>
                <a:tc>
                  <a:txBody>
                    <a:bodyPr/>
                    <a:p>
                      <a:pPr algn="ctr">
                        <a:buNone/>
                      </a:pPr>
                      <a:r>
                        <a:rPr lang="zh-CN" altLang="en-US"/>
                        <a:t>预估</a:t>
                      </a:r>
                      <a:endParaRPr lang="zh-CN" altLang="en-US"/>
                    </a:p>
                    <a:p>
                      <a:pPr algn="ctr">
                        <a:buNone/>
                      </a:pPr>
                      <a:r>
                        <a:rPr lang="zh-CN" altLang="en-US"/>
                        <a:t>种植</a:t>
                      </a:r>
                      <a:endParaRPr lang="zh-CN" altLang="en-US"/>
                    </a:p>
                  </a:txBody>
                  <a:tcPr anchor="ctr" anchorCtr="0"/>
                </a:tc>
                <a:tc>
                  <a:txBody>
                    <a:bodyPr/>
                    <a:p>
                      <a:pPr algn="ctr">
                        <a:buNone/>
                      </a:pPr>
                      <a:r>
                        <a:rPr lang="zh-CN" altLang="en-US"/>
                        <a:t>预估</a:t>
                      </a:r>
                      <a:endParaRPr lang="zh-CN" altLang="en-US"/>
                    </a:p>
                    <a:p>
                      <a:pPr algn="ctr">
                        <a:buNone/>
                      </a:pPr>
                      <a:r>
                        <a:rPr lang="zh-CN" altLang="en-US"/>
                        <a:t>收获</a:t>
                      </a:r>
                      <a:endParaRPr lang="zh-CN" altLang="en-US"/>
                    </a:p>
                  </a:txBody>
                  <a:tcPr anchor="ctr" anchorCtr="0"/>
                </a:tc>
              </a:tr>
              <a:tr h="381000">
                <a:tc>
                  <a:txBody>
                    <a:bodyPr/>
                    <a:p>
                      <a:pPr algn="ctr">
                        <a:buNone/>
                      </a:pPr>
                      <a:r>
                        <a:rPr lang="en-US" altLang="zh-CN"/>
                        <a:t>2017</a:t>
                      </a:r>
                      <a:r>
                        <a:rPr lang="zh-CN" altLang="en-US"/>
                        <a:t>年</a:t>
                      </a:r>
                      <a:r>
                        <a:rPr lang="en-US" altLang="zh-CN"/>
                        <a:t>1</a:t>
                      </a:r>
                      <a:r>
                        <a:rPr lang="zh-CN" altLang="en-US"/>
                        <a:t>月</a:t>
                      </a:r>
                      <a:endParaRPr lang="zh-CN" altLang="en-US"/>
                    </a:p>
                  </a:txBody>
                  <a:tcPr anchor="ctr" anchorCtr="0"/>
                </a:tc>
                <a:tc>
                  <a:txBody>
                    <a:bodyPr/>
                    <a:p>
                      <a:pPr algn="ctr">
                        <a:buNone/>
                      </a:pPr>
                      <a:r>
                        <a:rPr lang="en-US" altLang="zh-CN"/>
                        <a:t>197</a:t>
                      </a:r>
                      <a:endParaRPr lang="en-US" altLang="zh-CN"/>
                    </a:p>
                  </a:txBody>
                  <a:tcPr anchor="ctr" anchorCtr="0"/>
                </a:tc>
                <a:tc>
                  <a:txBody>
                    <a:bodyPr/>
                    <a:p>
                      <a:pPr algn="ctr">
                        <a:buNone/>
                      </a:pPr>
                      <a:r>
                        <a:rPr lang="en-US" altLang="zh-CN"/>
                        <a:t>4307</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2058</a:t>
                      </a:r>
                      <a:endParaRPr lang="en-US" altLang="zh-CN"/>
                    </a:p>
                  </a:txBody>
                  <a:tcPr anchor="ctr" anchorCtr="0"/>
                </a:tc>
                <a:tc>
                  <a:txBody>
                    <a:bodyPr/>
                    <a:p>
                      <a:pPr algn="ctr">
                        <a:buNone/>
                      </a:pPr>
                      <a:r>
                        <a:rPr lang="en-US" altLang="zh-CN"/>
                        <a:t>2050</a:t>
                      </a:r>
                      <a:endParaRPr lang="en-US" altLang="zh-CN"/>
                    </a:p>
                  </a:txBody>
                  <a:tcPr anchor="ctr" anchorCtr="0"/>
                </a:tc>
                <a:tc>
                  <a:txBody>
                    <a:bodyPr/>
                    <a:p>
                      <a:pPr algn="ctr">
                        <a:buNone/>
                      </a:pPr>
                      <a:r>
                        <a:rPr lang="en-US" altLang="zh-CN"/>
                        <a:t>420</a:t>
                      </a:r>
                      <a:endParaRPr lang="en-US" altLang="zh-CN"/>
                    </a:p>
                  </a:txBody>
                  <a:tcPr anchor="ctr" anchorCtr="0"/>
                </a:tc>
                <a:tc>
                  <a:txBody>
                    <a:bodyPr/>
                    <a:p>
                      <a:pPr algn="ctr">
                        <a:buNone/>
                      </a:pPr>
                      <a:r>
                        <a:rPr lang="en-US" altLang="zh-CN"/>
                        <a:t>52.1</a:t>
                      </a:r>
                      <a:endParaRPr lang="en-US" altLang="zh-CN"/>
                    </a:p>
                  </a:txBody>
                  <a:tcPr anchor="ctr" anchorCtr="0"/>
                </a:tc>
                <a:tc>
                  <a:txBody>
                    <a:bodyPr/>
                    <a:p>
                      <a:pPr algn="ctr">
                        <a:buNone/>
                      </a:pPr>
                      <a:r>
                        <a:rPr lang="en-US" altLang="zh-CN"/>
                        <a:t>10.2</a:t>
                      </a:r>
                      <a:endParaRPr lang="en-US" altLang="zh-CN"/>
                    </a:p>
                  </a:txBody>
                  <a:tcPr anchor="ctr" anchorCtr="0"/>
                </a:tc>
                <a:tc>
                  <a:txBody>
                    <a:bodyPr/>
                    <a:p>
                      <a:pPr algn="ctr">
                        <a:buNone/>
                      </a:pPr>
                      <a:r>
                        <a:rPr lang="en-US" altLang="zh-CN"/>
                        <a:t>83.4</a:t>
                      </a:r>
                      <a:endParaRPr lang="en-US" altLang="zh-CN"/>
                    </a:p>
                  </a:txBody>
                  <a:tcPr anchor="ctr" anchorCtr="0"/>
                </a:tc>
                <a:tc>
                  <a:txBody>
                    <a:bodyPr/>
                    <a:p>
                      <a:pPr algn="ctr">
                        <a:buNone/>
                      </a:pPr>
                      <a:r>
                        <a:rPr lang="en-US" altLang="zh-CN"/>
                        <a:t>82.7</a:t>
                      </a:r>
                      <a:endParaRPr lang="en-US" altLang="zh-CN"/>
                    </a:p>
                  </a:txBody>
                  <a:tcPr anchor="ctr" anchorCtr="0"/>
                </a:tc>
              </a:tr>
              <a:tr h="381000">
                <a:tc>
                  <a:txBody>
                    <a:bodyPr/>
                    <a:p>
                      <a:pPr algn="ctr">
                        <a:buNone/>
                      </a:pPr>
                      <a:r>
                        <a:rPr lang="en-US" altLang="zh-CN"/>
                        <a:t>2017</a:t>
                      </a:r>
                      <a:r>
                        <a:rPr lang="zh-CN" altLang="en-US"/>
                        <a:t>年</a:t>
                      </a:r>
                      <a:r>
                        <a:rPr lang="en-US" altLang="zh-CN"/>
                        <a:t>2</a:t>
                      </a:r>
                      <a:r>
                        <a:rPr lang="zh-CN" altLang="en-US"/>
                        <a:t>月</a:t>
                      </a:r>
                      <a:endParaRPr lang="zh-CN" altLang="en-US"/>
                    </a:p>
                  </a:txBody>
                  <a:tcPr anchor="ctr" anchorCtr="0"/>
                </a:tc>
                <a:tc>
                  <a:txBody>
                    <a:bodyPr/>
                    <a:p>
                      <a:pPr algn="ctr">
                        <a:buNone/>
                      </a:pPr>
                      <a:r>
                        <a:rPr lang="en-US" altLang="zh-CN"/>
                        <a:t>197</a:t>
                      </a:r>
                      <a:endParaRPr lang="en-US" altLang="zh-CN"/>
                    </a:p>
                  </a:txBody>
                  <a:tcPr anchor="ctr" anchorCtr="0"/>
                </a:tc>
                <a:tc>
                  <a:txBody>
                    <a:bodyPr/>
                    <a:p>
                      <a:pPr algn="ctr">
                        <a:buNone/>
                      </a:pPr>
                      <a:r>
                        <a:rPr lang="en-US" altLang="zh-CN"/>
                        <a:t>4307</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2058</a:t>
                      </a:r>
                      <a:endParaRPr lang="en-US" altLang="zh-CN"/>
                    </a:p>
                  </a:txBody>
                  <a:tcPr anchor="ctr" anchorCtr="0"/>
                </a:tc>
                <a:tc>
                  <a:txBody>
                    <a:bodyPr/>
                    <a:p>
                      <a:pPr algn="ctr">
                        <a:buNone/>
                      </a:pPr>
                      <a:r>
                        <a:rPr lang="en-US" altLang="zh-CN"/>
                        <a:t>2050</a:t>
                      </a:r>
                      <a:endParaRPr lang="en-US" altLang="zh-CN"/>
                    </a:p>
                  </a:txBody>
                  <a:tcPr anchor="ctr" anchorCtr="0"/>
                </a:tc>
                <a:tc>
                  <a:txBody>
                    <a:bodyPr/>
                    <a:p>
                      <a:pPr algn="ctr">
                        <a:buNone/>
                      </a:pPr>
                      <a:r>
                        <a:rPr lang="en-US" altLang="zh-CN"/>
                        <a:t>420</a:t>
                      </a:r>
                      <a:endParaRPr lang="en-US" altLang="zh-CN"/>
                    </a:p>
                  </a:txBody>
                  <a:tcPr anchor="ctr" anchorCtr="0"/>
                </a:tc>
                <a:tc>
                  <a:txBody>
                    <a:bodyPr/>
                    <a:p>
                      <a:pPr algn="ctr">
                        <a:buNone/>
                      </a:pPr>
                      <a:r>
                        <a:rPr lang="en-US" altLang="zh-CN"/>
                        <a:t>52.1</a:t>
                      </a:r>
                      <a:endParaRPr lang="en-US" altLang="zh-CN"/>
                    </a:p>
                  </a:txBody>
                  <a:tcPr anchor="ctr" anchorCtr="0"/>
                </a:tc>
                <a:tc>
                  <a:txBody>
                    <a:bodyPr/>
                    <a:p>
                      <a:pPr algn="ctr">
                        <a:buNone/>
                      </a:pPr>
                      <a:r>
                        <a:rPr lang="en-US" altLang="zh-CN"/>
                        <a:t>10.2</a:t>
                      </a:r>
                      <a:endParaRPr lang="en-US" altLang="zh-CN"/>
                    </a:p>
                  </a:txBody>
                  <a:tcPr anchor="ctr" anchorCtr="0"/>
                </a:tc>
                <a:tc>
                  <a:txBody>
                    <a:bodyPr/>
                    <a:p>
                      <a:pPr algn="ctr">
                        <a:buNone/>
                      </a:pPr>
                      <a:r>
                        <a:rPr lang="en-US" altLang="zh-CN"/>
                        <a:t>83.4</a:t>
                      </a:r>
                      <a:endParaRPr lang="en-US" altLang="zh-CN"/>
                    </a:p>
                  </a:txBody>
                  <a:tcPr anchor="ctr" anchorCtr="0"/>
                </a:tc>
                <a:tc>
                  <a:txBody>
                    <a:bodyPr/>
                    <a:p>
                      <a:pPr algn="ctr">
                        <a:buNone/>
                      </a:pPr>
                      <a:r>
                        <a:rPr lang="en-US" altLang="zh-CN"/>
                        <a:t>82.7</a:t>
                      </a:r>
                      <a:endParaRPr lang="en-US" altLang="zh-CN"/>
                    </a:p>
                  </a:txBody>
                  <a:tcPr anchor="ctr" anchorCtr="0"/>
                </a:tc>
              </a:tr>
              <a:tr h="381000">
                <a:tc>
                  <a:txBody>
                    <a:bodyPr/>
                    <a:p>
                      <a:pPr algn="ctr">
                        <a:buNone/>
                      </a:pPr>
                      <a:r>
                        <a:rPr lang="en-US" altLang="zh-CN"/>
                        <a:t>2017</a:t>
                      </a:r>
                      <a:r>
                        <a:rPr lang="zh-CN" altLang="en-US"/>
                        <a:t>年</a:t>
                      </a:r>
                      <a:r>
                        <a:rPr lang="en-US" altLang="zh-CN"/>
                        <a:t>3</a:t>
                      </a:r>
                      <a:r>
                        <a:rPr lang="zh-CN" altLang="en-US"/>
                        <a:t>月</a:t>
                      </a:r>
                      <a:endParaRPr lang="zh-CN" altLang="en-US"/>
                    </a:p>
                  </a:txBody>
                  <a:tcPr anchor="ctr" anchorCtr="0"/>
                </a:tc>
                <a:tc>
                  <a:txBody>
                    <a:bodyPr/>
                    <a:p>
                      <a:pPr algn="ctr">
                        <a:buNone/>
                      </a:pPr>
                      <a:r>
                        <a:rPr lang="en-US" altLang="zh-CN"/>
                        <a:t>197</a:t>
                      </a:r>
                      <a:endParaRPr lang="en-US" altLang="zh-CN"/>
                    </a:p>
                  </a:txBody>
                  <a:tcPr anchor="ctr" anchorCtr="0"/>
                </a:tc>
                <a:tc>
                  <a:txBody>
                    <a:bodyPr/>
                    <a:p>
                      <a:pPr algn="ctr">
                        <a:buNone/>
                      </a:pPr>
                      <a:r>
                        <a:rPr lang="en-US" altLang="zh-CN"/>
                        <a:t>4307</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2068</a:t>
                      </a:r>
                      <a:endParaRPr lang="en-US" altLang="zh-CN"/>
                    </a:p>
                  </a:txBody>
                  <a:tcPr anchor="ctr" anchorCtr="0"/>
                </a:tc>
                <a:tc>
                  <a:txBody>
                    <a:bodyPr/>
                    <a:p>
                      <a:pPr algn="ctr">
                        <a:buNone/>
                      </a:pPr>
                      <a:r>
                        <a:rPr lang="en-US" altLang="zh-CN"/>
                        <a:t>2025</a:t>
                      </a:r>
                      <a:endParaRPr lang="en-US" altLang="zh-CN"/>
                    </a:p>
                  </a:txBody>
                  <a:tcPr anchor="ctr" anchorCtr="0"/>
                </a:tc>
                <a:tc>
                  <a:txBody>
                    <a:bodyPr/>
                    <a:p>
                      <a:pPr algn="ctr">
                        <a:buNone/>
                      </a:pPr>
                      <a:r>
                        <a:rPr lang="en-US" altLang="zh-CN"/>
                        <a:t>435</a:t>
                      </a:r>
                      <a:endParaRPr lang="en-US" altLang="zh-CN"/>
                    </a:p>
                  </a:txBody>
                  <a:tcPr anchor="ctr" anchorCtr="0"/>
                </a:tc>
                <a:tc>
                  <a:txBody>
                    <a:bodyPr/>
                    <a:p>
                      <a:pPr algn="ctr">
                        <a:buNone/>
                      </a:pPr>
                      <a:r>
                        <a:rPr lang="en-US" altLang="zh-CN"/>
                        <a:t>52.1</a:t>
                      </a:r>
                      <a:endParaRPr lang="en-US" altLang="zh-CN"/>
                    </a:p>
                  </a:txBody>
                  <a:tcPr anchor="ctr" anchorCtr="0"/>
                </a:tc>
                <a:tc>
                  <a:txBody>
                    <a:bodyPr/>
                    <a:p>
                      <a:pPr algn="ctr">
                        <a:buNone/>
                      </a:pPr>
                      <a:r>
                        <a:rPr lang="en-US" altLang="zh-CN"/>
                        <a:t>10.6</a:t>
                      </a:r>
                      <a:endParaRPr lang="en-US" altLang="zh-CN"/>
                    </a:p>
                  </a:txBody>
                  <a:tcPr anchor="ctr" anchorCtr="0"/>
                </a:tc>
                <a:tc>
                  <a:txBody>
                    <a:bodyPr/>
                    <a:p>
                      <a:pPr algn="ctr">
                        <a:buNone/>
                      </a:pPr>
                      <a:r>
                        <a:rPr lang="en-US" altLang="zh-CN"/>
                        <a:t>83.4</a:t>
                      </a:r>
                      <a:endParaRPr lang="en-US" altLang="zh-CN"/>
                    </a:p>
                  </a:txBody>
                  <a:tcPr anchor="ctr" anchorCtr="0"/>
                </a:tc>
                <a:tc>
                  <a:txBody>
                    <a:bodyPr/>
                    <a:p>
                      <a:pPr algn="ctr">
                        <a:buNone/>
                      </a:pPr>
                      <a:r>
                        <a:rPr lang="en-US" altLang="zh-CN"/>
                        <a:t>82.7</a:t>
                      </a:r>
                      <a:endParaRPr lang="en-US" altLang="zh-CN"/>
                    </a:p>
                  </a:txBody>
                  <a:tcPr anchor="ctr" anchorCtr="0"/>
                </a:tc>
              </a:tr>
              <a:tr h="381000">
                <a:tc>
                  <a:txBody>
                    <a:bodyPr/>
                    <a:p>
                      <a:pPr algn="ctr">
                        <a:buNone/>
                      </a:pPr>
                      <a:r>
                        <a:rPr lang="en-US" altLang="zh-CN"/>
                        <a:t>2017</a:t>
                      </a:r>
                      <a:r>
                        <a:rPr lang="zh-CN" altLang="en-US"/>
                        <a:t>年</a:t>
                      </a:r>
                      <a:r>
                        <a:rPr lang="en-US" altLang="zh-CN"/>
                        <a:t>4</a:t>
                      </a:r>
                      <a:r>
                        <a:rPr lang="zh-CN" altLang="en-US"/>
                        <a:t>月</a:t>
                      </a:r>
                      <a:endParaRPr lang="zh-CN" altLang="en-US"/>
                    </a:p>
                  </a:txBody>
                  <a:tcPr anchor="ctr" anchorCtr="0"/>
                </a:tc>
                <a:tc>
                  <a:txBody>
                    <a:bodyPr/>
                    <a:p>
                      <a:pPr algn="ctr">
                        <a:buNone/>
                      </a:pPr>
                      <a:r>
                        <a:rPr lang="en-US" altLang="zh-CN"/>
                        <a:t>197</a:t>
                      </a:r>
                      <a:endParaRPr lang="en-US" altLang="zh-CN"/>
                    </a:p>
                  </a:txBody>
                  <a:tcPr anchor="ctr" anchorCtr="0"/>
                </a:tc>
                <a:tc>
                  <a:txBody>
                    <a:bodyPr/>
                    <a:p>
                      <a:pPr algn="ctr">
                        <a:buNone/>
                      </a:pPr>
                      <a:r>
                        <a:rPr lang="en-US" altLang="zh-CN"/>
                        <a:t>4307</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2058</a:t>
                      </a:r>
                      <a:endParaRPr lang="en-US" altLang="zh-CN"/>
                    </a:p>
                  </a:txBody>
                  <a:tcPr anchor="ctr" anchorCtr="0"/>
                </a:tc>
                <a:tc>
                  <a:txBody>
                    <a:bodyPr/>
                    <a:p>
                      <a:pPr algn="ctr">
                        <a:buNone/>
                      </a:pPr>
                      <a:r>
                        <a:rPr lang="en-US" altLang="zh-CN"/>
                        <a:t>2025</a:t>
                      </a:r>
                      <a:endParaRPr lang="en-US" altLang="zh-CN"/>
                    </a:p>
                  </a:txBody>
                  <a:tcPr anchor="ctr" anchorCtr="0"/>
                </a:tc>
                <a:tc>
                  <a:txBody>
                    <a:bodyPr/>
                    <a:p>
                      <a:pPr algn="ctr">
                        <a:buNone/>
                      </a:pPr>
                      <a:r>
                        <a:rPr lang="en-US" altLang="zh-CN"/>
                        <a:t>445</a:t>
                      </a:r>
                      <a:endParaRPr lang="en-US" altLang="zh-CN"/>
                    </a:p>
                  </a:txBody>
                  <a:tcPr anchor="ctr" anchorCtr="0"/>
                </a:tc>
                <a:tc>
                  <a:txBody>
                    <a:bodyPr/>
                    <a:p>
                      <a:pPr algn="ctr">
                        <a:buNone/>
                      </a:pPr>
                      <a:r>
                        <a:rPr lang="en-US" altLang="zh-CN"/>
                        <a:t>52.1</a:t>
                      </a:r>
                      <a:endParaRPr lang="en-US" altLang="zh-CN"/>
                    </a:p>
                  </a:txBody>
                  <a:tcPr anchor="ctr" anchorCtr="0"/>
                </a:tc>
                <a:tc>
                  <a:txBody>
                    <a:bodyPr/>
                    <a:p>
                      <a:pPr algn="ctr">
                        <a:buNone/>
                      </a:pPr>
                      <a:r>
                        <a:rPr lang="en-US" altLang="zh-CN"/>
                        <a:t>10.9</a:t>
                      </a:r>
                      <a:endParaRPr lang="en-US" altLang="zh-CN"/>
                    </a:p>
                  </a:txBody>
                  <a:tcPr anchor="ctr" anchorCtr="0"/>
                </a:tc>
                <a:tc>
                  <a:txBody>
                    <a:bodyPr/>
                    <a:p>
                      <a:pPr algn="ctr">
                        <a:buNone/>
                      </a:pPr>
                      <a:r>
                        <a:rPr lang="en-US" altLang="zh-CN"/>
                        <a:t>83.4</a:t>
                      </a:r>
                      <a:endParaRPr lang="en-US" altLang="zh-CN"/>
                    </a:p>
                  </a:txBody>
                  <a:tcPr anchor="ctr" anchorCtr="0"/>
                </a:tc>
                <a:tc>
                  <a:txBody>
                    <a:bodyPr/>
                    <a:p>
                      <a:pPr algn="ctr">
                        <a:buNone/>
                      </a:pPr>
                      <a:r>
                        <a:rPr lang="en-US" altLang="zh-CN"/>
                        <a:t>82.7</a:t>
                      </a:r>
                      <a:endParaRPr lang="en-US" altLang="zh-CN"/>
                    </a:p>
                  </a:txBody>
                  <a:tcPr anchor="ctr" anchorCtr="0"/>
                </a:tc>
              </a:tr>
              <a:tr h="381000">
                <a:tc>
                  <a:txBody>
                    <a:bodyPr/>
                    <a:p>
                      <a:pPr algn="ctr">
                        <a:buNone/>
                      </a:pPr>
                      <a:r>
                        <a:rPr lang="en-US" altLang="zh-CN"/>
                        <a:t>2017</a:t>
                      </a:r>
                      <a:r>
                        <a:rPr lang="zh-CN" altLang="en-US"/>
                        <a:t>年</a:t>
                      </a:r>
                      <a:r>
                        <a:rPr lang="en-US" altLang="zh-CN"/>
                        <a:t>5</a:t>
                      </a:r>
                      <a:r>
                        <a:rPr lang="zh-CN" altLang="en-US"/>
                        <a:t>月</a:t>
                      </a:r>
                      <a:endParaRPr lang="zh-CN" altLang="en-US"/>
                    </a:p>
                  </a:txBody>
                  <a:tcPr anchor="ctr" anchorCtr="0"/>
                </a:tc>
                <a:tc>
                  <a:txBody>
                    <a:bodyPr/>
                    <a:p>
                      <a:pPr algn="ctr">
                        <a:buNone/>
                      </a:pPr>
                      <a:r>
                        <a:rPr lang="en-US" altLang="zh-CN"/>
                        <a:t>435</a:t>
                      </a:r>
                      <a:endParaRPr lang="en-US" altLang="zh-CN"/>
                    </a:p>
                  </a:txBody>
                  <a:tcPr anchor="ctr" anchorCtr="0"/>
                </a:tc>
                <a:tc>
                  <a:txBody>
                    <a:bodyPr/>
                    <a:p>
                      <a:pPr algn="ctr">
                        <a:buNone/>
                      </a:pPr>
                      <a:r>
                        <a:rPr lang="en-US" altLang="zh-CN"/>
                        <a:t>4255</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2085</a:t>
                      </a:r>
                      <a:endParaRPr lang="en-US" altLang="zh-CN"/>
                    </a:p>
                  </a:txBody>
                  <a:tcPr anchor="ctr" anchorCtr="0"/>
                </a:tc>
                <a:tc>
                  <a:txBody>
                    <a:bodyPr/>
                    <a:p>
                      <a:pPr algn="ctr">
                        <a:buNone/>
                      </a:pPr>
                      <a:r>
                        <a:rPr lang="en-US" altLang="zh-CN"/>
                        <a:t>2150</a:t>
                      </a:r>
                      <a:endParaRPr lang="en-US" altLang="zh-CN"/>
                    </a:p>
                  </a:txBody>
                  <a:tcPr anchor="ctr" anchorCtr="0"/>
                </a:tc>
                <a:tc>
                  <a:txBody>
                    <a:bodyPr/>
                    <a:p>
                      <a:pPr algn="ctr">
                        <a:buNone/>
                      </a:pPr>
                      <a:r>
                        <a:rPr lang="en-US" altLang="zh-CN"/>
                        <a:t>480</a:t>
                      </a:r>
                      <a:endParaRPr lang="en-US" altLang="zh-CN"/>
                    </a:p>
                  </a:txBody>
                  <a:tcPr anchor="ctr" anchorCtr="0"/>
                </a:tc>
                <a:tc>
                  <a:txBody>
                    <a:bodyPr/>
                    <a:p>
                      <a:pPr algn="ctr">
                        <a:buNone/>
                      </a:pPr>
                      <a:r>
                        <a:rPr lang="en-US" altLang="zh-CN"/>
                        <a:t>48.0</a:t>
                      </a:r>
                      <a:endParaRPr lang="en-US" altLang="zh-CN"/>
                    </a:p>
                  </a:txBody>
                  <a:tcPr anchor="ctr" anchorCtr="0"/>
                </a:tc>
                <a:tc>
                  <a:txBody>
                    <a:bodyPr/>
                    <a:p>
                      <a:pPr algn="ctr">
                        <a:buNone/>
                      </a:pPr>
                      <a:r>
                        <a:rPr lang="en-US" altLang="zh-CN"/>
                        <a:t>11.3</a:t>
                      </a:r>
                      <a:endParaRPr lang="en-US" altLang="zh-CN"/>
                    </a:p>
                  </a:txBody>
                  <a:tcPr anchor="ctr" anchorCtr="0"/>
                </a:tc>
                <a:tc>
                  <a:txBody>
                    <a:bodyPr/>
                    <a:p>
                      <a:pPr algn="ctr">
                        <a:buNone/>
                      </a:pPr>
                      <a:r>
                        <a:rPr lang="en-US" altLang="zh-CN"/>
                        <a:t>89.5</a:t>
                      </a:r>
                      <a:endParaRPr lang="en-US" altLang="zh-CN"/>
                    </a:p>
                  </a:txBody>
                  <a:tcPr anchor="ctr" anchorCtr="0"/>
                </a:tc>
                <a:tc>
                  <a:txBody>
                    <a:bodyPr/>
                    <a:p>
                      <a:pPr algn="ctr">
                        <a:buNone/>
                      </a:pPr>
                      <a:r>
                        <a:rPr lang="en-US" altLang="zh-CN"/>
                        <a:t>88.6</a:t>
                      </a:r>
                      <a:endParaRPr lang="en-US" altLang="zh-CN"/>
                    </a:p>
                  </a:txBody>
                  <a:tcPr anchor="ctr" anchorCtr="0"/>
                </a:tc>
              </a:tr>
              <a:tr h="381000">
                <a:tc>
                  <a:txBody>
                    <a:bodyPr/>
                    <a:p>
                      <a:pPr algn="ctr">
                        <a:buNone/>
                      </a:pPr>
                      <a:r>
                        <a:rPr lang="en-US" altLang="zh-CN"/>
                        <a:t>2017</a:t>
                      </a:r>
                      <a:r>
                        <a:rPr lang="zh-CN" altLang="en-US"/>
                        <a:t>年</a:t>
                      </a:r>
                      <a:r>
                        <a:rPr lang="en-US" altLang="zh-CN"/>
                        <a:t>6</a:t>
                      </a:r>
                      <a:r>
                        <a:rPr lang="zh-CN" altLang="en-US"/>
                        <a:t>月</a:t>
                      </a:r>
                      <a:endParaRPr lang="zh-CN" altLang="en-US"/>
                    </a:p>
                  </a:txBody>
                  <a:tcPr anchor="ctr" anchorCtr="0"/>
                </a:tc>
                <a:tc>
                  <a:txBody>
                    <a:bodyPr/>
                    <a:p>
                      <a:pPr algn="ctr">
                        <a:buNone/>
                      </a:pPr>
                      <a:r>
                        <a:rPr lang="en-US" altLang="zh-CN"/>
                        <a:t>450</a:t>
                      </a:r>
                      <a:endParaRPr lang="en-US" altLang="zh-CN"/>
                    </a:p>
                  </a:txBody>
                  <a:tcPr anchor="ctr" anchorCtr="0"/>
                </a:tc>
                <a:tc>
                  <a:txBody>
                    <a:bodyPr/>
                    <a:p>
                      <a:pPr algn="ctr">
                        <a:buNone/>
                      </a:pPr>
                      <a:r>
                        <a:rPr lang="en-US" altLang="zh-CN"/>
                        <a:t>4255</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2085</a:t>
                      </a:r>
                      <a:endParaRPr lang="en-US" altLang="zh-CN"/>
                    </a:p>
                  </a:txBody>
                  <a:tcPr anchor="ctr" anchorCtr="0"/>
                </a:tc>
                <a:tc>
                  <a:txBody>
                    <a:bodyPr/>
                    <a:p>
                      <a:pPr algn="ctr">
                        <a:buNone/>
                      </a:pPr>
                      <a:r>
                        <a:rPr lang="en-US" altLang="zh-CN"/>
                        <a:t>2150</a:t>
                      </a:r>
                      <a:endParaRPr lang="en-US" altLang="zh-CN"/>
                    </a:p>
                  </a:txBody>
                  <a:tcPr anchor="ctr" anchorCtr="0"/>
                </a:tc>
                <a:tc>
                  <a:txBody>
                    <a:bodyPr/>
                    <a:p>
                      <a:pPr algn="ctr">
                        <a:buNone/>
                      </a:pPr>
                      <a:r>
                        <a:rPr lang="en-US" altLang="zh-CN"/>
                        <a:t>495</a:t>
                      </a:r>
                      <a:endParaRPr lang="en-US" altLang="zh-CN"/>
                    </a:p>
                  </a:txBody>
                  <a:tcPr anchor="ctr" anchorCtr="0"/>
                </a:tc>
                <a:tc>
                  <a:txBody>
                    <a:bodyPr/>
                    <a:p>
                      <a:pPr algn="ctr">
                        <a:buNone/>
                      </a:pPr>
                      <a:r>
                        <a:rPr lang="en-US" altLang="zh-CN"/>
                        <a:t>48.0</a:t>
                      </a:r>
                      <a:endParaRPr lang="en-US" altLang="zh-CN"/>
                    </a:p>
                  </a:txBody>
                  <a:tcPr anchor="ctr" anchorCtr="0"/>
                </a:tc>
                <a:tc>
                  <a:txBody>
                    <a:bodyPr/>
                    <a:p>
                      <a:pPr algn="ctr">
                        <a:buNone/>
                      </a:pPr>
                      <a:r>
                        <a:rPr lang="en-US" altLang="zh-CN"/>
                        <a:t>11.7</a:t>
                      </a:r>
                      <a:endParaRPr lang="en-US" altLang="zh-CN"/>
                    </a:p>
                  </a:txBody>
                  <a:tcPr anchor="ctr" anchorCtr="0"/>
                </a:tc>
                <a:tc>
                  <a:txBody>
                    <a:bodyPr/>
                    <a:p>
                      <a:pPr algn="ctr">
                        <a:buNone/>
                      </a:pPr>
                      <a:r>
                        <a:rPr lang="en-US" altLang="zh-CN"/>
                        <a:t>89.5</a:t>
                      </a:r>
                      <a:endParaRPr lang="en-US" altLang="zh-CN"/>
                    </a:p>
                  </a:txBody>
                  <a:tcPr anchor="ctr" anchorCtr="0"/>
                </a:tc>
                <a:tc>
                  <a:txBody>
                    <a:bodyPr/>
                    <a:p>
                      <a:pPr algn="ctr">
                        <a:buNone/>
                      </a:pPr>
                      <a:r>
                        <a:rPr lang="en-US" altLang="zh-CN"/>
                        <a:t>88.6</a:t>
                      </a:r>
                      <a:endParaRPr lang="en-US" altLang="zh-CN"/>
                    </a:p>
                  </a:txBody>
                  <a:tcPr anchor="ctr" anchorCtr="0"/>
                </a:tc>
              </a:tr>
              <a:tr h="381000">
                <a:tc>
                  <a:txBody>
                    <a:bodyPr/>
                    <a:p>
                      <a:pPr algn="ctr">
                        <a:buNone/>
                      </a:pPr>
                      <a:r>
                        <a:rPr lang="en-US" altLang="zh-CN"/>
                        <a:t>2017</a:t>
                      </a:r>
                      <a:r>
                        <a:rPr lang="zh-CN" altLang="en-US"/>
                        <a:t>年</a:t>
                      </a:r>
                      <a:r>
                        <a:rPr lang="en-US" altLang="zh-CN"/>
                        <a:t>7</a:t>
                      </a:r>
                      <a:r>
                        <a:rPr lang="zh-CN" altLang="en-US"/>
                        <a:t>月</a:t>
                      </a:r>
                      <a:endParaRPr lang="zh-CN" altLang="en-US"/>
                    </a:p>
                  </a:txBody>
                  <a:tcPr anchor="ctr" anchorCtr="0"/>
                </a:tc>
                <a:tc>
                  <a:txBody>
                    <a:bodyPr/>
                    <a:p>
                      <a:pPr algn="ctr">
                        <a:buNone/>
                      </a:pPr>
                      <a:r>
                        <a:rPr lang="en-US" altLang="zh-CN"/>
                        <a:t>410</a:t>
                      </a:r>
                      <a:endParaRPr lang="en-US" altLang="zh-CN"/>
                    </a:p>
                  </a:txBody>
                  <a:tcPr anchor="ctr" anchorCtr="0"/>
                </a:tc>
                <a:tc>
                  <a:txBody>
                    <a:bodyPr/>
                    <a:p>
                      <a:pPr algn="ctr">
                        <a:buNone/>
                      </a:pPr>
                      <a:r>
                        <a:rPr lang="en-US" altLang="zh-CN"/>
                        <a:t>4260</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2085</a:t>
                      </a:r>
                      <a:endParaRPr lang="en-US" altLang="zh-CN"/>
                    </a:p>
                  </a:txBody>
                  <a:tcPr anchor="ctr" anchorCtr="0"/>
                </a:tc>
                <a:tc>
                  <a:txBody>
                    <a:bodyPr/>
                    <a:p>
                      <a:pPr algn="ctr">
                        <a:buNone/>
                      </a:pPr>
                      <a:r>
                        <a:rPr lang="en-US" altLang="zh-CN"/>
                        <a:t>2150</a:t>
                      </a:r>
                      <a:endParaRPr lang="en-US" altLang="zh-CN"/>
                    </a:p>
                  </a:txBody>
                  <a:tcPr anchor="ctr" anchorCtr="0"/>
                </a:tc>
                <a:tc>
                  <a:txBody>
                    <a:bodyPr/>
                    <a:p>
                      <a:pPr algn="ctr">
                        <a:buNone/>
                      </a:pPr>
                      <a:r>
                        <a:rPr lang="en-US" altLang="zh-CN"/>
                        <a:t>460</a:t>
                      </a:r>
                      <a:endParaRPr lang="en-US" altLang="zh-CN"/>
                    </a:p>
                  </a:txBody>
                  <a:tcPr anchor="ctr" anchorCtr="0"/>
                </a:tc>
                <a:tc>
                  <a:txBody>
                    <a:bodyPr/>
                    <a:p>
                      <a:pPr algn="ctr">
                        <a:buNone/>
                      </a:pPr>
                      <a:r>
                        <a:rPr lang="en-US" altLang="zh-CN"/>
                        <a:t>48.0</a:t>
                      </a:r>
                      <a:endParaRPr lang="en-US" altLang="zh-CN"/>
                    </a:p>
                  </a:txBody>
                  <a:tcPr anchor="ctr" anchorCtr="0"/>
                </a:tc>
                <a:tc>
                  <a:txBody>
                    <a:bodyPr/>
                    <a:p>
                      <a:pPr algn="ctr">
                        <a:buNone/>
                      </a:pPr>
                      <a:r>
                        <a:rPr lang="en-US" altLang="zh-CN"/>
                        <a:t>10.9</a:t>
                      </a:r>
                      <a:endParaRPr lang="en-US" altLang="zh-CN"/>
                    </a:p>
                  </a:txBody>
                  <a:tcPr anchor="ctr" anchorCtr="0"/>
                </a:tc>
                <a:tc>
                  <a:txBody>
                    <a:bodyPr/>
                    <a:p>
                      <a:pPr algn="ctr">
                        <a:buNone/>
                      </a:pPr>
                      <a:r>
                        <a:rPr lang="en-US" altLang="zh-CN"/>
                        <a:t>89.5</a:t>
                      </a:r>
                      <a:endParaRPr lang="en-US" altLang="zh-CN"/>
                    </a:p>
                  </a:txBody>
                  <a:tcPr anchor="ctr" anchorCtr="0"/>
                </a:tc>
                <a:tc>
                  <a:txBody>
                    <a:bodyPr/>
                    <a:p>
                      <a:pPr algn="ctr">
                        <a:buNone/>
                      </a:pPr>
                      <a:r>
                        <a:rPr lang="en-US" altLang="zh-CN"/>
                        <a:t>88.7</a:t>
                      </a:r>
                      <a:endParaRPr lang="en-US" altLang="zh-CN"/>
                    </a:p>
                  </a:txBody>
                  <a:tcPr anchor="ctr" anchorCtr="0"/>
                </a:tc>
              </a:tr>
              <a:tr h="381000">
                <a:tc>
                  <a:txBody>
                    <a:bodyPr/>
                    <a:p>
                      <a:pPr algn="ctr">
                        <a:buNone/>
                      </a:pPr>
                      <a:r>
                        <a:rPr lang="en-US" altLang="zh-CN"/>
                        <a:t>2017</a:t>
                      </a:r>
                      <a:r>
                        <a:rPr lang="zh-CN" altLang="en-US"/>
                        <a:t>年</a:t>
                      </a:r>
                      <a:r>
                        <a:rPr lang="en-US" altLang="zh-CN"/>
                        <a:t>8</a:t>
                      </a:r>
                      <a:r>
                        <a:rPr lang="zh-CN" altLang="en-US"/>
                        <a:t>月</a:t>
                      </a:r>
                      <a:endParaRPr lang="zh-CN" altLang="en-US"/>
                    </a:p>
                  </a:txBody>
                  <a:tcPr anchor="ctr" anchorCtr="0"/>
                </a:tc>
                <a:tc>
                  <a:txBody>
                    <a:bodyPr/>
                    <a:p>
                      <a:pPr algn="ctr">
                        <a:buNone/>
                      </a:pPr>
                      <a:r>
                        <a:rPr lang="en-US" altLang="zh-CN"/>
                        <a:t>370</a:t>
                      </a:r>
                      <a:endParaRPr lang="en-US" altLang="zh-CN"/>
                    </a:p>
                  </a:txBody>
                  <a:tcPr anchor="ctr" anchorCtr="0"/>
                </a:tc>
                <a:tc>
                  <a:txBody>
                    <a:bodyPr/>
                    <a:p>
                      <a:pPr algn="ctr">
                        <a:buNone/>
                      </a:pPr>
                      <a:r>
                        <a:rPr lang="en-US" altLang="zh-CN"/>
                        <a:t>4381</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2076</a:t>
                      </a:r>
                      <a:endParaRPr lang="en-US" altLang="zh-CN"/>
                    </a:p>
                  </a:txBody>
                  <a:tcPr anchor="ctr" anchorCtr="0"/>
                </a:tc>
                <a:tc>
                  <a:txBody>
                    <a:bodyPr/>
                    <a:p>
                      <a:pPr algn="ctr">
                        <a:buNone/>
                      </a:pPr>
                      <a:r>
                        <a:rPr lang="en-US" altLang="zh-CN"/>
                        <a:t>2225</a:t>
                      </a:r>
                      <a:endParaRPr lang="en-US" altLang="zh-CN"/>
                    </a:p>
                  </a:txBody>
                  <a:tcPr anchor="ctr" anchorCtr="0"/>
                </a:tc>
                <a:tc>
                  <a:txBody>
                    <a:bodyPr/>
                    <a:p>
                      <a:pPr algn="ctr">
                        <a:buNone/>
                      </a:pPr>
                      <a:r>
                        <a:rPr lang="en-US" altLang="zh-CN"/>
                        <a:t>475</a:t>
                      </a:r>
                      <a:endParaRPr lang="en-US" altLang="zh-CN"/>
                    </a:p>
                  </a:txBody>
                  <a:tcPr anchor="ctr" anchorCtr="0"/>
                </a:tc>
                <a:tc>
                  <a:txBody>
                    <a:bodyPr/>
                    <a:p>
                      <a:pPr algn="ctr">
                        <a:buNone/>
                      </a:pPr>
                      <a:r>
                        <a:rPr lang="en-US" altLang="zh-CN"/>
                        <a:t>49.4</a:t>
                      </a:r>
                      <a:endParaRPr lang="en-US" altLang="zh-CN"/>
                    </a:p>
                  </a:txBody>
                  <a:tcPr anchor="ctr" anchorCtr="0"/>
                </a:tc>
                <a:tc>
                  <a:txBody>
                    <a:bodyPr/>
                    <a:p>
                      <a:pPr algn="ctr">
                        <a:buNone/>
                      </a:pPr>
                      <a:r>
                        <a:rPr lang="en-US" altLang="zh-CN"/>
                        <a:t>11.0</a:t>
                      </a:r>
                      <a:endParaRPr lang="en-US" altLang="zh-CN"/>
                    </a:p>
                  </a:txBody>
                  <a:tcPr anchor="ctr" anchorCtr="0"/>
                </a:tc>
                <a:tc>
                  <a:txBody>
                    <a:bodyPr/>
                    <a:p>
                      <a:pPr algn="ctr">
                        <a:buNone/>
                      </a:pPr>
                      <a:r>
                        <a:rPr lang="en-US" altLang="zh-CN"/>
                        <a:t>89.5</a:t>
                      </a:r>
                      <a:endParaRPr lang="en-US" altLang="zh-CN"/>
                    </a:p>
                  </a:txBody>
                  <a:tcPr anchor="ctr" anchorCtr="0"/>
                </a:tc>
                <a:tc>
                  <a:txBody>
                    <a:bodyPr/>
                    <a:p>
                      <a:pPr algn="ctr">
                        <a:buNone/>
                      </a:pPr>
                      <a:r>
                        <a:rPr lang="en-US" altLang="zh-CN"/>
                        <a:t>88.7</a:t>
                      </a:r>
                      <a:endParaRPr lang="en-US" altLang="zh-CN"/>
                    </a:p>
                  </a:txBody>
                  <a:tcPr anchor="ctr" anchorCtr="0"/>
                </a:tc>
              </a:tr>
              <a:tr h="381000">
                <a:tc>
                  <a:txBody>
                    <a:bodyPr/>
                    <a:p>
                      <a:pPr algn="ctr">
                        <a:buNone/>
                      </a:pPr>
                      <a:r>
                        <a:rPr lang="en-US" altLang="zh-CN"/>
                        <a:t>2017</a:t>
                      </a:r>
                      <a:r>
                        <a:rPr lang="zh-CN" altLang="en-US"/>
                        <a:t>年</a:t>
                      </a:r>
                      <a:r>
                        <a:rPr lang="en-US" altLang="zh-CN"/>
                        <a:t>9</a:t>
                      </a:r>
                      <a:r>
                        <a:rPr lang="zh-CN" altLang="en-US"/>
                        <a:t>月</a:t>
                      </a:r>
                      <a:endParaRPr lang="zh-CN" altLang="en-US"/>
                    </a:p>
                  </a:txBody>
                  <a:tcPr anchor="ctr" anchorCtr="0"/>
                </a:tc>
                <a:tc>
                  <a:txBody>
                    <a:bodyPr/>
                    <a:p>
                      <a:pPr algn="ctr">
                        <a:buNone/>
                      </a:pPr>
                      <a:r>
                        <a:rPr lang="en-US" altLang="zh-CN"/>
                        <a:t>345</a:t>
                      </a:r>
                      <a:endParaRPr lang="en-US" altLang="zh-CN"/>
                    </a:p>
                  </a:txBody>
                  <a:tcPr anchor="ctr" anchorCtr="0"/>
                </a:tc>
                <a:tc>
                  <a:txBody>
                    <a:bodyPr/>
                    <a:p>
                      <a:pPr algn="ctr">
                        <a:buNone/>
                      </a:pPr>
                      <a:r>
                        <a:rPr lang="en-US" altLang="zh-CN"/>
                        <a:t>4431</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2076</a:t>
                      </a:r>
                      <a:endParaRPr lang="en-US" altLang="zh-CN"/>
                    </a:p>
                  </a:txBody>
                  <a:tcPr anchor="ctr" anchorCtr="0"/>
                </a:tc>
                <a:tc>
                  <a:txBody>
                    <a:bodyPr/>
                    <a:p>
                      <a:pPr algn="ctr">
                        <a:buNone/>
                      </a:pPr>
                      <a:r>
                        <a:rPr lang="en-US" altLang="zh-CN"/>
                        <a:t>2250</a:t>
                      </a:r>
                      <a:endParaRPr lang="en-US" altLang="zh-CN"/>
                    </a:p>
                  </a:txBody>
                  <a:tcPr anchor="ctr" anchorCtr="0"/>
                </a:tc>
                <a:tc>
                  <a:txBody>
                    <a:bodyPr/>
                    <a:p>
                      <a:pPr algn="ctr">
                        <a:buNone/>
                      </a:pPr>
                      <a:r>
                        <a:rPr lang="en-US" altLang="zh-CN"/>
                        <a:t>475</a:t>
                      </a:r>
                      <a:endParaRPr lang="en-US" altLang="zh-CN"/>
                    </a:p>
                  </a:txBody>
                  <a:tcPr anchor="ctr" anchorCtr="0"/>
                </a:tc>
                <a:tc>
                  <a:txBody>
                    <a:bodyPr/>
                    <a:p>
                      <a:pPr algn="ctr">
                        <a:buNone/>
                      </a:pPr>
                      <a:r>
                        <a:rPr lang="en-US" altLang="zh-CN"/>
                        <a:t>49.9</a:t>
                      </a:r>
                      <a:endParaRPr lang="en-US" altLang="zh-CN"/>
                    </a:p>
                  </a:txBody>
                  <a:tcPr anchor="ctr" anchorCtr="0"/>
                </a:tc>
                <a:tc>
                  <a:txBody>
                    <a:bodyPr/>
                    <a:p>
                      <a:pPr algn="ctr">
                        <a:buNone/>
                      </a:pPr>
                      <a:r>
                        <a:rPr lang="en-US" altLang="zh-CN"/>
                        <a:t>11.0</a:t>
                      </a:r>
                      <a:endParaRPr lang="en-US" altLang="zh-CN"/>
                    </a:p>
                  </a:txBody>
                  <a:tcPr anchor="ctr" anchorCtr="0"/>
                </a:tc>
                <a:tc>
                  <a:txBody>
                    <a:bodyPr/>
                    <a:p>
                      <a:pPr algn="ctr">
                        <a:buNone/>
                      </a:pPr>
                      <a:r>
                        <a:rPr lang="en-US" altLang="zh-CN"/>
                        <a:t>89.5</a:t>
                      </a:r>
                      <a:endParaRPr lang="en-US" altLang="zh-CN"/>
                    </a:p>
                  </a:txBody>
                  <a:tcPr anchor="ctr" anchorCtr="0"/>
                </a:tc>
                <a:tc>
                  <a:txBody>
                    <a:bodyPr/>
                    <a:p>
                      <a:pPr algn="ctr">
                        <a:buNone/>
                      </a:pPr>
                      <a:r>
                        <a:rPr lang="en-US" altLang="zh-CN"/>
                        <a:t>88.7</a:t>
                      </a:r>
                      <a:endParaRPr lang="en-US" altLang="zh-CN"/>
                    </a:p>
                  </a:txBody>
                  <a:tcPr anchor="ctr" anchorCtr="0"/>
                </a:tc>
              </a:tr>
              <a:tr h="381000">
                <a:tc>
                  <a:txBody>
                    <a:bodyPr/>
                    <a:p>
                      <a:pPr algn="ctr">
                        <a:buNone/>
                      </a:pPr>
                      <a:r>
                        <a:rPr lang="en-US" altLang="zh-CN"/>
                        <a:t>2017</a:t>
                      </a:r>
                      <a:r>
                        <a:rPr lang="zh-CN" altLang="en-US"/>
                        <a:t>年</a:t>
                      </a:r>
                      <a:r>
                        <a:rPr lang="en-US" altLang="zh-CN"/>
                        <a:t>10</a:t>
                      </a:r>
                      <a:r>
                        <a:rPr lang="zh-CN" altLang="en-US"/>
                        <a:t>月</a:t>
                      </a:r>
                      <a:endParaRPr lang="zh-CN" altLang="en-US"/>
                    </a:p>
                  </a:txBody>
                  <a:tcPr anchor="ctr" anchorCtr="0"/>
                </a:tc>
                <a:tc>
                  <a:txBody>
                    <a:bodyPr/>
                    <a:p>
                      <a:pPr algn="ctr">
                        <a:buNone/>
                      </a:pPr>
                      <a:r>
                        <a:rPr lang="en-US" altLang="zh-CN"/>
                        <a:t>301</a:t>
                      </a:r>
                      <a:endParaRPr lang="en-US" altLang="zh-CN"/>
                    </a:p>
                  </a:txBody>
                  <a:tcPr anchor="ctr" anchorCtr="0"/>
                </a:tc>
                <a:tc>
                  <a:txBody>
                    <a:bodyPr/>
                    <a:p>
                      <a:pPr algn="ctr">
                        <a:buNone/>
                      </a:pPr>
                      <a:r>
                        <a:rPr lang="en-US" altLang="zh-CN"/>
                        <a:t>4431</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2076</a:t>
                      </a:r>
                      <a:endParaRPr lang="en-US" altLang="zh-CN"/>
                    </a:p>
                  </a:txBody>
                  <a:tcPr anchor="ctr" anchorCtr="0"/>
                </a:tc>
                <a:tc>
                  <a:txBody>
                    <a:bodyPr/>
                    <a:p>
                      <a:pPr algn="ctr">
                        <a:buNone/>
                      </a:pPr>
                      <a:r>
                        <a:rPr lang="en-US" altLang="zh-CN"/>
                        <a:t>2250</a:t>
                      </a:r>
                      <a:endParaRPr lang="en-US" altLang="zh-CN"/>
                    </a:p>
                  </a:txBody>
                  <a:tcPr anchor="ctr" anchorCtr="0"/>
                </a:tc>
                <a:tc>
                  <a:txBody>
                    <a:bodyPr/>
                    <a:p>
                      <a:pPr algn="ctr">
                        <a:buNone/>
                      </a:pPr>
                      <a:r>
                        <a:rPr lang="en-US" altLang="zh-CN"/>
                        <a:t>430</a:t>
                      </a:r>
                      <a:endParaRPr lang="en-US" altLang="zh-CN"/>
                    </a:p>
                  </a:txBody>
                  <a:tcPr anchor="ctr" anchorCtr="0"/>
                </a:tc>
                <a:tc>
                  <a:txBody>
                    <a:bodyPr/>
                    <a:p>
                      <a:pPr algn="ctr">
                        <a:buNone/>
                      </a:pPr>
                      <a:r>
                        <a:rPr lang="en-US" altLang="zh-CN"/>
                        <a:t>49.5</a:t>
                      </a:r>
                      <a:endParaRPr lang="en-US" altLang="zh-CN"/>
                    </a:p>
                  </a:txBody>
                  <a:tcPr anchor="ctr" anchorCtr="0"/>
                </a:tc>
                <a:tc>
                  <a:txBody>
                    <a:bodyPr/>
                    <a:p>
                      <a:pPr algn="ctr">
                        <a:buNone/>
                      </a:pPr>
                      <a:r>
                        <a:rPr lang="en-US" altLang="zh-CN"/>
                        <a:t>9.9</a:t>
                      </a:r>
                      <a:endParaRPr lang="en-US" altLang="zh-CN"/>
                    </a:p>
                  </a:txBody>
                  <a:tcPr anchor="ctr" anchorCtr="0"/>
                </a:tc>
                <a:tc>
                  <a:txBody>
                    <a:bodyPr/>
                    <a:p>
                      <a:pPr algn="ctr">
                        <a:buNone/>
                      </a:pPr>
                      <a:r>
                        <a:rPr lang="en-US" altLang="zh-CN"/>
                        <a:t>90.2</a:t>
                      </a:r>
                      <a:endParaRPr lang="en-US" altLang="zh-CN"/>
                    </a:p>
                  </a:txBody>
                  <a:tcPr anchor="ctr" anchorCtr="0"/>
                </a:tc>
                <a:tc>
                  <a:txBody>
                    <a:bodyPr/>
                    <a:p>
                      <a:pPr algn="ctr">
                        <a:buNone/>
                      </a:pPr>
                      <a:r>
                        <a:rPr lang="en-US" altLang="zh-CN"/>
                        <a:t>89.5</a:t>
                      </a:r>
                      <a:endParaRPr lang="en-US" altLang="zh-CN"/>
                    </a:p>
                  </a:txBody>
                  <a:tcPr anchor="ctr" anchorCtr="0"/>
                </a:tc>
              </a:tr>
              <a:tr h="381000">
                <a:tc>
                  <a:txBody>
                    <a:bodyPr/>
                    <a:p>
                      <a:pPr algn="ctr">
                        <a:buNone/>
                      </a:pPr>
                      <a:r>
                        <a:rPr lang="en-US" altLang="zh-CN"/>
                        <a:t>2017</a:t>
                      </a:r>
                      <a:r>
                        <a:rPr lang="zh-CN" altLang="en-US"/>
                        <a:t>年</a:t>
                      </a:r>
                      <a:r>
                        <a:rPr lang="en-US" altLang="zh-CN"/>
                        <a:t>11</a:t>
                      </a:r>
                      <a:r>
                        <a:rPr lang="zh-CN" altLang="en-US"/>
                        <a:t>月</a:t>
                      </a:r>
                      <a:endParaRPr lang="zh-CN" altLang="en-US"/>
                    </a:p>
                  </a:txBody>
                  <a:tcPr anchor="ctr" anchorCtr="0"/>
                </a:tc>
                <a:tc>
                  <a:txBody>
                    <a:bodyPr/>
                    <a:p>
                      <a:pPr algn="ctr">
                        <a:buNone/>
                      </a:pPr>
                      <a:r>
                        <a:rPr lang="en-US" altLang="zh-CN"/>
                        <a:t>301</a:t>
                      </a:r>
                      <a:endParaRPr lang="en-US" altLang="zh-CN"/>
                    </a:p>
                  </a:txBody>
                  <a:tcPr anchor="ctr" anchorCtr="0"/>
                </a:tc>
                <a:tc>
                  <a:txBody>
                    <a:bodyPr/>
                    <a:p>
                      <a:pPr algn="ctr">
                        <a:buNone/>
                      </a:pPr>
                      <a:r>
                        <a:rPr lang="en-US" altLang="zh-CN"/>
                        <a:t>4425</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2076</a:t>
                      </a:r>
                      <a:endParaRPr lang="en-US" altLang="zh-CN"/>
                    </a:p>
                  </a:txBody>
                  <a:tcPr anchor="ctr" anchorCtr="0"/>
                </a:tc>
                <a:tc>
                  <a:txBody>
                    <a:bodyPr/>
                    <a:p>
                      <a:pPr algn="ctr">
                        <a:buNone/>
                      </a:pPr>
                      <a:r>
                        <a:rPr lang="en-US" altLang="zh-CN"/>
                        <a:t>2250</a:t>
                      </a:r>
                      <a:endParaRPr lang="en-US" altLang="zh-CN"/>
                    </a:p>
                  </a:txBody>
                  <a:tcPr anchor="ctr" anchorCtr="0"/>
                </a:tc>
                <a:tc>
                  <a:txBody>
                    <a:bodyPr/>
                    <a:p>
                      <a:pPr algn="ctr">
                        <a:buNone/>
                      </a:pPr>
                      <a:r>
                        <a:rPr lang="en-US" altLang="zh-CN"/>
                        <a:t>425</a:t>
                      </a:r>
                      <a:endParaRPr lang="en-US" altLang="zh-CN"/>
                    </a:p>
                  </a:txBody>
                  <a:tcPr anchor="ctr" anchorCtr="0"/>
                </a:tc>
                <a:tc>
                  <a:txBody>
                    <a:bodyPr/>
                    <a:p>
                      <a:pPr algn="ctr">
                        <a:buNone/>
                      </a:pPr>
                      <a:r>
                        <a:rPr lang="en-US" altLang="zh-CN"/>
                        <a:t>49.5</a:t>
                      </a:r>
                      <a:endParaRPr lang="en-US" altLang="zh-CN"/>
                    </a:p>
                  </a:txBody>
                  <a:tcPr anchor="ctr" anchorCtr="0"/>
                </a:tc>
                <a:tc>
                  <a:txBody>
                    <a:bodyPr/>
                    <a:p>
                      <a:pPr algn="ctr">
                        <a:buNone/>
                      </a:pPr>
                      <a:r>
                        <a:rPr lang="en-US" altLang="zh-CN"/>
                        <a:t>9.8</a:t>
                      </a:r>
                      <a:endParaRPr lang="en-US" altLang="zh-CN"/>
                    </a:p>
                  </a:txBody>
                  <a:tcPr anchor="ctr" anchorCtr="0"/>
                </a:tc>
                <a:tc>
                  <a:txBody>
                    <a:bodyPr/>
                    <a:p>
                      <a:pPr algn="ctr">
                        <a:buNone/>
                      </a:pPr>
                      <a:r>
                        <a:rPr lang="en-US" altLang="zh-CN"/>
                        <a:t>90.2</a:t>
                      </a:r>
                      <a:endParaRPr lang="en-US" altLang="zh-CN"/>
                    </a:p>
                  </a:txBody>
                  <a:tcPr anchor="ctr" anchorCtr="0"/>
                </a:tc>
                <a:tc>
                  <a:txBody>
                    <a:bodyPr/>
                    <a:p>
                      <a:pPr algn="ctr">
                        <a:buNone/>
                      </a:pPr>
                      <a:r>
                        <a:rPr lang="en-US" altLang="zh-CN"/>
                        <a:t>89.5</a:t>
                      </a:r>
                      <a:endParaRPr lang="en-US" altLang="zh-CN"/>
                    </a:p>
                  </a:txBody>
                  <a:tcPr anchor="ctr" anchorCtr="0"/>
                </a:tc>
              </a:tr>
              <a:tr h="381000">
                <a:tc>
                  <a:txBody>
                    <a:bodyPr/>
                    <a:p>
                      <a:pPr algn="ctr">
                        <a:buNone/>
                      </a:pPr>
                      <a:r>
                        <a:rPr lang="en-US" altLang="zh-CN"/>
                        <a:t>2017</a:t>
                      </a:r>
                      <a:r>
                        <a:rPr lang="zh-CN" altLang="en-US"/>
                        <a:t>年</a:t>
                      </a:r>
                      <a:r>
                        <a:rPr lang="en-US" altLang="zh-CN"/>
                        <a:t>12</a:t>
                      </a:r>
                      <a:r>
                        <a:rPr lang="zh-CN" altLang="en-US"/>
                        <a:t>月</a:t>
                      </a:r>
                      <a:endParaRPr lang="zh-CN" altLang="en-US"/>
                    </a:p>
                  </a:txBody>
                  <a:tcPr anchor="ctr" anchorCtr="0"/>
                </a:tc>
                <a:tc>
                  <a:txBody>
                    <a:bodyPr/>
                    <a:p>
                      <a:pPr algn="ctr">
                        <a:buNone/>
                      </a:pPr>
                      <a:r>
                        <a:rPr lang="en-US" altLang="zh-CN"/>
                        <a:t>301</a:t>
                      </a:r>
                      <a:endParaRPr lang="en-US" altLang="zh-CN"/>
                    </a:p>
                  </a:txBody>
                  <a:tcPr anchor="ctr" anchorCtr="0"/>
                </a:tc>
                <a:tc>
                  <a:txBody>
                    <a:bodyPr/>
                    <a:p>
                      <a:pPr algn="ctr">
                        <a:buNone/>
                      </a:pPr>
                      <a:r>
                        <a:rPr lang="en-US" altLang="zh-CN"/>
                        <a:t>4425</a:t>
                      </a:r>
                      <a:endParaRPr lang="en-US" altLang="zh-CN"/>
                    </a:p>
                  </a:txBody>
                  <a:tcPr anchor="ctr" anchorCtr="0"/>
                </a:tc>
                <a:tc>
                  <a:txBody>
                    <a:bodyPr/>
                    <a:p>
                      <a:pPr algn="ctr">
                        <a:buNone/>
                      </a:pPr>
                      <a:r>
                        <a:rPr lang="en-US" altLang="zh-CN"/>
                        <a:t>25</a:t>
                      </a:r>
                      <a:endParaRPr lang="en-US" altLang="zh-CN"/>
                    </a:p>
                  </a:txBody>
                  <a:tcPr anchor="ctr" anchorCtr="0"/>
                </a:tc>
                <a:tc>
                  <a:txBody>
                    <a:bodyPr/>
                    <a:p>
                      <a:pPr algn="ctr">
                        <a:buNone/>
                      </a:pPr>
                      <a:r>
                        <a:rPr lang="en-US" altLang="zh-CN"/>
                        <a:t>2081</a:t>
                      </a:r>
                      <a:endParaRPr lang="en-US" altLang="zh-CN"/>
                    </a:p>
                  </a:txBody>
                  <a:tcPr anchor="ctr" anchorCtr="0"/>
                </a:tc>
                <a:tc>
                  <a:txBody>
                    <a:bodyPr/>
                    <a:p>
                      <a:pPr algn="ctr">
                        <a:buNone/>
                      </a:pPr>
                      <a:r>
                        <a:rPr lang="en-US" altLang="zh-CN"/>
                        <a:t>2225</a:t>
                      </a:r>
                      <a:endParaRPr lang="en-US" altLang="zh-CN"/>
                    </a:p>
                  </a:txBody>
                  <a:tcPr anchor="ctr" anchorCtr="0"/>
                </a:tc>
                <a:tc>
                  <a:txBody>
                    <a:bodyPr/>
                    <a:p>
                      <a:pPr algn="ctr">
                        <a:buNone/>
                      </a:pPr>
                      <a:r>
                        <a:rPr lang="en-US" altLang="zh-CN"/>
                        <a:t>445</a:t>
                      </a:r>
                      <a:endParaRPr lang="en-US" altLang="zh-CN"/>
                    </a:p>
                  </a:txBody>
                  <a:tcPr anchor="ctr" anchorCtr="0"/>
                </a:tc>
                <a:tc>
                  <a:txBody>
                    <a:bodyPr/>
                    <a:p>
                      <a:pPr algn="ctr">
                        <a:buNone/>
                      </a:pPr>
                      <a:r>
                        <a:rPr lang="en-US" altLang="zh-CN"/>
                        <a:t>49.5</a:t>
                      </a:r>
                      <a:endParaRPr lang="en-US" altLang="zh-CN"/>
                    </a:p>
                  </a:txBody>
                  <a:tcPr anchor="ctr" anchorCtr="0"/>
                </a:tc>
                <a:tc>
                  <a:txBody>
                    <a:bodyPr/>
                    <a:p>
                      <a:pPr algn="ctr">
                        <a:buNone/>
                      </a:pPr>
                      <a:r>
                        <a:rPr lang="en-US" altLang="zh-CN"/>
                        <a:t>10.3</a:t>
                      </a:r>
                      <a:endParaRPr lang="en-US" altLang="zh-CN"/>
                    </a:p>
                  </a:txBody>
                  <a:tcPr anchor="ctr" anchorCtr="0"/>
                </a:tc>
                <a:tc>
                  <a:txBody>
                    <a:bodyPr/>
                    <a:p>
                      <a:pPr algn="ctr">
                        <a:buNone/>
                      </a:pPr>
                      <a:r>
                        <a:rPr lang="en-US" altLang="zh-CN"/>
                        <a:t>90.2</a:t>
                      </a:r>
                      <a:endParaRPr lang="en-US" altLang="zh-CN"/>
                    </a:p>
                  </a:txBody>
                  <a:tcPr anchor="ctr" anchorCtr="0"/>
                </a:tc>
                <a:tc>
                  <a:txBody>
                    <a:bodyPr/>
                    <a:p>
                      <a:pPr algn="ctr">
                        <a:buNone/>
                      </a:pPr>
                      <a:r>
                        <a:rPr lang="en-US" altLang="zh-CN"/>
                        <a:t>89.5</a:t>
                      </a:r>
                      <a:endParaRPr lang="en-US" altLang="zh-CN"/>
                    </a:p>
                  </a:txBody>
                  <a:tcPr anchor="ctr" anchorCtr="0"/>
                </a:tc>
              </a:tr>
            </a:tbl>
          </a:graphicData>
        </a:graphic>
      </p:graphicFrame>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t>美国玉米供需平衡表</a:t>
            </a:r>
          </a:p>
        </p:txBody>
      </p:sp>
      <p:pic>
        <p:nvPicPr>
          <p:cNvPr id="5" name="图片 4"/>
          <p:cNvPicPr>
            <a:picLocks noChangeAspect="1"/>
          </p:cNvPicPr>
          <p:nvPr/>
        </p:nvPicPr>
        <p:blipFill>
          <a:blip r:embed="rId1"/>
          <a:stretch>
            <a:fillRect/>
          </a:stretch>
        </p:blipFill>
        <p:spPr>
          <a:xfrm>
            <a:off x="141605" y="1845945"/>
            <a:ext cx="11909425" cy="3166110"/>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平衡表法</a:t>
            </a:r>
            <a:endParaRPr lang="zh-CN" altLang="en-US"/>
          </a:p>
        </p:txBody>
      </p:sp>
      <p:sp>
        <p:nvSpPr>
          <p:cNvPr id="3" name="内容占位符 2"/>
          <p:cNvSpPr>
            <a:spLocks noGrp="1"/>
          </p:cNvSpPr>
          <p:nvPr>
            <p:ph idx="1"/>
          </p:nvPr>
        </p:nvSpPr>
        <p:spPr/>
        <p:txBody>
          <a:bodyPr/>
          <a:p>
            <a:pPr marL="0" indent="0">
              <a:buNone/>
            </a:pPr>
            <a:r>
              <a:rPr lang="zh-CN" altLang="en-US"/>
              <a:t>交易者最关心的是期末库存、库存消费比，以及这两者与上一年度及历史平均水平数值的比较：</a:t>
            </a:r>
            <a:endParaRPr lang="zh-CN" altLang="en-US"/>
          </a:p>
          <a:p>
            <a:pPr marL="342900" indent="-342900">
              <a:buFont typeface="+mj-ea"/>
              <a:buAutoNum type="circleNumDbPlain"/>
            </a:pPr>
            <a:r>
              <a:rPr lang="zh-CN" altLang="en-US"/>
              <a:t>期初库存</a:t>
            </a:r>
            <a:r>
              <a:rPr lang="en-US" altLang="zh-CN"/>
              <a:t>=</a:t>
            </a:r>
            <a:r>
              <a:t>上期末库存</a:t>
            </a:r>
          </a:p>
          <a:p>
            <a:pPr marL="342900" indent="-342900">
              <a:buFont typeface="+mj-ea"/>
              <a:buAutoNum type="circleNumDbPlain"/>
            </a:pPr>
            <a:r>
              <a:t>期末库存</a:t>
            </a:r>
            <a:r>
              <a:rPr lang="en-US" altLang="zh-CN"/>
              <a:t>=</a:t>
            </a:r>
            <a:r>
              <a:t>总供应量</a:t>
            </a:r>
            <a:r>
              <a:rPr lang="en-US" altLang="zh-CN"/>
              <a:t>-</a:t>
            </a:r>
            <a:r>
              <a:t>总使用量</a:t>
            </a:r>
          </a:p>
          <a:p>
            <a:pPr marL="342900" indent="-342900">
              <a:buFont typeface="+mj-ea"/>
              <a:buAutoNum type="circleNumDbPlain"/>
            </a:pPr>
            <a:r>
              <a:t>库存消费比</a:t>
            </a:r>
            <a:r>
              <a:rPr lang="en-US" altLang="zh-CN"/>
              <a:t>=</a:t>
            </a:r>
            <a:r>
              <a:t>期末库存</a:t>
            </a:r>
            <a:r>
              <a:rPr lang="en-US" altLang="zh-CN"/>
              <a:t>/</a:t>
            </a:r>
            <a:r>
              <a:t>总使用量（包括国内消费和出口）</a:t>
            </a:r>
          </a:p>
          <a:p>
            <a:pPr marL="342900" indent="-342900">
              <a:buFont typeface="+mj-ea"/>
              <a:buAutoNum type="circleNumDbPlain"/>
            </a:pPr>
          </a:p>
          <a:p>
            <a:pPr marL="0" indent="0">
              <a:buFont typeface="+mj-ea"/>
              <a:buNone/>
            </a:pPr>
            <a:r>
              <a:t>在其他的供需平衡表中，以下的数据也均有涉及：</a:t>
            </a:r>
          </a:p>
          <a:p>
            <a:pPr marL="342900" indent="-342900">
              <a:buFont typeface="+mj-ea"/>
              <a:buAutoNum type="circleNumDbPlain"/>
            </a:pPr>
            <a:r>
              <a:t>产量</a:t>
            </a:r>
            <a:r>
              <a:rPr lang="en-US" altLang="zh-CN"/>
              <a:t>=</a:t>
            </a:r>
            <a:r>
              <a:t>收获面积</a:t>
            </a:r>
            <a:r>
              <a:rPr lang="en-US" altLang="zh-CN"/>
              <a:t>x</a:t>
            </a:r>
            <a:r>
              <a:t>平均单产</a:t>
            </a:r>
          </a:p>
          <a:p>
            <a:pPr marL="342900" indent="-342900">
              <a:buFont typeface="+mj-ea"/>
              <a:buAutoNum type="circleNumDbPlain"/>
            </a:pPr>
            <a:r>
              <a:t>总供应量</a:t>
            </a:r>
            <a:r>
              <a:rPr lang="en-US" altLang="zh-CN"/>
              <a:t>=</a:t>
            </a:r>
            <a:r>
              <a:t>期初库存</a:t>
            </a:r>
            <a:r>
              <a:rPr lang="en-US" altLang="zh-CN"/>
              <a:t>+</a:t>
            </a:r>
            <a:r>
              <a:t>产量</a:t>
            </a:r>
            <a:r>
              <a:rPr lang="en-US" altLang="zh-CN"/>
              <a:t>+</a:t>
            </a:r>
            <a:r>
              <a:t>进口量</a:t>
            </a:r>
          </a:p>
          <a:p>
            <a:pPr marL="342900" indent="-342900">
              <a:buFont typeface="+mj-ea"/>
              <a:buAutoNum type="circleNumDbPlain"/>
            </a:pPr>
            <a:r>
              <a:t>总使用量</a:t>
            </a:r>
            <a:r>
              <a:rPr lang="en-US" altLang="zh-CN"/>
              <a:t>=</a:t>
            </a:r>
            <a:r>
              <a:t>压榨量</a:t>
            </a:r>
            <a:r>
              <a:rPr lang="en-US" altLang="zh-CN"/>
              <a:t>+</a:t>
            </a:r>
            <a:r>
              <a:t>出口量</a:t>
            </a:r>
            <a:r>
              <a:rPr lang="en-US" altLang="zh-CN"/>
              <a:t>+</a:t>
            </a:r>
            <a:r>
              <a:t>种子用量</a:t>
            </a:r>
            <a:r>
              <a:rPr lang="en-US" altLang="zh-CN"/>
              <a:t>+</a:t>
            </a:r>
            <a:r>
              <a:t>残余用量</a:t>
            </a:r>
          </a:p>
          <a:p>
            <a:pPr marL="342900" indent="-342900">
              <a:buFont typeface="+mj-ea"/>
              <a:buAutoNum type="circleNumDbPlain"/>
            </a:pPr>
            <a:r>
              <a:t>国内消费</a:t>
            </a:r>
            <a:r>
              <a:rPr lang="en-US" altLang="zh-CN"/>
              <a:t>=</a:t>
            </a:r>
            <a:r>
              <a:t>总使用量</a:t>
            </a:r>
            <a:r>
              <a:rPr lang="en-US" altLang="zh-CN"/>
              <a:t>-</a:t>
            </a:r>
            <a:r>
              <a:t>出口量</a:t>
            </a:r>
          </a:p>
          <a:p>
            <a:pPr marL="0" indent="0">
              <a:buFont typeface="+mj-ea"/>
              <a:buNone/>
            </a:p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季节性分析法</a:t>
            </a:r>
            <a:endParaRPr lang="zh-CN" altLang="en-US"/>
          </a:p>
        </p:txBody>
      </p:sp>
      <p:sp>
        <p:nvSpPr>
          <p:cNvPr id="3" name="内容占位符 2"/>
          <p:cNvSpPr>
            <a:spLocks noGrp="1"/>
          </p:cNvSpPr>
          <p:nvPr>
            <p:ph idx="1"/>
          </p:nvPr>
        </p:nvSpPr>
        <p:spPr/>
        <p:txBody>
          <a:bodyPr/>
          <a:p>
            <a:pPr marL="0" indent="0">
              <a:buNone/>
            </a:pPr>
            <a:r>
              <a:rPr lang="zh-CN" altLang="en-US"/>
              <a:t>季节性分析法比较适合原油和农产品的分析，因为其季节的变动会产生规律性的变化，如</a:t>
            </a:r>
            <a:r>
              <a:rPr lang="zh-CN" altLang="en-US" b="1"/>
              <a:t>在供应淡季或者消费旺季时价格高企，而在供应旺季或消费淡季时价格低落</a:t>
            </a:r>
            <a:r>
              <a:rPr lang="zh-CN" altLang="en-US"/>
              <a:t>。这一现象是大宗商品的季节性波动规律。</a:t>
            </a:r>
            <a:endParaRPr lang="zh-CN" altLang="en-US"/>
          </a:p>
          <a:p>
            <a:pPr marL="0" indent="0">
              <a:buNone/>
            </a:pPr>
            <a:endParaRPr lang="zh-CN" altLang="en-US"/>
          </a:p>
          <a:p>
            <a:pPr marL="0" indent="0">
              <a:buNone/>
            </a:pPr>
            <a:r>
              <a:rPr lang="zh-CN" altLang="en-US"/>
              <a:t>季节性分析法最直接的就是绘制出价格运行走势图，按照月份或季节，分别寻找其价格运行背后的季节性逻辑背景，为展望市场运行和把握交易机会提供直观的方法。</a:t>
            </a:r>
            <a:endParaRPr lang="zh-CN" altLang="en-US"/>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季节性分析法案例：天然橡胶的季节性供需规律</a:t>
            </a:r>
            <a:endParaRPr lang="zh-CN" altLang="en-US"/>
          </a:p>
        </p:txBody>
      </p:sp>
      <p:sp>
        <p:nvSpPr>
          <p:cNvPr id="3" name="内容占位符 2"/>
          <p:cNvSpPr>
            <a:spLocks noGrp="1"/>
          </p:cNvSpPr>
          <p:nvPr>
            <p:ph idx="1"/>
          </p:nvPr>
        </p:nvSpPr>
        <p:spPr>
          <a:xfrm>
            <a:off x="4858385" y="1586230"/>
            <a:ext cx="6751955" cy="5041265"/>
          </a:xfrm>
        </p:spPr>
        <p:txBody>
          <a:bodyPr/>
          <a:p>
            <a:r>
              <a:rPr lang="zh-CN" altLang="en-US"/>
              <a:t>橡胶树喜高温、高湿、静风和肥沃土壤，要求年平均温度</a:t>
            </a:r>
            <a:r>
              <a:rPr lang="en-US" altLang="zh-CN"/>
              <a:t>26℃~27℃</a:t>
            </a:r>
            <a:r>
              <a:t>，在</a:t>
            </a:r>
            <a:r>
              <a:rPr lang="en-US" altLang="zh-CN"/>
              <a:t>20℃~30℃</a:t>
            </a:r>
            <a:r>
              <a:t>范围内都能正常生长和产胶，不耐寒，在温度</a:t>
            </a:r>
            <a:r>
              <a:rPr lang="en-US" altLang="zh-CN"/>
              <a:t>5℃</a:t>
            </a:r>
            <a:r>
              <a:t>以下即受冻害；要求年平均降水量</a:t>
            </a:r>
            <a:r>
              <a:rPr lang="en-US" altLang="zh-CN"/>
              <a:t>1150~2500</a:t>
            </a:r>
            <a:r>
              <a:t>毫米，但不宜在低湿的地方栽植。</a:t>
            </a:r>
          </a:p>
          <a:p>
            <a:r>
              <a:t>橡胶树适于土层深厚、肥沃而湿润、排水良好的酸性沙壤土生长。浅根性，枝条较脆弱，易受风寒并降低胶产量。</a:t>
            </a:r>
          </a:p>
          <a:p>
            <a:r>
              <a:t>栽植</a:t>
            </a:r>
            <a:r>
              <a:rPr lang="en-US" altLang="zh-CN"/>
              <a:t>6~8</a:t>
            </a:r>
            <a:r>
              <a:t>年即可割取胶液，实生树的经济寿命为</a:t>
            </a:r>
            <a:r>
              <a:rPr lang="en-US" altLang="zh-CN"/>
              <a:t>35~40</a:t>
            </a:r>
            <a:r>
              <a:t>年，芽接树为</a:t>
            </a:r>
            <a:r>
              <a:rPr lang="en-US" altLang="zh-CN"/>
              <a:t>15~20</a:t>
            </a:r>
            <a:r>
              <a:t>年，生长寿命约</a:t>
            </a:r>
            <a:r>
              <a:rPr lang="en-US" altLang="zh-CN"/>
              <a:t>60</a:t>
            </a:r>
            <a:r>
              <a:t>年。</a:t>
            </a:r>
          </a:p>
        </p:txBody>
      </p:sp>
      <p:pic>
        <p:nvPicPr>
          <p:cNvPr id="7" name="图片 6"/>
          <p:cNvPicPr>
            <a:picLocks noChangeAspect="1"/>
          </p:cNvPicPr>
          <p:nvPr/>
        </p:nvPicPr>
        <p:blipFill>
          <a:blip r:embed="rId1"/>
          <a:stretch>
            <a:fillRect/>
          </a:stretch>
        </p:blipFill>
        <p:spPr>
          <a:xfrm>
            <a:off x="197485" y="1459865"/>
            <a:ext cx="4660900" cy="4735195"/>
          </a:xfrm>
          <a:prstGeom prst="rect">
            <a:avLst/>
          </a:prstGeom>
        </p:spPr>
      </p:pic>
      <p:pic>
        <p:nvPicPr>
          <p:cNvPr id="8" name="图片 7" descr="timg[1]"/>
          <p:cNvPicPr>
            <a:picLocks noChangeAspect="1"/>
          </p:cNvPicPr>
          <p:nvPr>
            <p:custDataLst>
              <p:tags r:id="rId2"/>
            </p:custDataLst>
          </p:nvPr>
        </p:nvPicPr>
        <p:blipFill>
          <a:blip r:embed="rId3"/>
          <a:stretch>
            <a:fillRect/>
          </a:stretch>
        </p:blipFill>
        <p:spPr>
          <a:xfrm>
            <a:off x="197485" y="1397635"/>
            <a:ext cx="4881245" cy="541845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季节性分析法案例：天然橡胶的季节性供需规律</a:t>
            </a:r>
            <a:endParaRPr lang="zh-CN" altLang="en-US"/>
          </a:p>
        </p:txBody>
      </p:sp>
      <p:pic>
        <p:nvPicPr>
          <p:cNvPr id="4" name="内容占位符 3"/>
          <p:cNvPicPr>
            <a:picLocks noChangeAspect="1"/>
          </p:cNvPicPr>
          <p:nvPr>
            <p:ph idx="1"/>
          </p:nvPr>
        </p:nvPicPr>
        <p:blipFill>
          <a:blip r:embed="rId1"/>
          <a:stretch>
            <a:fillRect/>
          </a:stretch>
        </p:blipFill>
        <p:spPr>
          <a:xfrm>
            <a:off x="597535" y="2494280"/>
            <a:ext cx="10997565" cy="2251710"/>
          </a:xfrm>
          <a:prstGeom prst="rect">
            <a:avLst/>
          </a:prstGeom>
        </p:spPr>
      </p:pic>
      <p:sp>
        <p:nvSpPr>
          <p:cNvPr id="5" name="文本框 4"/>
          <p:cNvSpPr txBox="1"/>
          <p:nvPr/>
        </p:nvSpPr>
        <p:spPr>
          <a:xfrm>
            <a:off x="882650" y="1371600"/>
            <a:ext cx="10462895" cy="1198880"/>
          </a:xfrm>
          <a:prstGeom prst="rect">
            <a:avLst/>
          </a:prstGeom>
          <a:noFill/>
        </p:spPr>
        <p:txBody>
          <a:bodyPr wrap="square" rtlCol="0">
            <a:spAutoFit/>
          </a:bodyPr>
          <a:p>
            <a:r>
              <a:rPr lang="zh-CN" altLang="en-US"/>
              <a:t>天然橡胶供给存在明显的周期性，这种周期性主要来源于橡胶树的开割及停割导致供给量的变化。在主产国未变及技术没有大的革新的前提下，季节性仍将影响天然橡胶供给的变化。</a:t>
            </a:r>
            <a:endParaRPr lang="zh-CN" altLang="en-US"/>
          </a:p>
          <a:p>
            <a:endParaRPr lang="zh-CN" altLang="en-US"/>
          </a:p>
          <a:p>
            <a:pPr algn="ctr"/>
            <a:r>
              <a:rPr lang="zh-CN" altLang="en-US" b="1"/>
              <a:t>表 各国胶林季节特征</a:t>
            </a:r>
            <a:endParaRPr lang="zh-CN" altLang="en-US" b="1"/>
          </a:p>
        </p:txBody>
      </p:sp>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季节性分析法</a:t>
            </a:r>
            <a:r>
              <a:rPr>
                <a:sym typeface="+mn-ea"/>
              </a:rPr>
              <a:t>案例：天然橡胶的季节性供需规律</a:t>
            </a:r>
            <a:endParaRPr lang="zh-CN" altLang="en-US"/>
          </a:p>
        </p:txBody>
      </p:sp>
      <p:pic>
        <p:nvPicPr>
          <p:cNvPr id="5" name="内容占位符 3"/>
          <p:cNvPicPr>
            <a:picLocks noChangeAspect="1"/>
          </p:cNvPicPr>
          <p:nvPr>
            <p:ph idx="1"/>
          </p:nvPr>
        </p:nvPicPr>
        <p:blipFill>
          <a:blip r:embed="rId1"/>
          <a:stretch>
            <a:fillRect/>
          </a:stretch>
        </p:blipFill>
        <p:spPr>
          <a:xfrm>
            <a:off x="546100" y="1079500"/>
            <a:ext cx="10925175" cy="2218690"/>
          </a:xfrm>
          <a:prstGeom prst="rect">
            <a:avLst/>
          </a:prstGeom>
        </p:spPr>
      </p:pic>
      <p:graphicFrame>
        <p:nvGraphicFramePr>
          <p:cNvPr id="6" name="表格 5"/>
          <p:cNvGraphicFramePr/>
          <p:nvPr>
            <p:custDataLst>
              <p:tags r:id="rId2"/>
            </p:custDataLst>
          </p:nvPr>
        </p:nvGraphicFramePr>
        <p:xfrm>
          <a:off x="659130" y="3298190"/>
          <a:ext cx="10683875" cy="3326765"/>
        </p:xfrm>
        <a:graphic>
          <a:graphicData uri="http://schemas.openxmlformats.org/drawingml/2006/table">
            <a:tbl>
              <a:tblPr firstRow="1" bandRow="1">
                <a:tableStyleId>{5C22544A-7EE6-4342-B048-85BDC9FD1C3A}</a:tableStyleId>
              </a:tblPr>
              <a:tblGrid>
                <a:gridCol w="2091055"/>
                <a:gridCol w="5076825"/>
                <a:gridCol w="3515995"/>
              </a:tblGrid>
              <a:tr h="379095">
                <a:tc>
                  <a:txBody>
                    <a:bodyPr/>
                    <a:p>
                      <a:pPr algn="ctr">
                        <a:buNone/>
                      </a:pPr>
                      <a:r>
                        <a:rPr lang="zh-CN" altLang="en-US"/>
                        <a:t>时间月份</a:t>
                      </a:r>
                      <a:endParaRPr lang="zh-CN" altLang="en-US"/>
                    </a:p>
                  </a:txBody>
                  <a:tcPr anchor="ctr" anchorCtr="0"/>
                </a:tc>
                <a:tc>
                  <a:txBody>
                    <a:bodyPr/>
                    <a:p>
                      <a:pPr algn="ctr">
                        <a:buNone/>
                      </a:pPr>
                      <a:r>
                        <a:rPr lang="zh-CN" altLang="en-US"/>
                        <a:t>季节特点</a:t>
                      </a:r>
                      <a:endParaRPr lang="zh-CN" altLang="en-US"/>
                    </a:p>
                  </a:txBody>
                  <a:tcPr anchor="ctr" anchorCtr="0"/>
                </a:tc>
                <a:tc>
                  <a:txBody>
                    <a:bodyPr/>
                    <a:p>
                      <a:pPr algn="ctr">
                        <a:buNone/>
                      </a:pPr>
                      <a:r>
                        <a:rPr lang="zh-CN" altLang="en-US"/>
                        <a:t>价格倾向</a:t>
                      </a:r>
                      <a:endParaRPr lang="zh-CN" altLang="en-US"/>
                    </a:p>
                  </a:txBody>
                  <a:tcPr anchor="ctr" anchorCtr="0"/>
                </a:tc>
              </a:tr>
              <a:tr h="476250">
                <a:tc>
                  <a:txBody>
                    <a:bodyPr/>
                    <a:p>
                      <a:pPr algn="ctr">
                        <a:buNone/>
                      </a:pPr>
                      <a:r>
                        <a:rPr lang="en-US" altLang="zh-CN"/>
                        <a:t>3</a:t>
                      </a:r>
                      <a:r>
                        <a:rPr lang="zh-CN" altLang="en-US"/>
                        <a:t>、</a:t>
                      </a:r>
                      <a:r>
                        <a:rPr lang="en-US" altLang="zh-CN"/>
                        <a:t>4</a:t>
                      </a:r>
                      <a:r>
                        <a:rPr lang="zh-CN" altLang="en-US"/>
                        <a:t>月</a:t>
                      </a:r>
                      <a:endParaRPr lang="zh-CN" altLang="en-US"/>
                    </a:p>
                  </a:txBody>
                  <a:tcPr anchor="ctr" anchorCtr="0"/>
                </a:tc>
                <a:tc>
                  <a:txBody>
                    <a:bodyPr/>
                    <a:p>
                      <a:pPr algn="ctr">
                        <a:buNone/>
                      </a:pPr>
                      <a:r>
                        <a:rPr lang="zh-CN" altLang="en-US"/>
                        <a:t>新胶开始交割、供给增加</a:t>
                      </a:r>
                      <a:endParaRPr lang="zh-CN" altLang="en-US"/>
                    </a:p>
                  </a:txBody>
                  <a:tcPr anchor="ctr" anchorCtr="0"/>
                </a:tc>
                <a:tc>
                  <a:txBody>
                    <a:bodyPr/>
                    <a:p>
                      <a:pPr algn="ctr">
                        <a:buNone/>
                      </a:pPr>
                      <a:r>
                        <a:rPr lang="zh-CN" altLang="en-US"/>
                        <a:t>从年初高点回落</a:t>
                      </a:r>
                      <a:endParaRPr lang="zh-CN" altLang="en-US"/>
                    </a:p>
                  </a:txBody>
                  <a:tcPr anchor="ctr" anchorCtr="0"/>
                </a:tc>
              </a:tr>
              <a:tr h="476885">
                <a:tc>
                  <a:txBody>
                    <a:bodyPr/>
                    <a:p>
                      <a:pPr algn="ctr">
                        <a:buNone/>
                      </a:pPr>
                      <a:r>
                        <a:rPr lang="en-US" altLang="zh-CN"/>
                        <a:t>5</a:t>
                      </a:r>
                      <a:r>
                        <a:rPr lang="zh-CN" altLang="en-US"/>
                        <a:t>月</a:t>
                      </a:r>
                      <a:endParaRPr lang="zh-CN" altLang="en-US"/>
                    </a:p>
                  </a:txBody>
                  <a:tcPr anchor="ctr" anchorCtr="0"/>
                </a:tc>
                <a:tc>
                  <a:txBody>
                    <a:bodyPr/>
                    <a:p>
                      <a:pPr algn="ctr">
                        <a:buNone/>
                      </a:pPr>
                      <a:r>
                        <a:rPr lang="zh-CN" altLang="en-US"/>
                        <a:t>出现交割低谷</a:t>
                      </a:r>
                      <a:endParaRPr lang="zh-CN" altLang="en-US"/>
                    </a:p>
                  </a:txBody>
                  <a:tcPr anchor="ctr" anchorCtr="0"/>
                </a:tc>
                <a:tc>
                  <a:txBody>
                    <a:bodyPr/>
                    <a:p>
                      <a:pPr algn="ctr">
                        <a:buNone/>
                      </a:pPr>
                      <a:r>
                        <a:rPr lang="zh-CN" altLang="en-US"/>
                        <a:t>价格小幅回升</a:t>
                      </a:r>
                      <a:endParaRPr lang="zh-CN" altLang="en-US"/>
                    </a:p>
                  </a:txBody>
                  <a:tcPr anchor="ctr" anchorCtr="0"/>
                </a:tc>
              </a:tr>
              <a:tr h="476250">
                <a:tc>
                  <a:txBody>
                    <a:bodyPr/>
                    <a:p>
                      <a:pPr algn="ctr">
                        <a:buNone/>
                      </a:pPr>
                      <a:r>
                        <a:rPr lang="en-US" altLang="zh-CN"/>
                        <a:t>6</a:t>
                      </a:r>
                      <a:r>
                        <a:rPr lang="zh-CN" altLang="en-US"/>
                        <a:t>、</a:t>
                      </a:r>
                      <a:r>
                        <a:rPr lang="en-US" altLang="zh-CN"/>
                        <a:t>7</a:t>
                      </a:r>
                      <a:r>
                        <a:rPr lang="zh-CN" altLang="en-US"/>
                        <a:t>月</a:t>
                      </a:r>
                      <a:endParaRPr lang="zh-CN" altLang="en-US"/>
                    </a:p>
                  </a:txBody>
                  <a:tcPr anchor="ctr" anchorCtr="0"/>
                </a:tc>
                <a:tc>
                  <a:txBody>
                    <a:bodyPr/>
                    <a:p>
                      <a:pPr algn="ctr">
                        <a:buNone/>
                      </a:pPr>
                      <a:r>
                        <a:rPr lang="zh-CN" altLang="en-US"/>
                        <a:t>割胶的旺季，供大于求</a:t>
                      </a:r>
                      <a:endParaRPr lang="zh-CN" altLang="en-US"/>
                    </a:p>
                  </a:txBody>
                  <a:tcPr anchor="ctr" anchorCtr="0"/>
                </a:tc>
                <a:tc>
                  <a:txBody>
                    <a:bodyPr/>
                    <a:p>
                      <a:pPr algn="ctr">
                        <a:buNone/>
                      </a:pPr>
                      <a:r>
                        <a:rPr lang="zh-CN" altLang="en-US"/>
                        <a:t>价格出现下跌</a:t>
                      </a:r>
                      <a:endParaRPr lang="zh-CN" altLang="en-US"/>
                    </a:p>
                  </a:txBody>
                  <a:tcPr anchor="ctr" anchorCtr="0"/>
                </a:tc>
              </a:tr>
              <a:tr h="662940">
                <a:tc>
                  <a:txBody>
                    <a:bodyPr/>
                    <a:p>
                      <a:pPr algn="ctr">
                        <a:buNone/>
                      </a:pPr>
                      <a:r>
                        <a:rPr lang="en-US" altLang="zh-CN"/>
                        <a:t>8~10</a:t>
                      </a:r>
                      <a:r>
                        <a:rPr lang="zh-CN" altLang="en-US"/>
                        <a:t>月</a:t>
                      </a:r>
                      <a:endParaRPr lang="zh-CN" altLang="en-US"/>
                    </a:p>
                  </a:txBody>
                  <a:tcPr anchor="ctr" anchorCtr="0"/>
                </a:tc>
                <a:tc>
                  <a:txBody>
                    <a:bodyPr/>
                    <a:p>
                      <a:pPr algn="ctr">
                        <a:buNone/>
                      </a:pPr>
                      <a:r>
                        <a:rPr lang="zh-CN" altLang="en-US"/>
                        <a:t>台风、热带风暴、持续雨天、干旱等</a:t>
                      </a:r>
                      <a:endParaRPr lang="zh-CN" altLang="en-US"/>
                    </a:p>
                    <a:p>
                      <a:pPr algn="ctr">
                        <a:buNone/>
                      </a:pPr>
                      <a:r>
                        <a:rPr lang="zh-CN" altLang="en-US"/>
                        <a:t>不利天气降低产量</a:t>
                      </a:r>
                      <a:endParaRPr lang="zh-CN" altLang="en-US"/>
                    </a:p>
                  </a:txBody>
                  <a:tcPr anchor="ctr" anchorCtr="0"/>
                </a:tc>
                <a:tc>
                  <a:txBody>
                    <a:bodyPr/>
                    <a:p>
                      <a:pPr algn="ctr">
                        <a:buNone/>
                      </a:pPr>
                      <a:r>
                        <a:rPr lang="zh-CN" altLang="en-US"/>
                        <a:t>价格上涨</a:t>
                      </a:r>
                      <a:endParaRPr lang="zh-CN" altLang="en-US"/>
                    </a:p>
                  </a:txBody>
                  <a:tcPr anchor="ctr" anchorCtr="0"/>
                </a:tc>
              </a:tr>
              <a:tr h="476250">
                <a:tc>
                  <a:txBody>
                    <a:bodyPr/>
                    <a:p>
                      <a:pPr algn="ctr">
                        <a:buNone/>
                      </a:pPr>
                      <a:r>
                        <a:rPr lang="en-US" altLang="zh-CN"/>
                        <a:t>11</a:t>
                      </a:r>
                      <a:r>
                        <a:rPr lang="zh-CN" altLang="en-US"/>
                        <a:t>月</a:t>
                      </a:r>
                      <a:endParaRPr lang="zh-CN" altLang="en-US"/>
                    </a:p>
                  </a:txBody>
                  <a:tcPr anchor="ctr" anchorCtr="0"/>
                </a:tc>
                <a:tc>
                  <a:txBody>
                    <a:bodyPr/>
                    <a:p>
                      <a:pPr algn="ctr">
                        <a:buNone/>
                      </a:pPr>
                      <a:r>
                        <a:rPr lang="zh-CN" altLang="en-US"/>
                        <a:t>发生自然灾害的可能性逐渐降低</a:t>
                      </a:r>
                      <a:endParaRPr lang="zh-CN" altLang="en-US"/>
                    </a:p>
                  </a:txBody>
                  <a:tcPr anchor="ctr" anchorCtr="0"/>
                </a:tc>
                <a:tc>
                  <a:txBody>
                    <a:bodyPr/>
                    <a:p>
                      <a:pPr algn="ctr">
                        <a:buNone/>
                      </a:pPr>
                      <a:r>
                        <a:rPr lang="zh-CN" altLang="en-US"/>
                        <a:t>价格出现一定幅度回落</a:t>
                      </a:r>
                      <a:endParaRPr lang="zh-CN" altLang="en-US"/>
                    </a:p>
                  </a:txBody>
                  <a:tcPr anchor="ctr" anchorCtr="0"/>
                </a:tc>
              </a:tr>
              <a:tr h="379095">
                <a:tc>
                  <a:txBody>
                    <a:bodyPr/>
                    <a:p>
                      <a:pPr algn="ctr">
                        <a:buNone/>
                      </a:pPr>
                      <a:r>
                        <a:rPr lang="en-US" altLang="zh-CN"/>
                        <a:t>12</a:t>
                      </a:r>
                      <a:r>
                        <a:rPr lang="zh-CN" altLang="en-US"/>
                        <a:t>月</a:t>
                      </a:r>
                      <a:r>
                        <a:rPr lang="en-US" altLang="zh-CN"/>
                        <a:t>~</a:t>
                      </a:r>
                      <a:r>
                        <a:rPr lang="zh-CN" altLang="en-US"/>
                        <a:t>来年</a:t>
                      </a:r>
                      <a:r>
                        <a:rPr lang="en-US" altLang="zh-CN"/>
                        <a:t>1</a:t>
                      </a:r>
                      <a:r>
                        <a:rPr lang="zh-CN" altLang="en-US"/>
                        <a:t>、</a:t>
                      </a:r>
                      <a:r>
                        <a:rPr lang="en-US" altLang="zh-CN"/>
                        <a:t>2</a:t>
                      </a:r>
                      <a:r>
                        <a:rPr lang="zh-CN" altLang="en-US"/>
                        <a:t>月</a:t>
                      </a:r>
                      <a:endParaRPr lang="zh-CN" altLang="en-US"/>
                    </a:p>
                  </a:txBody>
                  <a:tcPr anchor="ctr" anchorCtr="0"/>
                </a:tc>
                <a:tc>
                  <a:txBody>
                    <a:bodyPr/>
                    <a:p>
                      <a:pPr algn="ctr">
                        <a:buNone/>
                      </a:pPr>
                      <a:r>
                        <a:rPr lang="zh-CN" altLang="en-US"/>
                        <a:t>逐渐停止交割，下游厂商补库存维持生产需要</a:t>
                      </a:r>
                      <a:endParaRPr lang="zh-CN" altLang="en-US"/>
                    </a:p>
                  </a:txBody>
                  <a:tcPr anchor="ctr" anchorCtr="0"/>
                </a:tc>
                <a:tc>
                  <a:txBody>
                    <a:bodyPr/>
                    <a:p>
                      <a:pPr algn="ctr">
                        <a:buNone/>
                      </a:pPr>
                      <a:r>
                        <a:rPr lang="zh-CN" altLang="en-US"/>
                        <a:t>价格上涨</a:t>
                      </a:r>
                      <a:endParaRPr lang="zh-CN" altLang="en-US"/>
                    </a:p>
                  </a:txBody>
                  <a:tcPr anchor="ctr" anchorCtr="0"/>
                </a:tc>
              </a:tr>
            </a:tbl>
          </a:graphicData>
        </a:graphic>
      </p:graphicFrame>
      <p:sp>
        <p:nvSpPr>
          <p:cNvPr id="7" name="下箭头 6"/>
          <p:cNvSpPr/>
          <p:nvPr/>
        </p:nvSpPr>
        <p:spPr>
          <a:xfrm>
            <a:off x="10885170" y="3794760"/>
            <a:ext cx="221615" cy="3016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p>
            <a:pPr algn="ctr"/>
            <a:endParaRPr lang="zh-CN" altLang="en-US"/>
          </a:p>
        </p:txBody>
      </p:sp>
      <p:sp>
        <p:nvSpPr>
          <p:cNvPr id="8" name="下箭头 7"/>
          <p:cNvSpPr/>
          <p:nvPr/>
        </p:nvSpPr>
        <p:spPr>
          <a:xfrm>
            <a:off x="10885170" y="4734560"/>
            <a:ext cx="221615" cy="3016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p>
            <a:pPr algn="ctr"/>
            <a:endParaRPr lang="zh-CN" altLang="en-US"/>
          </a:p>
        </p:txBody>
      </p:sp>
      <p:sp>
        <p:nvSpPr>
          <p:cNvPr id="9" name="下箭头 8"/>
          <p:cNvSpPr/>
          <p:nvPr/>
        </p:nvSpPr>
        <p:spPr>
          <a:xfrm>
            <a:off x="10885170" y="5883910"/>
            <a:ext cx="221615" cy="3016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p>
            <a:pPr algn="ctr"/>
            <a:endParaRPr lang="zh-CN" altLang="en-US"/>
          </a:p>
        </p:txBody>
      </p:sp>
      <p:sp>
        <p:nvSpPr>
          <p:cNvPr id="10" name="下箭头 9"/>
          <p:cNvSpPr/>
          <p:nvPr/>
        </p:nvSpPr>
        <p:spPr>
          <a:xfrm rot="10800000">
            <a:off x="10885170" y="4264660"/>
            <a:ext cx="221615" cy="301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1" name="下箭头 10"/>
          <p:cNvSpPr/>
          <p:nvPr/>
        </p:nvSpPr>
        <p:spPr>
          <a:xfrm rot="10800000">
            <a:off x="10885170" y="5309235"/>
            <a:ext cx="221615" cy="301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2" name="下箭头 11"/>
          <p:cNvSpPr/>
          <p:nvPr/>
        </p:nvSpPr>
        <p:spPr>
          <a:xfrm rot="10800000">
            <a:off x="10885170" y="6323330"/>
            <a:ext cx="221615" cy="301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季节性分析法</a:t>
            </a:r>
            <a:r>
              <a:rPr>
                <a:sym typeface="+mn-ea"/>
              </a:rPr>
              <a:t>案例：天然橡胶的季节性供需规律</a:t>
            </a:r>
            <a:endParaRPr lang="zh-CN" altLang="en-US"/>
          </a:p>
        </p:txBody>
      </p:sp>
      <p:pic>
        <p:nvPicPr>
          <p:cNvPr id="6" name="图片 5"/>
          <p:cNvPicPr>
            <a:picLocks noChangeAspect="1"/>
          </p:cNvPicPr>
          <p:nvPr/>
        </p:nvPicPr>
        <p:blipFill>
          <a:blip r:embed="rId1"/>
          <a:stretch>
            <a:fillRect/>
          </a:stretch>
        </p:blipFill>
        <p:spPr>
          <a:xfrm>
            <a:off x="45085" y="1376045"/>
            <a:ext cx="12077700" cy="5114925"/>
          </a:xfrm>
          <a:prstGeom prst="rect">
            <a:avLst/>
          </a:prstGeom>
        </p:spPr>
      </p:pic>
      <p:pic>
        <p:nvPicPr>
          <p:cNvPr id="7" name="图片 6"/>
          <p:cNvPicPr>
            <a:picLocks noChangeAspect="1"/>
          </p:cNvPicPr>
          <p:nvPr/>
        </p:nvPicPr>
        <p:blipFill>
          <a:blip r:embed="rId2"/>
          <a:stretch>
            <a:fillRect/>
          </a:stretch>
        </p:blipFill>
        <p:spPr>
          <a:xfrm>
            <a:off x="178435" y="1485265"/>
            <a:ext cx="11944350" cy="512445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基本分析方法</a:t>
            </a:r>
            <a:endParaRPr lang="en-US" altLang="zh-CN"/>
          </a:p>
        </p:txBody>
      </p:sp>
      <p:sp>
        <p:nvSpPr>
          <p:cNvPr id="3" name="内容占位符 2"/>
          <p:cNvSpPr>
            <a:spLocks noGrp="1"/>
          </p:cNvSpPr>
          <p:nvPr>
            <p:ph idx="1"/>
          </p:nvPr>
        </p:nvSpPr>
        <p:spPr/>
        <p:txBody>
          <a:bodyPr/>
          <a:p>
            <a:pPr marL="0" indent="0">
              <a:buNone/>
            </a:pPr>
            <a:r>
              <a:rPr sz="2400"/>
              <a:t>本章介绍市场中常用的一些期货分析方法：</a:t>
            </a:r>
            <a:endParaRPr sz="2400"/>
          </a:p>
          <a:p>
            <a:pPr>
              <a:buFont typeface="Wingdings" panose="05000000000000000000" charset="0"/>
              <a:buChar char="n"/>
            </a:pPr>
            <a:r>
              <a:rPr sz="2400"/>
              <a:t> 经济周期法</a:t>
            </a:r>
            <a:endParaRPr sz="2400"/>
          </a:p>
          <a:p>
            <a:pPr>
              <a:buFont typeface="Wingdings" panose="05000000000000000000" charset="0"/>
              <a:buChar char="n"/>
            </a:pPr>
            <a:r>
              <a:rPr sz="2400"/>
              <a:t> 平衡表法</a:t>
            </a:r>
            <a:endParaRPr sz="2400"/>
          </a:p>
          <a:p>
            <a:pPr>
              <a:buFont typeface="Wingdings" panose="05000000000000000000" charset="0"/>
              <a:buChar char="n"/>
            </a:pPr>
            <a:r>
              <a:rPr sz="2400"/>
              <a:t> 季节性分析法</a:t>
            </a:r>
            <a:endParaRPr sz="2400"/>
          </a:p>
          <a:p>
            <a:pPr>
              <a:buFont typeface="Wingdings" panose="05000000000000000000" charset="0"/>
              <a:buChar char="n"/>
            </a:pPr>
            <a:r>
              <a:rPr sz="2400"/>
              <a:t> 成本利润分析法</a:t>
            </a:r>
            <a:endParaRPr sz="2400"/>
          </a:p>
          <a:p>
            <a:pPr>
              <a:buFont typeface="Wingdings" panose="05000000000000000000" charset="0"/>
              <a:buChar char="n"/>
            </a:pPr>
            <a:r>
              <a:rPr sz="2400"/>
              <a:t> 持仓分析法</a:t>
            </a:r>
            <a:endParaRPr sz="2400"/>
          </a:p>
          <a:p>
            <a:pPr>
              <a:buFont typeface="Wingdings" panose="05000000000000000000" charset="0"/>
              <a:buChar char="n"/>
            </a:pPr>
            <a:r>
              <a:rPr sz="2400"/>
              <a:t> 事件驱动分析法</a:t>
            </a:r>
            <a:endParaRPr sz="2400"/>
          </a:p>
        </p:txBody>
      </p:sp>
    </p:spTree>
    <p:custDataLst>
      <p:tags r:id="rId1"/>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季节性分析法</a:t>
            </a:r>
            <a:endParaRPr lang="zh-CN" altLang="en-US"/>
          </a:p>
        </p:txBody>
      </p:sp>
      <p:sp>
        <p:nvSpPr>
          <p:cNvPr id="3" name="内容占位符 2"/>
          <p:cNvSpPr>
            <a:spLocks noGrp="1"/>
          </p:cNvSpPr>
          <p:nvPr>
            <p:ph idx="1"/>
          </p:nvPr>
        </p:nvSpPr>
        <p:spPr/>
        <p:txBody>
          <a:bodyPr/>
          <a:p>
            <a:pPr marL="0" indent="0">
              <a:buNone/>
            </a:pPr>
            <a:r>
              <a:rPr lang="zh-CN" altLang="en-US"/>
              <a:t>除了直观的季节图表，还可以通过统计计算的方法对季节性做更精确的分析，主要是通过季节性的涨跌概率统计图表进行定量分析。</a:t>
            </a:r>
            <a:endParaRPr lang="zh-CN" altLang="en-US"/>
          </a:p>
          <a:p>
            <a:pPr marL="0" indent="0">
              <a:buNone/>
            </a:pPr>
            <a:r>
              <a:rPr lang="zh-CN" altLang="en-US"/>
              <a:t>季节性统计图表一般包括上涨年数的百分比、平均涨跌幅等指标，投资者可以依据这些指标识别何时上涨（下跌）概率大以及何时涨（跌）势更强。</a:t>
            </a:r>
            <a:endParaRPr lang="zh-CN" altLang="en-US"/>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季节性分析法</a:t>
            </a:r>
            <a:endParaRPr lang="zh-CN" altLang="en-US"/>
          </a:p>
        </p:txBody>
      </p:sp>
      <p:pic>
        <p:nvPicPr>
          <p:cNvPr id="5" name="图片 4"/>
          <p:cNvPicPr>
            <a:picLocks noChangeAspect="1"/>
          </p:cNvPicPr>
          <p:nvPr/>
        </p:nvPicPr>
        <p:blipFill>
          <a:blip r:embed="rId1"/>
          <a:stretch>
            <a:fillRect/>
          </a:stretch>
        </p:blipFill>
        <p:spPr>
          <a:xfrm>
            <a:off x="669925" y="1500505"/>
            <a:ext cx="10667365" cy="4382770"/>
          </a:xfrm>
          <a:prstGeom prst="rect">
            <a:avLst/>
          </a:prstGeom>
        </p:spPr>
      </p:pic>
    </p:spTree>
    <p:custDataLst>
      <p:tags r:id="rId2"/>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季节性分析法</a:t>
            </a:r>
            <a:endParaRPr lang="zh-CN" altLang="en-US"/>
          </a:p>
        </p:txBody>
      </p:sp>
      <p:pic>
        <p:nvPicPr>
          <p:cNvPr id="4" name="内容占位符 3"/>
          <p:cNvPicPr>
            <a:picLocks noChangeAspect="1"/>
          </p:cNvPicPr>
          <p:nvPr>
            <p:ph idx="1"/>
          </p:nvPr>
        </p:nvPicPr>
        <p:blipFill>
          <a:blip r:embed="rId1"/>
          <a:stretch>
            <a:fillRect/>
          </a:stretch>
        </p:blipFill>
        <p:spPr>
          <a:xfrm>
            <a:off x="1068070" y="1079500"/>
            <a:ext cx="10056495" cy="5449570"/>
          </a:xfrm>
          <a:prstGeom prst="rect">
            <a:avLst/>
          </a:prstGeom>
        </p:spPr>
      </p:pic>
    </p:spTree>
    <p:custDataLst>
      <p:tags r:id="rId2"/>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季节性分析法</a:t>
            </a:r>
            <a:endParaRPr lang="zh-CN" altLang="en-US"/>
          </a:p>
        </p:txBody>
      </p:sp>
      <p:sp>
        <p:nvSpPr>
          <p:cNvPr id="3" name="内容占位符 2"/>
          <p:cNvSpPr>
            <a:spLocks noGrp="1"/>
          </p:cNvSpPr>
          <p:nvPr>
            <p:ph idx="1"/>
          </p:nvPr>
        </p:nvSpPr>
        <p:spPr/>
        <p:txBody>
          <a:bodyPr/>
          <a:p>
            <a:pPr marL="0" indent="0">
              <a:buNone/>
            </a:pPr>
            <a:r>
              <a:rPr lang="zh-CN" altLang="en-US"/>
              <a:t>使用季节性分析法应注意的问题：</a:t>
            </a:r>
            <a:endParaRPr lang="zh-CN" altLang="en-US"/>
          </a:p>
          <a:p>
            <a:pPr marL="0" indent="0">
              <a:buNone/>
            </a:pPr>
            <a:r>
              <a:rPr lang="zh-CN" altLang="en-US"/>
              <a:t>季节性分析法只适用于特定品种的特定阶段，并常常需要结合其他阶段性因素做出客观评估。如果出现特殊情况导致供求失衡，就会削弱原有的季节性规律。譬如，在通货膨胀严重时，即使在需求淡季，期货价格也会趋于上涨；而经济形势不好时，季节性上涨就会被冲淡，甚至出现下跌行情。</a:t>
            </a:r>
            <a:endParaRPr lang="zh-CN" altLang="en-US"/>
          </a:p>
          <a:p>
            <a:pPr marL="0" indent="0">
              <a:buNone/>
            </a:pPr>
            <a:r>
              <a:rPr lang="zh-CN" altLang="en-US" b="1"/>
              <a:t>在实际应用中，切记过分依赖季节性分析法，而忽略其他基本面因素。</a:t>
            </a:r>
            <a:endParaRPr lang="zh-CN" altLang="en-US" b="1"/>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成本利润分析方法</a:t>
            </a:r>
            <a:endParaRPr lang="zh-CN" altLang="en-US"/>
          </a:p>
        </p:txBody>
      </p:sp>
      <p:sp>
        <p:nvSpPr>
          <p:cNvPr id="3" name="内容占位符 2"/>
          <p:cNvSpPr>
            <a:spLocks noGrp="1"/>
          </p:cNvSpPr>
          <p:nvPr>
            <p:ph idx="1"/>
          </p:nvPr>
        </p:nvSpPr>
        <p:spPr/>
        <p:txBody>
          <a:bodyPr/>
          <a:p>
            <a:pPr marL="0" indent="0">
              <a:buNone/>
            </a:pPr>
            <a:r>
              <a:rPr lang="zh-CN" altLang="en-US"/>
              <a:t>成本理论分析法是期货分析的一种重要方法，特别是在进行期货价格区间判断的时候。</a:t>
            </a:r>
            <a:endParaRPr lang="zh-CN" altLang="en-US"/>
          </a:p>
          <a:p>
            <a:pPr marL="0" indent="0">
              <a:buNone/>
            </a:pPr>
            <a:r>
              <a:rPr lang="zh-CN" altLang="en-US"/>
              <a:t>投资者可以把期货产品的生产线或对应企业的盈亏线作为确定价格运行区间或顶部的重要参考指标。</a:t>
            </a:r>
            <a:endParaRPr lang="zh-CN" altLang="en-US"/>
          </a:p>
          <a:p>
            <a:pPr marL="0" indent="0">
              <a:buNone/>
            </a:pPr>
            <a:r>
              <a:rPr lang="zh-CN" altLang="en-US"/>
              <a:t>进行成本利润分析，不能把某一商品单独拿出来计算其成本利润，而是要充分考虑产业链的上下游、副产品价格、替代品价格和时间等一系列因素。</a:t>
            </a:r>
            <a:endParaRPr lang="zh-CN" altLang="en-US"/>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成本利润分析方法案例：大豆相关产品成本利润分析案例          </a:t>
            </a:r>
            <a:endParaRPr lang="zh-CN" altLang="en-US"/>
          </a:p>
        </p:txBody>
      </p:sp>
      <p:sp>
        <p:nvSpPr>
          <p:cNvPr id="3" name="内容占位符 2"/>
          <p:cNvSpPr>
            <a:spLocks noGrp="1"/>
          </p:cNvSpPr>
          <p:nvPr>
            <p:ph idx="1"/>
          </p:nvPr>
        </p:nvSpPr>
        <p:spPr/>
        <p:txBody>
          <a:bodyPr/>
          <a:p>
            <a:pPr marL="0" indent="0">
              <a:buNone/>
            </a:pPr>
            <a:r>
              <a:rPr lang="en-US" altLang="zh-CN"/>
              <a:t>1.</a:t>
            </a:r>
            <a:r>
              <a:t>大豆种植成本与利润</a:t>
            </a:r>
          </a:p>
          <a:p>
            <a:pPr marL="0" indent="0">
              <a:buNone/>
            </a:pPr>
            <a:r>
              <a:t>大豆种植成本主要由地租用成本，种子、化肥、农药成本和机械、人工成本等构成。</a:t>
            </a:r>
          </a:p>
          <a:p>
            <a:pPr marL="0" indent="0">
              <a:buNone/>
            </a:pPr>
            <a:r>
              <a:t>以</a:t>
            </a:r>
            <a:r>
              <a:rPr lang="en-US" altLang="zh-CN"/>
              <a:t>2014</a:t>
            </a:r>
            <a:r>
              <a:t>年黑龙江大豆种植成本为例，大豆种植每公顷投入总成本</a:t>
            </a:r>
            <a:r>
              <a:rPr lang="en-US" altLang="zh-CN"/>
              <a:t>8000</a:t>
            </a:r>
            <a:r>
              <a:t>元，每公顷产量</a:t>
            </a:r>
            <a:r>
              <a:rPr lang="en-US" altLang="zh-CN"/>
              <a:t>1.9</a:t>
            </a:r>
            <a:r>
              <a:t>吨，相当于按照</a:t>
            </a:r>
            <a:r>
              <a:rPr lang="en-US" altLang="zh-CN"/>
              <a:t>4600</a:t>
            </a:r>
            <a:r>
              <a:t>元</a:t>
            </a:r>
            <a:r>
              <a:rPr lang="en-US" altLang="zh-CN"/>
              <a:t>/</a:t>
            </a:r>
            <a:r>
              <a:t>吨销售，理论收益为</a:t>
            </a:r>
            <a:r>
              <a:rPr lang="en-US" altLang="zh-CN"/>
              <a:t>390</a:t>
            </a:r>
            <a:r>
              <a:t>元吨。</a:t>
            </a:r>
          </a:p>
          <a:p>
            <a:pPr marL="0" indent="0">
              <a:buNone/>
            </a:pPr>
            <a:r>
              <a:t>当大豆价格低于</a:t>
            </a:r>
            <a:r>
              <a:rPr lang="en-US" altLang="zh-CN"/>
              <a:t>4210</a:t>
            </a:r>
            <a:r>
              <a:t>元</a:t>
            </a:r>
            <a:r>
              <a:rPr lang="en-US" altLang="zh-CN"/>
              <a:t>/</a:t>
            </a:r>
            <a:r>
              <a:t>吨时，农民将面临亏损，因此仅从成本角度考虑，可以认为</a:t>
            </a:r>
            <a:r>
              <a:rPr lang="en-US" altLang="zh-CN"/>
              <a:t>4210</a:t>
            </a:r>
            <a:r>
              <a:t>元</a:t>
            </a:r>
            <a:r>
              <a:rPr lang="en-US" altLang="zh-CN"/>
              <a:t>/</a:t>
            </a:r>
            <a:r>
              <a:t>吨可能对国产大豆现货及期货价格是一个较强的成本支撑。</a:t>
            </a:r>
          </a:p>
          <a:p>
            <a:pPr marL="0" indent="0">
              <a:buNone/>
            </a:p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成本利润分析方法案例：大豆相关产品成本利润分析案例          </a:t>
            </a:r>
            <a:endParaRPr lang="zh-CN" altLang="en-US"/>
          </a:p>
        </p:txBody>
      </p:sp>
      <p:sp>
        <p:nvSpPr>
          <p:cNvPr id="3" name="内容占位符 2"/>
          <p:cNvSpPr>
            <a:spLocks noGrp="1"/>
          </p:cNvSpPr>
          <p:nvPr>
            <p:ph idx="1"/>
          </p:nvPr>
        </p:nvSpPr>
        <p:spPr>
          <a:xfrm>
            <a:off x="386080" y="1321435"/>
            <a:ext cx="11419840" cy="5041265"/>
          </a:xfrm>
        </p:spPr>
        <p:txBody>
          <a:bodyPr/>
          <a:p>
            <a:pPr marL="0" indent="0">
              <a:buNone/>
            </a:pPr>
            <a:r>
              <a:rPr lang="en-US" altLang="zh-CN"/>
              <a:t>2.</a:t>
            </a:r>
            <a:r>
              <a:t>大豆进口成本</a:t>
            </a:r>
          </a:p>
          <a:p>
            <a:pPr marL="0" indent="0">
              <a:buNone/>
            </a:pPr>
            <a:r>
              <a:t>我国大豆进口依存度较高，</a:t>
            </a:r>
            <a:r>
              <a:rPr lang="en-US" altLang="zh-CN"/>
              <a:t>80%</a:t>
            </a:r>
            <a:r>
              <a:t>以上的大豆主要来自于进口。因此进口成本的估算显得十分重要。</a:t>
            </a:r>
          </a:p>
          <a:p>
            <a:pPr marL="0" indent="0">
              <a:buNone/>
            </a:pPr>
            <a:r>
              <a:t>进口成本的估算过程如下：</a:t>
            </a:r>
          </a:p>
          <a:p>
            <a:pPr marL="0" indent="0">
              <a:buNone/>
            </a:pPr>
            <a:r>
              <a:t>（</a:t>
            </a:r>
            <a:r>
              <a:rPr lang="en-US" altLang="zh-CN"/>
              <a:t>1</a:t>
            </a:r>
            <a:r>
              <a:t>）到岸价格（美元</a:t>
            </a:r>
            <a:r>
              <a:rPr lang="en-US" altLang="zh-CN"/>
              <a:t>/</a:t>
            </a:r>
            <a:r>
              <a:t>吨）</a:t>
            </a:r>
            <a:r>
              <a:rPr lang="en-US" altLang="zh-CN"/>
              <a:t>=[CBOT</a:t>
            </a:r>
            <a:r>
              <a:t>期货价格（美分</a:t>
            </a:r>
            <a:r>
              <a:rPr lang="en-US" altLang="zh-CN"/>
              <a:t>/</a:t>
            </a:r>
            <a:r>
              <a:t>蒲式耳）</a:t>
            </a:r>
            <a:r>
              <a:rPr lang="en-US" altLang="zh-CN"/>
              <a:t>+</a:t>
            </a:r>
            <a:r>
              <a:t>到岸升贴水（美分</a:t>
            </a:r>
            <a:r>
              <a:rPr lang="en-US" altLang="zh-CN"/>
              <a:t>/</a:t>
            </a:r>
            <a:r>
              <a:t>蒲式耳）</a:t>
            </a:r>
            <a:r>
              <a:rPr lang="en-US" altLang="zh-CN"/>
              <a:t>]</a:t>
            </a:r>
            <a:r>
              <a:rPr lang="en-US" altLang="zh-CN">
                <a:latin typeface="Arial" panose="020B0604020202020204" pitchFamily="34" charset="0"/>
              </a:rPr>
              <a:t>×0.36475</a:t>
            </a:r>
            <a:endParaRPr lang="en-US" altLang="zh-CN">
              <a:latin typeface="Arial" panose="020B0604020202020204" pitchFamily="34" charset="0"/>
            </a:endParaRPr>
          </a:p>
          <a:p>
            <a:pPr marL="0" indent="0">
              <a:buNone/>
            </a:pPr>
            <a:r>
              <a:rPr>
                <a:latin typeface="Arial" panose="020B0604020202020204" pitchFamily="34" charset="0"/>
              </a:rPr>
              <a:t>（</a:t>
            </a:r>
            <a:r>
              <a:rPr lang="en-US" altLang="zh-CN">
                <a:latin typeface="Arial" panose="020B0604020202020204" pitchFamily="34" charset="0"/>
              </a:rPr>
              <a:t>2</a:t>
            </a:r>
            <a:r>
              <a:rPr>
                <a:latin typeface="Arial" panose="020B0604020202020204" pitchFamily="34" charset="0"/>
              </a:rPr>
              <a:t>）到岸完税价（元</a:t>
            </a:r>
            <a:r>
              <a:rPr lang="en-US" altLang="zh-CN">
                <a:latin typeface="Arial" panose="020B0604020202020204" pitchFamily="34" charset="0"/>
              </a:rPr>
              <a:t>/</a:t>
            </a:r>
            <a:r>
              <a:rPr>
                <a:latin typeface="Arial" panose="020B0604020202020204" pitchFamily="34" charset="0"/>
              </a:rPr>
              <a:t>吨）</a:t>
            </a:r>
            <a:r>
              <a:rPr lang="en-US" altLang="zh-CN">
                <a:latin typeface="Arial" panose="020B0604020202020204" pitchFamily="34" charset="0"/>
              </a:rPr>
              <a:t>=</a:t>
            </a:r>
            <a:r>
              <a:rPr>
                <a:latin typeface="Arial" panose="020B0604020202020204" pitchFamily="34" charset="0"/>
              </a:rPr>
              <a:t>到岸价（美元</a:t>
            </a:r>
            <a:r>
              <a:rPr lang="en-US" altLang="zh-CN">
                <a:latin typeface="Arial" panose="020B0604020202020204" pitchFamily="34" charset="0"/>
              </a:rPr>
              <a:t>/</a:t>
            </a:r>
            <a:r>
              <a:rPr>
                <a:latin typeface="Arial" panose="020B0604020202020204" pitchFamily="34" charset="0"/>
              </a:rPr>
              <a:t>吨）×</a:t>
            </a:r>
            <a:r>
              <a:rPr lang="en-US" altLang="zh-CN">
                <a:latin typeface="Arial" panose="020B0604020202020204" pitchFamily="34" charset="0"/>
              </a:rPr>
              <a:t>1.13</a:t>
            </a:r>
            <a:r>
              <a:rPr>
                <a:latin typeface="Arial" panose="020B0604020202020204" pitchFamily="34" charset="0"/>
              </a:rPr>
              <a:t>（增值税）×</a:t>
            </a:r>
            <a:r>
              <a:rPr lang="en-US" altLang="zh-CN">
                <a:latin typeface="Arial" panose="020B0604020202020204" pitchFamily="34" charset="0"/>
              </a:rPr>
              <a:t>1.03</a:t>
            </a:r>
            <a:r>
              <a:rPr>
                <a:latin typeface="Arial" panose="020B0604020202020204" pitchFamily="34" charset="0"/>
              </a:rPr>
              <a:t>（进口关税）×美元兑人民币汇率</a:t>
            </a:r>
            <a:r>
              <a:rPr lang="en-US" altLang="zh-CN">
                <a:latin typeface="Arial" panose="020B0604020202020204" pitchFamily="34" charset="0"/>
              </a:rPr>
              <a:t>+</a:t>
            </a:r>
            <a:r>
              <a:rPr>
                <a:latin typeface="Arial" panose="020B0604020202020204" pitchFamily="34" charset="0"/>
              </a:rPr>
              <a:t>港杂费</a:t>
            </a:r>
            <a:endParaRPr>
              <a:latin typeface="Arial" panose="020B0604020202020204" pitchFamily="34" charset="0"/>
            </a:endParaRP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成本利润分析方法案例：大豆相关产品成本利润分析案例          </a:t>
            </a:r>
            <a:endParaRPr lang="zh-CN" altLang="en-US"/>
          </a:p>
        </p:txBody>
      </p:sp>
      <p:sp>
        <p:nvSpPr>
          <p:cNvPr id="3" name="内容占位符 2"/>
          <p:cNvSpPr>
            <a:spLocks noGrp="1"/>
          </p:cNvSpPr>
          <p:nvPr>
            <p:ph idx="1"/>
          </p:nvPr>
        </p:nvSpPr>
        <p:spPr>
          <a:xfrm>
            <a:off x="386080" y="1321435"/>
            <a:ext cx="11419840" cy="5041265"/>
          </a:xfrm>
        </p:spPr>
        <p:txBody>
          <a:bodyPr/>
          <a:p>
            <a:pPr marL="0" indent="0">
              <a:buNone/>
            </a:pPr>
            <a:r>
              <a:rPr>
                <a:latin typeface="Arial" panose="020B0604020202020204" pitchFamily="34" charset="0"/>
              </a:rPr>
              <a:t>【例】</a:t>
            </a:r>
            <a:r>
              <a:rPr lang="en-US" altLang="zh-CN">
                <a:latin typeface="Arial" panose="020B0604020202020204" pitchFamily="34" charset="0"/>
              </a:rPr>
              <a:t>2015</a:t>
            </a:r>
            <a:r>
              <a:rPr>
                <a:latin typeface="Arial" panose="020B0604020202020204" pitchFamily="34" charset="0"/>
              </a:rPr>
              <a:t>年</a:t>
            </a:r>
            <a:r>
              <a:rPr lang="en-US" altLang="zh-CN">
                <a:latin typeface="Arial" panose="020B0604020202020204" pitchFamily="34" charset="0"/>
              </a:rPr>
              <a:t>1</a:t>
            </a:r>
            <a:r>
              <a:rPr>
                <a:latin typeface="Arial" panose="020B0604020202020204" pitchFamily="34" charset="0"/>
              </a:rPr>
              <a:t>月</a:t>
            </a:r>
            <a:r>
              <a:rPr lang="en-US" altLang="zh-CN">
                <a:latin typeface="Arial" panose="020B0604020202020204" pitchFamily="34" charset="0"/>
              </a:rPr>
              <a:t>16</a:t>
            </a:r>
            <a:r>
              <a:rPr>
                <a:latin typeface="Arial" panose="020B0604020202020204" pitchFamily="34" charset="0"/>
              </a:rPr>
              <a:t>日</a:t>
            </a:r>
            <a:r>
              <a:rPr lang="en-US" altLang="zh-CN">
                <a:latin typeface="Arial" panose="020B0604020202020204" pitchFamily="34" charset="0"/>
              </a:rPr>
              <a:t>3</a:t>
            </a:r>
            <a:r>
              <a:rPr>
                <a:latin typeface="Arial" panose="020B0604020202020204" pitchFamily="34" charset="0"/>
              </a:rPr>
              <a:t>月大豆</a:t>
            </a:r>
            <a:r>
              <a:rPr lang="en-US" altLang="zh-CN">
                <a:latin typeface="Arial" panose="020B0604020202020204" pitchFamily="34" charset="0"/>
              </a:rPr>
              <a:t>CBOT</a:t>
            </a:r>
            <a:r>
              <a:rPr>
                <a:latin typeface="Arial" panose="020B0604020202020204" pitchFamily="34" charset="0"/>
              </a:rPr>
              <a:t>期价在</a:t>
            </a:r>
            <a:r>
              <a:rPr lang="en-US" altLang="zh-CN">
                <a:latin typeface="Arial" panose="020B0604020202020204" pitchFamily="34" charset="0"/>
              </a:rPr>
              <a:t>991</a:t>
            </a:r>
            <a:r>
              <a:rPr>
                <a:latin typeface="Arial" panose="020B0604020202020204" pitchFamily="34" charset="0"/>
              </a:rPr>
              <a:t>美分</a:t>
            </a:r>
            <a:r>
              <a:rPr lang="en-US" altLang="zh-CN">
                <a:latin typeface="Arial" panose="020B0604020202020204" pitchFamily="34" charset="0"/>
              </a:rPr>
              <a:t>/</a:t>
            </a:r>
            <a:r>
              <a:rPr>
                <a:latin typeface="Arial" panose="020B0604020202020204" pitchFamily="34" charset="0"/>
              </a:rPr>
              <a:t>蒲式耳，到岸升贴水是</a:t>
            </a:r>
            <a:r>
              <a:rPr lang="en-US" altLang="zh-CN">
                <a:latin typeface="Arial" panose="020B0604020202020204" pitchFamily="34" charset="0"/>
              </a:rPr>
              <a:t>147.48</a:t>
            </a:r>
            <a:r>
              <a:rPr>
                <a:latin typeface="Arial" panose="020B0604020202020204" pitchFamily="34" charset="0"/>
              </a:rPr>
              <a:t>美分</a:t>
            </a:r>
            <a:r>
              <a:rPr lang="en-US" altLang="zh-CN">
                <a:latin typeface="Arial" panose="020B0604020202020204" pitchFamily="34" charset="0"/>
              </a:rPr>
              <a:t>/</a:t>
            </a:r>
            <a:r>
              <a:rPr>
                <a:latin typeface="Arial" panose="020B0604020202020204" pitchFamily="34" charset="0"/>
              </a:rPr>
              <a:t>蒲式耳，则到岸价格为</a:t>
            </a:r>
            <a:r>
              <a:rPr lang="en-US" altLang="zh-CN">
                <a:latin typeface="Arial" panose="020B0604020202020204" pitchFamily="34" charset="0"/>
              </a:rPr>
              <a:t>415</a:t>
            </a:r>
            <a:r>
              <a:rPr>
                <a:latin typeface="Arial" panose="020B0604020202020204" pitchFamily="34" charset="0"/>
              </a:rPr>
              <a:t>美元</a:t>
            </a:r>
            <a:r>
              <a:rPr lang="en-US" altLang="zh-CN">
                <a:latin typeface="Arial" panose="020B0604020202020204" pitchFamily="34" charset="0"/>
              </a:rPr>
              <a:t>/</a:t>
            </a:r>
            <a:r>
              <a:rPr>
                <a:latin typeface="Arial" panose="020B0604020202020204" pitchFamily="34" charset="0"/>
              </a:rPr>
              <a:t>吨；当日汇率为</a:t>
            </a:r>
            <a:r>
              <a:rPr lang="en-US" altLang="zh-CN">
                <a:latin typeface="Arial" panose="020B0604020202020204" pitchFamily="34" charset="0"/>
              </a:rPr>
              <a:t>6.1881</a:t>
            </a:r>
            <a:r>
              <a:rPr>
                <a:latin typeface="Arial" panose="020B0604020202020204" pitchFamily="34" charset="0"/>
              </a:rPr>
              <a:t>，</a:t>
            </a:r>
            <a:r>
              <a:rPr lang="en-US" altLang="zh-CN">
                <a:latin typeface="Arial" panose="020B0604020202020204" pitchFamily="34" charset="0"/>
              </a:rPr>
              <a:t>,</a:t>
            </a:r>
            <a:r>
              <a:rPr>
                <a:latin typeface="Arial" panose="020B0604020202020204" pitchFamily="34" charset="0"/>
              </a:rPr>
              <a:t>港杂费为</a:t>
            </a:r>
            <a:r>
              <a:rPr lang="en-US" altLang="zh-CN">
                <a:latin typeface="Arial" panose="020B0604020202020204" pitchFamily="34" charset="0"/>
              </a:rPr>
              <a:t>150</a:t>
            </a:r>
            <a:r>
              <a:rPr>
                <a:latin typeface="Arial" panose="020B0604020202020204" pitchFamily="34" charset="0"/>
              </a:rPr>
              <a:t>元</a:t>
            </a:r>
            <a:r>
              <a:rPr lang="en-US" altLang="zh-CN">
                <a:latin typeface="Arial" panose="020B0604020202020204" pitchFamily="34" charset="0"/>
              </a:rPr>
              <a:t>/</a:t>
            </a:r>
            <a:r>
              <a:rPr>
                <a:latin typeface="Arial" panose="020B0604020202020204" pitchFamily="34" charset="0"/>
              </a:rPr>
              <a:t>吨，则</a:t>
            </a:r>
            <a:r>
              <a:rPr lang="en-US" altLang="zh-CN">
                <a:latin typeface="Arial" panose="020B0604020202020204" pitchFamily="34" charset="0"/>
              </a:rPr>
              <a:t>3</a:t>
            </a:r>
            <a:r>
              <a:rPr>
                <a:latin typeface="Arial" panose="020B0604020202020204" pitchFamily="34" charset="0"/>
              </a:rPr>
              <a:t>月大豆到岸完税价为</a:t>
            </a:r>
            <a:r>
              <a:rPr lang="en-US" altLang="zh-CN">
                <a:latin typeface="Arial" panose="020B0604020202020204" pitchFamily="34" charset="0"/>
              </a:rPr>
              <a:t>3139</a:t>
            </a:r>
            <a:r>
              <a:rPr>
                <a:latin typeface="Arial" panose="020B0604020202020204" pitchFamily="34" charset="0"/>
              </a:rPr>
              <a:t>元吨。</a:t>
            </a:r>
            <a:endParaRPr>
              <a:latin typeface="Arial" panose="020B0604020202020204" pitchFamily="34" charset="0"/>
            </a:endParaRPr>
          </a:p>
          <a:p>
            <a:pPr marL="0" indent="0">
              <a:buNone/>
            </a:pPr>
            <a:r>
              <a:rPr>
                <a:latin typeface="Arial" panose="020B0604020202020204" pitchFamily="34" charset="0"/>
              </a:rPr>
              <a:t>考虑到运输时间，大豆实际到港时间可能在</a:t>
            </a:r>
            <a:r>
              <a:rPr lang="en-US" altLang="zh-CN">
                <a:latin typeface="Arial" panose="020B0604020202020204" pitchFamily="34" charset="0"/>
              </a:rPr>
              <a:t>5</a:t>
            </a:r>
            <a:r>
              <a:rPr>
                <a:latin typeface="Arial" panose="020B0604020202020204" pitchFamily="34" charset="0"/>
              </a:rPr>
              <a:t>月前后，这里估算的是未来进口的大豆成本。</a:t>
            </a:r>
            <a:endParaRPr>
              <a:latin typeface="Arial" panose="020B0604020202020204" pitchFamily="34" charset="0"/>
            </a:endParaRPr>
          </a:p>
          <a:p>
            <a:pPr marL="0" indent="0">
              <a:buNone/>
            </a:pPr>
            <a:r>
              <a:rPr>
                <a:latin typeface="Arial" panose="020B0604020202020204" pitchFamily="34" charset="0"/>
              </a:rPr>
              <a:t>估算未来进口的大豆成本可以帮助我们对期货盘面的套期保值利润做出判断。</a:t>
            </a:r>
            <a:endParaRPr>
              <a:latin typeface="Arial" panose="020B0604020202020204" pitchFamily="34" charset="0"/>
            </a:endParaRPr>
          </a:p>
        </p:txBody>
      </p:sp>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成本利润分析方法案例：大豆相关产品成本利润分析案例          </a:t>
            </a:r>
            <a:endParaRPr lang="zh-CN" altLang="en-US"/>
          </a:p>
        </p:txBody>
      </p:sp>
      <p:sp>
        <p:nvSpPr>
          <p:cNvPr id="3" name="内容占位符 2"/>
          <p:cNvSpPr>
            <a:spLocks noGrp="1"/>
          </p:cNvSpPr>
          <p:nvPr>
            <p:ph idx="1"/>
          </p:nvPr>
        </p:nvSpPr>
        <p:spPr/>
        <p:txBody>
          <a:bodyPr/>
          <a:p>
            <a:pPr marL="0" indent="0">
              <a:buNone/>
            </a:pPr>
            <a:r>
              <a:rPr lang="en-US" altLang="zh-CN"/>
              <a:t>3.</a:t>
            </a:r>
            <a:r>
              <a:t>油厂大豆压榨利润及期货套期保值利润</a:t>
            </a:r>
          </a:p>
          <a:p>
            <a:pPr marL="0" indent="0">
              <a:buNone/>
            </a:pPr>
            <a:r>
              <a:t>油厂大豆现货压榨利润</a:t>
            </a:r>
            <a:r>
              <a:rPr lang="en-US" altLang="zh-CN"/>
              <a:t>=</a:t>
            </a:r>
            <a:r>
              <a:t>豆粕出厂价</a:t>
            </a:r>
            <a:r>
              <a:rPr>
                <a:latin typeface="Arial" panose="020B0604020202020204" pitchFamily="34" charset="0"/>
              </a:rPr>
              <a:t>×出粕率</a:t>
            </a:r>
            <a:r>
              <a:rPr lang="en-US" altLang="zh-CN">
                <a:latin typeface="Arial" panose="020B0604020202020204" pitchFamily="34" charset="0"/>
              </a:rPr>
              <a:t>+</a:t>
            </a:r>
            <a:r>
              <a:rPr>
                <a:latin typeface="Arial" panose="020B0604020202020204" pitchFamily="34" charset="0"/>
              </a:rPr>
              <a:t>豆油出厂价×出油率</a:t>
            </a:r>
            <a:r>
              <a:rPr lang="en-US" altLang="zh-CN">
                <a:latin typeface="Arial" panose="020B0604020202020204" pitchFamily="34" charset="0"/>
              </a:rPr>
              <a:t>-</a:t>
            </a:r>
            <a:r>
              <a:rPr>
                <a:latin typeface="Arial" panose="020B0604020202020204" pitchFamily="34" charset="0"/>
              </a:rPr>
              <a:t>进口大豆成本</a:t>
            </a:r>
            <a:r>
              <a:rPr lang="en-US" altLang="zh-CN">
                <a:latin typeface="Arial" panose="020B0604020202020204" pitchFamily="34" charset="0"/>
              </a:rPr>
              <a:t>-</a:t>
            </a:r>
            <a:r>
              <a:rPr>
                <a:latin typeface="Arial" panose="020B0604020202020204" pitchFamily="34" charset="0"/>
              </a:rPr>
              <a:t>压榨费用</a:t>
            </a:r>
            <a:endParaRPr>
              <a:latin typeface="Arial" panose="020B0604020202020204" pitchFamily="34" charset="0"/>
            </a:endParaRPr>
          </a:p>
          <a:p>
            <a:pPr marL="0" indent="0">
              <a:buNone/>
            </a:pPr>
            <a:r>
              <a:rPr>
                <a:latin typeface="Arial" panose="020B0604020202020204" pitchFamily="34" charset="0"/>
              </a:rPr>
              <a:t>大豆期货盘面套期保值利润</a:t>
            </a:r>
            <a:r>
              <a:rPr lang="en-US" altLang="zh-CN">
                <a:latin typeface="Arial" panose="020B0604020202020204" pitchFamily="34" charset="0"/>
              </a:rPr>
              <a:t>=</a:t>
            </a:r>
            <a:r>
              <a:rPr>
                <a:latin typeface="Arial" panose="020B0604020202020204" pitchFamily="34" charset="0"/>
              </a:rPr>
              <a:t>豆粕期价×出粕率</a:t>
            </a:r>
            <a:r>
              <a:rPr lang="en-US" altLang="zh-CN">
                <a:latin typeface="Arial" panose="020B0604020202020204" pitchFamily="34" charset="0"/>
              </a:rPr>
              <a:t>+</a:t>
            </a:r>
            <a:r>
              <a:rPr>
                <a:latin typeface="Arial" panose="020B0604020202020204" pitchFamily="34" charset="0"/>
              </a:rPr>
              <a:t>豆油期价×出油率</a:t>
            </a:r>
            <a:r>
              <a:rPr lang="en-US" altLang="zh-CN">
                <a:latin typeface="Arial" panose="020B0604020202020204" pitchFamily="34" charset="0"/>
              </a:rPr>
              <a:t>-</a:t>
            </a:r>
            <a:r>
              <a:rPr>
                <a:latin typeface="Arial" panose="020B0604020202020204" pitchFamily="34" charset="0"/>
              </a:rPr>
              <a:t>进口大豆成本</a:t>
            </a:r>
            <a:r>
              <a:rPr lang="en-US" altLang="zh-CN">
                <a:latin typeface="Arial" panose="020B0604020202020204" pitchFamily="34" charset="0"/>
              </a:rPr>
              <a:t>-</a:t>
            </a:r>
            <a:r>
              <a:rPr>
                <a:latin typeface="Arial" panose="020B0604020202020204" pitchFamily="34" charset="0"/>
              </a:rPr>
              <a:t>压榨费用</a:t>
            </a:r>
            <a:endParaRPr>
              <a:latin typeface="Arial" panose="020B0604020202020204" pitchFamily="34" charset="0"/>
            </a:endParaRPr>
          </a:p>
          <a:p>
            <a:pPr marL="0" indent="0">
              <a:buNone/>
            </a:pPr>
            <a:r>
              <a:rPr>
                <a:latin typeface="Arial" panose="020B0604020202020204" pitchFamily="34" charset="0"/>
              </a:rPr>
              <a:t>【例】以</a:t>
            </a:r>
            <a:r>
              <a:rPr lang="en-US" altLang="zh-CN">
                <a:latin typeface="Arial" panose="020B0604020202020204" pitchFamily="34" charset="0"/>
              </a:rPr>
              <a:t>2015</a:t>
            </a:r>
            <a:r>
              <a:rPr>
                <a:latin typeface="Arial" panose="020B0604020202020204" pitchFamily="34" charset="0"/>
              </a:rPr>
              <a:t>年</a:t>
            </a:r>
            <a:r>
              <a:rPr lang="en-US" altLang="zh-CN">
                <a:latin typeface="Arial" panose="020B0604020202020204" pitchFamily="34" charset="0"/>
              </a:rPr>
              <a:t>1</a:t>
            </a:r>
            <a:r>
              <a:rPr>
                <a:latin typeface="Arial" panose="020B0604020202020204" pitchFamily="34" charset="0"/>
              </a:rPr>
              <a:t>月</a:t>
            </a:r>
            <a:r>
              <a:rPr lang="en-US" altLang="zh-CN">
                <a:latin typeface="Arial" panose="020B0604020202020204" pitchFamily="34" charset="0"/>
              </a:rPr>
              <a:t>16</a:t>
            </a:r>
            <a:r>
              <a:rPr>
                <a:latin typeface="Arial" panose="020B0604020202020204" pitchFamily="34" charset="0"/>
              </a:rPr>
              <a:t>日</a:t>
            </a:r>
            <a:r>
              <a:rPr lang="en-US" altLang="zh-CN">
                <a:latin typeface="Arial" panose="020B0604020202020204" pitchFamily="34" charset="0"/>
              </a:rPr>
              <a:t>3</a:t>
            </a:r>
            <a:r>
              <a:rPr>
                <a:latin typeface="Arial" panose="020B0604020202020204" pitchFamily="34" charset="0"/>
              </a:rPr>
              <a:t>月巴西大豆估算的到岸完税价为</a:t>
            </a:r>
            <a:r>
              <a:rPr lang="en-US" altLang="zh-CN">
                <a:latin typeface="Arial" panose="020B0604020202020204" pitchFamily="34" charset="0"/>
              </a:rPr>
              <a:t>3141</a:t>
            </a:r>
            <a:r>
              <a:rPr>
                <a:latin typeface="Arial" panose="020B0604020202020204" pitchFamily="34" charset="0"/>
              </a:rPr>
              <a:t>元</a:t>
            </a:r>
            <a:r>
              <a:rPr lang="en-US" altLang="zh-CN">
                <a:latin typeface="Arial" panose="020B0604020202020204" pitchFamily="34" charset="0"/>
              </a:rPr>
              <a:t>/</a:t>
            </a:r>
            <a:r>
              <a:rPr>
                <a:latin typeface="Arial" panose="020B0604020202020204" pitchFamily="34" charset="0"/>
              </a:rPr>
              <a:t>吨，如前所述，这批大豆将在</a:t>
            </a:r>
            <a:r>
              <a:rPr lang="en-US" altLang="zh-CN">
                <a:latin typeface="Arial" panose="020B0604020202020204" pitchFamily="34" charset="0"/>
              </a:rPr>
              <a:t>5</a:t>
            </a:r>
            <a:r>
              <a:rPr>
                <a:latin typeface="Arial" panose="020B0604020202020204" pitchFamily="34" charset="0"/>
              </a:rPr>
              <a:t>月前后到港。而</a:t>
            </a:r>
            <a:r>
              <a:rPr lang="en-US" altLang="zh-CN">
                <a:latin typeface="Arial" panose="020B0604020202020204" pitchFamily="34" charset="0"/>
              </a:rPr>
              <a:t>2015</a:t>
            </a:r>
            <a:r>
              <a:rPr>
                <a:latin typeface="Arial" panose="020B0604020202020204" pitchFamily="34" charset="0"/>
              </a:rPr>
              <a:t>年</a:t>
            </a:r>
            <a:r>
              <a:rPr lang="en-US" altLang="zh-CN">
                <a:latin typeface="Arial" panose="020B0604020202020204" pitchFamily="34" charset="0"/>
              </a:rPr>
              <a:t>1</a:t>
            </a:r>
            <a:r>
              <a:rPr>
                <a:latin typeface="Arial" panose="020B0604020202020204" pitchFamily="34" charset="0"/>
              </a:rPr>
              <a:t>月</a:t>
            </a:r>
            <a:r>
              <a:rPr lang="en-US" altLang="zh-CN">
                <a:latin typeface="Arial" panose="020B0604020202020204" pitchFamily="34" charset="0"/>
              </a:rPr>
              <a:t>16</a:t>
            </a:r>
            <a:r>
              <a:rPr>
                <a:latin typeface="Arial" panose="020B0604020202020204" pitchFamily="34" charset="0"/>
              </a:rPr>
              <a:t>日大连豆粕</a:t>
            </a:r>
            <a:r>
              <a:rPr lang="en-US" altLang="zh-CN">
                <a:latin typeface="Arial" panose="020B0604020202020204" pitchFamily="34" charset="0"/>
              </a:rPr>
              <a:t>5</a:t>
            </a:r>
            <a:r>
              <a:rPr>
                <a:latin typeface="Arial" panose="020B0604020202020204" pitchFamily="34" charset="0"/>
              </a:rPr>
              <a:t>月期货价格为</a:t>
            </a:r>
            <a:r>
              <a:rPr lang="en-US" altLang="zh-CN">
                <a:latin typeface="Arial" panose="020B0604020202020204" pitchFamily="34" charset="0"/>
              </a:rPr>
              <a:t>3060</a:t>
            </a:r>
            <a:r>
              <a:rPr>
                <a:latin typeface="Arial" panose="020B0604020202020204" pitchFamily="34" charset="0"/>
              </a:rPr>
              <a:t>元</a:t>
            </a:r>
            <a:r>
              <a:rPr lang="en-US" altLang="zh-CN">
                <a:latin typeface="Arial" panose="020B0604020202020204" pitchFamily="34" charset="0"/>
              </a:rPr>
              <a:t>/</a:t>
            </a:r>
            <a:r>
              <a:rPr>
                <a:latin typeface="Arial" panose="020B0604020202020204" pitchFamily="34" charset="0"/>
              </a:rPr>
              <a:t>吨，豆油</a:t>
            </a:r>
            <a:r>
              <a:rPr lang="en-US" altLang="zh-CN">
                <a:latin typeface="Arial" panose="020B0604020202020204" pitchFamily="34" charset="0"/>
              </a:rPr>
              <a:t>5</a:t>
            </a:r>
            <a:r>
              <a:rPr>
                <a:latin typeface="Arial" panose="020B0604020202020204" pitchFamily="34" charset="0"/>
              </a:rPr>
              <a:t>月期货价格为</a:t>
            </a:r>
            <a:r>
              <a:rPr lang="en-US" altLang="zh-CN">
                <a:latin typeface="Arial" panose="020B0604020202020204" pitchFamily="34" charset="0"/>
              </a:rPr>
              <a:t>5612</a:t>
            </a:r>
            <a:r>
              <a:rPr>
                <a:latin typeface="Arial" panose="020B0604020202020204" pitchFamily="34" charset="0"/>
              </a:rPr>
              <a:t>元</a:t>
            </a:r>
            <a:r>
              <a:rPr lang="en-US" altLang="zh-CN">
                <a:latin typeface="Arial" panose="020B0604020202020204" pitchFamily="34" charset="0"/>
              </a:rPr>
              <a:t>/</a:t>
            </a:r>
            <a:r>
              <a:rPr>
                <a:latin typeface="Arial" panose="020B0604020202020204" pitchFamily="34" charset="0"/>
              </a:rPr>
              <a:t>吨，按照</a:t>
            </a:r>
            <a:r>
              <a:rPr lang="en-US" altLang="zh-CN">
                <a:latin typeface="Arial" panose="020B0604020202020204" pitchFamily="34" charset="0"/>
              </a:rPr>
              <a:t>0.785</a:t>
            </a:r>
            <a:r>
              <a:rPr>
                <a:latin typeface="Arial" panose="020B0604020202020204" pitchFamily="34" charset="0"/>
              </a:rPr>
              <a:t>的出粕率、</a:t>
            </a:r>
            <a:r>
              <a:rPr lang="en-US" altLang="zh-CN">
                <a:latin typeface="Arial" panose="020B0604020202020204" pitchFamily="34" charset="0"/>
              </a:rPr>
              <a:t>0.185</a:t>
            </a:r>
            <a:r>
              <a:rPr>
                <a:latin typeface="Arial" panose="020B0604020202020204" pitchFamily="34" charset="0"/>
              </a:rPr>
              <a:t>的出油率，用</a:t>
            </a:r>
            <a:r>
              <a:rPr lang="en-US" altLang="zh-CN">
                <a:latin typeface="Arial" panose="020B0604020202020204" pitchFamily="34" charset="0"/>
              </a:rPr>
              <a:t>130</a:t>
            </a:r>
            <a:r>
              <a:rPr>
                <a:latin typeface="Arial" panose="020B0604020202020204" pitchFamily="34" charset="0"/>
              </a:rPr>
              <a:t>元</a:t>
            </a:r>
            <a:r>
              <a:rPr lang="en-US" altLang="zh-CN">
                <a:latin typeface="Arial" panose="020B0604020202020204" pitchFamily="34" charset="0"/>
              </a:rPr>
              <a:t>/</a:t>
            </a:r>
            <a:r>
              <a:rPr>
                <a:latin typeface="Arial" panose="020B0604020202020204" pitchFamily="34" charset="0"/>
              </a:rPr>
              <a:t>吨的压榨费用来估算，</a:t>
            </a:r>
            <a:r>
              <a:rPr lang="en-US" altLang="zh-CN">
                <a:latin typeface="Arial" panose="020B0604020202020204" pitchFamily="34" charset="0"/>
              </a:rPr>
              <a:t>5</a:t>
            </a:r>
            <a:r>
              <a:rPr>
                <a:latin typeface="Arial" panose="020B0604020202020204" pitchFamily="34" charset="0"/>
              </a:rPr>
              <a:t>月盘面大豆期货压榨利润为</a:t>
            </a:r>
            <a:r>
              <a:rPr lang="en-US" altLang="zh-CN">
                <a:latin typeface="Arial" panose="020B0604020202020204" pitchFamily="34" charset="0"/>
              </a:rPr>
              <a:t>169</a:t>
            </a:r>
            <a:r>
              <a:rPr>
                <a:latin typeface="Arial" panose="020B0604020202020204" pitchFamily="34" charset="0"/>
              </a:rPr>
              <a:t>元</a:t>
            </a:r>
            <a:r>
              <a:rPr lang="en-US" altLang="zh-CN">
                <a:latin typeface="Arial" panose="020B0604020202020204" pitchFamily="34" charset="0"/>
              </a:rPr>
              <a:t>/</a:t>
            </a:r>
            <a:r>
              <a:rPr>
                <a:latin typeface="Arial" panose="020B0604020202020204" pitchFamily="34" charset="0"/>
              </a:rPr>
              <a:t>吨。一般，油厂在盘面压榨盈亏平衡或者盈利后卖出套期保值的意愿会增强。因此，当期货盘面出现压榨利润时，盘面的卖出压力可能开始增加。</a:t>
            </a:r>
            <a:endParaRPr>
              <a:latin typeface="Arial" panose="020B0604020202020204" pitchFamily="34" charset="0"/>
            </a:endParaRPr>
          </a:p>
        </p:txBody>
      </p:sp>
    </p:spTree>
    <p:custDataLst>
      <p:tags r:id="rId1"/>
    </p:custData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成本利润分析方法案例：大豆相关产品成本利润分析案例          </a:t>
            </a:r>
            <a:endParaRPr lang="zh-CN" altLang="en-US"/>
          </a:p>
        </p:txBody>
      </p:sp>
      <p:sp>
        <p:nvSpPr>
          <p:cNvPr id="3" name="内容占位符 2"/>
          <p:cNvSpPr>
            <a:spLocks noGrp="1"/>
          </p:cNvSpPr>
          <p:nvPr>
            <p:ph idx="1"/>
          </p:nvPr>
        </p:nvSpPr>
        <p:spPr/>
        <p:txBody>
          <a:bodyPr/>
          <a:p>
            <a:pPr marL="0" indent="0">
              <a:buNone/>
            </a:pPr>
            <a:r>
              <a:rPr lang="en-US" altLang="zh-CN"/>
              <a:t>4.</a:t>
            </a:r>
            <a:r>
              <a:t>养殖成本利润</a:t>
            </a:r>
          </a:p>
          <a:p>
            <a:pPr marL="0" indent="0">
              <a:buNone/>
            </a:pPr>
            <a:r>
              <a:t>下游的终端产品利润也会对上游的原材料采购产生影响。</a:t>
            </a:r>
          </a:p>
          <a:p>
            <a:pPr marL="0" indent="0">
              <a:buNone/>
            </a:pPr>
            <a:r>
              <a:t>以豆粕的终端需求为例，如果生猪和禽类的养殖陷入亏损，则下游肉禽产品可能通过降低存栏来减少亏损，这就会减少对豆粕等饲料原料的采购需求，从而令豆粕等饲料原料价格承压。反之，当下游畜禽产品的利润较好时，养殖户又会增加补栏从而带动豆粕等原料的需求，提振其价格。</a:t>
            </a:r>
          </a:p>
          <a:p>
            <a:pPr marL="0" indent="0">
              <a:buNone/>
            </a:pP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经济周期分析方法</a:t>
            </a:r>
            <a:endParaRPr lang="zh-CN" altLang="en-US"/>
          </a:p>
        </p:txBody>
      </p:sp>
      <p:sp>
        <p:nvSpPr>
          <p:cNvPr id="3" name="内容占位符 2"/>
          <p:cNvSpPr>
            <a:spLocks noGrp="1"/>
          </p:cNvSpPr>
          <p:nvPr>
            <p:ph idx="1"/>
          </p:nvPr>
        </p:nvSpPr>
        <p:spPr/>
        <p:txBody>
          <a:bodyPr/>
          <a:p>
            <a:pPr marL="0" indent="0">
              <a:buNone/>
            </a:pPr>
            <a:r>
              <a:rPr lang="zh-CN" altLang="en-US"/>
              <a:t>经济增长常表现出周期性的波动，准确判断宏观经济所处阶段是期货基本面分析的关键。每个经济周期大致可分为如下四个阶段：</a:t>
            </a:r>
            <a:endParaRPr lang="zh-CN" altLang="en-US"/>
          </a:p>
          <a:p>
            <a:pPr>
              <a:buFont typeface="Wingdings" panose="05000000000000000000" charset="0"/>
              <a:buChar char="n"/>
            </a:pPr>
            <a:r>
              <a:rPr lang="zh-CN" altLang="en-US"/>
              <a:t>繁荣</a:t>
            </a:r>
            <a:r>
              <a:rPr lang="en-US" altLang="zh-CN"/>
              <a:t>——</a:t>
            </a:r>
            <a:r>
              <a:t>经济活动扩张或向上阶段</a:t>
            </a:r>
            <a:endParaRPr lang="zh-CN" altLang="en-US"/>
          </a:p>
          <a:p>
            <a:pPr>
              <a:buFont typeface="Wingdings" panose="05000000000000000000" charset="0"/>
              <a:buChar char="n"/>
            </a:pPr>
            <a:r>
              <a:rPr lang="zh-CN" altLang="en-US"/>
              <a:t>衰退</a:t>
            </a:r>
            <a:r>
              <a:rPr lang="en-US" altLang="zh-CN"/>
              <a:t>——</a:t>
            </a:r>
            <a:r>
              <a:t>由繁荣专为萧条的过渡阶段</a:t>
            </a:r>
            <a:endParaRPr lang="zh-CN" altLang="en-US"/>
          </a:p>
          <a:p>
            <a:pPr>
              <a:buFont typeface="Wingdings" panose="05000000000000000000" charset="0"/>
              <a:buChar char="n"/>
            </a:pPr>
            <a:r>
              <a:rPr lang="zh-CN" altLang="en-US"/>
              <a:t>萧条</a:t>
            </a:r>
            <a:r>
              <a:rPr lang="en-US" altLang="zh-CN"/>
              <a:t>——</a:t>
            </a:r>
            <a:r>
              <a:t>经济活动的收缩或向下阶段</a:t>
            </a:r>
            <a:endParaRPr lang="zh-CN" altLang="en-US"/>
          </a:p>
          <a:p>
            <a:pPr>
              <a:buFont typeface="Wingdings" panose="05000000000000000000" charset="0"/>
              <a:buChar char="n"/>
            </a:pPr>
            <a:r>
              <a:rPr lang="zh-CN" altLang="en-US"/>
              <a:t>复苏</a:t>
            </a:r>
            <a:r>
              <a:rPr lang="en-US" altLang="zh-CN"/>
              <a:t>——</a:t>
            </a:r>
            <a:r>
              <a:t>由萧条转为繁荣的过渡阶段</a:t>
            </a:r>
          </a:p>
          <a:p>
            <a:pPr>
              <a:buFont typeface="Wingdings" panose="05000000000000000000" charset="0"/>
              <a:buChar char="n"/>
            </a:pPr>
          </a:p>
          <a:p>
            <a:pPr marL="0" indent="0">
              <a:buFont typeface="Wingdings" panose="05000000000000000000" charset="0"/>
              <a:buNone/>
            </a:pPr>
            <a:r>
              <a:t>一般来说，在宏观经济运行良好的条件下，因为投资和消费增加，需求增加，商品期货价格和股指期货价格会呈现不断攀升的趋势；</a:t>
            </a:r>
          </a:p>
          <a:p>
            <a:pPr marL="0" indent="0">
              <a:buFont typeface="Wingdings" panose="05000000000000000000" charset="0"/>
              <a:buNone/>
            </a:pPr>
            <a:r>
              <a:t>反之，在宏观经济运行恶化的背景下，投资和消费减少，社会总需求下降，商品期货和股指期货价格往往呈现出下滑的态势。</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成本利润分析方法     </a:t>
            </a:r>
            <a:endParaRPr lang="zh-CN" altLang="en-US"/>
          </a:p>
        </p:txBody>
      </p:sp>
      <p:sp>
        <p:nvSpPr>
          <p:cNvPr id="3" name="内容占位符 2"/>
          <p:cNvSpPr>
            <a:spLocks noGrp="1"/>
          </p:cNvSpPr>
          <p:nvPr>
            <p:ph idx="1"/>
          </p:nvPr>
        </p:nvSpPr>
        <p:spPr/>
        <p:txBody>
          <a:bodyPr/>
          <a:p>
            <a:pPr marL="0" indent="0">
              <a:buNone/>
            </a:pPr>
            <a:r>
              <a:t>成本利润分析方法应该注意的问题</a:t>
            </a:r>
          </a:p>
          <a:p>
            <a:pPr marL="0" indent="0">
              <a:buNone/>
            </a:pPr>
            <a:r>
              <a:t>（</a:t>
            </a:r>
            <a:r>
              <a:rPr lang="en-US" altLang="zh-CN"/>
              <a:t>1</a:t>
            </a:r>
            <a:r>
              <a:t>）应用成本利润方法计算出来的价格，是一个动态价格，同时也会与现在的时点有所差异，其价格计算有一定的滞后性。</a:t>
            </a:r>
          </a:p>
          <a:p>
            <a:pPr marL="0" indent="0">
              <a:buNone/>
            </a:pPr>
            <a:r>
              <a:t>（</a:t>
            </a:r>
            <a:r>
              <a:rPr lang="en-US" altLang="zh-CN"/>
              <a:t>2</a:t>
            </a:r>
            <a:r>
              <a:t>）在很多产品的生产过程中，会产生副产品或者可循环利用的产品。现实中很多企业（以黑色产业链和能源化工产业链居多）依靠副产品实现盈利，而主营产品则可以忍受一定程度的亏损。这时要做好成本利润分析，要进行深入的调研，把各个产品之间的关系和厂家意愿弄清楚。</a:t>
            </a:r>
          </a:p>
          <a:p>
            <a:pPr marL="0" indent="0">
              <a:buNone/>
            </a:pPr>
            <a:r>
              <a:t>（</a:t>
            </a:r>
            <a:r>
              <a:rPr lang="en-US" altLang="zh-CN"/>
              <a:t>3</a:t>
            </a:r>
            <a:r>
              <a:t>）成本利润分析法有着科学性、参考价值较高的优点。但是，在现实中，期货价格易受当下时点节点的供求关系、资金炒作等因素影响而脱离成本利润区间。因此，在应用成本利润分析法是，还应注意结合其他基本面分析方法，不可过分依赖单一方法。</a:t>
            </a:r>
          </a:p>
        </p:txBody>
      </p:sp>
    </p:spTree>
    <p:custDataLst>
      <p:tags r:id="rId1"/>
    </p:custData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t>持仓分析法</a:t>
            </a:r>
          </a:p>
        </p:txBody>
      </p:sp>
      <p:sp>
        <p:nvSpPr>
          <p:cNvPr id="3" name="内容占位符 2"/>
          <p:cNvSpPr>
            <a:spLocks noGrp="1"/>
          </p:cNvSpPr>
          <p:nvPr>
            <p:ph idx="1"/>
          </p:nvPr>
        </p:nvSpPr>
        <p:spPr/>
        <p:txBody>
          <a:bodyPr/>
          <a:p>
            <a:pPr marL="0" indent="0">
              <a:buNone/>
            </a:pPr>
            <a:r>
              <a:rPr lang="zh-CN" altLang="en-US"/>
              <a:t>持仓量研究一般是研究价格、持仓量和成交量三者之间关系，这种研究方法是传统经典的研究方法，有助于从整体上判断市场中的买卖意向。</a:t>
            </a:r>
            <a:endParaRPr lang="zh-CN" altLang="en-US"/>
          </a:p>
          <a:p>
            <a:pPr marL="0" indent="0">
              <a:buNone/>
            </a:pPr>
            <a:r>
              <a:rPr lang="zh-CN" altLang="en-US"/>
              <a:t>持仓分析法主要是研究持仓的内部结构，即通过跟踪各会员多空持仓变化，分析市场主力买卖双方力量的对比变化，来预测市场运行方向。</a:t>
            </a:r>
            <a:endParaRPr lang="zh-CN" altLang="en-US"/>
          </a:p>
          <a:p>
            <a:pPr marL="0" indent="0">
              <a:buNone/>
            </a:pPr>
            <a:r>
              <a:rPr lang="zh-CN" altLang="en-US"/>
              <a:t>一般而言，主力机构的持仓方向往往影响着价格的发展方向，这在国内市场尤为明显。</a:t>
            </a:r>
            <a:endParaRPr lang="zh-CN" altLang="en-US"/>
          </a:p>
        </p:txBody>
      </p:sp>
    </p:spTree>
    <p:custDataLst>
      <p:tags r:id="rId1"/>
    </p:custData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持仓分析法</a:t>
            </a:r>
            <a:r>
              <a:rPr lang="en-US" altLang="zh-CN"/>
              <a:t>——</a:t>
            </a:r>
            <a:r>
              <a:t>国内交易所持仓分析</a:t>
            </a:r>
          </a:p>
        </p:txBody>
      </p:sp>
      <p:sp>
        <p:nvSpPr>
          <p:cNvPr id="3" name="内容占位符 2"/>
          <p:cNvSpPr>
            <a:spLocks noGrp="1"/>
          </p:cNvSpPr>
          <p:nvPr>
            <p:ph idx="1"/>
          </p:nvPr>
        </p:nvSpPr>
        <p:spPr>
          <a:xfrm>
            <a:off x="7050405" y="1295400"/>
            <a:ext cx="4471670" cy="5041265"/>
          </a:xfrm>
        </p:spPr>
        <p:txBody>
          <a:bodyPr/>
          <a:p>
            <a:pPr marL="0" indent="0">
              <a:buNone/>
            </a:pPr>
            <a:r>
              <a:rPr lang="zh-CN" altLang="en-US" sz="1400"/>
              <a:t>按照规定，国内期货交易所的任何合约的持仓数量达到一定数量时，交易所必须在每日收盘后将当日交易量和多空持仓量排名最前面的</a:t>
            </a:r>
            <a:r>
              <a:rPr lang="en-US" altLang="zh-CN" sz="1400"/>
              <a:t>20</a:t>
            </a:r>
            <a:r>
              <a:rPr sz="1400"/>
              <a:t>名会员额度名单及数量予以公布。</a:t>
            </a:r>
            <a:endParaRPr sz="1400"/>
          </a:p>
          <a:p>
            <a:pPr marL="0" indent="0">
              <a:buNone/>
            </a:pPr>
            <a:r>
              <a:rPr sz="1400"/>
              <a:t>左图以沪铜</a:t>
            </a:r>
            <a:r>
              <a:rPr lang="en-US" altLang="zh-CN" sz="1400"/>
              <a:t>Cu2006</a:t>
            </a:r>
            <a:r>
              <a:rPr sz="1400"/>
              <a:t>合约，</a:t>
            </a:r>
            <a:r>
              <a:rPr lang="en-US" altLang="zh-CN" sz="1400"/>
              <a:t>2020</a:t>
            </a:r>
            <a:r>
              <a:rPr sz="1400"/>
              <a:t>年</a:t>
            </a:r>
            <a:r>
              <a:rPr lang="en-US" altLang="zh-CN" sz="1400"/>
              <a:t>4</a:t>
            </a:r>
            <a:r>
              <a:rPr sz="1400"/>
              <a:t>月</a:t>
            </a:r>
            <a:r>
              <a:rPr lang="en-US" altLang="zh-CN" sz="1400"/>
              <a:t>3</a:t>
            </a:r>
            <a:r>
              <a:rPr sz="1400"/>
              <a:t>日的持仓情况为例。</a:t>
            </a:r>
            <a:endParaRPr sz="1400"/>
          </a:p>
          <a:p>
            <a:pPr marL="0" indent="0">
              <a:buNone/>
            </a:pPr>
            <a:r>
              <a:rPr sz="1400"/>
              <a:t>主要有以下分析方法：</a:t>
            </a:r>
            <a:endParaRPr sz="1400"/>
          </a:p>
          <a:p>
            <a:pPr marL="342900" indent="-342900">
              <a:buAutoNum type="arabicPeriod"/>
            </a:pPr>
            <a:r>
              <a:rPr sz="1400"/>
              <a:t>比较多空主要持仓量的大小。如果某合约前数名多方持仓数量远大于空方数量，说明该合约多单掌握在主力手中，空单则大多分布在散户手中；反之亦然。</a:t>
            </a:r>
            <a:endParaRPr sz="1400"/>
          </a:p>
          <a:p>
            <a:pPr marL="342900" indent="-342900">
              <a:buAutoNum type="arabicPeriod"/>
            </a:pPr>
            <a:r>
              <a:rPr sz="1400"/>
              <a:t>观察某一品种或合约的多单（空单）是否集中在一个会员或几个会员手中，结合价格涨跌找到市场主力所在，即</a:t>
            </a:r>
            <a:r>
              <a:rPr lang="en-US" altLang="zh-CN" sz="1400"/>
              <a:t>“</a:t>
            </a:r>
            <a:r>
              <a:rPr sz="1400"/>
              <a:t>区域</a:t>
            </a:r>
            <a:r>
              <a:rPr lang="en-US" altLang="zh-CN" sz="1400"/>
              <a:t>”</a:t>
            </a:r>
            <a:r>
              <a:rPr sz="1400"/>
              <a:t>或</a:t>
            </a:r>
            <a:r>
              <a:rPr lang="en-US" altLang="zh-CN" sz="1400"/>
              <a:t>“</a:t>
            </a:r>
            <a:r>
              <a:rPr sz="1400"/>
              <a:t>派系</a:t>
            </a:r>
            <a:r>
              <a:rPr lang="en-US" altLang="zh-CN" sz="1400"/>
              <a:t>”</a:t>
            </a:r>
            <a:r>
              <a:rPr sz="1400"/>
              <a:t>会员。</a:t>
            </a:r>
            <a:endParaRPr sz="1400"/>
          </a:p>
          <a:p>
            <a:pPr marL="342900" indent="-342900">
              <a:buAutoNum type="arabicPeriod"/>
            </a:pPr>
            <a:r>
              <a:rPr sz="1400"/>
              <a:t>跟踪某一品种主要席位的交易状况，持仓增减，从而确定主力进出场的动向。</a:t>
            </a:r>
            <a:endParaRPr sz="1400"/>
          </a:p>
          <a:p>
            <a:pPr marL="342900" indent="-342900">
              <a:buAutoNum type="arabicPeriod"/>
            </a:pPr>
            <a:endParaRPr sz="1400"/>
          </a:p>
        </p:txBody>
      </p:sp>
      <p:pic>
        <p:nvPicPr>
          <p:cNvPr id="4" name="图片 3"/>
          <p:cNvPicPr>
            <a:picLocks noChangeAspect="1"/>
          </p:cNvPicPr>
          <p:nvPr>
            <p:custDataLst>
              <p:tags r:id="rId1"/>
            </p:custDataLst>
          </p:nvPr>
        </p:nvPicPr>
        <p:blipFill>
          <a:blip r:embed="rId2"/>
          <a:stretch>
            <a:fillRect/>
          </a:stretch>
        </p:blipFill>
        <p:spPr>
          <a:xfrm>
            <a:off x="669925" y="1116965"/>
            <a:ext cx="5972175" cy="5398770"/>
          </a:xfrm>
          <a:prstGeom prst="rect">
            <a:avLst/>
          </a:prstGeom>
        </p:spPr>
      </p:pic>
    </p:spTree>
    <p:custDataLst>
      <p:tags r:id="rId3"/>
    </p:custData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持仓分析法</a:t>
            </a:r>
            <a:r>
              <a:rPr lang="en-US" altLang="zh-CN">
                <a:sym typeface="+mn-ea"/>
              </a:rPr>
              <a:t>——</a:t>
            </a:r>
            <a:r>
              <a:rPr>
                <a:sym typeface="+mn-ea"/>
              </a:rPr>
              <a:t>国内交易所持仓分析</a:t>
            </a:r>
            <a:endParaRPr lang="zh-CN" altLang="en-US"/>
          </a:p>
        </p:txBody>
      </p:sp>
      <p:sp>
        <p:nvSpPr>
          <p:cNvPr id="3" name="内容占位符 2"/>
          <p:cNvSpPr>
            <a:spLocks noGrp="1"/>
          </p:cNvSpPr>
          <p:nvPr>
            <p:ph idx="1"/>
          </p:nvPr>
        </p:nvSpPr>
        <p:spPr/>
        <p:txBody>
          <a:bodyPr/>
          <a:p>
            <a:pPr marL="0" indent="0">
              <a:buNone/>
            </a:pPr>
            <a:r>
              <a:rPr lang="zh-CN" altLang="en-US"/>
              <a:t>铜的国内持仓会员席位常常有较为鲜明的投资特点，大多数是投机席位，比如江浙沪地区的某几家期货公司，主要集中在空头持仓排名上面，是影响铜价涨跌的主要资金力量，是持仓分析的重点。</a:t>
            </a:r>
            <a:endParaRPr lang="zh-CN" altLang="en-US"/>
          </a:p>
          <a:p>
            <a:pPr marL="0" indent="0">
              <a:buNone/>
            </a:pPr>
            <a:r>
              <a:rPr lang="zh-CN" altLang="en-US"/>
              <a:t>而有现货背景的多体现出套期保值或内外套利的特征，这部分主要集中在多头席位，成为铜的多头主力，比如具有现货背景的几家期货公司，对短期价格变化影响有限。</a:t>
            </a:r>
            <a:endParaRPr lang="zh-CN" altLang="en-US"/>
          </a:p>
          <a:p>
            <a:pPr marL="0" indent="0">
              <a:buNone/>
            </a:pPr>
            <a:r>
              <a:rPr lang="zh-CN" altLang="en-US"/>
              <a:t>还有一些日内成交量排名靠前但持仓量却并不突出，这部分主要是以日内操作为主的量化交易席位，对价格趋势的分析指导意义不大。</a:t>
            </a:r>
            <a:endParaRPr lang="zh-CN" altLang="en-US"/>
          </a:p>
          <a:p>
            <a:pPr marL="0" indent="0">
              <a:buNone/>
            </a:pPr>
            <a:r>
              <a:rPr lang="zh-CN" altLang="en-US"/>
              <a:t>在持仓分析中，跟踪一些具有典型代表的会员持仓变化是非常必要的。</a:t>
            </a:r>
            <a:endParaRPr lang="zh-CN" altLang="en-US"/>
          </a:p>
        </p:txBody>
      </p:sp>
    </p:spTree>
    <p:custDataLst>
      <p:tags r:id="rId1"/>
    </p:custData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持仓分析法</a:t>
            </a:r>
            <a:r>
              <a:rPr lang="en-US" altLang="zh-CN">
                <a:sym typeface="+mn-ea"/>
              </a:rPr>
              <a:t>——</a:t>
            </a:r>
            <a:r>
              <a:rPr>
                <a:sym typeface="+mn-ea"/>
              </a:rPr>
              <a:t>美国</a:t>
            </a:r>
            <a:r>
              <a:rPr lang="en-US" altLang="zh-CN">
                <a:sym typeface="+mn-ea"/>
              </a:rPr>
              <a:t>CFTC</a:t>
            </a:r>
            <a:r>
              <a:rPr>
                <a:sym typeface="+mn-ea"/>
              </a:rPr>
              <a:t>持仓报告分析</a:t>
            </a:r>
            <a:endParaRPr>
              <a:sym typeface="+mn-ea"/>
            </a:endParaRPr>
          </a:p>
        </p:txBody>
      </p:sp>
      <p:pic>
        <p:nvPicPr>
          <p:cNvPr id="4" name="内容占位符 3"/>
          <p:cNvPicPr>
            <a:picLocks noChangeAspect="1"/>
          </p:cNvPicPr>
          <p:nvPr>
            <p:ph idx="1"/>
          </p:nvPr>
        </p:nvPicPr>
        <p:blipFill>
          <a:blip r:embed="rId1"/>
          <a:stretch>
            <a:fillRect/>
          </a:stretch>
        </p:blipFill>
        <p:spPr>
          <a:xfrm>
            <a:off x="425450" y="1079500"/>
            <a:ext cx="7814310" cy="5041265"/>
          </a:xfrm>
          <a:prstGeom prst="rect">
            <a:avLst/>
          </a:prstGeom>
        </p:spPr>
      </p:pic>
      <p:sp>
        <p:nvSpPr>
          <p:cNvPr id="5" name="文本框 4"/>
          <p:cNvSpPr txBox="1"/>
          <p:nvPr/>
        </p:nvSpPr>
        <p:spPr>
          <a:xfrm>
            <a:off x="8564245" y="1153160"/>
            <a:ext cx="3540125" cy="2799715"/>
          </a:xfrm>
          <a:prstGeom prst="rect">
            <a:avLst/>
          </a:prstGeom>
          <a:noFill/>
        </p:spPr>
        <p:txBody>
          <a:bodyPr wrap="square" rtlCol="0">
            <a:spAutoFit/>
          </a:bodyPr>
          <a:p>
            <a:r>
              <a:rPr lang="zh-CN" altLang="en-US" sz="1600"/>
              <a:t>美国商品交易委员会（</a:t>
            </a:r>
            <a:r>
              <a:rPr lang="en-US" altLang="zh-CN" sz="1600"/>
              <a:t>CFTC</a:t>
            </a:r>
            <a:r>
              <a:rPr lang="zh-CN" altLang="en-US" sz="1600"/>
              <a:t>）是监管期货和期权交易、促进市场免于虚假价格的权力部门，负责收集所有期货合约持仓构成数据，这个数据库的一部分会在美国商品交易委员会的持仓报告（</a:t>
            </a:r>
            <a:r>
              <a:rPr lang="en-US" altLang="zh-CN" sz="1600"/>
              <a:t>Commitments of Traders Report</a:t>
            </a:r>
            <a:r>
              <a:rPr lang="zh-CN" altLang="en-US" sz="1600"/>
              <a:t>）中公布给公众。</a:t>
            </a:r>
            <a:endParaRPr lang="zh-CN" altLang="en-US" sz="1600"/>
          </a:p>
          <a:p>
            <a:endParaRPr lang="zh-CN" altLang="en-US" sz="1600"/>
          </a:p>
          <a:p>
            <a:r>
              <a:rPr lang="en-US" altLang="zh-CN" sz="1600"/>
              <a:t>1995</a:t>
            </a:r>
            <a:r>
              <a:rPr lang="zh-CN" altLang="en-US" sz="1600"/>
              <a:t>年以来，投资者能够在美国商品交易委员会的网站上免费查阅</a:t>
            </a:r>
            <a:r>
              <a:rPr lang="en-US" altLang="zh-CN" sz="1600"/>
              <a:t>COT</a:t>
            </a:r>
            <a:r>
              <a:rPr lang="zh-CN" altLang="en-US" sz="1600"/>
              <a:t>报告。</a:t>
            </a:r>
            <a:endParaRPr lang="zh-CN" altLang="en-US" sz="1600"/>
          </a:p>
        </p:txBody>
      </p:sp>
    </p:spTree>
    <p:custDataLst>
      <p:tags r:id="rId2"/>
    </p:custData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持仓分析法</a:t>
            </a:r>
            <a:r>
              <a:rPr lang="en-US" altLang="zh-CN">
                <a:sym typeface="+mn-ea"/>
              </a:rPr>
              <a:t>——</a:t>
            </a:r>
            <a:r>
              <a:rPr>
                <a:sym typeface="+mn-ea"/>
              </a:rPr>
              <a:t>美国</a:t>
            </a:r>
            <a:r>
              <a:rPr lang="en-US" altLang="zh-CN">
                <a:sym typeface="+mn-ea"/>
              </a:rPr>
              <a:t>CFTC</a:t>
            </a:r>
            <a:r>
              <a:rPr>
                <a:sym typeface="+mn-ea"/>
              </a:rPr>
              <a:t>持仓报告分析</a:t>
            </a:r>
            <a:endParaRPr lang="zh-CN" altLang="en-US"/>
          </a:p>
        </p:txBody>
      </p:sp>
      <p:pic>
        <p:nvPicPr>
          <p:cNvPr id="4" name="图片 3"/>
          <p:cNvPicPr>
            <a:picLocks noChangeAspect="1"/>
          </p:cNvPicPr>
          <p:nvPr>
            <p:custDataLst>
              <p:tags r:id="rId1"/>
            </p:custDataLst>
          </p:nvPr>
        </p:nvPicPr>
        <p:blipFill>
          <a:blip r:embed="rId2"/>
          <a:stretch>
            <a:fillRect/>
          </a:stretch>
        </p:blipFill>
        <p:spPr>
          <a:xfrm>
            <a:off x="669925" y="1336040"/>
            <a:ext cx="11146155" cy="5159375"/>
          </a:xfrm>
          <a:prstGeom prst="rect">
            <a:avLst/>
          </a:prstGeom>
        </p:spPr>
      </p:pic>
      <p:sp>
        <p:nvSpPr>
          <p:cNvPr id="5" name="文本框 4"/>
          <p:cNvSpPr txBox="1"/>
          <p:nvPr/>
        </p:nvSpPr>
        <p:spPr>
          <a:xfrm>
            <a:off x="1097280" y="1830705"/>
            <a:ext cx="686435" cy="275590"/>
          </a:xfrm>
          <a:prstGeom prst="rect">
            <a:avLst/>
          </a:prstGeom>
          <a:noFill/>
        </p:spPr>
        <p:txBody>
          <a:bodyPr wrap="square" rtlCol="0">
            <a:spAutoFit/>
          </a:bodyPr>
          <a:p>
            <a:r>
              <a:rPr lang="zh-CN" altLang="en-US" sz="1200" b="1"/>
              <a:t>持仓量</a:t>
            </a:r>
            <a:endParaRPr lang="zh-CN" altLang="en-US" sz="1200" b="1"/>
          </a:p>
        </p:txBody>
      </p:sp>
      <p:sp>
        <p:nvSpPr>
          <p:cNvPr id="6" name="文本框 5"/>
          <p:cNvSpPr txBox="1"/>
          <p:nvPr/>
        </p:nvSpPr>
        <p:spPr>
          <a:xfrm>
            <a:off x="2138680" y="1613535"/>
            <a:ext cx="1275715" cy="398780"/>
          </a:xfrm>
          <a:prstGeom prst="rect">
            <a:avLst/>
          </a:prstGeom>
          <a:noFill/>
        </p:spPr>
        <p:txBody>
          <a:bodyPr wrap="square" rtlCol="0">
            <a:spAutoFit/>
          </a:bodyPr>
          <a:p>
            <a:r>
              <a:rPr lang="zh-CN" altLang="en-US" sz="1000" b="1"/>
              <a:t>生产商</a:t>
            </a:r>
            <a:r>
              <a:rPr lang="en-US" altLang="zh-CN" sz="1000" b="1"/>
              <a:t>/</a:t>
            </a:r>
            <a:r>
              <a:rPr lang="zh-CN" altLang="en-US" sz="1000" b="1"/>
              <a:t>贸易商</a:t>
            </a:r>
            <a:r>
              <a:rPr lang="en-US" altLang="zh-CN" sz="1000" b="1"/>
              <a:t>/</a:t>
            </a:r>
            <a:endParaRPr lang="en-US" altLang="zh-CN" sz="1000" b="1"/>
          </a:p>
          <a:p>
            <a:r>
              <a:rPr lang="zh-CN" altLang="en-US" sz="1000" b="1"/>
              <a:t>加工企业</a:t>
            </a:r>
            <a:r>
              <a:rPr lang="en-US" altLang="zh-CN" sz="1000" b="1"/>
              <a:t>/</a:t>
            </a:r>
            <a:r>
              <a:rPr lang="zh-CN" altLang="en-US" sz="1000" b="1"/>
              <a:t>用户</a:t>
            </a:r>
            <a:endParaRPr lang="zh-CN" altLang="en-US" sz="1000" b="1"/>
          </a:p>
        </p:txBody>
      </p:sp>
      <p:sp>
        <p:nvSpPr>
          <p:cNvPr id="7" name="文本框 6"/>
          <p:cNvSpPr txBox="1"/>
          <p:nvPr/>
        </p:nvSpPr>
        <p:spPr>
          <a:xfrm>
            <a:off x="3414395" y="1830705"/>
            <a:ext cx="1672590" cy="275590"/>
          </a:xfrm>
          <a:prstGeom prst="rect">
            <a:avLst/>
          </a:prstGeom>
          <a:noFill/>
        </p:spPr>
        <p:txBody>
          <a:bodyPr wrap="square" rtlCol="0">
            <a:spAutoFit/>
          </a:bodyPr>
          <a:p>
            <a:r>
              <a:rPr lang="zh-CN" altLang="en-US" sz="1200" b="1"/>
              <a:t>互换交易商（经纪商）</a:t>
            </a:r>
            <a:endParaRPr lang="zh-CN" altLang="en-US" sz="1200" b="1"/>
          </a:p>
        </p:txBody>
      </p:sp>
      <p:sp>
        <p:nvSpPr>
          <p:cNvPr id="8" name="文本框 7"/>
          <p:cNvSpPr txBox="1"/>
          <p:nvPr/>
        </p:nvSpPr>
        <p:spPr>
          <a:xfrm>
            <a:off x="6414770" y="1830705"/>
            <a:ext cx="1672590" cy="275590"/>
          </a:xfrm>
          <a:prstGeom prst="rect">
            <a:avLst/>
          </a:prstGeom>
          <a:noFill/>
        </p:spPr>
        <p:txBody>
          <a:bodyPr wrap="square" rtlCol="0">
            <a:spAutoFit/>
          </a:bodyPr>
          <a:p>
            <a:r>
              <a:rPr lang="zh-CN" altLang="en-US" sz="1200" b="1"/>
              <a:t>资产管理机构</a:t>
            </a:r>
            <a:endParaRPr lang="zh-CN" altLang="en-US" sz="1200" b="1"/>
          </a:p>
        </p:txBody>
      </p:sp>
      <p:sp>
        <p:nvSpPr>
          <p:cNvPr id="9" name="文本框 8"/>
          <p:cNvSpPr txBox="1"/>
          <p:nvPr/>
        </p:nvSpPr>
        <p:spPr>
          <a:xfrm>
            <a:off x="8516620" y="1830705"/>
            <a:ext cx="1672590" cy="275590"/>
          </a:xfrm>
          <a:prstGeom prst="rect">
            <a:avLst/>
          </a:prstGeom>
          <a:noFill/>
        </p:spPr>
        <p:txBody>
          <a:bodyPr wrap="square" rtlCol="0">
            <a:spAutoFit/>
          </a:bodyPr>
          <a:p>
            <a:r>
              <a:rPr lang="zh-CN" altLang="en-US" sz="1200" b="1"/>
              <a:t>其他</a:t>
            </a:r>
            <a:endParaRPr lang="zh-CN" altLang="en-US" sz="1200" b="1"/>
          </a:p>
        </p:txBody>
      </p:sp>
    </p:spTree>
    <p:custDataLst>
      <p:tags r:id="rId3"/>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持仓分析法</a:t>
            </a:r>
            <a:r>
              <a:rPr lang="en-US" altLang="zh-CN">
                <a:sym typeface="+mn-ea"/>
              </a:rPr>
              <a:t>——</a:t>
            </a:r>
            <a:r>
              <a:rPr>
                <a:sym typeface="+mn-ea"/>
              </a:rPr>
              <a:t>美国</a:t>
            </a:r>
            <a:r>
              <a:rPr lang="en-US" altLang="zh-CN">
                <a:sym typeface="+mn-ea"/>
              </a:rPr>
              <a:t>CFTC</a:t>
            </a:r>
            <a:r>
              <a:rPr>
                <a:sym typeface="+mn-ea"/>
              </a:rPr>
              <a:t>持仓报告分析</a:t>
            </a:r>
            <a:endParaRPr lang="zh-CN" altLang="en-US"/>
          </a:p>
        </p:txBody>
      </p:sp>
      <p:sp>
        <p:nvSpPr>
          <p:cNvPr id="3" name="内容占位符 2"/>
          <p:cNvSpPr>
            <a:spLocks noGrp="1"/>
          </p:cNvSpPr>
          <p:nvPr>
            <p:ph idx="1"/>
          </p:nvPr>
        </p:nvSpPr>
        <p:spPr/>
        <p:txBody>
          <a:bodyPr/>
          <a:p>
            <a:pPr marL="0" indent="0">
              <a:buNone/>
            </a:pPr>
            <a:r>
              <a:rPr lang="zh-CN" altLang="en-US"/>
              <a:t>交易头寸超过美国商品交易委员会规定水平的报告交易商持仓被分成商业持仓和非商业持仓。商业持仓指的就是生产商、贸易商、加工企业、用户这一类持仓，而非商业持仓包括互换交易商、资产管理机构以及其他投资者这三类。</a:t>
            </a:r>
            <a:endParaRPr lang="zh-CN" altLang="en-US"/>
          </a:p>
          <a:p>
            <a:pPr marL="0" indent="0">
              <a:buNone/>
            </a:pPr>
            <a:r>
              <a:rPr lang="zh-CN" altLang="en-US"/>
              <a:t>商业持仓从事现货有关的业务，被普遍认为是套期保值者；而非商业持仓不涉及现货业务，被归为投机商，达到报告水平的投机商一般来自期货或者商品基金，因而也常被称为基金持仓。</a:t>
            </a:r>
            <a:endParaRPr lang="zh-CN" altLang="en-US"/>
          </a:p>
          <a:p>
            <a:pPr marL="0" indent="0">
              <a:buNone/>
            </a:pPr>
            <a:r>
              <a:rPr lang="zh-CN" altLang="en-US"/>
              <a:t>非商业持仓是美国商品交易委员会持仓报告中最核心的内容，被市场视作影响行情的重要因素。</a:t>
            </a:r>
            <a:endParaRPr lang="zh-CN" altLang="en-US"/>
          </a:p>
          <a:p>
            <a:pPr marL="0" indent="0">
              <a:buNone/>
            </a:pPr>
            <a:r>
              <a:rPr lang="zh-CN" altLang="en-US"/>
              <a:t>长期跟踪显示，大型对冲机构与大型投机商能够较好地预测价格，而小型交易者预测价格的效果最差。</a:t>
            </a:r>
            <a:endParaRPr lang="zh-CN" altLang="en-US"/>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持仓分析法</a:t>
            </a:r>
            <a:r>
              <a:rPr lang="en-US" altLang="zh-CN">
                <a:sym typeface="+mn-ea"/>
              </a:rPr>
              <a:t>——</a:t>
            </a:r>
            <a:r>
              <a:rPr>
                <a:sym typeface="+mn-ea"/>
              </a:rPr>
              <a:t>美国</a:t>
            </a:r>
            <a:r>
              <a:rPr lang="en-US" altLang="zh-CN">
                <a:sym typeface="+mn-ea"/>
              </a:rPr>
              <a:t>CFTC</a:t>
            </a:r>
            <a:r>
              <a:rPr>
                <a:sym typeface="+mn-ea"/>
              </a:rPr>
              <a:t>持仓报告分析</a:t>
            </a:r>
            <a:endParaRPr lang="zh-CN" altLang="en-US"/>
          </a:p>
        </p:txBody>
      </p:sp>
      <p:sp>
        <p:nvSpPr>
          <p:cNvPr id="3" name="内容占位符 2"/>
          <p:cNvSpPr>
            <a:spLocks noGrp="1"/>
          </p:cNvSpPr>
          <p:nvPr>
            <p:ph idx="1"/>
          </p:nvPr>
        </p:nvSpPr>
        <p:spPr/>
        <p:txBody>
          <a:bodyPr/>
          <a:p>
            <a:pPr marL="0" indent="0">
              <a:buNone/>
            </a:pPr>
            <a:r>
              <a:rPr lang="zh-CN" altLang="en-US"/>
              <a:t>在关注美国商品交易委员会的持仓报告时应关注以下问题：</a:t>
            </a:r>
            <a:endParaRPr lang="zh-CN" altLang="en-US"/>
          </a:p>
          <a:p>
            <a:pPr marL="342900" indent="-342900">
              <a:buAutoNum type="arabicPeriod"/>
            </a:pPr>
            <a:r>
              <a:rPr lang="zh-CN" altLang="en-US"/>
              <a:t>对商业头寸而言，更应关注净头寸的变化而不是持有多头还是空头。因为对商业机构而言，多还是空往往是由他们的商业角色决定的，通常不会改变他们的多空方向，只会根据价格对持有头寸做出相应的调整。</a:t>
            </a:r>
            <a:endParaRPr lang="zh-CN" altLang="en-US"/>
          </a:p>
          <a:p>
            <a:pPr marL="342900" indent="-342900">
              <a:buAutoNum type="arabicPeriod"/>
            </a:pPr>
            <a:r>
              <a:rPr lang="zh-CN" altLang="en-US"/>
              <a:t>注意季节性因素的变化，尤其是农产品的变化，有时候商业交易者做的只是季节性套期保值。</a:t>
            </a:r>
            <a:endParaRPr lang="zh-CN" altLang="en-US"/>
          </a:p>
          <a:p>
            <a:pPr marL="342900" indent="-342900">
              <a:buAutoNum type="arabicPeriod"/>
            </a:pPr>
            <a:r>
              <a:rPr lang="zh-CN" altLang="en-US"/>
              <a:t>持仓分析是从资金面的角度去看市场动向，对短期作用明显，对于长期走势还需结合基本分析等其他方法。尽管如此，持仓报告仍为投资者提供了一个市场轮廓，有其利用价值。</a:t>
            </a:r>
            <a:endParaRPr lang="zh-CN" altLang="en-US"/>
          </a:p>
        </p:txBody>
      </p:sp>
    </p:spTree>
    <p:custDataLst>
      <p:tags r:id="rId1"/>
    </p:custData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事件驱动分析法</a:t>
            </a:r>
            <a:endParaRPr lang="zh-CN" altLang="en-US"/>
          </a:p>
        </p:txBody>
      </p:sp>
      <p:sp>
        <p:nvSpPr>
          <p:cNvPr id="3" name="内容占位符 2"/>
          <p:cNvSpPr>
            <a:spLocks noGrp="1"/>
          </p:cNvSpPr>
          <p:nvPr>
            <p:ph idx="1"/>
          </p:nvPr>
        </p:nvSpPr>
        <p:spPr/>
        <p:txBody>
          <a:bodyPr/>
          <a:p>
            <a:pPr marL="0" indent="0">
              <a:buNone/>
            </a:pPr>
            <a:r>
              <a:t>影响期货价格变动的事件可以分为系统性因素事件和非系统性因素事件。</a:t>
            </a:r>
          </a:p>
          <a:p>
            <a:pPr marL="0" indent="0">
              <a:buNone/>
            </a:pPr>
            <a:r>
              <a:t>对于金融衍生品来说，系统性因素事件是影响其价格变动的主要原因。</a:t>
            </a:r>
          </a:p>
          <a:p>
            <a:pPr marL="0" indent="0">
              <a:buNone/>
            </a:pPr>
            <a:r>
              <a:t>对于商品期货来说，系统性因素事件会影响其估值；非系统性因素事件的影响，可以从最基本的供需层面来分析。例如，智利铜矿区域突发地震，事件一出，铜价大幅上扬。</a:t>
            </a:r>
          </a:p>
          <a:p>
            <a:pPr marL="0" indent="0">
              <a:buNone/>
            </a:pPr>
            <a:r>
              <a:t>需要注意的是，在事件分析中应拿公布的结果和预期值相比较。</a:t>
            </a: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br>
              <a:rPr lang="zh-CN" altLang="en-US"/>
            </a:br>
            <a:endParaRPr lang="zh-CN" altLang="en-US"/>
          </a:p>
        </p:txBody>
      </p:sp>
      <p:sp>
        <p:nvSpPr>
          <p:cNvPr id="3" name="内容占位符 2"/>
          <p:cNvSpPr>
            <a:spLocks noGrp="1"/>
          </p:cNvSpPr>
          <p:nvPr>
            <p:ph idx="1"/>
          </p:nvPr>
        </p:nvSpPr>
        <p:spPr>
          <a:xfrm>
            <a:off x="1102360" y="5290820"/>
            <a:ext cx="10852150" cy="1334770"/>
          </a:xfrm>
        </p:spPr>
        <p:txBody>
          <a:bodyPr/>
          <a:p>
            <a:pPr marL="0" indent="0">
              <a:buNone/>
            </a:pPr>
            <a:r>
              <a:rPr lang="zh-CN" altLang="en-US" b="1"/>
              <a:t>黑天鹅事件</a:t>
            </a:r>
            <a:r>
              <a:rPr lang="zh-CN" altLang="en-US"/>
              <a:t>：指极其罕见、难以预测、出乎人们意料的事件，通常会引起市场连锁负面反应甚至颠覆。</a:t>
            </a:r>
            <a:endParaRPr lang="zh-CN" altLang="en-US"/>
          </a:p>
          <a:p>
            <a:pPr marL="0" indent="0">
              <a:buNone/>
            </a:pPr>
            <a:r>
              <a:rPr lang="zh-CN" altLang="en-US" b="1"/>
              <a:t>灰犀牛事件：</a:t>
            </a:r>
            <a:r>
              <a:rPr lang="zh-CN" altLang="en-US"/>
              <a:t>指问题很大，早有预兆，但是没有给予足够的重视，结果导致了后果严重的问题或事件。</a:t>
            </a:r>
            <a:endParaRPr lang="zh-CN" altLang="en-US"/>
          </a:p>
        </p:txBody>
      </p:sp>
      <p:grpSp>
        <p:nvGrpSpPr>
          <p:cNvPr id="6" name="组合 5"/>
          <p:cNvGrpSpPr/>
          <p:nvPr/>
        </p:nvGrpSpPr>
        <p:grpSpPr>
          <a:xfrm>
            <a:off x="1901825" y="1263015"/>
            <a:ext cx="8344535" cy="3604260"/>
            <a:chOff x="1502" y="2299"/>
            <a:chExt cx="11342" cy="4488"/>
          </a:xfrm>
        </p:grpSpPr>
        <p:pic>
          <p:nvPicPr>
            <p:cNvPr id="4" name="图片 3" descr="6f061d950a7b02082e57c96868d9f2d3562cc899[1]"/>
            <p:cNvPicPr>
              <a:picLocks noChangeAspect="1"/>
            </p:cNvPicPr>
            <p:nvPr/>
          </p:nvPicPr>
          <p:blipFill>
            <a:blip r:embed="rId1"/>
            <a:stretch>
              <a:fillRect/>
            </a:stretch>
          </p:blipFill>
          <p:spPr>
            <a:xfrm>
              <a:off x="1502" y="2506"/>
              <a:ext cx="5360" cy="4280"/>
            </a:xfrm>
            <a:prstGeom prst="rect">
              <a:avLst/>
            </a:prstGeom>
          </p:spPr>
        </p:pic>
        <p:pic>
          <p:nvPicPr>
            <p:cNvPr id="5" name="图片 4" descr="u=3510476987,3868400003&amp;fm=26&amp;gp=0[1]"/>
            <p:cNvPicPr>
              <a:picLocks noChangeAspect="1"/>
            </p:cNvPicPr>
            <p:nvPr/>
          </p:nvPicPr>
          <p:blipFill>
            <a:blip r:embed="rId2"/>
            <a:stretch>
              <a:fillRect/>
            </a:stretch>
          </p:blipFill>
          <p:spPr>
            <a:xfrm>
              <a:off x="7488" y="2299"/>
              <a:ext cx="5357" cy="4488"/>
            </a:xfrm>
            <a:prstGeom prst="rect">
              <a:avLst/>
            </a:prstGeom>
          </p:spPr>
        </p:pic>
      </p:gr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t>
            </a:r>
            <a:r>
              <a:rPr lang="zh-CN" altLang="en-US"/>
              <a:t>美林投资时钟</a:t>
            </a:r>
            <a:r>
              <a:rPr lang="en-US" altLang="zh-CN"/>
              <a:t>”</a:t>
            </a:r>
            <a:r>
              <a:rPr lang="zh-CN" altLang="en-US"/>
              <a:t>理论</a:t>
            </a:r>
            <a:endParaRPr lang="zh-CN" altLang="en-US"/>
          </a:p>
        </p:txBody>
      </p:sp>
      <p:sp>
        <p:nvSpPr>
          <p:cNvPr id="3" name="内容占位符 2"/>
          <p:cNvSpPr>
            <a:spLocks noGrp="1"/>
          </p:cNvSpPr>
          <p:nvPr>
            <p:ph idx="1"/>
          </p:nvPr>
        </p:nvSpPr>
        <p:spPr/>
        <p:txBody>
          <a:bodyPr/>
          <a:p>
            <a:pPr marL="0" indent="0">
              <a:buNone/>
            </a:pPr>
            <a:r>
              <a:rPr lang="zh-CN" altLang="en-US"/>
              <a:t>美林投资时钟理论按照经济增长与通胀的不同搭配，将经济周期划分为四个阶段：</a:t>
            </a:r>
            <a:endParaRPr lang="zh-CN" altLang="en-US"/>
          </a:p>
          <a:p>
            <a:pPr marL="0" indent="0">
              <a:buNone/>
            </a:pPr>
            <a:r>
              <a:rPr lang="zh-CN" altLang="en-US"/>
              <a:t>1</a:t>
            </a:r>
            <a:r>
              <a:rPr lang="en-US" altLang="zh-CN"/>
              <a:t>.</a:t>
            </a:r>
            <a:r>
              <a:rPr lang="zh-CN" altLang="en-US"/>
              <a:t>“</a:t>
            </a:r>
            <a:r>
              <a:rPr lang="zh-CN" altLang="en-US" b="1"/>
              <a:t>经济上行，通胀下行”构成复苏阶段</a:t>
            </a:r>
            <a:r>
              <a:rPr lang="zh-CN" altLang="en-US"/>
              <a:t>，此阶段由于股票对经济的弹性更大，其相对债券和现金具备明显超额收益；</a:t>
            </a:r>
            <a:endParaRPr lang="zh-CN" altLang="en-US"/>
          </a:p>
          <a:p>
            <a:pPr marL="0" indent="0">
              <a:buNone/>
            </a:pPr>
            <a:r>
              <a:rPr lang="zh-CN" altLang="en-US"/>
              <a:t>2</a:t>
            </a:r>
            <a:r>
              <a:rPr lang="en-US" altLang="zh-CN"/>
              <a:t>.</a:t>
            </a:r>
            <a:r>
              <a:rPr lang="zh-CN" altLang="en-US" b="1"/>
              <a:t>“经济上行，通胀上行”构成过热阶段</a:t>
            </a:r>
            <a:r>
              <a:rPr lang="zh-CN" altLang="en-US"/>
              <a:t>，在此阶段，通胀上升增加了持有现金的机会成本，可能出台的加息政策降低了债券的吸引力，股票的配置价值相对较强，而商品则将明显走牛；</a:t>
            </a:r>
            <a:endParaRPr lang="zh-CN" altLang="en-US"/>
          </a:p>
          <a:p>
            <a:pPr marL="0" indent="0">
              <a:buNone/>
            </a:pPr>
            <a:r>
              <a:rPr lang="zh-CN" altLang="en-US"/>
              <a:t>3</a:t>
            </a:r>
            <a:r>
              <a:rPr lang="en-US" altLang="zh-CN"/>
              <a:t>.</a:t>
            </a:r>
            <a:r>
              <a:rPr lang="zh-CN" altLang="en-US" b="1"/>
              <a:t>“经济下行，通胀上行”构成滞胀阶段</a:t>
            </a:r>
            <a:r>
              <a:rPr lang="zh-CN" altLang="en-US"/>
              <a:t>，在滞胀阶段，现金收益率提高，持有现金最明智，经济下行对企业盈利的冲击将对股票构成负面影响，债券相对股票的收益率提高；</a:t>
            </a:r>
            <a:endParaRPr lang="zh-CN" altLang="en-US"/>
          </a:p>
          <a:p>
            <a:pPr marL="0" indent="0">
              <a:buNone/>
            </a:pPr>
            <a:r>
              <a:rPr lang="zh-CN" altLang="en-US"/>
              <a:t>4</a:t>
            </a:r>
            <a:r>
              <a:rPr lang="en-US" altLang="zh-CN"/>
              <a:t>.</a:t>
            </a:r>
            <a:r>
              <a:rPr lang="zh-CN" altLang="en-US" b="1"/>
              <a:t>“经济下行，通胀下行”构成衰退阶段</a:t>
            </a:r>
            <a:r>
              <a:rPr lang="zh-CN" altLang="en-US"/>
              <a:t>，在衰退阶段，通胀压力下降，货币政策趋松，债券表现最突出，随着经济即将见底的预期逐步形成，股票的吸引力逐步增强。</a:t>
            </a:r>
            <a:endParaRPr lang="zh-CN" altLang="en-US"/>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sp>
        <p:nvSpPr>
          <p:cNvPr id="3" name="内容占位符 2"/>
          <p:cNvSpPr>
            <a:spLocks noGrp="1"/>
          </p:cNvSpPr>
          <p:nvPr>
            <p:ph idx="1"/>
          </p:nvPr>
        </p:nvSpPr>
        <p:spPr>
          <a:xfrm>
            <a:off x="437515" y="5313680"/>
            <a:ext cx="11539855" cy="1401445"/>
          </a:xfrm>
        </p:spPr>
        <p:txBody>
          <a:bodyPr/>
          <a:p>
            <a:pPr marL="0" indent="0">
              <a:buNone/>
            </a:pPr>
            <a:r>
              <a:rPr lang="zh-CN" altLang="en-US"/>
              <a:t>战争或地缘政治的发生会引发市场避险情绪，黄金作为一种避险资产，在这些事件发生前后，金价会发生较大的变化。</a:t>
            </a:r>
            <a:endParaRPr lang="zh-CN" altLang="en-US"/>
          </a:p>
        </p:txBody>
      </p:sp>
      <p:pic>
        <p:nvPicPr>
          <p:cNvPr id="5" name="图片 4" descr="641X2R7DGQC"/>
          <p:cNvPicPr>
            <a:picLocks noChangeAspect="1"/>
          </p:cNvPicPr>
          <p:nvPr/>
        </p:nvPicPr>
        <p:blipFill>
          <a:blip r:embed="rId1"/>
          <a:stretch>
            <a:fillRect/>
          </a:stretch>
        </p:blipFill>
        <p:spPr>
          <a:xfrm>
            <a:off x="1214755" y="1374140"/>
            <a:ext cx="9045575" cy="3739515"/>
          </a:xfrm>
          <a:prstGeom prst="rect">
            <a:avLst/>
          </a:prstGeom>
        </p:spPr>
      </p:pic>
      <p:pic>
        <p:nvPicPr>
          <p:cNvPr id="6" name="图片 5" descr="timg[7]"/>
          <p:cNvPicPr>
            <a:picLocks noChangeAspect="1"/>
          </p:cNvPicPr>
          <p:nvPr/>
        </p:nvPicPr>
        <p:blipFill>
          <a:blip r:embed="rId2"/>
          <a:stretch>
            <a:fillRect/>
          </a:stretch>
        </p:blipFill>
        <p:spPr>
          <a:xfrm>
            <a:off x="2979420" y="1374140"/>
            <a:ext cx="5940425" cy="355536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pic>
        <p:nvPicPr>
          <p:cNvPr id="6" name="内容占位符 5" descr="timg[7]"/>
          <p:cNvPicPr>
            <a:picLocks noChangeAspect="1"/>
          </p:cNvPicPr>
          <p:nvPr>
            <p:ph idx="1"/>
          </p:nvPr>
        </p:nvPicPr>
        <p:blipFill>
          <a:blip r:embed="rId1"/>
          <a:stretch>
            <a:fillRect/>
          </a:stretch>
        </p:blipFill>
        <p:spPr>
          <a:xfrm>
            <a:off x="2280920" y="1145540"/>
            <a:ext cx="7630160" cy="4566920"/>
          </a:xfrm>
          <a:prstGeom prst="rect">
            <a:avLst/>
          </a:prstGeom>
        </p:spPr>
      </p:pic>
      <p:graphicFrame>
        <p:nvGraphicFramePr>
          <p:cNvPr id="5" name="表格 4"/>
          <p:cNvGraphicFramePr/>
          <p:nvPr>
            <p:custDataLst>
              <p:tags r:id="rId2"/>
            </p:custDataLst>
          </p:nvPr>
        </p:nvGraphicFramePr>
        <p:xfrm>
          <a:off x="428625" y="5836285"/>
          <a:ext cx="11390630" cy="1577340"/>
        </p:xfrm>
        <a:graphic>
          <a:graphicData uri="http://schemas.openxmlformats.org/drawingml/2006/table">
            <a:tbl>
              <a:tblPr firstRow="1" bandRow="1">
                <a:tableStyleId>{5C22544A-7EE6-4342-B048-85BDC9FD1C3A}</a:tableStyleId>
              </a:tblPr>
              <a:tblGrid>
                <a:gridCol w="1257935"/>
                <a:gridCol w="2606040"/>
                <a:gridCol w="7526655"/>
              </a:tblGrid>
              <a:tr h="394335">
                <a:tc>
                  <a:txBody>
                    <a:bodyPr/>
                    <a:p>
                      <a:pPr algn="ctr">
                        <a:buNone/>
                      </a:pPr>
                      <a:r>
                        <a:rPr lang="zh-CN" altLang="en-US"/>
                        <a:t>时间</a:t>
                      </a:r>
                      <a:endParaRPr lang="zh-CN" altLang="en-US"/>
                    </a:p>
                  </a:txBody>
                  <a:tcPr/>
                </a:tc>
                <a:tc>
                  <a:txBody>
                    <a:bodyPr/>
                    <a:p>
                      <a:pPr algn="ctr">
                        <a:buNone/>
                      </a:pPr>
                      <a:r>
                        <a:rPr lang="zh-CN" altLang="en-US"/>
                        <a:t>事件</a:t>
                      </a:r>
                      <a:endParaRPr lang="zh-CN" altLang="en-US"/>
                    </a:p>
                  </a:txBody>
                  <a:tcPr/>
                </a:tc>
                <a:tc>
                  <a:txBody>
                    <a:bodyPr/>
                    <a:p>
                      <a:pPr algn="ctr">
                        <a:buNone/>
                      </a:pPr>
                      <a:r>
                        <a:rPr lang="zh-CN" altLang="en-US"/>
                        <a:t>黄金表现</a:t>
                      </a:r>
                      <a:endParaRPr lang="zh-CN" altLang="en-US"/>
                    </a:p>
                  </a:txBody>
                  <a:tcPr/>
                </a:tc>
              </a:tr>
              <a:tr h="394335">
                <a:tc>
                  <a:txBody>
                    <a:bodyPr/>
                    <a:p>
                      <a:pPr algn="ctr">
                        <a:buNone/>
                      </a:pPr>
                      <a:r>
                        <a:rPr lang="en-US" altLang="zh-CN"/>
                        <a:t>1979</a:t>
                      </a:r>
                      <a:r>
                        <a:rPr lang="zh-CN" altLang="en-US"/>
                        <a:t>年</a:t>
                      </a:r>
                      <a:endParaRPr lang="zh-CN" altLang="en-US"/>
                    </a:p>
                  </a:txBody>
                  <a:tcPr/>
                </a:tc>
                <a:tc>
                  <a:txBody>
                    <a:bodyPr/>
                    <a:p>
                      <a:pPr algn="ctr">
                        <a:buNone/>
                      </a:pPr>
                      <a:r>
                        <a:rPr lang="zh-CN" altLang="en-US"/>
                        <a:t>苏联入侵阿富汗</a:t>
                      </a:r>
                      <a:endParaRPr lang="zh-CN" altLang="en-US"/>
                    </a:p>
                  </a:txBody>
                  <a:tcPr/>
                </a:tc>
                <a:tc>
                  <a:txBody>
                    <a:bodyPr/>
                    <a:p>
                      <a:pPr algn="ctr">
                        <a:buNone/>
                      </a:pPr>
                      <a:r>
                        <a:rPr lang="zh-CN" altLang="en-US"/>
                        <a:t>每日以</a:t>
                      </a:r>
                      <a:r>
                        <a:rPr lang="en-US" altLang="zh-CN"/>
                        <a:t>30~50</a:t>
                      </a:r>
                      <a:r>
                        <a:rPr lang="zh-CN" altLang="en-US"/>
                        <a:t>美元</a:t>
                      </a:r>
                      <a:r>
                        <a:rPr lang="en-US" altLang="zh-CN"/>
                        <a:t>/</a:t>
                      </a:r>
                      <a:r>
                        <a:rPr lang="zh-CN" altLang="en-US"/>
                        <a:t>盎司速度飙升，达到当时历史高点</a:t>
                      </a:r>
                      <a:r>
                        <a:rPr lang="en-US" altLang="zh-CN"/>
                        <a:t>850</a:t>
                      </a:r>
                      <a:r>
                        <a:rPr lang="zh-CN" altLang="en-US"/>
                        <a:t>美元</a:t>
                      </a:r>
                      <a:r>
                        <a:rPr lang="en-US" altLang="zh-CN"/>
                        <a:t>/</a:t>
                      </a:r>
                      <a:r>
                        <a:rPr lang="zh-CN" altLang="en-US"/>
                        <a:t>盎司。</a:t>
                      </a:r>
                      <a:endParaRPr lang="zh-CN" altLang="en-US"/>
                    </a:p>
                  </a:txBody>
                  <a:tcPr/>
                </a:tc>
              </a:tr>
            </a:tbl>
          </a:graphicData>
        </a:graphic>
      </p:graphicFrame>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graphicFrame>
        <p:nvGraphicFramePr>
          <p:cNvPr id="5" name="内容占位符 4"/>
          <p:cNvGraphicFramePr/>
          <p:nvPr>
            <p:ph idx="1"/>
            <p:custDataLst>
              <p:tags r:id="rId1"/>
            </p:custDataLst>
          </p:nvPr>
        </p:nvGraphicFramePr>
        <p:xfrm>
          <a:off x="669925" y="5297170"/>
          <a:ext cx="11331575" cy="1428750"/>
        </p:xfrm>
        <a:graphic>
          <a:graphicData uri="http://schemas.openxmlformats.org/drawingml/2006/table">
            <a:tbl>
              <a:tblPr firstRow="1" bandRow="1">
                <a:tableStyleId>{5C22544A-7EE6-4342-B048-85BDC9FD1C3A}</a:tableStyleId>
              </a:tblPr>
              <a:tblGrid>
                <a:gridCol w="1250950"/>
                <a:gridCol w="2592705"/>
                <a:gridCol w="7487920"/>
              </a:tblGrid>
              <a:tr h="394335">
                <a:tc>
                  <a:txBody>
                    <a:bodyPr/>
                    <a:p>
                      <a:pPr algn="ctr">
                        <a:buNone/>
                      </a:pPr>
                      <a:r>
                        <a:rPr lang="zh-CN" altLang="en-US"/>
                        <a:t>时间</a:t>
                      </a:r>
                      <a:endParaRPr lang="zh-CN" altLang="en-US"/>
                    </a:p>
                  </a:txBody>
                  <a:tcPr/>
                </a:tc>
                <a:tc>
                  <a:txBody>
                    <a:bodyPr/>
                    <a:p>
                      <a:pPr algn="ctr">
                        <a:buNone/>
                      </a:pPr>
                      <a:r>
                        <a:rPr lang="zh-CN" altLang="en-US"/>
                        <a:t>事件</a:t>
                      </a:r>
                      <a:endParaRPr lang="zh-CN" altLang="en-US"/>
                    </a:p>
                  </a:txBody>
                  <a:tcPr/>
                </a:tc>
                <a:tc>
                  <a:txBody>
                    <a:bodyPr/>
                    <a:p>
                      <a:pPr algn="ctr">
                        <a:buNone/>
                      </a:pPr>
                      <a:r>
                        <a:rPr lang="zh-CN" altLang="en-US"/>
                        <a:t>黄金表现</a:t>
                      </a:r>
                      <a:endParaRPr lang="zh-CN" altLang="en-US"/>
                    </a:p>
                  </a:txBody>
                  <a:tcPr/>
                </a:tc>
              </a:tr>
              <a:tr h="394335">
                <a:tc>
                  <a:txBody>
                    <a:bodyPr/>
                    <a:p>
                      <a:pPr algn="ctr">
                        <a:buNone/>
                      </a:pPr>
                      <a:r>
                        <a:rPr lang="en-US" altLang="zh-CN"/>
                        <a:t>1990</a:t>
                      </a:r>
                      <a:r>
                        <a:rPr lang="zh-CN" altLang="en-US"/>
                        <a:t>年</a:t>
                      </a:r>
                      <a:endParaRPr lang="zh-CN" altLang="en-US"/>
                    </a:p>
                  </a:txBody>
                  <a:tcPr anchor="ctr" anchorCtr="0"/>
                </a:tc>
                <a:tc>
                  <a:txBody>
                    <a:bodyPr/>
                    <a:p>
                      <a:pPr algn="ctr">
                        <a:buNone/>
                      </a:pPr>
                      <a:r>
                        <a:rPr lang="zh-CN" altLang="en-US"/>
                        <a:t>伊拉克入侵科威特</a:t>
                      </a:r>
                      <a:endParaRPr lang="zh-CN" altLang="en-US"/>
                    </a:p>
                  </a:txBody>
                  <a:tcPr anchor="ctr" anchorCtr="0"/>
                </a:tc>
                <a:tc>
                  <a:txBody>
                    <a:bodyPr/>
                    <a:p>
                      <a:pPr>
                        <a:buNone/>
                      </a:pPr>
                      <a:r>
                        <a:rPr lang="zh-CN" altLang="en-US"/>
                        <a:t>期间黄金上涨</a:t>
                      </a:r>
                      <a:r>
                        <a:rPr lang="en-US" altLang="zh-CN"/>
                        <a:t>10</a:t>
                      </a:r>
                      <a:r>
                        <a:rPr lang="zh-CN" altLang="en-US"/>
                        <a:t>美元</a:t>
                      </a:r>
                      <a:r>
                        <a:rPr lang="en-US" altLang="zh-CN"/>
                        <a:t>/</a:t>
                      </a:r>
                      <a:r>
                        <a:rPr lang="zh-CN" altLang="en-US"/>
                        <a:t>盎司。由</a:t>
                      </a:r>
                      <a:r>
                        <a:rPr lang="en-US" altLang="zh-CN"/>
                        <a:t>370.65</a:t>
                      </a:r>
                      <a:r>
                        <a:rPr lang="zh-CN" altLang="en-US"/>
                        <a:t>美元</a:t>
                      </a:r>
                      <a:r>
                        <a:rPr lang="en-US" altLang="zh-CN"/>
                        <a:t>/</a:t>
                      </a:r>
                      <a:r>
                        <a:rPr lang="zh-CN" altLang="en-US"/>
                        <a:t>盎司上升至</a:t>
                      </a:r>
                      <a:r>
                        <a:rPr lang="en-US" altLang="zh-CN"/>
                        <a:t>380.70</a:t>
                      </a:r>
                      <a:r>
                        <a:rPr lang="zh-CN" altLang="en-US"/>
                        <a:t>美元</a:t>
                      </a:r>
                      <a:r>
                        <a:rPr lang="en-US" altLang="zh-CN"/>
                        <a:t>/</a:t>
                      </a:r>
                      <a:r>
                        <a:rPr lang="zh-CN" altLang="en-US"/>
                        <a:t>盎司。</a:t>
                      </a:r>
                      <a:endParaRPr lang="zh-CN" altLang="en-US"/>
                    </a:p>
                  </a:txBody>
                  <a:tcPr anchor="ctr" anchorCtr="0"/>
                </a:tc>
              </a:tr>
              <a:tr h="394335">
                <a:tc>
                  <a:txBody>
                    <a:bodyPr/>
                    <a:p>
                      <a:pPr algn="ctr">
                        <a:buNone/>
                      </a:pPr>
                      <a:r>
                        <a:rPr lang="en-US" altLang="zh-CN"/>
                        <a:t>1991</a:t>
                      </a:r>
                      <a:r>
                        <a:rPr lang="zh-CN" altLang="en-US"/>
                        <a:t>年</a:t>
                      </a:r>
                      <a:endParaRPr lang="zh-CN" altLang="en-US"/>
                    </a:p>
                  </a:txBody>
                  <a:tcPr anchor="ctr" anchorCtr="0"/>
                </a:tc>
                <a:tc>
                  <a:txBody>
                    <a:bodyPr/>
                    <a:p>
                      <a:pPr algn="ctr">
                        <a:buNone/>
                      </a:pPr>
                      <a:r>
                        <a:rPr lang="zh-CN" altLang="en-US"/>
                        <a:t>联合国沙漠风暴行动</a:t>
                      </a:r>
                      <a:endParaRPr lang="zh-CN" altLang="en-US"/>
                    </a:p>
                  </a:txBody>
                  <a:tcPr anchor="ctr" anchorCtr="0"/>
                </a:tc>
                <a:tc>
                  <a:txBody>
                    <a:bodyPr/>
                    <a:p>
                      <a:pPr>
                        <a:buNone/>
                      </a:pPr>
                      <a:r>
                        <a:rPr lang="zh-CN" altLang="en-US"/>
                        <a:t>战争前从</a:t>
                      </a:r>
                      <a:r>
                        <a:rPr lang="en-US" altLang="zh-CN"/>
                        <a:t>389</a:t>
                      </a:r>
                      <a:r>
                        <a:rPr lang="zh-CN" altLang="en-US"/>
                        <a:t>美元</a:t>
                      </a:r>
                      <a:r>
                        <a:rPr lang="en-US" altLang="zh-CN" sz="1800">
                          <a:sym typeface="+mn-ea"/>
                        </a:rPr>
                        <a:t>/</a:t>
                      </a:r>
                      <a:r>
                        <a:rPr lang="zh-CN" altLang="en-US" sz="1800">
                          <a:sym typeface="+mn-ea"/>
                        </a:rPr>
                        <a:t>盎司上涨至</a:t>
                      </a:r>
                      <a:r>
                        <a:rPr lang="en-US" altLang="zh-CN" sz="1800">
                          <a:sym typeface="+mn-ea"/>
                        </a:rPr>
                        <a:t>408</a:t>
                      </a:r>
                      <a:r>
                        <a:rPr lang="zh-CN" altLang="en-US" sz="1800">
                          <a:sym typeface="+mn-ea"/>
                        </a:rPr>
                        <a:t>美元</a:t>
                      </a:r>
                      <a:r>
                        <a:rPr lang="en-US" altLang="zh-CN" sz="1800">
                          <a:sym typeface="+mn-ea"/>
                        </a:rPr>
                        <a:t>/</a:t>
                      </a:r>
                      <a:r>
                        <a:rPr lang="zh-CN" altLang="en-US" sz="1800">
                          <a:sym typeface="+mn-ea"/>
                        </a:rPr>
                        <a:t>盎司，上涨</a:t>
                      </a:r>
                      <a:r>
                        <a:rPr lang="en-US" altLang="zh-CN" sz="1800">
                          <a:sym typeface="+mn-ea"/>
                        </a:rPr>
                        <a:t>19</a:t>
                      </a:r>
                      <a:r>
                        <a:rPr lang="zh-CN" altLang="en-US" sz="1800">
                          <a:sym typeface="+mn-ea"/>
                        </a:rPr>
                        <a:t>美元</a:t>
                      </a:r>
                      <a:r>
                        <a:rPr lang="en-US" altLang="zh-CN" sz="1800">
                          <a:sym typeface="+mn-ea"/>
                        </a:rPr>
                        <a:t>/</a:t>
                      </a:r>
                      <a:r>
                        <a:rPr lang="zh-CN" altLang="en-US" sz="1800">
                          <a:sym typeface="+mn-ea"/>
                        </a:rPr>
                        <a:t>盎司。</a:t>
                      </a:r>
                      <a:endParaRPr lang="zh-CN" altLang="en-US" sz="1800">
                        <a:sym typeface="+mn-ea"/>
                      </a:endParaRPr>
                    </a:p>
                    <a:p>
                      <a:pPr>
                        <a:buNone/>
                      </a:pPr>
                      <a:r>
                        <a:rPr lang="zh-CN" altLang="en-US" sz="1800">
                          <a:sym typeface="+mn-ea"/>
                        </a:rPr>
                        <a:t>战后两个交易日内下跌</a:t>
                      </a:r>
                      <a:r>
                        <a:rPr lang="en-US" altLang="zh-CN" sz="1800">
                          <a:sym typeface="+mn-ea"/>
                        </a:rPr>
                        <a:t>28</a:t>
                      </a:r>
                      <a:r>
                        <a:rPr lang="zh-CN" altLang="en-US" sz="1800">
                          <a:sym typeface="+mn-ea"/>
                        </a:rPr>
                        <a:t>美元</a:t>
                      </a:r>
                      <a:r>
                        <a:rPr lang="en-US" altLang="zh-CN" sz="1800">
                          <a:sym typeface="+mn-ea"/>
                        </a:rPr>
                        <a:t>/</a:t>
                      </a:r>
                      <a:r>
                        <a:rPr lang="zh-CN" altLang="en-US" sz="1800">
                          <a:sym typeface="+mn-ea"/>
                        </a:rPr>
                        <a:t>盎司。</a:t>
                      </a:r>
                      <a:endParaRPr lang="zh-CN" altLang="en-US" sz="1800">
                        <a:sym typeface="+mn-ea"/>
                      </a:endParaRPr>
                    </a:p>
                  </a:txBody>
                  <a:tcPr anchor="ctr" anchorCtr="0"/>
                </a:tc>
              </a:tr>
            </a:tbl>
          </a:graphicData>
        </a:graphic>
      </p:graphicFrame>
      <p:pic>
        <p:nvPicPr>
          <p:cNvPr id="6" name="内容占位符 5" descr="timg[7]"/>
          <p:cNvPicPr>
            <a:picLocks noChangeAspect="1"/>
          </p:cNvPicPr>
          <p:nvPr/>
        </p:nvPicPr>
        <p:blipFill>
          <a:blip r:embed="rId2"/>
          <a:stretch>
            <a:fillRect/>
          </a:stretch>
        </p:blipFill>
        <p:spPr>
          <a:xfrm>
            <a:off x="2748280" y="1184275"/>
            <a:ext cx="6696075" cy="4008120"/>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graphicFrame>
        <p:nvGraphicFramePr>
          <p:cNvPr id="5" name="内容占位符 4"/>
          <p:cNvGraphicFramePr/>
          <p:nvPr>
            <p:ph idx="1"/>
            <p:custDataLst>
              <p:tags r:id="rId1"/>
            </p:custDataLst>
          </p:nvPr>
        </p:nvGraphicFramePr>
        <p:xfrm>
          <a:off x="669925" y="4871720"/>
          <a:ext cx="10864850" cy="1949450"/>
        </p:xfrm>
        <a:graphic>
          <a:graphicData uri="http://schemas.openxmlformats.org/drawingml/2006/table">
            <a:tbl>
              <a:tblPr firstRow="1" bandRow="1">
                <a:tableStyleId>{5C22544A-7EE6-4342-B048-85BDC9FD1C3A}</a:tableStyleId>
              </a:tblPr>
              <a:tblGrid>
                <a:gridCol w="1199515"/>
                <a:gridCol w="1386840"/>
                <a:gridCol w="8278495"/>
              </a:tblGrid>
              <a:tr h="365760">
                <a:tc>
                  <a:txBody>
                    <a:bodyPr/>
                    <a:p>
                      <a:pPr algn="ctr">
                        <a:buNone/>
                      </a:pPr>
                      <a:r>
                        <a:rPr lang="zh-CN" altLang="en-US"/>
                        <a:t>时间</a:t>
                      </a:r>
                      <a:endParaRPr lang="zh-CN" altLang="en-US"/>
                    </a:p>
                  </a:txBody>
                  <a:tcPr anchor="ctr" anchorCtr="0"/>
                </a:tc>
                <a:tc>
                  <a:txBody>
                    <a:bodyPr/>
                    <a:p>
                      <a:pPr algn="ctr">
                        <a:buNone/>
                      </a:pPr>
                      <a:r>
                        <a:rPr lang="zh-CN" altLang="en-US"/>
                        <a:t>事件</a:t>
                      </a:r>
                      <a:endParaRPr lang="zh-CN" altLang="en-US"/>
                    </a:p>
                  </a:txBody>
                  <a:tcPr anchor="ctr" anchorCtr="0"/>
                </a:tc>
                <a:tc>
                  <a:txBody>
                    <a:bodyPr/>
                    <a:p>
                      <a:pPr algn="ctr">
                        <a:buNone/>
                      </a:pPr>
                      <a:r>
                        <a:rPr lang="zh-CN" altLang="en-US"/>
                        <a:t>黄金表现</a:t>
                      </a:r>
                      <a:endParaRPr lang="zh-CN" altLang="en-US"/>
                    </a:p>
                  </a:txBody>
                  <a:tcPr anchor="ctr" anchorCtr="0"/>
                </a:tc>
              </a:tr>
              <a:tr h="1583690">
                <a:tc>
                  <a:txBody>
                    <a:bodyPr/>
                    <a:p>
                      <a:pPr algn="ctr">
                        <a:buNone/>
                      </a:pPr>
                      <a:r>
                        <a:rPr lang="en-US"/>
                        <a:t>2001</a:t>
                      </a:r>
                      <a:r>
                        <a:rPr lang="zh-CN" altLang="en-US"/>
                        <a:t>年</a:t>
                      </a:r>
                      <a:endParaRPr lang="zh-CN" altLang="en-US"/>
                    </a:p>
                  </a:txBody>
                  <a:tcPr anchor="ctr" anchorCtr="0"/>
                </a:tc>
                <a:tc>
                  <a:txBody>
                    <a:bodyPr/>
                    <a:p>
                      <a:pPr algn="ctr">
                        <a:buNone/>
                      </a:pPr>
                      <a:r>
                        <a:rPr lang="zh-CN" altLang="en-US"/>
                        <a:t>阿富汗战争</a:t>
                      </a:r>
                      <a:endParaRPr lang="zh-CN" altLang="en-US"/>
                    </a:p>
                  </a:txBody>
                  <a:tcPr anchor="ctr" anchorCtr="0"/>
                </a:tc>
                <a:tc>
                  <a:txBody>
                    <a:bodyPr/>
                    <a:p>
                      <a:pPr algn="l">
                        <a:buNone/>
                      </a:pPr>
                      <a:r>
                        <a:rPr lang="en-US"/>
                        <a:t>“9.11”</a:t>
                      </a:r>
                      <a:r>
                        <a:rPr lang="zh-CN" altLang="en-US"/>
                        <a:t>事件当日，黄金价格从</a:t>
                      </a:r>
                      <a:r>
                        <a:rPr lang="en-US" altLang="zh-CN"/>
                        <a:t>271</a:t>
                      </a:r>
                      <a:r>
                        <a:rPr lang="zh-CN" altLang="en-US"/>
                        <a:t>美元</a:t>
                      </a:r>
                      <a:r>
                        <a:rPr lang="en-US" altLang="zh-CN"/>
                        <a:t>/</a:t>
                      </a:r>
                      <a:r>
                        <a:rPr lang="zh-CN" altLang="en-US"/>
                        <a:t>盎司急速冲高至</a:t>
                      </a:r>
                      <a:r>
                        <a:rPr lang="en-US" altLang="zh-CN"/>
                        <a:t>290</a:t>
                      </a:r>
                      <a:r>
                        <a:rPr lang="zh-CN" altLang="en-US" sz="1800">
                          <a:sym typeface="+mn-ea"/>
                        </a:rPr>
                        <a:t>美元</a:t>
                      </a:r>
                      <a:r>
                        <a:rPr lang="en-US" altLang="zh-CN" sz="1800">
                          <a:sym typeface="+mn-ea"/>
                        </a:rPr>
                        <a:t>/</a:t>
                      </a:r>
                      <a:r>
                        <a:rPr lang="zh-CN" altLang="en-US" sz="1800">
                          <a:sym typeface="+mn-ea"/>
                        </a:rPr>
                        <a:t>盎司</a:t>
                      </a:r>
                      <a:r>
                        <a:rPr lang="zh-CN" altLang="en-US"/>
                        <a:t>，随后高位震荡，未有明显上涨。</a:t>
                      </a:r>
                      <a:endParaRPr lang="zh-CN" altLang="en-US"/>
                    </a:p>
                    <a:p>
                      <a:pPr algn="l">
                        <a:buNone/>
                      </a:pPr>
                      <a:r>
                        <a:rPr lang="zh-CN" altLang="en-US"/>
                        <a:t>美国对阿富汗发动战争后，黄金价格并未出现上涨，随之而来的是持续一个多月的长足下跌，从</a:t>
                      </a:r>
                      <a:r>
                        <a:rPr lang="en-US" altLang="zh-CN"/>
                        <a:t>293</a:t>
                      </a:r>
                      <a:r>
                        <a:rPr lang="zh-CN" altLang="en-US" sz="1800">
                          <a:sym typeface="+mn-ea"/>
                        </a:rPr>
                        <a:t>美元</a:t>
                      </a:r>
                      <a:r>
                        <a:rPr lang="en-US" altLang="zh-CN" sz="1800">
                          <a:sym typeface="+mn-ea"/>
                        </a:rPr>
                        <a:t>/</a:t>
                      </a:r>
                      <a:r>
                        <a:rPr lang="zh-CN" altLang="en-US" sz="1800">
                          <a:sym typeface="+mn-ea"/>
                        </a:rPr>
                        <a:t>盎司下跌至</a:t>
                      </a:r>
                      <a:r>
                        <a:rPr lang="en-US" altLang="zh-CN" sz="1800">
                          <a:sym typeface="+mn-ea"/>
                        </a:rPr>
                        <a:t>12</a:t>
                      </a:r>
                      <a:r>
                        <a:rPr lang="zh-CN" altLang="en-US" sz="1800">
                          <a:sym typeface="+mn-ea"/>
                        </a:rPr>
                        <a:t>月</a:t>
                      </a:r>
                      <a:r>
                        <a:rPr lang="en-US" altLang="zh-CN" sz="1800">
                          <a:sym typeface="+mn-ea"/>
                        </a:rPr>
                        <a:t>10</a:t>
                      </a:r>
                      <a:r>
                        <a:rPr lang="zh-CN" altLang="en-US" sz="1800">
                          <a:sym typeface="+mn-ea"/>
                        </a:rPr>
                        <a:t>日的</a:t>
                      </a:r>
                      <a:r>
                        <a:rPr lang="en-US" altLang="zh-CN" sz="1800">
                          <a:sym typeface="+mn-ea"/>
                        </a:rPr>
                        <a:t>271</a:t>
                      </a:r>
                      <a:r>
                        <a:rPr lang="zh-CN" altLang="en-US" sz="1800">
                          <a:sym typeface="+mn-ea"/>
                        </a:rPr>
                        <a:t>美元</a:t>
                      </a:r>
                      <a:r>
                        <a:rPr lang="en-US" altLang="zh-CN" sz="1800">
                          <a:sym typeface="+mn-ea"/>
                        </a:rPr>
                        <a:t>/</a:t>
                      </a:r>
                      <a:r>
                        <a:rPr lang="zh-CN" altLang="en-US" sz="1800">
                          <a:sym typeface="+mn-ea"/>
                        </a:rPr>
                        <a:t>盎司处得到支撑后开始上涨。</a:t>
                      </a:r>
                      <a:endParaRPr lang="en-US" altLang="zh-CN"/>
                    </a:p>
                  </a:txBody>
                  <a:tcPr anchor="ctr" anchorCtr="0"/>
                </a:tc>
              </a:tr>
            </a:tbl>
          </a:graphicData>
        </a:graphic>
      </p:graphicFrame>
      <p:pic>
        <p:nvPicPr>
          <p:cNvPr id="4" name="图片 3"/>
          <p:cNvPicPr>
            <a:picLocks noChangeAspect="1"/>
          </p:cNvPicPr>
          <p:nvPr/>
        </p:nvPicPr>
        <p:blipFill>
          <a:blip r:embed="rId2"/>
          <a:stretch>
            <a:fillRect/>
          </a:stretch>
        </p:blipFill>
        <p:spPr>
          <a:xfrm>
            <a:off x="2732405" y="1079500"/>
            <a:ext cx="6564630" cy="3792220"/>
          </a:xfrm>
          <a:prstGeom prst="rect">
            <a:avLst/>
          </a:prstGeom>
        </p:spPr>
      </p:pic>
    </p:spTree>
    <p:custDataLst>
      <p:tags r:id="rId3"/>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graphicFrame>
        <p:nvGraphicFramePr>
          <p:cNvPr id="5" name="内容占位符 4"/>
          <p:cNvGraphicFramePr/>
          <p:nvPr>
            <p:ph idx="1"/>
            <p:custDataLst>
              <p:tags r:id="rId1"/>
            </p:custDataLst>
          </p:nvPr>
        </p:nvGraphicFramePr>
        <p:xfrm>
          <a:off x="695325" y="5271770"/>
          <a:ext cx="10877550" cy="1259840"/>
        </p:xfrm>
        <a:graphic>
          <a:graphicData uri="http://schemas.openxmlformats.org/drawingml/2006/table">
            <a:tbl>
              <a:tblPr firstRow="1" bandRow="1">
                <a:tableStyleId>{5C22544A-7EE6-4342-B048-85BDC9FD1C3A}</a:tableStyleId>
              </a:tblPr>
              <a:tblGrid>
                <a:gridCol w="1200785"/>
                <a:gridCol w="1388745"/>
                <a:gridCol w="8288020"/>
              </a:tblGrid>
              <a:tr h="365760">
                <a:tc>
                  <a:txBody>
                    <a:bodyPr/>
                    <a:p>
                      <a:pPr algn="ctr">
                        <a:buNone/>
                      </a:pPr>
                      <a:r>
                        <a:rPr lang="zh-CN" altLang="en-US"/>
                        <a:t>时间</a:t>
                      </a:r>
                      <a:endParaRPr lang="zh-CN" altLang="en-US"/>
                    </a:p>
                  </a:txBody>
                  <a:tcPr anchor="ctr" anchorCtr="0"/>
                </a:tc>
                <a:tc>
                  <a:txBody>
                    <a:bodyPr/>
                    <a:p>
                      <a:pPr algn="ctr">
                        <a:buNone/>
                      </a:pPr>
                      <a:r>
                        <a:rPr lang="zh-CN" altLang="en-US"/>
                        <a:t>事件</a:t>
                      </a:r>
                      <a:endParaRPr lang="zh-CN" altLang="en-US"/>
                    </a:p>
                  </a:txBody>
                  <a:tcPr anchor="ctr" anchorCtr="0"/>
                </a:tc>
                <a:tc>
                  <a:txBody>
                    <a:bodyPr/>
                    <a:p>
                      <a:pPr algn="ctr">
                        <a:buNone/>
                      </a:pPr>
                      <a:r>
                        <a:rPr lang="zh-CN" altLang="en-US"/>
                        <a:t>黄金表现</a:t>
                      </a:r>
                      <a:endParaRPr lang="zh-CN" altLang="en-US"/>
                    </a:p>
                  </a:txBody>
                  <a:tcPr anchor="ctr" anchorCtr="0"/>
                </a:tc>
              </a:tr>
              <a:tr h="894080">
                <a:tc>
                  <a:txBody>
                    <a:bodyPr/>
                    <a:p>
                      <a:pPr algn="ctr">
                        <a:buNone/>
                      </a:pPr>
                      <a:r>
                        <a:rPr lang="en-US"/>
                        <a:t>2003</a:t>
                      </a:r>
                      <a:r>
                        <a:rPr lang="zh-CN" altLang="en-US"/>
                        <a:t>年</a:t>
                      </a:r>
                      <a:endParaRPr lang="zh-CN" altLang="en-US"/>
                    </a:p>
                  </a:txBody>
                  <a:tcPr anchor="ctr" anchorCtr="0"/>
                </a:tc>
                <a:tc>
                  <a:txBody>
                    <a:bodyPr/>
                    <a:p>
                      <a:pPr algn="ctr">
                        <a:buNone/>
                      </a:pPr>
                      <a:r>
                        <a:rPr lang="zh-CN" altLang="en-US"/>
                        <a:t>伊拉克战争</a:t>
                      </a:r>
                      <a:endParaRPr lang="zh-CN" altLang="en-US"/>
                    </a:p>
                  </a:txBody>
                  <a:tcPr anchor="ctr" anchorCtr="0"/>
                </a:tc>
                <a:tc>
                  <a:txBody>
                    <a:bodyPr/>
                    <a:p>
                      <a:pPr algn="l">
                        <a:buNone/>
                      </a:pPr>
                      <a:r>
                        <a:rPr lang="zh-CN" altLang="en-US"/>
                        <a:t>战争开始前一个月，黄金价格大跌</a:t>
                      </a:r>
                      <a:r>
                        <a:rPr lang="en-US" altLang="zh-CN"/>
                        <a:t>56</a:t>
                      </a:r>
                      <a:r>
                        <a:rPr lang="zh-CN" altLang="en-US"/>
                        <a:t>美元</a:t>
                      </a:r>
                      <a:r>
                        <a:rPr lang="en-US" altLang="zh-CN"/>
                        <a:t>/</a:t>
                      </a:r>
                      <a:r>
                        <a:rPr lang="zh-CN" altLang="en-US"/>
                        <a:t>盎司，跌幅达</a:t>
                      </a:r>
                      <a:r>
                        <a:rPr lang="en-US" altLang="zh-CN"/>
                        <a:t>14.76%</a:t>
                      </a:r>
                      <a:r>
                        <a:rPr lang="zh-CN" altLang="en-US"/>
                        <a:t>，战争开始后直到结束，黄金下跌</a:t>
                      </a:r>
                      <a:r>
                        <a:rPr lang="en-US" altLang="zh-CN"/>
                        <a:t>34</a:t>
                      </a:r>
                      <a:r>
                        <a:rPr lang="zh-CN" altLang="en-US" sz="1800">
                          <a:sym typeface="+mn-ea"/>
                        </a:rPr>
                        <a:t>美元</a:t>
                      </a:r>
                      <a:r>
                        <a:rPr lang="en-US" altLang="zh-CN" sz="1800">
                          <a:sym typeface="+mn-ea"/>
                        </a:rPr>
                        <a:t>/</a:t>
                      </a:r>
                      <a:r>
                        <a:rPr lang="zh-CN" altLang="en-US" sz="1800">
                          <a:sym typeface="+mn-ea"/>
                        </a:rPr>
                        <a:t>盎司，跌幅达</a:t>
                      </a:r>
                      <a:r>
                        <a:rPr lang="en-US" altLang="zh-CN" sz="1800">
                          <a:sym typeface="+mn-ea"/>
                        </a:rPr>
                        <a:t>9%</a:t>
                      </a:r>
                      <a:r>
                        <a:rPr lang="zh-CN" altLang="en-US" sz="1800">
                          <a:sym typeface="+mn-ea"/>
                        </a:rPr>
                        <a:t>。</a:t>
                      </a:r>
                      <a:endParaRPr lang="zh-CN" altLang="en-US" sz="1800">
                        <a:sym typeface="+mn-ea"/>
                      </a:endParaRPr>
                    </a:p>
                  </a:txBody>
                  <a:tcPr anchor="ctr" anchorCtr="0"/>
                </a:tc>
              </a:tr>
            </a:tbl>
          </a:graphicData>
        </a:graphic>
      </p:graphicFrame>
      <p:pic>
        <p:nvPicPr>
          <p:cNvPr id="6" name="图片 5"/>
          <p:cNvPicPr>
            <a:picLocks noChangeAspect="1"/>
          </p:cNvPicPr>
          <p:nvPr/>
        </p:nvPicPr>
        <p:blipFill>
          <a:blip r:embed="rId2"/>
          <a:stretch>
            <a:fillRect/>
          </a:stretch>
        </p:blipFill>
        <p:spPr>
          <a:xfrm>
            <a:off x="579120" y="1302385"/>
            <a:ext cx="11034395" cy="3747135"/>
          </a:xfrm>
          <a:prstGeom prst="rect">
            <a:avLst/>
          </a:prstGeom>
        </p:spPr>
      </p:pic>
    </p:spTree>
    <p:custDataLst>
      <p:tags r:id="rId3"/>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graphicFrame>
        <p:nvGraphicFramePr>
          <p:cNvPr id="5" name="内容占位符 4"/>
          <p:cNvGraphicFramePr/>
          <p:nvPr>
            <p:ph idx="1"/>
            <p:custDataLst>
              <p:tags r:id="rId1"/>
            </p:custDataLst>
          </p:nvPr>
        </p:nvGraphicFramePr>
        <p:xfrm>
          <a:off x="695325" y="5476875"/>
          <a:ext cx="11180445" cy="1259840"/>
        </p:xfrm>
        <a:graphic>
          <a:graphicData uri="http://schemas.openxmlformats.org/drawingml/2006/table">
            <a:tbl>
              <a:tblPr firstRow="1" bandRow="1">
                <a:tableStyleId>{5C22544A-7EE6-4342-B048-85BDC9FD1C3A}</a:tableStyleId>
              </a:tblPr>
              <a:tblGrid>
                <a:gridCol w="1200785"/>
                <a:gridCol w="1388745"/>
                <a:gridCol w="8590915"/>
              </a:tblGrid>
              <a:tr h="365760">
                <a:tc>
                  <a:txBody>
                    <a:bodyPr/>
                    <a:p>
                      <a:pPr algn="ctr">
                        <a:buNone/>
                      </a:pPr>
                      <a:r>
                        <a:rPr lang="zh-CN" altLang="en-US"/>
                        <a:t>时间</a:t>
                      </a:r>
                      <a:endParaRPr lang="zh-CN" altLang="en-US"/>
                    </a:p>
                  </a:txBody>
                  <a:tcPr anchor="ctr" anchorCtr="0"/>
                </a:tc>
                <a:tc>
                  <a:txBody>
                    <a:bodyPr/>
                    <a:p>
                      <a:pPr algn="ctr">
                        <a:buNone/>
                      </a:pPr>
                      <a:r>
                        <a:rPr lang="zh-CN" altLang="en-US"/>
                        <a:t>事件</a:t>
                      </a:r>
                      <a:endParaRPr lang="zh-CN" altLang="en-US"/>
                    </a:p>
                  </a:txBody>
                  <a:tcPr anchor="ctr" anchorCtr="0"/>
                </a:tc>
                <a:tc>
                  <a:txBody>
                    <a:bodyPr/>
                    <a:p>
                      <a:pPr algn="ctr">
                        <a:buNone/>
                      </a:pPr>
                      <a:r>
                        <a:rPr lang="zh-CN" altLang="en-US"/>
                        <a:t>黄金表现</a:t>
                      </a:r>
                      <a:endParaRPr lang="zh-CN" altLang="en-US"/>
                    </a:p>
                  </a:txBody>
                  <a:tcPr anchor="ctr" anchorCtr="0"/>
                </a:tc>
              </a:tr>
              <a:tr h="894080">
                <a:tc>
                  <a:txBody>
                    <a:bodyPr/>
                    <a:p>
                      <a:pPr algn="ctr">
                        <a:buNone/>
                      </a:pPr>
                      <a:r>
                        <a:rPr lang="en-US"/>
                        <a:t>2011</a:t>
                      </a:r>
                      <a:r>
                        <a:rPr lang="zh-CN" altLang="en-US"/>
                        <a:t>年</a:t>
                      </a:r>
                      <a:endParaRPr lang="zh-CN" altLang="en-US"/>
                    </a:p>
                  </a:txBody>
                  <a:tcPr anchor="ctr" anchorCtr="0"/>
                </a:tc>
                <a:tc>
                  <a:txBody>
                    <a:bodyPr/>
                    <a:p>
                      <a:pPr algn="ctr">
                        <a:buNone/>
                      </a:pPr>
                      <a:r>
                        <a:rPr lang="zh-CN" altLang="en-US"/>
                        <a:t>利比亚战争</a:t>
                      </a:r>
                      <a:endParaRPr lang="zh-CN" altLang="en-US"/>
                    </a:p>
                  </a:txBody>
                  <a:tcPr anchor="ctr" anchorCtr="0"/>
                </a:tc>
                <a:tc>
                  <a:txBody>
                    <a:bodyPr/>
                    <a:p>
                      <a:pPr algn="l">
                        <a:buNone/>
                      </a:pPr>
                      <a:r>
                        <a:rPr lang="zh-CN" altLang="en-US" sz="1800">
                          <a:sym typeface="+mn-ea"/>
                        </a:rPr>
                        <a:t>自战争前的</a:t>
                      </a:r>
                      <a:r>
                        <a:rPr lang="en-US" altLang="zh-CN" sz="1800">
                          <a:sym typeface="+mn-ea"/>
                        </a:rPr>
                        <a:t>2011</a:t>
                      </a:r>
                      <a:r>
                        <a:rPr lang="zh-CN" altLang="en-US" sz="1800">
                          <a:sym typeface="+mn-ea"/>
                        </a:rPr>
                        <a:t>年</a:t>
                      </a:r>
                      <a:r>
                        <a:rPr lang="en-US" altLang="zh-CN" sz="1800">
                          <a:sym typeface="+mn-ea"/>
                        </a:rPr>
                        <a:t>1</a:t>
                      </a:r>
                      <a:r>
                        <a:rPr lang="zh-CN" altLang="en-US" sz="1800">
                          <a:sym typeface="+mn-ea"/>
                        </a:rPr>
                        <a:t>月</a:t>
                      </a:r>
                      <a:r>
                        <a:rPr lang="en-US" altLang="zh-CN" sz="1800">
                          <a:sym typeface="+mn-ea"/>
                        </a:rPr>
                        <a:t>28</a:t>
                      </a:r>
                      <a:r>
                        <a:rPr lang="zh-CN" altLang="en-US" sz="1800">
                          <a:sym typeface="+mn-ea"/>
                        </a:rPr>
                        <a:t>日的低点</a:t>
                      </a:r>
                      <a:r>
                        <a:rPr lang="en-US" altLang="zh-CN" sz="1800">
                          <a:sym typeface="+mn-ea"/>
                        </a:rPr>
                        <a:t>1307.8</a:t>
                      </a:r>
                      <a:r>
                        <a:rPr lang="zh-CN" altLang="en-US" sz="1800">
                          <a:sym typeface="+mn-ea"/>
                        </a:rPr>
                        <a:t>美元</a:t>
                      </a:r>
                      <a:r>
                        <a:rPr lang="en-US" altLang="zh-CN" sz="1800">
                          <a:sym typeface="+mn-ea"/>
                        </a:rPr>
                        <a:t>/</a:t>
                      </a:r>
                      <a:r>
                        <a:rPr lang="zh-CN" altLang="en-US" sz="1800">
                          <a:sym typeface="+mn-ea"/>
                        </a:rPr>
                        <a:t>盎司，上涨至</a:t>
                      </a:r>
                      <a:r>
                        <a:rPr lang="en-US" altLang="zh-CN" sz="1800">
                          <a:sym typeface="+mn-ea"/>
                        </a:rPr>
                        <a:t>5</a:t>
                      </a:r>
                      <a:r>
                        <a:rPr lang="zh-CN" altLang="en-US" sz="1800">
                          <a:sym typeface="+mn-ea"/>
                        </a:rPr>
                        <a:t>月</a:t>
                      </a:r>
                      <a:r>
                        <a:rPr lang="en-US" altLang="zh-CN" sz="1800">
                          <a:sym typeface="+mn-ea"/>
                        </a:rPr>
                        <a:t>2</a:t>
                      </a:r>
                      <a:r>
                        <a:rPr lang="zh-CN" altLang="en-US" sz="1800">
                          <a:sym typeface="+mn-ea"/>
                        </a:rPr>
                        <a:t>日的</a:t>
                      </a:r>
                      <a:r>
                        <a:rPr lang="en-US" altLang="zh-CN" sz="1800">
                          <a:sym typeface="+mn-ea"/>
                        </a:rPr>
                        <a:t>1575</a:t>
                      </a:r>
                      <a:r>
                        <a:rPr lang="zh-CN" altLang="en-US" sz="1800">
                          <a:sym typeface="+mn-ea"/>
                        </a:rPr>
                        <a:t>美元</a:t>
                      </a:r>
                      <a:r>
                        <a:rPr lang="en-US" altLang="zh-CN" sz="1800">
                          <a:sym typeface="+mn-ea"/>
                        </a:rPr>
                        <a:t>/</a:t>
                      </a:r>
                      <a:r>
                        <a:rPr lang="zh-CN" altLang="en-US" sz="1800">
                          <a:sym typeface="+mn-ea"/>
                        </a:rPr>
                        <a:t>盎司，上涨</a:t>
                      </a:r>
                      <a:r>
                        <a:rPr lang="en-US" altLang="zh-CN" sz="1800">
                          <a:sym typeface="+mn-ea"/>
                        </a:rPr>
                        <a:t>267.2</a:t>
                      </a:r>
                      <a:r>
                        <a:rPr lang="zh-CN" altLang="en-US" sz="1800">
                          <a:sym typeface="+mn-ea"/>
                        </a:rPr>
                        <a:t>美元</a:t>
                      </a:r>
                      <a:r>
                        <a:rPr lang="en-US" altLang="zh-CN" sz="1800">
                          <a:sym typeface="+mn-ea"/>
                        </a:rPr>
                        <a:t>/</a:t>
                      </a:r>
                      <a:r>
                        <a:rPr lang="zh-CN" altLang="en-US" sz="1800">
                          <a:sym typeface="+mn-ea"/>
                        </a:rPr>
                        <a:t>盎司，涨幅高达</a:t>
                      </a:r>
                      <a:r>
                        <a:rPr lang="en-US" altLang="zh-CN" sz="1800">
                          <a:sym typeface="+mn-ea"/>
                        </a:rPr>
                        <a:t>18.79%</a:t>
                      </a:r>
                      <a:r>
                        <a:rPr lang="zh-CN" altLang="en-US" sz="1800">
                          <a:sym typeface="+mn-ea"/>
                        </a:rPr>
                        <a:t>。</a:t>
                      </a:r>
                      <a:endParaRPr lang="zh-CN" altLang="en-US" sz="1800">
                        <a:sym typeface="+mn-ea"/>
                      </a:endParaRPr>
                    </a:p>
                  </a:txBody>
                  <a:tcPr anchor="ctr" anchorCtr="0"/>
                </a:tc>
              </a:tr>
            </a:tbl>
          </a:graphicData>
        </a:graphic>
      </p:graphicFrame>
      <p:pic>
        <p:nvPicPr>
          <p:cNvPr id="3" name="图片 2"/>
          <p:cNvPicPr>
            <a:picLocks noChangeAspect="1"/>
          </p:cNvPicPr>
          <p:nvPr/>
        </p:nvPicPr>
        <p:blipFill>
          <a:blip r:embed="rId2"/>
          <a:stretch>
            <a:fillRect/>
          </a:stretch>
        </p:blipFill>
        <p:spPr>
          <a:xfrm>
            <a:off x="2327275" y="1079500"/>
            <a:ext cx="7536815" cy="4335145"/>
          </a:xfrm>
          <a:prstGeom prst="rect">
            <a:avLst/>
          </a:prstGeom>
        </p:spPr>
      </p:pic>
    </p:spTree>
    <p:custDataLst>
      <p:tags r:id="rId3"/>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graphicFrame>
        <p:nvGraphicFramePr>
          <p:cNvPr id="5" name="内容占位符 4"/>
          <p:cNvGraphicFramePr/>
          <p:nvPr>
            <p:ph idx="1"/>
            <p:custDataLst>
              <p:tags r:id="rId1"/>
            </p:custDataLst>
          </p:nvPr>
        </p:nvGraphicFramePr>
        <p:xfrm>
          <a:off x="695325" y="5271770"/>
          <a:ext cx="10877550" cy="1259840"/>
        </p:xfrm>
        <a:graphic>
          <a:graphicData uri="http://schemas.openxmlformats.org/drawingml/2006/table">
            <a:tbl>
              <a:tblPr firstRow="1" bandRow="1">
                <a:tableStyleId>{5C22544A-7EE6-4342-B048-85BDC9FD1C3A}</a:tableStyleId>
              </a:tblPr>
              <a:tblGrid>
                <a:gridCol w="1200785"/>
                <a:gridCol w="1856105"/>
                <a:gridCol w="7820660"/>
              </a:tblGrid>
              <a:tr h="365760">
                <a:tc>
                  <a:txBody>
                    <a:bodyPr/>
                    <a:p>
                      <a:pPr algn="ctr">
                        <a:buNone/>
                      </a:pPr>
                      <a:r>
                        <a:rPr lang="zh-CN" altLang="en-US"/>
                        <a:t>时间</a:t>
                      </a:r>
                      <a:endParaRPr lang="zh-CN" altLang="en-US"/>
                    </a:p>
                  </a:txBody>
                  <a:tcPr anchor="ctr" anchorCtr="0"/>
                </a:tc>
                <a:tc>
                  <a:txBody>
                    <a:bodyPr/>
                    <a:p>
                      <a:pPr algn="ctr">
                        <a:buNone/>
                      </a:pPr>
                      <a:r>
                        <a:rPr lang="zh-CN" altLang="en-US"/>
                        <a:t>事件</a:t>
                      </a:r>
                      <a:endParaRPr lang="zh-CN" altLang="en-US"/>
                    </a:p>
                  </a:txBody>
                  <a:tcPr anchor="ctr" anchorCtr="0"/>
                </a:tc>
                <a:tc>
                  <a:txBody>
                    <a:bodyPr/>
                    <a:p>
                      <a:pPr algn="ctr">
                        <a:buNone/>
                      </a:pPr>
                      <a:r>
                        <a:rPr lang="zh-CN" altLang="en-US"/>
                        <a:t>黄金表现</a:t>
                      </a:r>
                      <a:endParaRPr lang="zh-CN" altLang="en-US"/>
                    </a:p>
                  </a:txBody>
                  <a:tcPr anchor="ctr" anchorCtr="0"/>
                </a:tc>
              </a:tr>
              <a:tr h="894080">
                <a:tc>
                  <a:txBody>
                    <a:bodyPr/>
                    <a:p>
                      <a:pPr algn="ctr">
                        <a:buNone/>
                      </a:pPr>
                      <a:r>
                        <a:rPr lang="en-US"/>
                        <a:t>2014</a:t>
                      </a:r>
                      <a:r>
                        <a:rPr lang="zh-CN" altLang="en-US"/>
                        <a:t>年</a:t>
                      </a:r>
                      <a:endParaRPr lang="zh-CN" altLang="en-US"/>
                    </a:p>
                  </a:txBody>
                  <a:tcPr anchor="ctr" anchorCtr="0"/>
                </a:tc>
                <a:tc>
                  <a:txBody>
                    <a:bodyPr/>
                    <a:p>
                      <a:pPr algn="ctr">
                        <a:buNone/>
                      </a:pPr>
                      <a:r>
                        <a:rPr lang="zh-CN" altLang="en-US"/>
                        <a:t>乌克兰政治危机</a:t>
                      </a:r>
                      <a:endParaRPr lang="zh-CN" altLang="en-US"/>
                    </a:p>
                  </a:txBody>
                  <a:tcPr anchor="ctr" anchorCtr="0"/>
                </a:tc>
                <a:tc>
                  <a:txBody>
                    <a:bodyPr/>
                    <a:p>
                      <a:pPr algn="l">
                        <a:buNone/>
                      </a:pPr>
                      <a:r>
                        <a:rPr lang="zh-CN" altLang="en-US" sz="1800">
                          <a:sym typeface="+mn-ea"/>
                        </a:rPr>
                        <a:t>乌克兰内部骚乱升级，</a:t>
                      </a:r>
                      <a:r>
                        <a:rPr lang="en-US" altLang="zh-CN" sz="1800">
                          <a:sym typeface="+mn-ea"/>
                        </a:rPr>
                        <a:t>2014</a:t>
                      </a:r>
                      <a:r>
                        <a:rPr lang="zh-CN" altLang="en-US" sz="1800">
                          <a:sym typeface="+mn-ea"/>
                        </a:rPr>
                        <a:t>年初从</a:t>
                      </a:r>
                      <a:r>
                        <a:rPr lang="en-US" altLang="zh-CN" sz="1800">
                          <a:sym typeface="+mn-ea"/>
                        </a:rPr>
                        <a:t>1200</a:t>
                      </a:r>
                      <a:r>
                        <a:rPr lang="zh-CN" altLang="en-US" sz="1800">
                          <a:sym typeface="+mn-ea"/>
                        </a:rPr>
                        <a:t>美元</a:t>
                      </a:r>
                      <a:r>
                        <a:rPr lang="en-US" altLang="zh-CN" sz="1800">
                          <a:sym typeface="+mn-ea"/>
                        </a:rPr>
                        <a:t>/</a:t>
                      </a:r>
                      <a:r>
                        <a:rPr lang="zh-CN" altLang="en-US" sz="1800">
                          <a:sym typeface="+mn-ea"/>
                        </a:rPr>
                        <a:t>盎司上涨至</a:t>
                      </a:r>
                      <a:r>
                        <a:rPr lang="en-US" altLang="zh-CN" sz="1800">
                          <a:sym typeface="+mn-ea"/>
                        </a:rPr>
                        <a:t>3</a:t>
                      </a:r>
                      <a:r>
                        <a:rPr lang="zh-CN" altLang="en-US" sz="1800">
                          <a:sym typeface="+mn-ea"/>
                        </a:rPr>
                        <a:t>月中旬的接近</a:t>
                      </a:r>
                      <a:r>
                        <a:rPr lang="en-US" altLang="zh-CN" sz="1800">
                          <a:sym typeface="+mn-ea"/>
                        </a:rPr>
                        <a:t>1400</a:t>
                      </a:r>
                      <a:r>
                        <a:rPr lang="zh-CN" altLang="en-US" sz="1800">
                          <a:sym typeface="+mn-ea"/>
                        </a:rPr>
                        <a:t>美元</a:t>
                      </a:r>
                      <a:r>
                        <a:rPr lang="en-US" altLang="zh-CN" sz="1800">
                          <a:sym typeface="+mn-ea"/>
                        </a:rPr>
                        <a:t>/</a:t>
                      </a:r>
                      <a:r>
                        <a:rPr lang="zh-CN" altLang="en-US" sz="1800">
                          <a:sym typeface="+mn-ea"/>
                        </a:rPr>
                        <a:t>盎司，上涨超</a:t>
                      </a:r>
                      <a:r>
                        <a:rPr lang="en-US" altLang="zh-CN" sz="1800">
                          <a:sym typeface="+mn-ea"/>
                        </a:rPr>
                        <a:t>15%</a:t>
                      </a:r>
                      <a:r>
                        <a:rPr lang="zh-CN" altLang="en-US" sz="1800">
                          <a:sym typeface="+mn-ea"/>
                        </a:rPr>
                        <a:t>，其后随着克里米亚公投之后，局势有所缓解，黄金价格回落至</a:t>
                      </a:r>
                      <a:r>
                        <a:rPr lang="en-US" altLang="zh-CN" sz="1800">
                          <a:sym typeface="+mn-ea"/>
                        </a:rPr>
                        <a:t>1300</a:t>
                      </a:r>
                      <a:r>
                        <a:rPr lang="zh-CN" altLang="en-US" sz="1800">
                          <a:sym typeface="+mn-ea"/>
                        </a:rPr>
                        <a:t>美元</a:t>
                      </a:r>
                      <a:r>
                        <a:rPr lang="en-US" altLang="zh-CN" sz="1800">
                          <a:sym typeface="+mn-ea"/>
                        </a:rPr>
                        <a:t>/</a:t>
                      </a:r>
                      <a:r>
                        <a:rPr lang="zh-CN" altLang="en-US" sz="1800">
                          <a:sym typeface="+mn-ea"/>
                        </a:rPr>
                        <a:t>盎司。</a:t>
                      </a:r>
                      <a:endParaRPr lang="en-US" altLang="zh-CN" sz="1800">
                        <a:sym typeface="+mn-ea"/>
                      </a:endParaRPr>
                    </a:p>
                  </a:txBody>
                  <a:tcPr anchor="ctr" anchorCtr="0"/>
                </a:tc>
              </a:tr>
            </a:tbl>
          </a:graphicData>
        </a:graphic>
      </p:graphicFrame>
      <p:pic>
        <p:nvPicPr>
          <p:cNvPr id="3" name="图片 2"/>
          <p:cNvPicPr>
            <a:picLocks noChangeAspect="1"/>
          </p:cNvPicPr>
          <p:nvPr/>
        </p:nvPicPr>
        <p:blipFill>
          <a:blip r:embed="rId2"/>
          <a:stretch>
            <a:fillRect/>
          </a:stretch>
        </p:blipFill>
        <p:spPr>
          <a:xfrm>
            <a:off x="2155825" y="1079500"/>
            <a:ext cx="7125335" cy="4064635"/>
          </a:xfrm>
          <a:prstGeom prst="rect">
            <a:avLst/>
          </a:prstGeom>
        </p:spPr>
      </p:pic>
    </p:spTree>
    <p:custDataLst>
      <p:tags r:id="rId3"/>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graphicFrame>
        <p:nvGraphicFramePr>
          <p:cNvPr id="5" name="内容占位符 4"/>
          <p:cNvGraphicFramePr/>
          <p:nvPr>
            <p:ph idx="1"/>
            <p:custDataLst>
              <p:tags r:id="rId1"/>
            </p:custDataLst>
          </p:nvPr>
        </p:nvGraphicFramePr>
        <p:xfrm>
          <a:off x="695325" y="5380355"/>
          <a:ext cx="10877550" cy="1259840"/>
        </p:xfrm>
        <a:graphic>
          <a:graphicData uri="http://schemas.openxmlformats.org/drawingml/2006/table">
            <a:tbl>
              <a:tblPr firstRow="1" bandRow="1">
                <a:tableStyleId>{5C22544A-7EE6-4342-B048-85BDC9FD1C3A}</a:tableStyleId>
              </a:tblPr>
              <a:tblGrid>
                <a:gridCol w="1200785"/>
                <a:gridCol w="1388745"/>
                <a:gridCol w="8288020"/>
              </a:tblGrid>
              <a:tr h="365760">
                <a:tc>
                  <a:txBody>
                    <a:bodyPr/>
                    <a:p>
                      <a:pPr algn="ctr">
                        <a:buNone/>
                      </a:pPr>
                      <a:r>
                        <a:rPr lang="zh-CN" altLang="en-US"/>
                        <a:t>时间</a:t>
                      </a:r>
                      <a:endParaRPr lang="zh-CN" altLang="en-US"/>
                    </a:p>
                  </a:txBody>
                  <a:tcPr anchor="ctr" anchorCtr="0"/>
                </a:tc>
                <a:tc>
                  <a:txBody>
                    <a:bodyPr/>
                    <a:p>
                      <a:pPr algn="ctr">
                        <a:buNone/>
                      </a:pPr>
                      <a:r>
                        <a:rPr lang="zh-CN" altLang="en-US"/>
                        <a:t>事件</a:t>
                      </a:r>
                      <a:endParaRPr lang="zh-CN" altLang="en-US"/>
                    </a:p>
                  </a:txBody>
                  <a:tcPr anchor="ctr" anchorCtr="0"/>
                </a:tc>
                <a:tc>
                  <a:txBody>
                    <a:bodyPr/>
                    <a:p>
                      <a:pPr algn="ctr">
                        <a:buNone/>
                      </a:pPr>
                      <a:r>
                        <a:rPr lang="zh-CN" altLang="en-US"/>
                        <a:t>黄金表现</a:t>
                      </a:r>
                      <a:endParaRPr lang="zh-CN" altLang="en-US"/>
                    </a:p>
                  </a:txBody>
                  <a:tcPr anchor="ctr" anchorCtr="0"/>
                </a:tc>
              </a:tr>
              <a:tr h="894080">
                <a:tc>
                  <a:txBody>
                    <a:bodyPr/>
                    <a:p>
                      <a:pPr algn="ctr">
                        <a:buNone/>
                      </a:pPr>
                      <a:r>
                        <a:rPr lang="en-US"/>
                        <a:t>2015</a:t>
                      </a:r>
                      <a:r>
                        <a:rPr lang="zh-CN" altLang="en-US"/>
                        <a:t>年</a:t>
                      </a:r>
                      <a:endParaRPr lang="zh-CN" altLang="en-US"/>
                    </a:p>
                  </a:txBody>
                  <a:tcPr anchor="ctr" anchorCtr="0"/>
                </a:tc>
                <a:tc>
                  <a:txBody>
                    <a:bodyPr/>
                    <a:p>
                      <a:pPr algn="ctr">
                        <a:buNone/>
                      </a:pPr>
                      <a:r>
                        <a:rPr lang="zh-CN" altLang="en-US"/>
                        <a:t>也门战争</a:t>
                      </a:r>
                      <a:endParaRPr lang="zh-CN" altLang="en-US"/>
                    </a:p>
                  </a:txBody>
                  <a:tcPr anchor="ctr" anchorCtr="0"/>
                </a:tc>
                <a:tc>
                  <a:txBody>
                    <a:bodyPr/>
                    <a:p>
                      <a:pPr algn="l">
                        <a:buNone/>
                      </a:pPr>
                      <a:r>
                        <a:rPr lang="zh-CN"/>
                        <a:t>黄金价格从</a:t>
                      </a:r>
                      <a:r>
                        <a:rPr lang="en-US" altLang="zh-CN"/>
                        <a:t>3</a:t>
                      </a:r>
                      <a:r>
                        <a:rPr lang="zh-CN" altLang="en-US"/>
                        <a:t>月</a:t>
                      </a:r>
                      <a:r>
                        <a:rPr lang="en-US" altLang="zh-CN"/>
                        <a:t>2</a:t>
                      </a:r>
                      <a:r>
                        <a:rPr lang="zh-CN" altLang="en-US"/>
                        <a:t>日</a:t>
                      </a:r>
                      <a:r>
                        <a:rPr lang="en-US" altLang="zh-CN"/>
                        <a:t>1232</a:t>
                      </a:r>
                      <a:r>
                        <a:rPr lang="zh-CN" altLang="en-US" sz="1800">
                          <a:sym typeface="+mn-ea"/>
                        </a:rPr>
                        <a:t>美元</a:t>
                      </a:r>
                      <a:r>
                        <a:rPr lang="en-US" altLang="zh-CN" sz="1800">
                          <a:sym typeface="+mn-ea"/>
                        </a:rPr>
                        <a:t>/</a:t>
                      </a:r>
                      <a:r>
                        <a:rPr lang="zh-CN" altLang="en-US" sz="1800">
                          <a:sym typeface="+mn-ea"/>
                        </a:rPr>
                        <a:t>盎司连续下跌至</a:t>
                      </a:r>
                      <a:r>
                        <a:rPr lang="en-US" altLang="zh-CN" sz="1800">
                          <a:sym typeface="+mn-ea"/>
                        </a:rPr>
                        <a:t>3</a:t>
                      </a:r>
                      <a:r>
                        <a:rPr lang="zh-CN" altLang="en-US" sz="1800">
                          <a:sym typeface="+mn-ea"/>
                        </a:rPr>
                        <a:t>月</a:t>
                      </a:r>
                      <a:r>
                        <a:rPr lang="en-US" altLang="zh-CN" sz="1800">
                          <a:sym typeface="+mn-ea"/>
                        </a:rPr>
                        <a:t>17</a:t>
                      </a:r>
                      <a:r>
                        <a:rPr lang="zh-CN" altLang="en-US" sz="1800">
                          <a:sym typeface="+mn-ea"/>
                        </a:rPr>
                        <a:t>日</a:t>
                      </a:r>
                      <a:r>
                        <a:rPr lang="en-US" altLang="zh-CN" sz="1800">
                          <a:sym typeface="+mn-ea"/>
                        </a:rPr>
                        <a:t>1143</a:t>
                      </a:r>
                      <a:r>
                        <a:rPr lang="zh-CN" altLang="en-US" sz="1800">
                          <a:sym typeface="+mn-ea"/>
                        </a:rPr>
                        <a:t>美元</a:t>
                      </a:r>
                      <a:r>
                        <a:rPr lang="en-US" altLang="zh-CN" sz="1800">
                          <a:sym typeface="+mn-ea"/>
                        </a:rPr>
                        <a:t>/</a:t>
                      </a:r>
                      <a:r>
                        <a:rPr lang="zh-CN" altLang="en-US" sz="1800">
                          <a:sym typeface="+mn-ea"/>
                        </a:rPr>
                        <a:t>盎司的低点。</a:t>
                      </a:r>
                      <a:r>
                        <a:rPr lang="en-US" altLang="zh-CN" sz="1800">
                          <a:sym typeface="+mn-ea"/>
                        </a:rPr>
                        <a:t>3~6</a:t>
                      </a:r>
                      <a:r>
                        <a:rPr lang="zh-CN" altLang="en-US" sz="1800">
                          <a:sym typeface="+mn-ea"/>
                        </a:rPr>
                        <a:t>月仍然处在底部区间震荡。</a:t>
                      </a:r>
                      <a:r>
                        <a:rPr lang="en-US" altLang="zh-CN" sz="1800">
                          <a:sym typeface="+mn-ea"/>
                        </a:rPr>
                        <a:t>7</a:t>
                      </a:r>
                      <a:r>
                        <a:rPr lang="zh-CN" altLang="en-US" sz="1800">
                          <a:sym typeface="+mn-ea"/>
                        </a:rPr>
                        <a:t>月初加速下跌至</a:t>
                      </a:r>
                      <a:r>
                        <a:rPr lang="en-US" altLang="zh-CN" sz="1800">
                          <a:sym typeface="+mn-ea"/>
                        </a:rPr>
                        <a:t>7</a:t>
                      </a:r>
                      <a:r>
                        <a:rPr lang="zh-CN" altLang="en-US" sz="1800">
                          <a:sym typeface="+mn-ea"/>
                        </a:rPr>
                        <a:t>月</a:t>
                      </a:r>
                      <a:r>
                        <a:rPr lang="en-US" altLang="zh-CN" sz="1800">
                          <a:sym typeface="+mn-ea"/>
                        </a:rPr>
                        <a:t>20</a:t>
                      </a:r>
                      <a:r>
                        <a:rPr lang="zh-CN" altLang="en-US" sz="1800">
                          <a:sym typeface="+mn-ea"/>
                        </a:rPr>
                        <a:t>日低点</a:t>
                      </a:r>
                      <a:r>
                        <a:rPr lang="en-US" altLang="zh-CN" sz="1800">
                          <a:sym typeface="+mn-ea"/>
                        </a:rPr>
                        <a:t>1071</a:t>
                      </a:r>
                      <a:r>
                        <a:rPr lang="zh-CN" altLang="en-US" sz="1800">
                          <a:sym typeface="+mn-ea"/>
                        </a:rPr>
                        <a:t>美元</a:t>
                      </a:r>
                      <a:r>
                        <a:rPr lang="en-US" altLang="zh-CN" sz="1800">
                          <a:sym typeface="+mn-ea"/>
                        </a:rPr>
                        <a:t>/</a:t>
                      </a:r>
                      <a:r>
                        <a:rPr lang="zh-CN" altLang="en-US" sz="1800">
                          <a:sym typeface="+mn-ea"/>
                        </a:rPr>
                        <a:t>盎司，并且在</a:t>
                      </a:r>
                      <a:r>
                        <a:rPr lang="en-US" altLang="zh-CN" sz="1800">
                          <a:sym typeface="+mn-ea"/>
                        </a:rPr>
                        <a:t>12</a:t>
                      </a:r>
                      <a:r>
                        <a:rPr lang="zh-CN" altLang="en-US" sz="1800">
                          <a:sym typeface="+mn-ea"/>
                        </a:rPr>
                        <a:t>月方才见大底部</a:t>
                      </a:r>
                      <a:r>
                        <a:rPr lang="en-US" altLang="zh-CN" sz="1800">
                          <a:sym typeface="+mn-ea"/>
                        </a:rPr>
                        <a:t>1047</a:t>
                      </a:r>
                      <a:r>
                        <a:rPr lang="zh-CN" altLang="en-US" sz="1800">
                          <a:sym typeface="+mn-ea"/>
                        </a:rPr>
                        <a:t>美元</a:t>
                      </a:r>
                      <a:r>
                        <a:rPr lang="en-US" altLang="zh-CN" sz="1800">
                          <a:sym typeface="+mn-ea"/>
                        </a:rPr>
                        <a:t>/</a:t>
                      </a:r>
                      <a:r>
                        <a:rPr lang="zh-CN" altLang="en-US" sz="1800">
                          <a:sym typeface="+mn-ea"/>
                        </a:rPr>
                        <a:t>盎司。</a:t>
                      </a:r>
                      <a:endParaRPr lang="en-US" altLang="zh-CN" sz="1800">
                        <a:sym typeface="+mn-ea"/>
                      </a:endParaRPr>
                    </a:p>
                  </a:txBody>
                  <a:tcPr anchor="ctr" anchorCtr="0"/>
                </a:tc>
              </a:tr>
            </a:tbl>
          </a:graphicData>
        </a:graphic>
      </p:graphicFrame>
      <p:pic>
        <p:nvPicPr>
          <p:cNvPr id="4" name="图片 3"/>
          <p:cNvPicPr>
            <a:picLocks noChangeAspect="1"/>
          </p:cNvPicPr>
          <p:nvPr/>
        </p:nvPicPr>
        <p:blipFill>
          <a:blip r:embed="rId2"/>
          <a:stretch>
            <a:fillRect/>
          </a:stretch>
        </p:blipFill>
        <p:spPr>
          <a:xfrm>
            <a:off x="2240280" y="1042670"/>
            <a:ext cx="7254875" cy="4229100"/>
          </a:xfrm>
          <a:prstGeom prst="rect">
            <a:avLst/>
          </a:prstGeom>
        </p:spPr>
      </p:pic>
    </p:spTree>
    <p:custDataLst>
      <p:tags r:id="rId3"/>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a:sym typeface="+mn-ea"/>
            </a:endParaRPr>
          </a:p>
        </p:txBody>
      </p:sp>
      <p:graphicFrame>
        <p:nvGraphicFramePr>
          <p:cNvPr id="5" name="内容占位符 4"/>
          <p:cNvGraphicFramePr/>
          <p:nvPr>
            <p:ph idx="1"/>
            <p:custDataLst>
              <p:tags r:id="rId1"/>
            </p:custDataLst>
          </p:nvPr>
        </p:nvGraphicFramePr>
        <p:xfrm>
          <a:off x="821055" y="5514340"/>
          <a:ext cx="10877550" cy="1065530"/>
        </p:xfrm>
        <a:graphic>
          <a:graphicData uri="http://schemas.openxmlformats.org/drawingml/2006/table">
            <a:tbl>
              <a:tblPr firstRow="1" bandRow="1">
                <a:tableStyleId>{5C22544A-7EE6-4342-B048-85BDC9FD1C3A}</a:tableStyleId>
              </a:tblPr>
              <a:tblGrid>
                <a:gridCol w="1200785"/>
                <a:gridCol w="1388745"/>
                <a:gridCol w="8288020"/>
              </a:tblGrid>
              <a:tr h="365760">
                <a:tc>
                  <a:txBody>
                    <a:bodyPr/>
                    <a:p>
                      <a:pPr algn="ctr">
                        <a:buNone/>
                      </a:pPr>
                      <a:r>
                        <a:rPr lang="zh-CN" altLang="en-US"/>
                        <a:t>时间</a:t>
                      </a:r>
                      <a:endParaRPr lang="zh-CN" altLang="en-US"/>
                    </a:p>
                  </a:txBody>
                  <a:tcPr anchor="ctr" anchorCtr="0"/>
                </a:tc>
                <a:tc>
                  <a:txBody>
                    <a:bodyPr/>
                    <a:p>
                      <a:pPr algn="ctr">
                        <a:buNone/>
                      </a:pPr>
                      <a:r>
                        <a:rPr lang="zh-CN" altLang="en-US"/>
                        <a:t>事件</a:t>
                      </a:r>
                      <a:endParaRPr lang="zh-CN" altLang="en-US"/>
                    </a:p>
                  </a:txBody>
                  <a:tcPr anchor="ctr" anchorCtr="0"/>
                </a:tc>
                <a:tc>
                  <a:txBody>
                    <a:bodyPr/>
                    <a:p>
                      <a:pPr algn="ctr">
                        <a:buNone/>
                      </a:pPr>
                      <a:r>
                        <a:rPr lang="zh-CN" altLang="en-US"/>
                        <a:t>黄金表现</a:t>
                      </a:r>
                      <a:endParaRPr lang="zh-CN" altLang="en-US"/>
                    </a:p>
                  </a:txBody>
                  <a:tcPr anchor="ctr" anchorCtr="0"/>
                </a:tc>
              </a:tr>
              <a:tr h="699770">
                <a:tc>
                  <a:txBody>
                    <a:bodyPr/>
                    <a:p>
                      <a:pPr algn="ctr">
                        <a:buNone/>
                      </a:pPr>
                      <a:r>
                        <a:rPr lang="en-US"/>
                        <a:t>2017</a:t>
                      </a:r>
                      <a:r>
                        <a:rPr lang="zh-CN" altLang="en-US"/>
                        <a:t>年</a:t>
                      </a:r>
                      <a:endParaRPr lang="zh-CN" altLang="en-US"/>
                    </a:p>
                  </a:txBody>
                  <a:tcPr anchor="ctr" anchorCtr="0"/>
                </a:tc>
                <a:tc>
                  <a:txBody>
                    <a:bodyPr/>
                    <a:p>
                      <a:pPr algn="ctr">
                        <a:buNone/>
                      </a:pPr>
                      <a:r>
                        <a:rPr lang="zh-CN" altLang="en-US"/>
                        <a:t>叙利亚战争</a:t>
                      </a:r>
                      <a:endParaRPr lang="zh-CN" altLang="en-US"/>
                    </a:p>
                  </a:txBody>
                  <a:tcPr anchor="ctr" anchorCtr="0"/>
                </a:tc>
                <a:tc>
                  <a:txBody>
                    <a:bodyPr/>
                    <a:p>
                      <a:pPr algn="l">
                        <a:buNone/>
                      </a:pPr>
                      <a:r>
                        <a:rPr lang="zh-CN"/>
                        <a:t>黄金价格一度上涨接近</a:t>
                      </a:r>
                      <a:r>
                        <a:rPr lang="en-US" altLang="zh-CN"/>
                        <a:t>2%</a:t>
                      </a:r>
                      <a:r>
                        <a:rPr lang="zh-CN" altLang="en-US"/>
                        <a:t>，但风险情绪迅速回落，回吐涨幅。当日黄金开盘价为</a:t>
                      </a:r>
                      <a:r>
                        <a:rPr lang="en-US" altLang="zh-CN"/>
                        <a:t>1252</a:t>
                      </a:r>
                      <a:r>
                        <a:rPr lang="zh-CN" altLang="en-US" sz="1800">
                          <a:sym typeface="+mn-ea"/>
                        </a:rPr>
                        <a:t>美元</a:t>
                      </a:r>
                      <a:r>
                        <a:rPr lang="en-US" altLang="zh-CN" sz="1800">
                          <a:sym typeface="+mn-ea"/>
                        </a:rPr>
                        <a:t>/</a:t>
                      </a:r>
                      <a:r>
                        <a:rPr lang="zh-CN" altLang="en-US" sz="1800">
                          <a:sym typeface="+mn-ea"/>
                        </a:rPr>
                        <a:t>盎司，最高上涨至</a:t>
                      </a:r>
                      <a:r>
                        <a:rPr lang="en-US" altLang="zh-CN" sz="1800">
                          <a:sym typeface="+mn-ea"/>
                        </a:rPr>
                        <a:t>1270</a:t>
                      </a:r>
                      <a:r>
                        <a:rPr lang="zh-CN" altLang="en-US" sz="1800">
                          <a:sym typeface="+mn-ea"/>
                        </a:rPr>
                        <a:t>美元</a:t>
                      </a:r>
                      <a:r>
                        <a:rPr lang="en-US" altLang="zh-CN" sz="1800">
                          <a:sym typeface="+mn-ea"/>
                        </a:rPr>
                        <a:t>/</a:t>
                      </a:r>
                      <a:r>
                        <a:rPr lang="zh-CN" altLang="en-US" sz="1800">
                          <a:sym typeface="+mn-ea"/>
                        </a:rPr>
                        <a:t>盎司，收盘于</a:t>
                      </a:r>
                      <a:r>
                        <a:rPr lang="en-US" altLang="zh-CN" sz="1800">
                          <a:sym typeface="+mn-ea"/>
                        </a:rPr>
                        <a:t>1254</a:t>
                      </a:r>
                      <a:r>
                        <a:rPr lang="zh-CN" altLang="en-US" sz="1800">
                          <a:sym typeface="+mn-ea"/>
                        </a:rPr>
                        <a:t>美元</a:t>
                      </a:r>
                      <a:r>
                        <a:rPr lang="en-US" altLang="zh-CN" sz="1800">
                          <a:sym typeface="+mn-ea"/>
                        </a:rPr>
                        <a:t>/</a:t>
                      </a:r>
                      <a:r>
                        <a:rPr lang="zh-CN" altLang="en-US" sz="1800">
                          <a:sym typeface="+mn-ea"/>
                        </a:rPr>
                        <a:t>盎司。</a:t>
                      </a:r>
                      <a:endParaRPr lang="en-US" altLang="zh-CN" sz="1800">
                        <a:sym typeface="+mn-ea"/>
                      </a:endParaRPr>
                    </a:p>
                  </a:txBody>
                  <a:tcPr anchor="ctr" anchorCtr="0"/>
                </a:tc>
              </a:tr>
            </a:tbl>
          </a:graphicData>
        </a:graphic>
      </p:graphicFrame>
      <p:pic>
        <p:nvPicPr>
          <p:cNvPr id="3" name="图片 2"/>
          <p:cNvPicPr>
            <a:picLocks noChangeAspect="1"/>
          </p:cNvPicPr>
          <p:nvPr/>
        </p:nvPicPr>
        <p:blipFill>
          <a:blip r:embed="rId2"/>
          <a:stretch>
            <a:fillRect/>
          </a:stretch>
        </p:blipFill>
        <p:spPr>
          <a:xfrm>
            <a:off x="2340610" y="1079500"/>
            <a:ext cx="7510780" cy="4331335"/>
          </a:xfrm>
          <a:prstGeom prst="rect">
            <a:avLst/>
          </a:prstGeom>
        </p:spPr>
      </p:pic>
    </p:spTree>
    <p:custDataLst>
      <p:tags r:id="rId3"/>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lang="zh-CN" altLang="en-US"/>
          </a:p>
        </p:txBody>
      </p:sp>
      <p:pic>
        <p:nvPicPr>
          <p:cNvPr id="4" name="图片 3"/>
          <p:cNvPicPr>
            <a:picLocks noChangeAspect="1"/>
          </p:cNvPicPr>
          <p:nvPr/>
        </p:nvPicPr>
        <p:blipFill>
          <a:blip r:embed="rId1"/>
          <a:stretch>
            <a:fillRect/>
          </a:stretch>
        </p:blipFill>
        <p:spPr>
          <a:xfrm>
            <a:off x="966470" y="1079500"/>
            <a:ext cx="9955530" cy="5753735"/>
          </a:xfrm>
          <a:prstGeom prst="rect">
            <a:avLst/>
          </a:prstGeom>
        </p:spPr>
      </p:pic>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t>
            </a:r>
            <a:r>
              <a:rPr lang="zh-CN" altLang="en-US"/>
              <a:t>美林投资时钟</a:t>
            </a:r>
            <a:r>
              <a:rPr lang="en-US" altLang="zh-CN"/>
              <a:t>”</a:t>
            </a:r>
            <a:r>
              <a:rPr lang="zh-CN" altLang="en-US"/>
              <a:t>理论</a:t>
            </a:r>
            <a:endParaRPr lang="zh-CN" altLang="en-US"/>
          </a:p>
        </p:txBody>
      </p:sp>
      <p:pic>
        <p:nvPicPr>
          <p:cNvPr id="4" name="图片 3" descr="timg[9]"/>
          <p:cNvPicPr>
            <a:picLocks noChangeAspect="1"/>
          </p:cNvPicPr>
          <p:nvPr/>
        </p:nvPicPr>
        <p:blipFill>
          <a:blip r:embed="rId1"/>
          <a:stretch>
            <a:fillRect/>
          </a:stretch>
        </p:blipFill>
        <p:spPr>
          <a:xfrm>
            <a:off x="2086610" y="1357630"/>
            <a:ext cx="7226300" cy="5087620"/>
          </a:xfrm>
          <a:prstGeom prst="rect">
            <a:avLst/>
          </a:prstGeom>
        </p:spPr>
      </p:pic>
    </p:spTree>
    <p:custDataLst>
      <p:tags r:id="rId2"/>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lang="zh-CN" altLang="en-US"/>
          </a:p>
        </p:txBody>
      </p:sp>
      <p:pic>
        <p:nvPicPr>
          <p:cNvPr id="7" name="图片 6"/>
          <p:cNvPicPr>
            <a:picLocks noChangeAspect="1"/>
          </p:cNvPicPr>
          <p:nvPr/>
        </p:nvPicPr>
        <p:blipFill>
          <a:blip r:embed="rId1"/>
          <a:stretch>
            <a:fillRect/>
          </a:stretch>
        </p:blipFill>
        <p:spPr>
          <a:xfrm>
            <a:off x="1261745" y="1079500"/>
            <a:ext cx="9669145" cy="5624195"/>
          </a:xfrm>
          <a:prstGeom prst="rect">
            <a:avLst/>
          </a:prstGeom>
        </p:spPr>
      </p:pic>
    </p:spTree>
    <p:custDataLst>
      <p:tags r:id="rId2"/>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事件驱动分析法</a:t>
            </a:r>
            <a:r>
              <a:rPr lang="en-US" altLang="zh-CN">
                <a:sym typeface="+mn-ea"/>
              </a:rPr>
              <a:t>——</a:t>
            </a:r>
            <a:r>
              <a:rPr>
                <a:sym typeface="+mn-ea"/>
              </a:rPr>
              <a:t>战争对黄金价格的影响分析</a:t>
            </a:r>
            <a:endParaRPr lang="zh-CN" altLang="en-US"/>
          </a:p>
        </p:txBody>
      </p:sp>
      <p:sp>
        <p:nvSpPr>
          <p:cNvPr id="3" name="内容占位符 2"/>
          <p:cNvSpPr>
            <a:spLocks noGrp="1"/>
          </p:cNvSpPr>
          <p:nvPr>
            <p:ph idx="1"/>
          </p:nvPr>
        </p:nvSpPr>
        <p:spPr/>
        <p:txBody>
          <a:bodyPr/>
          <a:p>
            <a:pPr marL="0" indent="0">
              <a:buNone/>
            </a:pPr>
            <a:r>
              <a:rPr lang="zh-CN" altLang="en-US"/>
              <a:t>战争对黄金价格影响的特点：</a:t>
            </a:r>
            <a:endParaRPr lang="zh-CN" altLang="en-US"/>
          </a:p>
          <a:p>
            <a:pPr marL="342900" indent="-342900">
              <a:buAutoNum type="arabicPeriod"/>
            </a:pPr>
            <a:r>
              <a:rPr lang="zh-CN" altLang="en-US"/>
              <a:t>在事件成为事实之前，预期主宰价格的波动。二战之后的战争都是局部性的战争，对世界的影响都局限在一定范围内，因此战争的溢价往往持续的时间不长。</a:t>
            </a:r>
            <a:endParaRPr lang="zh-CN" altLang="en-US"/>
          </a:p>
          <a:p>
            <a:pPr marL="342900" indent="-342900">
              <a:buAutoNum type="arabicPeriod"/>
            </a:pPr>
            <a:r>
              <a:rPr lang="zh-CN" altLang="en-US"/>
              <a:t>战争的突发性越高，对黄金的影响也就越高。</a:t>
            </a:r>
            <a:endParaRPr lang="zh-CN" altLang="en-US"/>
          </a:p>
          <a:p>
            <a:pPr marL="342900" indent="-342900">
              <a:buAutoNum type="arabicPeriod"/>
            </a:pPr>
            <a:r>
              <a:rPr lang="zh-CN" altLang="en-US"/>
              <a:t>战争的不确定性越大，对黄金市场的影响就越大。</a:t>
            </a:r>
            <a:endParaRPr lang="zh-CN" altLang="en-US"/>
          </a:p>
          <a:p>
            <a:pPr marL="342900" indent="-342900">
              <a:buAutoNum type="arabicPeriod"/>
            </a:pPr>
            <a:r>
              <a:rPr lang="zh-CN" altLang="en-US"/>
              <a:t>战争对黄金价格的影响，还需要考虑具体的大的经济背景、黄金市场本身所处的周期，以及战争自身的发展状况。战争总是会对全球信用体系造成破坏，而且发动战争的国家需要更多的负债来承担战争经费，战败的国家需要更多的资金来重建，主权信用货币会因为战争出现持续贬值的情况，这对于黄金来说，才是真正升值的开始。</a:t>
            </a:r>
            <a:endParaRPr lang="en-US" altLang="zh-CN"/>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lstStyle/>
          <a:p>
            <a:r>
              <a:rPr lang="zh-CN" altLang="en-US"/>
              <a:t>第三章 分析方法</a:t>
            </a:r>
            <a:br>
              <a:rPr lang="zh-CN" altLang="en-US"/>
            </a:br>
            <a:r>
              <a:rPr lang="zh-CN" altLang="en-US" sz="2000"/>
              <a:t>第二节 计量分析方法</a:t>
            </a:r>
            <a:endParaRPr lang="zh-CN" altLang="en-US" sz="2000"/>
          </a:p>
        </p:txBody>
      </p:sp>
    </p:spTree>
    <p:custDataLst>
      <p:tags r:id="rId2"/>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计量分析方法</a:t>
            </a:r>
            <a:endParaRPr lang="zh-CN" altLang="en-US"/>
          </a:p>
        </p:txBody>
      </p:sp>
      <p:sp>
        <p:nvSpPr>
          <p:cNvPr id="3" name="内容占位符 2"/>
          <p:cNvSpPr>
            <a:spLocks noGrp="1"/>
          </p:cNvSpPr>
          <p:nvPr>
            <p:ph idx="1"/>
          </p:nvPr>
        </p:nvSpPr>
        <p:spPr/>
        <p:txBody>
          <a:bodyPr/>
          <a:p>
            <a:pPr marL="0" indent="0">
              <a:buNone/>
            </a:pPr>
            <a:r>
              <a:rPr lang="zh-CN" altLang="en-US"/>
              <a:t>在经济和金融分析中，计量分析是相对完整与成熟的定量分析方法，具体包括：</a:t>
            </a:r>
            <a:endParaRPr lang="zh-CN" altLang="en-US"/>
          </a:p>
          <a:p>
            <a:r>
              <a:rPr lang="zh-CN" altLang="en-US"/>
              <a:t>相关分析</a:t>
            </a:r>
            <a:endParaRPr lang="zh-CN" altLang="en-US"/>
          </a:p>
          <a:p>
            <a:r>
              <a:rPr lang="zh-CN" altLang="en-US"/>
              <a:t>回归分析</a:t>
            </a:r>
            <a:endParaRPr lang="zh-CN" altLang="en-US"/>
          </a:p>
          <a:p>
            <a:r>
              <a:rPr lang="zh-CN" altLang="en-US"/>
              <a:t>时间序列分析</a:t>
            </a:r>
            <a:endParaRPr lang="zh-CN" altLang="en-US"/>
          </a:p>
          <a:p>
            <a:r>
              <a:rPr lang="zh-CN" altLang="en-US"/>
              <a:t>波动率分析</a:t>
            </a:r>
            <a:endParaRPr lang="zh-CN" altLang="en-US"/>
          </a:p>
          <a:p>
            <a:pPr marL="0" indent="0">
              <a:buNone/>
            </a:pPr>
            <a:r>
              <a:rPr lang="zh-CN" altLang="en-US"/>
              <a:t>定量分析一般遵循以下四个步骤：</a:t>
            </a:r>
            <a:endParaRPr lang="zh-CN" altLang="en-US"/>
          </a:p>
          <a:p>
            <a:pPr marL="342900" indent="-342900">
              <a:buFont typeface="+mj-ea"/>
              <a:buAutoNum type="circleNumDbPlain"/>
            </a:pPr>
            <a:r>
              <a:rPr lang="zh-CN" altLang="en-US"/>
              <a:t>模型设定</a:t>
            </a:r>
            <a:endParaRPr lang="zh-CN" altLang="en-US"/>
          </a:p>
          <a:p>
            <a:pPr marL="342900" indent="-342900">
              <a:buFont typeface="+mj-ea"/>
              <a:buAutoNum type="circleNumDbPlain"/>
            </a:pPr>
            <a:r>
              <a:rPr lang="zh-CN" altLang="en-US"/>
              <a:t>参数估计</a:t>
            </a:r>
            <a:endParaRPr lang="zh-CN" altLang="en-US"/>
          </a:p>
          <a:p>
            <a:pPr marL="342900" indent="-342900">
              <a:buFont typeface="+mj-ea"/>
              <a:buAutoNum type="circleNumDbPlain"/>
            </a:pPr>
            <a:r>
              <a:rPr lang="zh-CN" altLang="en-US"/>
              <a:t>模型检验</a:t>
            </a:r>
            <a:endParaRPr lang="zh-CN" altLang="en-US"/>
          </a:p>
          <a:p>
            <a:pPr marL="342900" indent="-342900">
              <a:buFont typeface="+mj-ea"/>
              <a:buAutoNum type="circleNumDbPlain"/>
            </a:pPr>
            <a:r>
              <a:rPr lang="zh-CN" altLang="en-US"/>
              <a:t>模型应用</a:t>
            </a:r>
            <a:endParaRPr lang="zh-CN" altLang="en-US"/>
          </a:p>
          <a:p>
            <a:pPr marL="0" indent="0">
              <a:buNone/>
            </a:pPr>
            <a:endParaRPr lang="zh-CN" altLang="en-US"/>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p:txBody>
          <a:bodyPr/>
          <a:p>
            <a:pPr marL="0" indent="0">
              <a:buNone/>
            </a:pPr>
            <a:r>
              <a:rPr lang="zh-CN" altLang="en-US"/>
              <a:t>变量和变量之间通常存在三种关系：</a:t>
            </a:r>
            <a:endParaRPr lang="zh-CN" altLang="en-US"/>
          </a:p>
          <a:p>
            <a:r>
              <a:rPr lang="zh-CN" altLang="en-US"/>
              <a:t>确定的函数关系</a:t>
            </a:r>
            <a:endParaRPr lang="zh-CN" altLang="en-US"/>
          </a:p>
          <a:p>
            <a:r>
              <a:rPr lang="zh-CN" altLang="en-US"/>
              <a:t>相关关系：一个变量的取值不能由另外一个变量唯一确定，而是对应某种分布。</a:t>
            </a:r>
            <a:endParaRPr lang="zh-CN" altLang="en-US"/>
          </a:p>
          <a:p>
            <a:r>
              <a:rPr lang="zh-CN" altLang="en-US"/>
              <a:t>没有关系</a:t>
            </a:r>
            <a:endParaRPr lang="zh-CN" altLang="en-US"/>
          </a:p>
        </p:txBody>
      </p:sp>
    </p:spTree>
    <p:custDataLst>
      <p:tags r:id="rId1"/>
    </p:custData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a:xfrm>
            <a:off x="669882" y="1368390"/>
            <a:ext cx="10852237" cy="5041355"/>
          </a:xfrm>
        </p:spPr>
        <p:txBody>
          <a:bodyPr/>
          <a:p>
            <a:pPr marL="0" indent="0">
              <a:buNone/>
            </a:pPr>
            <a:r>
              <a:rPr lang="zh-CN" altLang="en-US"/>
              <a:t>分析两个变量之间的相关关系，通常可以通过观察变量之间的散点图和求相关系数来度量变量之间线性相关的程度。</a:t>
            </a:r>
            <a:endParaRPr lang="zh-CN" altLang="en-US"/>
          </a:p>
          <a:p>
            <a:pPr marL="0" indent="0">
              <a:buNone/>
            </a:pPr>
            <a:endParaRPr lang="zh-CN" altLang="en-US"/>
          </a:p>
        </p:txBody>
      </p:sp>
      <p:pic>
        <p:nvPicPr>
          <p:cNvPr id="4" name="图片 3"/>
          <p:cNvPicPr>
            <a:picLocks noChangeAspect="1"/>
          </p:cNvPicPr>
          <p:nvPr>
            <p:custDataLst>
              <p:tags r:id="rId1"/>
            </p:custDataLst>
          </p:nvPr>
        </p:nvPicPr>
        <p:blipFill>
          <a:blip r:embed="rId2"/>
          <a:stretch>
            <a:fillRect/>
          </a:stretch>
        </p:blipFill>
        <p:spPr>
          <a:xfrm>
            <a:off x="583565" y="2199640"/>
            <a:ext cx="5179060" cy="3379470"/>
          </a:xfrm>
          <a:prstGeom prst="rect">
            <a:avLst/>
          </a:prstGeom>
        </p:spPr>
      </p:pic>
      <p:pic>
        <p:nvPicPr>
          <p:cNvPr id="5" name="图片 4"/>
          <p:cNvPicPr>
            <a:picLocks noChangeAspect="1"/>
          </p:cNvPicPr>
          <p:nvPr/>
        </p:nvPicPr>
        <p:blipFill>
          <a:blip r:embed="rId3"/>
          <a:stretch>
            <a:fillRect/>
          </a:stretch>
        </p:blipFill>
        <p:spPr>
          <a:xfrm>
            <a:off x="6165215" y="2199640"/>
            <a:ext cx="5518486" cy="3380400"/>
          </a:xfrm>
          <a:prstGeom prst="rect">
            <a:avLst/>
          </a:prstGeom>
        </p:spPr>
      </p:pic>
      <p:sp>
        <p:nvSpPr>
          <p:cNvPr id="6" name="文本框 5"/>
          <p:cNvSpPr txBox="1"/>
          <p:nvPr/>
        </p:nvSpPr>
        <p:spPr>
          <a:xfrm>
            <a:off x="2185670" y="5708015"/>
            <a:ext cx="1975485" cy="337185"/>
          </a:xfrm>
          <a:prstGeom prst="rect">
            <a:avLst/>
          </a:prstGeom>
          <a:noFill/>
        </p:spPr>
        <p:txBody>
          <a:bodyPr wrap="square" rtlCol="0">
            <a:spAutoFit/>
          </a:bodyPr>
          <a:p>
            <a:r>
              <a:rPr lang="zh-CN" altLang="en-US" sz="1600"/>
              <a:t>相关系数：</a:t>
            </a:r>
            <a:r>
              <a:rPr lang="en-US" altLang="zh-CN" sz="1600"/>
              <a:t>-0.93</a:t>
            </a:r>
            <a:endParaRPr lang="en-US" altLang="zh-CN" sz="1600"/>
          </a:p>
        </p:txBody>
      </p:sp>
      <p:sp>
        <p:nvSpPr>
          <p:cNvPr id="7" name="文本框 6"/>
          <p:cNvSpPr txBox="1"/>
          <p:nvPr/>
        </p:nvSpPr>
        <p:spPr>
          <a:xfrm>
            <a:off x="7936865" y="5708015"/>
            <a:ext cx="1975485" cy="337185"/>
          </a:xfrm>
          <a:prstGeom prst="rect">
            <a:avLst/>
          </a:prstGeom>
          <a:noFill/>
        </p:spPr>
        <p:txBody>
          <a:bodyPr wrap="square" rtlCol="0">
            <a:spAutoFit/>
          </a:bodyPr>
          <a:p>
            <a:r>
              <a:rPr lang="zh-CN" altLang="en-US" sz="1600"/>
              <a:t>相关系数：</a:t>
            </a:r>
            <a:r>
              <a:rPr lang="en-US" altLang="zh-CN" sz="1600"/>
              <a:t>-0.63</a:t>
            </a:r>
            <a:endParaRPr lang="en-US" altLang="zh-CN" sz="1600"/>
          </a:p>
        </p:txBody>
      </p:sp>
    </p:spTree>
    <p:custDataLst>
      <p:tags r:id="rId4"/>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p:txBody>
          <a:bodyPr/>
          <a:p>
            <a:pPr marL="0" indent="0">
              <a:buNone/>
            </a:pPr>
            <a:r>
              <a:rPr lang="zh-CN" altLang="en-US"/>
              <a:t>相关系数的计算公式为：</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lgn="ctr">
              <a:buNone/>
            </a:pPr>
            <a:r>
              <a:rPr lang="zh-CN" altLang="en-US"/>
              <a:t>相关系数的分子为两个变量的</a:t>
            </a:r>
            <a:r>
              <a:rPr lang="en-US" altLang="zh-CN" b="1"/>
              <a:t>“</a:t>
            </a:r>
            <a:r>
              <a:rPr b="1"/>
              <a:t>协方差</a:t>
            </a:r>
            <a:r>
              <a:rPr lang="en-US" altLang="zh-CN" b="1"/>
              <a:t>”</a:t>
            </a:r>
            <a:r>
              <a:rPr b="1"/>
              <a:t>，</a:t>
            </a:r>
            <a:r>
              <a:t>分母为两个变量</a:t>
            </a:r>
            <a:r>
              <a:rPr lang="en-US" altLang="zh-CN" b="1"/>
              <a:t>“</a:t>
            </a:r>
            <a:r>
              <a:rPr b="1"/>
              <a:t>标准差</a:t>
            </a:r>
            <a:r>
              <a:rPr lang="en-US" altLang="zh-CN" b="1"/>
              <a:t>”</a:t>
            </a:r>
            <a:r>
              <a:t>的乘积。</a:t>
            </a:r>
            <a:endParaRPr lang="zh-CN" altLang="en-US" b="1"/>
          </a:p>
          <a:p>
            <a:pPr marL="0" indent="0">
              <a:buNone/>
            </a:pPr>
            <a:endParaRPr lang="zh-CN" altLang="en-US" b="1"/>
          </a:p>
        </p:txBody>
      </p:sp>
      <p:graphicFrame>
        <p:nvGraphicFramePr>
          <p:cNvPr id="5" name="对象 4">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1" imgW="914400" imgH="215900" progId="Equation.KSEE3">
                  <p:embed/>
                </p:oleObj>
              </mc:Choice>
              <mc:Fallback>
                <p:oleObj name="" r:id="rId1" imgW="914400" imgH="215900" progId="Equation.KSEE3">
                  <p:embed/>
                  <p:pic>
                    <p:nvPicPr>
                      <p:cNvPr id="0" name="图片 1025"/>
                      <p:cNvPicPr/>
                      <p:nvPr/>
                    </p:nvPicPr>
                    <p:blipFill>
                      <a:blip r:embed="rId2"/>
                      <a:stretch>
                        <a:fillRect/>
                      </a:stretch>
                    </p:blipFill>
                    <p:spPr>
                      <a:xfrm>
                        <a:off x="5638800" y="3321050"/>
                        <a:ext cx="914400" cy="21590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832486" y="2322195"/>
          <a:ext cx="10526395" cy="1910080"/>
        </p:xfrm>
        <a:graphic>
          <a:graphicData uri="http://schemas.openxmlformats.org/presentationml/2006/ole">
            <mc:AlternateContent xmlns:mc="http://schemas.openxmlformats.org/markup-compatibility/2006">
              <mc:Choice xmlns:v="urn:schemas-microsoft-com:vml" Requires="v">
                <p:oleObj spid="_x0000_s7" name="" r:id="rId3" imgW="5041900" imgH="914400" progId="Equation.KSEE3">
                  <p:embed/>
                </p:oleObj>
              </mc:Choice>
              <mc:Fallback>
                <p:oleObj name="" r:id="rId3" imgW="5041900" imgH="914400" progId="Equation.KSEE3">
                  <p:embed/>
                  <p:pic>
                    <p:nvPicPr>
                      <p:cNvPr id="0" name="图片 1024"/>
                      <p:cNvPicPr/>
                      <p:nvPr/>
                    </p:nvPicPr>
                    <p:blipFill>
                      <a:blip r:embed="rId4"/>
                      <a:stretch>
                        <a:fillRect/>
                      </a:stretch>
                    </p:blipFill>
                    <p:spPr>
                      <a:xfrm>
                        <a:off x="832486" y="2322195"/>
                        <a:ext cx="10526395" cy="1910080"/>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sp>
        <p:nvSpPr>
          <p:cNvPr id="3" name="内容占位符 2"/>
          <p:cNvSpPr>
            <a:spLocks noGrp="1"/>
          </p:cNvSpPr>
          <p:nvPr>
            <p:ph idx="1"/>
          </p:nvPr>
        </p:nvSpPr>
        <p:spPr>
          <a:xfrm>
            <a:off x="670517" y="1296000"/>
            <a:ext cx="10852237" cy="5041355"/>
          </a:xfrm>
        </p:spPr>
        <p:txBody>
          <a:bodyPr/>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相关系数的取值范围是：</a:t>
            </a:r>
            <a:r>
              <a:rPr lang="en-US" altLang="zh-CN"/>
              <a:t>[-1,1]</a:t>
            </a:r>
            <a:endParaRPr lang="en-US" altLang="zh-CN"/>
          </a:p>
          <a:p>
            <a:pPr marL="0" indent="0">
              <a:buNone/>
            </a:pPr>
            <a:r>
              <a:t>当</a:t>
            </a:r>
            <a:r>
              <a:rPr lang="en-US" altLang="zh-CN"/>
              <a:t>r</a:t>
            </a:r>
            <a:r>
              <a:t>的绝对值接近于</a:t>
            </a:r>
            <a:r>
              <a:rPr lang="en-US" altLang="zh-CN"/>
              <a:t>1</a:t>
            </a:r>
            <a:r>
              <a:t>时，表示两者之间的相关关系越强。当</a:t>
            </a:r>
            <a:r>
              <a:rPr lang="en-US" altLang="zh-CN"/>
              <a:t>r</a:t>
            </a:r>
            <a:r>
              <a:t>的绝对值接近</a:t>
            </a:r>
            <a:r>
              <a:rPr lang="en-US" altLang="zh-CN"/>
              <a:t>0</a:t>
            </a:r>
            <a:r>
              <a:t>时，表示两者之间的相关关系越弱。</a:t>
            </a:r>
          </a:p>
          <a:p>
            <a:pPr marL="0" indent="0">
              <a:buNone/>
            </a:pPr>
            <a:r>
              <a:t>当</a:t>
            </a:r>
            <a:r>
              <a:rPr lang="en-US" altLang="zh-CN"/>
              <a:t>r&gt;0</a:t>
            </a:r>
            <a:r>
              <a:t>时，表示两者之间存在正向相关关系；当</a:t>
            </a:r>
            <a:r>
              <a:rPr lang="en-US" altLang="zh-CN"/>
              <a:t>r&lt;0</a:t>
            </a:r>
            <a:r>
              <a:t>时，表示两者之间存在负向相关关系；</a:t>
            </a:r>
          </a:p>
          <a:p>
            <a:pPr marL="0" indent="0">
              <a:buNone/>
            </a:pPr>
            <a:r>
              <a:t>当</a:t>
            </a:r>
            <a:r>
              <a:rPr lang="en-US" altLang="zh-CN"/>
              <a:t>r=0</a:t>
            </a:r>
            <a:r>
              <a:t>时，并不表示两者之间没有关系，而是两者之间不存在线性关系。</a:t>
            </a:r>
          </a:p>
          <a:p>
            <a:pPr marL="0" indent="0">
              <a:buNone/>
            </a:pPr>
          </a:p>
        </p:txBody>
      </p:sp>
      <p:graphicFrame>
        <p:nvGraphicFramePr>
          <p:cNvPr id="5" name="对象 4">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1" imgW="914400" imgH="215900" progId="Equation.KSEE3">
                  <p:embed/>
                </p:oleObj>
              </mc:Choice>
              <mc:Fallback>
                <p:oleObj name="" r:id="rId1" imgW="914400" imgH="215900" progId="Equation.KSEE3">
                  <p:embed/>
                  <p:pic>
                    <p:nvPicPr>
                      <p:cNvPr id="0" name="图片 1025"/>
                      <p:cNvPicPr/>
                      <p:nvPr/>
                    </p:nvPicPr>
                    <p:blipFill>
                      <a:blip r:embed="rId2"/>
                      <a:stretch>
                        <a:fillRect/>
                      </a:stretch>
                    </p:blipFill>
                    <p:spPr>
                      <a:xfrm>
                        <a:off x="5638800" y="3321050"/>
                        <a:ext cx="914400" cy="215900"/>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4318636" y="1895158"/>
          <a:ext cx="3554095" cy="1830705"/>
        </p:xfrm>
        <a:graphic>
          <a:graphicData uri="http://schemas.openxmlformats.org/presentationml/2006/ole">
            <mc:AlternateContent xmlns:mc="http://schemas.openxmlformats.org/markup-compatibility/2006">
              <mc:Choice xmlns:v="urn:schemas-microsoft-com:vml" Requires="v">
                <p:oleObj spid="_x0000_s7" name="" r:id="rId3" imgW="1701800" imgH="876300" progId="Equation.KSEE3">
                  <p:embed/>
                </p:oleObj>
              </mc:Choice>
              <mc:Fallback>
                <p:oleObj name="" r:id="rId3" imgW="1701800" imgH="876300" progId="Equation.KSEE3">
                  <p:embed/>
                  <p:pic>
                    <p:nvPicPr>
                      <p:cNvPr id="0" name="图片 1024"/>
                      <p:cNvPicPr/>
                      <p:nvPr/>
                    </p:nvPicPr>
                    <p:blipFill>
                      <a:blip r:embed="rId4"/>
                      <a:stretch>
                        <a:fillRect/>
                      </a:stretch>
                    </p:blipFill>
                    <p:spPr>
                      <a:xfrm>
                        <a:off x="4318636" y="1895158"/>
                        <a:ext cx="3554095" cy="1830705"/>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 name="图表 28"/>
          <p:cNvGraphicFramePr/>
          <p:nvPr/>
        </p:nvGraphicFramePr>
        <p:xfrm>
          <a:off x="669925" y="4143375"/>
          <a:ext cx="4116070" cy="2521585"/>
        </p:xfrm>
        <a:graphic>
          <a:graphicData uri="http://schemas.openxmlformats.org/drawingml/2006/chart">
            <c:chart xmlns:c="http://schemas.openxmlformats.org/drawingml/2006/chart" xmlns:r="http://schemas.openxmlformats.org/officeDocument/2006/relationships" r:id="rId1"/>
          </a:graphicData>
        </a:graphic>
      </p:graphicFrame>
      <p:sp>
        <p:nvSpPr>
          <p:cNvPr id="2" name="标题 1"/>
          <p:cNvSpPr>
            <a:spLocks noGrp="1"/>
          </p:cNvSpPr>
          <p:nvPr>
            <p:ph type="title"/>
          </p:nvPr>
        </p:nvSpPr>
        <p:spPr/>
        <p:txBody>
          <a:bodyPr/>
          <a:p>
            <a:r>
              <a:rPr>
                <a:sym typeface="+mn-ea"/>
              </a:rPr>
              <a:t>相关关系分析</a:t>
            </a:r>
            <a:endParaRPr lang="zh-CN" altLang="en-US"/>
          </a:p>
        </p:txBody>
      </p:sp>
      <p:sp>
        <p:nvSpPr>
          <p:cNvPr id="3" name="内容占位符 2"/>
          <p:cNvSpPr>
            <a:spLocks noGrp="1"/>
          </p:cNvSpPr>
          <p:nvPr>
            <p:ph idx="1"/>
          </p:nvPr>
        </p:nvSpPr>
        <p:spPr>
          <a:xfrm>
            <a:off x="669925" y="1296035"/>
            <a:ext cx="10852150" cy="417830"/>
          </a:xfrm>
        </p:spPr>
        <p:txBody>
          <a:bodyPr/>
          <a:p>
            <a:pPr marL="0" indent="0">
              <a:buNone/>
            </a:pPr>
            <a:r>
              <a:rPr lang="zh-CN" altLang="en-US"/>
              <a:t>对相关系数直观意义的解释</a:t>
            </a:r>
            <a:r>
              <a:rPr lang="en-US" altLang="zh-CN"/>
              <a:t>:</a:t>
            </a:r>
            <a:endParaRPr lang="en-US" altLang="zh-CN"/>
          </a:p>
          <a:p>
            <a:pPr marL="0" indent="0">
              <a:buNone/>
            </a:pPr>
            <a:endParaRPr lang="en-US" altLang="zh-CN"/>
          </a:p>
        </p:txBody>
      </p:sp>
      <p:graphicFrame>
        <p:nvGraphicFramePr>
          <p:cNvPr id="10" name="图表 9"/>
          <p:cNvGraphicFramePr/>
          <p:nvPr/>
        </p:nvGraphicFramePr>
        <p:xfrm>
          <a:off x="669925" y="4143375"/>
          <a:ext cx="4116070" cy="25215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图表 10"/>
          <p:cNvGraphicFramePr/>
          <p:nvPr/>
        </p:nvGraphicFramePr>
        <p:xfrm>
          <a:off x="669925" y="1713865"/>
          <a:ext cx="4116705" cy="226631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对象 11">
            <a:hlinkClick r:id="" action="ppaction://ole?verb="/>
          </p:cNvPr>
          <p:cNvGraphicFramePr>
            <a:graphicFrameLocks noChangeAspect="1"/>
          </p:cNvGraphicFramePr>
          <p:nvPr/>
        </p:nvGraphicFramePr>
        <p:xfrm>
          <a:off x="965835" y="2502535"/>
          <a:ext cx="139700" cy="241300"/>
        </p:xfrm>
        <a:graphic>
          <a:graphicData uri="http://schemas.openxmlformats.org/presentationml/2006/ole">
            <mc:AlternateContent xmlns:mc="http://schemas.openxmlformats.org/markup-compatibility/2006">
              <mc:Choice xmlns:v="urn:schemas-microsoft-com:vml" Requires="v">
                <p:oleObj spid="_x0000_s1025" name="" r:id="rId4" imgW="139700" imgH="241300" progId="Equation.KSEE3">
                  <p:embed/>
                </p:oleObj>
              </mc:Choice>
              <mc:Fallback>
                <p:oleObj name="" r:id="rId4" imgW="139700" imgH="241300" progId="Equation.KSEE3">
                  <p:embed/>
                  <p:pic>
                    <p:nvPicPr>
                      <p:cNvPr id="0" name="图片 1024"/>
                      <p:cNvPicPr/>
                      <p:nvPr/>
                    </p:nvPicPr>
                    <p:blipFill>
                      <a:blip r:embed="rId5"/>
                      <a:stretch>
                        <a:fillRect/>
                      </a:stretch>
                    </p:blipFill>
                    <p:spPr>
                      <a:xfrm>
                        <a:off x="965835" y="2502535"/>
                        <a:ext cx="139700" cy="241300"/>
                      </a:xfrm>
                      <a:prstGeom prst="rect">
                        <a:avLst/>
                      </a:prstGeom>
                    </p:spPr>
                  </p:pic>
                </p:oleObj>
              </mc:Fallback>
            </mc:AlternateContent>
          </a:graphicData>
        </a:graphic>
      </p:graphicFrame>
      <p:graphicFrame>
        <p:nvGraphicFramePr>
          <p:cNvPr id="13" name="对象 12">
            <a:hlinkClick r:id="" action="ppaction://ole?verb="/>
          </p:cNvPr>
          <p:cNvGraphicFramePr>
            <a:graphicFrameLocks noChangeAspect="1"/>
          </p:cNvGraphicFramePr>
          <p:nvPr/>
        </p:nvGraphicFramePr>
        <p:xfrm>
          <a:off x="959485" y="4918710"/>
          <a:ext cx="152400" cy="279400"/>
        </p:xfrm>
        <a:graphic>
          <a:graphicData uri="http://schemas.openxmlformats.org/presentationml/2006/ole">
            <mc:AlternateContent xmlns:mc="http://schemas.openxmlformats.org/markup-compatibility/2006">
              <mc:Choice xmlns:v="urn:schemas-microsoft-com:vml" Requires="v">
                <p:oleObj spid="_x0000_s4" name="" r:id="rId6" imgW="152400" imgH="279400" progId="Equation.KSEE3">
                  <p:embed/>
                </p:oleObj>
              </mc:Choice>
              <mc:Fallback>
                <p:oleObj name="" r:id="rId6" imgW="152400" imgH="279400" progId="Equation.KSEE3">
                  <p:embed/>
                  <p:pic>
                    <p:nvPicPr>
                      <p:cNvPr id="0" name="图片 1024"/>
                      <p:cNvPicPr/>
                      <p:nvPr/>
                    </p:nvPicPr>
                    <p:blipFill>
                      <a:blip r:embed="rId7"/>
                      <a:stretch>
                        <a:fillRect/>
                      </a:stretch>
                    </p:blipFill>
                    <p:spPr>
                      <a:xfrm>
                        <a:off x="959485" y="4918710"/>
                        <a:ext cx="152400" cy="279400"/>
                      </a:xfrm>
                      <a:prstGeom prst="rect">
                        <a:avLst/>
                      </a:prstGeom>
                    </p:spPr>
                  </p:pic>
                </p:oleObj>
              </mc:Fallback>
            </mc:AlternateContent>
          </a:graphicData>
        </a:graphic>
      </p:graphicFrame>
      <p:sp>
        <p:nvSpPr>
          <p:cNvPr id="18" name="文本框 17"/>
          <p:cNvSpPr txBox="1"/>
          <p:nvPr/>
        </p:nvSpPr>
        <p:spPr>
          <a:xfrm>
            <a:off x="5328285" y="2743835"/>
            <a:ext cx="6546850" cy="4246245"/>
          </a:xfrm>
          <a:prstGeom prst="rect">
            <a:avLst/>
          </a:prstGeom>
          <a:noFill/>
        </p:spPr>
        <p:txBody>
          <a:bodyPr wrap="square" rtlCol="0">
            <a:spAutoFit/>
          </a:bodyPr>
          <a:p>
            <a:r>
              <a:rPr lang="zh-CN" altLang="en-US"/>
              <a:t>如果两组数据是同向变动的：</a:t>
            </a:r>
            <a:endParaRPr lang="zh-CN" altLang="en-US"/>
          </a:p>
          <a:p>
            <a:endParaRPr lang="zh-CN" altLang="en-US"/>
          </a:p>
          <a:p>
            <a:r>
              <a:rPr lang="zh-CN" altLang="en-US"/>
              <a:t>则          与          倾向于同号，乘积为正值，求和之后为绝对值比较大的正值。</a:t>
            </a:r>
            <a:endParaRPr lang="zh-CN" altLang="en-US"/>
          </a:p>
          <a:p>
            <a:endParaRPr lang="zh-CN" altLang="en-US"/>
          </a:p>
          <a:p>
            <a:r>
              <a:rPr lang="zh-CN" altLang="en-US"/>
              <a:t>如果两组数据是反向变动的：</a:t>
            </a:r>
            <a:endParaRPr lang="zh-CN" altLang="en-US"/>
          </a:p>
          <a:p>
            <a:r>
              <a:rPr lang="zh-CN" altLang="en-US">
                <a:sym typeface="+mn-ea"/>
              </a:rPr>
              <a:t>则          与          倾向于异号，乘积为负值，求和之后为绝对值比较大的负值。</a:t>
            </a:r>
            <a:endParaRPr lang="zh-CN" altLang="en-US"/>
          </a:p>
          <a:p>
            <a:endParaRPr lang="zh-CN" altLang="en-US"/>
          </a:p>
          <a:p>
            <a:r>
              <a:rPr lang="zh-CN" altLang="en-US"/>
              <a:t>如果两组数据没有明显的同向或反向变动关系：</a:t>
            </a:r>
            <a:endParaRPr lang="zh-CN" altLang="en-US"/>
          </a:p>
          <a:p>
            <a:r>
              <a:rPr lang="zh-CN" altLang="en-US"/>
              <a:t>则两者乘积时正时负，求和之后互相抵消，绝对值比较小。</a:t>
            </a:r>
            <a:endParaRPr lang="zh-CN" altLang="en-US"/>
          </a:p>
          <a:p>
            <a:endParaRPr lang="zh-CN" altLang="en-US"/>
          </a:p>
          <a:p>
            <a:r>
              <a:rPr lang="zh-CN" altLang="en-US"/>
              <a:t>协方差绝对值大，说明两组数据同向或反向变动的关系明显。</a:t>
            </a:r>
            <a:endParaRPr lang="zh-CN" altLang="en-US"/>
          </a:p>
          <a:p>
            <a:endParaRPr lang="zh-CN" altLang="en-US"/>
          </a:p>
          <a:p>
            <a:endParaRPr lang="zh-CN" altLang="en-US"/>
          </a:p>
        </p:txBody>
      </p:sp>
      <p:graphicFrame>
        <p:nvGraphicFramePr>
          <p:cNvPr id="19" name="对象 18">
            <a:hlinkClick r:id="" action="ppaction://ole?verb="/>
          </p:cNvPr>
          <p:cNvGraphicFramePr>
            <a:graphicFrameLocks noChangeAspect="1"/>
          </p:cNvGraphicFramePr>
          <p:nvPr/>
        </p:nvGraphicFramePr>
        <p:xfrm>
          <a:off x="5694045" y="3225165"/>
          <a:ext cx="570230" cy="348615"/>
        </p:xfrm>
        <a:graphic>
          <a:graphicData uri="http://schemas.openxmlformats.org/presentationml/2006/ole">
            <mc:AlternateContent xmlns:mc="http://schemas.openxmlformats.org/markup-compatibility/2006">
              <mc:Choice xmlns:v="urn:schemas-microsoft-com:vml" Requires="v">
                <p:oleObj spid="_x0000_s1028" name="" r:id="rId8" imgW="457200" imgH="279400" progId="Equation.KSEE3">
                  <p:embed/>
                </p:oleObj>
              </mc:Choice>
              <mc:Fallback>
                <p:oleObj name="" r:id="rId8" imgW="457200" imgH="279400" progId="Equation.KSEE3">
                  <p:embed/>
                  <p:pic>
                    <p:nvPicPr>
                      <p:cNvPr id="0" name="图片 1027"/>
                      <p:cNvPicPr/>
                      <p:nvPr/>
                    </p:nvPicPr>
                    <p:blipFill>
                      <a:blip r:embed="rId9"/>
                      <a:stretch>
                        <a:fillRect/>
                      </a:stretch>
                    </p:blipFill>
                    <p:spPr>
                      <a:xfrm>
                        <a:off x="5694045" y="3225165"/>
                        <a:ext cx="570230" cy="348615"/>
                      </a:xfrm>
                      <a:prstGeom prst="rect">
                        <a:avLst/>
                      </a:prstGeom>
                    </p:spPr>
                  </p:pic>
                </p:oleObj>
              </mc:Fallback>
            </mc:AlternateContent>
          </a:graphicData>
        </a:graphic>
      </p:graphicFrame>
      <p:graphicFrame>
        <p:nvGraphicFramePr>
          <p:cNvPr id="20" name="对象 19">
            <a:hlinkClick r:id="" action="ppaction://ole?verb="/>
          </p:cNvPr>
          <p:cNvGraphicFramePr>
            <a:graphicFrameLocks noChangeAspect="1"/>
          </p:cNvGraphicFramePr>
          <p:nvPr/>
        </p:nvGraphicFramePr>
        <p:xfrm>
          <a:off x="6576060" y="4373245"/>
          <a:ext cx="570230" cy="380365"/>
        </p:xfrm>
        <a:graphic>
          <a:graphicData uri="http://schemas.openxmlformats.org/presentationml/2006/ole">
            <mc:AlternateContent xmlns:mc="http://schemas.openxmlformats.org/markup-compatibility/2006">
              <mc:Choice xmlns:v="urn:schemas-microsoft-com:vml" Requires="v">
                <p:oleObj spid="_x0000_s5" name="" r:id="rId10" imgW="457200" imgH="304800" progId="Equation.KSEE3">
                  <p:embed/>
                </p:oleObj>
              </mc:Choice>
              <mc:Fallback>
                <p:oleObj name="" r:id="rId10" imgW="457200" imgH="304800" progId="Equation.KSEE3">
                  <p:embed/>
                  <p:pic>
                    <p:nvPicPr>
                      <p:cNvPr id="0" name="图片 1027"/>
                      <p:cNvPicPr/>
                      <p:nvPr/>
                    </p:nvPicPr>
                    <p:blipFill>
                      <a:blip r:embed="rId11"/>
                      <a:stretch>
                        <a:fillRect/>
                      </a:stretch>
                    </p:blipFill>
                    <p:spPr>
                      <a:xfrm>
                        <a:off x="6576060" y="4373245"/>
                        <a:ext cx="570230" cy="380365"/>
                      </a:xfrm>
                      <a:prstGeom prst="rect">
                        <a:avLst/>
                      </a:prstGeom>
                    </p:spPr>
                  </p:pic>
                </p:oleObj>
              </mc:Fallback>
            </mc:AlternateContent>
          </a:graphicData>
        </a:graphic>
      </p:graphicFrame>
      <p:graphicFrame>
        <p:nvGraphicFramePr>
          <p:cNvPr id="21" name="对象 20">
            <a:hlinkClick r:id="" action="ppaction://ole?verb="/>
          </p:cNvPr>
          <p:cNvGraphicFramePr>
            <a:graphicFrameLocks noChangeAspect="1"/>
          </p:cNvGraphicFramePr>
          <p:nvPr/>
        </p:nvGraphicFramePr>
        <p:xfrm>
          <a:off x="5694045" y="4351655"/>
          <a:ext cx="570230" cy="348615"/>
        </p:xfrm>
        <a:graphic>
          <a:graphicData uri="http://schemas.openxmlformats.org/presentationml/2006/ole">
            <mc:AlternateContent xmlns:mc="http://schemas.openxmlformats.org/markup-compatibility/2006">
              <mc:Choice xmlns:v="urn:schemas-microsoft-com:vml" Requires="v">
                <p:oleObj spid="_x0000_s22" name="" r:id="rId12" imgW="457200" imgH="279400" progId="Equation.KSEE3">
                  <p:embed/>
                </p:oleObj>
              </mc:Choice>
              <mc:Fallback>
                <p:oleObj name="" r:id="rId12" imgW="457200" imgH="279400" progId="Equation.KSEE3">
                  <p:embed/>
                  <p:pic>
                    <p:nvPicPr>
                      <p:cNvPr id="0" name="图片 1027"/>
                      <p:cNvPicPr/>
                      <p:nvPr/>
                    </p:nvPicPr>
                    <p:blipFill>
                      <a:blip r:embed="rId9"/>
                      <a:stretch>
                        <a:fillRect/>
                      </a:stretch>
                    </p:blipFill>
                    <p:spPr>
                      <a:xfrm>
                        <a:off x="5694045" y="4351655"/>
                        <a:ext cx="570230" cy="348615"/>
                      </a:xfrm>
                      <a:prstGeom prst="rect">
                        <a:avLst/>
                      </a:prstGeom>
                    </p:spPr>
                  </p:pic>
                </p:oleObj>
              </mc:Fallback>
            </mc:AlternateContent>
          </a:graphicData>
        </a:graphic>
      </p:graphicFrame>
      <p:graphicFrame>
        <p:nvGraphicFramePr>
          <p:cNvPr id="25" name="对象 24">
            <a:hlinkClick r:id="" action="ppaction://ole?verb="/>
          </p:cNvPr>
          <p:cNvGraphicFramePr>
            <a:graphicFrameLocks noChangeAspect="1"/>
          </p:cNvGraphicFramePr>
          <p:nvPr/>
        </p:nvGraphicFramePr>
        <p:xfrm>
          <a:off x="6576060" y="3238500"/>
          <a:ext cx="570230" cy="380365"/>
        </p:xfrm>
        <a:graphic>
          <a:graphicData uri="http://schemas.openxmlformats.org/presentationml/2006/ole">
            <mc:AlternateContent xmlns:mc="http://schemas.openxmlformats.org/markup-compatibility/2006">
              <mc:Choice xmlns:v="urn:schemas-microsoft-com:vml" Requires="v">
                <p:oleObj spid="_x0000_s26" name="" r:id="rId13" imgW="457200" imgH="304800" progId="Equation.KSEE3">
                  <p:embed/>
                </p:oleObj>
              </mc:Choice>
              <mc:Fallback>
                <p:oleObj name="" r:id="rId13" imgW="457200" imgH="304800" progId="Equation.KSEE3">
                  <p:embed/>
                  <p:pic>
                    <p:nvPicPr>
                      <p:cNvPr id="0" name="图片 1027"/>
                      <p:cNvPicPr/>
                      <p:nvPr/>
                    </p:nvPicPr>
                    <p:blipFill>
                      <a:blip r:embed="rId11"/>
                      <a:stretch>
                        <a:fillRect/>
                      </a:stretch>
                    </p:blipFill>
                    <p:spPr>
                      <a:xfrm>
                        <a:off x="6576060" y="3238500"/>
                        <a:ext cx="570230" cy="380365"/>
                      </a:xfrm>
                      <a:prstGeom prst="rect">
                        <a:avLst/>
                      </a:prstGeom>
                    </p:spPr>
                  </p:pic>
                </p:oleObj>
              </mc:Fallback>
            </mc:AlternateContent>
          </a:graphicData>
        </a:graphic>
      </p:graphicFrame>
      <p:graphicFrame>
        <p:nvGraphicFramePr>
          <p:cNvPr id="27" name="对象 26">
            <a:hlinkClick r:id="" action="ppaction://ole?verb="/>
          </p:cNvPr>
          <p:cNvGraphicFramePr>
            <a:graphicFrameLocks noChangeAspect="1"/>
          </p:cNvGraphicFramePr>
          <p:nvPr/>
        </p:nvGraphicFramePr>
        <p:xfrm>
          <a:off x="6004560" y="1412875"/>
          <a:ext cx="4984750" cy="997585"/>
        </p:xfrm>
        <a:graphic>
          <a:graphicData uri="http://schemas.openxmlformats.org/presentationml/2006/ole">
            <mc:AlternateContent xmlns:mc="http://schemas.openxmlformats.org/markup-compatibility/2006">
              <mc:Choice xmlns:v="urn:schemas-microsoft-com:vml" Requires="v">
                <p:oleObj spid="_x0000_s28" name="" r:id="rId14" imgW="2159000" imgH="431800" progId="Equation.KSEE3">
                  <p:embed/>
                </p:oleObj>
              </mc:Choice>
              <mc:Fallback>
                <p:oleObj name="" r:id="rId14" imgW="2159000" imgH="431800" progId="Equation.KSEE3">
                  <p:embed/>
                  <p:pic>
                    <p:nvPicPr>
                      <p:cNvPr id="0" name="图片 1024"/>
                      <p:cNvPicPr/>
                      <p:nvPr/>
                    </p:nvPicPr>
                    <p:blipFill>
                      <a:blip r:embed="rId15"/>
                      <a:stretch>
                        <a:fillRect/>
                      </a:stretch>
                    </p:blipFill>
                    <p:spPr>
                      <a:xfrm>
                        <a:off x="6004560" y="1412875"/>
                        <a:ext cx="4984750" cy="997585"/>
                      </a:xfrm>
                      <a:prstGeom prst="rect">
                        <a:avLst/>
                      </a:prstGeom>
                    </p:spPr>
                  </p:pic>
                </p:oleObj>
              </mc:Fallback>
            </mc:AlternateContent>
          </a:graphicData>
        </a:graphic>
      </p:graphicFrame>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8">
                                            <p:txEl>
                                              <p:pRg st="4" end="4"/>
                                            </p:txEl>
                                          </p:spTgt>
                                        </p:tgtEl>
                                        <p:attrNameLst>
                                          <p:attrName>style.visibility</p:attrName>
                                        </p:attrNameLst>
                                      </p:cBhvr>
                                      <p:to>
                                        <p:strVal val="visible"/>
                                      </p:to>
                                    </p:set>
                                    <p:animEffect transition="in" filter="wipe(left)">
                                      <p:cBhvr>
                                        <p:cTn id="7" dur="500"/>
                                        <p:tgtEl>
                                          <p:spTgt spid="18">
                                            <p:txEl>
                                              <p:pRg st="4" end="4"/>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8">
                                            <p:txEl>
                                              <p:pRg st="5" end="5"/>
                                            </p:txEl>
                                          </p:spTgt>
                                        </p:tgtEl>
                                        <p:attrNameLst>
                                          <p:attrName>style.visibility</p:attrName>
                                        </p:attrNameLst>
                                      </p:cBhvr>
                                      <p:to>
                                        <p:strVal val="visible"/>
                                      </p:to>
                                    </p:set>
                                    <p:animEffect transition="in" filter="wipe(left)">
                                      <p:cBhvr>
                                        <p:cTn id="10" dur="500"/>
                                        <p:tgtEl>
                                          <p:spTgt spid="18">
                                            <p:txEl>
                                              <p:pRg st="5" end="5"/>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ipe(left)">
                                      <p:cBhvr>
                                        <p:cTn id="13" dur="500"/>
                                        <p:tgtEl>
                                          <p:spTgt spid="21"/>
                                        </p:tgtEl>
                                      </p:cBhvr>
                                    </p:animEffect>
                                  </p:childTnLst>
                                </p:cTn>
                              </p:par>
                              <p:par>
                                <p:cTn id="14" presetID="22" presetClass="entr" presetSubtype="8"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par>
                                <p:cTn id="17" presetID="1" presetClass="exit" presetSubtype="0" fill="hold" nodeType="withEffect">
                                  <p:stCondLst>
                                    <p:cond delay="0"/>
                                  </p:stCondLst>
                                  <p:childTnLst>
                                    <p:set>
                                      <p:cBhvr>
                                        <p:cTn id="18" dur="1" fill="hold">
                                          <p:stCondLst>
                                            <p:cond delay="0"/>
                                          </p:stCondLst>
                                        </p:cTn>
                                        <p:tgtEl>
                                          <p:spTgt spid="1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animEffect transition="in" filter="wipe(left)">
                                      <p:cBhvr>
                                        <p:cTn id="23" dur="500"/>
                                        <p:tgtEl>
                                          <p:spTgt spid="18">
                                            <p:txEl>
                                              <p:pRg st="7" end="7"/>
                                            </p:txEl>
                                          </p:spTgt>
                                        </p:tgtEl>
                                      </p:cBhvr>
                                    </p:animEffect>
                                  </p:childTnLst>
                                </p:cTn>
                              </p:par>
                              <p:par>
                                <p:cTn id="24" presetID="22" presetClass="entr" presetSubtype="8" fill="hold" nodeType="withEffect">
                                  <p:stCondLst>
                                    <p:cond delay="0"/>
                                  </p:stCondLst>
                                  <p:childTnLst>
                                    <p:set>
                                      <p:cBhvr>
                                        <p:cTn id="25" dur="1" fill="hold">
                                          <p:stCondLst>
                                            <p:cond delay="0"/>
                                          </p:stCondLst>
                                        </p:cTn>
                                        <p:tgtEl>
                                          <p:spTgt spid="18">
                                            <p:txEl>
                                              <p:pRg st="8" end="8"/>
                                            </p:txEl>
                                          </p:spTgt>
                                        </p:tgtEl>
                                        <p:attrNameLst>
                                          <p:attrName>style.visibility</p:attrName>
                                        </p:attrNameLst>
                                      </p:cBhvr>
                                      <p:to>
                                        <p:strVal val="visible"/>
                                      </p:to>
                                    </p:set>
                                    <p:animEffect transition="in" filter="wipe(left)">
                                      <p:cBhvr>
                                        <p:cTn id="26" dur="500"/>
                                        <p:tgtEl>
                                          <p:spTgt spid="18">
                                            <p:txEl>
                                              <p:pRg st="8" end="8"/>
                                            </p:txEl>
                                          </p:spTgt>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xEl>
                                              <p:pRg st="10" end="10"/>
                                            </p:txEl>
                                          </p:spTgt>
                                        </p:tgtEl>
                                        <p:attrNameLst>
                                          <p:attrName>style.visibility</p:attrName>
                                        </p:attrNameLst>
                                      </p:cBhvr>
                                      <p:to>
                                        <p:strVal val="visible"/>
                                      </p:to>
                                    </p:set>
                                    <p:animEffect transition="in" filter="wipe(left)">
                                      <p:cBhvr>
                                        <p:cTn id="29" dur="500"/>
                                        <p:tgtEl>
                                          <p:spTgt spid="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相关关系分析</a:t>
            </a:r>
            <a:endParaRPr lang="zh-CN" altLang="en-US"/>
          </a:p>
        </p:txBody>
      </p:sp>
      <p:graphicFrame>
        <p:nvGraphicFramePr>
          <p:cNvPr id="5" name="对象 4">
            <a:hlinkClick r:id="" action="ppaction://ole?verb="/>
          </p:cNvPr>
          <p:cNvGraphicFramePr>
            <a:graphicFrameLocks noChangeAspect="1"/>
          </p:cNvGraphicFramePr>
          <p:nvPr/>
        </p:nvGraphicFramePr>
        <p:xfrm>
          <a:off x="5638800" y="3321050"/>
          <a:ext cx="914400" cy="215900"/>
        </p:xfrm>
        <a:graphic>
          <a:graphicData uri="http://schemas.openxmlformats.org/presentationml/2006/ole">
            <mc:AlternateContent xmlns:mc="http://schemas.openxmlformats.org/markup-compatibility/2006">
              <mc:Choice xmlns:v="urn:schemas-microsoft-com:vml" Requires="v">
                <p:oleObj spid="_x0000_s1026" name="" r:id="rId1" imgW="914400" imgH="215900" progId="Equation.KSEE3">
                  <p:embed/>
                </p:oleObj>
              </mc:Choice>
              <mc:Fallback>
                <p:oleObj name="" r:id="rId1" imgW="914400" imgH="215900" progId="Equation.KSEE3">
                  <p:embed/>
                  <p:pic>
                    <p:nvPicPr>
                      <p:cNvPr id="0" name="图片 1025"/>
                      <p:cNvPicPr/>
                      <p:nvPr/>
                    </p:nvPicPr>
                    <p:blipFill>
                      <a:blip r:embed="rId2"/>
                      <a:stretch>
                        <a:fillRect/>
                      </a:stretch>
                    </p:blipFill>
                    <p:spPr>
                      <a:xfrm>
                        <a:off x="5638800" y="3321050"/>
                        <a:ext cx="914400" cy="215900"/>
                      </a:xfrm>
                      <a:prstGeom prst="rect">
                        <a:avLst/>
                      </a:prstGeom>
                    </p:spPr>
                  </p:pic>
                </p:oleObj>
              </mc:Fallback>
            </mc:AlternateContent>
          </a:graphicData>
        </a:graphic>
      </p:graphicFrame>
      <p:sp>
        <p:nvSpPr>
          <p:cNvPr id="8" name="内容占位符 7"/>
          <p:cNvSpPr>
            <a:spLocks noGrp="1"/>
          </p:cNvSpPr>
          <p:nvPr>
            <p:ph idx="1"/>
          </p:nvPr>
        </p:nvSpPr>
        <p:spPr>
          <a:xfrm>
            <a:off x="669925" y="1296035"/>
            <a:ext cx="10852150" cy="417830"/>
          </a:xfrm>
        </p:spPr>
        <p:txBody>
          <a:bodyPr/>
          <a:p>
            <a:pPr marL="0" indent="0">
              <a:buNone/>
            </a:pPr>
            <a:r>
              <a:rPr lang="zh-CN" altLang="en-US"/>
              <a:t>对相关系数直观意义的解释</a:t>
            </a:r>
            <a:r>
              <a:rPr lang="en-US" altLang="zh-CN"/>
              <a:t>:</a:t>
            </a: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r>
              <a:t>      协方差能够反应两个变量之间同向或反向变动的关联程度，但没有考虑到数值单位的影响，因此不能直接比较。</a:t>
            </a:r>
          </a:p>
          <a:p>
            <a:pPr marL="0" indent="0">
              <a:buNone/>
            </a:pPr>
            <a:r>
              <a:t>      而相关系数在除以两个变量标准差之后，变成了一个介于</a:t>
            </a:r>
            <a:r>
              <a:rPr lang="en-US" altLang="zh-CN"/>
              <a:t>[-1,1]</a:t>
            </a:r>
            <a:r>
              <a:t>之间的一个指标，是一个非常理想的指标。</a:t>
            </a:r>
          </a:p>
          <a:p>
            <a:pPr marL="0" indent="0">
              <a:buNone/>
            </a:pPr>
            <a:r>
              <a:t>     </a:t>
            </a:r>
            <a:r>
              <a:rPr b="1"/>
              <a:t> 两个随机变量的相关系数是两个随机变量间线性联系密切程度的度量，其绝对值越接近</a:t>
            </a:r>
            <a:r>
              <a:rPr lang="en-US" altLang="zh-CN" b="1"/>
              <a:t>1</a:t>
            </a:r>
            <a:r>
              <a:rPr b="1"/>
              <a:t>，两个变量之间的线性关系越密切。</a:t>
            </a:r>
            <a:endParaRPr lang="en-US" altLang="zh-CN" b="1"/>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a:p>
            <a:pPr marL="0" indent="0">
              <a:buNone/>
            </a:pPr>
            <a:endParaRPr lang="en-US" altLang="zh-CN"/>
          </a:p>
        </p:txBody>
      </p:sp>
      <p:graphicFrame>
        <p:nvGraphicFramePr>
          <p:cNvPr id="9" name="对象 8">
            <a:hlinkClick r:id="" action="ppaction://ole?verb="/>
          </p:cNvPr>
          <p:cNvGraphicFramePr>
            <a:graphicFrameLocks noChangeAspect="1"/>
          </p:cNvGraphicFramePr>
          <p:nvPr/>
        </p:nvGraphicFramePr>
        <p:xfrm>
          <a:off x="3611880" y="2334895"/>
          <a:ext cx="4968240" cy="1478280"/>
        </p:xfrm>
        <a:graphic>
          <a:graphicData uri="http://schemas.openxmlformats.org/presentationml/2006/ole">
            <mc:AlternateContent xmlns:mc="http://schemas.openxmlformats.org/markup-compatibility/2006">
              <mc:Choice xmlns:v="urn:schemas-microsoft-com:vml" Requires="v">
                <p:oleObj spid="_x0000_s10" name="" r:id="rId3" imgW="1409700" imgH="419100" progId="Equation.KSEE3">
                  <p:embed/>
                </p:oleObj>
              </mc:Choice>
              <mc:Fallback>
                <p:oleObj name="" r:id="rId3" imgW="1409700" imgH="419100" progId="Equation.KSEE3">
                  <p:embed/>
                  <p:pic>
                    <p:nvPicPr>
                      <p:cNvPr id="0" name="图片 1024"/>
                      <p:cNvPicPr/>
                      <p:nvPr/>
                    </p:nvPicPr>
                    <p:blipFill>
                      <a:blip r:embed="rId4"/>
                      <a:stretch>
                        <a:fillRect/>
                      </a:stretch>
                    </p:blipFill>
                    <p:spPr>
                      <a:xfrm>
                        <a:off x="3611880" y="2334895"/>
                        <a:ext cx="4968240" cy="1478280"/>
                      </a:xfrm>
                      <a:prstGeom prst="rect">
                        <a:avLst/>
                      </a:prstGeom>
                    </p:spPr>
                  </p:pic>
                </p:oleObj>
              </mc:Fallback>
            </mc:AlternateContent>
          </a:graphicData>
        </a:graphic>
      </p:graphicFrame>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a:t>
            </a:r>
            <a:r>
              <a:rPr>
                <a:sym typeface="+mn-ea"/>
              </a:rPr>
              <a:t>美林投资时钟</a:t>
            </a:r>
            <a:r>
              <a:rPr lang="en-US" altLang="zh-CN">
                <a:sym typeface="+mn-ea"/>
              </a:rPr>
              <a:t>”</a:t>
            </a:r>
            <a:r>
              <a:rPr>
                <a:sym typeface="+mn-ea"/>
              </a:rPr>
              <a:t>理论</a:t>
            </a:r>
            <a:endParaRPr lang="zh-CN" altLang="en-US"/>
          </a:p>
        </p:txBody>
      </p:sp>
      <p:pic>
        <p:nvPicPr>
          <p:cNvPr id="5" name="图片 4"/>
          <p:cNvPicPr>
            <a:picLocks noChangeAspect="1"/>
          </p:cNvPicPr>
          <p:nvPr/>
        </p:nvPicPr>
        <p:blipFill>
          <a:blip r:embed="rId1"/>
          <a:stretch>
            <a:fillRect/>
          </a:stretch>
        </p:blipFill>
        <p:spPr>
          <a:xfrm>
            <a:off x="2891790" y="1224280"/>
            <a:ext cx="6408420" cy="4952365"/>
          </a:xfrm>
          <a:prstGeom prst="rect">
            <a:avLst/>
          </a:prstGeom>
        </p:spPr>
      </p:pic>
    </p:spTree>
    <p:custDataLst>
      <p:tags r:id="rId2"/>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endParaRPr>
              <a:sym typeface="+mn-ea"/>
            </a:endParaRPr>
          </a:p>
        </p:txBody>
      </p:sp>
      <p:pic>
        <p:nvPicPr>
          <p:cNvPr id="3" name="图片 2"/>
          <p:cNvPicPr>
            <a:picLocks noChangeAspect="1"/>
          </p:cNvPicPr>
          <p:nvPr/>
        </p:nvPicPr>
        <p:blipFill>
          <a:blip r:embed="rId1"/>
          <a:stretch>
            <a:fillRect/>
          </a:stretch>
        </p:blipFill>
        <p:spPr>
          <a:xfrm>
            <a:off x="2918460" y="1079500"/>
            <a:ext cx="6810375" cy="4572000"/>
          </a:xfrm>
          <a:prstGeom prst="rect">
            <a:avLst/>
          </a:prstGeom>
        </p:spPr>
      </p:pic>
      <p:sp>
        <p:nvSpPr>
          <p:cNvPr id="4" name="文本框 3"/>
          <p:cNvSpPr txBox="1"/>
          <p:nvPr/>
        </p:nvSpPr>
        <p:spPr>
          <a:xfrm>
            <a:off x="669925" y="5955030"/>
            <a:ext cx="11307445" cy="368300"/>
          </a:xfrm>
          <a:prstGeom prst="rect">
            <a:avLst/>
          </a:prstGeom>
          <a:noFill/>
        </p:spPr>
        <p:txBody>
          <a:bodyPr wrap="square" rtlCol="0">
            <a:spAutoFit/>
          </a:bodyPr>
          <a:p>
            <a:pPr algn="ctr"/>
            <a:r>
              <a:rPr lang="zh-CN" altLang="en-US"/>
              <a:t>相关系数可以在</a:t>
            </a:r>
            <a:r>
              <a:rPr lang="en-US" altLang="zh-CN"/>
              <a:t>Excel</a:t>
            </a:r>
            <a:r>
              <a:rPr lang="zh-CN" altLang="en-US"/>
              <a:t>中利用</a:t>
            </a:r>
            <a:r>
              <a:rPr lang="en-US" altLang="zh-CN" b="1"/>
              <a:t>CORREL</a:t>
            </a:r>
            <a:r>
              <a:rPr lang="zh-CN" altLang="en-US" b="1"/>
              <a:t>（第一组数据，第二组数据）</a:t>
            </a:r>
            <a:r>
              <a:rPr lang="zh-CN" altLang="en-US"/>
              <a:t>函数</a:t>
            </a:r>
            <a:r>
              <a:rPr lang="zh-CN" altLang="en-US"/>
              <a:t>求得。</a:t>
            </a:r>
            <a:endParaRPr lang="zh-CN" altLang="en-US"/>
          </a:p>
        </p:txBody>
      </p:sp>
    </p:spTree>
    <p:custDataLst>
      <p:tags r:id="rId2"/>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6" name="图片 5"/>
          <p:cNvPicPr/>
          <p:nvPr/>
        </p:nvPicPr>
        <p:blipFill>
          <a:blip r:embed="rId1"/>
          <a:stretch>
            <a:fillRect/>
          </a:stretch>
        </p:blipFill>
        <p:spPr>
          <a:xfrm>
            <a:off x="1595755" y="1079500"/>
            <a:ext cx="9000000" cy="5400000"/>
          </a:xfrm>
          <a:prstGeom prst="rect">
            <a:avLst/>
          </a:prstGeom>
        </p:spPr>
      </p:pic>
    </p:spTree>
    <p:custDataLst>
      <p:tags r:id="rId2"/>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535430" y="1079500"/>
            <a:ext cx="9120848" cy="5400000"/>
          </a:xfrm>
          <a:prstGeom prst="rect">
            <a:avLst/>
          </a:prstGeom>
        </p:spPr>
      </p:pic>
    </p:spTree>
    <p:custDataLst>
      <p:tags r:id="rId2"/>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4" name="图片 3"/>
          <p:cNvPicPr>
            <a:picLocks noChangeAspect="1"/>
          </p:cNvPicPr>
          <p:nvPr/>
        </p:nvPicPr>
        <p:blipFill>
          <a:blip r:embed="rId1"/>
          <a:stretch>
            <a:fillRect/>
          </a:stretch>
        </p:blipFill>
        <p:spPr>
          <a:xfrm>
            <a:off x="1604645" y="1079500"/>
            <a:ext cx="8949385" cy="5400000"/>
          </a:xfrm>
          <a:prstGeom prst="rect">
            <a:avLst/>
          </a:prstGeom>
        </p:spPr>
      </p:pic>
    </p:spTree>
    <p:custDataLst>
      <p:tags r:id="rId2"/>
    </p:custData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4" name="图片 3"/>
          <p:cNvPicPr>
            <a:picLocks noChangeAspect="1"/>
          </p:cNvPicPr>
          <p:nvPr/>
        </p:nvPicPr>
        <p:blipFill>
          <a:blip r:embed="rId1"/>
          <a:stretch>
            <a:fillRect/>
          </a:stretch>
        </p:blipFill>
        <p:spPr>
          <a:xfrm>
            <a:off x="1614170" y="1079500"/>
            <a:ext cx="8993628" cy="5400000"/>
          </a:xfrm>
          <a:prstGeom prst="rect">
            <a:avLst/>
          </a:prstGeom>
        </p:spPr>
      </p:pic>
    </p:spTree>
    <p:custDataLst>
      <p:tags r:id="rId2"/>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586230" y="1079500"/>
            <a:ext cx="8909059" cy="5400000"/>
          </a:xfrm>
          <a:prstGeom prst="rect">
            <a:avLst/>
          </a:prstGeom>
        </p:spPr>
      </p:pic>
    </p:spTree>
    <p:custDataLst>
      <p:tags r:id="rId2"/>
    </p:custData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600200" y="1079500"/>
            <a:ext cx="8991600" cy="5429250"/>
          </a:xfrm>
          <a:prstGeom prst="rect">
            <a:avLst/>
          </a:prstGeom>
        </p:spPr>
      </p:pic>
    </p:spTree>
    <p:custDataLst>
      <p:tags r:id="rId2"/>
    </p:custData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相关关系分析</a:t>
            </a:r>
            <a:r>
              <a:rPr lang="en-US" altLang="zh-CN">
                <a:sym typeface="+mn-ea"/>
              </a:rPr>
              <a:t>——</a:t>
            </a:r>
            <a:r>
              <a:rPr>
                <a:sym typeface="+mn-ea"/>
              </a:rPr>
              <a:t>鸡蛋与螺纹钢期货</a:t>
            </a:r>
            <a:endParaRPr>
              <a:sym typeface="+mn-ea"/>
            </a:endParaRPr>
          </a:p>
        </p:txBody>
      </p:sp>
      <p:pic>
        <p:nvPicPr>
          <p:cNvPr id="3" name="图片 2"/>
          <p:cNvPicPr>
            <a:picLocks noChangeAspect="1"/>
          </p:cNvPicPr>
          <p:nvPr/>
        </p:nvPicPr>
        <p:blipFill>
          <a:blip r:embed="rId1"/>
          <a:stretch>
            <a:fillRect/>
          </a:stretch>
        </p:blipFill>
        <p:spPr>
          <a:xfrm>
            <a:off x="1614170" y="1079500"/>
            <a:ext cx="8963025" cy="5448300"/>
          </a:xfrm>
          <a:prstGeom prst="rect">
            <a:avLst/>
          </a:prstGeom>
        </p:spPr>
      </p:pic>
    </p:spTree>
    <p:custDataLst>
      <p:tags r:id="rId2"/>
    </p:custData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线性回归分析</a:t>
            </a:r>
            <a:endParaRPr lang="zh-CN" altLang="en-US"/>
          </a:p>
        </p:txBody>
      </p:sp>
      <p:sp>
        <p:nvSpPr>
          <p:cNvPr id="3" name="内容占位符 2"/>
          <p:cNvSpPr>
            <a:spLocks noGrp="1"/>
          </p:cNvSpPr>
          <p:nvPr>
            <p:ph idx="1"/>
          </p:nvPr>
        </p:nvSpPr>
        <p:spPr>
          <a:xfrm>
            <a:off x="5106035" y="1296035"/>
            <a:ext cx="6592570" cy="5041265"/>
          </a:xfrm>
        </p:spPr>
        <p:txBody>
          <a:bodyPr/>
          <a:p>
            <a:pPr marL="0" indent="0">
              <a:buNone/>
            </a:pPr>
            <a:r>
              <a:rPr lang="en-US" altLang="zh-CN"/>
              <a:t>      “</a:t>
            </a:r>
            <a:r>
              <a:t>回归</a:t>
            </a:r>
            <a:r>
              <a:rPr lang="en-US" altLang="zh-CN"/>
              <a:t>”</a:t>
            </a:r>
            <a:r>
              <a:t>一词最早来源于生物学，高尔顿(F. Galton)于1889年在研究人类身高的亲子关系时发现的生物数量性状的“回归现象”，即平均来说，子代的表型值比亲代更接近于群体的平均值。他在研究祖先与后代身高之间的关系时发现，身材较高的父母，他们的孩子也较高，但这些孩子的平均身高并没有他们的父母的平均身高高；身材较矮的父母，他们的孩子也较矮，但这些孩子的平均身高却比他们的父母的平均身高高。</a:t>
            </a:r>
          </a:p>
          <a:p>
            <a:pPr marL="0" indent="0">
              <a:buNone/>
            </a:pPr>
            <a:r>
              <a:t>      高尔顿把这种后代的身高向中间值靠近的趋势称为“回归现象”亦称“高尔顿定律”</a:t>
            </a:r>
          </a:p>
        </p:txBody>
      </p:sp>
      <p:pic>
        <p:nvPicPr>
          <p:cNvPr id="5" name="图片 4" descr="00e93901213fb80e89a4dcce32d12f2eb93894b6[1]"/>
          <p:cNvPicPr>
            <a:picLocks noChangeAspect="1"/>
          </p:cNvPicPr>
          <p:nvPr/>
        </p:nvPicPr>
        <p:blipFill>
          <a:blip r:embed="rId1"/>
          <a:stretch>
            <a:fillRect/>
          </a:stretch>
        </p:blipFill>
        <p:spPr>
          <a:xfrm>
            <a:off x="669925" y="1265555"/>
            <a:ext cx="3774440" cy="5102225"/>
          </a:xfrm>
          <a:prstGeom prst="rect">
            <a:avLst/>
          </a:prstGeom>
        </p:spPr>
      </p:pic>
    </p:spTree>
    <p:custDataLst>
      <p:tags r:id="rId2"/>
    </p:custData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线性回归分析</a:t>
            </a:r>
            <a:endParaRPr lang="zh-CN" altLang="en-US"/>
          </a:p>
        </p:txBody>
      </p:sp>
      <p:sp>
        <p:nvSpPr>
          <p:cNvPr id="3" name="内容占位符 2"/>
          <p:cNvSpPr>
            <a:spLocks noGrp="1"/>
          </p:cNvSpPr>
          <p:nvPr>
            <p:ph idx="1"/>
          </p:nvPr>
        </p:nvSpPr>
        <p:spPr>
          <a:xfrm>
            <a:off x="765175" y="1296035"/>
            <a:ext cx="10933430" cy="5041265"/>
          </a:xfrm>
        </p:spPr>
        <p:txBody>
          <a:bodyPr/>
          <a:p>
            <a:pPr marL="0" indent="0">
              <a:buNone/>
            </a:pPr>
            <a:r>
              <a:rPr lang="en-US" altLang="zh-CN"/>
              <a:t>回</a:t>
            </a:r>
            <a:r>
              <a:t>归分析在统计学上的解释：</a:t>
            </a:r>
          </a:p>
          <a:p>
            <a:pPr marL="0" indent="0">
              <a:buNone/>
            </a:pPr>
            <a:r>
              <a:t>回归分析是关于研究一个所谓的</a:t>
            </a:r>
            <a:r>
              <a:rPr b="1">
                <a:solidFill>
                  <a:schemeClr val="tx1">
                    <a:lumMod val="75000"/>
                    <a:lumOff val="25000"/>
                  </a:schemeClr>
                </a:solidFill>
                <a:uFillTx/>
              </a:rPr>
              <a:t>因变量</a:t>
            </a:r>
            <a:r>
              <a:t>对另一个或多个所谓</a:t>
            </a:r>
            <a:r>
              <a:rPr b="1"/>
              <a:t>解释变量</a:t>
            </a:r>
            <a:r>
              <a:t>的依赖关系，其用意在于通过后者（在重复抽样中）的已知或设定值，去估计和（或）预测前者的（总体）均值。</a:t>
            </a:r>
          </a:p>
          <a:p>
            <a:pPr marL="0" indent="0">
              <a:buNone/>
            </a:pPr>
            <a:endParaRPr lang="en-US" altLang="zh-CN"/>
          </a:p>
          <a:p>
            <a:pPr marL="0" indent="0">
              <a:buNone/>
            </a:pPr>
            <a:r>
              <a:t>所谓</a:t>
            </a:r>
            <a:r>
              <a:rPr lang="en-US" altLang="zh-CN"/>
              <a:t>“</a:t>
            </a:r>
            <a:r>
              <a:t>线性</a:t>
            </a:r>
            <a:r>
              <a:rPr lang="en-US" altLang="zh-CN"/>
              <a:t>”</a:t>
            </a:r>
            <a:r>
              <a:t>是指因变量的条件期望值是解释变量的线性函数。</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a:t>
            </a:r>
            <a:r>
              <a:t>美林投资时钟</a:t>
            </a:r>
            <a:r>
              <a:rPr lang="en-US" altLang="zh-CN"/>
              <a:t>”</a:t>
            </a:r>
            <a:r>
              <a:t>理论</a:t>
            </a:r>
          </a:p>
        </p:txBody>
      </p:sp>
      <p:sp>
        <p:nvSpPr>
          <p:cNvPr id="3" name="内容占位符 2"/>
          <p:cNvSpPr>
            <a:spLocks noGrp="1"/>
          </p:cNvSpPr>
          <p:nvPr>
            <p:ph idx="1"/>
          </p:nvPr>
        </p:nvSpPr>
        <p:spPr/>
        <p:txBody>
          <a:bodyPr/>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p:txBody>
      </p:sp>
      <p:graphicFrame>
        <p:nvGraphicFramePr>
          <p:cNvPr id="4" name="表格 3"/>
          <p:cNvGraphicFramePr/>
          <p:nvPr>
            <p:custDataLst>
              <p:tags r:id="rId1"/>
            </p:custDataLst>
          </p:nvPr>
        </p:nvGraphicFramePr>
        <p:xfrm>
          <a:off x="1272540" y="1930400"/>
          <a:ext cx="10007600" cy="2708275"/>
        </p:xfrm>
        <a:graphic>
          <a:graphicData uri="http://schemas.openxmlformats.org/drawingml/2006/table">
            <a:tbl>
              <a:tblPr firstRow="1" bandRow="1">
                <a:tableStyleId>{5C22544A-7EE6-4342-B048-85BDC9FD1C3A}</a:tableStyleId>
              </a:tblPr>
              <a:tblGrid>
                <a:gridCol w="1414780"/>
                <a:gridCol w="1757680"/>
                <a:gridCol w="2047875"/>
                <a:gridCol w="4787265"/>
              </a:tblGrid>
              <a:tr h="541655">
                <a:tc>
                  <a:txBody>
                    <a:bodyPr/>
                    <a:p>
                      <a:pPr algn="ctr">
                        <a:buNone/>
                      </a:pPr>
                      <a:r>
                        <a:rPr lang="zh-CN" altLang="en-US"/>
                        <a:t>阶段</a:t>
                      </a:r>
                      <a:endParaRPr lang="zh-CN" altLang="en-US"/>
                    </a:p>
                  </a:txBody>
                  <a:tcPr anchor="ctr" anchorCtr="0"/>
                </a:tc>
                <a:tc>
                  <a:txBody>
                    <a:bodyPr/>
                    <a:p>
                      <a:pPr algn="ctr">
                        <a:buNone/>
                      </a:pPr>
                      <a:r>
                        <a:rPr lang="en-US" altLang="zh-CN"/>
                        <a:t>GDP</a:t>
                      </a:r>
                      <a:r>
                        <a:rPr lang="zh-CN" altLang="en-US"/>
                        <a:t>增长率</a:t>
                      </a:r>
                      <a:endParaRPr lang="zh-CN" altLang="en-US"/>
                    </a:p>
                  </a:txBody>
                  <a:tcPr anchor="ctr" anchorCtr="0"/>
                </a:tc>
                <a:tc>
                  <a:txBody>
                    <a:bodyPr/>
                    <a:p>
                      <a:pPr algn="ctr">
                        <a:buNone/>
                      </a:pPr>
                      <a:r>
                        <a:rPr lang="zh-CN" altLang="en-US"/>
                        <a:t>通胀率</a:t>
                      </a:r>
                      <a:endParaRPr lang="zh-CN" altLang="en-US"/>
                    </a:p>
                  </a:txBody>
                  <a:tcPr anchor="ctr" anchorCtr="0"/>
                </a:tc>
                <a:tc>
                  <a:txBody>
                    <a:bodyPr/>
                    <a:p>
                      <a:pPr algn="ctr">
                        <a:buNone/>
                      </a:pPr>
                      <a:r>
                        <a:rPr lang="zh-CN" altLang="en-US"/>
                        <a:t>各类资产收益比较</a:t>
                      </a:r>
                      <a:endParaRPr lang="zh-CN" altLang="en-US"/>
                    </a:p>
                  </a:txBody>
                  <a:tcPr anchor="ctr" anchorCtr="0"/>
                </a:tc>
              </a:tr>
              <a:tr h="541655">
                <a:tc>
                  <a:txBody>
                    <a:bodyPr/>
                    <a:p>
                      <a:pPr algn="ctr">
                        <a:buNone/>
                      </a:pPr>
                      <a:r>
                        <a:rPr lang="en-US" altLang="zh-CN"/>
                        <a:t>I </a:t>
                      </a:r>
                      <a:r>
                        <a:rPr lang="zh-CN" altLang="en-US"/>
                        <a:t>衰退</a:t>
                      </a:r>
                      <a:endParaRPr lang="zh-CN" altLang="en-US"/>
                    </a:p>
                  </a:txBody>
                  <a:tcPr anchor="ctr" anchorCtr="0"/>
                </a:tc>
                <a:tc>
                  <a:txBody>
                    <a:bodyPr/>
                    <a:p>
                      <a:pPr algn="ctr">
                        <a:buNone/>
                      </a:pPr>
                      <a:endParaRPr lang="zh-CN" altLang="en-US"/>
                    </a:p>
                  </a:txBody>
                  <a:tcPr anchor="ctr" anchorCtr="0"/>
                </a:tc>
                <a:tc>
                  <a:txBody>
                    <a:bodyPr/>
                    <a:p>
                      <a:pPr algn="ctr">
                        <a:buNone/>
                      </a:pPr>
                      <a:endParaRPr lang="zh-CN" altLang="en-US"/>
                    </a:p>
                  </a:txBody>
                  <a:tcPr anchor="ctr" anchorCtr="0"/>
                </a:tc>
                <a:tc>
                  <a:txBody>
                    <a:bodyPr/>
                    <a:p>
                      <a:pPr algn="ctr">
                        <a:buNone/>
                      </a:pPr>
                      <a:r>
                        <a:rPr lang="zh-CN" altLang="en-US" sz="1800">
                          <a:sym typeface="+mn-ea"/>
                        </a:rPr>
                        <a:t>债券&gt;现金&gt;股票&gt;大宗商品</a:t>
                      </a:r>
                      <a:endParaRPr lang="zh-CN" altLang="en-US"/>
                    </a:p>
                  </a:txBody>
                  <a:tcPr anchor="ctr" anchorCtr="0"/>
                </a:tc>
              </a:tr>
              <a:tr h="541655">
                <a:tc>
                  <a:txBody>
                    <a:bodyPr/>
                    <a:p>
                      <a:pPr algn="ctr">
                        <a:buNone/>
                      </a:pPr>
                      <a:r>
                        <a:rPr lang="en-US" altLang="zh-CN"/>
                        <a:t>II </a:t>
                      </a:r>
                      <a:r>
                        <a:rPr lang="zh-CN" altLang="en-US"/>
                        <a:t>复苏</a:t>
                      </a:r>
                      <a:endParaRPr lang="zh-CN" altLang="en-US"/>
                    </a:p>
                  </a:txBody>
                  <a:tcPr anchor="ctr" anchorCtr="0"/>
                </a:tc>
                <a:tc>
                  <a:txBody>
                    <a:bodyPr/>
                    <a:p>
                      <a:pPr algn="ctr">
                        <a:buNone/>
                      </a:pPr>
                      <a:endParaRPr lang="zh-CN" altLang="en-US"/>
                    </a:p>
                  </a:txBody>
                  <a:tcPr anchor="ctr" anchorCtr="0"/>
                </a:tc>
                <a:tc>
                  <a:txBody>
                    <a:bodyPr/>
                    <a:p>
                      <a:pPr algn="ctr">
                        <a:buNone/>
                      </a:pPr>
                      <a:endParaRPr lang="zh-CN" altLang="en-US"/>
                    </a:p>
                  </a:txBody>
                  <a:tcPr anchor="ctr" anchorCtr="0"/>
                </a:tc>
                <a:tc>
                  <a:txBody>
                    <a:bodyPr/>
                    <a:p>
                      <a:pPr algn="ctr">
                        <a:buNone/>
                      </a:pPr>
                      <a:r>
                        <a:rPr lang="zh-CN" altLang="en-US" sz="1800">
                          <a:sym typeface="+mn-ea"/>
                        </a:rPr>
                        <a:t>股票&gt;大宗商品&gt;债券&gt;现金</a:t>
                      </a:r>
                      <a:endParaRPr lang="zh-CN" altLang="en-US"/>
                    </a:p>
                  </a:txBody>
                  <a:tcPr anchor="ctr" anchorCtr="0"/>
                </a:tc>
              </a:tr>
              <a:tr h="541655">
                <a:tc>
                  <a:txBody>
                    <a:bodyPr/>
                    <a:p>
                      <a:pPr algn="ctr">
                        <a:buNone/>
                      </a:pPr>
                      <a:r>
                        <a:rPr lang="en-US" altLang="zh-CN"/>
                        <a:t>III </a:t>
                      </a:r>
                      <a:r>
                        <a:rPr lang="zh-CN" altLang="en-US"/>
                        <a:t>过热</a:t>
                      </a:r>
                      <a:endParaRPr lang="zh-CN" altLang="en-US"/>
                    </a:p>
                  </a:txBody>
                  <a:tcPr anchor="ctr" anchorCtr="0"/>
                </a:tc>
                <a:tc>
                  <a:txBody>
                    <a:bodyPr/>
                    <a:p>
                      <a:pPr algn="ctr">
                        <a:buNone/>
                      </a:pPr>
                      <a:endParaRPr lang="zh-CN" altLang="en-US"/>
                    </a:p>
                  </a:txBody>
                  <a:tcPr anchor="ctr" anchorCtr="0"/>
                </a:tc>
                <a:tc>
                  <a:txBody>
                    <a:bodyPr/>
                    <a:p>
                      <a:pPr algn="ctr">
                        <a:buNone/>
                      </a:pPr>
                      <a:endParaRPr lang="zh-CN" altLang="en-US"/>
                    </a:p>
                  </a:txBody>
                  <a:tcPr anchor="ctr" anchorCtr="0"/>
                </a:tc>
                <a:tc>
                  <a:txBody>
                    <a:bodyPr/>
                    <a:p>
                      <a:pPr algn="ctr">
                        <a:buNone/>
                      </a:pPr>
                      <a:r>
                        <a:rPr lang="zh-CN" altLang="en-US" sz="1800">
                          <a:sym typeface="+mn-ea"/>
                        </a:rPr>
                        <a:t>大宗商品&gt;股票&gt;现金/债券</a:t>
                      </a:r>
                      <a:endParaRPr lang="zh-CN" altLang="en-US"/>
                    </a:p>
                  </a:txBody>
                  <a:tcPr anchor="ctr" anchorCtr="0"/>
                </a:tc>
              </a:tr>
              <a:tr h="541655">
                <a:tc>
                  <a:txBody>
                    <a:bodyPr/>
                    <a:p>
                      <a:pPr algn="ctr">
                        <a:buNone/>
                      </a:pPr>
                      <a:r>
                        <a:rPr lang="en-US" altLang="zh-CN"/>
                        <a:t>IV </a:t>
                      </a:r>
                      <a:r>
                        <a:rPr lang="zh-CN" altLang="en-US"/>
                        <a:t>滞胀</a:t>
                      </a:r>
                      <a:endParaRPr lang="zh-CN" altLang="en-US"/>
                    </a:p>
                  </a:txBody>
                  <a:tcPr anchor="ctr" anchorCtr="0"/>
                </a:tc>
                <a:tc>
                  <a:txBody>
                    <a:bodyPr/>
                    <a:p>
                      <a:pPr algn="ctr">
                        <a:buNone/>
                      </a:pPr>
                      <a:endParaRPr lang="zh-CN" altLang="en-US"/>
                    </a:p>
                  </a:txBody>
                  <a:tcPr anchor="ctr" anchorCtr="0"/>
                </a:tc>
                <a:tc>
                  <a:txBody>
                    <a:bodyPr/>
                    <a:p>
                      <a:pPr algn="ctr">
                        <a:buNone/>
                      </a:pPr>
                      <a:endParaRPr lang="zh-CN" altLang="en-US"/>
                    </a:p>
                  </a:txBody>
                  <a:tcPr anchor="ctr" anchorCtr="0"/>
                </a:tc>
                <a:tc>
                  <a:txBody>
                    <a:bodyPr/>
                    <a:p>
                      <a:pPr algn="ctr">
                        <a:buNone/>
                      </a:pPr>
                      <a:r>
                        <a:rPr lang="zh-CN" altLang="en-US" sz="1800">
                          <a:sym typeface="+mn-ea"/>
                        </a:rPr>
                        <a:t>现金&gt;大宗商品/债券&gt;股票</a:t>
                      </a:r>
                      <a:endParaRPr lang="zh-CN" altLang="en-US"/>
                    </a:p>
                  </a:txBody>
                  <a:tcPr anchor="ctr" anchorCtr="0"/>
                </a:tc>
              </a:tr>
            </a:tbl>
          </a:graphicData>
        </a:graphic>
      </p:graphicFrame>
      <p:sp>
        <p:nvSpPr>
          <p:cNvPr id="5" name="下箭头 4"/>
          <p:cNvSpPr/>
          <p:nvPr/>
        </p:nvSpPr>
        <p:spPr>
          <a:xfrm>
            <a:off x="3487420" y="2595880"/>
            <a:ext cx="221615" cy="3016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p>
            <a:pPr algn="ctr"/>
            <a:endParaRPr lang="zh-CN" altLang="en-US"/>
          </a:p>
        </p:txBody>
      </p:sp>
      <p:sp>
        <p:nvSpPr>
          <p:cNvPr id="6" name="下箭头 5"/>
          <p:cNvSpPr/>
          <p:nvPr/>
        </p:nvSpPr>
        <p:spPr>
          <a:xfrm>
            <a:off x="5360670" y="2595880"/>
            <a:ext cx="221615" cy="3016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p>
            <a:pPr algn="ctr"/>
            <a:endParaRPr lang="zh-CN" altLang="en-US"/>
          </a:p>
        </p:txBody>
      </p:sp>
      <p:sp>
        <p:nvSpPr>
          <p:cNvPr id="7" name="下箭头 6"/>
          <p:cNvSpPr/>
          <p:nvPr/>
        </p:nvSpPr>
        <p:spPr>
          <a:xfrm>
            <a:off x="5360670" y="3205480"/>
            <a:ext cx="221615" cy="3016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p>
            <a:pPr algn="ctr"/>
            <a:endParaRPr lang="zh-CN" altLang="en-US"/>
          </a:p>
        </p:txBody>
      </p:sp>
      <p:sp>
        <p:nvSpPr>
          <p:cNvPr id="8" name="下箭头 7"/>
          <p:cNvSpPr/>
          <p:nvPr/>
        </p:nvSpPr>
        <p:spPr>
          <a:xfrm rot="10800000">
            <a:off x="3487420" y="3205480"/>
            <a:ext cx="221615" cy="301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9" name="下箭头 8"/>
          <p:cNvSpPr/>
          <p:nvPr/>
        </p:nvSpPr>
        <p:spPr>
          <a:xfrm rot="10800000">
            <a:off x="3487420" y="3665855"/>
            <a:ext cx="221615" cy="301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0" name="下箭头 9"/>
          <p:cNvSpPr/>
          <p:nvPr/>
        </p:nvSpPr>
        <p:spPr>
          <a:xfrm rot="10800000">
            <a:off x="5360670" y="3665855"/>
            <a:ext cx="221615" cy="301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
        <p:nvSpPr>
          <p:cNvPr id="11" name="下箭头 10"/>
          <p:cNvSpPr/>
          <p:nvPr/>
        </p:nvSpPr>
        <p:spPr>
          <a:xfrm>
            <a:off x="3487420" y="4255770"/>
            <a:ext cx="221615" cy="30162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p>
            <a:pPr algn="ctr"/>
            <a:endParaRPr lang="zh-CN" altLang="en-US"/>
          </a:p>
        </p:txBody>
      </p:sp>
      <p:sp>
        <p:nvSpPr>
          <p:cNvPr id="12" name="下箭头 11"/>
          <p:cNvSpPr/>
          <p:nvPr/>
        </p:nvSpPr>
        <p:spPr>
          <a:xfrm rot="10800000">
            <a:off x="5360670" y="4255770"/>
            <a:ext cx="221615" cy="30162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2"/>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基本假定</a:t>
            </a:r>
          </a:p>
        </p:txBody>
      </p:sp>
      <p:sp>
        <p:nvSpPr>
          <p:cNvPr id="3" name="内容占位符 2"/>
          <p:cNvSpPr>
            <a:spLocks noGrp="1"/>
          </p:cNvSpPr>
          <p:nvPr>
            <p:ph idx="1"/>
          </p:nvPr>
        </p:nvSpPr>
        <p:spPr>
          <a:xfrm>
            <a:off x="765175" y="1296035"/>
            <a:ext cx="10933430" cy="5041265"/>
          </a:xfrm>
        </p:spPr>
        <p:txBody>
          <a:bodyPr/>
          <a:p>
            <a:pPr marL="0" indent="0">
              <a:buNone/>
            </a:pPr>
            <a:r>
              <a:t>回归模型为：</a:t>
            </a:r>
          </a:p>
          <a:p>
            <a:pPr marL="0" indent="0">
              <a:buNone/>
            </a:pPr>
          </a:p>
          <a:p>
            <a:pPr marL="0" indent="0">
              <a:buNone/>
            </a:pPr>
          </a:p>
          <a:p>
            <a:pPr marL="0" indent="0">
              <a:buNone/>
            </a:pPr>
          </a:p>
          <a:p>
            <a:pPr marL="0" indent="0">
              <a:buNone/>
            </a:pPr>
          </a:p>
          <a:p>
            <a:pPr marL="0" indent="0" algn="l">
              <a:buNone/>
            </a:pPr>
            <a:r>
              <a:t>                                   其中，</a:t>
            </a:r>
            <a:r>
              <a:rPr lang="en-US" altLang="zh-CN"/>
              <a:t>y</a:t>
            </a:r>
            <a:r>
              <a:rPr lang="en-US" altLang="zh-CN" baseline="-25000">
                <a:solidFill>
                  <a:schemeClr val="tx1">
                    <a:lumMod val="75000"/>
                    <a:lumOff val="25000"/>
                  </a:schemeClr>
                </a:solidFill>
                <a:uFillTx/>
              </a:rPr>
              <a:t>i</a:t>
            </a:r>
            <a:r>
              <a:t>称为因变量或被解释变量；</a:t>
            </a:r>
          </a:p>
          <a:p>
            <a:pPr marL="0" indent="0" algn="l">
              <a:buNone/>
            </a:pPr>
            <a:r>
              <a:t>                                            </a:t>
            </a:r>
            <a:r>
              <a:rPr lang="en-US" altLang="zh-CN"/>
              <a:t>x</a:t>
            </a:r>
            <a:r>
              <a:rPr lang="en-US" altLang="zh-CN" baseline="-25000">
                <a:solidFill>
                  <a:schemeClr val="tx1">
                    <a:lumMod val="75000"/>
                    <a:lumOff val="25000"/>
                  </a:schemeClr>
                </a:solidFill>
                <a:uFillTx/>
              </a:rPr>
              <a:t>i</a:t>
            </a:r>
            <a:r>
              <a:t>称为自变量或解释变量；</a:t>
            </a:r>
          </a:p>
          <a:p>
            <a:pPr marL="0" indent="0" algn="l">
              <a:buNone/>
            </a:pPr>
            <a:r>
              <a:t>                                            </a:t>
            </a:r>
            <a:r>
              <a:rPr lang="en-US" altLang="zh-CN"/>
              <a:t>μ</a:t>
            </a:r>
            <a:r>
              <a:rPr lang="en-US" altLang="zh-CN" baseline="-25000">
                <a:solidFill>
                  <a:schemeClr val="tx1">
                    <a:lumMod val="75000"/>
                    <a:lumOff val="25000"/>
                  </a:schemeClr>
                </a:solidFill>
                <a:uFillTx/>
              </a:rPr>
              <a:t>i</a:t>
            </a:r>
            <a:r>
              <a:rPr lang="en-US" altLang="zh-CN"/>
              <a:t>是一个随机变量，称为随机（扰动）项；</a:t>
            </a:r>
            <a:endParaRPr lang="en-US" altLang="zh-CN"/>
          </a:p>
          <a:p>
            <a:pPr marL="0" indent="0" algn="l">
              <a:buNone/>
            </a:pPr>
            <a:r>
              <a:rPr lang="en-US" altLang="zh-CN"/>
              <a:t>                                            α和β是两个常数，称为回归参数；</a:t>
            </a:r>
            <a:endParaRPr lang="en-US" altLang="zh-CN"/>
          </a:p>
          <a:p>
            <a:pPr marL="0" indent="0" algn="l">
              <a:buNone/>
            </a:pPr>
            <a:r>
              <a:rPr lang="en-US" altLang="zh-CN"/>
              <a:t>                                            下标i表示变量的第i个观察值或随机项。</a:t>
            </a:r>
            <a:endParaRPr lang="en-US" altLang="zh-CN"/>
          </a:p>
          <a:p>
            <a:pPr marL="0" indent="0">
              <a:buNone/>
            </a:pPr>
          </a:p>
        </p:txBody>
      </p:sp>
      <p:graphicFrame>
        <p:nvGraphicFramePr>
          <p:cNvPr id="4" name="对象 3">
            <a:hlinkClick r:id="" action="ppaction://ole?verb="/>
          </p:cNvPr>
          <p:cNvGraphicFramePr>
            <a:graphicFrameLocks noChangeAspect="1"/>
          </p:cNvGraphicFramePr>
          <p:nvPr/>
        </p:nvGraphicFramePr>
        <p:xfrm>
          <a:off x="3433445" y="1946910"/>
          <a:ext cx="3358515" cy="687705"/>
        </p:xfrm>
        <a:graphic>
          <a:graphicData uri="http://schemas.openxmlformats.org/presentationml/2006/ole">
            <mc:AlternateContent xmlns:mc="http://schemas.openxmlformats.org/markup-compatibility/2006">
              <mc:Choice xmlns:v="urn:schemas-microsoft-com:vml" Requires="v">
                <p:oleObj spid="_x0000_s2049" name="" r:id="rId1" imgW="1054100" imgH="215900" progId="Equation.KSEE3">
                  <p:embed/>
                </p:oleObj>
              </mc:Choice>
              <mc:Fallback>
                <p:oleObj name="" r:id="rId1" imgW="1054100" imgH="215900" progId="Equation.KSEE3">
                  <p:embed/>
                  <p:pic>
                    <p:nvPicPr>
                      <p:cNvPr id="0" name="图片 2048"/>
                      <p:cNvPicPr/>
                      <p:nvPr/>
                    </p:nvPicPr>
                    <p:blipFill>
                      <a:blip r:embed="rId2"/>
                      <a:stretch>
                        <a:fillRect/>
                      </a:stretch>
                    </p:blipFill>
                    <p:spPr>
                      <a:xfrm>
                        <a:off x="3433445" y="1946910"/>
                        <a:ext cx="3358515" cy="687705"/>
                      </a:xfrm>
                      <a:prstGeom prst="rect">
                        <a:avLst/>
                      </a:prstGeom>
                    </p:spPr>
                  </p:pic>
                </p:oleObj>
              </mc:Fallback>
            </mc:AlternateContent>
          </a:graphicData>
        </a:graphic>
      </p:graphicFrame>
    </p:spTree>
    <p:custDataLst>
      <p:tags r:id="rId3"/>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基本假定</a:t>
            </a:r>
          </a:p>
        </p:txBody>
      </p:sp>
      <p:sp>
        <p:nvSpPr>
          <p:cNvPr id="3" name="内容占位符 2"/>
          <p:cNvSpPr>
            <a:spLocks noGrp="1"/>
          </p:cNvSpPr>
          <p:nvPr>
            <p:ph idx="1"/>
          </p:nvPr>
        </p:nvSpPr>
        <p:spPr>
          <a:xfrm>
            <a:off x="424815" y="1296035"/>
            <a:ext cx="11273790" cy="5041265"/>
          </a:xfrm>
        </p:spPr>
        <p:txBody>
          <a:bodyPr/>
          <a:p>
            <a:pPr marL="0" indent="0">
              <a:buNone/>
            </a:pPr>
            <a:r>
              <a:t>随机项μ</a:t>
            </a:r>
            <a:r>
              <a:rPr baseline="-25000">
                <a:solidFill>
                  <a:schemeClr val="tx1">
                    <a:lumMod val="75000"/>
                    <a:lumOff val="25000"/>
                  </a:schemeClr>
                </a:solidFill>
                <a:uFillTx/>
              </a:rPr>
              <a:t>i</a:t>
            </a:r>
            <a:r>
              <a:t>满足如下基本假定：</a:t>
            </a:r>
          </a:p>
          <a:p>
            <a:pPr marL="0" indent="0">
              <a:buNone/>
            </a:pPr>
            <a:r>
              <a:t>假定</a:t>
            </a:r>
            <a:r>
              <a:rPr lang="en-US" altLang="zh-CN"/>
              <a:t>1</a:t>
            </a:r>
            <a:r>
              <a:t>：每个</a:t>
            </a:r>
            <a:r>
              <a:rPr>
                <a:sym typeface="+mn-ea"/>
              </a:rPr>
              <a:t>μ</a:t>
            </a:r>
            <a:r>
              <a:rPr baseline="-25000">
                <a:sym typeface="+mn-ea"/>
              </a:rPr>
              <a:t>i</a:t>
            </a:r>
            <a:r>
              <a:rPr>
                <a:sym typeface="+mn-ea"/>
              </a:rPr>
              <a:t>（</a:t>
            </a:r>
            <a:r>
              <a:rPr lang="en-US" altLang="zh-CN">
                <a:sym typeface="+mn-ea"/>
              </a:rPr>
              <a:t>i=1,2,3</a:t>
            </a:r>
            <a:r>
              <a:rPr>
                <a:sym typeface="+mn-ea"/>
              </a:rPr>
              <a:t>，</a:t>
            </a:r>
            <a:r>
              <a:rPr lang="en-US" altLang="zh-CN">
                <a:sym typeface="+mn-ea"/>
              </a:rPr>
              <a:t>…</a:t>
            </a:r>
            <a:r>
              <a:rPr>
                <a:sym typeface="+mn-ea"/>
              </a:rPr>
              <a:t>，</a:t>
            </a:r>
            <a:r>
              <a:rPr lang="en-US" altLang="zh-CN">
                <a:sym typeface="+mn-ea"/>
              </a:rPr>
              <a:t>n</a:t>
            </a:r>
            <a:r>
              <a:rPr>
                <a:sym typeface="+mn-ea"/>
              </a:rPr>
              <a:t>）均为独立同分布，是服从正态分布的随机变量，且</a:t>
            </a:r>
            <a:r>
              <a:rPr lang="en-US" altLang="zh-CN">
                <a:sym typeface="+mn-ea"/>
              </a:rPr>
              <a:t>E(</a:t>
            </a:r>
            <a:r>
              <a:rPr>
                <a:sym typeface="+mn-ea"/>
              </a:rPr>
              <a:t>μ</a:t>
            </a:r>
            <a:r>
              <a:rPr baseline="-25000">
                <a:sym typeface="+mn-ea"/>
              </a:rPr>
              <a:t>i</a:t>
            </a:r>
            <a:r>
              <a:rPr lang="en-US" altLang="zh-CN"/>
              <a:t>)=0,D</a:t>
            </a:r>
            <a:r>
              <a:rPr lang="en-US" altLang="zh-CN">
                <a:sym typeface="+mn-ea"/>
              </a:rPr>
              <a:t>(</a:t>
            </a:r>
            <a:r>
              <a:rPr>
                <a:sym typeface="+mn-ea"/>
              </a:rPr>
              <a:t>μ</a:t>
            </a:r>
            <a:r>
              <a:rPr baseline="-25000">
                <a:sym typeface="+mn-ea"/>
              </a:rPr>
              <a:t>i</a:t>
            </a:r>
            <a:r>
              <a:rPr lang="en-US" altLang="zh-CN">
                <a:sym typeface="+mn-ea"/>
              </a:rPr>
              <a:t>)=</a:t>
            </a:r>
            <a:r>
              <a:rPr lang="en-US" altLang="zh-CN">
                <a:latin typeface="宋体" panose="02010600030101010101" pitchFamily="2" charset="-122"/>
                <a:ea typeface="宋体" panose="02010600030101010101" pitchFamily="2" charset="-122"/>
                <a:sym typeface="+mn-ea"/>
              </a:rPr>
              <a:t>σ</a:t>
            </a:r>
            <a:r>
              <a:rPr lang="en-US" altLang="zh-CN" baseline="-35000">
                <a:solidFill>
                  <a:schemeClr val="tx1">
                    <a:lumMod val="75000"/>
                    <a:lumOff val="25000"/>
                  </a:schemeClr>
                </a:solidFill>
                <a:uFillTx/>
                <a:latin typeface="宋体" panose="02010600030101010101" pitchFamily="2" charset="-122"/>
                <a:ea typeface="宋体" panose="02010600030101010101" pitchFamily="2" charset="-122"/>
                <a:sym typeface="+mn-ea"/>
              </a:rPr>
              <a:t>μ</a:t>
            </a:r>
            <a:r>
              <a:rPr lang="en-US" altLang="zh-CN" baseline="64000">
                <a:solidFill>
                  <a:schemeClr val="tx1">
                    <a:lumMod val="75000"/>
                    <a:lumOff val="25000"/>
                  </a:schemeClr>
                </a:solidFill>
                <a:uFillTx/>
                <a:latin typeface="宋体" panose="02010600030101010101" pitchFamily="2" charset="-122"/>
                <a:ea typeface="宋体" panose="02010600030101010101" pitchFamily="2" charset="-122"/>
                <a:sym typeface="+mn-ea"/>
              </a:rPr>
              <a:t>2</a:t>
            </a:r>
            <a:r>
              <a:rPr lang="en-US" altLang="zh-CN"/>
              <a:t>=</a:t>
            </a:r>
            <a:r>
              <a:t>常数。</a:t>
            </a:r>
          </a:p>
          <a:p>
            <a:pPr marL="0" indent="0">
              <a:buNone/>
            </a:pPr>
            <a:r>
              <a:t>假定</a:t>
            </a:r>
            <a:r>
              <a:rPr lang="en-US" altLang="zh-CN"/>
              <a:t>2</a:t>
            </a:r>
            <a:r>
              <a:t>：每个随机项</a:t>
            </a:r>
            <a:r>
              <a:rPr>
                <a:sym typeface="+mn-ea"/>
              </a:rPr>
              <a:t>μ</a:t>
            </a:r>
            <a:r>
              <a:rPr baseline="-25000">
                <a:sym typeface="+mn-ea"/>
              </a:rPr>
              <a:t>i</a:t>
            </a:r>
            <a:r>
              <a:rPr>
                <a:sym typeface="+mn-ea"/>
              </a:rPr>
              <a:t>均互不相关，即</a:t>
            </a:r>
            <a:r>
              <a:rPr lang="en-US" altLang="zh-CN">
                <a:sym typeface="+mn-ea"/>
              </a:rPr>
              <a:t>Cov</a:t>
            </a:r>
            <a:r>
              <a:rPr>
                <a:sym typeface="+mn-ea"/>
              </a:rPr>
              <a:t>（μ</a:t>
            </a:r>
            <a:r>
              <a:rPr baseline="-25000">
                <a:sym typeface="+mn-ea"/>
              </a:rPr>
              <a:t>i，</a:t>
            </a:r>
            <a:r>
              <a:rPr>
                <a:sym typeface="+mn-ea"/>
              </a:rPr>
              <a:t>μ</a:t>
            </a:r>
            <a:r>
              <a:rPr lang="en-US" altLang="zh-CN" baseline="-25000">
                <a:sym typeface="+mn-ea"/>
              </a:rPr>
              <a:t>j</a:t>
            </a:r>
            <a:r>
              <a:rPr>
                <a:sym typeface="+mn-ea"/>
              </a:rPr>
              <a:t>）</a:t>
            </a:r>
            <a:r>
              <a:rPr lang="en-US" altLang="zh-CN">
                <a:sym typeface="+mn-ea"/>
              </a:rPr>
              <a:t>=0 </a:t>
            </a:r>
            <a:r>
              <a:rPr>
                <a:sym typeface="+mn-ea"/>
              </a:rPr>
              <a:t>（</a:t>
            </a:r>
            <a:r>
              <a:rPr lang="en-US" altLang="zh-CN">
                <a:sym typeface="+mn-ea"/>
              </a:rPr>
              <a:t>i≠j</a:t>
            </a:r>
            <a:r>
              <a:rPr>
                <a:sym typeface="+mn-ea"/>
              </a:rPr>
              <a:t>）。</a:t>
            </a:r>
            <a:endParaRPr>
              <a:sym typeface="+mn-ea"/>
            </a:endParaRPr>
          </a:p>
          <a:p>
            <a:pPr marL="0" indent="0">
              <a:buNone/>
            </a:pPr>
            <a:r>
              <a:rPr>
                <a:sym typeface="+mn-ea"/>
              </a:rPr>
              <a:t>假定</a:t>
            </a:r>
            <a:r>
              <a:rPr lang="en-US" altLang="zh-CN">
                <a:sym typeface="+mn-ea"/>
              </a:rPr>
              <a:t>3</a:t>
            </a:r>
            <a:r>
              <a:rPr>
                <a:sym typeface="+mn-ea"/>
              </a:rPr>
              <a:t>：随机项μ</a:t>
            </a:r>
            <a:r>
              <a:rPr baseline="-25000">
                <a:sym typeface="+mn-ea"/>
              </a:rPr>
              <a:t>i</a:t>
            </a:r>
            <a:r>
              <a:t>与自变量的任一观察值</a:t>
            </a:r>
            <a:r>
              <a:rPr lang="en-US" altLang="zh-CN"/>
              <a:t>x</a:t>
            </a:r>
            <a:r>
              <a:rPr lang="en-US" altLang="zh-CN" baseline="-25000">
                <a:solidFill>
                  <a:schemeClr val="tx1">
                    <a:lumMod val="75000"/>
                    <a:lumOff val="25000"/>
                  </a:schemeClr>
                </a:solidFill>
                <a:uFillTx/>
              </a:rPr>
              <a:t>i</a:t>
            </a:r>
            <a:r>
              <a:t>不相关，即  </a:t>
            </a:r>
            <a:r>
              <a:rPr lang="en-US" altLang="zh-CN">
                <a:sym typeface="+mn-ea"/>
              </a:rPr>
              <a:t>Cov</a:t>
            </a:r>
            <a:r>
              <a:rPr>
                <a:sym typeface="+mn-ea"/>
              </a:rPr>
              <a:t>（μ</a:t>
            </a:r>
            <a:r>
              <a:rPr baseline="-25000">
                <a:sym typeface="+mn-ea"/>
              </a:rPr>
              <a:t>i，</a:t>
            </a:r>
            <a:r>
              <a:rPr lang="en-US" altLang="zh-CN">
                <a:sym typeface="+mn-ea"/>
              </a:rPr>
              <a:t>x</a:t>
            </a:r>
            <a:r>
              <a:rPr lang="en-US" altLang="zh-CN" baseline="-25000">
                <a:sym typeface="+mn-ea"/>
              </a:rPr>
              <a:t>i</a:t>
            </a:r>
            <a:r>
              <a:rPr>
                <a:sym typeface="+mn-ea"/>
              </a:rPr>
              <a:t>）</a:t>
            </a:r>
            <a:r>
              <a:rPr lang="en-US" altLang="zh-CN">
                <a:sym typeface="+mn-ea"/>
              </a:rPr>
              <a:t>=0 </a:t>
            </a:r>
            <a:r>
              <a:rPr>
                <a:sym typeface="+mn-ea"/>
              </a:rPr>
              <a:t>（</a:t>
            </a:r>
            <a:r>
              <a:rPr lang="en-US" altLang="zh-CN">
                <a:sym typeface="+mn-ea"/>
              </a:rPr>
              <a:t>i=1,2,3</a:t>
            </a:r>
            <a:r>
              <a:rPr>
                <a:sym typeface="+mn-ea"/>
              </a:rPr>
              <a:t>，</a:t>
            </a:r>
            <a:r>
              <a:rPr lang="en-US" altLang="zh-CN">
                <a:sym typeface="+mn-ea"/>
              </a:rPr>
              <a:t>…</a:t>
            </a:r>
            <a:r>
              <a:rPr>
                <a:sym typeface="+mn-ea"/>
              </a:rPr>
              <a:t>，</a:t>
            </a:r>
            <a:r>
              <a:rPr lang="en-US" altLang="zh-CN">
                <a:sym typeface="+mn-ea"/>
              </a:rPr>
              <a:t>n</a:t>
            </a:r>
            <a:r>
              <a:rPr>
                <a:sym typeface="+mn-ea"/>
              </a:rPr>
              <a:t>）</a:t>
            </a:r>
            <a:endParaRPr>
              <a:sym typeface="+mn-ea"/>
            </a:endParaRPr>
          </a:p>
          <a:p>
            <a:pPr marL="0" indent="0">
              <a:buNone/>
            </a:pPr>
          </a:p>
          <a:p>
            <a:pPr marL="0" indent="0">
              <a:buNone/>
            </a:pPr>
            <a:r>
              <a:t>根据上述假定，对模型                           两边同时取均值，则有：</a:t>
            </a:r>
          </a:p>
          <a:p>
            <a:pPr marL="0" indent="0">
              <a:buNone/>
            </a:pPr>
          </a:p>
          <a:p>
            <a:pPr marL="0" indent="0">
              <a:buNone/>
            </a:pPr>
            <a:r>
              <a:t>                                </a:t>
            </a:r>
          </a:p>
        </p:txBody>
      </p:sp>
      <p:graphicFrame>
        <p:nvGraphicFramePr>
          <p:cNvPr id="5" name="对象 4">
            <a:hlinkClick r:id="" action="ppaction://ole?verb="/>
          </p:cNvPr>
          <p:cNvGraphicFramePr>
            <a:graphicFrameLocks noChangeAspect="1"/>
          </p:cNvGraphicFramePr>
          <p:nvPr/>
        </p:nvGraphicFramePr>
        <p:xfrm>
          <a:off x="2835275" y="3507105"/>
          <a:ext cx="1847850" cy="378460"/>
        </p:xfrm>
        <a:graphic>
          <a:graphicData uri="http://schemas.openxmlformats.org/presentationml/2006/ole">
            <mc:AlternateContent xmlns:mc="http://schemas.openxmlformats.org/markup-compatibility/2006">
              <mc:Choice xmlns:v="urn:schemas-microsoft-com:vml" Requires="v">
                <p:oleObj spid="_x0000_s6" name="" r:id="rId1" imgW="1054100" imgH="215900" progId="Equation.KSEE3">
                  <p:embed/>
                </p:oleObj>
              </mc:Choice>
              <mc:Fallback>
                <p:oleObj name="" r:id="rId1" imgW="1054100" imgH="215900" progId="Equation.KSEE3">
                  <p:embed/>
                  <p:pic>
                    <p:nvPicPr>
                      <p:cNvPr id="0" name="图片 2048"/>
                      <p:cNvPicPr/>
                      <p:nvPr/>
                    </p:nvPicPr>
                    <p:blipFill>
                      <a:blip r:embed="rId2"/>
                      <a:stretch>
                        <a:fillRect/>
                      </a:stretch>
                    </p:blipFill>
                    <p:spPr>
                      <a:xfrm>
                        <a:off x="2835275" y="3507105"/>
                        <a:ext cx="1847850" cy="37846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4587240" y="4450080"/>
          <a:ext cx="2948940" cy="659765"/>
        </p:xfrm>
        <a:graphic>
          <a:graphicData uri="http://schemas.openxmlformats.org/presentationml/2006/ole">
            <mc:AlternateContent xmlns:mc="http://schemas.openxmlformats.org/markup-compatibility/2006">
              <mc:Choice xmlns:v="urn:schemas-microsoft-com:vml" Requires="v">
                <p:oleObj spid="_x0000_s3073" name="" r:id="rId3" imgW="965200" imgH="215900" progId="Equation.KSEE3">
                  <p:embed/>
                </p:oleObj>
              </mc:Choice>
              <mc:Fallback>
                <p:oleObj name="" r:id="rId3" imgW="965200" imgH="215900" progId="Equation.KSEE3">
                  <p:embed/>
                  <p:pic>
                    <p:nvPicPr>
                      <p:cNvPr id="0" name="图片 3072"/>
                      <p:cNvPicPr/>
                      <p:nvPr/>
                    </p:nvPicPr>
                    <p:blipFill>
                      <a:blip r:embed="rId4"/>
                      <a:stretch>
                        <a:fillRect/>
                      </a:stretch>
                    </p:blipFill>
                    <p:spPr>
                      <a:xfrm>
                        <a:off x="4587240" y="4450080"/>
                        <a:ext cx="2948940" cy="659765"/>
                      </a:xfrm>
                      <a:prstGeom prst="rect">
                        <a:avLst/>
                      </a:prstGeom>
                    </p:spPr>
                  </p:pic>
                </p:oleObj>
              </mc:Fallback>
            </mc:AlternateContent>
          </a:graphicData>
        </a:graphic>
      </p:graphicFrame>
    </p:spTree>
    <p:custDataLst>
      <p:tags r:id="rId5"/>
    </p:custData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参数估计</a:t>
            </a:r>
          </a:p>
        </p:txBody>
      </p:sp>
      <p:sp>
        <p:nvSpPr>
          <p:cNvPr id="3" name="内容占位符 2"/>
          <p:cNvSpPr>
            <a:spLocks noGrp="1"/>
          </p:cNvSpPr>
          <p:nvPr>
            <p:ph idx="1"/>
          </p:nvPr>
        </p:nvSpPr>
        <p:spPr>
          <a:xfrm>
            <a:off x="765175" y="1296035"/>
            <a:ext cx="10933430" cy="5041265"/>
          </a:xfrm>
        </p:spPr>
        <p:txBody>
          <a:bodyPr/>
          <a:p>
            <a:pPr marL="0" indent="0">
              <a:buNone/>
            </a:pPr>
          </a:p>
          <a:p>
            <a:pPr marL="0" indent="0">
              <a:buNone/>
            </a:pPr>
          </a:p>
          <a:p>
            <a:pPr marL="0" indent="0">
              <a:buNone/>
            </a:pPr>
          </a:p>
          <a:p>
            <a:pPr marL="0" indent="0">
              <a:buNone/>
            </a:pPr>
          </a:p>
          <a:p>
            <a:pPr marL="0" indent="0" algn="l">
              <a:buNone/>
            </a:pPr>
            <a:r>
              <a:t>                                  </a:t>
            </a:r>
          </a:p>
        </p:txBody>
      </p:sp>
      <p:graphicFrame>
        <p:nvGraphicFramePr>
          <p:cNvPr id="4" name="对象 3">
            <a:hlinkClick r:id="" action="ppaction://ole?verb="/>
          </p:cNvPr>
          <p:cNvGraphicFramePr>
            <a:graphicFrameLocks noChangeAspect="1"/>
          </p:cNvGraphicFramePr>
          <p:nvPr/>
        </p:nvGraphicFramePr>
        <p:xfrm>
          <a:off x="4343400" y="2235518"/>
          <a:ext cx="2388235" cy="1009650"/>
        </p:xfrm>
        <a:graphic>
          <a:graphicData uri="http://schemas.openxmlformats.org/presentationml/2006/ole">
            <mc:AlternateContent xmlns:mc="http://schemas.openxmlformats.org/markup-compatibility/2006">
              <mc:Choice xmlns:v="urn:schemas-microsoft-com:vml" Requires="v">
                <p:oleObj spid="_x0000_s2049" name="" r:id="rId1" imgW="749300" imgH="316865" progId="Equation.KSEE3">
                  <p:embed/>
                </p:oleObj>
              </mc:Choice>
              <mc:Fallback>
                <p:oleObj name="" r:id="rId1" imgW="749300" imgH="316865" progId="Equation.KSEE3">
                  <p:embed/>
                  <p:pic>
                    <p:nvPicPr>
                      <p:cNvPr id="0" name="图片 2048"/>
                      <p:cNvPicPr/>
                      <p:nvPr/>
                    </p:nvPicPr>
                    <p:blipFill>
                      <a:blip r:embed="rId2"/>
                      <a:stretch>
                        <a:fillRect/>
                      </a:stretch>
                    </p:blipFill>
                    <p:spPr>
                      <a:xfrm>
                        <a:off x="4343400" y="2235518"/>
                        <a:ext cx="2388235" cy="1009650"/>
                      </a:xfrm>
                      <a:prstGeom prst="rect">
                        <a:avLst/>
                      </a:prstGeom>
                    </p:spPr>
                  </p:pic>
                </p:oleObj>
              </mc:Fallback>
            </mc:AlternateContent>
          </a:graphicData>
        </a:graphic>
      </p:graphicFrame>
      <p:sp>
        <p:nvSpPr>
          <p:cNvPr id="5" name="文本框 4"/>
          <p:cNvSpPr txBox="1"/>
          <p:nvPr/>
        </p:nvSpPr>
        <p:spPr>
          <a:xfrm>
            <a:off x="1045210" y="1428115"/>
            <a:ext cx="10109835" cy="2584450"/>
          </a:xfrm>
          <a:prstGeom prst="rect">
            <a:avLst/>
          </a:prstGeom>
          <a:noFill/>
        </p:spPr>
        <p:txBody>
          <a:bodyPr wrap="square" rtlCol="0">
            <a:spAutoFit/>
          </a:bodyPr>
          <a:p>
            <a:r>
              <a:rPr lang="zh-CN" altLang="en-US"/>
              <a:t>关于一元线性回归模型的参数估计最常采用的是普通最小二乘法（</a:t>
            </a:r>
            <a:r>
              <a:rPr lang="en-US" altLang="zh-CN"/>
              <a:t>Ordinary Least Squares</a:t>
            </a:r>
            <a:r>
              <a:rPr lang="zh-CN" altLang="en-US"/>
              <a:t>，</a:t>
            </a:r>
            <a:r>
              <a:rPr lang="en-US" altLang="zh-CN"/>
              <a:t>OLS</a:t>
            </a:r>
            <a:r>
              <a:rPr lang="zh-CN" altLang="en-US"/>
              <a:t>）。设所选拟合最优的直线方程为：</a:t>
            </a:r>
            <a:endParaRPr lang="zh-CN" altLang="en-US"/>
          </a:p>
          <a:p>
            <a:endParaRPr lang="zh-CN" altLang="en-US"/>
          </a:p>
          <a:p>
            <a:endParaRPr lang="zh-CN" altLang="en-US"/>
          </a:p>
          <a:p>
            <a:endParaRPr lang="zh-CN" altLang="en-US"/>
          </a:p>
          <a:p>
            <a:endParaRPr lang="zh-CN" altLang="en-US"/>
          </a:p>
          <a:p>
            <a:endParaRPr lang="zh-CN" altLang="en-US"/>
          </a:p>
          <a:p>
            <a:endParaRPr lang="zh-CN" altLang="en-US"/>
          </a:p>
          <a:p>
            <a:r>
              <a:rPr lang="zh-CN" altLang="en-US"/>
              <a:t>字母上面的三角符号表示估计值的意思。</a:t>
            </a:r>
            <a:endParaRPr lang="zh-CN" altLang="en-US"/>
          </a:p>
        </p:txBody>
      </p:sp>
    </p:spTree>
    <p:custDataLst>
      <p:tags r:id="rId3"/>
    </p:custData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参数估计</a:t>
            </a:r>
          </a:p>
        </p:txBody>
      </p:sp>
      <p:sp>
        <p:nvSpPr>
          <p:cNvPr id="3" name="内容占位符 2"/>
          <p:cNvSpPr>
            <a:spLocks noGrp="1"/>
          </p:cNvSpPr>
          <p:nvPr>
            <p:ph idx="1"/>
          </p:nvPr>
        </p:nvSpPr>
        <p:spPr>
          <a:xfrm>
            <a:off x="765175" y="1296035"/>
            <a:ext cx="10933430" cy="939800"/>
          </a:xfrm>
        </p:spPr>
        <p:txBody>
          <a:bodyPr/>
          <a:p>
            <a:pPr marL="0" indent="0">
              <a:buNone/>
            </a:pPr>
          </a:p>
          <a:p>
            <a:pPr marL="0" indent="0">
              <a:buNone/>
            </a:pPr>
          </a:p>
          <a:p>
            <a:pPr marL="0" indent="0">
              <a:buNone/>
            </a:pPr>
          </a:p>
          <a:p>
            <a:pPr marL="0" indent="0">
              <a:buNone/>
            </a:pPr>
          </a:p>
          <a:p>
            <a:pPr marL="0" indent="0" algn="l">
              <a:buNone/>
            </a:pPr>
            <a:r>
              <a:t>                                  </a:t>
            </a:r>
          </a:p>
        </p:txBody>
      </p:sp>
      <p:sp>
        <p:nvSpPr>
          <p:cNvPr id="5" name="文本框 4"/>
          <p:cNvSpPr txBox="1"/>
          <p:nvPr/>
        </p:nvSpPr>
        <p:spPr>
          <a:xfrm>
            <a:off x="669925" y="1428115"/>
            <a:ext cx="11028045" cy="2306955"/>
          </a:xfrm>
          <a:prstGeom prst="rect">
            <a:avLst/>
          </a:prstGeom>
          <a:noFill/>
        </p:spPr>
        <p:txBody>
          <a:bodyPr wrap="square" rtlCol="0">
            <a:spAutoFit/>
          </a:bodyPr>
          <a:p>
            <a:r>
              <a:rPr lang="zh-CN" altLang="en-US"/>
              <a:t>例：已知方正证券年营业收入和上证指数年度成绩金额，假设这组数据满足一元线性回归模式，试建立一元线性回归方程。</a:t>
            </a:r>
            <a:endParaRPr lang="zh-CN" altLang="en-US"/>
          </a:p>
          <a:p>
            <a:endParaRPr lang="zh-CN" altLang="en-US"/>
          </a:p>
          <a:p>
            <a:endParaRPr lang="zh-CN" altLang="en-US"/>
          </a:p>
          <a:p>
            <a:endParaRPr lang="zh-CN" altLang="en-US"/>
          </a:p>
          <a:p>
            <a:endParaRPr lang="zh-CN" altLang="en-US"/>
          </a:p>
          <a:p>
            <a:endParaRPr lang="zh-CN" altLang="en-US"/>
          </a:p>
          <a:p>
            <a:endParaRPr lang="zh-CN" altLang="en-US"/>
          </a:p>
        </p:txBody>
      </p:sp>
      <p:pic>
        <p:nvPicPr>
          <p:cNvPr id="6" name="图片 5"/>
          <p:cNvPicPr>
            <a:picLocks noChangeAspect="1"/>
          </p:cNvPicPr>
          <p:nvPr/>
        </p:nvPicPr>
        <p:blipFill>
          <a:blip r:embed="rId1"/>
          <a:stretch>
            <a:fillRect/>
          </a:stretch>
        </p:blipFill>
        <p:spPr>
          <a:xfrm>
            <a:off x="868045" y="2120265"/>
            <a:ext cx="10287000" cy="1009650"/>
          </a:xfrm>
          <a:prstGeom prst="rect">
            <a:avLst/>
          </a:prstGeom>
        </p:spPr>
      </p:pic>
      <p:pic>
        <p:nvPicPr>
          <p:cNvPr id="7" name="图片 6"/>
          <p:cNvPicPr>
            <a:picLocks noChangeAspect="1"/>
          </p:cNvPicPr>
          <p:nvPr/>
        </p:nvPicPr>
        <p:blipFill>
          <a:blip r:embed="rId2"/>
          <a:stretch>
            <a:fillRect/>
          </a:stretch>
        </p:blipFill>
        <p:spPr>
          <a:xfrm>
            <a:off x="1058545" y="3489325"/>
            <a:ext cx="4692015" cy="2618740"/>
          </a:xfrm>
          <a:prstGeom prst="rect">
            <a:avLst/>
          </a:prstGeom>
        </p:spPr>
      </p:pic>
      <p:sp>
        <p:nvSpPr>
          <p:cNvPr id="8" name="文本框 7"/>
          <p:cNvSpPr txBox="1"/>
          <p:nvPr/>
        </p:nvSpPr>
        <p:spPr>
          <a:xfrm>
            <a:off x="2356485" y="6204585"/>
            <a:ext cx="2096135" cy="368300"/>
          </a:xfrm>
          <a:prstGeom prst="rect">
            <a:avLst/>
          </a:prstGeom>
          <a:noFill/>
        </p:spPr>
        <p:txBody>
          <a:bodyPr wrap="square" rtlCol="0">
            <a:spAutoFit/>
          </a:bodyPr>
          <a:p>
            <a:r>
              <a:rPr lang="zh-CN" altLang="en-US"/>
              <a:t>相关系数：</a:t>
            </a:r>
            <a:r>
              <a:rPr lang="en-US" altLang="zh-CN"/>
              <a:t>0.909</a:t>
            </a:r>
            <a:endParaRPr lang="en-US" altLang="zh-CN"/>
          </a:p>
        </p:txBody>
      </p:sp>
      <p:pic>
        <p:nvPicPr>
          <p:cNvPr id="9" name="图片 8"/>
          <p:cNvPicPr>
            <a:picLocks noChangeAspect="1"/>
          </p:cNvPicPr>
          <p:nvPr/>
        </p:nvPicPr>
        <p:blipFill>
          <a:blip r:embed="rId3"/>
          <a:stretch>
            <a:fillRect/>
          </a:stretch>
        </p:blipFill>
        <p:spPr>
          <a:xfrm>
            <a:off x="6125845" y="3489325"/>
            <a:ext cx="4681855" cy="2618740"/>
          </a:xfrm>
          <a:prstGeom prst="rect">
            <a:avLst/>
          </a:prstGeom>
        </p:spPr>
      </p:pic>
      <p:sp>
        <p:nvSpPr>
          <p:cNvPr id="10" name="文本框 9"/>
          <p:cNvSpPr txBox="1"/>
          <p:nvPr/>
        </p:nvSpPr>
        <p:spPr>
          <a:xfrm>
            <a:off x="6696710" y="6204585"/>
            <a:ext cx="4110990" cy="368300"/>
          </a:xfrm>
          <a:prstGeom prst="rect">
            <a:avLst/>
          </a:prstGeom>
          <a:noFill/>
        </p:spPr>
        <p:txBody>
          <a:bodyPr wrap="square" rtlCol="0">
            <a:spAutoFit/>
          </a:bodyPr>
          <a:p>
            <a:r>
              <a:rPr lang="zh-CN" altLang="en-US"/>
              <a:t>去掉</a:t>
            </a:r>
            <a:r>
              <a:rPr lang="en-US" altLang="zh-CN"/>
              <a:t>2015</a:t>
            </a:r>
            <a:r>
              <a:rPr lang="zh-CN" altLang="en-US"/>
              <a:t>年后的</a:t>
            </a:r>
            <a:r>
              <a:rPr lang="zh-CN" altLang="en-US"/>
              <a:t>相关系数：</a:t>
            </a:r>
            <a:r>
              <a:rPr lang="en-US" altLang="zh-CN"/>
              <a:t>0.909</a:t>
            </a:r>
            <a:endParaRPr lang="en-US" altLang="zh-CN"/>
          </a:p>
        </p:txBody>
      </p:sp>
    </p:spTree>
    <p:custDataLst>
      <p:tags r:id="rId4"/>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一元线性回归分析</a:t>
            </a:r>
            <a:r>
              <a:rPr lang="en-US" altLang="zh-CN"/>
              <a:t>——</a:t>
            </a:r>
            <a:r>
              <a:t>参数估计</a:t>
            </a:r>
          </a:p>
        </p:txBody>
      </p:sp>
      <p:pic>
        <p:nvPicPr>
          <p:cNvPr id="14" name="图片 13"/>
          <p:cNvPicPr>
            <a:picLocks noChangeAspect="1"/>
          </p:cNvPicPr>
          <p:nvPr/>
        </p:nvPicPr>
        <p:blipFill>
          <a:blip r:embed="rId1"/>
          <a:stretch>
            <a:fillRect/>
          </a:stretch>
        </p:blipFill>
        <p:spPr>
          <a:xfrm>
            <a:off x="1763395" y="1254125"/>
            <a:ext cx="7962900" cy="4667250"/>
          </a:xfrm>
          <a:prstGeom prst="rect">
            <a:avLst/>
          </a:prstGeom>
        </p:spPr>
      </p:pic>
      <p:cxnSp>
        <p:nvCxnSpPr>
          <p:cNvPr id="13" name="直接连接符 12"/>
          <p:cNvCxnSpPr/>
          <p:nvPr/>
        </p:nvCxnSpPr>
        <p:spPr>
          <a:xfrm flipV="1">
            <a:off x="2690495" y="2713355"/>
            <a:ext cx="6109335" cy="1755140"/>
          </a:xfrm>
          <a:prstGeom prst="line">
            <a:avLst/>
          </a:prstGeom>
          <a:ln w="50800" cmpd="sng">
            <a:solidFill>
              <a:schemeClr val="accent1">
                <a:shade val="50000"/>
              </a:schemeClr>
            </a:solidFill>
            <a:prstDash val="solid"/>
          </a:ln>
        </p:spPr>
        <p:style>
          <a:lnRef idx="3">
            <a:schemeClr val="accent2"/>
          </a:lnRef>
          <a:fillRef idx="0">
            <a:schemeClr val="accent2"/>
          </a:fillRef>
          <a:effectRef idx="2">
            <a:schemeClr val="accent2"/>
          </a:effectRef>
          <a:fontRef idx="minor">
            <a:schemeClr val="tx1"/>
          </a:fontRef>
        </p:style>
      </p:cxnSp>
      <p:graphicFrame>
        <p:nvGraphicFramePr>
          <p:cNvPr id="16" name="对象 15">
            <a:hlinkClick r:id="" action="ppaction://ole?verb="/>
          </p:cNvPr>
          <p:cNvGraphicFramePr>
            <a:graphicFrameLocks noChangeAspect="1"/>
          </p:cNvGraphicFramePr>
          <p:nvPr/>
        </p:nvGraphicFramePr>
        <p:xfrm>
          <a:off x="8928100" y="2287270"/>
          <a:ext cx="1286510" cy="544195"/>
        </p:xfrm>
        <a:graphic>
          <a:graphicData uri="http://schemas.openxmlformats.org/presentationml/2006/ole">
            <mc:AlternateContent xmlns:mc="http://schemas.openxmlformats.org/markup-compatibility/2006">
              <mc:Choice xmlns:v="urn:schemas-microsoft-com:vml" Requires="v">
                <p:oleObj spid="_x0000_s2049" name="" r:id="rId2" imgW="749300" imgH="316865" progId="Equation.KSEE3">
                  <p:embed/>
                </p:oleObj>
              </mc:Choice>
              <mc:Fallback>
                <p:oleObj name="" r:id="rId2" imgW="749300" imgH="316865" progId="Equation.KSEE3">
                  <p:embed/>
                  <p:pic>
                    <p:nvPicPr>
                      <p:cNvPr id="0" name="图片 2048"/>
                      <p:cNvPicPr/>
                      <p:nvPr/>
                    </p:nvPicPr>
                    <p:blipFill>
                      <a:blip r:embed="rId3"/>
                      <a:stretch>
                        <a:fillRect/>
                      </a:stretch>
                    </p:blipFill>
                    <p:spPr>
                      <a:xfrm>
                        <a:off x="8928100" y="2287270"/>
                        <a:ext cx="1286510" cy="544195"/>
                      </a:xfrm>
                      <a:prstGeom prst="rect">
                        <a:avLst/>
                      </a:prstGeom>
                    </p:spPr>
                  </p:pic>
                </p:oleObj>
              </mc:Fallback>
            </mc:AlternateContent>
          </a:graphicData>
        </a:graphic>
      </p:graphicFrame>
      <p:cxnSp>
        <p:nvCxnSpPr>
          <p:cNvPr id="24" name="直接连接符 23"/>
          <p:cNvCxnSpPr/>
          <p:nvPr/>
        </p:nvCxnSpPr>
        <p:spPr>
          <a:xfrm flipH="1" flipV="1">
            <a:off x="5317490" y="3737610"/>
            <a:ext cx="1270" cy="22796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5" name="直接连接符 24"/>
          <p:cNvCxnSpPr/>
          <p:nvPr/>
        </p:nvCxnSpPr>
        <p:spPr>
          <a:xfrm flipV="1">
            <a:off x="4130675" y="4076065"/>
            <a:ext cx="3810" cy="32448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6" name="直接连接符 25"/>
          <p:cNvCxnSpPr/>
          <p:nvPr/>
        </p:nvCxnSpPr>
        <p:spPr>
          <a:xfrm flipV="1">
            <a:off x="2862580" y="4274185"/>
            <a:ext cx="0" cy="198120"/>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7" name="直接连接符 26"/>
          <p:cNvCxnSpPr/>
          <p:nvPr/>
        </p:nvCxnSpPr>
        <p:spPr>
          <a:xfrm flipH="1" flipV="1">
            <a:off x="3963670" y="3914140"/>
            <a:ext cx="635" cy="215900"/>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8" name="直接连接符 27"/>
          <p:cNvCxnSpPr/>
          <p:nvPr/>
        </p:nvCxnSpPr>
        <p:spPr>
          <a:xfrm flipV="1">
            <a:off x="6887210" y="3181350"/>
            <a:ext cx="0" cy="113030"/>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29" name="直接连接符 28"/>
          <p:cNvCxnSpPr/>
          <p:nvPr/>
        </p:nvCxnSpPr>
        <p:spPr>
          <a:xfrm flipV="1">
            <a:off x="8500745" y="2495550"/>
            <a:ext cx="0" cy="33591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cxnSp>
        <p:nvCxnSpPr>
          <p:cNvPr id="30" name="直接连接符 29"/>
          <p:cNvCxnSpPr/>
          <p:nvPr/>
        </p:nvCxnSpPr>
        <p:spPr>
          <a:xfrm flipH="1" flipV="1">
            <a:off x="8685530" y="2763520"/>
            <a:ext cx="3175" cy="245745"/>
          </a:xfrm>
          <a:prstGeom prst="line">
            <a:avLst/>
          </a:prstGeom>
          <a:ln w="12700" cmpd="sng">
            <a:solidFill>
              <a:schemeClr val="tx1"/>
            </a:solidFill>
            <a:prstDash val="dash"/>
          </a:ln>
        </p:spPr>
        <p:style>
          <a:lnRef idx="3">
            <a:schemeClr val="dk1"/>
          </a:lnRef>
          <a:fillRef idx="0">
            <a:schemeClr val="dk1"/>
          </a:fillRef>
          <a:effectRef idx="2">
            <a:schemeClr val="dk1"/>
          </a:effectRef>
          <a:fontRef idx="minor">
            <a:schemeClr val="tx1"/>
          </a:fontRef>
        </p:style>
      </p:cxnSp>
      <p:graphicFrame>
        <p:nvGraphicFramePr>
          <p:cNvPr id="33" name="对象 32">
            <a:hlinkClick r:id="" action="ppaction://ole?verb="/>
          </p:cNvPr>
          <p:cNvGraphicFramePr>
            <a:graphicFrameLocks noChangeAspect="1"/>
          </p:cNvGraphicFramePr>
          <p:nvPr/>
        </p:nvGraphicFramePr>
        <p:xfrm>
          <a:off x="6028690" y="3954780"/>
          <a:ext cx="1375410" cy="544830"/>
        </p:xfrm>
        <a:graphic>
          <a:graphicData uri="http://schemas.openxmlformats.org/presentationml/2006/ole">
            <mc:AlternateContent xmlns:mc="http://schemas.openxmlformats.org/markup-compatibility/2006">
              <mc:Choice xmlns:v="urn:schemas-microsoft-com:vml" Requires="v">
                <p:oleObj spid="_x0000_s4099" name="" r:id="rId4" imgW="800100" imgH="316865" progId="Equation.KSEE3">
                  <p:embed/>
                </p:oleObj>
              </mc:Choice>
              <mc:Fallback>
                <p:oleObj name="" r:id="rId4" imgW="800100" imgH="316865" progId="Equation.KSEE3">
                  <p:embed/>
                  <p:pic>
                    <p:nvPicPr>
                      <p:cNvPr id="0" name="图片 4098"/>
                      <p:cNvPicPr/>
                      <p:nvPr/>
                    </p:nvPicPr>
                    <p:blipFill>
                      <a:blip r:embed="rId5"/>
                      <a:stretch>
                        <a:fillRect/>
                      </a:stretch>
                    </p:blipFill>
                    <p:spPr>
                      <a:xfrm>
                        <a:off x="6028690" y="3954780"/>
                        <a:ext cx="1375410" cy="544830"/>
                      </a:xfrm>
                      <a:prstGeom prst="rect">
                        <a:avLst/>
                      </a:prstGeom>
                    </p:spPr>
                  </p:pic>
                </p:oleObj>
              </mc:Fallback>
            </mc:AlternateContent>
          </a:graphicData>
        </a:graphic>
      </p:graphicFrame>
      <p:cxnSp>
        <p:nvCxnSpPr>
          <p:cNvPr id="34" name="直接箭头连接符 33"/>
          <p:cNvCxnSpPr/>
          <p:nvPr/>
        </p:nvCxnSpPr>
        <p:spPr>
          <a:xfrm flipH="1" flipV="1">
            <a:off x="5325745" y="3884295"/>
            <a:ext cx="624205" cy="3898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内容占位符 34"/>
          <p:cNvSpPr/>
          <p:nvPr>
            <p:ph idx="1"/>
          </p:nvPr>
        </p:nvSpPr>
        <p:spPr>
          <a:xfrm>
            <a:off x="1572895" y="6135370"/>
            <a:ext cx="10852150" cy="730885"/>
          </a:xfrm>
        </p:spPr>
        <p:txBody>
          <a:bodyPr/>
          <a:p>
            <a:pPr marL="0" indent="0">
              <a:buNone/>
            </a:pPr>
            <a:r>
              <a:rPr lang="zh-CN" altLang="en-US"/>
              <a:t>最小二乘法寻找的直线，要求使                    达到最小值，即残差平方和达到最小值。</a:t>
            </a:r>
            <a:endParaRPr lang="zh-CN" altLang="en-US"/>
          </a:p>
        </p:txBody>
      </p:sp>
      <p:graphicFrame>
        <p:nvGraphicFramePr>
          <p:cNvPr id="36" name="对象 35">
            <a:hlinkClick r:id="" action="ppaction://ole?verb="/>
          </p:cNvPr>
          <p:cNvGraphicFramePr>
            <a:graphicFrameLocks noChangeAspect="1"/>
          </p:cNvGraphicFramePr>
          <p:nvPr/>
        </p:nvGraphicFramePr>
        <p:xfrm>
          <a:off x="4906328" y="5921375"/>
          <a:ext cx="1326515" cy="727075"/>
        </p:xfrm>
        <a:graphic>
          <a:graphicData uri="http://schemas.openxmlformats.org/presentationml/2006/ole">
            <mc:AlternateContent xmlns:mc="http://schemas.openxmlformats.org/markup-compatibility/2006">
              <mc:Choice xmlns:v="urn:schemas-microsoft-com:vml" Requires="v">
                <p:oleObj spid="_x0000_s4100" name="" r:id="rId6" imgW="787400" imgH="431800" progId="Equation.KSEE3">
                  <p:embed/>
                </p:oleObj>
              </mc:Choice>
              <mc:Fallback>
                <p:oleObj name="" r:id="rId6" imgW="787400" imgH="431800" progId="Equation.KSEE3">
                  <p:embed/>
                  <p:pic>
                    <p:nvPicPr>
                      <p:cNvPr id="0" name="图片 4099"/>
                      <p:cNvPicPr/>
                      <p:nvPr/>
                    </p:nvPicPr>
                    <p:blipFill>
                      <a:blip r:embed="rId7"/>
                      <a:stretch>
                        <a:fillRect/>
                      </a:stretch>
                    </p:blipFill>
                    <p:spPr>
                      <a:xfrm>
                        <a:off x="4906328" y="5921375"/>
                        <a:ext cx="1326515" cy="727075"/>
                      </a:xfrm>
                      <a:prstGeom prst="rect">
                        <a:avLst/>
                      </a:prstGeom>
                    </p:spPr>
                  </p:pic>
                </p:oleObj>
              </mc:Fallback>
            </mc:AlternateContent>
          </a:graphicData>
        </a:graphic>
      </p:graphicFrame>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6"/>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nodeType="after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参数估计</a:t>
            </a:r>
            <a:endParaRPr lang="zh-CN" altLang="en-US"/>
          </a:p>
        </p:txBody>
      </p:sp>
      <p:graphicFrame>
        <p:nvGraphicFramePr>
          <p:cNvPr id="4" name="内容占位符 3">
            <a:hlinkClick r:id="" action="ppaction://ole?verb="/>
          </p:cNvPr>
          <p:cNvGraphicFramePr>
            <a:graphicFrameLocks noChangeAspect="1"/>
          </p:cNvGraphicFramePr>
          <p:nvPr>
            <p:ph idx="1"/>
          </p:nvPr>
        </p:nvGraphicFramePr>
        <p:xfrm>
          <a:off x="5085080" y="2660015"/>
          <a:ext cx="1569720" cy="1308735"/>
        </p:xfrm>
        <a:graphic>
          <a:graphicData uri="http://schemas.openxmlformats.org/presentationml/2006/ole">
            <mc:AlternateContent xmlns:mc="http://schemas.openxmlformats.org/markup-compatibility/2006">
              <mc:Choice xmlns:v="urn:schemas-microsoft-com:vml" Requires="v">
                <p:oleObj spid="_x0000_s5121" name="" r:id="rId1" imgW="838200" imgH="698500" progId="Equation.KSEE3">
                  <p:embed/>
                </p:oleObj>
              </mc:Choice>
              <mc:Fallback>
                <p:oleObj name="" r:id="rId1" imgW="838200" imgH="698500" progId="Equation.KSEE3">
                  <p:embed/>
                  <p:pic>
                    <p:nvPicPr>
                      <p:cNvPr id="0" name="图片 5120"/>
                      <p:cNvPicPr/>
                      <p:nvPr/>
                    </p:nvPicPr>
                    <p:blipFill>
                      <a:blip r:embed="rId2"/>
                      <a:stretch>
                        <a:fillRect/>
                      </a:stretch>
                    </p:blipFill>
                    <p:spPr>
                      <a:xfrm>
                        <a:off x="5085080" y="2660015"/>
                        <a:ext cx="1569720" cy="130873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5085080" y="4227195"/>
          <a:ext cx="1569720" cy="1379855"/>
        </p:xfrm>
        <a:graphic>
          <a:graphicData uri="http://schemas.openxmlformats.org/presentationml/2006/ole">
            <mc:AlternateContent xmlns:mc="http://schemas.openxmlformats.org/markup-compatibility/2006">
              <mc:Choice xmlns:v="urn:schemas-microsoft-com:vml" Requires="v">
                <p:oleObj spid="_x0000_s3" name="" r:id="rId3" imgW="838200" imgH="736600" progId="Equation.KSEE3">
                  <p:embed/>
                </p:oleObj>
              </mc:Choice>
              <mc:Fallback>
                <p:oleObj name="" r:id="rId3" imgW="838200" imgH="736600" progId="Equation.KSEE3">
                  <p:embed/>
                  <p:pic>
                    <p:nvPicPr>
                      <p:cNvPr id="0" name="图片 5120"/>
                      <p:cNvPicPr/>
                      <p:nvPr/>
                    </p:nvPicPr>
                    <p:blipFill>
                      <a:blip r:embed="rId4"/>
                      <a:stretch>
                        <a:fillRect/>
                      </a:stretch>
                    </p:blipFill>
                    <p:spPr>
                      <a:xfrm>
                        <a:off x="5085080" y="4227195"/>
                        <a:ext cx="1569720" cy="1379855"/>
                      </a:xfrm>
                      <a:prstGeom prst="rect">
                        <a:avLst/>
                      </a:prstGeom>
                    </p:spPr>
                  </p:pic>
                </p:oleObj>
              </mc:Fallback>
            </mc:AlternateContent>
          </a:graphicData>
        </a:graphic>
      </p:graphicFrame>
      <p:sp>
        <p:nvSpPr>
          <p:cNvPr id="8" name="左大括号 7"/>
          <p:cNvSpPr/>
          <p:nvPr/>
        </p:nvSpPr>
        <p:spPr>
          <a:xfrm>
            <a:off x="4549140" y="2774315"/>
            <a:ext cx="387350" cy="2658745"/>
          </a:xfrm>
          <a:prstGeom prst="lef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graphicFrame>
        <p:nvGraphicFramePr>
          <p:cNvPr id="9" name="对象 8">
            <a:hlinkClick r:id="" action="ppaction://ole?verb="/>
          </p:cNvPr>
          <p:cNvGraphicFramePr>
            <a:graphicFrameLocks noChangeAspect="1"/>
          </p:cNvGraphicFramePr>
          <p:nvPr/>
        </p:nvGraphicFramePr>
        <p:xfrm>
          <a:off x="3011805" y="1324610"/>
          <a:ext cx="3048000" cy="914400"/>
        </p:xfrm>
        <a:graphic>
          <a:graphicData uri="http://schemas.openxmlformats.org/presentationml/2006/ole">
            <mc:AlternateContent xmlns:mc="http://schemas.openxmlformats.org/markup-compatibility/2006">
              <mc:Choice xmlns:v="urn:schemas-microsoft-com:vml" Requires="v">
                <p:oleObj spid="_x0000_s5122" name="" r:id="rId5" imgW="1524000" imgH="457200" progId="Equation.KSEE3">
                  <p:embed/>
                </p:oleObj>
              </mc:Choice>
              <mc:Fallback>
                <p:oleObj name="" r:id="rId5" imgW="1524000" imgH="457200" progId="Equation.KSEE3">
                  <p:embed/>
                  <p:pic>
                    <p:nvPicPr>
                      <p:cNvPr id="0" name="图片 5121"/>
                      <p:cNvPicPr/>
                      <p:nvPr/>
                    </p:nvPicPr>
                    <p:blipFill>
                      <a:blip r:embed="rId6"/>
                      <a:stretch>
                        <a:fillRect/>
                      </a:stretch>
                    </p:blipFill>
                    <p:spPr>
                      <a:xfrm>
                        <a:off x="3011805" y="1324610"/>
                        <a:ext cx="3048000" cy="914400"/>
                      </a:xfrm>
                      <a:prstGeom prst="rect">
                        <a:avLst/>
                      </a:prstGeom>
                    </p:spPr>
                  </p:pic>
                </p:oleObj>
              </mc:Fallback>
            </mc:AlternateContent>
          </a:graphicData>
        </a:graphic>
      </p:graphicFrame>
      <p:sp>
        <p:nvSpPr>
          <p:cNvPr id="10" name="文本框 9"/>
          <p:cNvSpPr txBox="1"/>
          <p:nvPr/>
        </p:nvSpPr>
        <p:spPr>
          <a:xfrm>
            <a:off x="1154430" y="1638300"/>
            <a:ext cx="9882505" cy="368300"/>
          </a:xfrm>
          <a:prstGeom prst="rect">
            <a:avLst/>
          </a:prstGeom>
          <a:noFill/>
        </p:spPr>
        <p:txBody>
          <a:bodyPr wrap="square" rtlCol="0">
            <a:spAutoFit/>
          </a:bodyPr>
          <a:p>
            <a:r>
              <a:rPr lang="zh-CN" altLang="en-US"/>
              <a:t>可以证明，方程                                                  取得最小值的充要条件是：</a:t>
            </a:r>
            <a:endParaRPr lang="zh-CN" altLang="en-US"/>
          </a:p>
        </p:txBody>
      </p:sp>
      <p:sp>
        <p:nvSpPr>
          <p:cNvPr id="11" name="文本框 10"/>
          <p:cNvSpPr txBox="1"/>
          <p:nvPr/>
        </p:nvSpPr>
        <p:spPr>
          <a:xfrm>
            <a:off x="1155065" y="5968365"/>
            <a:ext cx="9882505" cy="368300"/>
          </a:xfrm>
          <a:prstGeom prst="rect">
            <a:avLst/>
          </a:prstGeom>
          <a:noFill/>
        </p:spPr>
        <p:txBody>
          <a:bodyPr wrap="square" rtlCol="0">
            <a:spAutoFit/>
          </a:bodyPr>
          <a:p>
            <a:r>
              <a:rPr lang="zh-CN" altLang="en-US"/>
              <a:t>解此方程组，即可求得两个回归参数的值。</a:t>
            </a:r>
            <a:endParaRPr lang="zh-CN" altLang="en-US"/>
          </a:p>
        </p:txBody>
      </p:sp>
    </p:spTree>
    <p:custDataLst>
      <p:tags r:id="rId7"/>
    </p:custData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参数估计</a:t>
            </a:r>
            <a:endParaRPr lang="zh-CN" altLang="en-US"/>
          </a:p>
        </p:txBody>
      </p:sp>
      <p:sp>
        <p:nvSpPr>
          <p:cNvPr id="3" name="内容占位符 2"/>
          <p:cNvSpPr>
            <a:spLocks noGrp="1"/>
          </p:cNvSpPr>
          <p:nvPr>
            <p:ph idx="1"/>
          </p:nvPr>
        </p:nvSpPr>
        <p:spPr/>
        <p:txBody>
          <a:bodyPr/>
          <a:p>
            <a:pPr marL="0" indent="0">
              <a:buNone/>
            </a:pPr>
            <a:r>
              <a:rPr lang="zh-CN" altLang="en-US"/>
              <a:t>解方程组得：</a:t>
            </a:r>
            <a:endParaRPr lang="zh-CN" altLang="en-US"/>
          </a:p>
          <a:p>
            <a:pPr marL="0" indent="0">
              <a:buNone/>
            </a:pPr>
            <a:endParaRPr lang="zh-CN" altLang="en-US"/>
          </a:p>
        </p:txBody>
      </p:sp>
      <p:graphicFrame>
        <p:nvGraphicFramePr>
          <p:cNvPr id="5" name="对象 4">
            <a:hlinkClick r:id="" action="ppaction://ole?verb="/>
          </p:cNvPr>
          <p:cNvGraphicFramePr>
            <a:graphicFrameLocks noChangeAspect="1"/>
          </p:cNvGraphicFramePr>
          <p:nvPr/>
        </p:nvGraphicFramePr>
        <p:xfrm>
          <a:off x="2230755" y="2099945"/>
          <a:ext cx="2814320" cy="1659255"/>
        </p:xfrm>
        <a:graphic>
          <a:graphicData uri="http://schemas.openxmlformats.org/presentationml/2006/ole">
            <mc:AlternateContent xmlns:mc="http://schemas.openxmlformats.org/markup-compatibility/2006">
              <mc:Choice xmlns:v="urn:schemas-microsoft-com:vml" Requires="v">
                <p:oleObj spid="_x0000_s6145" name="" r:id="rId1" imgW="1422400" imgH="838200" progId="Equation.KSEE3">
                  <p:embed/>
                </p:oleObj>
              </mc:Choice>
              <mc:Fallback>
                <p:oleObj name="" r:id="rId1" imgW="1422400" imgH="838200" progId="Equation.KSEE3">
                  <p:embed/>
                  <p:pic>
                    <p:nvPicPr>
                      <p:cNvPr id="0" name="图片 6144"/>
                      <p:cNvPicPr/>
                      <p:nvPr/>
                    </p:nvPicPr>
                    <p:blipFill>
                      <a:blip r:embed="rId2"/>
                      <a:stretch>
                        <a:fillRect/>
                      </a:stretch>
                    </p:blipFill>
                    <p:spPr>
                      <a:xfrm>
                        <a:off x="2230755" y="2099945"/>
                        <a:ext cx="2814320" cy="1659255"/>
                      </a:xfrm>
                      <a:prstGeom prst="rect">
                        <a:avLst/>
                      </a:prstGeom>
                    </p:spPr>
                  </p:pic>
                </p:oleObj>
              </mc:Fallback>
            </mc:AlternateContent>
          </a:graphicData>
        </a:graphic>
      </p:graphicFrame>
      <p:graphicFrame>
        <p:nvGraphicFramePr>
          <p:cNvPr id="6" name="对象 5">
            <a:hlinkClick r:id="" action="ppaction://ole?verb="/>
          </p:cNvPr>
          <p:cNvGraphicFramePr>
            <a:graphicFrameLocks noChangeAspect="1"/>
          </p:cNvGraphicFramePr>
          <p:nvPr/>
        </p:nvGraphicFramePr>
        <p:xfrm>
          <a:off x="2504123" y="4236720"/>
          <a:ext cx="1356995" cy="603885"/>
        </p:xfrm>
        <a:graphic>
          <a:graphicData uri="http://schemas.openxmlformats.org/presentationml/2006/ole">
            <mc:AlternateContent xmlns:mc="http://schemas.openxmlformats.org/markup-compatibility/2006">
              <mc:Choice xmlns:v="urn:schemas-microsoft-com:vml" Requires="v">
                <p:oleObj spid="_x0000_s4" name="" r:id="rId3" imgW="685800" imgH="304800" progId="Equation.KSEE3">
                  <p:embed/>
                </p:oleObj>
              </mc:Choice>
              <mc:Fallback>
                <p:oleObj name="" r:id="rId3" imgW="685800" imgH="304800" progId="Equation.KSEE3">
                  <p:embed/>
                  <p:pic>
                    <p:nvPicPr>
                      <p:cNvPr id="0" name="图片 6144"/>
                      <p:cNvPicPr/>
                      <p:nvPr/>
                    </p:nvPicPr>
                    <p:blipFill>
                      <a:blip r:embed="rId4"/>
                      <a:stretch>
                        <a:fillRect/>
                      </a:stretch>
                    </p:blipFill>
                    <p:spPr>
                      <a:xfrm>
                        <a:off x="2504123" y="4236720"/>
                        <a:ext cx="1356995" cy="603885"/>
                      </a:xfrm>
                      <a:prstGeom prst="rect">
                        <a:avLst/>
                      </a:prstGeom>
                    </p:spPr>
                  </p:pic>
                </p:oleObj>
              </mc:Fallback>
            </mc:AlternateContent>
          </a:graphicData>
        </a:graphic>
      </p:graphicFrame>
      <p:sp>
        <p:nvSpPr>
          <p:cNvPr id="8" name="左大括号 7"/>
          <p:cNvSpPr/>
          <p:nvPr/>
        </p:nvSpPr>
        <p:spPr>
          <a:xfrm>
            <a:off x="1925320" y="2395220"/>
            <a:ext cx="305435" cy="2445385"/>
          </a:xfrm>
          <a:prstGeom prst="lef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Tree>
    <p:custDataLst>
      <p:tags r:id="rId5"/>
    </p:custData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内容占位符 5"/>
          <p:cNvPicPr>
            <a:picLocks noChangeAspect="1"/>
          </p:cNvPicPr>
          <p:nvPr>
            <p:ph idx="1"/>
          </p:nvPr>
        </p:nvPicPr>
        <p:blipFill>
          <a:blip r:embed="rId1"/>
          <a:stretch>
            <a:fillRect/>
          </a:stretch>
        </p:blipFill>
        <p:spPr>
          <a:xfrm>
            <a:off x="1311275" y="1079500"/>
            <a:ext cx="9570085" cy="5703570"/>
          </a:xfrm>
          <a:prstGeom prst="rect">
            <a:avLst/>
          </a:prstGeom>
        </p:spPr>
      </p:pic>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参数估计</a:t>
            </a:r>
            <a:endParaRPr lang="zh-CN" altLang="en-US"/>
          </a:p>
        </p:txBody>
      </p:sp>
      <p:graphicFrame>
        <p:nvGraphicFramePr>
          <p:cNvPr id="4" name="对象 3">
            <a:hlinkClick r:id="" action="ppaction://ole?verb="/>
          </p:cNvPr>
          <p:cNvGraphicFramePr>
            <a:graphicFrameLocks noChangeAspect="1"/>
          </p:cNvGraphicFramePr>
          <p:nvPr/>
        </p:nvGraphicFramePr>
        <p:xfrm>
          <a:off x="4396423" y="2363788"/>
          <a:ext cx="3397885" cy="1009650"/>
        </p:xfrm>
        <a:graphic>
          <a:graphicData uri="http://schemas.openxmlformats.org/presentationml/2006/ole">
            <mc:AlternateContent xmlns:mc="http://schemas.openxmlformats.org/markup-compatibility/2006">
              <mc:Choice xmlns:v="urn:schemas-microsoft-com:vml" Requires="v">
                <p:oleObj spid="_x0000_s7169" name="" r:id="rId2" imgW="1066800" imgH="316865" progId="Equation.KSEE3">
                  <p:embed/>
                </p:oleObj>
              </mc:Choice>
              <mc:Fallback>
                <p:oleObj name="" r:id="rId2" imgW="1066800" imgH="316865" progId="Equation.KSEE3">
                  <p:embed/>
                  <p:pic>
                    <p:nvPicPr>
                      <p:cNvPr id="0" name="图片 7168"/>
                      <p:cNvPicPr/>
                      <p:nvPr/>
                    </p:nvPicPr>
                    <p:blipFill>
                      <a:blip r:embed="rId3"/>
                      <a:stretch>
                        <a:fillRect/>
                      </a:stretch>
                    </p:blipFill>
                    <p:spPr>
                      <a:xfrm>
                        <a:off x="4396423" y="2363788"/>
                        <a:ext cx="3397885" cy="1009650"/>
                      </a:xfrm>
                      <a:prstGeom prst="rect">
                        <a:avLst/>
                      </a:prstGeom>
                    </p:spPr>
                  </p:pic>
                </p:oleObj>
              </mc:Fallback>
            </mc:AlternateContent>
          </a:graphicData>
        </a:graphic>
      </p:graphicFrame>
    </p:spTree>
    <p:custDataLst>
      <p:tags r:id="rId4"/>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p:txBody>
          <a:bodyPr/>
          <a:p>
            <a:pPr marL="0" indent="0">
              <a:buNone/>
            </a:pPr>
            <a:r>
              <a:rPr lang="en-US" altLang="zh-CN"/>
              <a:t>1.</a:t>
            </a:r>
            <a:r>
              <a:rPr lang="zh-CN" altLang="en-US"/>
              <a:t>拟合优度</a:t>
            </a: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endParaRPr lang="zh-CN" altLang="en-US"/>
          </a:p>
          <a:p>
            <a:pPr marL="0" indent="0">
              <a:buNone/>
            </a:pPr>
            <a:r>
              <a:rPr lang="zh-CN" altLang="en-US"/>
              <a:t>                     其中，</a:t>
            </a:r>
            <a:r>
              <a:rPr lang="en-US" altLang="zh-CN"/>
              <a:t>TSS</a:t>
            </a:r>
            <a:r>
              <a:t>为总离差平方和（</a:t>
            </a:r>
            <a:r>
              <a:rPr lang="en-US" altLang="zh-CN"/>
              <a:t>Total Sum of Squares</a:t>
            </a:r>
            <a:r>
              <a:t>）</a:t>
            </a:r>
          </a:p>
          <a:p>
            <a:pPr marL="0" indent="0">
              <a:buNone/>
            </a:pPr>
            <a:r>
              <a:t>                              </a:t>
            </a:r>
            <a:r>
              <a:rPr lang="en-US" altLang="zh-CN"/>
              <a:t>ESS</a:t>
            </a:r>
            <a:r>
              <a:t>为可解释平方和（</a:t>
            </a:r>
            <a:r>
              <a:rPr lang="en-US" altLang="zh-CN"/>
              <a:t>Explained Sum of Squares</a:t>
            </a:r>
            <a:r>
              <a:t>）或称回归平方和</a:t>
            </a:r>
          </a:p>
          <a:p>
            <a:pPr marL="0" indent="0">
              <a:buNone/>
            </a:pPr>
            <a:r>
              <a:t>                              </a:t>
            </a:r>
            <a:r>
              <a:rPr lang="en-US" altLang="zh-CN"/>
              <a:t>RSS</a:t>
            </a:r>
            <a:r>
              <a:t>为残差平方和（</a:t>
            </a:r>
            <a:r>
              <a:rPr lang="en-US" altLang="zh-CN"/>
              <a:t>Residual Sum of Squares</a:t>
            </a:r>
            <a:r>
              <a:t>）</a:t>
            </a:r>
          </a:p>
          <a:p>
            <a:pPr marL="0" indent="0">
              <a:buNone/>
            </a:pPr>
            <a:r>
              <a:rPr lang="en-US" altLang="zh-CN"/>
              <a:t>                              R</a:t>
            </a:r>
            <a:r>
              <a:rPr lang="en-US" altLang="zh-CN" baseline="30000">
                <a:solidFill>
                  <a:schemeClr val="tx1">
                    <a:lumMod val="75000"/>
                    <a:lumOff val="25000"/>
                  </a:schemeClr>
                </a:solidFill>
                <a:uFillTx/>
              </a:rPr>
              <a:t>2</a:t>
            </a:r>
            <a:r>
              <a:t>称为决定系数（</a:t>
            </a:r>
            <a:r>
              <a:rPr lang="en-US" altLang="zh-CN"/>
              <a:t>Coefficient of Determination</a:t>
            </a:r>
            <a:r>
              <a:t>）、可决系数或拟合优度</a:t>
            </a:r>
          </a:p>
          <a:p>
            <a:pPr marL="0" indent="0">
              <a:buNone/>
            </a:pPr>
          </a:p>
          <a:p>
            <a:pPr marL="0" indent="0">
              <a:buNone/>
            </a:pPr>
            <a:r>
              <a:rPr lang="en-US" altLang="zh-CN"/>
              <a:t>                  R</a:t>
            </a:r>
            <a:r>
              <a:rPr lang="en-US" altLang="zh-CN" baseline="30000">
                <a:solidFill>
                  <a:schemeClr val="tx1">
                    <a:lumMod val="75000"/>
                    <a:lumOff val="25000"/>
                  </a:schemeClr>
                </a:solidFill>
                <a:uFillTx/>
              </a:rPr>
              <a:t>2</a:t>
            </a:r>
            <a:r>
              <a:t>的取值范围为：</a:t>
            </a:r>
            <a:r>
              <a:rPr lang="en-US" altLang="zh-CN"/>
              <a:t>0</a:t>
            </a:r>
            <a:r>
              <a:rPr lang="en-US" altLang="zh-CN">
                <a:latin typeface="Arial" panose="020B0604020202020204" pitchFamily="34" charset="0"/>
                <a:cs typeface="Arial" panose="020B0604020202020204" pitchFamily="34" charset="0"/>
              </a:rPr>
              <a:t>≤R</a:t>
            </a:r>
            <a:r>
              <a:rPr lang="en-US" altLang="zh-CN" baseline="30000">
                <a:solidFill>
                  <a:schemeClr val="tx1">
                    <a:lumMod val="75000"/>
                    <a:lumOff val="25000"/>
                  </a:schemeClr>
                </a:solidFill>
                <a:uFillTx/>
                <a:latin typeface="Arial" panose="020B0604020202020204" pitchFamily="34" charset="0"/>
                <a:cs typeface="Arial" panose="020B0604020202020204" pitchFamily="34" charset="0"/>
              </a:rPr>
              <a:t>2</a:t>
            </a:r>
            <a:r>
              <a:rPr lang="en-US" altLang="zh-CN">
                <a:latin typeface="Arial" panose="020B0604020202020204" pitchFamily="34" charset="0"/>
                <a:cs typeface="Arial" panose="020B0604020202020204" pitchFamily="34" charset="0"/>
              </a:rPr>
              <a:t>≤1</a:t>
            </a:r>
            <a:r>
              <a:rPr>
                <a:latin typeface="Arial" panose="020B0604020202020204" pitchFamily="34" charset="0"/>
                <a:cs typeface="Arial" panose="020B0604020202020204" pitchFamily="34" charset="0"/>
              </a:rPr>
              <a:t>，</a:t>
            </a:r>
            <a:r>
              <a:rPr lang="en-US" altLang="zh-CN">
                <a:latin typeface="Arial" panose="020B0604020202020204" pitchFamily="34" charset="0"/>
                <a:cs typeface="Arial" panose="020B0604020202020204" pitchFamily="34" charset="0"/>
                <a:sym typeface="+mn-ea"/>
              </a:rPr>
              <a:t>R</a:t>
            </a:r>
            <a:r>
              <a:rPr lang="en-US" altLang="zh-CN" baseline="30000">
                <a:latin typeface="Arial" panose="020B0604020202020204" pitchFamily="34" charset="0"/>
                <a:cs typeface="Arial" panose="020B0604020202020204" pitchFamily="34" charset="0"/>
                <a:sym typeface="+mn-ea"/>
              </a:rPr>
              <a:t>2</a:t>
            </a:r>
            <a:r>
              <a:rPr lang="zh-CN" altLang="en-US"/>
              <a:t>的值越接近</a:t>
            </a:r>
            <a:r>
              <a:rPr lang="en-US" altLang="zh-CN"/>
              <a:t>1</a:t>
            </a:r>
            <a:r>
              <a:t>，拟合效果越好，越接近</a:t>
            </a:r>
            <a:r>
              <a:rPr lang="en-US" altLang="zh-CN"/>
              <a:t>0</a:t>
            </a:r>
            <a:r>
              <a:t>，拟合效果越差。</a:t>
            </a:r>
          </a:p>
          <a:p>
            <a:pPr marL="0" indent="0">
              <a:buNone/>
            </a:pPr>
          </a:p>
        </p:txBody>
      </p:sp>
      <p:graphicFrame>
        <p:nvGraphicFramePr>
          <p:cNvPr id="4" name="对象 3">
            <a:hlinkClick r:id="" action="ppaction://ole?verb="/>
          </p:cNvPr>
          <p:cNvGraphicFramePr>
            <a:graphicFrameLocks noChangeAspect="1"/>
          </p:cNvGraphicFramePr>
          <p:nvPr/>
        </p:nvGraphicFramePr>
        <p:xfrm>
          <a:off x="3677920" y="1961515"/>
          <a:ext cx="4042410" cy="1718945"/>
        </p:xfrm>
        <a:graphic>
          <a:graphicData uri="http://schemas.openxmlformats.org/presentationml/2006/ole">
            <mc:AlternateContent xmlns:mc="http://schemas.openxmlformats.org/markup-compatibility/2006">
              <mc:Choice xmlns:v="urn:schemas-microsoft-com:vml" Requires="v">
                <p:oleObj spid="_x0000_s8193" name="" r:id="rId1" imgW="2120900" imgH="901700" progId="Equation.KSEE3">
                  <p:embed/>
                </p:oleObj>
              </mc:Choice>
              <mc:Fallback>
                <p:oleObj name="" r:id="rId1" imgW="2120900" imgH="901700" progId="Equation.KSEE3">
                  <p:embed/>
                  <p:pic>
                    <p:nvPicPr>
                      <p:cNvPr id="0" name="图片 8192"/>
                      <p:cNvPicPr/>
                      <p:nvPr/>
                    </p:nvPicPr>
                    <p:blipFill>
                      <a:blip r:embed="rId2"/>
                      <a:stretch>
                        <a:fillRect/>
                      </a:stretch>
                    </p:blipFill>
                    <p:spPr>
                      <a:xfrm>
                        <a:off x="3677920" y="1961515"/>
                        <a:ext cx="4042410" cy="1718945"/>
                      </a:xfrm>
                      <a:prstGeom prst="rect">
                        <a:avLst/>
                      </a:prstGeom>
                    </p:spPr>
                  </p:pic>
                </p:oleObj>
              </mc:Fallback>
            </mc:AlternateContent>
          </a:graphicData>
        </a:graphic>
      </p:graphicFrame>
    </p:spTree>
    <p:custDataLst>
      <p:tags r:id="rId3"/>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p:txBody>
          <a:bodyPr/>
          <a:p>
            <a:pPr marL="0" indent="0">
              <a:buNone/>
            </a:pPr>
            <a:r>
              <a:rPr lang="en-US" altLang="zh-CN"/>
              <a:t>      </a:t>
            </a:r>
            <a:r>
              <a:rPr lang="zh-CN" altLang="en-US"/>
              <a:t>在拟合优度指标中，把被解释变量的总偏差分解成相应的可解释偏差（回归偏差）和残差（随机偏差）两部分之和。这个指标反映了被解释变量的变化在多大程度上可以由解释变量的变动来解释。</a:t>
            </a:r>
            <a:endParaRPr lang="zh-CN" altLang="en-US"/>
          </a:p>
        </p:txBody>
      </p:sp>
      <p:pic>
        <p:nvPicPr>
          <p:cNvPr id="4" name="图片 3"/>
          <p:cNvPicPr>
            <a:picLocks noChangeAspect="1"/>
          </p:cNvPicPr>
          <p:nvPr/>
        </p:nvPicPr>
        <p:blipFill>
          <a:blip r:embed="rId1"/>
          <a:stretch>
            <a:fillRect/>
          </a:stretch>
        </p:blipFill>
        <p:spPr>
          <a:xfrm>
            <a:off x="3749675" y="2253615"/>
            <a:ext cx="4692015" cy="3916045"/>
          </a:xfrm>
          <a:prstGeom prst="rect">
            <a:avLst/>
          </a:prstGeom>
        </p:spPr>
      </p:pic>
      <p:sp>
        <p:nvSpPr>
          <p:cNvPr id="5" name="文本框 4"/>
          <p:cNvSpPr txBox="1"/>
          <p:nvPr/>
        </p:nvSpPr>
        <p:spPr>
          <a:xfrm>
            <a:off x="4681220" y="6261100"/>
            <a:ext cx="4206240" cy="368300"/>
          </a:xfrm>
          <a:prstGeom prst="rect">
            <a:avLst/>
          </a:prstGeom>
          <a:noFill/>
        </p:spPr>
        <p:txBody>
          <a:bodyPr wrap="square" rtlCol="0">
            <a:spAutoFit/>
          </a:bodyPr>
          <a:p>
            <a:r>
              <a:rPr lang="zh-CN" altLang="en-US"/>
              <a:t>图  被解释变量偏差的分解</a:t>
            </a:r>
            <a:endParaRPr lang="zh-CN" altLang="en-US"/>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sym typeface="+mn-ea"/>
              </a:rPr>
              <a:t>“</a:t>
            </a:r>
            <a:r>
              <a:rPr>
                <a:sym typeface="+mn-ea"/>
              </a:rPr>
              <a:t>美林投资时钟</a:t>
            </a:r>
            <a:r>
              <a:rPr lang="en-US" altLang="zh-CN">
                <a:sym typeface="+mn-ea"/>
              </a:rPr>
              <a:t>”</a:t>
            </a:r>
            <a:r>
              <a:rPr>
                <a:sym typeface="+mn-ea"/>
              </a:rPr>
              <a:t>理论</a:t>
            </a:r>
            <a:endParaRPr lang="zh-CN" altLang="en-US"/>
          </a:p>
        </p:txBody>
      </p:sp>
      <p:graphicFrame>
        <p:nvGraphicFramePr>
          <p:cNvPr id="4" name="内容占位符 3"/>
          <p:cNvGraphicFramePr/>
          <p:nvPr>
            <p:ph idx="1"/>
            <p:custDataLst>
              <p:tags r:id="rId1"/>
            </p:custDataLst>
          </p:nvPr>
        </p:nvGraphicFramePr>
        <p:xfrm>
          <a:off x="669882" y="2548220"/>
          <a:ext cx="10852785" cy="1524000"/>
        </p:xfrm>
        <a:graphic>
          <a:graphicData uri="http://schemas.openxmlformats.org/drawingml/2006/table">
            <a:tbl>
              <a:tblPr firstRow="1" bandRow="1">
                <a:tableStyleId>{5C22544A-7EE6-4342-B048-85BDC9FD1C3A}</a:tableStyleId>
              </a:tblPr>
              <a:tblGrid>
                <a:gridCol w="3617595"/>
                <a:gridCol w="3617595"/>
                <a:gridCol w="3617595"/>
              </a:tblGrid>
              <a:tr h="381000">
                <a:tc>
                  <a:txBody>
                    <a:bodyPr/>
                    <a:p>
                      <a:pPr algn="ctr">
                        <a:buNone/>
                      </a:pPr>
                      <a:r>
                        <a:rPr lang="zh-CN" altLang="en-US"/>
                        <a:t>衰退期</a:t>
                      </a:r>
                      <a:endParaRPr lang="zh-CN" altLang="en-US"/>
                    </a:p>
                  </a:txBody>
                  <a:tcPr/>
                </a:tc>
                <a:tc>
                  <a:txBody>
                    <a:bodyPr/>
                    <a:p>
                      <a:pPr algn="ctr">
                        <a:buNone/>
                      </a:pPr>
                      <a:r>
                        <a:rPr lang="en-US" altLang="zh-CN"/>
                        <a:t>2008</a:t>
                      </a:r>
                      <a:r>
                        <a:rPr lang="zh-CN" altLang="en-US"/>
                        <a:t>年金融危机</a:t>
                      </a:r>
                      <a:endParaRPr lang="zh-CN" altLang="en-US"/>
                    </a:p>
                  </a:txBody>
                  <a:tcPr/>
                </a:tc>
                <a:tc>
                  <a:txBody>
                    <a:bodyPr/>
                    <a:p>
                      <a:pPr algn="ctr">
                        <a:buNone/>
                      </a:pPr>
                      <a:r>
                        <a:rPr lang="en-US" altLang="zh-CN"/>
                        <a:t>2013~2014</a:t>
                      </a:r>
                      <a:r>
                        <a:rPr lang="zh-CN" altLang="en-US"/>
                        <a:t>年经济下行期</a:t>
                      </a:r>
                      <a:endParaRPr lang="zh-CN" altLang="en-US"/>
                    </a:p>
                  </a:txBody>
                  <a:tcPr/>
                </a:tc>
              </a:tr>
              <a:tr h="381000">
                <a:tc>
                  <a:txBody>
                    <a:bodyPr/>
                    <a:p>
                      <a:pPr algn="ctr">
                        <a:buNone/>
                      </a:pPr>
                      <a:r>
                        <a:rPr lang="zh-CN" altLang="en-US"/>
                        <a:t>债券（十年期国债为例）</a:t>
                      </a:r>
                      <a:endParaRPr lang="zh-CN" altLang="en-US"/>
                    </a:p>
                  </a:txBody>
                  <a:tcPr/>
                </a:tc>
                <a:tc>
                  <a:txBody>
                    <a:bodyPr/>
                    <a:p>
                      <a:pPr algn="ctr">
                        <a:buNone/>
                      </a:pPr>
                      <a:r>
                        <a:rPr lang="zh-CN" altLang="en-US"/>
                        <a:t>下行</a:t>
                      </a:r>
                      <a:r>
                        <a:rPr lang="en-US" altLang="zh-CN"/>
                        <a:t>200bp</a:t>
                      </a:r>
                      <a:endParaRPr lang="en-US" altLang="zh-CN"/>
                    </a:p>
                  </a:txBody>
                  <a:tcPr/>
                </a:tc>
                <a:tc>
                  <a:txBody>
                    <a:bodyPr/>
                    <a:p>
                      <a:pPr algn="ctr">
                        <a:buNone/>
                      </a:pPr>
                      <a:r>
                        <a:rPr lang="zh-CN" altLang="en-US"/>
                        <a:t>下行</a:t>
                      </a:r>
                      <a:r>
                        <a:rPr lang="en-US" altLang="zh-CN"/>
                        <a:t>120bp</a:t>
                      </a:r>
                      <a:endParaRPr lang="en-US" altLang="zh-CN"/>
                    </a:p>
                  </a:txBody>
                  <a:tcPr/>
                </a:tc>
              </a:tr>
              <a:tr h="381000">
                <a:tc>
                  <a:txBody>
                    <a:bodyPr/>
                    <a:p>
                      <a:pPr algn="ctr">
                        <a:buNone/>
                      </a:pPr>
                      <a:r>
                        <a:rPr lang="zh-CN" altLang="en-US"/>
                        <a:t>商品（</a:t>
                      </a:r>
                      <a:r>
                        <a:rPr lang="en-US" altLang="zh-CN"/>
                        <a:t>CRB</a:t>
                      </a:r>
                      <a:r>
                        <a:rPr lang="zh-CN" altLang="en-US"/>
                        <a:t>指数为例</a:t>
                      </a:r>
                      <a:r>
                        <a:rPr lang="zh-CN" altLang="en-US"/>
                        <a:t>）</a:t>
                      </a:r>
                      <a:endParaRPr lang="zh-CN" altLang="en-US"/>
                    </a:p>
                  </a:txBody>
                  <a:tcPr/>
                </a:tc>
                <a:tc>
                  <a:txBody>
                    <a:bodyPr/>
                    <a:p>
                      <a:pPr algn="ctr">
                        <a:buNone/>
                      </a:pPr>
                      <a:r>
                        <a:rPr lang="en-US" altLang="zh-CN"/>
                        <a:t>480</a:t>
                      </a:r>
                      <a:r>
                        <a:rPr lang="en-US" altLang="zh-CN">
                          <a:latin typeface="宋体" panose="02010600030101010101" pitchFamily="2" charset="-122"/>
                          <a:ea typeface="宋体" panose="02010600030101010101" pitchFamily="2" charset="-122"/>
                        </a:rPr>
                        <a:t>→</a:t>
                      </a:r>
                      <a:r>
                        <a:rPr lang="en-US" altLang="zh-CN"/>
                        <a:t>300</a:t>
                      </a:r>
                      <a:endParaRPr lang="en-US" altLang="zh-CN"/>
                    </a:p>
                  </a:txBody>
                  <a:tcPr/>
                </a:tc>
                <a:tc>
                  <a:txBody>
                    <a:bodyPr/>
                    <a:p>
                      <a:pPr algn="ctr">
                        <a:buNone/>
                      </a:pPr>
                      <a:r>
                        <a:rPr lang="en-US" altLang="zh-CN" sz="1800">
                          <a:sym typeface="+mn-ea"/>
                        </a:rPr>
                        <a:t>500</a:t>
                      </a:r>
                      <a:r>
                        <a:rPr lang="en-US" altLang="zh-CN" sz="1800">
                          <a:latin typeface="宋体" panose="02010600030101010101" pitchFamily="2" charset="-122"/>
                          <a:ea typeface="宋体" panose="02010600030101010101" pitchFamily="2" charset="-122"/>
                          <a:sym typeface="+mn-ea"/>
                        </a:rPr>
                        <a:t>→</a:t>
                      </a:r>
                      <a:r>
                        <a:rPr lang="en-US" altLang="zh-CN" sz="1800">
                          <a:sym typeface="+mn-ea"/>
                        </a:rPr>
                        <a:t>420</a:t>
                      </a:r>
                      <a:endParaRPr lang="en-US" altLang="zh-CN"/>
                    </a:p>
                  </a:txBody>
                  <a:tcPr/>
                </a:tc>
              </a:tr>
              <a:tr h="381000">
                <a:tc>
                  <a:txBody>
                    <a:bodyPr/>
                    <a:p>
                      <a:pPr algn="ctr">
                        <a:buNone/>
                      </a:pPr>
                      <a:r>
                        <a:rPr lang="zh-CN" altLang="en-US"/>
                        <a:t>股市（上证指数为例）</a:t>
                      </a:r>
                      <a:endParaRPr lang="zh-CN" altLang="en-US"/>
                    </a:p>
                  </a:txBody>
                  <a:tcPr/>
                </a:tc>
                <a:tc>
                  <a:txBody>
                    <a:bodyPr/>
                    <a:p>
                      <a:pPr algn="ctr">
                        <a:buNone/>
                      </a:pPr>
                      <a:r>
                        <a:rPr lang="en-US" altLang="zh-CN"/>
                        <a:t>6124</a:t>
                      </a:r>
                      <a:r>
                        <a:rPr lang="en-US" altLang="zh-CN" sz="1800">
                          <a:latin typeface="宋体" panose="02010600030101010101" pitchFamily="2" charset="-122"/>
                          <a:ea typeface="宋体" panose="02010600030101010101" pitchFamily="2" charset="-122"/>
                          <a:sym typeface="+mn-ea"/>
                        </a:rPr>
                        <a:t>→</a:t>
                      </a:r>
                      <a:r>
                        <a:rPr lang="en-US" altLang="zh-CN" sz="1800">
                          <a:sym typeface="+mn-ea"/>
                        </a:rPr>
                        <a:t>1664点</a:t>
                      </a:r>
                      <a:endParaRPr lang="zh-CN" altLang="en-US" sz="1800">
                        <a:latin typeface="宋体" panose="02010600030101010101" pitchFamily="2" charset="-122"/>
                        <a:ea typeface="宋体" panose="02010600030101010101" pitchFamily="2" charset="-122"/>
                        <a:sym typeface="+mn-ea"/>
                      </a:endParaRPr>
                    </a:p>
                  </a:txBody>
                  <a:tcPr/>
                </a:tc>
                <a:tc>
                  <a:txBody>
                    <a:bodyPr/>
                    <a:p>
                      <a:pPr algn="ctr">
                        <a:buNone/>
                      </a:pPr>
                      <a:r>
                        <a:rPr lang="zh-CN" altLang="en-US"/>
                        <a:t>最低跌至</a:t>
                      </a:r>
                      <a:r>
                        <a:rPr lang="en-US" altLang="zh-CN"/>
                        <a:t>1849</a:t>
                      </a:r>
                      <a:r>
                        <a:rPr lang="zh-CN" altLang="en-US"/>
                        <a:t>点</a:t>
                      </a:r>
                      <a:endParaRPr lang="zh-CN" altLang="en-US"/>
                    </a:p>
                  </a:txBody>
                  <a:tcPr/>
                </a:tc>
              </a:tr>
            </a:tbl>
          </a:graphicData>
        </a:graphic>
      </p:graphicFrame>
      <p:sp>
        <p:nvSpPr>
          <p:cNvPr id="5" name="文本框 4"/>
          <p:cNvSpPr txBox="1"/>
          <p:nvPr/>
        </p:nvSpPr>
        <p:spPr>
          <a:xfrm>
            <a:off x="2901950" y="2057400"/>
            <a:ext cx="6290310" cy="368300"/>
          </a:xfrm>
          <a:prstGeom prst="rect">
            <a:avLst/>
          </a:prstGeom>
          <a:noFill/>
        </p:spPr>
        <p:txBody>
          <a:bodyPr wrap="square" rtlCol="0">
            <a:spAutoFit/>
          </a:bodyPr>
          <a:p>
            <a:pPr algn="ctr"/>
            <a:r>
              <a:rPr lang="zh-CN" altLang="en-US"/>
              <a:t>我国市场为例 衰退期的各类资产表现</a:t>
            </a:r>
            <a:endParaRPr lang="zh-CN" altLang="en-US"/>
          </a:p>
        </p:txBody>
      </p:sp>
    </p:spTree>
    <p:custDataLst>
      <p:tags r:id="rId2"/>
    </p:custData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a:xfrm>
            <a:off x="8119110" y="1785620"/>
            <a:ext cx="3775075" cy="4550410"/>
          </a:xfrm>
        </p:spPr>
        <p:txBody>
          <a:bodyPr/>
          <a:p>
            <a:pPr marL="0" indent="0">
              <a:buNone/>
            </a:pPr>
            <a:r>
              <a:rPr lang="zh-CN" altLang="en-US"/>
              <a:t>经计算，案例中的回归方程拟合优度：</a:t>
            </a:r>
            <a:endParaRPr lang="zh-CN" altLang="en-US"/>
          </a:p>
          <a:p>
            <a:pPr marL="0" indent="0" algn="ctr">
              <a:buNone/>
            </a:pPr>
            <a:r>
              <a:rPr lang="en-US" altLang="zh-CN" sz="2400"/>
              <a:t>R</a:t>
            </a:r>
            <a:r>
              <a:rPr lang="en-US" altLang="zh-CN" sz="2400" baseline="30000">
                <a:solidFill>
                  <a:schemeClr val="tx1">
                    <a:lumMod val="75000"/>
                    <a:lumOff val="25000"/>
                  </a:schemeClr>
                </a:solidFill>
                <a:uFillTx/>
              </a:rPr>
              <a:t>2</a:t>
            </a:r>
            <a:r>
              <a:rPr lang="en-US" altLang="zh-CN" sz="2400">
                <a:solidFill>
                  <a:schemeClr val="tx1">
                    <a:lumMod val="75000"/>
                    <a:lumOff val="25000"/>
                  </a:schemeClr>
                </a:solidFill>
                <a:uFillTx/>
              </a:rPr>
              <a:t>=0.837</a:t>
            </a:r>
            <a:endParaRPr lang="en-US" altLang="zh-CN" sz="2400">
              <a:solidFill>
                <a:schemeClr val="tx1">
                  <a:lumMod val="75000"/>
                  <a:lumOff val="25000"/>
                </a:schemeClr>
              </a:solidFill>
              <a:uFillTx/>
            </a:endParaRPr>
          </a:p>
          <a:p>
            <a:pPr marL="0" indent="0" algn="l">
              <a:buNone/>
            </a:pPr>
            <a:r>
              <a:rPr sz="1600">
                <a:solidFill>
                  <a:schemeClr val="tx1">
                    <a:lumMod val="75000"/>
                    <a:lumOff val="25000"/>
                  </a:schemeClr>
                </a:solidFill>
                <a:uFillTx/>
              </a:rPr>
              <a:t>说明回归模型整体上对样本数据拟合效果较好。</a:t>
            </a:r>
            <a:endParaRPr sz="1600">
              <a:solidFill>
                <a:schemeClr val="tx1">
                  <a:lumMod val="75000"/>
                  <a:lumOff val="25000"/>
                </a:schemeClr>
              </a:solidFill>
              <a:uFillTx/>
            </a:endParaRPr>
          </a:p>
          <a:p>
            <a:pPr marL="0" indent="0" algn="l">
              <a:buNone/>
            </a:pPr>
            <a:r>
              <a:rPr sz="1600">
                <a:solidFill>
                  <a:schemeClr val="tx1">
                    <a:lumMod val="75000"/>
                    <a:lumOff val="25000"/>
                  </a:schemeClr>
                </a:solidFill>
                <a:uFillTx/>
              </a:rPr>
              <a:t>也可以理解为市场成交金额的变动解释了方正证券营业收入变动的</a:t>
            </a:r>
            <a:r>
              <a:rPr lang="en-US" altLang="zh-CN" sz="1600">
                <a:solidFill>
                  <a:schemeClr val="tx1">
                    <a:lumMod val="75000"/>
                    <a:lumOff val="25000"/>
                  </a:schemeClr>
                </a:solidFill>
                <a:uFillTx/>
              </a:rPr>
              <a:t>83.7%</a:t>
            </a:r>
            <a:r>
              <a:rPr sz="1600">
                <a:solidFill>
                  <a:schemeClr val="tx1">
                    <a:lumMod val="75000"/>
                    <a:lumOff val="25000"/>
                  </a:schemeClr>
                </a:solidFill>
                <a:uFillTx/>
              </a:rPr>
              <a:t>。</a:t>
            </a:r>
            <a:endParaRPr sz="1600">
              <a:solidFill>
                <a:schemeClr val="tx1">
                  <a:lumMod val="75000"/>
                  <a:lumOff val="25000"/>
                </a:schemeClr>
              </a:solidFill>
              <a:uFillTx/>
            </a:endParaRPr>
          </a:p>
        </p:txBody>
      </p:sp>
      <p:pic>
        <p:nvPicPr>
          <p:cNvPr id="6" name="内容占位符 5"/>
          <p:cNvPicPr>
            <a:picLocks noChangeAspect="1"/>
          </p:cNvPicPr>
          <p:nvPr/>
        </p:nvPicPr>
        <p:blipFill>
          <a:blip r:embed="rId1"/>
          <a:stretch>
            <a:fillRect/>
          </a:stretch>
        </p:blipFill>
        <p:spPr>
          <a:xfrm>
            <a:off x="171450" y="1629410"/>
            <a:ext cx="7871460" cy="4691380"/>
          </a:xfrm>
          <a:prstGeom prst="rect">
            <a:avLst/>
          </a:prstGeom>
        </p:spPr>
      </p:pic>
      <p:graphicFrame>
        <p:nvGraphicFramePr>
          <p:cNvPr id="5" name="对象 4">
            <a:hlinkClick r:id="" action="ppaction://ole?verb="/>
          </p:cNvPr>
          <p:cNvGraphicFramePr>
            <a:graphicFrameLocks noChangeAspect="1"/>
          </p:cNvGraphicFramePr>
          <p:nvPr/>
        </p:nvGraphicFramePr>
        <p:xfrm>
          <a:off x="1661795" y="2781935"/>
          <a:ext cx="2962275" cy="880110"/>
        </p:xfrm>
        <a:graphic>
          <a:graphicData uri="http://schemas.openxmlformats.org/presentationml/2006/ole">
            <mc:AlternateContent xmlns:mc="http://schemas.openxmlformats.org/markup-compatibility/2006">
              <mc:Choice xmlns:v="urn:schemas-microsoft-com:vml" Requires="v">
                <p:oleObj spid="_x0000_s7" name="" r:id="rId2" imgW="1066800" imgH="316865" progId="Equation.KSEE3">
                  <p:embed/>
                </p:oleObj>
              </mc:Choice>
              <mc:Fallback>
                <p:oleObj name="" r:id="rId2" imgW="1066800" imgH="316865" progId="Equation.KSEE3">
                  <p:embed/>
                  <p:pic>
                    <p:nvPicPr>
                      <p:cNvPr id="0" name="图片 7168"/>
                      <p:cNvPicPr/>
                      <p:nvPr/>
                    </p:nvPicPr>
                    <p:blipFill>
                      <a:blip r:embed="rId3"/>
                      <a:stretch>
                        <a:fillRect/>
                      </a:stretch>
                    </p:blipFill>
                    <p:spPr>
                      <a:xfrm>
                        <a:off x="1661795" y="2781935"/>
                        <a:ext cx="2962275" cy="880110"/>
                      </a:xfrm>
                      <a:prstGeom prst="rect">
                        <a:avLst/>
                      </a:prstGeom>
                    </p:spPr>
                  </p:pic>
                </p:oleObj>
              </mc:Fallback>
            </mc:AlternateContent>
          </a:graphicData>
        </a:graphic>
      </p:graphicFrame>
    </p:spTree>
    <p:custDataLst>
      <p:tags r:id="rId4"/>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p:txBody>
          <a:bodyPr/>
          <a:p>
            <a:pPr marL="0" indent="0">
              <a:buNone/>
            </a:pPr>
            <a:r>
              <a:rPr lang="en-US" altLang="zh-CN"/>
              <a:t>2.t</a:t>
            </a:r>
            <a:r>
              <a:t>检验法</a:t>
            </a:r>
          </a:p>
          <a:p>
            <a:pPr marL="0" indent="0">
              <a:buNone/>
            </a:pPr>
            <a:r>
              <a:rPr lang="zh-CN" altLang="en-US"/>
              <a:t>对于一元线性回归模型而言，通常最关心的是</a:t>
            </a:r>
            <a:r>
              <a:rPr lang="en-US" altLang="zh-CN"/>
              <a:t>x</a:t>
            </a:r>
            <a:r>
              <a:rPr lang="en-US" altLang="zh-CN" baseline="-25000">
                <a:solidFill>
                  <a:schemeClr val="tx1">
                    <a:lumMod val="75000"/>
                    <a:lumOff val="25000"/>
                  </a:schemeClr>
                </a:solidFill>
                <a:uFillTx/>
              </a:rPr>
              <a:t>i</a:t>
            </a:r>
            <a:r>
              <a:t>是否可以解释</a:t>
            </a:r>
            <a:r>
              <a:rPr lang="en-US" altLang="zh-CN"/>
              <a:t>y</a:t>
            </a:r>
            <a:r>
              <a:rPr lang="en-US" altLang="zh-CN" baseline="-25000">
                <a:solidFill>
                  <a:schemeClr val="tx1">
                    <a:lumMod val="75000"/>
                    <a:lumOff val="25000"/>
                  </a:schemeClr>
                </a:solidFill>
                <a:uFillTx/>
              </a:rPr>
              <a:t>i</a:t>
            </a:r>
            <a:r>
              <a:rPr lang="zh-CN" altLang="en-US"/>
              <a:t>的变化，因此需要检验</a:t>
            </a:r>
            <a:r>
              <a:rPr lang="en-US" altLang="zh-CN"/>
              <a:t>β=0</a:t>
            </a:r>
            <a:r>
              <a:t>的概率区间。</a:t>
            </a:r>
          </a:p>
          <a:p>
            <a:pPr marL="0" indent="0">
              <a:buNone/>
            </a:pPr>
            <a:r>
              <a:t>当样本容量较小时，要用</a:t>
            </a:r>
            <a:r>
              <a:rPr lang="en-US" altLang="zh-CN"/>
              <a:t>t</a:t>
            </a:r>
            <a:r>
              <a:t>分布检验法。</a:t>
            </a:r>
          </a:p>
          <a:p>
            <a:pPr marL="0" indent="0">
              <a:buNone/>
            </a:pPr>
            <a:r>
              <a:t>第一步，提出假设</a:t>
            </a:r>
          </a:p>
          <a:p>
            <a:pPr marL="0" indent="0" algn="ctr">
              <a:buNone/>
            </a:pPr>
            <a:r>
              <a:rPr lang="en-US" altLang="zh-CN"/>
              <a:t>H</a:t>
            </a:r>
            <a:r>
              <a:rPr lang="en-US" altLang="zh-CN" baseline="-25000">
                <a:solidFill>
                  <a:schemeClr val="tx1">
                    <a:lumMod val="75000"/>
                    <a:lumOff val="25000"/>
                  </a:schemeClr>
                </a:solidFill>
                <a:uFillTx/>
              </a:rPr>
              <a:t>0</a:t>
            </a:r>
            <a:r>
              <a:t>：</a:t>
            </a:r>
            <a:r>
              <a:rPr lang="en-US" altLang="zh-CN"/>
              <a:t>β=0</a:t>
            </a:r>
            <a:r>
              <a:t>，</a:t>
            </a:r>
            <a:r>
              <a:rPr lang="en-US" altLang="zh-CN"/>
              <a:t>H</a:t>
            </a:r>
            <a:r>
              <a:rPr lang="en-US" altLang="zh-CN" baseline="-25000">
                <a:solidFill>
                  <a:schemeClr val="tx1">
                    <a:lumMod val="75000"/>
                    <a:lumOff val="25000"/>
                  </a:schemeClr>
                </a:solidFill>
                <a:uFillTx/>
              </a:rPr>
              <a:t>1</a:t>
            </a:r>
            <a:r>
              <a:t>： </a:t>
            </a:r>
            <a:r>
              <a:rPr lang="en-US" altLang="zh-CN"/>
              <a:t>β≠0</a:t>
            </a:r>
            <a:endParaRPr lang="en-US" altLang="zh-CN"/>
          </a:p>
          <a:p>
            <a:pPr marL="0" indent="0" algn="l">
              <a:buNone/>
            </a:pPr>
            <a:r>
              <a:t>第二步，构造</a:t>
            </a:r>
            <a:r>
              <a:rPr lang="en-US" altLang="zh-CN"/>
              <a:t>t</a:t>
            </a:r>
            <a:r>
              <a:t>统计量，</a:t>
            </a:r>
            <a:r>
              <a:rPr lang="en-US" altLang="zh-CN"/>
              <a:t>t</a:t>
            </a:r>
            <a:r>
              <a:t>服从自由度为</a:t>
            </a:r>
            <a:r>
              <a:rPr lang="en-US" altLang="zh-CN"/>
              <a:t>n-2</a:t>
            </a:r>
            <a:r>
              <a:t>的</a:t>
            </a:r>
            <a:r>
              <a:rPr lang="en-US" altLang="zh-CN"/>
              <a:t>t</a:t>
            </a:r>
            <a:r>
              <a:t>分布</a:t>
            </a:r>
          </a:p>
          <a:p>
            <a:pPr marL="0" indent="0" algn="l">
              <a:buNone/>
            </a:pPr>
            <a:endParaRPr lang="zh-CN" altLang="en-US"/>
          </a:p>
          <a:p>
            <a:pPr marL="0" indent="0" algn="l">
              <a:buNone/>
            </a:pPr>
            <a:endParaRPr lang="zh-CN" altLang="en-US"/>
          </a:p>
          <a:p>
            <a:pPr marL="0" indent="0" algn="l">
              <a:buNone/>
            </a:pPr>
            <a:r>
              <a:rPr lang="zh-CN" altLang="en-US"/>
              <a:t>第三步，给定显著性水平</a:t>
            </a:r>
            <a:r>
              <a:rPr lang="en-US" altLang="zh-CN"/>
              <a:t>α</a:t>
            </a:r>
            <a:r>
              <a:t>，查自由度为</a:t>
            </a:r>
            <a:r>
              <a:rPr lang="en-US" altLang="zh-CN"/>
              <a:t>n-2</a:t>
            </a:r>
            <a:r>
              <a:t>的</a:t>
            </a:r>
            <a:r>
              <a:rPr lang="en-US" altLang="zh-CN"/>
              <a:t>t</a:t>
            </a:r>
            <a:r>
              <a:t>分布表，得临界值</a:t>
            </a:r>
            <a:r>
              <a:rPr lang="en-US" altLang="zh-CN"/>
              <a:t>t</a:t>
            </a:r>
            <a:r>
              <a:rPr lang="en-US" altLang="zh-CN" baseline="-25000">
                <a:solidFill>
                  <a:schemeClr val="tx1">
                    <a:lumMod val="75000"/>
                    <a:lumOff val="25000"/>
                  </a:schemeClr>
                </a:solidFill>
                <a:uFillTx/>
              </a:rPr>
              <a:t>α/2</a:t>
            </a:r>
            <a:r>
              <a:rPr lang="en-US" altLang="zh-CN"/>
              <a:t>(n-2)</a:t>
            </a:r>
            <a:r>
              <a:t>。</a:t>
            </a:r>
          </a:p>
          <a:p>
            <a:pPr marL="0" indent="0" algn="l">
              <a:buNone/>
            </a:pPr>
            <a:r>
              <a:t>第四步，根据决策准则，如果</a:t>
            </a:r>
            <a:r>
              <a:rPr lang="en-US" altLang="zh-CN"/>
              <a:t>|t|</a:t>
            </a:r>
            <a:r>
              <a:t>＞</a:t>
            </a:r>
            <a:r>
              <a:rPr lang="en-US" altLang="zh-CN">
                <a:sym typeface="+mn-ea"/>
              </a:rPr>
              <a:t>t</a:t>
            </a:r>
            <a:r>
              <a:rPr lang="en-US" altLang="zh-CN" baseline="-25000">
                <a:sym typeface="+mn-ea"/>
              </a:rPr>
              <a:t>α/2</a:t>
            </a:r>
            <a:r>
              <a:rPr lang="en-US" altLang="zh-CN">
                <a:sym typeface="+mn-ea"/>
              </a:rPr>
              <a:t>(n-2)</a:t>
            </a:r>
            <a:r>
              <a:rPr>
                <a:sym typeface="+mn-ea"/>
              </a:rPr>
              <a:t>，则拒绝</a:t>
            </a:r>
            <a:r>
              <a:rPr lang="en-US" altLang="zh-CN">
                <a:sym typeface="+mn-ea"/>
              </a:rPr>
              <a:t>H</a:t>
            </a:r>
            <a:r>
              <a:rPr lang="en-US" altLang="zh-CN" baseline="-25000">
                <a:sym typeface="+mn-ea"/>
              </a:rPr>
              <a:t>0</a:t>
            </a:r>
            <a:r>
              <a:rPr>
                <a:sym typeface="+mn-ea"/>
              </a:rPr>
              <a:t>：</a:t>
            </a:r>
            <a:r>
              <a:rPr lang="en-US" altLang="zh-CN">
                <a:sym typeface="+mn-ea"/>
              </a:rPr>
              <a:t>β=0</a:t>
            </a:r>
            <a:r>
              <a:rPr>
                <a:sym typeface="+mn-ea"/>
              </a:rPr>
              <a:t>的原假设，接受备择假设</a:t>
            </a:r>
            <a:r>
              <a:rPr lang="en-US" altLang="zh-CN">
                <a:sym typeface="+mn-ea"/>
              </a:rPr>
              <a:t>H</a:t>
            </a:r>
            <a:r>
              <a:rPr lang="en-US" altLang="zh-CN" baseline="-25000">
                <a:sym typeface="+mn-ea"/>
              </a:rPr>
              <a:t>1</a:t>
            </a:r>
            <a:r>
              <a:rPr>
                <a:sym typeface="+mn-ea"/>
              </a:rPr>
              <a:t>： </a:t>
            </a:r>
            <a:r>
              <a:rPr lang="en-US" altLang="zh-CN">
                <a:sym typeface="+mn-ea"/>
              </a:rPr>
              <a:t>β≠0</a:t>
            </a:r>
            <a:r>
              <a:rPr>
                <a:sym typeface="+mn-ea"/>
              </a:rPr>
              <a:t>，表明回归模型中自变量</a:t>
            </a:r>
            <a:r>
              <a:rPr lang="en-US" altLang="zh-CN">
                <a:sym typeface="+mn-ea"/>
              </a:rPr>
              <a:t>x</a:t>
            </a:r>
            <a:r>
              <a:rPr>
                <a:sym typeface="+mn-ea"/>
              </a:rPr>
              <a:t>对因变量</a:t>
            </a:r>
            <a:r>
              <a:rPr lang="en-US" altLang="zh-CN">
                <a:sym typeface="+mn-ea"/>
              </a:rPr>
              <a:t>y</a:t>
            </a:r>
            <a:r>
              <a:rPr>
                <a:sym typeface="+mn-ea"/>
              </a:rPr>
              <a:t>产生显著的影响；否则不拒绝</a:t>
            </a:r>
            <a:r>
              <a:rPr lang="en-US" altLang="zh-CN">
                <a:sym typeface="+mn-ea"/>
              </a:rPr>
              <a:t>H</a:t>
            </a:r>
            <a:r>
              <a:rPr lang="en-US" altLang="zh-CN" baseline="-25000">
                <a:sym typeface="+mn-ea"/>
              </a:rPr>
              <a:t>0</a:t>
            </a:r>
            <a:r>
              <a:rPr>
                <a:sym typeface="+mn-ea"/>
              </a:rPr>
              <a:t>：</a:t>
            </a:r>
            <a:r>
              <a:rPr lang="en-US" altLang="zh-CN">
                <a:sym typeface="+mn-ea"/>
              </a:rPr>
              <a:t>β=0</a:t>
            </a:r>
            <a:r>
              <a:rPr>
                <a:sym typeface="+mn-ea"/>
              </a:rPr>
              <a:t>的原假设，认为回归模型中自变量</a:t>
            </a:r>
            <a:r>
              <a:rPr lang="en-US" altLang="zh-CN">
                <a:sym typeface="+mn-ea"/>
              </a:rPr>
              <a:t>x</a:t>
            </a:r>
            <a:r>
              <a:rPr>
                <a:sym typeface="+mn-ea"/>
              </a:rPr>
              <a:t>对因变量</a:t>
            </a:r>
            <a:r>
              <a:rPr lang="en-US" altLang="zh-CN">
                <a:sym typeface="+mn-ea"/>
              </a:rPr>
              <a:t>y</a:t>
            </a:r>
            <a:r>
              <a:rPr>
                <a:sym typeface="+mn-ea"/>
              </a:rPr>
              <a:t>的影响不显著。</a:t>
            </a:r>
            <a:endParaRPr lang="zh-CN" altLang="en-US"/>
          </a:p>
          <a:p>
            <a:pPr marL="0" indent="0">
              <a:buNone/>
            </a:pPr>
            <a:endParaRPr lang="zh-CN" altLang="en-US"/>
          </a:p>
          <a:p>
            <a:pPr marL="0" indent="0">
              <a:buNone/>
            </a:pPr>
            <a:endParaRPr lang="zh-CN" altLang="en-US"/>
          </a:p>
          <a:p>
            <a:pPr marL="0" indent="0">
              <a:buNone/>
            </a:pPr>
            <a:r>
              <a:rPr lang="zh-CN" altLang="en-US"/>
              <a:t>                    </a:t>
            </a:r>
            <a:r>
              <a:rPr lang="en-US" altLang="zh-CN"/>
              <a:t>               </a:t>
            </a:r>
            <a:endParaRPr lang="en-US" altLang="zh-CN"/>
          </a:p>
        </p:txBody>
      </p:sp>
      <p:graphicFrame>
        <p:nvGraphicFramePr>
          <p:cNvPr id="5" name="对象 4">
            <a:hlinkClick r:id="" action="ppaction://ole?verb="/>
          </p:cNvPr>
          <p:cNvGraphicFramePr>
            <a:graphicFrameLocks noChangeAspect="1"/>
          </p:cNvGraphicFramePr>
          <p:nvPr/>
        </p:nvGraphicFramePr>
        <p:xfrm>
          <a:off x="4982845" y="3810000"/>
          <a:ext cx="1936115" cy="937260"/>
        </p:xfrm>
        <a:graphic>
          <a:graphicData uri="http://schemas.openxmlformats.org/presentationml/2006/ole">
            <mc:AlternateContent xmlns:mc="http://schemas.openxmlformats.org/markup-compatibility/2006">
              <mc:Choice xmlns:v="urn:schemas-microsoft-com:vml" Requires="v">
                <p:oleObj spid="_x0000_s9217" name="" r:id="rId1" imgW="1206500" imgH="584200" progId="Equation.KSEE3">
                  <p:embed/>
                </p:oleObj>
              </mc:Choice>
              <mc:Fallback>
                <p:oleObj name="" r:id="rId1" imgW="1206500" imgH="584200" progId="Equation.KSEE3">
                  <p:embed/>
                  <p:pic>
                    <p:nvPicPr>
                      <p:cNvPr id="0" name="图片 9216"/>
                      <p:cNvPicPr/>
                      <p:nvPr/>
                    </p:nvPicPr>
                    <p:blipFill>
                      <a:blip r:embed="rId2"/>
                      <a:stretch>
                        <a:fillRect/>
                      </a:stretch>
                    </p:blipFill>
                    <p:spPr>
                      <a:xfrm>
                        <a:off x="4982845" y="3810000"/>
                        <a:ext cx="1936115" cy="937260"/>
                      </a:xfrm>
                      <a:prstGeom prst="rect">
                        <a:avLst/>
                      </a:prstGeom>
                    </p:spPr>
                  </p:pic>
                </p:oleObj>
              </mc:Fallback>
            </mc:AlternateContent>
          </a:graphicData>
        </a:graphic>
      </p:graphicFrame>
    </p:spTree>
    <p:custDataLst>
      <p:tags r:id="rId3"/>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图片 7"/>
          <p:cNvPicPr>
            <a:picLocks noChangeAspect="1"/>
          </p:cNvPicPr>
          <p:nvPr/>
        </p:nvPicPr>
        <p:blipFill>
          <a:blip r:embed="rId1"/>
          <a:stretch>
            <a:fillRect/>
          </a:stretch>
        </p:blipFill>
        <p:spPr>
          <a:xfrm>
            <a:off x="5702935" y="1381760"/>
            <a:ext cx="6409055" cy="4093845"/>
          </a:xfrm>
          <a:prstGeom prst="rect">
            <a:avLst/>
          </a:prstGeom>
        </p:spPr>
      </p:pic>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模型检验</a:t>
            </a:r>
            <a:endParaRPr lang="zh-CN" altLang="en-US"/>
          </a:p>
        </p:txBody>
      </p:sp>
      <p:sp>
        <p:nvSpPr>
          <p:cNvPr id="3" name="内容占位符 2"/>
          <p:cNvSpPr>
            <a:spLocks noGrp="1"/>
          </p:cNvSpPr>
          <p:nvPr>
            <p:ph idx="1"/>
          </p:nvPr>
        </p:nvSpPr>
        <p:spPr>
          <a:xfrm>
            <a:off x="483235" y="1242695"/>
            <a:ext cx="11442065" cy="5327015"/>
          </a:xfrm>
        </p:spPr>
        <p:txBody>
          <a:bodyPr/>
          <a:p>
            <a:pPr marL="0" indent="0">
              <a:buNone/>
            </a:pPr>
            <a:r>
              <a:rPr lang="zh-CN" altLang="en-US"/>
              <a:t>依然以方正证券的案例为例，计算</a:t>
            </a:r>
            <a:r>
              <a:rPr lang="en-US" altLang="zh-CN"/>
              <a:t>t</a:t>
            </a:r>
            <a:r>
              <a:t>值：</a:t>
            </a:r>
          </a:p>
          <a:p>
            <a:pPr marL="0" indent="0">
              <a:buNone/>
            </a:pPr>
          </a:p>
          <a:p>
            <a:pPr marL="0" indent="0">
              <a:buNone/>
            </a:pPr>
          </a:p>
          <a:p>
            <a:pPr marL="0" indent="0">
              <a:buNone/>
            </a:pPr>
          </a:p>
          <a:p>
            <a:pPr marL="0" indent="0">
              <a:buNone/>
            </a:pPr>
          </a:p>
          <a:p>
            <a:pPr marL="0" indent="0">
              <a:buNone/>
            </a:pPr>
          </a:p>
          <a:p>
            <a:pPr marL="0" indent="0">
              <a:buNone/>
            </a:pPr>
            <a:r>
              <a:t>在显著性水平为</a:t>
            </a:r>
            <a:r>
              <a:rPr lang="en-US" altLang="zh-CN"/>
              <a:t>5%</a:t>
            </a:r>
            <a:r>
              <a:t>下，查自由度（</a:t>
            </a:r>
            <a:r>
              <a:rPr lang="en-US" altLang="zh-CN"/>
              <a:t>8-2</a:t>
            </a:r>
            <a:r>
              <a:t>）</a:t>
            </a:r>
            <a:r>
              <a:rPr lang="en-US" altLang="zh-CN"/>
              <a:t>=6</a:t>
            </a:r>
            <a:r>
              <a:t>、</a:t>
            </a:r>
          </a:p>
          <a:p>
            <a:pPr marL="0" indent="0">
              <a:buNone/>
            </a:pPr>
            <a:r>
              <a:rPr lang="en-US" altLang="zh-CN"/>
              <a:t>α=0.025</a:t>
            </a:r>
            <a:r>
              <a:t>的</a:t>
            </a:r>
            <a:r>
              <a:rPr lang="en-US" altLang="zh-CN"/>
              <a:t>t</a:t>
            </a:r>
            <a:r>
              <a:t>分布表，得</a:t>
            </a:r>
            <a:r>
              <a:rPr lang="en-US" altLang="zh-CN"/>
              <a:t>2.447</a:t>
            </a:r>
            <a:r>
              <a:t>。</a:t>
            </a:r>
          </a:p>
          <a:p>
            <a:pPr marL="0" indent="0">
              <a:buNone/>
            </a:pPr>
            <a:r>
              <a:rPr lang="en-US" altLang="zh-CN"/>
              <a:t>|t|=2.241</a:t>
            </a:r>
            <a:r>
              <a:t>＜</a:t>
            </a:r>
            <a:r>
              <a:rPr lang="en-US" altLang="zh-CN"/>
              <a:t>2.447</a:t>
            </a:r>
            <a:r>
              <a:t>，</a:t>
            </a:r>
          </a:p>
          <a:p>
            <a:pPr marL="0" indent="0">
              <a:buNone/>
            </a:pPr>
            <a:r>
              <a:t>说明模型的</a:t>
            </a:r>
            <a:r>
              <a:rPr lang="en-US" altLang="zh-CN"/>
              <a:t>β</a:t>
            </a:r>
            <a:r>
              <a:t>值无法在</a:t>
            </a:r>
            <a:r>
              <a:rPr lang="en-US" altLang="zh-CN"/>
              <a:t>5%</a:t>
            </a:r>
            <a:r>
              <a:t>的显著性水平</a:t>
            </a:r>
            <a:r>
              <a:t>下检验通过。</a:t>
            </a:r>
          </a:p>
          <a:p>
            <a:pPr marL="0" indent="0">
              <a:buNone/>
            </a:pPr>
            <a:r>
              <a:t>将显著性水平放大到</a:t>
            </a:r>
            <a:r>
              <a:rPr lang="en-US" altLang="zh-CN"/>
              <a:t>10%</a:t>
            </a:r>
            <a:r>
              <a:t>时，可以检验通过。</a:t>
            </a:r>
          </a:p>
          <a:p>
            <a:pPr marL="0" indent="0">
              <a:buNone/>
            </a:pPr>
            <a:r>
              <a:rPr b="1">
                <a:solidFill>
                  <a:srgbClr val="FF0000"/>
                </a:solidFill>
              </a:rPr>
              <a:t>这表明真实的</a:t>
            </a:r>
            <a:r>
              <a:rPr lang="en-US" altLang="zh-CN" b="1">
                <a:solidFill>
                  <a:srgbClr val="FF0000"/>
                </a:solidFill>
              </a:rPr>
              <a:t>β=0</a:t>
            </a:r>
            <a:r>
              <a:rPr b="1">
                <a:solidFill>
                  <a:srgbClr val="FF0000"/>
                </a:solidFill>
              </a:rPr>
              <a:t>，而我们计算出</a:t>
            </a:r>
            <a:r>
              <a:rPr lang="en-US" altLang="zh-CN" b="1">
                <a:solidFill>
                  <a:srgbClr val="FF0000"/>
                </a:solidFill>
              </a:rPr>
              <a:t>β=1.5</a:t>
            </a:r>
            <a:r>
              <a:rPr b="1">
                <a:solidFill>
                  <a:srgbClr val="FF0000"/>
                </a:solidFill>
              </a:rPr>
              <a:t>的概率介于</a:t>
            </a:r>
            <a:r>
              <a:rPr lang="en-US" altLang="zh-CN" b="1">
                <a:solidFill>
                  <a:srgbClr val="FF0000"/>
                </a:solidFill>
              </a:rPr>
              <a:t>2.5%~5%</a:t>
            </a:r>
            <a:r>
              <a:rPr b="1">
                <a:solidFill>
                  <a:srgbClr val="FF0000"/>
                </a:solidFill>
              </a:rPr>
              <a:t>之间</a:t>
            </a:r>
            <a:r>
              <a:t>。</a:t>
            </a:r>
          </a:p>
          <a:p>
            <a:pPr marL="0" indent="0">
              <a:buNone/>
            </a:pPr>
          </a:p>
        </p:txBody>
      </p:sp>
      <p:graphicFrame>
        <p:nvGraphicFramePr>
          <p:cNvPr id="5" name="对象 4">
            <a:hlinkClick r:id="" action="ppaction://ole?verb="/>
          </p:cNvPr>
          <p:cNvGraphicFramePr>
            <a:graphicFrameLocks noChangeAspect="1"/>
          </p:cNvGraphicFramePr>
          <p:nvPr/>
        </p:nvGraphicFramePr>
        <p:xfrm>
          <a:off x="833120" y="1881505"/>
          <a:ext cx="3975735" cy="1854200"/>
        </p:xfrm>
        <a:graphic>
          <a:graphicData uri="http://schemas.openxmlformats.org/presentationml/2006/ole">
            <mc:AlternateContent xmlns:mc="http://schemas.openxmlformats.org/markup-compatibility/2006">
              <mc:Choice xmlns:v="urn:schemas-microsoft-com:vml" Requires="v">
                <p:oleObj spid="_x0000_s9217" name="" r:id="rId2" imgW="2476500" imgH="1155700" progId="Equation.KSEE3">
                  <p:embed/>
                </p:oleObj>
              </mc:Choice>
              <mc:Fallback>
                <p:oleObj name="" r:id="rId2" imgW="2476500" imgH="1155700" progId="Equation.KSEE3">
                  <p:embed/>
                  <p:pic>
                    <p:nvPicPr>
                      <p:cNvPr id="0" name="图片 9216"/>
                      <p:cNvPicPr/>
                      <p:nvPr/>
                    </p:nvPicPr>
                    <p:blipFill>
                      <a:blip r:embed="rId3"/>
                      <a:stretch>
                        <a:fillRect/>
                      </a:stretch>
                    </p:blipFill>
                    <p:spPr>
                      <a:xfrm>
                        <a:off x="833120" y="1881505"/>
                        <a:ext cx="3975735" cy="1854200"/>
                      </a:xfrm>
                      <a:prstGeom prst="rect">
                        <a:avLst/>
                      </a:prstGeom>
                    </p:spPr>
                  </p:pic>
                </p:oleObj>
              </mc:Fallback>
            </mc:AlternateContent>
          </a:graphicData>
        </a:graphic>
      </p:graphicFrame>
      <p:sp>
        <p:nvSpPr>
          <p:cNvPr id="9" name="矩形 8"/>
          <p:cNvSpPr/>
          <p:nvPr/>
        </p:nvSpPr>
        <p:spPr>
          <a:xfrm>
            <a:off x="9463405" y="4659630"/>
            <a:ext cx="492125" cy="222885"/>
          </a:xfrm>
          <a:prstGeom prst="rect">
            <a:avLst/>
          </a:prstGeom>
          <a:noFill/>
          <a:ln>
            <a:solidFill>
              <a:srgbClr val="C00000"/>
            </a:solidFill>
          </a:ln>
          <a:extLst>
            <a:ext uri="{909E8E84-426E-40DD-AFC4-6F175D3DCCD1}">
              <a14:hiddenFill xmlns:a14="http://schemas.microsoft.com/office/drawing/2010/main">
                <a:solidFill>
                  <a:schemeClr val="lt1"/>
                </a:solidFill>
              </a14:hiddenFill>
            </a:ext>
          </a:extLst>
        </p:spPr>
        <p:style>
          <a:lnRef idx="2">
            <a:schemeClr val="accent5"/>
          </a:lnRef>
          <a:fillRef idx="1">
            <a:schemeClr val="lt1"/>
          </a:fillRef>
          <a:effectRef idx="0">
            <a:schemeClr val="accent5"/>
          </a:effectRef>
          <a:fontRef idx="minor">
            <a:schemeClr val="dk1"/>
          </a:fontRef>
        </p:style>
        <p:txBody>
          <a:bodyPr rtlCol="0" anchor="ctr"/>
          <a:p>
            <a:pPr algn="ctr"/>
            <a:endParaRPr lang="zh-CN" altLang="en-US"/>
          </a:p>
        </p:txBody>
      </p:sp>
    </p:spTree>
    <p:custDataLst>
      <p:tags r:id="rId4"/>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3" name="内容占位符 2"/>
          <p:cNvSpPr>
            <a:spLocks noGrp="1"/>
          </p:cNvSpPr>
          <p:nvPr>
            <p:ph idx="1"/>
          </p:nvPr>
        </p:nvSpPr>
        <p:spPr/>
        <p:txBody>
          <a:bodyPr/>
          <a:p>
            <a:pPr marL="0" indent="0">
              <a:buNone/>
            </a:pPr>
            <a:r>
              <a:rPr lang="en-US" altLang="zh-CN"/>
              <a:t>1.</a:t>
            </a:r>
            <a:r>
              <a:t>点预测</a:t>
            </a:r>
          </a:p>
          <a:p>
            <a:pPr marL="0" indent="0">
              <a:buNone/>
            </a:pPr>
            <a:r>
              <a:t>利用回归方程                                     ，将</a:t>
            </a:r>
            <a:r>
              <a:rPr lang="en-US" altLang="zh-CN"/>
              <a:t>i</a:t>
            </a:r>
            <a:r>
              <a:t>外推至某个预测期</a:t>
            </a:r>
            <a:r>
              <a:rPr lang="en-US" altLang="zh-CN"/>
              <a:t>f</a:t>
            </a:r>
            <a:r>
              <a:t>，将</a:t>
            </a:r>
            <a:r>
              <a:rPr lang="en-US" altLang="zh-CN"/>
              <a:t>x</a:t>
            </a:r>
            <a:r>
              <a:rPr lang="en-US" altLang="zh-CN" baseline="-25000">
                <a:solidFill>
                  <a:schemeClr val="tx1">
                    <a:lumMod val="75000"/>
                    <a:lumOff val="25000"/>
                  </a:schemeClr>
                </a:solidFill>
                <a:uFillTx/>
              </a:rPr>
              <a:t>f</a:t>
            </a:r>
            <a:r>
              <a:t>代入方程，即得到</a:t>
            </a:r>
            <a:r>
              <a:rPr lang="en-US" altLang="zh-CN"/>
              <a:t>y</a:t>
            </a:r>
            <a:r>
              <a:rPr lang="en-US" altLang="zh-CN" baseline="-25000">
                <a:solidFill>
                  <a:schemeClr val="tx1">
                    <a:lumMod val="75000"/>
                    <a:lumOff val="25000"/>
                  </a:schemeClr>
                </a:solidFill>
                <a:uFillTx/>
              </a:rPr>
              <a:t>f</a:t>
            </a:r>
            <a:r>
              <a:t>的预测值。</a:t>
            </a:r>
          </a:p>
          <a:p>
            <a:pPr marL="0" indent="0">
              <a:buNone/>
            </a:pPr>
            <a:r>
              <a:t>例如已知</a:t>
            </a:r>
            <a:r>
              <a:rPr lang="en-US" altLang="zh-CN"/>
              <a:t>2019</a:t>
            </a:r>
            <a:r>
              <a:t>年上证指数总成交金额为</a:t>
            </a:r>
            <a:r>
              <a:rPr lang="en-US" altLang="zh-CN"/>
              <a:t>54.21</a:t>
            </a:r>
            <a:r>
              <a:t>万亿元，可以得到方正证券</a:t>
            </a:r>
            <a:r>
              <a:rPr lang="en-US" altLang="zh-CN"/>
              <a:t>2019</a:t>
            </a:r>
            <a:r>
              <a:t>年营业收入的预测值</a:t>
            </a:r>
          </a:p>
          <a:p>
            <a:pPr marL="0" indent="0">
              <a:buNone/>
            </a:pPr>
          </a:p>
          <a:p>
            <a:pPr marL="0" indent="0">
              <a:buNone/>
            </a:pPr>
          </a:p>
        </p:txBody>
      </p:sp>
      <p:graphicFrame>
        <p:nvGraphicFramePr>
          <p:cNvPr id="5" name="对象 4">
            <a:hlinkClick r:id="" action="ppaction://ole?verb="/>
          </p:cNvPr>
          <p:cNvGraphicFramePr>
            <a:graphicFrameLocks noChangeAspect="1"/>
          </p:cNvGraphicFramePr>
          <p:nvPr/>
        </p:nvGraphicFramePr>
        <p:xfrm>
          <a:off x="2192655" y="1417955"/>
          <a:ext cx="2690495" cy="799465"/>
        </p:xfrm>
        <a:graphic>
          <a:graphicData uri="http://schemas.openxmlformats.org/presentationml/2006/ole">
            <mc:AlternateContent xmlns:mc="http://schemas.openxmlformats.org/markup-compatibility/2006">
              <mc:Choice xmlns:v="urn:schemas-microsoft-com:vml" Requires="v">
                <p:oleObj spid="_x0000_s6" name="" r:id="rId1" imgW="1066800" imgH="316865" progId="Equation.KSEE3">
                  <p:embed/>
                </p:oleObj>
              </mc:Choice>
              <mc:Fallback>
                <p:oleObj name="" r:id="rId1" imgW="1066800" imgH="316865" progId="Equation.KSEE3">
                  <p:embed/>
                  <p:pic>
                    <p:nvPicPr>
                      <p:cNvPr id="0" name="图片 7168"/>
                      <p:cNvPicPr/>
                      <p:nvPr/>
                    </p:nvPicPr>
                    <p:blipFill>
                      <a:blip r:embed="rId2"/>
                      <a:stretch>
                        <a:fillRect/>
                      </a:stretch>
                    </p:blipFill>
                    <p:spPr>
                      <a:xfrm>
                        <a:off x="2192655" y="1417955"/>
                        <a:ext cx="2690495" cy="79946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2840673" y="2823845"/>
          <a:ext cx="5894070" cy="799465"/>
        </p:xfrm>
        <a:graphic>
          <a:graphicData uri="http://schemas.openxmlformats.org/presentationml/2006/ole">
            <mc:AlternateContent xmlns:mc="http://schemas.openxmlformats.org/markup-compatibility/2006">
              <mc:Choice xmlns:v="urn:schemas-microsoft-com:vml" Requires="v">
                <p:oleObj spid="_x0000_s8" name="" r:id="rId3" imgW="2336800" imgH="316865" progId="Equation.KSEE3">
                  <p:embed/>
                </p:oleObj>
              </mc:Choice>
              <mc:Fallback>
                <p:oleObj name="" r:id="rId3" imgW="2336800" imgH="316865" progId="Equation.KSEE3">
                  <p:embed/>
                  <p:pic>
                    <p:nvPicPr>
                      <p:cNvPr id="0" name="图片 7168"/>
                      <p:cNvPicPr/>
                      <p:nvPr/>
                    </p:nvPicPr>
                    <p:blipFill>
                      <a:blip r:embed="rId4"/>
                      <a:stretch>
                        <a:fillRect/>
                      </a:stretch>
                    </p:blipFill>
                    <p:spPr>
                      <a:xfrm>
                        <a:off x="2840673" y="2823845"/>
                        <a:ext cx="5894070" cy="799465"/>
                      </a:xfrm>
                      <a:prstGeom prst="rect">
                        <a:avLst/>
                      </a:prstGeom>
                    </p:spPr>
                  </p:pic>
                </p:oleObj>
              </mc:Fallback>
            </mc:AlternateContent>
          </a:graphicData>
        </a:graphic>
      </p:graphicFrame>
    </p:spTree>
    <p:custDataLst>
      <p:tags r:id="rId5"/>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3" name="内容占位符 2"/>
          <p:cNvSpPr>
            <a:spLocks noGrp="1"/>
          </p:cNvSpPr>
          <p:nvPr>
            <p:ph idx="1"/>
          </p:nvPr>
        </p:nvSpPr>
        <p:spPr/>
        <p:txBody>
          <a:bodyPr/>
          <a:p>
            <a:pPr marL="0" indent="0">
              <a:buNone/>
            </a:pPr>
            <a:r>
              <a:rPr lang="en-US" altLang="zh-CN"/>
              <a:t>2.</a:t>
            </a:r>
            <a:r>
              <a:t>区间预测</a:t>
            </a:r>
          </a:p>
          <a:p>
            <a:pPr marL="0" indent="0">
              <a:buNone/>
            </a:pPr>
            <a:r>
              <a:t>预测期平均值</a:t>
            </a:r>
            <a:r>
              <a:rPr lang="en-US" altLang="zh-CN"/>
              <a:t>E</a:t>
            </a:r>
            <a:r>
              <a:t>（</a:t>
            </a:r>
            <a:r>
              <a:rPr lang="en-US" altLang="zh-CN"/>
              <a:t>y</a:t>
            </a:r>
            <a:r>
              <a:rPr lang="en-US" altLang="zh-CN" baseline="-25000">
                <a:solidFill>
                  <a:schemeClr val="tx1">
                    <a:lumMod val="75000"/>
                    <a:lumOff val="25000"/>
                  </a:schemeClr>
                </a:solidFill>
                <a:uFillTx/>
              </a:rPr>
              <a:t>f</a:t>
            </a:r>
            <a:r>
              <a:rPr lang="en-US" altLang="zh-CN"/>
              <a:t>|x</a:t>
            </a:r>
            <a:r>
              <a:rPr lang="en-US" altLang="zh-CN" baseline="-25000">
                <a:solidFill>
                  <a:schemeClr val="tx1">
                    <a:lumMod val="75000"/>
                    <a:lumOff val="25000"/>
                  </a:schemeClr>
                </a:solidFill>
                <a:uFillTx/>
              </a:rPr>
              <a:t>f</a:t>
            </a:r>
            <a:r>
              <a:t>）的置信度为</a:t>
            </a:r>
            <a:r>
              <a:rPr lang="en-US" altLang="zh-CN"/>
              <a:t>1-α</a:t>
            </a:r>
            <a:r>
              <a:t>的置信区间：</a:t>
            </a:r>
          </a:p>
          <a:p>
            <a:pPr marL="0" indent="0">
              <a:buNone/>
            </a:pPr>
          </a:p>
          <a:p>
            <a:pPr marL="0" indent="0">
              <a:buNone/>
            </a:pPr>
          </a:p>
          <a:p>
            <a:pPr marL="0" indent="0">
              <a:buNone/>
            </a:pPr>
          </a:p>
          <a:p>
            <a:pPr marL="0" indent="0">
              <a:buNone/>
            </a:pPr>
          </a:p>
          <a:p>
            <a:pPr marL="0" indent="0">
              <a:buNone/>
            </a:pPr>
          </a:p>
          <a:p>
            <a:pPr marL="0" indent="0">
              <a:buNone/>
            </a:pPr>
            <a:r>
              <a:t>其中，</a:t>
            </a:r>
          </a:p>
          <a:p>
            <a:pPr marL="0" indent="0">
              <a:buNone/>
            </a:pPr>
          </a:p>
          <a:p>
            <a:pPr marL="0" indent="0">
              <a:buNone/>
            </a:pPr>
            <a:r>
              <a:t>经计算，方正证券</a:t>
            </a:r>
            <a:r>
              <a:rPr lang="en-US" altLang="zh-CN"/>
              <a:t>2019</a:t>
            </a:r>
            <a:r>
              <a:t>年营业收入预测平均值置信度为</a:t>
            </a:r>
            <a:r>
              <a:rPr lang="en-US" altLang="zh-CN"/>
              <a:t>95%</a:t>
            </a:r>
            <a:r>
              <a:t>的置信区间为</a:t>
            </a:r>
            <a:r>
              <a:rPr lang="en-US" altLang="zh-CN"/>
              <a:t>58.34~89.80</a:t>
            </a:r>
            <a:r>
              <a:t>亿元，</a:t>
            </a:r>
          </a:p>
          <a:p>
            <a:pPr marL="0" indent="0">
              <a:buNone/>
            </a:pPr>
            <a:r>
              <a:t>                                                            置信度为</a:t>
            </a:r>
            <a:r>
              <a:rPr lang="en-US" altLang="zh-CN"/>
              <a:t>70%</a:t>
            </a:r>
            <a:r>
              <a:t>的置信区间为</a:t>
            </a:r>
            <a:r>
              <a:rPr lang="en-US" altLang="zh-CN"/>
              <a:t>66.91~81.23</a:t>
            </a:r>
            <a:r>
              <a:t>亿元</a:t>
            </a:r>
            <a:r>
              <a:t>。</a:t>
            </a:r>
          </a:p>
        </p:txBody>
      </p:sp>
      <p:graphicFrame>
        <p:nvGraphicFramePr>
          <p:cNvPr id="4" name="对象 3">
            <a:hlinkClick r:id="" action="ppaction://ole?verb="/>
          </p:cNvPr>
          <p:cNvGraphicFramePr>
            <a:graphicFrameLocks noChangeAspect="1"/>
          </p:cNvGraphicFramePr>
          <p:nvPr/>
        </p:nvGraphicFramePr>
        <p:xfrm>
          <a:off x="1863090" y="2226945"/>
          <a:ext cx="8023225" cy="1560195"/>
        </p:xfrm>
        <a:graphic>
          <a:graphicData uri="http://schemas.openxmlformats.org/presentationml/2006/ole">
            <mc:AlternateContent xmlns:mc="http://schemas.openxmlformats.org/markup-compatibility/2006">
              <mc:Choice xmlns:v="urn:schemas-microsoft-com:vml" Requires="v">
                <p:oleObj spid="_x0000_s10241" name="" r:id="rId1" imgW="4572000" imgH="889000" progId="Equation.KSEE3">
                  <p:embed/>
                </p:oleObj>
              </mc:Choice>
              <mc:Fallback>
                <p:oleObj name="" r:id="rId1" imgW="4572000" imgH="889000" progId="Equation.KSEE3">
                  <p:embed/>
                  <p:pic>
                    <p:nvPicPr>
                      <p:cNvPr id="0" name="图片 10240"/>
                      <p:cNvPicPr/>
                      <p:nvPr/>
                    </p:nvPicPr>
                    <p:blipFill>
                      <a:blip r:embed="rId2"/>
                      <a:stretch>
                        <a:fillRect/>
                      </a:stretch>
                    </p:blipFill>
                    <p:spPr>
                      <a:xfrm>
                        <a:off x="1863090" y="2226945"/>
                        <a:ext cx="8023225" cy="1560195"/>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1493520" y="4153535"/>
          <a:ext cx="1330960" cy="755015"/>
        </p:xfrm>
        <a:graphic>
          <a:graphicData uri="http://schemas.openxmlformats.org/presentationml/2006/ole">
            <mc:AlternateContent xmlns:mc="http://schemas.openxmlformats.org/markup-compatibility/2006">
              <mc:Choice xmlns:v="urn:schemas-microsoft-com:vml" Requires="v">
                <p:oleObj spid="_x0000_s10242" name="" r:id="rId3" imgW="850900" imgH="482600" progId="Equation.KSEE3">
                  <p:embed/>
                </p:oleObj>
              </mc:Choice>
              <mc:Fallback>
                <p:oleObj name="" r:id="rId3" imgW="850900" imgH="482600" progId="Equation.KSEE3">
                  <p:embed/>
                  <p:pic>
                    <p:nvPicPr>
                      <p:cNvPr id="0" name="图片 10241"/>
                      <p:cNvPicPr/>
                      <p:nvPr/>
                    </p:nvPicPr>
                    <p:blipFill>
                      <a:blip r:embed="rId4"/>
                      <a:stretch>
                        <a:fillRect/>
                      </a:stretch>
                    </p:blipFill>
                    <p:spPr>
                      <a:xfrm>
                        <a:off x="1493520" y="4153535"/>
                        <a:ext cx="1330960" cy="755015"/>
                      </a:xfrm>
                      <a:prstGeom prst="rect">
                        <a:avLst/>
                      </a:prstGeom>
                    </p:spPr>
                  </p:pic>
                </p:oleObj>
              </mc:Fallback>
            </mc:AlternateContent>
          </a:graphicData>
        </a:graphic>
      </p:graphicFrame>
    </p:spTree>
    <p:custDataLst>
      <p:tags r:id="rId5"/>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3" name="内容占位符 2"/>
          <p:cNvSpPr>
            <a:spLocks noGrp="1"/>
          </p:cNvSpPr>
          <p:nvPr>
            <p:ph idx="1"/>
          </p:nvPr>
        </p:nvSpPr>
        <p:spPr/>
        <p:txBody>
          <a:bodyPr/>
          <a:p>
            <a:pPr marL="0" indent="0">
              <a:buNone/>
            </a:pPr>
            <a:r>
              <a:rPr lang="en-US" altLang="zh-CN"/>
              <a:t>2.</a:t>
            </a:r>
            <a:r>
              <a:t>区间预测</a:t>
            </a:r>
          </a:p>
          <a:p>
            <a:pPr marL="0" indent="0">
              <a:buNone/>
            </a:pPr>
            <a:r>
              <a:rPr lang="en-US" altLang="zh-CN"/>
              <a:t>y</a:t>
            </a:r>
            <a:r>
              <a:rPr lang="en-US" altLang="zh-CN" baseline="-25000">
                <a:solidFill>
                  <a:schemeClr val="tx1">
                    <a:lumMod val="75000"/>
                    <a:lumOff val="25000"/>
                  </a:schemeClr>
                </a:solidFill>
                <a:uFillTx/>
              </a:rPr>
              <a:t>f</a:t>
            </a:r>
            <a:r>
              <a:t>的真实值的预测区间为：</a:t>
            </a:r>
          </a:p>
          <a:p>
            <a:pPr marL="0" indent="0">
              <a:buNone/>
            </a:pPr>
          </a:p>
          <a:p>
            <a:pPr marL="0" indent="0">
              <a:buNone/>
            </a:pPr>
          </a:p>
          <a:p>
            <a:pPr marL="0" indent="0">
              <a:buNone/>
            </a:pPr>
          </a:p>
          <a:p>
            <a:pPr marL="0" indent="0">
              <a:buNone/>
            </a:pPr>
          </a:p>
          <a:p>
            <a:pPr marL="0" indent="0">
              <a:buNone/>
            </a:pPr>
            <a:r>
              <a:t>其中，</a:t>
            </a:r>
          </a:p>
          <a:p>
            <a:pPr marL="0" indent="0">
              <a:buNone/>
            </a:pPr>
          </a:p>
          <a:p>
            <a:pPr marL="0" indent="0">
              <a:buNone/>
            </a:pPr>
            <a:endParaRPr>
              <a:sym typeface="+mn-ea"/>
            </a:endParaRPr>
          </a:p>
          <a:p>
            <a:pPr marL="0" indent="0">
              <a:buNone/>
            </a:pPr>
            <a:r>
              <a:rPr>
                <a:sym typeface="+mn-ea"/>
              </a:rPr>
              <a:t>经计算，方正证券</a:t>
            </a:r>
            <a:r>
              <a:rPr lang="en-US" altLang="zh-CN">
                <a:sym typeface="+mn-ea"/>
              </a:rPr>
              <a:t>2019</a:t>
            </a:r>
            <a:r>
              <a:rPr>
                <a:sym typeface="+mn-ea"/>
              </a:rPr>
              <a:t>年营业收入真实值置信度为</a:t>
            </a:r>
            <a:r>
              <a:rPr lang="en-US" altLang="zh-CN">
                <a:sym typeface="+mn-ea"/>
              </a:rPr>
              <a:t>70%</a:t>
            </a:r>
            <a:r>
              <a:rPr>
                <a:sym typeface="+mn-ea"/>
              </a:rPr>
              <a:t>的置信区间为</a:t>
            </a:r>
            <a:r>
              <a:rPr lang="en-US" altLang="zh-CN">
                <a:sym typeface="+mn-ea"/>
              </a:rPr>
              <a:t>61.63~86.51</a:t>
            </a:r>
            <a:r>
              <a:rPr>
                <a:sym typeface="+mn-ea"/>
              </a:rPr>
              <a:t>亿元。</a:t>
            </a:r>
            <a:r>
              <a:rPr>
                <a:sym typeface="+mn-ea"/>
              </a:rPr>
              <a:t>                                                                                                                                                                                                        </a:t>
            </a:r>
            <a:endParaRPr>
              <a:sym typeface="+mn-ea"/>
            </a:endParaRPr>
          </a:p>
        </p:txBody>
      </p:sp>
      <p:graphicFrame>
        <p:nvGraphicFramePr>
          <p:cNvPr id="4" name="对象 3">
            <a:hlinkClick r:id="" action="ppaction://ole?verb="/>
          </p:cNvPr>
          <p:cNvGraphicFramePr>
            <a:graphicFrameLocks noChangeAspect="1"/>
          </p:cNvGraphicFramePr>
          <p:nvPr/>
        </p:nvGraphicFramePr>
        <p:xfrm>
          <a:off x="1539875" y="2226945"/>
          <a:ext cx="8669655" cy="1560195"/>
        </p:xfrm>
        <a:graphic>
          <a:graphicData uri="http://schemas.openxmlformats.org/presentationml/2006/ole">
            <mc:AlternateContent xmlns:mc="http://schemas.openxmlformats.org/markup-compatibility/2006">
              <mc:Choice xmlns:v="urn:schemas-microsoft-com:vml" Requires="v">
                <p:oleObj spid="_x0000_s10241" name="" r:id="rId1" imgW="4940300" imgH="889000" progId="Equation.KSEE3">
                  <p:embed/>
                </p:oleObj>
              </mc:Choice>
              <mc:Fallback>
                <p:oleObj name="" r:id="rId1" imgW="4940300" imgH="889000" progId="Equation.KSEE3">
                  <p:embed/>
                  <p:pic>
                    <p:nvPicPr>
                      <p:cNvPr id="0" name="图片 10240"/>
                      <p:cNvPicPr/>
                      <p:nvPr/>
                    </p:nvPicPr>
                    <p:blipFill>
                      <a:blip r:embed="rId2"/>
                      <a:stretch>
                        <a:fillRect/>
                      </a:stretch>
                    </p:blipFill>
                    <p:spPr>
                      <a:xfrm>
                        <a:off x="1539875" y="2226945"/>
                        <a:ext cx="8669655" cy="1560195"/>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1493520" y="4153535"/>
          <a:ext cx="1330960" cy="755015"/>
        </p:xfrm>
        <a:graphic>
          <a:graphicData uri="http://schemas.openxmlformats.org/presentationml/2006/ole">
            <mc:AlternateContent xmlns:mc="http://schemas.openxmlformats.org/markup-compatibility/2006">
              <mc:Choice xmlns:v="urn:schemas-microsoft-com:vml" Requires="v">
                <p:oleObj spid="_x0000_s10242" name="" r:id="rId3" imgW="850900" imgH="482600" progId="Equation.KSEE3">
                  <p:embed/>
                </p:oleObj>
              </mc:Choice>
              <mc:Fallback>
                <p:oleObj name="" r:id="rId3" imgW="850900" imgH="482600" progId="Equation.KSEE3">
                  <p:embed/>
                  <p:pic>
                    <p:nvPicPr>
                      <p:cNvPr id="0" name="图片 10241"/>
                      <p:cNvPicPr/>
                      <p:nvPr/>
                    </p:nvPicPr>
                    <p:blipFill>
                      <a:blip r:embed="rId4"/>
                      <a:stretch>
                        <a:fillRect/>
                      </a:stretch>
                    </p:blipFill>
                    <p:spPr>
                      <a:xfrm>
                        <a:off x="1493520" y="4153535"/>
                        <a:ext cx="1330960" cy="755015"/>
                      </a:xfrm>
                      <a:prstGeom prst="rect">
                        <a:avLst/>
                      </a:prstGeom>
                    </p:spPr>
                  </p:pic>
                </p:oleObj>
              </mc:Fallback>
            </mc:AlternateContent>
          </a:graphicData>
        </a:graphic>
      </p:graphicFrame>
    </p:spTree>
    <p:custDataLst>
      <p:tags r:id="rId5"/>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pic>
        <p:nvPicPr>
          <p:cNvPr id="5" name="内容占位符 4"/>
          <p:cNvPicPr>
            <a:picLocks noChangeAspect="1"/>
          </p:cNvPicPr>
          <p:nvPr>
            <p:ph idx="1"/>
          </p:nvPr>
        </p:nvPicPr>
        <p:blipFill>
          <a:blip r:embed="rId1"/>
          <a:stretch>
            <a:fillRect/>
          </a:stretch>
        </p:blipFill>
        <p:spPr>
          <a:xfrm>
            <a:off x="1919605" y="932180"/>
            <a:ext cx="8353425" cy="4993640"/>
          </a:xfrm>
          <a:prstGeom prst="rect">
            <a:avLst/>
          </a:prstGeom>
        </p:spPr>
      </p:pic>
      <p:sp>
        <p:nvSpPr>
          <p:cNvPr id="6" name="文本框 5"/>
          <p:cNvSpPr txBox="1"/>
          <p:nvPr/>
        </p:nvSpPr>
        <p:spPr>
          <a:xfrm>
            <a:off x="1919605" y="6083935"/>
            <a:ext cx="8759190" cy="645160"/>
          </a:xfrm>
          <a:prstGeom prst="rect">
            <a:avLst/>
          </a:prstGeom>
          <a:noFill/>
        </p:spPr>
        <p:txBody>
          <a:bodyPr wrap="square" rtlCol="0">
            <a:spAutoFit/>
          </a:bodyPr>
          <a:p>
            <a:r>
              <a:rPr lang="zh-CN" altLang="en-US"/>
              <a:t>结论：方正证券</a:t>
            </a:r>
            <a:r>
              <a:rPr lang="en-US" altLang="zh-CN"/>
              <a:t>2019</a:t>
            </a:r>
            <a:r>
              <a:rPr lang="zh-CN" altLang="en-US"/>
              <a:t>年营业收入在上证指数总成交金额为</a:t>
            </a:r>
            <a:r>
              <a:rPr lang="en-US" altLang="zh-CN"/>
              <a:t>54.21</a:t>
            </a:r>
            <a:r>
              <a:rPr lang="zh-CN" altLang="en-US"/>
              <a:t>万亿元的条件下，</a:t>
            </a:r>
            <a:endParaRPr lang="zh-CN" altLang="en-US"/>
          </a:p>
          <a:p>
            <a:r>
              <a:rPr lang="zh-CN" altLang="en-US"/>
              <a:t>           置信度为</a:t>
            </a:r>
            <a:r>
              <a:rPr lang="en-US" altLang="zh-CN"/>
              <a:t>70%</a:t>
            </a:r>
            <a:r>
              <a:rPr lang="zh-CN" altLang="en-US"/>
              <a:t>的置信区间为</a:t>
            </a:r>
            <a:r>
              <a:rPr lang="en-US" altLang="zh-CN">
                <a:sym typeface="+mn-ea"/>
              </a:rPr>
              <a:t>61.63~86.51</a:t>
            </a:r>
            <a:r>
              <a:rPr>
                <a:sym typeface="+mn-ea"/>
              </a:rPr>
              <a:t>亿元</a:t>
            </a:r>
            <a:r>
              <a:rPr lang="zh-CN">
                <a:sym typeface="+mn-ea"/>
              </a:rPr>
              <a:t>。</a:t>
            </a:r>
            <a:endParaRPr lang="zh-CN">
              <a:sym typeface="+mn-ea"/>
            </a:endParaRPr>
          </a:p>
        </p:txBody>
      </p:sp>
      <p:sp>
        <p:nvSpPr>
          <p:cNvPr id="7" name="右大括号 6"/>
          <p:cNvSpPr/>
          <p:nvPr/>
        </p:nvSpPr>
        <p:spPr>
          <a:xfrm>
            <a:off x="8518525" y="2166620"/>
            <a:ext cx="113665" cy="883285"/>
          </a:xfrm>
          <a:prstGeom prst="righ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8" name="文本框 7"/>
          <p:cNvSpPr txBox="1"/>
          <p:nvPr/>
        </p:nvSpPr>
        <p:spPr>
          <a:xfrm>
            <a:off x="8632190" y="2538730"/>
            <a:ext cx="1729740" cy="368300"/>
          </a:xfrm>
          <a:prstGeom prst="rect">
            <a:avLst/>
          </a:prstGeom>
          <a:noFill/>
        </p:spPr>
        <p:txBody>
          <a:bodyPr wrap="square" rtlCol="0">
            <a:spAutoFit/>
          </a:bodyPr>
          <a:p>
            <a:r>
              <a:rPr lang="en-US" altLang="zh-CN"/>
              <a:t>61.63~86.51</a:t>
            </a:r>
            <a:endParaRPr lang="en-US" altLang="zh-CN"/>
          </a:p>
        </p:txBody>
      </p:sp>
    </p:spTree>
    <p:custDataLst>
      <p:tags r:id="rId2"/>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内容占位符 3"/>
          <p:cNvPicPr>
            <a:picLocks noChangeAspect="1"/>
          </p:cNvPicPr>
          <p:nvPr>
            <p:ph idx="1"/>
          </p:nvPr>
        </p:nvPicPr>
        <p:blipFill>
          <a:blip r:embed="rId1"/>
          <a:stretch>
            <a:fillRect/>
          </a:stretch>
        </p:blipFill>
        <p:spPr>
          <a:xfrm>
            <a:off x="1272540" y="1005840"/>
            <a:ext cx="8802370" cy="5247640"/>
          </a:xfrm>
          <a:prstGeom prst="rect">
            <a:avLst/>
          </a:prstGeom>
        </p:spPr>
      </p:pic>
      <p:sp>
        <p:nvSpPr>
          <p:cNvPr id="2" name="标题 1"/>
          <p:cNvSpPr>
            <a:spLocks noGrp="1"/>
          </p:cNvSpPr>
          <p:nvPr>
            <p:ph type="title"/>
          </p:nvPr>
        </p:nvSpPr>
        <p:spPr/>
        <p:txBody>
          <a:bodyPr/>
          <a:p>
            <a:r>
              <a:rPr>
                <a:sym typeface="+mn-ea"/>
              </a:rPr>
              <a:t>一元线性回归分析</a:t>
            </a:r>
            <a:r>
              <a:rPr lang="en-US" altLang="zh-CN">
                <a:sym typeface="+mn-ea"/>
              </a:rPr>
              <a:t>——</a:t>
            </a:r>
            <a:r>
              <a:rPr>
                <a:sym typeface="+mn-ea"/>
              </a:rPr>
              <a:t>模型应用</a:t>
            </a:r>
            <a:endParaRPr lang="zh-CN" altLang="en-US"/>
          </a:p>
        </p:txBody>
      </p:sp>
      <p:sp>
        <p:nvSpPr>
          <p:cNvPr id="6" name="文本框 5"/>
          <p:cNvSpPr txBox="1"/>
          <p:nvPr/>
        </p:nvSpPr>
        <p:spPr>
          <a:xfrm>
            <a:off x="1272540" y="6348730"/>
            <a:ext cx="9352280" cy="368300"/>
          </a:xfrm>
          <a:prstGeom prst="rect">
            <a:avLst/>
          </a:prstGeom>
          <a:noFill/>
        </p:spPr>
        <p:txBody>
          <a:bodyPr wrap="square" rtlCol="0">
            <a:spAutoFit/>
          </a:bodyPr>
          <a:p>
            <a:r>
              <a:rPr lang="zh-CN">
                <a:sym typeface="+mn-ea"/>
              </a:rPr>
              <a:t>置信区间越宽，价格的预测区间也越宽，考虑到这个案例的性质，不需要特别高的置信度。</a:t>
            </a:r>
            <a:endParaRPr lang="zh-CN">
              <a:sym typeface="+mn-ea"/>
            </a:endParaRPr>
          </a:p>
        </p:txBody>
      </p:sp>
      <p:sp>
        <p:nvSpPr>
          <p:cNvPr id="7" name="右大括号 6"/>
          <p:cNvSpPr/>
          <p:nvPr/>
        </p:nvSpPr>
        <p:spPr>
          <a:xfrm>
            <a:off x="8105140" y="2802255"/>
            <a:ext cx="76200" cy="692785"/>
          </a:xfrm>
          <a:prstGeom prst="rightBrace">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8" name="文本框 7"/>
          <p:cNvSpPr txBox="1"/>
          <p:nvPr/>
        </p:nvSpPr>
        <p:spPr>
          <a:xfrm>
            <a:off x="8271510" y="3126740"/>
            <a:ext cx="2946400" cy="306705"/>
          </a:xfrm>
          <a:prstGeom prst="rect">
            <a:avLst/>
          </a:prstGeom>
          <a:noFill/>
        </p:spPr>
        <p:txBody>
          <a:bodyPr wrap="square" rtlCol="0">
            <a:spAutoFit/>
          </a:bodyPr>
          <a:p>
            <a:r>
              <a:rPr lang="en-US" altLang="zh-CN" sz="1400"/>
              <a:t>61.63~86.51 70%</a:t>
            </a:r>
            <a:r>
              <a:rPr lang="zh-CN" altLang="en-US" sz="1400"/>
              <a:t>置信度</a:t>
            </a:r>
            <a:endParaRPr lang="zh-CN" altLang="en-US" sz="1400"/>
          </a:p>
        </p:txBody>
      </p:sp>
      <p:sp>
        <p:nvSpPr>
          <p:cNvPr id="9" name="左大括号 8"/>
          <p:cNvSpPr/>
          <p:nvPr/>
        </p:nvSpPr>
        <p:spPr>
          <a:xfrm>
            <a:off x="7762240" y="2423160"/>
            <a:ext cx="95250" cy="1449705"/>
          </a:xfrm>
          <a:prstGeom prst="leftBrace">
            <a:avLst>
              <a:gd name="adj1" fmla="val 8333"/>
              <a:gd name="adj2" fmla="val 21550"/>
            </a:avLst>
          </a:prstGeom>
        </p:spPr>
        <p:style>
          <a:lnRef idx="3">
            <a:schemeClr val="dk1"/>
          </a:lnRef>
          <a:fillRef idx="0">
            <a:schemeClr val="dk1"/>
          </a:fillRef>
          <a:effectRef idx="2">
            <a:schemeClr val="dk1"/>
          </a:effectRef>
          <a:fontRef idx="minor">
            <a:schemeClr val="tx1"/>
          </a:fontRef>
        </p:style>
        <p:txBody>
          <a:bodyPr rtlCol="0" anchor="ctr"/>
          <a:p>
            <a:pPr algn="ctr"/>
            <a:endParaRPr lang="zh-CN" altLang="en-US"/>
          </a:p>
        </p:txBody>
      </p:sp>
      <p:sp>
        <p:nvSpPr>
          <p:cNvPr id="10" name="文本框 9"/>
          <p:cNvSpPr txBox="1"/>
          <p:nvPr/>
        </p:nvSpPr>
        <p:spPr>
          <a:xfrm>
            <a:off x="5520690" y="2581910"/>
            <a:ext cx="2946400" cy="306705"/>
          </a:xfrm>
          <a:prstGeom prst="rect">
            <a:avLst/>
          </a:prstGeom>
          <a:noFill/>
        </p:spPr>
        <p:txBody>
          <a:bodyPr wrap="square" rtlCol="0">
            <a:spAutoFit/>
          </a:bodyPr>
          <a:p>
            <a:r>
              <a:rPr lang="en-US" altLang="zh-CN" sz="1400"/>
              <a:t>46.72~101.42 95%</a:t>
            </a:r>
            <a:r>
              <a:rPr lang="zh-CN" altLang="en-US" sz="1400"/>
              <a:t>置信度</a:t>
            </a:r>
            <a:endParaRPr lang="zh-CN" altLang="en-US" sz="1400"/>
          </a:p>
        </p:txBody>
      </p:sp>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明斯基时刻</a:t>
            </a:r>
            <a:endParaRPr lang="zh-CN" altLang="en-US"/>
          </a:p>
        </p:txBody>
      </p:sp>
      <p:sp>
        <p:nvSpPr>
          <p:cNvPr id="3" name="内容占位符 2"/>
          <p:cNvSpPr>
            <a:spLocks noGrp="1"/>
          </p:cNvSpPr>
          <p:nvPr>
            <p:ph idx="1"/>
          </p:nvPr>
        </p:nvSpPr>
        <p:spPr>
          <a:xfrm>
            <a:off x="5502910" y="1235710"/>
            <a:ext cx="5752465" cy="5041265"/>
          </a:xfrm>
        </p:spPr>
        <p:txBody>
          <a:bodyPr/>
          <a:p>
            <a:pPr marL="0" indent="0">
              <a:buNone/>
            </a:pPr>
            <a:r>
              <a:rPr lang="zh-CN" altLang="en-US"/>
              <a:t>明斯基时刻（Minsky Moment）是指美国经济学家海曼·明斯基 （Hyman Minsky）所描述的时刻，即资产价格崩溃的时刻。</a:t>
            </a:r>
            <a:endParaRPr lang="zh-CN" altLang="en-US"/>
          </a:p>
          <a:p>
            <a:pPr marL="0" indent="0">
              <a:buNone/>
            </a:pPr>
            <a:r>
              <a:rPr lang="zh-CN" altLang="en-US"/>
              <a:t>明斯基观点主要是经济长时期稳定可能导致债务增加、杠杆比率上升，进而从内部滋生爆发金融危机和陷入漫长去杠杆化周期的风险。</a:t>
            </a:r>
            <a:endParaRPr lang="zh-CN" altLang="en-US"/>
          </a:p>
          <a:p>
            <a:pPr marL="0" indent="0">
              <a:buNone/>
            </a:pPr>
            <a:r>
              <a:rPr lang="zh-CN" altLang="en-US"/>
              <a:t>经济好的时候，投资者倾向于承担更多风险，随着经济向好的时间不断推移，投资者承受的风险水平越大，直到超过收支不平衡点而崩溃。这种投机资产促使放贷人尽快回收借出去的款项。“就像引导到资产价值崩溃时刻”。 </a:t>
            </a:r>
            <a:endParaRPr lang="zh-CN" altLang="en-US"/>
          </a:p>
        </p:txBody>
      </p:sp>
      <p:pic>
        <p:nvPicPr>
          <p:cNvPr id="4" name="图片 3" descr="2e2eb9389b504fc2afe781abe2dde71191ef6de7[1]"/>
          <p:cNvPicPr>
            <a:picLocks noChangeAspect="1"/>
          </p:cNvPicPr>
          <p:nvPr/>
        </p:nvPicPr>
        <p:blipFill>
          <a:blip r:embed="rId1"/>
          <a:stretch>
            <a:fillRect/>
          </a:stretch>
        </p:blipFill>
        <p:spPr>
          <a:xfrm>
            <a:off x="669925" y="1199515"/>
            <a:ext cx="4217035" cy="544322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187308"/>
</p:tagLst>
</file>

<file path=ppt/tags/tag101.xml><?xml version="1.0" encoding="utf-8"?>
<p:tagLst xmlns:p="http://schemas.openxmlformats.org/presentationml/2006/main">
  <p:tag name="KSO_WM_BEAUTIFY_FLAG" val="#wm#"/>
  <p:tag name="KSO_WM_TEMPLATE_CATEGORY" val="custom"/>
  <p:tag name="KSO_WM_TEMPLATE_INDEX" val="20187308"/>
</p:tagLst>
</file>

<file path=ppt/tags/tag102.xml><?xml version="1.0" encoding="utf-8"?>
<p:tagLst xmlns:p="http://schemas.openxmlformats.org/presentationml/2006/main">
  <p:tag name="KSO_WM_BEAUTIFY_FLAG" val="#wm#"/>
  <p:tag name="KSO_WM_TEMPLATE_CATEGORY" val="custom"/>
  <p:tag name="KSO_WM_TEMPLATE_INDEX" val="20187308"/>
</p:tagLst>
</file>

<file path=ppt/tags/tag103.xml><?xml version="1.0" encoding="utf-8"?>
<p:tagLst xmlns:p="http://schemas.openxmlformats.org/presentationml/2006/main">
  <p:tag name="REFSHAPE" val="360213148"/>
  <p:tag name="KSO_WM_UNIT_PLACING_PICTURE_USER_VIEWPORT" val="{&quot;height&quot;:10470,&quot;width&quot;:22620}"/>
</p:tagLst>
</file>

<file path=ppt/tags/tag104.xml><?xml version="1.0" encoding="utf-8"?>
<p:tagLst xmlns:p="http://schemas.openxmlformats.org/presentationml/2006/main">
  <p:tag name="KSO_WM_BEAUTIFY_FLAG" val="#wm#"/>
  <p:tag name="KSO_WM_TEMPLATE_CATEGORY" val="custom"/>
  <p:tag name="KSO_WM_TEMPLATE_INDEX" val="20187308"/>
</p:tagLst>
</file>

<file path=ppt/tags/tag105.xml><?xml version="1.0" encoding="utf-8"?>
<p:tagLst xmlns:p="http://schemas.openxmlformats.org/presentationml/2006/main">
  <p:tag name="KSO_WM_BEAUTIFY_FLAG" val="#wm#"/>
  <p:tag name="KSO_WM_TEMPLATE_CATEGORY" val="custom"/>
  <p:tag name="KSO_WM_TEMPLATE_INDEX" val="20187308"/>
</p:tagLst>
</file>

<file path=ppt/tags/tag106.xml><?xml version="1.0" encoding="utf-8"?>
<p:tagLst xmlns:p="http://schemas.openxmlformats.org/presentationml/2006/main">
  <p:tag name="KSO_WM_BEAUTIFY_FLAG" val="#wm#"/>
  <p:tag name="KSO_WM_TEMPLATE_CATEGORY" val="custom"/>
  <p:tag name="KSO_WM_TEMPLATE_INDEX" val="20187308"/>
</p:tagLst>
</file>

<file path=ppt/tags/tag107.xml><?xml version="1.0" encoding="utf-8"?>
<p:tagLst xmlns:p="http://schemas.openxmlformats.org/presentationml/2006/main">
  <p:tag name="KSO_WM_BEAUTIFY_FLAG" val="#wm#"/>
  <p:tag name="KSO_WM_TEMPLATE_CATEGORY" val="custom"/>
  <p:tag name="KSO_WM_TEMPLATE_INDEX" val="20187308"/>
</p:tagLst>
</file>

<file path=ppt/tags/tag108.xml><?xml version="1.0" encoding="utf-8"?>
<p:tagLst xmlns:p="http://schemas.openxmlformats.org/presentationml/2006/main">
  <p:tag name="KSO_WM_BEAUTIFY_FLAG" val="#wm#"/>
  <p:tag name="KSO_WM_TEMPLATE_CATEGORY" val="custom"/>
  <p:tag name="KSO_WM_TEMPLATE_INDEX" val="20187308"/>
</p:tagLst>
</file>

<file path=ppt/tags/tag109.xml><?xml version="1.0" encoding="utf-8"?>
<p:tagLst xmlns:p="http://schemas.openxmlformats.org/presentationml/2006/main">
  <p:tag name="KSO_WM_BEAUTIFY_FLAG" val="#wm#"/>
  <p:tag name="KSO_WM_TEMPLATE_CATEGORY" val="custom"/>
  <p:tag name="KSO_WM_TEMPLATE_INDEX" val="2018730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TABLE_BEAUTIFY" val="smartTable{99345c5b-a7cc-4580-b810-53b52060212a}"/>
</p:tagLst>
</file>

<file path=ppt/tags/tag111.xml><?xml version="1.0" encoding="utf-8"?>
<p:tagLst xmlns:p="http://schemas.openxmlformats.org/presentationml/2006/main">
  <p:tag name="KSO_WM_BEAUTIFY_FLAG" val="#wm#"/>
  <p:tag name="KSO_WM_TEMPLATE_CATEGORY" val="custom"/>
  <p:tag name="KSO_WM_TEMPLATE_INDEX" val="20187308"/>
</p:tagLst>
</file>

<file path=ppt/tags/tag112.xml><?xml version="1.0" encoding="utf-8"?>
<p:tagLst xmlns:p="http://schemas.openxmlformats.org/presentationml/2006/main">
  <p:tag name="KSO_WM_UNIT_TABLE_BEAUTIFY" val="smartTable{6223e36c-8984-4bcf-8cbf-c98c87e0b5d2}"/>
</p:tagLst>
</file>

<file path=ppt/tags/tag113.xml><?xml version="1.0" encoding="utf-8"?>
<p:tagLst xmlns:p="http://schemas.openxmlformats.org/presentationml/2006/main">
  <p:tag name="KSO_WM_BEAUTIFY_FLAG" val="#wm#"/>
  <p:tag name="KSO_WM_TEMPLATE_CATEGORY" val="custom"/>
  <p:tag name="KSO_WM_TEMPLATE_INDEX" val="20187308"/>
</p:tagLst>
</file>

<file path=ppt/tags/tag114.xml><?xml version="1.0" encoding="utf-8"?>
<p:tagLst xmlns:p="http://schemas.openxmlformats.org/presentationml/2006/main">
  <p:tag name="KSO_WM_UNIT_TABLE_BEAUTIFY" val="smartTable{99345c5b-a7cc-4580-b810-53b52060212a}"/>
</p:tagLst>
</file>

<file path=ppt/tags/tag115.xml><?xml version="1.0" encoding="utf-8"?>
<p:tagLst xmlns:p="http://schemas.openxmlformats.org/presentationml/2006/main">
  <p:tag name="KSO_WM_BEAUTIFY_FLAG" val="#wm#"/>
  <p:tag name="KSO_WM_TEMPLATE_CATEGORY" val="custom"/>
  <p:tag name="KSO_WM_TEMPLATE_INDEX" val="20187308"/>
</p:tagLst>
</file>

<file path=ppt/tags/tag116.xml><?xml version="1.0" encoding="utf-8"?>
<p:tagLst xmlns:p="http://schemas.openxmlformats.org/presentationml/2006/main">
  <p:tag name="KSO_WM_UNIT_TABLE_BEAUTIFY" val="smartTable{99345c5b-a7cc-4580-b810-53b52060212a}"/>
</p:tagLst>
</file>

<file path=ppt/tags/tag117.xml><?xml version="1.0" encoding="utf-8"?>
<p:tagLst xmlns:p="http://schemas.openxmlformats.org/presentationml/2006/main">
  <p:tag name="KSO_WM_BEAUTIFY_FLAG" val="#wm#"/>
  <p:tag name="KSO_WM_TEMPLATE_CATEGORY" val="custom"/>
  <p:tag name="KSO_WM_TEMPLATE_INDEX" val="20187308"/>
</p:tagLst>
</file>

<file path=ppt/tags/tag118.xml><?xml version="1.0" encoding="utf-8"?>
<p:tagLst xmlns:p="http://schemas.openxmlformats.org/presentationml/2006/main">
  <p:tag name="KSO_WM_UNIT_TABLE_BEAUTIFY" val="smartTable{99345c5b-a7cc-4580-b810-53b52060212a}"/>
</p:tagLst>
</file>

<file path=ppt/tags/tag119.xml><?xml version="1.0" encoding="utf-8"?>
<p:tagLst xmlns:p="http://schemas.openxmlformats.org/presentationml/2006/main">
  <p:tag name="KSO_WM_BEAUTIFY_FLAG" val="#wm#"/>
  <p:tag name="KSO_WM_TEMPLATE_CATEGORY" val="custom"/>
  <p:tag name="KSO_WM_TEMPLATE_INDEX" val="20187308"/>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TABLE_BEAUTIFY" val="smartTable{99345c5b-a7cc-4580-b810-53b52060212a}"/>
</p:tagLst>
</file>

<file path=ppt/tags/tag121.xml><?xml version="1.0" encoding="utf-8"?>
<p:tagLst xmlns:p="http://schemas.openxmlformats.org/presentationml/2006/main">
  <p:tag name="KSO_WM_BEAUTIFY_FLAG" val="#wm#"/>
  <p:tag name="KSO_WM_TEMPLATE_CATEGORY" val="custom"/>
  <p:tag name="KSO_WM_TEMPLATE_INDEX" val="20187308"/>
</p:tagLst>
</file>

<file path=ppt/tags/tag122.xml><?xml version="1.0" encoding="utf-8"?>
<p:tagLst xmlns:p="http://schemas.openxmlformats.org/presentationml/2006/main">
  <p:tag name="KSO_WM_UNIT_TABLE_BEAUTIFY" val="smartTable{99345c5b-a7cc-4580-b810-53b52060212a}"/>
</p:tagLst>
</file>

<file path=ppt/tags/tag123.xml><?xml version="1.0" encoding="utf-8"?>
<p:tagLst xmlns:p="http://schemas.openxmlformats.org/presentationml/2006/main">
  <p:tag name="KSO_WM_BEAUTIFY_FLAG" val="#wm#"/>
  <p:tag name="KSO_WM_TEMPLATE_CATEGORY" val="custom"/>
  <p:tag name="KSO_WM_TEMPLATE_INDEX" val="20187308"/>
</p:tagLst>
</file>

<file path=ppt/tags/tag124.xml><?xml version="1.0" encoding="utf-8"?>
<p:tagLst xmlns:p="http://schemas.openxmlformats.org/presentationml/2006/main">
  <p:tag name="KSO_WM_UNIT_TABLE_BEAUTIFY" val="smartTable{99345c5b-a7cc-4580-b810-53b52060212a}"/>
</p:tagLst>
</file>

<file path=ppt/tags/tag125.xml><?xml version="1.0" encoding="utf-8"?>
<p:tagLst xmlns:p="http://schemas.openxmlformats.org/presentationml/2006/main">
  <p:tag name="KSO_WM_BEAUTIFY_FLAG" val="#wm#"/>
  <p:tag name="KSO_WM_TEMPLATE_CATEGORY" val="custom"/>
  <p:tag name="KSO_WM_TEMPLATE_INDEX" val="20187308"/>
</p:tagLst>
</file>

<file path=ppt/tags/tag126.xml><?xml version="1.0" encoding="utf-8"?>
<p:tagLst xmlns:p="http://schemas.openxmlformats.org/presentationml/2006/main">
  <p:tag name="KSO_WM_BEAUTIFY_FLAG" val="#wm#"/>
  <p:tag name="KSO_WM_TEMPLATE_CATEGORY" val="custom"/>
  <p:tag name="KSO_WM_TEMPLATE_INDEX" val="20187308"/>
</p:tagLst>
</file>

<file path=ppt/tags/tag127.xml><?xml version="1.0" encoding="utf-8"?>
<p:tagLst xmlns:p="http://schemas.openxmlformats.org/presentationml/2006/main">
  <p:tag name="KSO_WM_BEAUTIFY_FLAG" val="#wm#"/>
  <p:tag name="KSO_WM_TEMPLATE_CATEGORY" val="custom"/>
  <p:tag name="KSO_WM_TEMPLATE_INDEX" val="20187308"/>
</p:tagLst>
</file>

<file path=ppt/tags/tag128.xml><?xml version="1.0" encoding="utf-8"?>
<p:tagLst xmlns:p="http://schemas.openxmlformats.org/presentationml/2006/main">
  <p:tag name="KSO_WM_BEAUTIFY_FLAG" val="#wm#"/>
  <p:tag name="KSO_WM_TEMPLATE_CATEGORY" val="custom"/>
  <p:tag name="KSO_WM_TEMPLATE_INDEX" val="20187308"/>
</p:tagLst>
</file>

<file path=ppt/tags/tag129.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131.xml><?xml version="1.0" encoding="utf-8"?>
<p:tagLst xmlns:p="http://schemas.openxmlformats.org/presentationml/2006/main">
  <p:tag name="KSO_WM_BEAUTIFY_FLAG" val="#wm#"/>
  <p:tag name="KSO_WM_TEMPLATE_CATEGORY" val="custom"/>
  <p:tag name="KSO_WM_TEMPLATE_INDEX" val="20187308"/>
</p:tagLst>
</file>

<file path=ppt/tags/tag132.xml><?xml version="1.0" encoding="utf-8"?>
<p:tagLst xmlns:p="http://schemas.openxmlformats.org/presentationml/2006/main">
  <p:tag name="KSO_WM_BEAUTIFY_FLAG" val="#wm#"/>
  <p:tag name="KSO_WM_TEMPLATE_CATEGORY" val="custom"/>
  <p:tag name="KSO_WM_TEMPLATE_INDEX" val="20187308"/>
</p:tagLst>
</file>

<file path=ppt/tags/tag133.xml><?xml version="1.0" encoding="utf-8"?>
<p:tagLst xmlns:p="http://schemas.openxmlformats.org/presentationml/2006/main">
  <p:tag name="KSO_WM_UNIT_PLACING_PICTURE_USER_VIEWPORT" val="{&quot;height&quot;:8310,&quot;width&quot;:12735}"/>
</p:tagLst>
</file>

<file path=ppt/tags/tag134.xml><?xml version="1.0" encoding="utf-8"?>
<p:tagLst xmlns:p="http://schemas.openxmlformats.org/presentationml/2006/main">
  <p:tag name="KSO_WM_BEAUTIFY_FLAG" val="#wm#"/>
  <p:tag name="KSO_WM_TEMPLATE_CATEGORY" val="custom"/>
  <p:tag name="KSO_WM_TEMPLATE_INDEX" val="20187308"/>
</p:tagLst>
</file>

<file path=ppt/tags/tag135.xml><?xml version="1.0" encoding="utf-8"?>
<p:tagLst xmlns:p="http://schemas.openxmlformats.org/presentationml/2006/main">
  <p:tag name="KSO_WM_BEAUTIFY_FLAG" val="#wm#"/>
  <p:tag name="KSO_WM_TEMPLATE_CATEGORY" val="custom"/>
  <p:tag name="KSO_WM_TEMPLATE_INDEX" val="20187308"/>
</p:tagLst>
</file>

<file path=ppt/tags/tag136.xml><?xml version="1.0" encoding="utf-8"?>
<p:tagLst xmlns:p="http://schemas.openxmlformats.org/presentationml/2006/main">
  <p:tag name="KSO_WM_BEAUTIFY_FLAG" val="#wm#"/>
  <p:tag name="KSO_WM_TEMPLATE_CATEGORY" val="custom"/>
  <p:tag name="KSO_WM_TEMPLATE_INDEX" val="20187308"/>
</p:tagLst>
</file>

<file path=ppt/tags/tag137.xml><?xml version="1.0" encoding="utf-8"?>
<p:tagLst xmlns:p="http://schemas.openxmlformats.org/presentationml/2006/main">
  <p:tag name="KSO_WM_BEAUTIFY_FLAG" val="#wm#"/>
  <p:tag name="KSO_WM_TEMPLATE_CATEGORY" val="custom"/>
  <p:tag name="KSO_WM_TEMPLATE_INDEX" val="20187308"/>
</p:tagLst>
</file>

<file path=ppt/tags/tag138.xml><?xml version="1.0" encoding="utf-8"?>
<p:tagLst xmlns:p="http://schemas.openxmlformats.org/presentationml/2006/main">
  <p:tag name="KSO_WM_BEAUTIFY_FLAG" val="#wm#"/>
  <p:tag name="KSO_WM_TEMPLATE_CATEGORY" val="custom"/>
  <p:tag name="KSO_WM_TEMPLATE_INDEX" val="20187308"/>
</p:tagLst>
</file>

<file path=ppt/tags/tag139.xml><?xml version="1.0" encoding="utf-8"?>
<p:tagLst xmlns:p="http://schemas.openxmlformats.org/presentationml/2006/main">
  <p:tag name="KSO_WM_BEAUTIFY_FLAG" val="#wm#"/>
  <p:tag name="KSO_WM_TEMPLATE_CATEGORY" val="custom"/>
  <p:tag name="KSO_WM_TEMPLATE_INDEX" val="20187308"/>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wm#"/>
  <p:tag name="KSO_WM_TEMPLATE_CATEGORY" val="custom"/>
  <p:tag name="KSO_WM_TEMPLATE_INDEX" val="20187308"/>
</p:tagLst>
</file>

<file path=ppt/tags/tag141.xml><?xml version="1.0" encoding="utf-8"?>
<p:tagLst xmlns:p="http://schemas.openxmlformats.org/presentationml/2006/main">
  <p:tag name="KSO_WM_BEAUTIFY_FLAG" val="#wm#"/>
  <p:tag name="KSO_WM_TEMPLATE_CATEGORY" val="custom"/>
  <p:tag name="KSO_WM_TEMPLATE_INDEX" val="20187308"/>
</p:tagLst>
</file>

<file path=ppt/tags/tag142.xml><?xml version="1.0" encoding="utf-8"?>
<p:tagLst xmlns:p="http://schemas.openxmlformats.org/presentationml/2006/main">
  <p:tag name="KSO_WM_BEAUTIFY_FLAG" val="#wm#"/>
  <p:tag name="KSO_WM_TEMPLATE_CATEGORY" val="custom"/>
  <p:tag name="KSO_WM_TEMPLATE_INDEX" val="20187308"/>
</p:tagLst>
</file>

<file path=ppt/tags/tag143.xml><?xml version="1.0" encoding="utf-8"?>
<p:tagLst xmlns:p="http://schemas.openxmlformats.org/presentationml/2006/main">
  <p:tag name="KSO_WM_BEAUTIFY_FLAG" val="#wm#"/>
  <p:tag name="KSO_WM_TEMPLATE_CATEGORY" val="custom"/>
  <p:tag name="KSO_WM_TEMPLATE_INDEX" val="20187308"/>
</p:tagLst>
</file>

<file path=ppt/tags/tag144.xml><?xml version="1.0" encoding="utf-8"?>
<p:tagLst xmlns:p="http://schemas.openxmlformats.org/presentationml/2006/main">
  <p:tag name="KSO_WM_BEAUTIFY_FLAG" val="#wm#"/>
  <p:tag name="KSO_WM_TEMPLATE_CATEGORY" val="custom"/>
  <p:tag name="KSO_WM_TEMPLATE_INDEX" val="20187308"/>
</p:tagLst>
</file>

<file path=ppt/tags/tag145.xml><?xml version="1.0" encoding="utf-8"?>
<p:tagLst xmlns:p="http://schemas.openxmlformats.org/presentationml/2006/main">
  <p:tag name="KSO_WM_BEAUTIFY_FLAG" val="#wm#"/>
  <p:tag name="KSO_WM_TEMPLATE_CATEGORY" val="custom"/>
  <p:tag name="KSO_WM_TEMPLATE_INDEX" val="20187308"/>
</p:tagLst>
</file>

<file path=ppt/tags/tag146.xml><?xml version="1.0" encoding="utf-8"?>
<p:tagLst xmlns:p="http://schemas.openxmlformats.org/presentationml/2006/main">
  <p:tag name="KSO_WM_BEAUTIFY_FLAG" val="#wm#"/>
  <p:tag name="KSO_WM_TEMPLATE_CATEGORY" val="custom"/>
  <p:tag name="KSO_WM_TEMPLATE_INDEX" val="20187308"/>
</p:tagLst>
</file>

<file path=ppt/tags/tag147.xml><?xml version="1.0" encoding="utf-8"?>
<p:tagLst xmlns:p="http://schemas.openxmlformats.org/presentationml/2006/main">
  <p:tag name="KSO_WM_BEAUTIFY_FLAG" val="#wm#"/>
  <p:tag name="KSO_WM_TEMPLATE_CATEGORY" val="custom"/>
  <p:tag name="KSO_WM_TEMPLATE_INDEX" val="20187308"/>
</p:tagLst>
</file>

<file path=ppt/tags/tag148.xml><?xml version="1.0" encoding="utf-8"?>
<p:tagLst xmlns:p="http://schemas.openxmlformats.org/presentationml/2006/main">
  <p:tag name="KSO_WM_BEAUTIFY_FLAG" val="#wm#"/>
  <p:tag name="KSO_WM_TEMPLATE_CATEGORY" val="custom"/>
  <p:tag name="KSO_WM_TEMPLATE_INDEX" val="20187308"/>
</p:tagLst>
</file>

<file path=ppt/tags/tag149.xml><?xml version="1.0" encoding="utf-8"?>
<p:tagLst xmlns:p="http://schemas.openxmlformats.org/presentationml/2006/main">
  <p:tag name="KSO_WM_BEAUTIFY_FLAG" val="#wm#"/>
  <p:tag name="KSO_WM_TEMPLATE_CATEGORY" val="custom"/>
  <p:tag name="KSO_WM_TEMPLATE_INDEX" val="20187308"/>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BEAUTIFY_FLAG" val="#wm#"/>
  <p:tag name="KSO_WM_TEMPLATE_CATEGORY" val="custom"/>
  <p:tag name="KSO_WM_TEMPLATE_INDEX" val="20187308"/>
</p:tagLst>
</file>

<file path=ppt/tags/tag151.xml><?xml version="1.0" encoding="utf-8"?>
<p:tagLst xmlns:p="http://schemas.openxmlformats.org/presentationml/2006/main">
  <p:tag name="KSO_WM_BEAUTIFY_FLAG" val="#wm#"/>
  <p:tag name="KSO_WM_TEMPLATE_CATEGORY" val="custom"/>
  <p:tag name="KSO_WM_TEMPLATE_INDEX" val="20187308"/>
</p:tagLst>
</file>

<file path=ppt/tags/tag152.xml><?xml version="1.0" encoding="utf-8"?>
<p:tagLst xmlns:p="http://schemas.openxmlformats.org/presentationml/2006/main">
  <p:tag name="KSO_WM_BEAUTIFY_FLAG" val="#wm#"/>
  <p:tag name="KSO_WM_TEMPLATE_CATEGORY" val="custom"/>
  <p:tag name="KSO_WM_TEMPLATE_INDEX" val="20187308"/>
</p:tagLst>
</file>

<file path=ppt/tags/tag153.xml><?xml version="1.0" encoding="utf-8"?>
<p:tagLst xmlns:p="http://schemas.openxmlformats.org/presentationml/2006/main">
  <p:tag name="KSO_WM_BEAUTIFY_FLAG" val="#wm#"/>
  <p:tag name="KSO_WM_TEMPLATE_CATEGORY" val="custom"/>
  <p:tag name="KSO_WM_TEMPLATE_INDEX" val="20187308"/>
</p:tagLst>
</file>

<file path=ppt/tags/tag154.xml><?xml version="1.0" encoding="utf-8"?>
<p:tagLst xmlns:p="http://schemas.openxmlformats.org/presentationml/2006/main">
  <p:tag name="KSO_WM_BEAUTIFY_FLAG" val="#wm#"/>
  <p:tag name="KSO_WM_TEMPLATE_CATEGORY" val="custom"/>
  <p:tag name="KSO_WM_TEMPLATE_INDEX" val="20187308"/>
</p:tagLst>
</file>

<file path=ppt/tags/tag155.xml><?xml version="1.0" encoding="utf-8"?>
<p:tagLst xmlns:p="http://schemas.openxmlformats.org/presentationml/2006/main">
  <p:tag name="KSO_WM_BEAUTIFY_FLAG" val="#wm#"/>
  <p:tag name="KSO_WM_TEMPLATE_CATEGORY" val="custom"/>
  <p:tag name="KSO_WM_TEMPLATE_INDEX" val="20187308"/>
</p:tagLst>
</file>

<file path=ppt/tags/tag156.xml><?xml version="1.0" encoding="utf-8"?>
<p:tagLst xmlns:p="http://schemas.openxmlformats.org/presentationml/2006/main">
  <p:tag name="KSO_WM_BEAUTIFY_FLAG" val="#wm#"/>
  <p:tag name="KSO_WM_TEMPLATE_CATEGORY" val="custom"/>
  <p:tag name="KSO_WM_TEMPLATE_INDEX" val="20187308"/>
</p:tagLst>
</file>

<file path=ppt/tags/tag157.xml><?xml version="1.0" encoding="utf-8"?>
<p:tagLst xmlns:p="http://schemas.openxmlformats.org/presentationml/2006/main">
  <p:tag name="KSO_WM_BEAUTIFY_FLAG" val="#wm#"/>
  <p:tag name="KSO_WM_TEMPLATE_CATEGORY" val="custom"/>
  <p:tag name="KSO_WM_TEMPLATE_INDEX" val="20187308"/>
</p:tagLst>
</file>

<file path=ppt/tags/tag158.xml><?xml version="1.0" encoding="utf-8"?>
<p:tagLst xmlns:p="http://schemas.openxmlformats.org/presentationml/2006/main">
  <p:tag name="KSO_WM_BEAUTIFY_FLAG" val="#wm#"/>
  <p:tag name="KSO_WM_TEMPLATE_CATEGORY" val="custom"/>
  <p:tag name="KSO_WM_TEMPLATE_INDEX" val="20187308"/>
</p:tagLst>
</file>

<file path=ppt/tags/tag159.xml><?xml version="1.0" encoding="utf-8"?>
<p:tagLst xmlns:p="http://schemas.openxmlformats.org/presentationml/2006/main">
  <p:tag name="KSO_WM_BEAUTIFY_FLAG" val="#wm#"/>
  <p:tag name="KSO_WM_TEMPLATE_CATEGORY" val="custom"/>
  <p:tag name="KSO_WM_TEMPLATE_INDEX" val="20187308"/>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wm#"/>
  <p:tag name="KSO_WM_TEMPLATE_CATEGORY" val="custom"/>
  <p:tag name="KSO_WM_TEMPLATE_INDEX" val="20187308"/>
</p:tagLst>
</file>

<file path=ppt/tags/tag161.xml><?xml version="1.0" encoding="utf-8"?>
<p:tagLst xmlns:p="http://schemas.openxmlformats.org/presentationml/2006/main">
  <p:tag name="KSO_WM_BEAUTIFY_FLAG" val="#wm#"/>
  <p:tag name="KSO_WM_TEMPLATE_CATEGORY" val="custom"/>
  <p:tag name="KSO_WM_TEMPLATE_INDEX" val="20187308"/>
</p:tagLst>
</file>

<file path=ppt/tags/tag162.xml><?xml version="1.0" encoding="utf-8"?>
<p:tagLst xmlns:p="http://schemas.openxmlformats.org/presentationml/2006/main">
  <p:tag name="KSO_WM_BEAUTIFY_FLAG" val="#wm#"/>
  <p:tag name="KSO_WM_TEMPLATE_CATEGORY" val="custom"/>
  <p:tag name="KSO_WM_TEMPLATE_INDEX" val="20187308"/>
</p:tagLst>
</file>

<file path=ppt/tags/tag163.xml><?xml version="1.0" encoding="utf-8"?>
<p:tagLst xmlns:p="http://schemas.openxmlformats.org/presentationml/2006/main">
  <p:tag name="KSO_WM_BEAUTIFY_FLAG" val="#wm#"/>
  <p:tag name="KSO_WM_TEMPLATE_CATEGORY" val="custom"/>
  <p:tag name="KSO_WM_TEMPLATE_INDEX" val="20187308"/>
</p:tagLst>
</file>

<file path=ppt/tags/tag164.xml><?xml version="1.0" encoding="utf-8"?>
<p:tagLst xmlns:p="http://schemas.openxmlformats.org/presentationml/2006/main">
  <p:tag name="KSO_WM_BEAUTIFY_FLAG" val="#wm#"/>
  <p:tag name="KSO_WM_TEMPLATE_CATEGORY" val="custom"/>
  <p:tag name="KSO_WM_TEMPLATE_INDEX" val="20187308"/>
</p:tagLst>
</file>

<file path=ppt/tags/tag165.xml><?xml version="1.0" encoding="utf-8"?>
<p:tagLst xmlns:p="http://schemas.openxmlformats.org/presentationml/2006/main">
  <p:tag name="KSO_WM_BEAUTIFY_FLAG" val="#wm#"/>
  <p:tag name="KSO_WM_TEMPLATE_CATEGORY" val="custom"/>
  <p:tag name="KSO_WM_TEMPLATE_INDEX" val="20187308"/>
</p:tagLst>
</file>

<file path=ppt/tags/tag166.xml><?xml version="1.0" encoding="utf-8"?>
<p:tagLst xmlns:p="http://schemas.openxmlformats.org/presentationml/2006/main">
  <p:tag name="KSO_WM_BEAUTIFY_FLAG" val="#wm#"/>
  <p:tag name="KSO_WM_TEMPLATE_CATEGORY" val="custom"/>
  <p:tag name="KSO_WM_TEMPLATE_INDEX" val="20187308"/>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62.xml><?xml version="1.0" encoding="utf-8"?>
<p:tagLst xmlns:p="http://schemas.openxmlformats.org/presentationml/2006/main">
  <p:tag name="KSO_WM_UNIT_ISCONTENTSTITLE" val="0"/>
  <p:tag name="KSO_WM_UNIT_PRESET_TEXT" val="空白演示"/>
  <p:tag name="KSO_WM_UNIT_NOCLEAR" val="0"/>
  <p:tag name="KSO_WM_UNIT_VALUE" val="13"/>
  <p:tag name="KSO_WM_UNIT_HIGHLIGHT" val="0"/>
  <p:tag name="KSO_WM_UNIT_COMPATIBLE" val="0"/>
  <p:tag name="KSO_WM_UNIT_DIAGRAM_ISNUMVISUAL" val="0"/>
  <p:tag name="KSO_WM_UNIT_DIAGRAM_ISREFERUNIT" val="0"/>
  <p:tag name="KSO_WM_UNIT_TYPE" val="a"/>
  <p:tag name="KSO_WM_UNIT_INDEX" val="1"/>
  <p:tag name="KSO_WM_UNIT_ID" val="custom20187308_1*a*1"/>
  <p:tag name="KSO_WM_TEMPLATE_CATEGORY" val="custom"/>
  <p:tag name="KSO_WM_TEMPLATE_INDEX" val="20187308"/>
  <p:tag name="KSO_WM_UNIT_LAYERLEVEL" val="1"/>
  <p:tag name="KSO_WM_TAG_VERSION" val="1.0"/>
  <p:tag name="KSO_WM_BEAUTIFY_FLAG" val="#wm#"/>
</p:tagLst>
</file>

<file path=ppt/tags/tag63.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p="http://schemas.openxmlformats.org/presentationml/2006/main">
  <p:tag name="KSO_WM_BEAUTIFY_FLAG" val="#wm#"/>
  <p:tag name="KSO_WM_TEMPLATE_CATEGORY" val="custom"/>
  <p:tag name="KSO_WM_TEMPLATE_INDEX" val="20187308"/>
</p:tagLst>
</file>

<file path=ppt/tags/tag65.xml><?xml version="1.0" encoding="utf-8"?>
<p:tagLst xmlns:p="http://schemas.openxmlformats.org/presentationml/2006/main">
  <p:tag name="KSO_WM_BEAUTIFY_FLAG" val="#wm#"/>
  <p:tag name="KSO_WM_TEMPLATE_CATEGORY" val="custom"/>
  <p:tag name="KSO_WM_TEMPLATE_INDEX" val="20187308"/>
</p:tagLst>
</file>

<file path=ppt/tags/tag66.xml><?xml version="1.0" encoding="utf-8"?>
<p:tagLst xmlns:p="http://schemas.openxmlformats.org/presentationml/2006/main">
  <p:tag name="KSO_WM_BEAUTIFY_FLAG" val="#wm#"/>
  <p:tag name="KSO_WM_TEMPLATE_CATEGORY" val="custom"/>
  <p:tag name="KSO_WM_TEMPLATE_INDEX" val="20187308"/>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BEAUTIFY_FLAG" val="#wm#"/>
  <p:tag name="KSO_WM_TEMPLATE_CATEGORY" val="custom"/>
  <p:tag name="KSO_WM_TEMPLATE_INDEX" val="20187308"/>
</p:tagLst>
</file>

<file path=ppt/tags/tag69.xml><?xml version="1.0" encoding="utf-8"?>
<p:tagLst xmlns:p="http://schemas.openxmlformats.org/presentationml/2006/main">
  <p:tag name="KSO_WM_UNIT_TABLE_BEAUTIFY" val="smartTable{cca120c3-7261-4926-af68-16d5440a4006}"/>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wm#"/>
  <p:tag name="KSO_WM_TEMPLATE_CATEGORY" val="custom"/>
  <p:tag name="KSO_WM_TEMPLATE_INDEX" val="20187308"/>
</p:tagLst>
</file>

<file path=ppt/tags/tag71.xml><?xml version="1.0" encoding="utf-8"?>
<p:tagLst xmlns:p="http://schemas.openxmlformats.org/presentationml/2006/main">
  <p:tag name="KSO_WM_UNIT_TABLE_BEAUTIFY" val="smartTable{22e11019-01ec-4f23-a668-430cb6d23af0}"/>
</p:tagLst>
</file>

<file path=ppt/tags/tag72.xml><?xml version="1.0" encoding="utf-8"?>
<p:tagLst xmlns:p="http://schemas.openxmlformats.org/presentationml/2006/main">
  <p:tag name="KSO_WM_BEAUTIFY_FLAG" val="#wm#"/>
  <p:tag name="KSO_WM_TEMPLATE_CATEGORY" val="custom"/>
  <p:tag name="KSO_WM_TEMPLATE_INDEX" val="20187308"/>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BEAUTIFY_FLAG" val="#wm#"/>
  <p:tag name="KSO_WM_TEMPLATE_CATEGORY" val="custom"/>
  <p:tag name="KSO_WM_TEMPLATE_INDEX" val="20187308"/>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UNIT_TABLE_BEAUTIFY" val="smartTable{b3fb5be1-bca4-4df0-8814-307e819a3cbc}"/>
</p:tagLst>
</file>

<file path=ppt/tags/tag77.xml><?xml version="1.0" encoding="utf-8"?>
<p:tagLst xmlns:p="http://schemas.openxmlformats.org/presentationml/2006/main">
  <p:tag name="KSO_WM_BEAUTIFY_FLAG" val="#wm#"/>
  <p:tag name="KSO_WM_TEMPLATE_CATEGORY" val="custom"/>
  <p:tag name="KSO_WM_TEMPLATE_INDEX" val="20187308"/>
</p:tagLst>
</file>

<file path=ppt/tags/tag78.xml><?xml version="1.0" encoding="utf-8"?>
<p:tagLst xmlns:p="http://schemas.openxmlformats.org/presentationml/2006/main">
  <p:tag name="KSO_WM_BEAUTIFY_FLAG" val="#wm#"/>
  <p:tag name="KSO_WM_TEMPLATE_CATEGORY" val="custom"/>
  <p:tag name="KSO_WM_TEMPLATE_INDEX" val="20187308"/>
</p:tagLst>
</file>

<file path=ppt/tags/tag79.xml><?xml version="1.0" encoding="utf-8"?>
<p:tagLst xmlns:p="http://schemas.openxmlformats.org/presentationml/2006/main">
  <p:tag name="KSO_WM_BEAUTIFY_FLAG" val="#wm#"/>
  <p:tag name="KSO_WM_TEMPLATE_CATEGORY" val="custom"/>
  <p:tag name="KSO_WM_TEMPLATE_INDEX" val="20187308"/>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187308"/>
</p:tagLst>
</file>

<file path=ppt/tags/tag81.xml><?xml version="1.0" encoding="utf-8"?>
<p:tagLst xmlns:p="http://schemas.openxmlformats.org/presentationml/2006/main">
  <p:tag name="REFSHAPE" val="355150140"/>
  <p:tag name="KSO_WM_UNIT_PLACING_PICTURE_USER_VIEWPORT" val="{&quot;height&quot;:9226,&quot;width&quot;:8312}"/>
</p:tagLst>
</file>

<file path=ppt/tags/tag82.xml><?xml version="1.0" encoding="utf-8"?>
<p:tagLst xmlns:p="http://schemas.openxmlformats.org/presentationml/2006/main">
  <p:tag name="KSO_WM_BEAUTIFY_FLAG" val="#wm#"/>
  <p:tag name="KSO_WM_TEMPLATE_CATEGORY" val="custom"/>
  <p:tag name="KSO_WM_TEMPLATE_INDEX" val="20187308"/>
</p:tagLst>
</file>

<file path=ppt/tags/tag83.xml><?xml version="1.0" encoding="utf-8"?>
<p:tagLst xmlns:p="http://schemas.openxmlformats.org/presentationml/2006/main">
  <p:tag name="KSO_WM_BEAUTIFY_FLAG" val="#wm#"/>
  <p:tag name="KSO_WM_TEMPLATE_CATEGORY" val="custom"/>
  <p:tag name="KSO_WM_TEMPLATE_INDEX" val="20187308"/>
</p:tagLst>
</file>

<file path=ppt/tags/tag84.xml><?xml version="1.0" encoding="utf-8"?>
<p:tagLst xmlns:p="http://schemas.openxmlformats.org/presentationml/2006/main">
  <p:tag name="KSO_WM_UNIT_TABLE_BEAUTIFY" val="smartTable{9e71baf8-df42-43e2-985b-cec790edde50}"/>
</p:tagLst>
</file>

<file path=ppt/tags/tag85.xml><?xml version="1.0" encoding="utf-8"?>
<p:tagLst xmlns:p="http://schemas.openxmlformats.org/presentationml/2006/main">
  <p:tag name="KSO_WM_BEAUTIFY_FLAG" val="#wm#"/>
  <p:tag name="KSO_WM_TEMPLATE_CATEGORY" val="custom"/>
  <p:tag name="KSO_WM_TEMPLATE_INDEX" val="20187308"/>
</p:tagLst>
</file>

<file path=ppt/tags/tag86.xml><?xml version="1.0" encoding="utf-8"?>
<p:tagLst xmlns:p="http://schemas.openxmlformats.org/presentationml/2006/main">
  <p:tag name="KSO_WM_BEAUTIFY_FLAG" val="#wm#"/>
  <p:tag name="KSO_WM_TEMPLATE_CATEGORY" val="custom"/>
  <p:tag name="KSO_WM_TEMPLATE_INDEX" val="20187308"/>
</p:tagLst>
</file>

<file path=ppt/tags/tag87.xml><?xml version="1.0" encoding="utf-8"?>
<p:tagLst xmlns:p="http://schemas.openxmlformats.org/presentationml/2006/main">
  <p:tag name="KSO_WM_BEAUTIFY_FLAG" val="#wm#"/>
  <p:tag name="KSO_WM_TEMPLATE_CATEGORY" val="custom"/>
  <p:tag name="KSO_WM_TEMPLATE_INDEX" val="20187308"/>
</p:tagLst>
</file>

<file path=ppt/tags/tag88.xml><?xml version="1.0" encoding="utf-8"?>
<p:tagLst xmlns:p="http://schemas.openxmlformats.org/presentationml/2006/main">
  <p:tag name="KSO_WM_BEAUTIFY_FLAG" val="#wm#"/>
  <p:tag name="KSO_WM_TEMPLATE_CATEGORY" val="custom"/>
  <p:tag name="KSO_WM_TEMPLATE_INDEX" val="20187308"/>
</p:tagLst>
</file>

<file path=ppt/tags/tag89.xml><?xml version="1.0" encoding="utf-8"?>
<p:tagLst xmlns:p="http://schemas.openxmlformats.org/presentationml/2006/main">
  <p:tag name="KSO_WM_BEAUTIFY_FLAG" val="#wm#"/>
  <p:tag name="KSO_WM_TEMPLATE_CATEGORY" val="custom"/>
  <p:tag name="KSO_WM_TEMPLATE_INDEX" val="20187308"/>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wm#"/>
  <p:tag name="KSO_WM_TEMPLATE_CATEGORY" val="custom"/>
  <p:tag name="KSO_WM_TEMPLATE_INDEX" val="20187308"/>
</p:tagLst>
</file>

<file path=ppt/tags/tag91.xml><?xml version="1.0" encoding="utf-8"?>
<p:tagLst xmlns:p="http://schemas.openxmlformats.org/presentationml/2006/main">
  <p:tag name="KSO_WM_BEAUTIFY_FLAG" val="#wm#"/>
  <p:tag name="KSO_WM_TEMPLATE_CATEGORY" val="custom"/>
  <p:tag name="KSO_WM_TEMPLATE_INDEX" val="20187308"/>
</p:tagLst>
</file>

<file path=ppt/tags/tag92.xml><?xml version="1.0" encoding="utf-8"?>
<p:tagLst xmlns:p="http://schemas.openxmlformats.org/presentationml/2006/main">
  <p:tag name="KSO_WM_BEAUTIFY_FLAG" val="#wm#"/>
  <p:tag name="KSO_WM_TEMPLATE_CATEGORY" val="custom"/>
  <p:tag name="KSO_WM_TEMPLATE_INDEX" val="20187308"/>
</p:tagLst>
</file>

<file path=ppt/tags/tag93.xml><?xml version="1.0" encoding="utf-8"?>
<p:tagLst xmlns:p="http://schemas.openxmlformats.org/presentationml/2006/main">
  <p:tag name="KSO_WM_BEAUTIFY_FLAG" val="#wm#"/>
  <p:tag name="KSO_WM_TEMPLATE_CATEGORY" val="custom"/>
  <p:tag name="KSO_WM_TEMPLATE_INDEX" val="20187308"/>
</p:tagLst>
</file>

<file path=ppt/tags/tag94.xml><?xml version="1.0" encoding="utf-8"?>
<p:tagLst xmlns:p="http://schemas.openxmlformats.org/presentationml/2006/main">
  <p:tag name="KSO_WM_BEAUTIFY_FLAG" val="#wm#"/>
  <p:tag name="KSO_WM_TEMPLATE_CATEGORY" val="custom"/>
  <p:tag name="KSO_WM_TEMPLATE_INDEX" val="20187308"/>
</p:tagLst>
</file>

<file path=ppt/tags/tag95.xml><?xml version="1.0" encoding="utf-8"?>
<p:tagLst xmlns:p="http://schemas.openxmlformats.org/presentationml/2006/main">
  <p:tag name="KSO_WM_BEAUTIFY_FLAG" val="#wm#"/>
  <p:tag name="KSO_WM_TEMPLATE_CATEGORY" val="custom"/>
  <p:tag name="KSO_WM_TEMPLATE_INDEX" val="20187308"/>
</p:tagLst>
</file>

<file path=ppt/tags/tag96.xml><?xml version="1.0" encoding="utf-8"?>
<p:tagLst xmlns:p="http://schemas.openxmlformats.org/presentationml/2006/main">
  <p:tag name="KSO_WM_BEAUTIFY_FLAG" val="#wm#"/>
  <p:tag name="KSO_WM_TEMPLATE_CATEGORY" val="custom"/>
  <p:tag name="KSO_WM_TEMPLATE_INDEX" val="20187308"/>
</p:tagLst>
</file>

<file path=ppt/tags/tag97.xml><?xml version="1.0" encoding="utf-8"?>
<p:tagLst xmlns:p="http://schemas.openxmlformats.org/presentationml/2006/main">
  <p:tag name="KSO_WM_BEAUTIFY_FLAG" val="#wm#"/>
  <p:tag name="KSO_WM_TEMPLATE_CATEGORY" val="custom"/>
  <p:tag name="KSO_WM_TEMPLATE_INDEX" val="20187308"/>
</p:tagLst>
</file>

<file path=ppt/tags/tag98.xml><?xml version="1.0" encoding="utf-8"?>
<p:tagLst xmlns:p="http://schemas.openxmlformats.org/presentationml/2006/main">
  <p:tag name="KSO_WM_BEAUTIFY_FLAG" val="#wm#"/>
  <p:tag name="KSO_WM_TEMPLATE_CATEGORY" val="custom"/>
  <p:tag name="KSO_WM_TEMPLATE_INDEX" val="20187308"/>
</p:tagLst>
</file>

<file path=ppt/tags/tag99.xml><?xml version="1.0" encoding="utf-8"?>
<p:tagLst xmlns:p="http://schemas.openxmlformats.org/presentationml/2006/main">
  <p:tag name="REFSHAPE" val="354050500"/>
  <p:tag name="KSO_WM_UNIT_PLACING_PICTURE_USER_VIEWPORT" val="{&quot;height&quot;:12285,&quot;width&quot;:1359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12556</Words>
  <Application>WPS 演示</Application>
  <PresentationFormat>宽屏</PresentationFormat>
  <Paragraphs>1076</Paragraphs>
  <Slides>87</Slides>
  <Notes>1</Notes>
  <HiddenSlides>0</HiddenSlides>
  <MMClips>0</MMClips>
  <ScaleCrop>false</ScaleCrop>
  <HeadingPairs>
    <vt:vector size="8" baseType="variant">
      <vt:variant>
        <vt:lpstr>已用的字体</vt:lpstr>
      </vt:variant>
      <vt:variant>
        <vt:i4>6</vt:i4>
      </vt:variant>
      <vt:variant>
        <vt:lpstr>主题</vt:lpstr>
      </vt:variant>
      <vt:variant>
        <vt:i4>1</vt:i4>
      </vt:variant>
      <vt:variant>
        <vt:lpstr>嵌入 OLE 服务器</vt:lpstr>
      </vt:variant>
      <vt:variant>
        <vt:i4>36</vt:i4>
      </vt:variant>
      <vt:variant>
        <vt:lpstr>幻灯片标题</vt:lpstr>
      </vt:variant>
      <vt:variant>
        <vt:i4>87</vt:i4>
      </vt:variant>
    </vt:vector>
  </HeadingPairs>
  <TitlesOfParts>
    <vt:vector size="130" baseType="lpstr">
      <vt:lpstr>Arial</vt:lpstr>
      <vt:lpstr>宋体</vt:lpstr>
      <vt:lpstr>Wingdings</vt:lpstr>
      <vt:lpstr>微软雅黑</vt:lpstr>
      <vt:lpstr>Wingdings</vt:lpstr>
      <vt:lpstr>Arial Unicode MS</vt:lpstr>
      <vt:lpstr>Office 主题​​</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第三章 分析方法 第一节 基本分析方法</vt:lpstr>
      <vt:lpstr>基本分析方法</vt:lpstr>
      <vt:lpstr>经济周期分析方法</vt:lpstr>
      <vt:lpstr>“美林投资时钟”理论</vt:lpstr>
      <vt:lpstr>“美林投资时钟”理论</vt:lpstr>
      <vt:lpstr>“美林投资时钟”理论</vt:lpstr>
      <vt:lpstr>“美林投资时钟”理论</vt:lpstr>
      <vt:lpstr>“美林投资时钟”理论</vt:lpstr>
      <vt:lpstr>明斯基时刻</vt:lpstr>
      <vt:lpstr>经济周期分析方法应注意的问题</vt:lpstr>
      <vt:lpstr>平衡表法</vt:lpstr>
      <vt:lpstr>美国农业部公布的美国国内大豆供需平衡表（单位：百万蒲式耳）</vt:lpstr>
      <vt:lpstr>美国玉米供需平衡表</vt:lpstr>
      <vt:lpstr>平衡表法</vt:lpstr>
      <vt:lpstr>季节性分析法</vt:lpstr>
      <vt:lpstr>季节性分析法案例：天然橡胶的季节性供需规律</vt:lpstr>
      <vt:lpstr>季节性分析法案例：天然橡胶的季节性供需规律</vt:lpstr>
      <vt:lpstr>季节性分析法案例：天然橡胶的季节性供需规律</vt:lpstr>
      <vt:lpstr>季节性分析法案例：天然橡胶的季节性供需规律</vt:lpstr>
      <vt:lpstr>季节性分析法</vt:lpstr>
      <vt:lpstr>季节性分析法</vt:lpstr>
      <vt:lpstr>季节性分析法</vt:lpstr>
      <vt:lpstr>季节性分析法</vt:lpstr>
      <vt:lpstr>成本利润分析方法</vt:lpstr>
      <vt:lpstr>成本利润分析方法案例：大豆相关产品成本利润分析案例          </vt:lpstr>
      <vt:lpstr>成本利润分析方法案例：大豆相关产品成本利润分析案例          </vt:lpstr>
      <vt:lpstr>成本利润分析方法案例：大豆相关产品成本利润分析案例          </vt:lpstr>
      <vt:lpstr>成本利润分析方法案例：大豆相关产品成本利润分析案例          </vt:lpstr>
      <vt:lpstr>成本利润分析方法案例：大豆相关产品成本利润分析案例          </vt:lpstr>
      <vt:lpstr>成本利润分析方法     </vt:lpstr>
      <vt:lpstr>持仓分析法</vt:lpstr>
      <vt:lpstr>持仓分析法——国内交易所持仓分析</vt:lpstr>
      <vt:lpstr>持仓分析法——国内交易所持仓分析</vt:lpstr>
      <vt:lpstr>持仓分析法——美国CFTC持仓报告分析</vt:lpstr>
      <vt:lpstr>持仓分析法——美国CFTC持仓报告分析</vt:lpstr>
      <vt:lpstr>持仓分析法——美国CFTC持仓报告分析</vt:lpstr>
      <vt:lpstr>持仓分析法——美国CFTC持仓报告分析</vt:lpstr>
      <vt:lpstr>事件驱动分析法</vt:lpstr>
      <vt:lpstr>事件驱动分析法 </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事件驱动分析法——战争对黄金价格的影响分析</vt:lpstr>
      <vt:lpstr>第三章 分析方法 第二节 计量分析方法</vt:lpstr>
      <vt:lpstr>计量分析方法</vt:lpstr>
      <vt:lpstr>相关关系分析</vt:lpstr>
      <vt:lpstr>相关关系分析</vt:lpstr>
      <vt:lpstr>相关关系分析</vt:lpstr>
      <vt:lpstr>相关关系分析</vt:lpstr>
      <vt:lpstr>相关关系分析</vt:lpstr>
      <vt:lpstr>相关关系分析</vt:lpstr>
      <vt:lpstr>相关关系分析</vt:lpstr>
      <vt:lpstr>相关关系分析——鸡蛋与螺纹钢期货</vt:lpstr>
      <vt:lpstr>相关关系分析——鸡蛋与螺纹钢期货</vt:lpstr>
      <vt:lpstr>相关关系分析——鸡蛋与螺纹钢期货</vt:lpstr>
      <vt:lpstr>相关关系分析——鸡蛋与螺纹钢期货</vt:lpstr>
      <vt:lpstr>相关关系分析——鸡蛋与螺纹钢期货</vt:lpstr>
      <vt:lpstr>相关关系分析——鸡蛋与螺纹钢期货</vt:lpstr>
      <vt:lpstr>相关关系分析——鸡蛋与螺纹钢期货</vt:lpstr>
      <vt:lpstr>线性回归分析</vt:lpstr>
      <vt:lpstr>线性回归分析</vt:lpstr>
      <vt:lpstr>一元线性回归分析——基本假定</vt:lpstr>
      <vt:lpstr>一元线性回归分析——基本假定</vt:lpstr>
      <vt:lpstr>一元线性回归分析——参数估计</vt:lpstr>
      <vt:lpstr>一元线性回归分析——参数估计</vt:lpstr>
      <vt:lpstr>一元线性回归分析——参数估计</vt:lpstr>
      <vt:lpstr>一元线性回归分析——参数估计</vt:lpstr>
      <vt:lpstr>一元线性回归分析——参数估计</vt:lpstr>
      <vt:lpstr>一元线性回归分析——参数估计</vt:lpstr>
      <vt:lpstr>一元线性回归分析——模型检验</vt:lpstr>
      <vt:lpstr>一元线性回归分析——模型检验</vt:lpstr>
      <vt:lpstr>一元线性回归分析——模型检验</vt:lpstr>
      <vt:lpstr>一元线性回归分析——模型检验</vt:lpstr>
      <vt:lpstr>一元线性回归分析——模型检验</vt:lpstr>
      <vt:lpstr>一元线性回归分析——模型应用</vt:lpstr>
      <vt:lpstr>一元线性回归分析——模型应用</vt:lpstr>
      <vt:lpstr>一元线性回归分析——模型应用</vt:lpstr>
      <vt:lpstr>一元线性回归分析——模型应用</vt:lpstr>
      <vt:lpstr>一元线性回归分析——模型应用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李健</cp:lastModifiedBy>
  <cp:revision>57</cp:revision>
  <dcterms:created xsi:type="dcterms:W3CDTF">2019-06-19T02:08:00Z</dcterms:created>
  <dcterms:modified xsi:type="dcterms:W3CDTF">2020-04-13T03:08:30Z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