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3"/>
  </p:handoutMasterIdLst>
  <p:sldIdLst>
    <p:sldId id="340" r:id="rId3"/>
    <p:sldId id="341" r:id="rId5"/>
    <p:sldId id="342" r:id="rId6"/>
    <p:sldId id="343" r:id="rId7"/>
    <p:sldId id="344" r:id="rId8"/>
    <p:sldId id="345" r:id="rId9"/>
    <p:sldId id="346" r:id="rId10"/>
    <p:sldId id="347" r:id="rId11"/>
    <p:sldId id="356" r:id="rId12"/>
    <p:sldId id="348" r:id="rId13"/>
    <p:sldId id="349" r:id="rId14"/>
    <p:sldId id="350" r:id="rId15"/>
    <p:sldId id="351" r:id="rId16"/>
    <p:sldId id="352" r:id="rId17"/>
    <p:sldId id="353" r:id="rId18"/>
    <p:sldId id="354" r:id="rId19"/>
    <p:sldId id="357" r:id="rId20"/>
    <p:sldId id="358" r:id="rId21"/>
    <p:sldId id="359" r:id="rId22"/>
    <p:sldId id="360" r:id="rId23"/>
    <p:sldId id="361" r:id="rId24"/>
    <p:sldId id="362" r:id="rId25"/>
    <p:sldId id="363" r:id="rId26"/>
    <p:sldId id="364" r:id="rId27"/>
    <p:sldId id="365" r:id="rId28"/>
    <p:sldId id="366" r:id="rId29"/>
    <p:sldId id="367" r:id="rId30"/>
    <p:sldId id="369" r:id="rId31"/>
    <p:sldId id="368" r:id="rId32"/>
    <p:sldId id="370" r:id="rId33"/>
    <p:sldId id="371" r:id="rId34"/>
    <p:sldId id="390" r:id="rId35"/>
    <p:sldId id="372" r:id="rId36"/>
    <p:sldId id="373" r:id="rId37"/>
    <p:sldId id="374" r:id="rId38"/>
    <p:sldId id="382" r:id="rId39"/>
    <p:sldId id="383" r:id="rId40"/>
    <p:sldId id="384" r:id="rId41"/>
    <p:sldId id="385" r:id="rId42"/>
    <p:sldId id="386" r:id="rId43"/>
    <p:sldId id="387" r:id="rId44"/>
    <p:sldId id="388" r:id="rId45"/>
    <p:sldId id="389" r:id="rId46"/>
    <p:sldId id="391" r:id="rId47"/>
    <p:sldId id="393" r:id="rId48"/>
    <p:sldId id="392" r:id="rId49"/>
    <p:sldId id="394" r:id="rId50"/>
    <p:sldId id="395" r:id="rId51"/>
    <p:sldId id="407"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24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43888888888889"/>
          <c:y val="0.0949074074074074"/>
          <c:w val="0.918666666666667"/>
          <c:h val="0.837592592592593"/>
        </c:manualLayout>
      </c:layout>
      <c:lineChart>
        <c:grouping val="standard"/>
        <c:varyColors val="0"/>
        <c:ser>
          <c:idx val="0"/>
          <c:order val="0"/>
          <c:spPr>
            <a:ln w="12700" cap="rnd" cmpd="sng">
              <a:solidFill>
                <a:schemeClr val="tx1"/>
              </a:solidFill>
              <a:prstDash val="sysDot"/>
              <a:round/>
            </a:ln>
            <a:effectLst/>
          </c:spPr>
          <c:marker>
            <c:symbol val="circle"/>
            <c:size val="8"/>
            <c:spPr>
              <a:solidFill>
                <a:schemeClr val="accent1">
                  <a:lumMod val="75000"/>
                </a:schemeClr>
              </a:solidFill>
              <a:ln w="9525">
                <a:solidFill>
                  <a:schemeClr val="accent1"/>
                </a:solidFill>
              </a:ln>
              <a:effectLst/>
            </c:spPr>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[工作簿1]Sheet1!$E$11:$K$11</c:f>
              <c:numCache>
                <c:formatCode>General</c:formatCode>
                <c:ptCount val="7"/>
                <c:pt idx="0">
                  <c:v>8</c:v>
                </c:pt>
                <c:pt idx="1">
                  <c:v>4</c:v>
                </c:pt>
                <c:pt idx="2">
                  <c:v>2</c:v>
                </c:pt>
                <c:pt idx="3">
                  <c:v>6</c:v>
                </c:pt>
                <c:pt idx="4">
                  <c:v>8</c:v>
                </c:pt>
                <c:pt idx="5">
                  <c:v>4</c:v>
                </c:pt>
                <c:pt idx="6">
                  <c:v>1</c:v>
                </c:pt>
              </c:numCache>
            </c:numRef>
          </c:val>
          <c:smooth val="0"/>
        </c:ser>
        <c:ser>
          <c:idx val="1"/>
          <c:order val="1"/>
          <c:spPr>
            <a:ln w="28575" cap="rnd">
              <a:solidFill>
                <a:schemeClr val="accent1">
                  <a:lumMod val="75000"/>
                </a:schemeClr>
              </a:solidFill>
              <a:round/>
            </a:ln>
            <a:effectLst/>
          </c:spPr>
          <c:marker>
            <c:symbol val="none"/>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[工作簿1]Sheet1!$E$12:$K$12</c:f>
              <c:numCache>
                <c:formatCode>General</c:formatCode>
                <c:ptCount val="7"/>
                <c:pt idx="0">
                  <c:v>5.1</c:v>
                </c:pt>
                <c:pt idx="1">
                  <c:v>5.1</c:v>
                </c:pt>
                <c:pt idx="2">
                  <c:v>5.1</c:v>
                </c:pt>
                <c:pt idx="3">
                  <c:v>5.1</c:v>
                </c:pt>
                <c:pt idx="4">
                  <c:v>5.1</c:v>
                </c:pt>
                <c:pt idx="5">
                  <c:v>5.1</c:v>
                </c:pt>
                <c:pt idx="6">
                  <c:v>5.1</c:v>
                </c:pt>
              </c:numCache>
            </c:numRef>
          </c:val>
          <c:smooth val="0"/>
        </c:ser>
        <c:dLbls>
          <c:showLegendKey val="0"/>
          <c:showVal val="0"/>
          <c:showCatName val="0"/>
          <c:showSerName val="0"/>
          <c:showPercent val="0"/>
          <c:showBubbleSize val="0"/>
        </c:dLbls>
        <c:marker val="1"/>
        <c:smooth val="0"/>
        <c:axId val="935290503"/>
        <c:axId val="764608799"/>
      </c:lineChart>
      <c:catAx>
        <c:axId val="93529050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608799"/>
        <c:crosses val="autoZero"/>
        <c:auto val="1"/>
        <c:lblAlgn val="ctr"/>
        <c:lblOffset val="100"/>
        <c:noMultiLvlLbl val="0"/>
      </c:catAx>
      <c:valAx>
        <c:axId val="76460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2905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cmpd="sng">
              <a:solidFill>
                <a:schemeClr val="tx1"/>
              </a:solidFill>
              <a:prstDash val="sysDot"/>
              <a:round/>
            </a:ln>
            <a:effectLst/>
          </c:spPr>
          <c:marker>
            <c:symbol val="circle"/>
            <c:size val="8"/>
            <c:spPr>
              <a:solidFill>
                <a:schemeClr val="accent5">
                  <a:lumMod val="75000"/>
                </a:schemeClr>
              </a:solidFill>
              <a:ln w="9525">
                <a:solidFill>
                  <a:schemeClr val="accent1"/>
                </a:solidFill>
              </a:ln>
              <a:effectLst/>
            </c:spPr>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[工作簿1]Sheet1!$E$11:$K$11</c:f>
              <c:numCache>
                <c:formatCode>General</c:formatCode>
                <c:ptCount val="7"/>
                <c:pt idx="0">
                  <c:v>2</c:v>
                </c:pt>
                <c:pt idx="1">
                  <c:v>6</c:v>
                </c:pt>
                <c:pt idx="2">
                  <c:v>8</c:v>
                </c:pt>
                <c:pt idx="3">
                  <c:v>6</c:v>
                </c:pt>
                <c:pt idx="4">
                  <c:v>2</c:v>
                </c:pt>
                <c:pt idx="5">
                  <c:v>6</c:v>
                </c:pt>
                <c:pt idx="6">
                  <c:v>8</c:v>
                </c:pt>
              </c:numCache>
            </c:numRef>
          </c:val>
          <c:smooth val="0"/>
        </c:ser>
        <c:ser>
          <c:idx val="1"/>
          <c:order val="1"/>
          <c:spPr>
            <a:ln w="28575" cap="rnd">
              <a:solidFill>
                <a:srgbClr val="0070C0"/>
              </a:solidFill>
              <a:round/>
            </a:ln>
            <a:effectLst/>
          </c:spPr>
          <c:marker>
            <c:symbol val="none"/>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[工作簿1]Sheet1!$E$12:$K$12</c:f>
              <c:numCache>
                <c:formatCode>General</c:formatCode>
                <c:ptCount val="7"/>
                <c:pt idx="0">
                  <c:v>5.43</c:v>
                </c:pt>
                <c:pt idx="1">
                  <c:v>5.43</c:v>
                </c:pt>
                <c:pt idx="2">
                  <c:v>5.43</c:v>
                </c:pt>
                <c:pt idx="3">
                  <c:v>5.43</c:v>
                </c:pt>
                <c:pt idx="4">
                  <c:v>5.43</c:v>
                </c:pt>
                <c:pt idx="5">
                  <c:v>5.43</c:v>
                </c:pt>
                <c:pt idx="6">
                  <c:v>5.43</c:v>
                </c:pt>
              </c:numCache>
            </c:numRef>
          </c:val>
          <c:smooth val="0"/>
        </c:ser>
        <c:dLbls>
          <c:showLegendKey val="0"/>
          <c:showVal val="0"/>
          <c:showCatName val="0"/>
          <c:showSerName val="0"/>
          <c:showPercent val="0"/>
          <c:showBubbleSize val="0"/>
        </c:dLbls>
        <c:marker val="1"/>
        <c:smooth val="0"/>
        <c:axId val="935290503"/>
        <c:axId val="764608799"/>
      </c:lineChart>
      <c:catAx>
        <c:axId val="93529050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608799"/>
        <c:crosses val="autoZero"/>
        <c:auto val="1"/>
        <c:lblAlgn val="ctr"/>
        <c:lblOffset val="100"/>
        <c:noMultiLvlLbl val="0"/>
      </c:catAx>
      <c:valAx>
        <c:axId val="76460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2905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cmpd="sng">
              <a:solidFill>
                <a:schemeClr val="tx1"/>
              </a:solidFill>
              <a:prstDash val="sysDot"/>
              <a:round/>
            </a:ln>
            <a:effectLst/>
          </c:spPr>
          <c:marker>
            <c:symbol val="circle"/>
            <c:size val="8"/>
            <c:spPr>
              <a:solidFill>
                <a:schemeClr val="accent2">
                  <a:lumMod val="75000"/>
                </a:schemeClr>
              </a:solidFill>
              <a:ln w="9525">
                <a:solidFill>
                  <a:schemeClr val="accent1"/>
                </a:solidFill>
              </a:ln>
              <a:effectLst/>
            </c:spPr>
          </c:marker>
          <c:dLbls>
            <c:delete val="1"/>
          </c:dLbls>
          <c:cat>
            <c:strRef>
              <c:f>[工作簿1]Sheet1!$E$10:$K$10</c:f>
              <c:strCache>
                <c:ptCount val="7"/>
                <c:pt idx="0">
                  <c:v>x1</c:v>
                </c:pt>
                <c:pt idx="1">
                  <c:v>x2</c:v>
                </c:pt>
                <c:pt idx="2">
                  <c:v>x3</c:v>
                </c:pt>
                <c:pt idx="3">
                  <c:v>x4</c:v>
                </c:pt>
                <c:pt idx="4">
                  <c:v>x5</c:v>
                </c:pt>
                <c:pt idx="5">
                  <c:v>x6</c:v>
                </c:pt>
                <c:pt idx="6">
                  <c:v>x7</c:v>
                </c:pt>
              </c:strCache>
            </c:strRef>
          </c:cat>
          <c:val>
            <c:numRef>
              <c:f>[工作簿1]Sheet1!$E$11:$K$11</c:f>
              <c:numCache>
                <c:formatCode>General</c:formatCode>
                <c:ptCount val="7"/>
                <c:pt idx="0">
                  <c:v>1</c:v>
                </c:pt>
                <c:pt idx="1">
                  <c:v>4</c:v>
                </c:pt>
                <c:pt idx="2">
                  <c:v>8</c:v>
                </c:pt>
                <c:pt idx="3">
                  <c:v>6</c:v>
                </c:pt>
                <c:pt idx="4">
                  <c:v>2</c:v>
                </c:pt>
                <c:pt idx="5">
                  <c:v>4</c:v>
                </c:pt>
                <c:pt idx="6">
                  <c:v>8</c:v>
                </c:pt>
              </c:numCache>
            </c:numRef>
          </c:val>
          <c:smooth val="0"/>
        </c:ser>
        <c:ser>
          <c:idx val="1"/>
          <c:order val="1"/>
          <c:spPr>
            <a:ln w="28575" cap="rnd">
              <a:solidFill>
                <a:schemeClr val="accent2">
                  <a:lumMod val="75000"/>
                </a:schemeClr>
              </a:solidFill>
              <a:round/>
            </a:ln>
            <a:effectLst/>
          </c:spPr>
          <c:marker>
            <c:symbol val="none"/>
          </c:marker>
          <c:dLbls>
            <c:delete val="1"/>
          </c:dLbls>
          <c:cat>
            <c:strRef>
              <c:f>[工作簿1]Sheet1!$E$10:$K$10</c:f>
              <c:strCache>
                <c:ptCount val="7"/>
                <c:pt idx="0">
                  <c:v>x1</c:v>
                </c:pt>
                <c:pt idx="1">
                  <c:v>x2</c:v>
                </c:pt>
                <c:pt idx="2">
                  <c:v>x3</c:v>
                </c:pt>
                <c:pt idx="3">
                  <c:v>x4</c:v>
                </c:pt>
                <c:pt idx="4">
                  <c:v>x5</c:v>
                </c:pt>
                <c:pt idx="5">
                  <c:v>x6</c:v>
                </c:pt>
                <c:pt idx="6">
                  <c:v>x7</c:v>
                </c:pt>
              </c:strCache>
            </c:strRef>
          </c:cat>
          <c:val>
            <c:numRef>
              <c:f>[工作簿1]Sheet1!$E$12:$K$12</c:f>
              <c:numCache>
                <c:formatCode>General</c:formatCode>
                <c:ptCount val="7"/>
                <c:pt idx="0">
                  <c:v>5.1</c:v>
                </c:pt>
                <c:pt idx="1">
                  <c:v>5.1</c:v>
                </c:pt>
                <c:pt idx="2">
                  <c:v>5.1</c:v>
                </c:pt>
                <c:pt idx="3">
                  <c:v>5.1</c:v>
                </c:pt>
                <c:pt idx="4">
                  <c:v>5.1</c:v>
                </c:pt>
                <c:pt idx="5">
                  <c:v>5.1</c:v>
                </c:pt>
                <c:pt idx="6">
                  <c:v>5.1</c:v>
                </c:pt>
              </c:numCache>
            </c:numRef>
          </c:val>
          <c:smooth val="0"/>
        </c:ser>
        <c:dLbls>
          <c:showLegendKey val="0"/>
          <c:showVal val="0"/>
          <c:showCatName val="0"/>
          <c:showSerName val="0"/>
          <c:showPercent val="0"/>
          <c:showBubbleSize val="0"/>
        </c:dLbls>
        <c:marker val="1"/>
        <c:smooth val="0"/>
        <c:axId val="935290503"/>
        <c:axId val="764608799"/>
      </c:lineChart>
      <c:catAx>
        <c:axId val="93529050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608799"/>
        <c:crosses val="autoZero"/>
        <c:auto val="1"/>
        <c:lblAlgn val="ctr"/>
        <c:lblOffset val="100"/>
        <c:noMultiLvlLbl val="0"/>
      </c:catAx>
      <c:valAx>
        <c:axId val="76460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2905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45.wmf"/><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5" Type="http://schemas.openxmlformats.org/officeDocument/2006/relationships/image" Target="../media/image57.wmf"/><Relationship Id="rId4" Type="http://schemas.openxmlformats.org/officeDocument/2006/relationships/image" Target="../media/image56.wmf"/><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4" Type="http://schemas.openxmlformats.org/officeDocument/2006/relationships/image" Target="../media/image61.wmf"/><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4.vml.rels><?xml version="1.0" encoding="UTF-8" standalone="yes"?>
<Relationships xmlns="http://schemas.openxmlformats.org/package/2006/relationships"><Relationship Id="rId4" Type="http://schemas.openxmlformats.org/officeDocument/2006/relationships/image" Target="../media/image91.wmf"/><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7.vml.rels><?xml version="1.0" encoding="UTF-8" standalone="yes"?>
<Relationships xmlns="http://schemas.openxmlformats.org/package/2006/relationships"><Relationship Id="rId4" Type="http://schemas.openxmlformats.org/officeDocument/2006/relationships/image" Target="../media/image101.wmf"/><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41.vml.rels><?xml version="1.0" encoding="UTF-8" standalone="yes"?>
<Relationships xmlns="http://schemas.openxmlformats.org/package/2006/relationships"><Relationship Id="rId5" Type="http://schemas.openxmlformats.org/officeDocument/2006/relationships/image" Target="../media/image110.wmf"/><Relationship Id="rId4" Type="http://schemas.openxmlformats.org/officeDocument/2006/relationships/image" Target="../media/image109.wmf"/><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1.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21.wmf"/><Relationship Id="rId1"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image" Target="../media/image22.wmf"/><Relationship Id="rId3" Type="http://schemas.openxmlformats.org/officeDocument/2006/relationships/oleObject" Target="../embeddings/oleObject16.bin"/><Relationship Id="rId2" Type="http://schemas.openxmlformats.org/officeDocument/2006/relationships/image" Target="../media/image21.wmf"/><Relationship Id="rId1"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23.wmf"/><Relationship Id="rId1"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5.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6.xml"/><Relationship Id="rId7" Type="http://schemas.openxmlformats.org/officeDocument/2006/relationships/image" Target="../media/image29.wmf"/><Relationship Id="rId6" Type="http://schemas.openxmlformats.org/officeDocument/2006/relationships/oleObject" Target="../embeddings/oleObject20.bin"/><Relationship Id="rId5" Type="http://schemas.openxmlformats.org/officeDocument/2006/relationships/image" Target="../media/image28.wmf"/><Relationship Id="rId4" Type="http://schemas.openxmlformats.org/officeDocument/2006/relationships/oleObject" Target="../embeddings/oleObject19.bin"/><Relationship Id="rId3" Type="http://schemas.openxmlformats.org/officeDocument/2006/relationships/image" Target="../media/image23.wmf"/><Relationship Id="rId2" Type="http://schemas.openxmlformats.org/officeDocument/2006/relationships/oleObject" Target="../embeddings/oleObject18.bin"/><Relationship Id="rId10" Type="http://schemas.openxmlformats.org/officeDocument/2006/relationships/vmlDrawing" Target="../drawings/vmlDrawing8.v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2.xml"/><Relationship Id="rId7" Type="http://schemas.openxmlformats.org/officeDocument/2006/relationships/tags" Target="../tags/tag87.x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31.wmf"/><Relationship Id="rId3" Type="http://schemas.openxmlformats.org/officeDocument/2006/relationships/oleObject" Target="../embeddings/oleObject22.bin"/><Relationship Id="rId2" Type="http://schemas.openxmlformats.org/officeDocument/2006/relationships/image" Target="../media/image30.wmf"/><Relationship Id="rId1"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image" Target="../media/image34.wmf"/><Relationship Id="rId3" Type="http://schemas.openxmlformats.org/officeDocument/2006/relationships/oleObject" Target="../embeddings/oleObject25.bin"/><Relationship Id="rId2" Type="http://schemas.openxmlformats.org/officeDocument/2006/relationships/image" Target="../media/image33.wmf"/><Relationship Id="rId1"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tags" Target="../tags/tag89.xml"/><Relationship Id="rId3" Type="http://schemas.openxmlformats.org/officeDocument/2006/relationships/image" Target="../media/image36.wmf"/><Relationship Id="rId2" Type="http://schemas.openxmlformats.org/officeDocument/2006/relationships/oleObject" Target="../embeddings/oleObject26.bin"/><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image" Target="../media/image37.wmf"/><Relationship Id="rId1"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tags" Target="../tags/tag92.xml"/><Relationship Id="rId3" Type="http://schemas.openxmlformats.org/officeDocument/2006/relationships/image" Target="../media/image36.wmf"/><Relationship Id="rId2" Type="http://schemas.openxmlformats.org/officeDocument/2006/relationships/oleObject" Target="../embeddings/oleObject28.bin"/><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14.vml"/><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image" Target="../media/image39.wmf"/><Relationship Id="rId1" Type="http://schemas.openxmlformats.org/officeDocument/2006/relationships/oleObject" Target="../embeddings/oleObject29.bin"/></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2.xml"/><Relationship Id="rId4" Type="http://schemas.openxmlformats.org/officeDocument/2006/relationships/tags" Target="../tags/tag94.xml"/><Relationship Id="rId3" Type="http://schemas.openxmlformats.org/officeDocument/2006/relationships/image" Target="../media/image41.wmf"/><Relationship Id="rId2" Type="http://schemas.openxmlformats.org/officeDocument/2006/relationships/oleObject" Target="../embeddings/oleObject30.bin"/><Relationship Id="rId1" Type="http://schemas.openxmlformats.org/officeDocument/2006/relationships/image" Target="../media/image40.png"/></Relationships>
</file>

<file path=ppt/slides/_rels/slide3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image" Target="../media/image45.wmf"/><Relationship Id="rId7" Type="http://schemas.openxmlformats.org/officeDocument/2006/relationships/oleObject" Target="../embeddings/oleObject34.bin"/><Relationship Id="rId6" Type="http://schemas.openxmlformats.org/officeDocument/2006/relationships/image" Target="../media/image44.wmf"/><Relationship Id="rId5" Type="http://schemas.openxmlformats.org/officeDocument/2006/relationships/oleObject" Target="../embeddings/oleObject33.bin"/><Relationship Id="rId4" Type="http://schemas.openxmlformats.org/officeDocument/2006/relationships/image" Target="../media/image43.wmf"/><Relationship Id="rId3" Type="http://schemas.openxmlformats.org/officeDocument/2006/relationships/oleObject" Target="../embeddings/oleObject32.bin"/><Relationship Id="rId2" Type="http://schemas.openxmlformats.org/officeDocument/2006/relationships/image" Target="../media/image42.wmf"/><Relationship Id="rId11" Type="http://schemas.openxmlformats.org/officeDocument/2006/relationships/vmlDrawing" Target="../drawings/vmlDrawing16.vml"/><Relationship Id="rId10" Type="http://schemas.openxmlformats.org/officeDocument/2006/relationships/slideLayout" Target="../slideLayouts/slideLayout2.xml"/><Relationship Id="rId1"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7" Type="http://schemas.openxmlformats.org/officeDocument/2006/relationships/vmlDrawing" Target="../drawings/vmlDrawing17.v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image" Target="../media/image46.wmf"/><Relationship Id="rId3" Type="http://schemas.openxmlformats.org/officeDocument/2006/relationships/oleObject" Target="../embeddings/oleObject36.bin"/><Relationship Id="rId2" Type="http://schemas.openxmlformats.org/officeDocument/2006/relationships/image" Target="../media/image36.wmf"/><Relationship Id="rId1"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7" Type="http://schemas.openxmlformats.org/officeDocument/2006/relationships/vmlDrawing" Target="../drawings/vmlDrawing18.v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image" Target="../media/image48.wmf"/><Relationship Id="rId3" Type="http://schemas.openxmlformats.org/officeDocument/2006/relationships/oleObject" Target="../embeddings/oleObject38.bin"/><Relationship Id="rId2" Type="http://schemas.openxmlformats.org/officeDocument/2006/relationships/image" Target="../media/image47.wmf"/><Relationship Id="rId1"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7"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image" Target="../media/image48.wmf"/><Relationship Id="rId3" Type="http://schemas.openxmlformats.org/officeDocument/2006/relationships/oleObject" Target="../embeddings/oleObject40.bin"/><Relationship Id="rId2" Type="http://schemas.openxmlformats.org/officeDocument/2006/relationships/image" Target="../media/image49.wmf"/><Relationship Id="rId1" Type="http://schemas.openxmlformats.org/officeDocument/2006/relationships/oleObject" Target="../embeddings/oleObject39.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image" Target="../media/image51.png"/></Relationships>
</file>

<file path=ppt/slides/_rels/slide38.xml.rels><?xml version="1.0" encoding="UTF-8" standalone="yes"?>
<Relationships xmlns="http://schemas.openxmlformats.org/package/2006/relationships"><Relationship Id="rId5" Type="http://schemas.openxmlformats.org/officeDocument/2006/relationships/vmlDrawing" Target="../drawings/vmlDrawing20.vml"/><Relationship Id="rId4" Type="http://schemas.openxmlformats.org/officeDocument/2006/relationships/slideLayout" Target="../slideLayouts/slideLayout2.xml"/><Relationship Id="rId3" Type="http://schemas.openxmlformats.org/officeDocument/2006/relationships/tags" Target="../tags/tag101.xml"/><Relationship Id="rId2" Type="http://schemas.openxmlformats.org/officeDocument/2006/relationships/image" Target="../media/image52.wmf"/><Relationship Id="rId1"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46.bin"/><Relationship Id="rId8" Type="http://schemas.openxmlformats.org/officeDocument/2006/relationships/image" Target="../media/image56.wmf"/><Relationship Id="rId7" Type="http://schemas.openxmlformats.org/officeDocument/2006/relationships/oleObject" Target="../embeddings/oleObject45.bin"/><Relationship Id="rId6" Type="http://schemas.openxmlformats.org/officeDocument/2006/relationships/image" Target="../media/image55.wmf"/><Relationship Id="rId5" Type="http://schemas.openxmlformats.org/officeDocument/2006/relationships/oleObject" Target="../embeddings/oleObject44.bin"/><Relationship Id="rId4" Type="http://schemas.openxmlformats.org/officeDocument/2006/relationships/image" Target="../media/image54.wmf"/><Relationship Id="rId3" Type="http://schemas.openxmlformats.org/officeDocument/2006/relationships/oleObject" Target="../embeddings/oleObject43.bin"/><Relationship Id="rId2" Type="http://schemas.openxmlformats.org/officeDocument/2006/relationships/image" Target="../media/image53.wmf"/><Relationship Id="rId13" Type="http://schemas.openxmlformats.org/officeDocument/2006/relationships/vmlDrawing" Target="../drawings/vmlDrawing21.vml"/><Relationship Id="rId12" Type="http://schemas.openxmlformats.org/officeDocument/2006/relationships/slideLayout" Target="../slideLayouts/slideLayout2.xml"/><Relationship Id="rId11" Type="http://schemas.openxmlformats.org/officeDocument/2006/relationships/tags" Target="../tags/tag102.xml"/><Relationship Id="rId10" Type="http://schemas.openxmlformats.org/officeDocument/2006/relationships/image" Target="../media/image57.wmf"/><Relationship Id="rId1" Type="http://schemas.openxmlformats.org/officeDocument/2006/relationships/oleObject" Target="../embeddings/oleObject42.bin"/></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media/image61.wmf"/><Relationship Id="rId7" Type="http://schemas.openxmlformats.org/officeDocument/2006/relationships/oleObject" Target="../embeddings/oleObject50.bin"/><Relationship Id="rId6" Type="http://schemas.openxmlformats.org/officeDocument/2006/relationships/image" Target="../media/image60.wmf"/><Relationship Id="rId5" Type="http://schemas.openxmlformats.org/officeDocument/2006/relationships/oleObject" Target="../embeddings/oleObject49.bin"/><Relationship Id="rId4" Type="http://schemas.openxmlformats.org/officeDocument/2006/relationships/image" Target="../media/image59.wmf"/><Relationship Id="rId3" Type="http://schemas.openxmlformats.org/officeDocument/2006/relationships/oleObject" Target="../embeddings/oleObject48.bin"/><Relationship Id="rId2" Type="http://schemas.openxmlformats.org/officeDocument/2006/relationships/image" Target="../media/image58.wmf"/><Relationship Id="rId12" Type="http://schemas.openxmlformats.org/officeDocument/2006/relationships/notesSlide" Target="../notesSlides/notesSlide2.xml"/><Relationship Id="rId11" Type="http://schemas.openxmlformats.org/officeDocument/2006/relationships/vmlDrawing" Target="../drawings/vmlDrawing22.vml"/><Relationship Id="rId10" Type="http://schemas.openxmlformats.org/officeDocument/2006/relationships/slideLayout" Target="../slideLayouts/slideLayout2.xml"/><Relationship Id="rId1" Type="http://schemas.openxmlformats.org/officeDocument/2006/relationships/oleObject" Target="../embeddings/oleObject47.bin"/></Relationships>
</file>

<file path=ppt/slides/_rels/slide41.xml.rels><?xml version="1.0" encoding="UTF-8" standalone="yes"?>
<Relationships xmlns="http://schemas.openxmlformats.org/package/2006/relationships"><Relationship Id="rId9" Type="http://schemas.openxmlformats.org/officeDocument/2006/relationships/vmlDrawing" Target="../drawings/vmlDrawing23.vml"/><Relationship Id="rId8" Type="http://schemas.openxmlformats.org/officeDocument/2006/relationships/slideLayout" Target="../slideLayouts/slideLayout2.xml"/><Relationship Id="rId7" Type="http://schemas.openxmlformats.org/officeDocument/2006/relationships/tags" Target="../tags/tag106.x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tags" Target="../tags/tag105.xml"/><Relationship Id="rId3" Type="http://schemas.openxmlformats.org/officeDocument/2006/relationships/image" Target="../media/image62.wmf"/><Relationship Id="rId2" Type="http://schemas.openxmlformats.org/officeDocument/2006/relationships/oleObject" Target="../embeddings/oleObject51.bin"/><Relationship Id="rId1" Type="http://schemas.openxmlformats.org/officeDocument/2006/relationships/tags" Target="../tags/tag104.xml"/></Relationships>
</file>

<file path=ppt/slides/_rels/slide42.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64.wmf"/><Relationship Id="rId1" Type="http://schemas.openxmlformats.org/officeDocument/2006/relationships/oleObject" Target="../embeddings/oleObject53.bin"/></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25.vml"/><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65.wmf"/><Relationship Id="rId1" Type="http://schemas.openxmlformats.org/officeDocument/2006/relationships/oleObject" Target="../embeddings/oleObject54.bin"/></Relationships>
</file>

<file path=ppt/slides/_rels/slide44.xml.rels><?xml version="1.0" encoding="UTF-8" standalone="yes"?>
<Relationships xmlns="http://schemas.openxmlformats.org/package/2006/relationships"><Relationship Id="rId8" Type="http://schemas.openxmlformats.org/officeDocument/2006/relationships/vmlDrawing" Target="../drawings/vmlDrawing26.vml"/><Relationship Id="rId7" Type="http://schemas.openxmlformats.org/officeDocument/2006/relationships/slideLayout" Target="../slideLayouts/slideLayout2.xml"/><Relationship Id="rId6" Type="http://schemas.openxmlformats.org/officeDocument/2006/relationships/tags" Target="../tags/tag109.xml"/><Relationship Id="rId5" Type="http://schemas.openxmlformats.org/officeDocument/2006/relationships/image" Target="../media/image68.wmf"/><Relationship Id="rId4" Type="http://schemas.openxmlformats.org/officeDocument/2006/relationships/oleObject" Target="../embeddings/oleObject56.bin"/><Relationship Id="rId3" Type="http://schemas.openxmlformats.org/officeDocument/2006/relationships/image" Target="../media/image67.wmf"/><Relationship Id="rId2" Type="http://schemas.openxmlformats.org/officeDocument/2006/relationships/oleObject" Target="../embeddings/oleObject55.bin"/><Relationship Id="rId1"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69.png"/></Relationships>
</file>

<file path=ppt/slides/_rels/slide46.xml.rels><?xml version="1.0" encoding="UTF-8" standalone="yes"?>
<Relationships xmlns="http://schemas.openxmlformats.org/package/2006/relationships"><Relationship Id="rId7" Type="http://schemas.openxmlformats.org/officeDocument/2006/relationships/vmlDrawing" Target="../drawings/vmlDrawing27.v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image" Target="../media/image72.wmf"/><Relationship Id="rId3" Type="http://schemas.openxmlformats.org/officeDocument/2006/relationships/oleObject" Target="../embeddings/oleObject57.bin"/><Relationship Id="rId2" Type="http://schemas.openxmlformats.org/officeDocument/2006/relationships/image" Target="../media/image71.png"/><Relationship Id="rId1" Type="http://schemas.openxmlformats.org/officeDocument/2006/relationships/image" Target="../media/image70.png"/></Relationships>
</file>

<file path=ppt/slides/_rels/slide47.xml.rels><?xml version="1.0" encoding="UTF-8" standalone="yes"?>
<Relationships xmlns="http://schemas.openxmlformats.org/package/2006/relationships"><Relationship Id="rId7" Type="http://schemas.openxmlformats.org/officeDocument/2006/relationships/vmlDrawing" Target="../drawings/vmlDrawing28.v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wmf"/><Relationship Id="rId1" Type="http://schemas.openxmlformats.org/officeDocument/2006/relationships/oleObject" Target="../embeddings/oleObject58.bin"/></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3.xml"/><Relationship Id="rId7" Type="http://schemas.openxmlformats.org/officeDocument/2006/relationships/image" Target="../media/image77.wmf"/><Relationship Id="rId6" Type="http://schemas.openxmlformats.org/officeDocument/2006/relationships/oleObject" Target="../embeddings/oleObject61.bin"/><Relationship Id="rId5" Type="http://schemas.openxmlformats.org/officeDocument/2006/relationships/image" Target="../media/image72.wmf"/><Relationship Id="rId4" Type="http://schemas.openxmlformats.org/officeDocument/2006/relationships/oleObject" Target="../embeddings/oleObject60.bin"/><Relationship Id="rId3" Type="http://schemas.openxmlformats.org/officeDocument/2006/relationships/image" Target="../media/image73.wmf"/><Relationship Id="rId2" Type="http://schemas.openxmlformats.org/officeDocument/2006/relationships/oleObject" Target="../embeddings/oleObject59.bin"/><Relationship Id="rId10" Type="http://schemas.openxmlformats.org/officeDocument/2006/relationships/vmlDrawing" Target="../drawings/vmlDrawing29.vml"/><Relationship Id="rId1" Type="http://schemas.openxmlformats.org/officeDocument/2006/relationships/image" Target="../media/image7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image" Target="../media/image4.wmf"/><Relationship Id="rId3" Type="http://schemas.openxmlformats.org/officeDocument/2006/relationships/oleObject" Target="../embeddings/oleObject2.bin"/><Relationship Id="rId2" Type="http://schemas.openxmlformats.org/officeDocument/2006/relationships/image" Target="../media/image3.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image" Target="../media/image78.png"/></Relationships>
</file>

<file path=ppt/slides/_rels/slide51.xml.rels><?xml version="1.0" encoding="UTF-8" standalone="yes"?>
<Relationships xmlns="http://schemas.openxmlformats.org/package/2006/relationships"><Relationship Id="rId7" Type="http://schemas.openxmlformats.org/officeDocument/2006/relationships/vmlDrawing" Target="../drawings/vmlDrawing30.v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image" Target="../media/image80.wmf"/><Relationship Id="rId3" Type="http://schemas.openxmlformats.org/officeDocument/2006/relationships/oleObject" Target="../embeddings/oleObject63.bin"/><Relationship Id="rId2" Type="http://schemas.openxmlformats.org/officeDocument/2006/relationships/image" Target="../media/image79.wmf"/><Relationship Id="rId1" Type="http://schemas.openxmlformats.org/officeDocument/2006/relationships/oleObject" Target="../embeddings/oleObject62.bin"/></Relationships>
</file>

<file path=ppt/slides/_rels/slide52.xml.rels><?xml version="1.0" encoding="UTF-8" standalone="yes"?>
<Relationships xmlns="http://schemas.openxmlformats.org/package/2006/relationships"><Relationship Id="rId5" Type="http://schemas.openxmlformats.org/officeDocument/2006/relationships/vmlDrawing" Target="../drawings/vmlDrawing31.vml"/><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81.wmf"/><Relationship Id="rId1" Type="http://schemas.openxmlformats.org/officeDocument/2006/relationships/oleObject" Target="../embeddings/oleObject64.bin"/></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55.xml.rels><?xml version="1.0" encoding="UTF-8" standalone="yes"?>
<Relationships xmlns="http://schemas.openxmlformats.org/package/2006/relationships"><Relationship Id="rId9" Type="http://schemas.openxmlformats.org/officeDocument/2006/relationships/vmlDrawing" Target="../drawings/vmlDrawing32.vml"/><Relationship Id="rId8" Type="http://schemas.openxmlformats.org/officeDocument/2006/relationships/slideLayout" Target="../slideLayouts/slideLayout2.xml"/><Relationship Id="rId7" Type="http://schemas.openxmlformats.org/officeDocument/2006/relationships/tags" Target="../tags/tag120.xml"/><Relationship Id="rId6" Type="http://schemas.openxmlformats.org/officeDocument/2006/relationships/image" Target="../media/image84.wmf"/><Relationship Id="rId5" Type="http://schemas.openxmlformats.org/officeDocument/2006/relationships/oleObject" Target="../embeddings/oleObject67.bin"/><Relationship Id="rId4" Type="http://schemas.openxmlformats.org/officeDocument/2006/relationships/image" Target="../media/image83.wmf"/><Relationship Id="rId3" Type="http://schemas.openxmlformats.org/officeDocument/2006/relationships/oleObject" Target="../embeddings/oleObject66.bin"/><Relationship Id="rId2" Type="http://schemas.openxmlformats.org/officeDocument/2006/relationships/image" Target="../media/image82.wmf"/><Relationship Id="rId1" Type="http://schemas.openxmlformats.org/officeDocument/2006/relationships/oleObject" Target="../embeddings/oleObject65.bin"/></Relationships>
</file>

<file path=ppt/slides/_rels/slide56.xml.rels><?xml version="1.0" encoding="UTF-8" standalone="yes"?>
<Relationships xmlns="http://schemas.openxmlformats.org/package/2006/relationships"><Relationship Id="rId9" Type="http://schemas.openxmlformats.org/officeDocument/2006/relationships/vmlDrawing" Target="../drawings/vmlDrawing33.vml"/><Relationship Id="rId8" Type="http://schemas.openxmlformats.org/officeDocument/2006/relationships/slideLayout" Target="../slideLayouts/slideLayout2.xml"/><Relationship Id="rId7" Type="http://schemas.openxmlformats.org/officeDocument/2006/relationships/tags" Target="../tags/tag121.xml"/><Relationship Id="rId6" Type="http://schemas.openxmlformats.org/officeDocument/2006/relationships/image" Target="../media/image87.wmf"/><Relationship Id="rId5" Type="http://schemas.openxmlformats.org/officeDocument/2006/relationships/oleObject" Target="../embeddings/oleObject70.bin"/><Relationship Id="rId4" Type="http://schemas.openxmlformats.org/officeDocument/2006/relationships/image" Target="../media/image86.wmf"/><Relationship Id="rId3" Type="http://schemas.openxmlformats.org/officeDocument/2006/relationships/oleObject" Target="../embeddings/oleObject69.bin"/><Relationship Id="rId2" Type="http://schemas.openxmlformats.org/officeDocument/2006/relationships/image" Target="../media/image85.wmf"/><Relationship Id="rId1" Type="http://schemas.openxmlformats.org/officeDocument/2006/relationships/oleObject" Target="../embeddings/oleObject68.bin"/></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75.bin"/><Relationship Id="rId8" Type="http://schemas.openxmlformats.org/officeDocument/2006/relationships/image" Target="../media/image91.wmf"/><Relationship Id="rId7" Type="http://schemas.openxmlformats.org/officeDocument/2006/relationships/oleObject" Target="../embeddings/oleObject74.bin"/><Relationship Id="rId6" Type="http://schemas.openxmlformats.org/officeDocument/2006/relationships/image" Target="../media/image90.wmf"/><Relationship Id="rId5" Type="http://schemas.openxmlformats.org/officeDocument/2006/relationships/oleObject" Target="../embeddings/oleObject73.bin"/><Relationship Id="rId4" Type="http://schemas.openxmlformats.org/officeDocument/2006/relationships/image" Target="../media/image89.wmf"/><Relationship Id="rId3" Type="http://schemas.openxmlformats.org/officeDocument/2006/relationships/oleObject" Target="../embeddings/oleObject72.bin"/><Relationship Id="rId2" Type="http://schemas.openxmlformats.org/officeDocument/2006/relationships/image" Target="../media/image88.wmf"/><Relationship Id="rId12" Type="http://schemas.openxmlformats.org/officeDocument/2006/relationships/vmlDrawing" Target="../drawings/vmlDrawing34.vml"/><Relationship Id="rId11" Type="http://schemas.openxmlformats.org/officeDocument/2006/relationships/slideLayout" Target="../slideLayouts/slideLayout2.xml"/><Relationship Id="rId10" Type="http://schemas.openxmlformats.org/officeDocument/2006/relationships/tags" Target="../tags/tag122.xml"/><Relationship Id="rId1" Type="http://schemas.openxmlformats.org/officeDocument/2006/relationships/oleObject" Target="../embeddings/oleObject71.bin"/></Relationships>
</file>

<file path=ppt/slides/_rels/slide58.xml.rels><?xml version="1.0" encoding="UTF-8" standalone="yes"?>
<Relationships xmlns="http://schemas.openxmlformats.org/package/2006/relationships"><Relationship Id="rId9" Type="http://schemas.openxmlformats.org/officeDocument/2006/relationships/vmlDrawing" Target="../drawings/vmlDrawing35.vml"/><Relationship Id="rId8" Type="http://schemas.openxmlformats.org/officeDocument/2006/relationships/slideLayout" Target="../slideLayouts/slideLayout2.xml"/><Relationship Id="rId7" Type="http://schemas.openxmlformats.org/officeDocument/2006/relationships/tags" Target="../tags/tag123.xml"/><Relationship Id="rId6" Type="http://schemas.openxmlformats.org/officeDocument/2006/relationships/image" Target="../media/image94.wmf"/><Relationship Id="rId5" Type="http://schemas.openxmlformats.org/officeDocument/2006/relationships/oleObject" Target="../embeddings/oleObject78.bin"/><Relationship Id="rId4" Type="http://schemas.openxmlformats.org/officeDocument/2006/relationships/image" Target="../media/image93.wmf"/><Relationship Id="rId3" Type="http://schemas.openxmlformats.org/officeDocument/2006/relationships/oleObject" Target="../embeddings/oleObject77.bin"/><Relationship Id="rId2" Type="http://schemas.openxmlformats.org/officeDocument/2006/relationships/image" Target="../media/image92.wmf"/><Relationship Id="rId1" Type="http://schemas.openxmlformats.org/officeDocument/2006/relationships/oleObject" Target="../embeddings/oleObject76.bin"/></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image" Target="../media/image5.wmf"/><Relationship Id="rId3" Type="http://schemas.openxmlformats.org/officeDocument/2006/relationships/oleObject" Target="../embeddings/oleObject4.bin"/><Relationship Id="rId2" Type="http://schemas.openxmlformats.org/officeDocument/2006/relationships/image" Target="../media/image3.wmf"/><Relationship Id="rId1"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9" Type="http://schemas.openxmlformats.org/officeDocument/2006/relationships/vmlDrawing" Target="../drawings/vmlDrawing36.vml"/><Relationship Id="rId8" Type="http://schemas.openxmlformats.org/officeDocument/2006/relationships/slideLayout" Target="../slideLayouts/slideLayout2.xml"/><Relationship Id="rId7" Type="http://schemas.openxmlformats.org/officeDocument/2006/relationships/tags" Target="../tags/tag125.xml"/><Relationship Id="rId6" Type="http://schemas.openxmlformats.org/officeDocument/2006/relationships/image" Target="../media/image97.wmf"/><Relationship Id="rId5" Type="http://schemas.openxmlformats.org/officeDocument/2006/relationships/oleObject" Target="../embeddings/oleObject81.bin"/><Relationship Id="rId4" Type="http://schemas.openxmlformats.org/officeDocument/2006/relationships/image" Target="../media/image96.wmf"/><Relationship Id="rId3" Type="http://schemas.openxmlformats.org/officeDocument/2006/relationships/oleObject" Target="../embeddings/oleObject80.bin"/><Relationship Id="rId2" Type="http://schemas.openxmlformats.org/officeDocument/2006/relationships/image" Target="../media/image95.wmf"/><Relationship Id="rId1" Type="http://schemas.openxmlformats.org/officeDocument/2006/relationships/oleObject" Target="../embeddings/oleObject79.bin"/></Relationships>
</file>

<file path=ppt/slides/_rels/slide61.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image" Target="../media/image101.wmf"/><Relationship Id="rId7" Type="http://schemas.openxmlformats.org/officeDocument/2006/relationships/oleObject" Target="../embeddings/oleObject85.bin"/><Relationship Id="rId6" Type="http://schemas.openxmlformats.org/officeDocument/2006/relationships/image" Target="../media/image100.wmf"/><Relationship Id="rId5" Type="http://schemas.openxmlformats.org/officeDocument/2006/relationships/oleObject" Target="../embeddings/oleObject84.bin"/><Relationship Id="rId4" Type="http://schemas.openxmlformats.org/officeDocument/2006/relationships/image" Target="../media/image99.wmf"/><Relationship Id="rId3" Type="http://schemas.openxmlformats.org/officeDocument/2006/relationships/oleObject" Target="../embeddings/oleObject83.bin"/><Relationship Id="rId2" Type="http://schemas.openxmlformats.org/officeDocument/2006/relationships/image" Target="../media/image98.wmf"/><Relationship Id="rId11" Type="http://schemas.openxmlformats.org/officeDocument/2006/relationships/vmlDrawing" Target="../drawings/vmlDrawing37.vml"/><Relationship Id="rId10" Type="http://schemas.openxmlformats.org/officeDocument/2006/relationships/slideLayout" Target="../slideLayouts/slideLayout2.xml"/><Relationship Id="rId1" Type="http://schemas.openxmlformats.org/officeDocument/2006/relationships/oleObject" Target="../embeddings/oleObject82.bin"/></Relationships>
</file>

<file path=ppt/slides/_rels/slide62.xml.rels><?xml version="1.0" encoding="UTF-8" standalone="yes"?>
<Relationships xmlns="http://schemas.openxmlformats.org/package/2006/relationships"><Relationship Id="rId7" Type="http://schemas.openxmlformats.org/officeDocument/2006/relationships/vmlDrawing" Target="../drawings/vmlDrawing38.v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image" Target="../media/image103.wmf"/><Relationship Id="rId3" Type="http://schemas.openxmlformats.org/officeDocument/2006/relationships/oleObject" Target="../embeddings/oleObject87.bin"/><Relationship Id="rId2" Type="http://schemas.openxmlformats.org/officeDocument/2006/relationships/image" Target="../media/image102.wmf"/><Relationship Id="rId1" Type="http://schemas.openxmlformats.org/officeDocument/2006/relationships/oleObject" Target="../embeddings/oleObject86.bin"/></Relationships>
</file>

<file path=ppt/slides/_rels/slide63.xml.rels><?xml version="1.0" encoding="UTF-8" standalone="yes"?>
<Relationships xmlns="http://schemas.openxmlformats.org/package/2006/relationships"><Relationship Id="rId7" Type="http://schemas.openxmlformats.org/officeDocument/2006/relationships/vmlDrawing" Target="../drawings/vmlDrawing39.v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image" Target="../media/image103.wmf"/><Relationship Id="rId3" Type="http://schemas.openxmlformats.org/officeDocument/2006/relationships/oleObject" Target="../embeddings/oleObject89.bin"/><Relationship Id="rId2" Type="http://schemas.openxmlformats.org/officeDocument/2006/relationships/image" Target="../media/image104.wmf"/><Relationship Id="rId1" Type="http://schemas.openxmlformats.org/officeDocument/2006/relationships/oleObject" Target="../embeddings/oleObject88.bin"/></Relationships>
</file>

<file path=ppt/slides/_rels/slide64.xml.rels><?xml version="1.0" encoding="UTF-8" standalone="yes"?>
<Relationships xmlns="http://schemas.openxmlformats.org/package/2006/relationships"><Relationship Id="rId5" Type="http://schemas.openxmlformats.org/officeDocument/2006/relationships/vmlDrawing" Target="../drawings/vmlDrawing40.vml"/><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image" Target="../media/image105.wmf"/><Relationship Id="rId1" Type="http://schemas.openxmlformats.org/officeDocument/2006/relationships/oleObject" Target="../embeddings/oleObject90.bin"/></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66.xml.rels><?xml version="1.0" encoding="UTF-8" standalone="yes"?>
<Relationships xmlns="http://schemas.openxmlformats.org/package/2006/relationships"><Relationship Id="rId9" Type="http://schemas.openxmlformats.org/officeDocument/2006/relationships/oleObject" Target="../embeddings/oleObject95.bin"/><Relationship Id="rId8" Type="http://schemas.openxmlformats.org/officeDocument/2006/relationships/image" Target="../media/image109.wmf"/><Relationship Id="rId7" Type="http://schemas.openxmlformats.org/officeDocument/2006/relationships/oleObject" Target="../embeddings/oleObject94.bin"/><Relationship Id="rId6" Type="http://schemas.openxmlformats.org/officeDocument/2006/relationships/image" Target="../media/image108.wmf"/><Relationship Id="rId5" Type="http://schemas.openxmlformats.org/officeDocument/2006/relationships/oleObject" Target="../embeddings/oleObject93.bin"/><Relationship Id="rId4" Type="http://schemas.openxmlformats.org/officeDocument/2006/relationships/image" Target="../media/image107.wmf"/><Relationship Id="rId3" Type="http://schemas.openxmlformats.org/officeDocument/2006/relationships/oleObject" Target="../embeddings/oleObject92.bin"/><Relationship Id="rId2" Type="http://schemas.openxmlformats.org/officeDocument/2006/relationships/image" Target="../media/image106.wmf"/><Relationship Id="rId14" Type="http://schemas.openxmlformats.org/officeDocument/2006/relationships/vmlDrawing" Target="../drawings/vmlDrawing41.vml"/><Relationship Id="rId13" Type="http://schemas.openxmlformats.org/officeDocument/2006/relationships/slideLayout" Target="../slideLayouts/slideLayout2.xml"/><Relationship Id="rId12" Type="http://schemas.openxmlformats.org/officeDocument/2006/relationships/tags" Target="../tags/tag131.xml"/><Relationship Id="rId11" Type="http://schemas.openxmlformats.org/officeDocument/2006/relationships/oleObject" Target="../embeddings/oleObject96.bin"/><Relationship Id="rId10" Type="http://schemas.openxmlformats.org/officeDocument/2006/relationships/image" Target="../media/image110.wmf"/><Relationship Id="rId1" Type="http://schemas.openxmlformats.org/officeDocument/2006/relationships/oleObject" Target="../embeddings/oleObject91.bin"/></Relationships>
</file>

<file path=ppt/slides/_rels/slide67.xml.rels><?xml version="1.0" encoding="UTF-8" standalone="yes"?>
<Relationships xmlns="http://schemas.openxmlformats.org/package/2006/relationships"><Relationship Id="rId7" Type="http://schemas.openxmlformats.org/officeDocument/2006/relationships/vmlDrawing" Target="../drawings/vmlDrawing42.v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image" Target="../media/image112.wmf"/><Relationship Id="rId3" Type="http://schemas.openxmlformats.org/officeDocument/2006/relationships/oleObject" Target="../embeddings/oleObject98.bin"/><Relationship Id="rId2" Type="http://schemas.openxmlformats.org/officeDocument/2006/relationships/image" Target="../media/image111.wmf"/><Relationship Id="rId1" Type="http://schemas.openxmlformats.org/officeDocument/2006/relationships/oleObject" Target="../embeddings/oleObject97.bin"/></Relationships>
</file>

<file path=ppt/slides/_rels/slide68.xml.rels><?xml version="1.0" encoding="UTF-8" standalone="yes"?>
<Relationships xmlns="http://schemas.openxmlformats.org/package/2006/relationships"><Relationship Id="rId7" Type="http://schemas.openxmlformats.org/officeDocument/2006/relationships/vmlDrawing" Target="../drawings/vmlDrawing43.v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image" Target="../media/image113.wmf"/><Relationship Id="rId3" Type="http://schemas.openxmlformats.org/officeDocument/2006/relationships/oleObject" Target="../embeddings/oleObject100.bin"/><Relationship Id="rId2" Type="http://schemas.openxmlformats.org/officeDocument/2006/relationships/image" Target="../media/image111.wmf"/><Relationship Id="rId1" Type="http://schemas.openxmlformats.org/officeDocument/2006/relationships/oleObject" Target="../embeddings/oleObject99.bin"/></Relationships>
</file>

<file path=ppt/slides/_rels/slide69.xml.rels><?xml version="1.0" encoding="UTF-8" standalone="yes"?>
<Relationships xmlns="http://schemas.openxmlformats.org/package/2006/relationships"><Relationship Id="rId7" Type="http://schemas.openxmlformats.org/officeDocument/2006/relationships/vmlDrawing" Target="../drawings/vmlDrawing44.vml"/><Relationship Id="rId6" Type="http://schemas.openxmlformats.org/officeDocument/2006/relationships/slideLayout" Target="../slideLayouts/slideLayout2.xml"/><Relationship Id="rId5" Type="http://schemas.openxmlformats.org/officeDocument/2006/relationships/tags" Target="../tags/tag134.xml"/><Relationship Id="rId4" Type="http://schemas.openxmlformats.org/officeDocument/2006/relationships/image" Target="../media/image115.wmf"/><Relationship Id="rId3" Type="http://schemas.openxmlformats.org/officeDocument/2006/relationships/oleObject" Target="../embeddings/oleObject102.bin"/><Relationship Id="rId2" Type="http://schemas.openxmlformats.org/officeDocument/2006/relationships/image" Target="../media/image114.wmf"/><Relationship Id="rId1" Type="http://schemas.openxmlformats.org/officeDocument/2006/relationships/oleObject" Target="../embeddings/oleObject101.bin"/></Relationships>
</file>

<file path=ppt/slides/_rels/slide7.xml.rels><?xml version="1.0" encoding="UTF-8" standalone="yes"?>
<Relationships xmlns="http://schemas.openxmlformats.org/package/2006/relationships"><Relationship Id="rId9" Type="http://schemas.openxmlformats.org/officeDocument/2006/relationships/image" Target="../media/image8.wmf"/><Relationship Id="rId8" Type="http://schemas.openxmlformats.org/officeDocument/2006/relationships/oleObject" Target="../embeddings/oleObject7.bin"/><Relationship Id="rId7" Type="http://schemas.openxmlformats.org/officeDocument/2006/relationships/image" Target="../media/image7.wmf"/><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 Id="rId3" Type="http://schemas.openxmlformats.org/officeDocument/2006/relationships/chart" Target="../charts/chart3.xml"/><Relationship Id="rId2" Type="http://schemas.openxmlformats.org/officeDocument/2006/relationships/chart" Target="../charts/chart2.xml"/><Relationship Id="rId18" Type="http://schemas.openxmlformats.org/officeDocument/2006/relationships/vmlDrawing" Target="../drawings/vmlDrawing3.vml"/><Relationship Id="rId17" Type="http://schemas.openxmlformats.org/officeDocument/2006/relationships/slideLayout" Target="../slideLayouts/slideLayout2.xml"/><Relationship Id="rId16" Type="http://schemas.openxmlformats.org/officeDocument/2006/relationships/tags" Target="../tags/tag70.xml"/><Relationship Id="rId15" Type="http://schemas.openxmlformats.org/officeDocument/2006/relationships/image" Target="../media/image10.wmf"/><Relationship Id="rId14" Type="http://schemas.openxmlformats.org/officeDocument/2006/relationships/oleObject" Target="../embeddings/oleObject11.bin"/><Relationship Id="rId13" Type="http://schemas.openxmlformats.org/officeDocument/2006/relationships/oleObject" Target="../embeddings/oleObject10.bin"/><Relationship Id="rId12" Type="http://schemas.openxmlformats.org/officeDocument/2006/relationships/oleObject" Target="../embeddings/oleObject9.bin"/><Relationship Id="rId11" Type="http://schemas.openxmlformats.org/officeDocument/2006/relationships/image" Target="../media/image9.wmf"/><Relationship Id="rId10" Type="http://schemas.openxmlformats.org/officeDocument/2006/relationships/oleObject" Target="../embeddings/oleObject8.bin"/><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image" Target="../media/image11.wmf"/><Relationship Id="rId3" Type="http://schemas.openxmlformats.org/officeDocument/2006/relationships/oleObject" Target="../embeddings/oleObject13.bin"/><Relationship Id="rId2" Type="http://schemas.openxmlformats.org/officeDocument/2006/relationships/image" Target="../media/image3.wmf"/><Relationship Id="rId1"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第三章 分析方法</a:t>
            </a:r>
            <a:br>
              <a:rPr lang="zh-CN" altLang="en-US"/>
            </a:br>
            <a:r>
              <a:rPr lang="zh-CN" altLang="en-US" sz="2000"/>
              <a:t>第二节 计量分析方法</a:t>
            </a:r>
            <a:endParaRPr lang="zh-CN" altLang="en-US" sz="20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6" name="图片 5"/>
          <p:cNvPicPr/>
          <p:nvPr/>
        </p:nvPicPr>
        <p:blipFill>
          <a:blip r:embed="rId1"/>
          <a:stretch>
            <a:fillRect/>
          </a:stretch>
        </p:blipFill>
        <p:spPr>
          <a:xfrm>
            <a:off x="1595755" y="1079500"/>
            <a:ext cx="9000000" cy="540000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535430" y="1079500"/>
            <a:ext cx="9120848" cy="540000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4" name="图片 3"/>
          <p:cNvPicPr>
            <a:picLocks noChangeAspect="1"/>
          </p:cNvPicPr>
          <p:nvPr/>
        </p:nvPicPr>
        <p:blipFill>
          <a:blip r:embed="rId1"/>
          <a:stretch>
            <a:fillRect/>
          </a:stretch>
        </p:blipFill>
        <p:spPr>
          <a:xfrm>
            <a:off x="1604645" y="1079500"/>
            <a:ext cx="8949385" cy="540000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602740" y="1180465"/>
            <a:ext cx="8987142" cy="540000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586230" y="1079500"/>
            <a:ext cx="8909059" cy="54000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600200" y="1079500"/>
            <a:ext cx="8991600" cy="542925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614170" y="1079500"/>
            <a:ext cx="8963025" cy="5448300"/>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线性回归分析</a:t>
            </a:r>
            <a:endParaRPr lang="zh-CN" altLang="en-US"/>
          </a:p>
        </p:txBody>
      </p:sp>
      <p:sp>
        <p:nvSpPr>
          <p:cNvPr id="3" name="内容占位符 2"/>
          <p:cNvSpPr>
            <a:spLocks noGrp="1"/>
          </p:cNvSpPr>
          <p:nvPr>
            <p:ph idx="1"/>
          </p:nvPr>
        </p:nvSpPr>
        <p:spPr>
          <a:xfrm>
            <a:off x="5106035" y="1296035"/>
            <a:ext cx="6592570" cy="5041265"/>
          </a:xfrm>
        </p:spPr>
        <p:txBody>
          <a:bodyPr/>
          <a:p>
            <a:pPr marL="0" indent="0">
              <a:buNone/>
            </a:pPr>
            <a:r>
              <a:rPr lang="en-US" altLang="zh-CN"/>
              <a:t>      “</a:t>
            </a:r>
            <a:r>
              <a:t>回归</a:t>
            </a:r>
            <a:r>
              <a:rPr lang="en-US" altLang="zh-CN"/>
              <a:t>”</a:t>
            </a:r>
            <a:r>
              <a:t>一词最早来源于生物学，高尔顿(F. Galton)于1889年在研究人类身高的亲子关系时发现的生物数量性状的“回归现象”，即平均来说，子代的表型值比亲代更接近于群体的平均值。他在研究祖先与后代身高之间的关系时发现，身材较高的父母，他们的孩子也较高，但这些孩子的平均身高并没有他们的父母的平均身高高；身材较矮的父母，他们的孩子也较矮，但这些孩子的平均身高却比他们的父母的平均身高高。</a:t>
            </a:r>
          </a:p>
          <a:p>
            <a:pPr marL="0" indent="0">
              <a:buNone/>
            </a:pPr>
            <a:r>
              <a:t>      高尔顿把这种后代的身高向中间值靠近的趋势称为“回归现象”亦称“高尔顿定律”</a:t>
            </a:r>
          </a:p>
        </p:txBody>
      </p:sp>
      <p:pic>
        <p:nvPicPr>
          <p:cNvPr id="5" name="图片 4" descr="00e93901213fb80e89a4dcce32d12f2eb93894b6[1]"/>
          <p:cNvPicPr>
            <a:picLocks noChangeAspect="1"/>
          </p:cNvPicPr>
          <p:nvPr/>
        </p:nvPicPr>
        <p:blipFill>
          <a:blip r:embed="rId1"/>
          <a:stretch>
            <a:fillRect/>
          </a:stretch>
        </p:blipFill>
        <p:spPr>
          <a:xfrm>
            <a:off x="669925" y="1265555"/>
            <a:ext cx="3774440" cy="5102225"/>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线性回归分析</a:t>
            </a:r>
            <a:endParaRPr lang="zh-CN" altLang="en-US"/>
          </a:p>
        </p:txBody>
      </p:sp>
      <p:sp>
        <p:nvSpPr>
          <p:cNvPr id="3" name="内容占位符 2"/>
          <p:cNvSpPr>
            <a:spLocks noGrp="1"/>
          </p:cNvSpPr>
          <p:nvPr>
            <p:ph idx="1"/>
          </p:nvPr>
        </p:nvSpPr>
        <p:spPr>
          <a:xfrm>
            <a:off x="765175" y="1296035"/>
            <a:ext cx="10933430" cy="5041265"/>
          </a:xfrm>
        </p:spPr>
        <p:txBody>
          <a:bodyPr/>
          <a:p>
            <a:pPr marL="0" indent="0">
              <a:buNone/>
            </a:pPr>
            <a:r>
              <a:rPr lang="en-US" altLang="zh-CN"/>
              <a:t>回</a:t>
            </a:r>
            <a:r>
              <a:t>归分析在统计学上的解释：</a:t>
            </a:r>
          </a:p>
          <a:p>
            <a:pPr marL="0" indent="0">
              <a:buNone/>
            </a:pPr>
            <a:r>
              <a:t>回归分析是关于研究一个所谓的</a:t>
            </a:r>
            <a:r>
              <a:rPr b="1">
                <a:solidFill>
                  <a:schemeClr val="tx1">
                    <a:lumMod val="75000"/>
                    <a:lumOff val="25000"/>
                  </a:schemeClr>
                </a:solidFill>
                <a:uFillTx/>
              </a:rPr>
              <a:t>因变量</a:t>
            </a:r>
            <a:r>
              <a:t>对另一个或多个所谓</a:t>
            </a:r>
            <a:r>
              <a:rPr b="1"/>
              <a:t>解释变量</a:t>
            </a:r>
            <a:r>
              <a:t>的依赖关系，其用意在于通过后者（在重复抽样中）的已知或设定值，去估计和（或）预测前者的（总体）均值。</a:t>
            </a:r>
          </a:p>
          <a:p>
            <a:pPr marL="0" indent="0">
              <a:buNone/>
            </a:pPr>
            <a:endParaRPr lang="en-US" altLang="zh-CN"/>
          </a:p>
          <a:p>
            <a:pPr marL="0" indent="0">
              <a:buNone/>
            </a:pPr>
            <a:r>
              <a:t>所谓</a:t>
            </a:r>
            <a:r>
              <a:rPr lang="en-US" altLang="zh-CN"/>
              <a:t>“</a:t>
            </a:r>
            <a:r>
              <a:t>线性</a:t>
            </a:r>
            <a:r>
              <a:rPr lang="en-US" altLang="zh-CN"/>
              <a:t>”</a:t>
            </a:r>
            <a:r>
              <a:t>是指因变量的条件期望值是解释变量的线性函数。</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基本假定</a:t>
            </a:r>
          </a:p>
        </p:txBody>
      </p:sp>
      <p:sp>
        <p:nvSpPr>
          <p:cNvPr id="3" name="内容占位符 2"/>
          <p:cNvSpPr>
            <a:spLocks noGrp="1"/>
          </p:cNvSpPr>
          <p:nvPr>
            <p:ph idx="1"/>
          </p:nvPr>
        </p:nvSpPr>
        <p:spPr>
          <a:xfrm>
            <a:off x="765175" y="1296035"/>
            <a:ext cx="10933430" cy="5041265"/>
          </a:xfrm>
        </p:spPr>
        <p:txBody>
          <a:bodyPr/>
          <a:p>
            <a:pPr marL="0" indent="0">
              <a:buNone/>
            </a:pPr>
            <a:r>
              <a:t>回归模型为：</a:t>
            </a:r>
          </a:p>
          <a:p>
            <a:pPr marL="0" indent="0">
              <a:buNone/>
            </a:pPr>
          </a:p>
          <a:p>
            <a:pPr marL="0" indent="0">
              <a:buNone/>
            </a:pPr>
          </a:p>
          <a:p>
            <a:pPr marL="0" indent="0">
              <a:buNone/>
            </a:pPr>
          </a:p>
          <a:p>
            <a:pPr marL="0" indent="0">
              <a:buNone/>
            </a:pPr>
          </a:p>
          <a:p>
            <a:pPr marL="0" indent="0" algn="l">
              <a:buNone/>
            </a:pPr>
            <a:r>
              <a:t>                                   其中，</a:t>
            </a:r>
            <a:r>
              <a:rPr lang="en-US" altLang="zh-CN"/>
              <a:t>y</a:t>
            </a:r>
            <a:r>
              <a:rPr lang="en-US" altLang="zh-CN" baseline="-25000">
                <a:solidFill>
                  <a:schemeClr val="tx1">
                    <a:lumMod val="75000"/>
                    <a:lumOff val="25000"/>
                  </a:schemeClr>
                </a:solidFill>
                <a:uFillTx/>
              </a:rPr>
              <a:t>i</a:t>
            </a:r>
            <a:r>
              <a:t>称为因变量或被解释变量；</a:t>
            </a:r>
          </a:p>
          <a:p>
            <a:pPr marL="0" indent="0" algn="l">
              <a:buNone/>
            </a:pPr>
            <a:r>
              <a:t>                                            </a:t>
            </a:r>
            <a:r>
              <a:rPr lang="en-US" altLang="zh-CN"/>
              <a:t>x</a:t>
            </a:r>
            <a:r>
              <a:rPr lang="en-US" altLang="zh-CN" baseline="-25000">
                <a:solidFill>
                  <a:schemeClr val="tx1">
                    <a:lumMod val="75000"/>
                    <a:lumOff val="25000"/>
                  </a:schemeClr>
                </a:solidFill>
                <a:uFillTx/>
              </a:rPr>
              <a:t>i</a:t>
            </a:r>
            <a:r>
              <a:t>称为自变量或解释变量；</a:t>
            </a:r>
          </a:p>
          <a:p>
            <a:pPr marL="0" indent="0" algn="l">
              <a:buNone/>
            </a:pPr>
            <a:r>
              <a:t>                                            </a:t>
            </a:r>
            <a:r>
              <a:rPr lang="en-US" altLang="zh-CN"/>
              <a:t>μ</a:t>
            </a:r>
            <a:r>
              <a:rPr lang="en-US" altLang="zh-CN" baseline="-25000">
                <a:solidFill>
                  <a:schemeClr val="tx1">
                    <a:lumMod val="75000"/>
                    <a:lumOff val="25000"/>
                  </a:schemeClr>
                </a:solidFill>
                <a:uFillTx/>
              </a:rPr>
              <a:t>i</a:t>
            </a:r>
            <a:r>
              <a:rPr lang="en-US" altLang="zh-CN"/>
              <a:t>是一个随机变量，称为随机（扰动）项；</a:t>
            </a:r>
            <a:endParaRPr lang="en-US" altLang="zh-CN"/>
          </a:p>
          <a:p>
            <a:pPr marL="0" indent="0" algn="l">
              <a:buNone/>
            </a:pPr>
            <a:r>
              <a:rPr lang="en-US" altLang="zh-CN"/>
              <a:t>                                            α和β是两个常数，称为回归参数；</a:t>
            </a:r>
            <a:endParaRPr lang="en-US" altLang="zh-CN"/>
          </a:p>
          <a:p>
            <a:pPr marL="0" indent="0" algn="l">
              <a:buNone/>
            </a:pPr>
            <a:r>
              <a:rPr lang="en-US" altLang="zh-CN"/>
              <a:t>                                            下标i表示变量的第i个观察值或随机项。</a:t>
            </a:r>
            <a:endParaRPr lang="en-US" altLang="zh-CN"/>
          </a:p>
          <a:p>
            <a:pPr marL="0" indent="0">
              <a:buNone/>
            </a:pPr>
          </a:p>
        </p:txBody>
      </p:sp>
      <p:graphicFrame>
        <p:nvGraphicFramePr>
          <p:cNvPr id="4" name="对象 3">
            <a:hlinkClick r:id="" action="ppaction://ole?verb="/>
          </p:cNvPr>
          <p:cNvGraphicFramePr>
            <a:graphicFrameLocks noChangeAspect="1"/>
          </p:cNvGraphicFramePr>
          <p:nvPr/>
        </p:nvGraphicFramePr>
        <p:xfrm>
          <a:off x="3433445" y="1946910"/>
          <a:ext cx="3358515" cy="687705"/>
        </p:xfrm>
        <a:graphic>
          <a:graphicData uri="http://schemas.openxmlformats.org/presentationml/2006/ole">
            <mc:AlternateContent xmlns:mc="http://schemas.openxmlformats.org/markup-compatibility/2006">
              <mc:Choice xmlns:v="urn:schemas-microsoft-com:vml" Requires="v">
                <p:oleObj spid="_x0000_s2049" name="" r:id="rId1" imgW="1054100" imgH="215900" progId="Equation.KSEE3">
                  <p:embed/>
                </p:oleObj>
              </mc:Choice>
              <mc:Fallback>
                <p:oleObj name="" r:id="rId1" imgW="1054100" imgH="215900" progId="Equation.KSEE3">
                  <p:embed/>
                  <p:pic>
                    <p:nvPicPr>
                      <p:cNvPr id="0" name="图片 2048"/>
                      <p:cNvPicPr/>
                      <p:nvPr/>
                    </p:nvPicPr>
                    <p:blipFill>
                      <a:blip r:embed="rId2"/>
                      <a:stretch>
                        <a:fillRect/>
                      </a:stretch>
                    </p:blipFill>
                    <p:spPr>
                      <a:xfrm>
                        <a:off x="3433445" y="1946910"/>
                        <a:ext cx="3358515" cy="687705"/>
                      </a:xfrm>
                      <a:prstGeom prst="rect">
                        <a:avLst/>
                      </a:prstGeom>
                    </p:spPr>
                  </p:pic>
                </p:oleObj>
              </mc:Fallback>
            </mc:AlternateContent>
          </a:graphicData>
        </a:graphic>
      </p:graphicFrame>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计量分析方法</a:t>
            </a:r>
            <a:endParaRPr lang="zh-CN" altLang="en-US"/>
          </a:p>
        </p:txBody>
      </p:sp>
      <p:sp>
        <p:nvSpPr>
          <p:cNvPr id="3" name="内容占位符 2"/>
          <p:cNvSpPr>
            <a:spLocks noGrp="1"/>
          </p:cNvSpPr>
          <p:nvPr>
            <p:ph idx="1"/>
          </p:nvPr>
        </p:nvSpPr>
        <p:spPr/>
        <p:txBody>
          <a:bodyPr/>
          <a:p>
            <a:pPr marL="0" indent="0">
              <a:buNone/>
            </a:pPr>
            <a:r>
              <a:rPr lang="zh-CN" altLang="en-US"/>
              <a:t>在经济和金融分析中，计量分析是相对完整与成熟的定量分析方法，具体包括：</a:t>
            </a:r>
            <a:endParaRPr lang="zh-CN" altLang="en-US"/>
          </a:p>
          <a:p>
            <a:r>
              <a:rPr lang="zh-CN" altLang="en-US"/>
              <a:t>相关分析</a:t>
            </a:r>
            <a:endParaRPr lang="zh-CN" altLang="en-US"/>
          </a:p>
          <a:p>
            <a:r>
              <a:rPr lang="zh-CN" altLang="en-US"/>
              <a:t>回归分析</a:t>
            </a:r>
            <a:endParaRPr lang="zh-CN" altLang="en-US"/>
          </a:p>
          <a:p>
            <a:r>
              <a:rPr lang="zh-CN" altLang="en-US"/>
              <a:t>时间序列分析</a:t>
            </a:r>
            <a:endParaRPr lang="zh-CN" altLang="en-US"/>
          </a:p>
          <a:p>
            <a:r>
              <a:rPr lang="zh-CN" altLang="en-US"/>
              <a:t>波动率分析</a:t>
            </a:r>
            <a:endParaRPr lang="zh-CN" altLang="en-US"/>
          </a:p>
          <a:p>
            <a:pPr marL="0" indent="0">
              <a:buNone/>
            </a:pPr>
            <a:r>
              <a:rPr lang="zh-CN" altLang="en-US"/>
              <a:t>定量分析一般遵循以下四个步骤：</a:t>
            </a:r>
            <a:endParaRPr lang="zh-CN" altLang="en-US"/>
          </a:p>
          <a:p>
            <a:pPr marL="342900" indent="-342900">
              <a:buFont typeface="+mj-ea"/>
              <a:buAutoNum type="circleNumDbPlain"/>
            </a:pPr>
            <a:r>
              <a:rPr lang="zh-CN" altLang="en-US"/>
              <a:t>模型设定</a:t>
            </a:r>
            <a:endParaRPr lang="zh-CN" altLang="en-US"/>
          </a:p>
          <a:p>
            <a:pPr marL="342900" indent="-342900">
              <a:buFont typeface="+mj-ea"/>
              <a:buAutoNum type="circleNumDbPlain"/>
            </a:pPr>
            <a:r>
              <a:rPr lang="zh-CN" altLang="en-US"/>
              <a:t>参数估计</a:t>
            </a:r>
            <a:endParaRPr lang="zh-CN" altLang="en-US"/>
          </a:p>
          <a:p>
            <a:pPr marL="342900" indent="-342900">
              <a:buFont typeface="+mj-ea"/>
              <a:buAutoNum type="circleNumDbPlain"/>
            </a:pPr>
            <a:r>
              <a:rPr lang="zh-CN" altLang="en-US"/>
              <a:t>模型检验</a:t>
            </a:r>
            <a:endParaRPr lang="zh-CN" altLang="en-US"/>
          </a:p>
          <a:p>
            <a:pPr marL="342900" indent="-342900">
              <a:buFont typeface="+mj-ea"/>
              <a:buAutoNum type="circleNumDbPlain"/>
            </a:pPr>
            <a:r>
              <a:rPr lang="zh-CN" altLang="en-US"/>
              <a:t>模型应用</a:t>
            </a:r>
            <a:endParaRPr lang="zh-CN" altLang="en-US"/>
          </a:p>
          <a:p>
            <a:pPr marL="0" indent="0">
              <a:buNone/>
            </a:pPr>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基本假定</a:t>
            </a:r>
          </a:p>
        </p:txBody>
      </p:sp>
      <p:sp>
        <p:nvSpPr>
          <p:cNvPr id="3" name="内容占位符 2"/>
          <p:cNvSpPr>
            <a:spLocks noGrp="1"/>
          </p:cNvSpPr>
          <p:nvPr>
            <p:ph idx="1"/>
          </p:nvPr>
        </p:nvSpPr>
        <p:spPr>
          <a:xfrm>
            <a:off x="424815" y="1296035"/>
            <a:ext cx="11273790" cy="5041265"/>
          </a:xfrm>
        </p:spPr>
        <p:txBody>
          <a:bodyPr/>
          <a:p>
            <a:pPr marL="0" indent="0">
              <a:buNone/>
            </a:pPr>
            <a:r>
              <a:t>随机项μ</a:t>
            </a:r>
            <a:r>
              <a:rPr baseline="-25000">
                <a:solidFill>
                  <a:schemeClr val="tx1">
                    <a:lumMod val="75000"/>
                    <a:lumOff val="25000"/>
                  </a:schemeClr>
                </a:solidFill>
                <a:uFillTx/>
              </a:rPr>
              <a:t>i</a:t>
            </a:r>
            <a:r>
              <a:t>满足如下基本假定：</a:t>
            </a:r>
          </a:p>
          <a:p>
            <a:pPr marL="0" indent="0">
              <a:buNone/>
            </a:pPr>
            <a:r>
              <a:t>假定</a:t>
            </a:r>
            <a:r>
              <a:rPr lang="en-US" altLang="zh-CN"/>
              <a:t>1</a:t>
            </a:r>
            <a:r>
              <a:t>：每个</a:t>
            </a:r>
            <a:r>
              <a:rPr>
                <a:sym typeface="+mn-ea"/>
              </a:rPr>
              <a:t>μ</a:t>
            </a:r>
            <a:r>
              <a:rPr baseline="-25000">
                <a:sym typeface="+mn-ea"/>
              </a:rPr>
              <a:t>i</a:t>
            </a:r>
            <a:r>
              <a:rPr>
                <a:sym typeface="+mn-ea"/>
              </a:rPr>
              <a:t>（</a:t>
            </a:r>
            <a:r>
              <a:rPr lang="en-US" altLang="zh-CN">
                <a:sym typeface="+mn-ea"/>
              </a:rPr>
              <a:t>i=1,2,3</a:t>
            </a:r>
            <a:r>
              <a:rPr>
                <a:sym typeface="+mn-ea"/>
              </a:rPr>
              <a:t>，</a:t>
            </a:r>
            <a:r>
              <a:rPr lang="en-US" altLang="zh-CN">
                <a:sym typeface="+mn-ea"/>
              </a:rPr>
              <a:t>…</a:t>
            </a:r>
            <a:r>
              <a:rPr>
                <a:sym typeface="+mn-ea"/>
              </a:rPr>
              <a:t>，</a:t>
            </a:r>
            <a:r>
              <a:rPr lang="en-US" altLang="zh-CN">
                <a:sym typeface="+mn-ea"/>
              </a:rPr>
              <a:t>n</a:t>
            </a:r>
            <a:r>
              <a:rPr>
                <a:sym typeface="+mn-ea"/>
              </a:rPr>
              <a:t>）均为独立同分布，是服从正态分布的随机变量，且</a:t>
            </a:r>
            <a:r>
              <a:rPr lang="en-US" altLang="zh-CN">
                <a:sym typeface="+mn-ea"/>
              </a:rPr>
              <a:t>E(</a:t>
            </a:r>
            <a:r>
              <a:rPr>
                <a:sym typeface="+mn-ea"/>
              </a:rPr>
              <a:t>μ</a:t>
            </a:r>
            <a:r>
              <a:rPr baseline="-25000">
                <a:sym typeface="+mn-ea"/>
              </a:rPr>
              <a:t>i</a:t>
            </a:r>
            <a:r>
              <a:rPr lang="en-US" altLang="zh-CN"/>
              <a:t>)=0,D</a:t>
            </a:r>
            <a:r>
              <a:rPr lang="en-US" altLang="zh-CN">
                <a:sym typeface="+mn-ea"/>
              </a:rPr>
              <a:t>(</a:t>
            </a:r>
            <a:r>
              <a:rPr>
                <a:sym typeface="+mn-ea"/>
              </a:rPr>
              <a:t>μ</a:t>
            </a:r>
            <a:r>
              <a:rPr baseline="-25000">
                <a:sym typeface="+mn-ea"/>
              </a:rPr>
              <a:t>i</a:t>
            </a:r>
            <a:r>
              <a:rPr lang="en-US" altLang="zh-CN">
                <a:sym typeface="+mn-ea"/>
              </a:rPr>
              <a:t>)=</a:t>
            </a:r>
            <a:r>
              <a:rPr lang="en-US" altLang="zh-CN">
                <a:latin typeface="宋体" panose="02010600030101010101" pitchFamily="2" charset="-122"/>
                <a:ea typeface="宋体" panose="02010600030101010101" pitchFamily="2" charset="-122"/>
                <a:sym typeface="+mn-ea"/>
              </a:rPr>
              <a:t>σ</a:t>
            </a:r>
            <a:r>
              <a:rPr lang="en-US" altLang="zh-CN" baseline="-35000">
                <a:solidFill>
                  <a:schemeClr val="tx1">
                    <a:lumMod val="75000"/>
                    <a:lumOff val="25000"/>
                  </a:schemeClr>
                </a:solidFill>
                <a:uFillTx/>
                <a:latin typeface="宋体" panose="02010600030101010101" pitchFamily="2" charset="-122"/>
                <a:ea typeface="宋体" panose="02010600030101010101" pitchFamily="2" charset="-122"/>
                <a:sym typeface="+mn-ea"/>
              </a:rPr>
              <a:t>μ</a:t>
            </a:r>
            <a:r>
              <a:rPr lang="en-US" altLang="zh-CN" baseline="64000">
                <a:solidFill>
                  <a:schemeClr val="tx1">
                    <a:lumMod val="75000"/>
                    <a:lumOff val="25000"/>
                  </a:schemeClr>
                </a:solidFill>
                <a:uFillTx/>
                <a:latin typeface="宋体" panose="02010600030101010101" pitchFamily="2" charset="-122"/>
                <a:ea typeface="宋体" panose="02010600030101010101" pitchFamily="2" charset="-122"/>
                <a:sym typeface="+mn-ea"/>
              </a:rPr>
              <a:t>2</a:t>
            </a:r>
            <a:r>
              <a:rPr lang="en-US" altLang="zh-CN"/>
              <a:t>=</a:t>
            </a:r>
            <a:r>
              <a:t>常数。</a:t>
            </a:r>
          </a:p>
          <a:p>
            <a:pPr marL="0" indent="0">
              <a:buNone/>
            </a:pPr>
            <a:r>
              <a:t>假定</a:t>
            </a:r>
            <a:r>
              <a:rPr lang="en-US" altLang="zh-CN"/>
              <a:t>2</a:t>
            </a:r>
            <a:r>
              <a:t>：每个随机项</a:t>
            </a:r>
            <a:r>
              <a:rPr>
                <a:sym typeface="+mn-ea"/>
              </a:rPr>
              <a:t>μ</a:t>
            </a:r>
            <a:r>
              <a:rPr baseline="-25000">
                <a:sym typeface="+mn-ea"/>
              </a:rPr>
              <a:t>i</a:t>
            </a:r>
            <a:r>
              <a:rPr>
                <a:sym typeface="+mn-ea"/>
              </a:rPr>
              <a:t>均互不相关，即</a:t>
            </a:r>
            <a:r>
              <a:rPr lang="en-US" altLang="zh-CN">
                <a:sym typeface="+mn-ea"/>
              </a:rPr>
              <a:t>Cov</a:t>
            </a:r>
            <a:r>
              <a:rPr>
                <a:sym typeface="+mn-ea"/>
              </a:rPr>
              <a:t>（μ</a:t>
            </a:r>
            <a:r>
              <a:rPr baseline="-25000">
                <a:sym typeface="+mn-ea"/>
              </a:rPr>
              <a:t>i，</a:t>
            </a:r>
            <a:r>
              <a:rPr>
                <a:sym typeface="+mn-ea"/>
              </a:rPr>
              <a:t>μ</a:t>
            </a:r>
            <a:r>
              <a:rPr lang="en-US" altLang="zh-CN" baseline="-25000">
                <a:sym typeface="+mn-ea"/>
              </a:rPr>
              <a:t>j</a:t>
            </a:r>
            <a:r>
              <a:rPr>
                <a:sym typeface="+mn-ea"/>
              </a:rPr>
              <a:t>）</a:t>
            </a:r>
            <a:r>
              <a:rPr lang="en-US" altLang="zh-CN">
                <a:sym typeface="+mn-ea"/>
              </a:rPr>
              <a:t>=0 </a:t>
            </a:r>
            <a:r>
              <a:rPr>
                <a:sym typeface="+mn-ea"/>
              </a:rPr>
              <a:t>（</a:t>
            </a:r>
            <a:r>
              <a:rPr lang="en-US" altLang="zh-CN">
                <a:sym typeface="+mn-ea"/>
              </a:rPr>
              <a:t>i≠j</a:t>
            </a:r>
            <a:r>
              <a:rPr>
                <a:sym typeface="+mn-ea"/>
              </a:rPr>
              <a:t>）。</a:t>
            </a:r>
            <a:endParaRPr>
              <a:sym typeface="+mn-ea"/>
            </a:endParaRPr>
          </a:p>
          <a:p>
            <a:pPr marL="0" indent="0">
              <a:buNone/>
            </a:pPr>
            <a:r>
              <a:rPr>
                <a:sym typeface="+mn-ea"/>
              </a:rPr>
              <a:t>假定</a:t>
            </a:r>
            <a:r>
              <a:rPr lang="en-US" altLang="zh-CN">
                <a:sym typeface="+mn-ea"/>
              </a:rPr>
              <a:t>3</a:t>
            </a:r>
            <a:r>
              <a:rPr>
                <a:sym typeface="+mn-ea"/>
              </a:rPr>
              <a:t>：随机项μ</a:t>
            </a:r>
            <a:r>
              <a:rPr baseline="-25000">
                <a:sym typeface="+mn-ea"/>
              </a:rPr>
              <a:t>i</a:t>
            </a:r>
            <a:r>
              <a:t>与自变量的任一观察值</a:t>
            </a:r>
            <a:r>
              <a:rPr lang="en-US" altLang="zh-CN"/>
              <a:t>x</a:t>
            </a:r>
            <a:r>
              <a:rPr lang="en-US" altLang="zh-CN" baseline="-25000">
                <a:solidFill>
                  <a:schemeClr val="tx1">
                    <a:lumMod val="75000"/>
                    <a:lumOff val="25000"/>
                  </a:schemeClr>
                </a:solidFill>
                <a:uFillTx/>
              </a:rPr>
              <a:t>i</a:t>
            </a:r>
            <a:r>
              <a:t>不相关，即  </a:t>
            </a:r>
            <a:r>
              <a:rPr lang="en-US" altLang="zh-CN">
                <a:sym typeface="+mn-ea"/>
              </a:rPr>
              <a:t>Cov</a:t>
            </a:r>
            <a:r>
              <a:rPr>
                <a:sym typeface="+mn-ea"/>
              </a:rPr>
              <a:t>（μ</a:t>
            </a:r>
            <a:r>
              <a:rPr baseline="-25000">
                <a:sym typeface="+mn-ea"/>
              </a:rPr>
              <a:t>i，</a:t>
            </a:r>
            <a:r>
              <a:rPr lang="en-US" altLang="zh-CN">
                <a:sym typeface="+mn-ea"/>
              </a:rPr>
              <a:t>x</a:t>
            </a:r>
            <a:r>
              <a:rPr lang="en-US" altLang="zh-CN" baseline="-25000">
                <a:sym typeface="+mn-ea"/>
              </a:rPr>
              <a:t>i</a:t>
            </a:r>
            <a:r>
              <a:rPr>
                <a:sym typeface="+mn-ea"/>
              </a:rPr>
              <a:t>）</a:t>
            </a:r>
            <a:r>
              <a:rPr lang="en-US" altLang="zh-CN">
                <a:sym typeface="+mn-ea"/>
              </a:rPr>
              <a:t>=0 </a:t>
            </a:r>
            <a:r>
              <a:rPr>
                <a:sym typeface="+mn-ea"/>
              </a:rPr>
              <a:t>（</a:t>
            </a:r>
            <a:r>
              <a:rPr lang="en-US" altLang="zh-CN">
                <a:sym typeface="+mn-ea"/>
              </a:rPr>
              <a:t>i=1,2,3</a:t>
            </a:r>
            <a:r>
              <a:rPr>
                <a:sym typeface="+mn-ea"/>
              </a:rPr>
              <a:t>，</a:t>
            </a:r>
            <a:r>
              <a:rPr lang="en-US" altLang="zh-CN">
                <a:sym typeface="+mn-ea"/>
              </a:rPr>
              <a:t>…</a:t>
            </a:r>
            <a:r>
              <a:rPr>
                <a:sym typeface="+mn-ea"/>
              </a:rPr>
              <a:t>，</a:t>
            </a:r>
            <a:r>
              <a:rPr lang="en-US" altLang="zh-CN">
                <a:sym typeface="+mn-ea"/>
              </a:rPr>
              <a:t>n</a:t>
            </a:r>
            <a:r>
              <a:rPr>
                <a:sym typeface="+mn-ea"/>
              </a:rPr>
              <a:t>）</a:t>
            </a:r>
            <a:endParaRPr>
              <a:sym typeface="+mn-ea"/>
            </a:endParaRPr>
          </a:p>
          <a:p>
            <a:pPr marL="0" indent="0">
              <a:buNone/>
            </a:pPr>
          </a:p>
          <a:p>
            <a:pPr marL="0" indent="0">
              <a:buNone/>
            </a:pPr>
            <a:r>
              <a:t>根据上述假定，对模型                           两边同时取均值，则有：</a:t>
            </a:r>
          </a:p>
          <a:p>
            <a:pPr marL="0" indent="0">
              <a:buNone/>
            </a:pPr>
          </a:p>
          <a:p>
            <a:pPr marL="0" indent="0">
              <a:buNone/>
            </a:pPr>
            <a:r>
              <a:t>                                </a:t>
            </a:r>
          </a:p>
        </p:txBody>
      </p:sp>
      <p:graphicFrame>
        <p:nvGraphicFramePr>
          <p:cNvPr id="5" name="对象 4">
            <a:hlinkClick r:id="" action="ppaction://ole?verb="/>
          </p:cNvPr>
          <p:cNvGraphicFramePr>
            <a:graphicFrameLocks noChangeAspect="1"/>
          </p:cNvGraphicFramePr>
          <p:nvPr/>
        </p:nvGraphicFramePr>
        <p:xfrm>
          <a:off x="2835275" y="3507105"/>
          <a:ext cx="1847850" cy="378460"/>
        </p:xfrm>
        <a:graphic>
          <a:graphicData uri="http://schemas.openxmlformats.org/presentationml/2006/ole">
            <mc:AlternateContent xmlns:mc="http://schemas.openxmlformats.org/markup-compatibility/2006">
              <mc:Choice xmlns:v="urn:schemas-microsoft-com:vml" Requires="v">
                <p:oleObj spid="_x0000_s6" name="" r:id="rId1" imgW="1054100" imgH="215900" progId="Equation.KSEE3">
                  <p:embed/>
                </p:oleObj>
              </mc:Choice>
              <mc:Fallback>
                <p:oleObj name="" r:id="rId1" imgW="1054100" imgH="215900" progId="Equation.KSEE3">
                  <p:embed/>
                  <p:pic>
                    <p:nvPicPr>
                      <p:cNvPr id="0" name="图片 2048"/>
                      <p:cNvPicPr/>
                      <p:nvPr/>
                    </p:nvPicPr>
                    <p:blipFill>
                      <a:blip r:embed="rId2"/>
                      <a:stretch>
                        <a:fillRect/>
                      </a:stretch>
                    </p:blipFill>
                    <p:spPr>
                      <a:xfrm>
                        <a:off x="2835275" y="3507105"/>
                        <a:ext cx="1847850" cy="37846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4587240" y="4450080"/>
          <a:ext cx="2948940" cy="659765"/>
        </p:xfrm>
        <a:graphic>
          <a:graphicData uri="http://schemas.openxmlformats.org/presentationml/2006/ole">
            <mc:AlternateContent xmlns:mc="http://schemas.openxmlformats.org/markup-compatibility/2006">
              <mc:Choice xmlns:v="urn:schemas-microsoft-com:vml" Requires="v">
                <p:oleObj spid="_x0000_s3073" name="" r:id="rId3" imgW="965200" imgH="215900" progId="Equation.KSEE3">
                  <p:embed/>
                </p:oleObj>
              </mc:Choice>
              <mc:Fallback>
                <p:oleObj name="" r:id="rId3" imgW="965200" imgH="215900" progId="Equation.KSEE3">
                  <p:embed/>
                  <p:pic>
                    <p:nvPicPr>
                      <p:cNvPr id="0" name="图片 3072"/>
                      <p:cNvPicPr/>
                      <p:nvPr/>
                    </p:nvPicPr>
                    <p:blipFill>
                      <a:blip r:embed="rId4"/>
                      <a:stretch>
                        <a:fillRect/>
                      </a:stretch>
                    </p:blipFill>
                    <p:spPr>
                      <a:xfrm>
                        <a:off x="4587240" y="4450080"/>
                        <a:ext cx="2948940" cy="659765"/>
                      </a:xfrm>
                      <a:prstGeom prst="rect">
                        <a:avLst/>
                      </a:prstGeom>
                    </p:spPr>
                  </p:pic>
                </p:oleObj>
              </mc:Fallback>
            </mc:AlternateContent>
          </a:graphicData>
        </a:graphic>
      </p:graphicFrame>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参数估计</a:t>
            </a:r>
          </a:p>
        </p:txBody>
      </p:sp>
      <p:sp>
        <p:nvSpPr>
          <p:cNvPr id="3" name="内容占位符 2"/>
          <p:cNvSpPr>
            <a:spLocks noGrp="1"/>
          </p:cNvSpPr>
          <p:nvPr>
            <p:ph idx="1"/>
          </p:nvPr>
        </p:nvSpPr>
        <p:spPr>
          <a:xfrm>
            <a:off x="765175" y="1296035"/>
            <a:ext cx="10933430" cy="5041265"/>
          </a:xfrm>
        </p:spPr>
        <p:txBody>
          <a:bodyPr/>
          <a:p>
            <a:pPr marL="0" indent="0">
              <a:buNone/>
            </a:pPr>
          </a:p>
          <a:p>
            <a:pPr marL="0" indent="0">
              <a:buNone/>
            </a:pPr>
          </a:p>
          <a:p>
            <a:pPr marL="0" indent="0">
              <a:buNone/>
            </a:pPr>
          </a:p>
          <a:p>
            <a:pPr marL="0" indent="0">
              <a:buNone/>
            </a:pPr>
          </a:p>
          <a:p>
            <a:pPr marL="0" indent="0" algn="l">
              <a:buNone/>
            </a:pPr>
            <a:r>
              <a:t>                                  </a:t>
            </a:r>
          </a:p>
        </p:txBody>
      </p:sp>
      <p:graphicFrame>
        <p:nvGraphicFramePr>
          <p:cNvPr id="4" name="对象 3">
            <a:hlinkClick r:id="" action="ppaction://ole?verb="/>
          </p:cNvPr>
          <p:cNvGraphicFramePr>
            <a:graphicFrameLocks noChangeAspect="1"/>
          </p:cNvGraphicFramePr>
          <p:nvPr/>
        </p:nvGraphicFramePr>
        <p:xfrm>
          <a:off x="4343400" y="2235518"/>
          <a:ext cx="2388235" cy="1009650"/>
        </p:xfrm>
        <a:graphic>
          <a:graphicData uri="http://schemas.openxmlformats.org/presentationml/2006/ole">
            <mc:AlternateContent xmlns:mc="http://schemas.openxmlformats.org/markup-compatibility/2006">
              <mc:Choice xmlns:v="urn:schemas-microsoft-com:vml" Requires="v">
                <p:oleObj spid="_x0000_s2049" name="" r:id="rId1" imgW="749300" imgH="316865" progId="Equation.KSEE3">
                  <p:embed/>
                </p:oleObj>
              </mc:Choice>
              <mc:Fallback>
                <p:oleObj name="" r:id="rId1" imgW="749300" imgH="316865" progId="Equation.KSEE3">
                  <p:embed/>
                  <p:pic>
                    <p:nvPicPr>
                      <p:cNvPr id="0" name="图片 2048"/>
                      <p:cNvPicPr/>
                      <p:nvPr/>
                    </p:nvPicPr>
                    <p:blipFill>
                      <a:blip r:embed="rId2"/>
                      <a:stretch>
                        <a:fillRect/>
                      </a:stretch>
                    </p:blipFill>
                    <p:spPr>
                      <a:xfrm>
                        <a:off x="4343400" y="2235518"/>
                        <a:ext cx="2388235" cy="1009650"/>
                      </a:xfrm>
                      <a:prstGeom prst="rect">
                        <a:avLst/>
                      </a:prstGeom>
                    </p:spPr>
                  </p:pic>
                </p:oleObj>
              </mc:Fallback>
            </mc:AlternateContent>
          </a:graphicData>
        </a:graphic>
      </p:graphicFrame>
      <p:sp>
        <p:nvSpPr>
          <p:cNvPr id="5" name="文本框 4"/>
          <p:cNvSpPr txBox="1"/>
          <p:nvPr/>
        </p:nvSpPr>
        <p:spPr>
          <a:xfrm>
            <a:off x="1045210" y="1428115"/>
            <a:ext cx="10109835" cy="2584450"/>
          </a:xfrm>
          <a:prstGeom prst="rect">
            <a:avLst/>
          </a:prstGeom>
          <a:noFill/>
        </p:spPr>
        <p:txBody>
          <a:bodyPr wrap="square" rtlCol="0">
            <a:spAutoFit/>
          </a:bodyPr>
          <a:p>
            <a:r>
              <a:rPr lang="zh-CN" altLang="en-US"/>
              <a:t>关于一元线性回归模型的参数估计最常采用的是普通最小二乘法（</a:t>
            </a:r>
            <a:r>
              <a:rPr lang="en-US" altLang="zh-CN"/>
              <a:t>Ordinary Least Squares</a:t>
            </a:r>
            <a:r>
              <a:rPr lang="zh-CN" altLang="en-US"/>
              <a:t>，</a:t>
            </a:r>
            <a:r>
              <a:rPr lang="en-US" altLang="zh-CN"/>
              <a:t>OLS</a:t>
            </a:r>
            <a:r>
              <a:rPr lang="zh-CN" altLang="en-US"/>
              <a:t>）。设所选拟合最优的直线方程为：</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字母上面的三角符号表示估计值的意思。</a:t>
            </a:r>
            <a:endParaRPr lang="zh-CN" altLang="en-US"/>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参数估计</a:t>
            </a:r>
          </a:p>
        </p:txBody>
      </p:sp>
      <p:sp>
        <p:nvSpPr>
          <p:cNvPr id="3" name="内容占位符 2"/>
          <p:cNvSpPr>
            <a:spLocks noGrp="1"/>
          </p:cNvSpPr>
          <p:nvPr>
            <p:ph idx="1"/>
          </p:nvPr>
        </p:nvSpPr>
        <p:spPr>
          <a:xfrm>
            <a:off x="765175" y="1296035"/>
            <a:ext cx="10933430" cy="939800"/>
          </a:xfrm>
        </p:spPr>
        <p:txBody>
          <a:bodyPr/>
          <a:p>
            <a:pPr marL="0" indent="0">
              <a:buNone/>
            </a:pPr>
          </a:p>
          <a:p>
            <a:pPr marL="0" indent="0">
              <a:buNone/>
            </a:pPr>
          </a:p>
          <a:p>
            <a:pPr marL="0" indent="0">
              <a:buNone/>
            </a:pPr>
          </a:p>
          <a:p>
            <a:pPr marL="0" indent="0">
              <a:buNone/>
            </a:pPr>
          </a:p>
          <a:p>
            <a:pPr marL="0" indent="0" algn="l">
              <a:buNone/>
            </a:pPr>
            <a:r>
              <a:t>                                  </a:t>
            </a:r>
          </a:p>
        </p:txBody>
      </p:sp>
      <p:sp>
        <p:nvSpPr>
          <p:cNvPr id="5" name="文本框 4"/>
          <p:cNvSpPr txBox="1"/>
          <p:nvPr/>
        </p:nvSpPr>
        <p:spPr>
          <a:xfrm>
            <a:off x="669925" y="1428115"/>
            <a:ext cx="11028045" cy="2306955"/>
          </a:xfrm>
          <a:prstGeom prst="rect">
            <a:avLst/>
          </a:prstGeom>
          <a:noFill/>
        </p:spPr>
        <p:txBody>
          <a:bodyPr wrap="square" rtlCol="0">
            <a:spAutoFit/>
          </a:bodyPr>
          <a:p>
            <a:r>
              <a:rPr lang="zh-CN" altLang="en-US"/>
              <a:t>例：已知方正证券年营业收入和上证指数年度成绩金额，假设这组数据满足一元线性回归模式，试建立一元线性回归方程。</a:t>
            </a:r>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6" name="图片 5"/>
          <p:cNvPicPr>
            <a:picLocks noChangeAspect="1"/>
          </p:cNvPicPr>
          <p:nvPr/>
        </p:nvPicPr>
        <p:blipFill>
          <a:blip r:embed="rId1"/>
          <a:stretch>
            <a:fillRect/>
          </a:stretch>
        </p:blipFill>
        <p:spPr>
          <a:xfrm>
            <a:off x="868045" y="2120265"/>
            <a:ext cx="10287000" cy="1009650"/>
          </a:xfrm>
          <a:prstGeom prst="rect">
            <a:avLst/>
          </a:prstGeom>
        </p:spPr>
      </p:pic>
      <p:pic>
        <p:nvPicPr>
          <p:cNvPr id="7" name="图片 6"/>
          <p:cNvPicPr>
            <a:picLocks noChangeAspect="1"/>
          </p:cNvPicPr>
          <p:nvPr/>
        </p:nvPicPr>
        <p:blipFill>
          <a:blip r:embed="rId2"/>
          <a:stretch>
            <a:fillRect/>
          </a:stretch>
        </p:blipFill>
        <p:spPr>
          <a:xfrm>
            <a:off x="1058545" y="3489325"/>
            <a:ext cx="4692015" cy="2618740"/>
          </a:xfrm>
          <a:prstGeom prst="rect">
            <a:avLst/>
          </a:prstGeom>
        </p:spPr>
      </p:pic>
      <p:sp>
        <p:nvSpPr>
          <p:cNvPr id="8" name="文本框 7"/>
          <p:cNvSpPr txBox="1"/>
          <p:nvPr/>
        </p:nvSpPr>
        <p:spPr>
          <a:xfrm>
            <a:off x="2356485" y="6204585"/>
            <a:ext cx="2096135" cy="368300"/>
          </a:xfrm>
          <a:prstGeom prst="rect">
            <a:avLst/>
          </a:prstGeom>
          <a:noFill/>
        </p:spPr>
        <p:txBody>
          <a:bodyPr wrap="square" rtlCol="0">
            <a:spAutoFit/>
          </a:bodyPr>
          <a:p>
            <a:r>
              <a:rPr lang="zh-CN" altLang="en-US"/>
              <a:t>相关系数：</a:t>
            </a:r>
            <a:r>
              <a:rPr lang="en-US" altLang="zh-CN"/>
              <a:t>0.909</a:t>
            </a:r>
            <a:endParaRPr lang="en-US" altLang="zh-CN"/>
          </a:p>
        </p:txBody>
      </p:sp>
      <p:pic>
        <p:nvPicPr>
          <p:cNvPr id="9" name="图片 8"/>
          <p:cNvPicPr>
            <a:picLocks noChangeAspect="1"/>
          </p:cNvPicPr>
          <p:nvPr/>
        </p:nvPicPr>
        <p:blipFill>
          <a:blip r:embed="rId3"/>
          <a:stretch>
            <a:fillRect/>
          </a:stretch>
        </p:blipFill>
        <p:spPr>
          <a:xfrm>
            <a:off x="6125845" y="3489325"/>
            <a:ext cx="4681855" cy="2618740"/>
          </a:xfrm>
          <a:prstGeom prst="rect">
            <a:avLst/>
          </a:prstGeom>
        </p:spPr>
      </p:pic>
      <p:sp>
        <p:nvSpPr>
          <p:cNvPr id="10" name="文本框 9"/>
          <p:cNvSpPr txBox="1"/>
          <p:nvPr/>
        </p:nvSpPr>
        <p:spPr>
          <a:xfrm>
            <a:off x="6696710" y="6204585"/>
            <a:ext cx="4110990" cy="368300"/>
          </a:xfrm>
          <a:prstGeom prst="rect">
            <a:avLst/>
          </a:prstGeom>
          <a:noFill/>
        </p:spPr>
        <p:txBody>
          <a:bodyPr wrap="square" rtlCol="0">
            <a:spAutoFit/>
          </a:bodyPr>
          <a:p>
            <a:r>
              <a:rPr lang="zh-CN" altLang="en-US"/>
              <a:t>去掉</a:t>
            </a:r>
            <a:r>
              <a:rPr lang="en-US" altLang="zh-CN"/>
              <a:t>2015</a:t>
            </a:r>
            <a:r>
              <a:rPr lang="zh-CN" altLang="en-US"/>
              <a:t>年后的</a:t>
            </a:r>
            <a:r>
              <a:rPr lang="zh-CN" altLang="en-US"/>
              <a:t>相关系数：</a:t>
            </a:r>
            <a:r>
              <a:rPr lang="en-US" altLang="zh-CN"/>
              <a:t>0.909</a:t>
            </a:r>
            <a:endParaRPr lang="en-US" altLang="zh-CN"/>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参数估计</a:t>
            </a:r>
          </a:p>
        </p:txBody>
      </p:sp>
      <p:pic>
        <p:nvPicPr>
          <p:cNvPr id="14" name="图片 13"/>
          <p:cNvPicPr>
            <a:picLocks noChangeAspect="1"/>
          </p:cNvPicPr>
          <p:nvPr/>
        </p:nvPicPr>
        <p:blipFill>
          <a:blip r:embed="rId1"/>
          <a:stretch>
            <a:fillRect/>
          </a:stretch>
        </p:blipFill>
        <p:spPr>
          <a:xfrm>
            <a:off x="1763395" y="1254125"/>
            <a:ext cx="7962900" cy="4667250"/>
          </a:xfrm>
          <a:prstGeom prst="rect">
            <a:avLst/>
          </a:prstGeom>
        </p:spPr>
      </p:pic>
      <p:cxnSp>
        <p:nvCxnSpPr>
          <p:cNvPr id="13" name="直接连接符 12"/>
          <p:cNvCxnSpPr/>
          <p:nvPr/>
        </p:nvCxnSpPr>
        <p:spPr>
          <a:xfrm flipV="1">
            <a:off x="2690495" y="2713355"/>
            <a:ext cx="6109335" cy="1755140"/>
          </a:xfrm>
          <a:prstGeom prst="line">
            <a:avLst/>
          </a:prstGeom>
          <a:ln w="50800" cmpd="sng">
            <a:solidFill>
              <a:schemeClr val="accent1">
                <a:shade val="50000"/>
              </a:schemeClr>
            </a:solidFill>
            <a:prstDash val="solid"/>
          </a:ln>
        </p:spPr>
        <p:style>
          <a:lnRef idx="3">
            <a:schemeClr val="accent2"/>
          </a:lnRef>
          <a:fillRef idx="0">
            <a:schemeClr val="accent2"/>
          </a:fillRef>
          <a:effectRef idx="2">
            <a:schemeClr val="accent2"/>
          </a:effectRef>
          <a:fontRef idx="minor">
            <a:schemeClr val="tx1"/>
          </a:fontRef>
        </p:style>
      </p:cxnSp>
      <p:graphicFrame>
        <p:nvGraphicFramePr>
          <p:cNvPr id="16" name="对象 15">
            <a:hlinkClick r:id="" action="ppaction://ole?verb="/>
          </p:cNvPr>
          <p:cNvGraphicFramePr>
            <a:graphicFrameLocks noChangeAspect="1"/>
          </p:cNvGraphicFramePr>
          <p:nvPr/>
        </p:nvGraphicFramePr>
        <p:xfrm>
          <a:off x="8928100" y="2287270"/>
          <a:ext cx="1286510" cy="544195"/>
        </p:xfrm>
        <a:graphic>
          <a:graphicData uri="http://schemas.openxmlformats.org/presentationml/2006/ole">
            <mc:AlternateContent xmlns:mc="http://schemas.openxmlformats.org/markup-compatibility/2006">
              <mc:Choice xmlns:v="urn:schemas-microsoft-com:vml" Requires="v">
                <p:oleObj spid="_x0000_s2049" name="" r:id="rId2" imgW="749300" imgH="316865" progId="Equation.KSEE3">
                  <p:embed/>
                </p:oleObj>
              </mc:Choice>
              <mc:Fallback>
                <p:oleObj name="" r:id="rId2" imgW="749300" imgH="316865" progId="Equation.KSEE3">
                  <p:embed/>
                  <p:pic>
                    <p:nvPicPr>
                      <p:cNvPr id="0" name="图片 2048"/>
                      <p:cNvPicPr/>
                      <p:nvPr/>
                    </p:nvPicPr>
                    <p:blipFill>
                      <a:blip r:embed="rId3"/>
                      <a:stretch>
                        <a:fillRect/>
                      </a:stretch>
                    </p:blipFill>
                    <p:spPr>
                      <a:xfrm>
                        <a:off x="8928100" y="2287270"/>
                        <a:ext cx="1286510" cy="544195"/>
                      </a:xfrm>
                      <a:prstGeom prst="rect">
                        <a:avLst/>
                      </a:prstGeom>
                    </p:spPr>
                  </p:pic>
                </p:oleObj>
              </mc:Fallback>
            </mc:AlternateContent>
          </a:graphicData>
        </a:graphic>
      </p:graphicFrame>
      <p:cxnSp>
        <p:nvCxnSpPr>
          <p:cNvPr id="24" name="直接连接符 23"/>
          <p:cNvCxnSpPr/>
          <p:nvPr/>
        </p:nvCxnSpPr>
        <p:spPr>
          <a:xfrm flipH="1" flipV="1">
            <a:off x="5317490" y="3737610"/>
            <a:ext cx="1270" cy="22796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5" name="直接连接符 24"/>
          <p:cNvCxnSpPr/>
          <p:nvPr/>
        </p:nvCxnSpPr>
        <p:spPr>
          <a:xfrm flipV="1">
            <a:off x="4130675" y="4076065"/>
            <a:ext cx="3810" cy="32448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flipV="1">
            <a:off x="2862580" y="4274185"/>
            <a:ext cx="0" cy="198120"/>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7" name="直接连接符 26"/>
          <p:cNvCxnSpPr/>
          <p:nvPr/>
        </p:nvCxnSpPr>
        <p:spPr>
          <a:xfrm flipH="1" flipV="1">
            <a:off x="3963670" y="3914140"/>
            <a:ext cx="635" cy="215900"/>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flipV="1">
            <a:off x="6887210" y="3181350"/>
            <a:ext cx="0" cy="113030"/>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9" name="直接连接符 28"/>
          <p:cNvCxnSpPr/>
          <p:nvPr/>
        </p:nvCxnSpPr>
        <p:spPr>
          <a:xfrm flipV="1">
            <a:off x="8500745" y="2495550"/>
            <a:ext cx="0" cy="33591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0" name="直接连接符 29"/>
          <p:cNvCxnSpPr/>
          <p:nvPr/>
        </p:nvCxnSpPr>
        <p:spPr>
          <a:xfrm flipH="1" flipV="1">
            <a:off x="8685530" y="2763520"/>
            <a:ext cx="3175" cy="24574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graphicFrame>
        <p:nvGraphicFramePr>
          <p:cNvPr id="33" name="对象 32">
            <a:hlinkClick r:id="" action="ppaction://ole?verb="/>
          </p:cNvPr>
          <p:cNvGraphicFramePr>
            <a:graphicFrameLocks noChangeAspect="1"/>
          </p:cNvGraphicFramePr>
          <p:nvPr/>
        </p:nvGraphicFramePr>
        <p:xfrm>
          <a:off x="6028690" y="3954780"/>
          <a:ext cx="1375410" cy="544830"/>
        </p:xfrm>
        <a:graphic>
          <a:graphicData uri="http://schemas.openxmlformats.org/presentationml/2006/ole">
            <mc:AlternateContent xmlns:mc="http://schemas.openxmlformats.org/markup-compatibility/2006">
              <mc:Choice xmlns:v="urn:schemas-microsoft-com:vml" Requires="v">
                <p:oleObj spid="_x0000_s4099" name="" r:id="rId4" imgW="800100" imgH="316865" progId="Equation.KSEE3">
                  <p:embed/>
                </p:oleObj>
              </mc:Choice>
              <mc:Fallback>
                <p:oleObj name="" r:id="rId4" imgW="800100" imgH="316865" progId="Equation.KSEE3">
                  <p:embed/>
                  <p:pic>
                    <p:nvPicPr>
                      <p:cNvPr id="0" name="图片 4098"/>
                      <p:cNvPicPr/>
                      <p:nvPr/>
                    </p:nvPicPr>
                    <p:blipFill>
                      <a:blip r:embed="rId5"/>
                      <a:stretch>
                        <a:fillRect/>
                      </a:stretch>
                    </p:blipFill>
                    <p:spPr>
                      <a:xfrm>
                        <a:off x="6028690" y="3954780"/>
                        <a:ext cx="1375410" cy="544830"/>
                      </a:xfrm>
                      <a:prstGeom prst="rect">
                        <a:avLst/>
                      </a:prstGeom>
                    </p:spPr>
                  </p:pic>
                </p:oleObj>
              </mc:Fallback>
            </mc:AlternateContent>
          </a:graphicData>
        </a:graphic>
      </p:graphicFrame>
      <p:cxnSp>
        <p:nvCxnSpPr>
          <p:cNvPr id="34" name="直接箭头连接符 33"/>
          <p:cNvCxnSpPr/>
          <p:nvPr/>
        </p:nvCxnSpPr>
        <p:spPr>
          <a:xfrm flipH="1" flipV="1">
            <a:off x="5325745" y="3884295"/>
            <a:ext cx="624205" cy="3898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内容占位符 34"/>
          <p:cNvSpPr/>
          <p:nvPr>
            <p:ph idx="1"/>
          </p:nvPr>
        </p:nvSpPr>
        <p:spPr>
          <a:xfrm>
            <a:off x="1572895" y="6135370"/>
            <a:ext cx="10852150" cy="730885"/>
          </a:xfrm>
        </p:spPr>
        <p:txBody>
          <a:bodyPr/>
          <a:p>
            <a:pPr marL="0" indent="0">
              <a:buNone/>
            </a:pPr>
            <a:r>
              <a:rPr lang="zh-CN" altLang="en-US"/>
              <a:t>最小二乘法寻找的直线，要求使                    达到最小值，即残差平方和达到最小值。</a:t>
            </a:r>
            <a:endParaRPr lang="zh-CN" altLang="en-US"/>
          </a:p>
        </p:txBody>
      </p:sp>
      <p:graphicFrame>
        <p:nvGraphicFramePr>
          <p:cNvPr id="36" name="对象 35">
            <a:hlinkClick r:id="" action="ppaction://ole?verb="/>
          </p:cNvPr>
          <p:cNvGraphicFramePr>
            <a:graphicFrameLocks noChangeAspect="1"/>
          </p:cNvGraphicFramePr>
          <p:nvPr/>
        </p:nvGraphicFramePr>
        <p:xfrm>
          <a:off x="4906328" y="5921375"/>
          <a:ext cx="1326515" cy="727075"/>
        </p:xfrm>
        <a:graphic>
          <a:graphicData uri="http://schemas.openxmlformats.org/presentationml/2006/ole">
            <mc:AlternateContent xmlns:mc="http://schemas.openxmlformats.org/markup-compatibility/2006">
              <mc:Choice xmlns:v="urn:schemas-microsoft-com:vml" Requires="v">
                <p:oleObj spid="_x0000_s4100" name="" r:id="rId6" imgW="787400" imgH="431800" progId="Equation.KSEE3">
                  <p:embed/>
                </p:oleObj>
              </mc:Choice>
              <mc:Fallback>
                <p:oleObj name="" r:id="rId6" imgW="787400" imgH="431800" progId="Equation.KSEE3">
                  <p:embed/>
                  <p:pic>
                    <p:nvPicPr>
                      <p:cNvPr id="0" name="图片 4099"/>
                      <p:cNvPicPr/>
                      <p:nvPr/>
                    </p:nvPicPr>
                    <p:blipFill>
                      <a:blip r:embed="rId7"/>
                      <a:stretch>
                        <a:fillRect/>
                      </a:stretch>
                    </p:blipFill>
                    <p:spPr>
                      <a:xfrm>
                        <a:off x="4906328" y="5921375"/>
                        <a:ext cx="1326515" cy="727075"/>
                      </a:xfrm>
                      <a:prstGeom prst="rect">
                        <a:avLst/>
                      </a:prstGeom>
                    </p:spPr>
                  </p:pic>
                </p:oleObj>
              </mc:Fallback>
            </mc:AlternateContent>
          </a:graphicData>
        </a:graphic>
      </p:graphicFrame>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参数估计</a:t>
            </a:r>
            <a:endParaRPr lang="zh-CN" altLang="en-US"/>
          </a:p>
        </p:txBody>
      </p:sp>
      <p:graphicFrame>
        <p:nvGraphicFramePr>
          <p:cNvPr id="4" name="内容占位符 3">
            <a:hlinkClick r:id="" action="ppaction://ole?verb="/>
          </p:cNvPr>
          <p:cNvGraphicFramePr>
            <a:graphicFrameLocks noChangeAspect="1"/>
          </p:cNvGraphicFramePr>
          <p:nvPr>
            <p:ph idx="1"/>
          </p:nvPr>
        </p:nvGraphicFramePr>
        <p:xfrm>
          <a:off x="5085080" y="2660015"/>
          <a:ext cx="1569720" cy="1308735"/>
        </p:xfrm>
        <a:graphic>
          <a:graphicData uri="http://schemas.openxmlformats.org/presentationml/2006/ole">
            <mc:AlternateContent xmlns:mc="http://schemas.openxmlformats.org/markup-compatibility/2006">
              <mc:Choice xmlns:v="urn:schemas-microsoft-com:vml" Requires="v">
                <p:oleObj spid="_x0000_s5121" name="" r:id="rId1" imgW="838200" imgH="698500" progId="Equation.KSEE3">
                  <p:embed/>
                </p:oleObj>
              </mc:Choice>
              <mc:Fallback>
                <p:oleObj name="" r:id="rId1" imgW="838200" imgH="698500" progId="Equation.KSEE3">
                  <p:embed/>
                  <p:pic>
                    <p:nvPicPr>
                      <p:cNvPr id="0" name="图片 5120"/>
                      <p:cNvPicPr/>
                      <p:nvPr/>
                    </p:nvPicPr>
                    <p:blipFill>
                      <a:blip r:embed="rId2"/>
                      <a:stretch>
                        <a:fillRect/>
                      </a:stretch>
                    </p:blipFill>
                    <p:spPr>
                      <a:xfrm>
                        <a:off x="5085080" y="2660015"/>
                        <a:ext cx="1569720" cy="130873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5085080" y="4227195"/>
          <a:ext cx="1569720" cy="1379855"/>
        </p:xfrm>
        <a:graphic>
          <a:graphicData uri="http://schemas.openxmlformats.org/presentationml/2006/ole">
            <mc:AlternateContent xmlns:mc="http://schemas.openxmlformats.org/markup-compatibility/2006">
              <mc:Choice xmlns:v="urn:schemas-microsoft-com:vml" Requires="v">
                <p:oleObj spid="_x0000_s3" name="" r:id="rId3" imgW="838200" imgH="736600" progId="Equation.KSEE3">
                  <p:embed/>
                </p:oleObj>
              </mc:Choice>
              <mc:Fallback>
                <p:oleObj name="" r:id="rId3" imgW="838200" imgH="736600" progId="Equation.KSEE3">
                  <p:embed/>
                  <p:pic>
                    <p:nvPicPr>
                      <p:cNvPr id="0" name="图片 5120"/>
                      <p:cNvPicPr/>
                      <p:nvPr/>
                    </p:nvPicPr>
                    <p:blipFill>
                      <a:blip r:embed="rId4"/>
                      <a:stretch>
                        <a:fillRect/>
                      </a:stretch>
                    </p:blipFill>
                    <p:spPr>
                      <a:xfrm>
                        <a:off x="5085080" y="4227195"/>
                        <a:ext cx="1569720" cy="1379855"/>
                      </a:xfrm>
                      <a:prstGeom prst="rect">
                        <a:avLst/>
                      </a:prstGeom>
                    </p:spPr>
                  </p:pic>
                </p:oleObj>
              </mc:Fallback>
            </mc:AlternateContent>
          </a:graphicData>
        </a:graphic>
      </p:graphicFrame>
      <p:sp>
        <p:nvSpPr>
          <p:cNvPr id="8" name="左大括号 7"/>
          <p:cNvSpPr/>
          <p:nvPr/>
        </p:nvSpPr>
        <p:spPr>
          <a:xfrm>
            <a:off x="4549140" y="2774315"/>
            <a:ext cx="387350" cy="2658745"/>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graphicFrame>
        <p:nvGraphicFramePr>
          <p:cNvPr id="9" name="对象 8">
            <a:hlinkClick r:id="" action="ppaction://ole?verb="/>
          </p:cNvPr>
          <p:cNvGraphicFramePr>
            <a:graphicFrameLocks noChangeAspect="1"/>
          </p:cNvGraphicFramePr>
          <p:nvPr/>
        </p:nvGraphicFramePr>
        <p:xfrm>
          <a:off x="3011805" y="1324610"/>
          <a:ext cx="3048000" cy="914400"/>
        </p:xfrm>
        <a:graphic>
          <a:graphicData uri="http://schemas.openxmlformats.org/presentationml/2006/ole">
            <mc:AlternateContent xmlns:mc="http://schemas.openxmlformats.org/markup-compatibility/2006">
              <mc:Choice xmlns:v="urn:schemas-microsoft-com:vml" Requires="v">
                <p:oleObj spid="_x0000_s5122" name="" r:id="rId5" imgW="1524000" imgH="457200" progId="Equation.KSEE3">
                  <p:embed/>
                </p:oleObj>
              </mc:Choice>
              <mc:Fallback>
                <p:oleObj name="" r:id="rId5" imgW="1524000" imgH="457200" progId="Equation.KSEE3">
                  <p:embed/>
                  <p:pic>
                    <p:nvPicPr>
                      <p:cNvPr id="0" name="图片 5121"/>
                      <p:cNvPicPr/>
                      <p:nvPr/>
                    </p:nvPicPr>
                    <p:blipFill>
                      <a:blip r:embed="rId6"/>
                      <a:stretch>
                        <a:fillRect/>
                      </a:stretch>
                    </p:blipFill>
                    <p:spPr>
                      <a:xfrm>
                        <a:off x="3011805" y="1324610"/>
                        <a:ext cx="3048000" cy="914400"/>
                      </a:xfrm>
                      <a:prstGeom prst="rect">
                        <a:avLst/>
                      </a:prstGeom>
                    </p:spPr>
                  </p:pic>
                </p:oleObj>
              </mc:Fallback>
            </mc:AlternateContent>
          </a:graphicData>
        </a:graphic>
      </p:graphicFrame>
      <p:sp>
        <p:nvSpPr>
          <p:cNvPr id="10" name="文本框 9"/>
          <p:cNvSpPr txBox="1"/>
          <p:nvPr/>
        </p:nvSpPr>
        <p:spPr>
          <a:xfrm>
            <a:off x="1154430" y="1638300"/>
            <a:ext cx="9882505" cy="368300"/>
          </a:xfrm>
          <a:prstGeom prst="rect">
            <a:avLst/>
          </a:prstGeom>
          <a:noFill/>
        </p:spPr>
        <p:txBody>
          <a:bodyPr wrap="square" rtlCol="0">
            <a:spAutoFit/>
          </a:bodyPr>
          <a:p>
            <a:r>
              <a:rPr lang="zh-CN" altLang="en-US"/>
              <a:t>可以证明，方程                                                  取得最小值的充要条件是：</a:t>
            </a:r>
            <a:endParaRPr lang="zh-CN" altLang="en-US"/>
          </a:p>
        </p:txBody>
      </p:sp>
      <p:sp>
        <p:nvSpPr>
          <p:cNvPr id="11" name="文本框 10"/>
          <p:cNvSpPr txBox="1"/>
          <p:nvPr/>
        </p:nvSpPr>
        <p:spPr>
          <a:xfrm>
            <a:off x="1155065" y="5968365"/>
            <a:ext cx="9882505" cy="368300"/>
          </a:xfrm>
          <a:prstGeom prst="rect">
            <a:avLst/>
          </a:prstGeom>
          <a:noFill/>
        </p:spPr>
        <p:txBody>
          <a:bodyPr wrap="square" rtlCol="0">
            <a:spAutoFit/>
          </a:bodyPr>
          <a:p>
            <a:r>
              <a:rPr lang="zh-CN" altLang="en-US"/>
              <a:t>解此方程组，即可求得两个回归参数的值。</a:t>
            </a:r>
            <a:endParaRPr lang="zh-CN" altLang="en-US"/>
          </a:p>
        </p:txBody>
      </p:sp>
    </p:spTree>
    <p:custDataLst>
      <p:tags r:id="rId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参数估计</a:t>
            </a:r>
            <a:endParaRPr lang="zh-CN" altLang="en-US"/>
          </a:p>
        </p:txBody>
      </p:sp>
      <p:sp>
        <p:nvSpPr>
          <p:cNvPr id="3" name="内容占位符 2"/>
          <p:cNvSpPr>
            <a:spLocks noGrp="1"/>
          </p:cNvSpPr>
          <p:nvPr>
            <p:ph idx="1"/>
          </p:nvPr>
        </p:nvSpPr>
        <p:spPr/>
        <p:txBody>
          <a:bodyPr/>
          <a:p>
            <a:pPr marL="0" indent="0">
              <a:buNone/>
            </a:pPr>
            <a:r>
              <a:rPr lang="zh-CN" altLang="en-US"/>
              <a:t>解方程组得：</a:t>
            </a:r>
            <a:endParaRPr lang="zh-CN" altLang="en-US"/>
          </a:p>
          <a:p>
            <a:pPr marL="0" indent="0">
              <a:buNone/>
            </a:pPr>
            <a:endParaRPr lang="zh-CN" altLang="en-US"/>
          </a:p>
        </p:txBody>
      </p:sp>
      <p:graphicFrame>
        <p:nvGraphicFramePr>
          <p:cNvPr id="5" name="对象 4">
            <a:hlinkClick r:id="" action="ppaction://ole?verb="/>
          </p:cNvPr>
          <p:cNvGraphicFramePr>
            <a:graphicFrameLocks noChangeAspect="1"/>
          </p:cNvGraphicFramePr>
          <p:nvPr/>
        </p:nvGraphicFramePr>
        <p:xfrm>
          <a:off x="2230755" y="2099945"/>
          <a:ext cx="2814320" cy="1659255"/>
        </p:xfrm>
        <a:graphic>
          <a:graphicData uri="http://schemas.openxmlformats.org/presentationml/2006/ole">
            <mc:AlternateContent xmlns:mc="http://schemas.openxmlformats.org/markup-compatibility/2006">
              <mc:Choice xmlns:v="urn:schemas-microsoft-com:vml" Requires="v">
                <p:oleObj spid="_x0000_s6145" name="" r:id="rId1" imgW="1422400" imgH="838200" progId="Equation.KSEE3">
                  <p:embed/>
                </p:oleObj>
              </mc:Choice>
              <mc:Fallback>
                <p:oleObj name="" r:id="rId1" imgW="1422400" imgH="838200" progId="Equation.KSEE3">
                  <p:embed/>
                  <p:pic>
                    <p:nvPicPr>
                      <p:cNvPr id="0" name="图片 6144"/>
                      <p:cNvPicPr/>
                      <p:nvPr/>
                    </p:nvPicPr>
                    <p:blipFill>
                      <a:blip r:embed="rId2"/>
                      <a:stretch>
                        <a:fillRect/>
                      </a:stretch>
                    </p:blipFill>
                    <p:spPr>
                      <a:xfrm>
                        <a:off x="2230755" y="2099945"/>
                        <a:ext cx="2814320" cy="1659255"/>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2504123" y="4236720"/>
          <a:ext cx="1356995" cy="603885"/>
        </p:xfrm>
        <a:graphic>
          <a:graphicData uri="http://schemas.openxmlformats.org/presentationml/2006/ole">
            <mc:AlternateContent xmlns:mc="http://schemas.openxmlformats.org/markup-compatibility/2006">
              <mc:Choice xmlns:v="urn:schemas-microsoft-com:vml" Requires="v">
                <p:oleObj spid="_x0000_s4" name="" r:id="rId3" imgW="685800" imgH="304800" progId="Equation.KSEE3">
                  <p:embed/>
                </p:oleObj>
              </mc:Choice>
              <mc:Fallback>
                <p:oleObj name="" r:id="rId3" imgW="685800" imgH="304800" progId="Equation.KSEE3">
                  <p:embed/>
                  <p:pic>
                    <p:nvPicPr>
                      <p:cNvPr id="0" name="图片 6144"/>
                      <p:cNvPicPr/>
                      <p:nvPr/>
                    </p:nvPicPr>
                    <p:blipFill>
                      <a:blip r:embed="rId4"/>
                      <a:stretch>
                        <a:fillRect/>
                      </a:stretch>
                    </p:blipFill>
                    <p:spPr>
                      <a:xfrm>
                        <a:off x="2504123" y="4236720"/>
                        <a:ext cx="1356995" cy="603885"/>
                      </a:xfrm>
                      <a:prstGeom prst="rect">
                        <a:avLst/>
                      </a:prstGeom>
                    </p:spPr>
                  </p:pic>
                </p:oleObj>
              </mc:Fallback>
            </mc:AlternateContent>
          </a:graphicData>
        </a:graphic>
      </p:graphicFrame>
      <p:sp>
        <p:nvSpPr>
          <p:cNvPr id="8" name="左大括号 7"/>
          <p:cNvSpPr/>
          <p:nvPr/>
        </p:nvSpPr>
        <p:spPr>
          <a:xfrm>
            <a:off x="1925320" y="2395220"/>
            <a:ext cx="305435" cy="2445385"/>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nvPr>
        </p:nvPicPr>
        <p:blipFill>
          <a:blip r:embed="rId1"/>
          <a:stretch>
            <a:fillRect/>
          </a:stretch>
        </p:blipFill>
        <p:spPr>
          <a:xfrm>
            <a:off x="1311275" y="1079500"/>
            <a:ext cx="9570085" cy="5703570"/>
          </a:xfrm>
          <a:prstGeom prst="rect">
            <a:avLst/>
          </a:prstGeom>
        </p:spPr>
      </p:pic>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参数估计</a:t>
            </a:r>
            <a:endParaRPr lang="zh-CN" altLang="en-US"/>
          </a:p>
        </p:txBody>
      </p:sp>
      <p:graphicFrame>
        <p:nvGraphicFramePr>
          <p:cNvPr id="4" name="对象 3">
            <a:hlinkClick r:id="" action="ppaction://ole?verb="/>
          </p:cNvPr>
          <p:cNvGraphicFramePr>
            <a:graphicFrameLocks noChangeAspect="1"/>
          </p:cNvGraphicFramePr>
          <p:nvPr/>
        </p:nvGraphicFramePr>
        <p:xfrm>
          <a:off x="4396423" y="2363788"/>
          <a:ext cx="3397885" cy="1009650"/>
        </p:xfrm>
        <a:graphic>
          <a:graphicData uri="http://schemas.openxmlformats.org/presentationml/2006/ole">
            <mc:AlternateContent xmlns:mc="http://schemas.openxmlformats.org/markup-compatibility/2006">
              <mc:Choice xmlns:v="urn:schemas-microsoft-com:vml" Requires="v">
                <p:oleObj spid="_x0000_s7169" name="" r:id="rId2" imgW="1066800" imgH="316865" progId="Equation.KSEE3">
                  <p:embed/>
                </p:oleObj>
              </mc:Choice>
              <mc:Fallback>
                <p:oleObj name="" r:id="rId2" imgW="1066800" imgH="316865" progId="Equation.KSEE3">
                  <p:embed/>
                  <p:pic>
                    <p:nvPicPr>
                      <p:cNvPr id="0" name="图片 7168"/>
                      <p:cNvPicPr/>
                      <p:nvPr/>
                    </p:nvPicPr>
                    <p:blipFill>
                      <a:blip r:embed="rId3"/>
                      <a:stretch>
                        <a:fillRect/>
                      </a:stretch>
                    </p:blipFill>
                    <p:spPr>
                      <a:xfrm>
                        <a:off x="4396423" y="2363788"/>
                        <a:ext cx="3397885" cy="1009650"/>
                      </a:xfrm>
                      <a:prstGeom prst="rect">
                        <a:avLst/>
                      </a:prstGeom>
                    </p:spPr>
                  </p:pic>
                </p:oleObj>
              </mc:Fallback>
            </mc:AlternateContent>
          </a:graphicData>
        </a:graphic>
      </p:graphicFrame>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1.</a:t>
            </a:r>
            <a:r>
              <a:t>回归方程的拟合程度分析</a:t>
            </a:r>
            <a:r>
              <a:rPr lang="en-US" altLang="zh-CN"/>
              <a:t>——</a:t>
            </a:r>
            <a:r>
              <a:rPr lang="zh-CN" altLang="en-US"/>
              <a:t>拟合优度</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                     其中，</a:t>
            </a:r>
            <a:r>
              <a:rPr lang="en-US" altLang="zh-CN"/>
              <a:t>TSS</a:t>
            </a:r>
            <a:r>
              <a:t>为总离差平方和（</a:t>
            </a:r>
            <a:r>
              <a:rPr lang="en-US" altLang="zh-CN"/>
              <a:t>Total Sum of Squares</a:t>
            </a:r>
            <a:r>
              <a:t>）</a:t>
            </a:r>
          </a:p>
          <a:p>
            <a:pPr marL="0" indent="0">
              <a:buNone/>
            </a:pPr>
            <a:r>
              <a:t>                              </a:t>
            </a:r>
            <a:r>
              <a:rPr lang="en-US" altLang="zh-CN"/>
              <a:t>ESS</a:t>
            </a:r>
            <a:r>
              <a:t>为可解释平方和（</a:t>
            </a:r>
            <a:r>
              <a:rPr lang="en-US" altLang="zh-CN"/>
              <a:t>Explained Sum of Squares</a:t>
            </a:r>
            <a:r>
              <a:t>）或称回归平方和</a:t>
            </a:r>
          </a:p>
          <a:p>
            <a:pPr marL="0" indent="0">
              <a:buNone/>
            </a:pPr>
            <a:r>
              <a:t>                              </a:t>
            </a:r>
            <a:r>
              <a:rPr lang="en-US" altLang="zh-CN"/>
              <a:t>RSS</a:t>
            </a:r>
            <a:r>
              <a:t>为残差平方和（</a:t>
            </a:r>
            <a:r>
              <a:rPr lang="en-US" altLang="zh-CN"/>
              <a:t>Residual Sum of Squares</a:t>
            </a:r>
            <a:r>
              <a:t>）</a:t>
            </a:r>
          </a:p>
          <a:p>
            <a:pPr marL="0" indent="0">
              <a:buNone/>
            </a:pPr>
            <a:r>
              <a:rPr lang="en-US" altLang="zh-CN"/>
              <a:t>                              R</a:t>
            </a:r>
            <a:r>
              <a:rPr lang="en-US" altLang="zh-CN" baseline="30000">
                <a:solidFill>
                  <a:schemeClr val="tx1">
                    <a:lumMod val="75000"/>
                    <a:lumOff val="25000"/>
                  </a:schemeClr>
                </a:solidFill>
                <a:uFillTx/>
              </a:rPr>
              <a:t>2</a:t>
            </a:r>
            <a:r>
              <a:t>称为决定系数（</a:t>
            </a:r>
            <a:r>
              <a:rPr lang="en-US" altLang="zh-CN"/>
              <a:t>Coefficient of Determination</a:t>
            </a:r>
            <a:r>
              <a:t>）、可决系数或拟合优度</a:t>
            </a:r>
          </a:p>
          <a:p>
            <a:pPr marL="0" indent="0">
              <a:buNone/>
            </a:pPr>
          </a:p>
          <a:p>
            <a:pPr marL="0" indent="0">
              <a:buNone/>
            </a:pPr>
            <a:r>
              <a:rPr lang="en-US" altLang="zh-CN"/>
              <a:t>                  R</a:t>
            </a:r>
            <a:r>
              <a:rPr lang="en-US" altLang="zh-CN" baseline="30000">
                <a:solidFill>
                  <a:schemeClr val="tx1">
                    <a:lumMod val="75000"/>
                    <a:lumOff val="25000"/>
                  </a:schemeClr>
                </a:solidFill>
                <a:uFillTx/>
              </a:rPr>
              <a:t>2</a:t>
            </a:r>
            <a:r>
              <a:t>的取值范围为：</a:t>
            </a:r>
            <a:r>
              <a:rPr lang="en-US" altLang="zh-CN"/>
              <a:t>0</a:t>
            </a:r>
            <a:r>
              <a:rPr lang="en-US" altLang="zh-CN">
                <a:latin typeface="Arial" panose="020B0604020202020204" pitchFamily="34" charset="0"/>
                <a:cs typeface="Arial" panose="020B0604020202020204" pitchFamily="34" charset="0"/>
              </a:rPr>
              <a:t>≤R</a:t>
            </a:r>
            <a:r>
              <a:rPr lang="en-US" altLang="zh-CN" baseline="30000">
                <a:solidFill>
                  <a:schemeClr val="tx1">
                    <a:lumMod val="75000"/>
                    <a:lumOff val="25000"/>
                  </a:schemeClr>
                </a:solidFill>
                <a:uFillTx/>
                <a:latin typeface="Arial" panose="020B0604020202020204" pitchFamily="34" charset="0"/>
                <a:cs typeface="Arial" panose="020B0604020202020204" pitchFamily="34" charset="0"/>
              </a:rPr>
              <a:t>2</a:t>
            </a:r>
            <a:r>
              <a:rPr lang="en-US" altLang="zh-CN">
                <a:latin typeface="Arial" panose="020B0604020202020204" pitchFamily="34" charset="0"/>
                <a:cs typeface="Arial" panose="020B0604020202020204" pitchFamily="34" charset="0"/>
              </a:rPr>
              <a:t>≤1</a:t>
            </a:r>
            <a:r>
              <a:rPr>
                <a:latin typeface="Arial" panose="020B0604020202020204" pitchFamily="34" charset="0"/>
                <a:cs typeface="Arial" panose="020B0604020202020204" pitchFamily="34" charset="0"/>
              </a:rPr>
              <a:t>，</a:t>
            </a:r>
            <a:r>
              <a:rPr lang="en-US" altLang="zh-CN">
                <a:latin typeface="Arial" panose="020B0604020202020204" pitchFamily="34" charset="0"/>
                <a:cs typeface="Arial" panose="020B0604020202020204" pitchFamily="34" charset="0"/>
                <a:sym typeface="+mn-ea"/>
              </a:rPr>
              <a:t>R</a:t>
            </a:r>
            <a:r>
              <a:rPr lang="en-US" altLang="zh-CN" baseline="30000">
                <a:latin typeface="Arial" panose="020B0604020202020204" pitchFamily="34" charset="0"/>
                <a:cs typeface="Arial" panose="020B0604020202020204" pitchFamily="34" charset="0"/>
                <a:sym typeface="+mn-ea"/>
              </a:rPr>
              <a:t>2</a:t>
            </a:r>
            <a:r>
              <a:rPr lang="zh-CN" altLang="en-US"/>
              <a:t>的值越接近</a:t>
            </a:r>
            <a:r>
              <a:rPr lang="en-US" altLang="zh-CN"/>
              <a:t>1</a:t>
            </a:r>
            <a:r>
              <a:t>，拟合效果越好，越接近</a:t>
            </a:r>
            <a:r>
              <a:rPr lang="en-US" altLang="zh-CN"/>
              <a:t>0</a:t>
            </a:r>
            <a:r>
              <a:t>，拟合效果越差。</a:t>
            </a:r>
          </a:p>
          <a:p>
            <a:pPr marL="0" indent="0">
              <a:buNone/>
            </a:pPr>
          </a:p>
        </p:txBody>
      </p:sp>
      <p:graphicFrame>
        <p:nvGraphicFramePr>
          <p:cNvPr id="4" name="对象 3">
            <a:hlinkClick r:id="" action="ppaction://ole?verb="/>
          </p:cNvPr>
          <p:cNvGraphicFramePr>
            <a:graphicFrameLocks noChangeAspect="1"/>
          </p:cNvGraphicFramePr>
          <p:nvPr/>
        </p:nvGraphicFramePr>
        <p:xfrm>
          <a:off x="3677920" y="1961515"/>
          <a:ext cx="4042410" cy="1718945"/>
        </p:xfrm>
        <a:graphic>
          <a:graphicData uri="http://schemas.openxmlformats.org/presentationml/2006/ole">
            <mc:AlternateContent xmlns:mc="http://schemas.openxmlformats.org/markup-compatibility/2006">
              <mc:Choice xmlns:v="urn:schemas-microsoft-com:vml" Requires="v">
                <p:oleObj spid="_x0000_s8193" name="" r:id="rId1" imgW="2120900" imgH="901700" progId="Equation.KSEE3">
                  <p:embed/>
                </p:oleObj>
              </mc:Choice>
              <mc:Fallback>
                <p:oleObj name="" r:id="rId1" imgW="2120900" imgH="901700" progId="Equation.KSEE3">
                  <p:embed/>
                  <p:pic>
                    <p:nvPicPr>
                      <p:cNvPr id="0" name="图片 8192"/>
                      <p:cNvPicPr/>
                      <p:nvPr/>
                    </p:nvPicPr>
                    <p:blipFill>
                      <a:blip r:embed="rId2"/>
                      <a:stretch>
                        <a:fillRect/>
                      </a:stretch>
                    </p:blipFill>
                    <p:spPr>
                      <a:xfrm>
                        <a:off x="3677920" y="1961515"/>
                        <a:ext cx="4042410" cy="1718945"/>
                      </a:xfrm>
                      <a:prstGeom prst="rect">
                        <a:avLst/>
                      </a:prstGeom>
                    </p:spPr>
                  </p:pic>
                </p:oleObj>
              </mc:Fallback>
            </mc:AlternateContent>
          </a:graphicData>
        </a:graphic>
      </p:graphicFrame>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      </a:t>
            </a:r>
            <a:r>
              <a:rPr lang="zh-CN" altLang="en-US"/>
              <a:t>在拟合优度指标中，把被解释变量的总偏差分解成相应的可解释偏差（回归偏差）和残差（随机偏差）两部分之和。这个指标反映了被解释变量的变化在多大程度上可以由解释变量的变动来解释。</a:t>
            </a:r>
            <a:endParaRPr lang="zh-CN" altLang="en-US"/>
          </a:p>
        </p:txBody>
      </p:sp>
      <p:pic>
        <p:nvPicPr>
          <p:cNvPr id="4" name="图片 3"/>
          <p:cNvPicPr>
            <a:picLocks noChangeAspect="1"/>
          </p:cNvPicPr>
          <p:nvPr/>
        </p:nvPicPr>
        <p:blipFill>
          <a:blip r:embed="rId1"/>
          <a:stretch>
            <a:fillRect/>
          </a:stretch>
        </p:blipFill>
        <p:spPr>
          <a:xfrm>
            <a:off x="3749675" y="2253615"/>
            <a:ext cx="4692015" cy="3916045"/>
          </a:xfrm>
          <a:prstGeom prst="rect">
            <a:avLst/>
          </a:prstGeom>
        </p:spPr>
      </p:pic>
      <p:sp>
        <p:nvSpPr>
          <p:cNvPr id="5" name="文本框 4"/>
          <p:cNvSpPr txBox="1"/>
          <p:nvPr/>
        </p:nvSpPr>
        <p:spPr>
          <a:xfrm>
            <a:off x="4681220" y="6261100"/>
            <a:ext cx="4206240" cy="368300"/>
          </a:xfrm>
          <a:prstGeom prst="rect">
            <a:avLst/>
          </a:prstGeom>
          <a:noFill/>
        </p:spPr>
        <p:txBody>
          <a:bodyPr wrap="square" rtlCol="0">
            <a:spAutoFit/>
          </a:bodyPr>
          <a:p>
            <a:r>
              <a:rPr lang="zh-CN" altLang="en-US"/>
              <a:t>图  被解释变量偏差的分解</a:t>
            </a:r>
            <a:endParaRPr lang="zh-CN" altLang="en-US"/>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a:xfrm>
            <a:off x="8119110" y="1785620"/>
            <a:ext cx="3775075" cy="4550410"/>
          </a:xfrm>
        </p:spPr>
        <p:txBody>
          <a:bodyPr/>
          <a:p>
            <a:pPr marL="0" indent="0">
              <a:buNone/>
            </a:pPr>
            <a:r>
              <a:rPr lang="zh-CN" altLang="en-US"/>
              <a:t>经计算，案例中的回归方程拟合优度：</a:t>
            </a:r>
            <a:endParaRPr lang="zh-CN" altLang="en-US"/>
          </a:p>
          <a:p>
            <a:pPr marL="0" indent="0" algn="ctr">
              <a:buNone/>
            </a:pPr>
            <a:r>
              <a:rPr lang="en-US" altLang="zh-CN" sz="2400"/>
              <a:t>R</a:t>
            </a:r>
            <a:r>
              <a:rPr lang="en-US" altLang="zh-CN" sz="2400" baseline="30000">
                <a:solidFill>
                  <a:schemeClr val="tx1">
                    <a:lumMod val="75000"/>
                    <a:lumOff val="25000"/>
                  </a:schemeClr>
                </a:solidFill>
                <a:uFillTx/>
              </a:rPr>
              <a:t>2</a:t>
            </a:r>
            <a:r>
              <a:rPr lang="en-US" altLang="zh-CN" sz="2400">
                <a:solidFill>
                  <a:schemeClr val="tx1">
                    <a:lumMod val="75000"/>
                    <a:lumOff val="25000"/>
                  </a:schemeClr>
                </a:solidFill>
                <a:uFillTx/>
              </a:rPr>
              <a:t>=0.837</a:t>
            </a:r>
            <a:endParaRPr lang="en-US" altLang="zh-CN" sz="2400">
              <a:solidFill>
                <a:schemeClr val="tx1">
                  <a:lumMod val="75000"/>
                  <a:lumOff val="25000"/>
                </a:schemeClr>
              </a:solidFill>
              <a:uFillTx/>
            </a:endParaRPr>
          </a:p>
          <a:p>
            <a:pPr marL="0" indent="0" algn="l">
              <a:buNone/>
            </a:pPr>
            <a:r>
              <a:rPr sz="1600">
                <a:solidFill>
                  <a:schemeClr val="tx1">
                    <a:lumMod val="75000"/>
                    <a:lumOff val="25000"/>
                  </a:schemeClr>
                </a:solidFill>
                <a:uFillTx/>
              </a:rPr>
              <a:t>说明回归模型整体上对样本数据拟合效果较好。</a:t>
            </a:r>
            <a:endParaRPr sz="1600">
              <a:solidFill>
                <a:schemeClr val="tx1">
                  <a:lumMod val="75000"/>
                  <a:lumOff val="25000"/>
                </a:schemeClr>
              </a:solidFill>
              <a:uFillTx/>
            </a:endParaRPr>
          </a:p>
          <a:p>
            <a:pPr marL="0" indent="0" algn="l">
              <a:buNone/>
            </a:pPr>
            <a:r>
              <a:rPr sz="1600">
                <a:solidFill>
                  <a:schemeClr val="tx1">
                    <a:lumMod val="75000"/>
                    <a:lumOff val="25000"/>
                  </a:schemeClr>
                </a:solidFill>
                <a:uFillTx/>
              </a:rPr>
              <a:t>也可以理解为市场成交金额的变动解释了方正证券营业收入变动的</a:t>
            </a:r>
            <a:r>
              <a:rPr lang="en-US" altLang="zh-CN" sz="1600">
                <a:solidFill>
                  <a:schemeClr val="tx1">
                    <a:lumMod val="75000"/>
                    <a:lumOff val="25000"/>
                  </a:schemeClr>
                </a:solidFill>
                <a:uFillTx/>
              </a:rPr>
              <a:t>83.7%</a:t>
            </a:r>
            <a:r>
              <a:rPr sz="1600">
                <a:solidFill>
                  <a:schemeClr val="tx1">
                    <a:lumMod val="75000"/>
                    <a:lumOff val="25000"/>
                  </a:schemeClr>
                </a:solidFill>
                <a:uFillTx/>
              </a:rPr>
              <a:t>。</a:t>
            </a:r>
            <a:endParaRPr sz="1600">
              <a:solidFill>
                <a:schemeClr val="tx1">
                  <a:lumMod val="75000"/>
                  <a:lumOff val="25000"/>
                </a:schemeClr>
              </a:solidFill>
              <a:uFillTx/>
            </a:endParaRPr>
          </a:p>
        </p:txBody>
      </p:sp>
      <p:pic>
        <p:nvPicPr>
          <p:cNvPr id="6" name="内容占位符 5"/>
          <p:cNvPicPr>
            <a:picLocks noChangeAspect="1"/>
          </p:cNvPicPr>
          <p:nvPr/>
        </p:nvPicPr>
        <p:blipFill>
          <a:blip r:embed="rId1"/>
          <a:stretch>
            <a:fillRect/>
          </a:stretch>
        </p:blipFill>
        <p:spPr>
          <a:xfrm>
            <a:off x="171450" y="1629410"/>
            <a:ext cx="7871460" cy="4691380"/>
          </a:xfrm>
          <a:prstGeom prst="rect">
            <a:avLst/>
          </a:prstGeom>
        </p:spPr>
      </p:pic>
      <p:graphicFrame>
        <p:nvGraphicFramePr>
          <p:cNvPr id="5" name="对象 4">
            <a:hlinkClick r:id="" action="ppaction://ole?verb="/>
          </p:cNvPr>
          <p:cNvGraphicFramePr>
            <a:graphicFrameLocks noChangeAspect="1"/>
          </p:cNvGraphicFramePr>
          <p:nvPr/>
        </p:nvGraphicFramePr>
        <p:xfrm>
          <a:off x="1661795" y="2781935"/>
          <a:ext cx="2962275" cy="880110"/>
        </p:xfrm>
        <a:graphic>
          <a:graphicData uri="http://schemas.openxmlformats.org/presentationml/2006/ole">
            <mc:AlternateContent xmlns:mc="http://schemas.openxmlformats.org/markup-compatibility/2006">
              <mc:Choice xmlns:v="urn:schemas-microsoft-com:vml" Requires="v">
                <p:oleObj spid="_x0000_s7" name="" r:id="rId2" imgW="1066800" imgH="316865" progId="Equation.KSEE3">
                  <p:embed/>
                </p:oleObj>
              </mc:Choice>
              <mc:Fallback>
                <p:oleObj name="" r:id="rId2" imgW="1066800" imgH="316865" progId="Equation.KSEE3">
                  <p:embed/>
                  <p:pic>
                    <p:nvPicPr>
                      <p:cNvPr id="0" name="图片 7168"/>
                      <p:cNvPicPr/>
                      <p:nvPr/>
                    </p:nvPicPr>
                    <p:blipFill>
                      <a:blip r:embed="rId3"/>
                      <a:stretch>
                        <a:fillRect/>
                      </a:stretch>
                    </p:blipFill>
                    <p:spPr>
                      <a:xfrm>
                        <a:off x="1661795" y="2781935"/>
                        <a:ext cx="2962275" cy="880110"/>
                      </a:xfrm>
                      <a:prstGeom prst="rect">
                        <a:avLst/>
                      </a:prstGeom>
                    </p:spPr>
                  </p:pic>
                </p:oleObj>
              </mc:Fallback>
            </mc:AlternateContent>
          </a:graphicData>
        </a:graphic>
      </p:graphicFrame>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p:txBody>
          <a:bodyPr/>
          <a:p>
            <a:pPr marL="0" indent="0">
              <a:buNone/>
            </a:pPr>
            <a:r>
              <a:rPr lang="zh-CN" altLang="en-US"/>
              <a:t>变量和变量之间通常存在三种关系：</a:t>
            </a:r>
            <a:endParaRPr lang="zh-CN" altLang="en-US"/>
          </a:p>
          <a:p>
            <a:r>
              <a:rPr lang="zh-CN" altLang="en-US"/>
              <a:t>确定的函数关系</a:t>
            </a:r>
            <a:endParaRPr lang="zh-CN" altLang="en-US"/>
          </a:p>
          <a:p>
            <a:r>
              <a:rPr lang="zh-CN" altLang="en-US"/>
              <a:t>相关关系：一个变量的取值不能由另外一个变量唯一确定，而是对应某种分布。</a:t>
            </a:r>
            <a:endParaRPr lang="zh-CN" altLang="en-US"/>
          </a:p>
          <a:p>
            <a:r>
              <a:rPr lang="zh-CN" altLang="en-US"/>
              <a:t>没有关系</a:t>
            </a:r>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2.</a:t>
            </a:r>
            <a:r>
              <a:t>回归系数的显著性检验</a:t>
            </a:r>
            <a:r>
              <a:rPr lang="en-US" altLang="zh-CN"/>
              <a:t>——</a:t>
            </a:r>
            <a:r>
              <a:rPr lang="en-US" altLang="zh-CN"/>
              <a:t>t</a:t>
            </a:r>
            <a:r>
              <a:t>检验法</a:t>
            </a:r>
          </a:p>
          <a:p>
            <a:pPr marL="0" indent="0">
              <a:buNone/>
            </a:pPr>
            <a:r>
              <a:rPr lang="zh-CN" altLang="en-US"/>
              <a:t>对于一元线性回归模型而言，通常最关心的是</a:t>
            </a:r>
            <a:r>
              <a:rPr lang="en-US" altLang="zh-CN"/>
              <a:t>x</a:t>
            </a:r>
            <a:r>
              <a:rPr lang="en-US" altLang="zh-CN" baseline="-25000">
                <a:solidFill>
                  <a:schemeClr val="tx1">
                    <a:lumMod val="75000"/>
                    <a:lumOff val="25000"/>
                  </a:schemeClr>
                </a:solidFill>
                <a:uFillTx/>
              </a:rPr>
              <a:t>i</a:t>
            </a:r>
            <a:r>
              <a:t>是否可以解释</a:t>
            </a:r>
            <a:r>
              <a:rPr lang="en-US" altLang="zh-CN"/>
              <a:t>y</a:t>
            </a:r>
            <a:r>
              <a:rPr lang="en-US" altLang="zh-CN" baseline="-25000">
                <a:solidFill>
                  <a:schemeClr val="tx1">
                    <a:lumMod val="75000"/>
                    <a:lumOff val="25000"/>
                  </a:schemeClr>
                </a:solidFill>
                <a:uFillTx/>
              </a:rPr>
              <a:t>i</a:t>
            </a:r>
            <a:r>
              <a:rPr lang="zh-CN" altLang="en-US"/>
              <a:t>的变化，因此需要检验</a:t>
            </a:r>
            <a:r>
              <a:rPr lang="en-US" altLang="zh-CN"/>
              <a:t>β=0</a:t>
            </a:r>
            <a:r>
              <a:t>的概率区间。</a:t>
            </a:r>
          </a:p>
          <a:p>
            <a:pPr marL="0" indent="0">
              <a:buNone/>
            </a:pPr>
            <a:r>
              <a:t>当样本容量较小时，要用</a:t>
            </a:r>
            <a:r>
              <a:rPr lang="en-US" altLang="zh-CN"/>
              <a:t>t</a:t>
            </a:r>
            <a:r>
              <a:t>分布检验法。</a:t>
            </a:r>
          </a:p>
          <a:p>
            <a:pPr marL="0" indent="0">
              <a:buNone/>
            </a:pPr>
            <a:r>
              <a:t>第一步，提出假设</a:t>
            </a:r>
          </a:p>
          <a:p>
            <a:pPr marL="0" indent="0" algn="ctr">
              <a:buNone/>
            </a:pPr>
            <a:r>
              <a:rPr lang="en-US" altLang="zh-CN"/>
              <a:t>     H</a:t>
            </a:r>
            <a:r>
              <a:rPr lang="en-US" altLang="zh-CN" baseline="-25000">
                <a:solidFill>
                  <a:schemeClr val="tx1">
                    <a:lumMod val="75000"/>
                    <a:lumOff val="25000"/>
                  </a:schemeClr>
                </a:solidFill>
                <a:uFillTx/>
              </a:rPr>
              <a:t>0</a:t>
            </a:r>
            <a:r>
              <a:t>：</a:t>
            </a:r>
            <a:r>
              <a:rPr lang="en-US" altLang="zh-CN"/>
              <a:t>β=0</a:t>
            </a:r>
            <a:r>
              <a:t>（解释变量对被解释变量的影响不显著）；</a:t>
            </a:r>
          </a:p>
          <a:p>
            <a:pPr marL="0" indent="0" algn="ctr">
              <a:buNone/>
            </a:pPr>
            <a:r>
              <a:rPr lang="en-US" altLang="zh-CN"/>
              <a:t>H</a:t>
            </a:r>
            <a:r>
              <a:rPr lang="en-US" altLang="zh-CN" baseline="-25000">
                <a:solidFill>
                  <a:schemeClr val="tx1">
                    <a:lumMod val="75000"/>
                    <a:lumOff val="25000"/>
                  </a:schemeClr>
                </a:solidFill>
                <a:uFillTx/>
              </a:rPr>
              <a:t>1</a:t>
            </a:r>
            <a:r>
              <a:t>： </a:t>
            </a:r>
            <a:r>
              <a:rPr lang="en-US" altLang="zh-CN"/>
              <a:t>β≠0</a:t>
            </a:r>
            <a:r>
              <a:t>（解释变量对被解释变量的影响显著）</a:t>
            </a:r>
            <a:endParaRPr lang="en-US" altLang="zh-CN"/>
          </a:p>
          <a:p>
            <a:pPr marL="0" indent="0" algn="l">
              <a:buNone/>
            </a:pPr>
            <a:r>
              <a:t>第二步，构造</a:t>
            </a:r>
            <a:r>
              <a:rPr lang="en-US" altLang="zh-CN"/>
              <a:t>t</a:t>
            </a:r>
            <a:r>
              <a:t>统计量，</a:t>
            </a:r>
            <a:r>
              <a:rPr lang="en-US" altLang="zh-CN"/>
              <a:t>t</a:t>
            </a:r>
            <a:r>
              <a:t>服从自由度为</a:t>
            </a:r>
            <a:r>
              <a:rPr lang="en-US" altLang="zh-CN"/>
              <a:t>n-2</a:t>
            </a:r>
            <a:r>
              <a:t>的</a:t>
            </a:r>
            <a:r>
              <a:rPr lang="en-US" altLang="zh-CN"/>
              <a:t>t</a:t>
            </a:r>
            <a:r>
              <a:t>分布</a:t>
            </a:r>
          </a:p>
          <a:p>
            <a:pPr marL="0" indent="0" algn="l">
              <a:buNone/>
            </a:pPr>
            <a:endParaRPr lang="zh-CN" altLang="en-US"/>
          </a:p>
          <a:p>
            <a:pPr marL="0" indent="0" algn="l">
              <a:buNone/>
            </a:pPr>
            <a:endParaRPr lang="zh-CN" altLang="en-US"/>
          </a:p>
          <a:p>
            <a:pPr marL="0" indent="0" algn="l">
              <a:buNone/>
            </a:pPr>
            <a:r>
              <a:rPr lang="zh-CN" altLang="en-US"/>
              <a:t>第三步，给定显著性水平</a:t>
            </a:r>
            <a:r>
              <a:rPr lang="en-US" altLang="zh-CN"/>
              <a:t>α</a:t>
            </a:r>
            <a:r>
              <a:t>，查自由度为</a:t>
            </a:r>
            <a:r>
              <a:rPr lang="en-US" altLang="zh-CN"/>
              <a:t>n-2</a:t>
            </a:r>
            <a:r>
              <a:t>的</a:t>
            </a:r>
            <a:r>
              <a:rPr lang="en-US" altLang="zh-CN"/>
              <a:t>t</a:t>
            </a:r>
            <a:r>
              <a:t>分布表，得临界值</a:t>
            </a:r>
            <a:r>
              <a:rPr lang="en-US" altLang="zh-CN"/>
              <a:t>t</a:t>
            </a:r>
            <a:r>
              <a:rPr lang="en-US" altLang="zh-CN" baseline="-25000">
                <a:solidFill>
                  <a:schemeClr val="tx1">
                    <a:lumMod val="75000"/>
                    <a:lumOff val="25000"/>
                  </a:schemeClr>
                </a:solidFill>
                <a:uFillTx/>
              </a:rPr>
              <a:t>α/2</a:t>
            </a:r>
            <a:r>
              <a:rPr lang="en-US" altLang="zh-CN"/>
              <a:t>(n-2)</a:t>
            </a:r>
            <a:r>
              <a:t>。</a:t>
            </a:r>
          </a:p>
          <a:p>
            <a:pPr marL="0" indent="0" algn="l">
              <a:buNone/>
            </a:pPr>
            <a:r>
              <a:t>第四步，根据决策准则，如果</a:t>
            </a:r>
            <a:r>
              <a:rPr lang="en-US" altLang="zh-CN"/>
              <a:t>|t|</a:t>
            </a:r>
            <a:r>
              <a:t>＞</a:t>
            </a:r>
            <a:r>
              <a:rPr lang="en-US" altLang="zh-CN">
                <a:sym typeface="+mn-ea"/>
              </a:rPr>
              <a:t>t</a:t>
            </a:r>
            <a:r>
              <a:rPr lang="en-US" altLang="zh-CN" baseline="-25000">
                <a:sym typeface="+mn-ea"/>
              </a:rPr>
              <a:t>α/2</a:t>
            </a:r>
            <a:r>
              <a:rPr lang="en-US" altLang="zh-CN">
                <a:sym typeface="+mn-ea"/>
              </a:rPr>
              <a:t>(n-2)</a:t>
            </a:r>
            <a:r>
              <a:rPr>
                <a:sym typeface="+mn-ea"/>
              </a:rPr>
              <a:t>，则拒绝</a:t>
            </a:r>
            <a:r>
              <a:rPr lang="en-US" altLang="zh-CN">
                <a:sym typeface="+mn-ea"/>
              </a:rPr>
              <a:t>H</a:t>
            </a:r>
            <a:r>
              <a:rPr lang="en-US" altLang="zh-CN" baseline="-25000">
                <a:sym typeface="+mn-ea"/>
              </a:rPr>
              <a:t>0</a:t>
            </a:r>
            <a:r>
              <a:rPr>
                <a:sym typeface="+mn-ea"/>
              </a:rPr>
              <a:t>：</a:t>
            </a:r>
            <a:r>
              <a:rPr lang="en-US" altLang="zh-CN">
                <a:sym typeface="+mn-ea"/>
              </a:rPr>
              <a:t>β=0</a:t>
            </a:r>
            <a:r>
              <a:rPr>
                <a:sym typeface="+mn-ea"/>
              </a:rPr>
              <a:t>的原假设，接受备择假设</a:t>
            </a:r>
            <a:r>
              <a:rPr lang="en-US" altLang="zh-CN">
                <a:sym typeface="+mn-ea"/>
              </a:rPr>
              <a:t>H</a:t>
            </a:r>
            <a:r>
              <a:rPr lang="en-US" altLang="zh-CN" baseline="-25000">
                <a:sym typeface="+mn-ea"/>
              </a:rPr>
              <a:t>1</a:t>
            </a:r>
            <a:r>
              <a:rPr>
                <a:sym typeface="+mn-ea"/>
              </a:rPr>
              <a:t>： </a:t>
            </a:r>
            <a:r>
              <a:rPr lang="en-US" altLang="zh-CN">
                <a:sym typeface="+mn-ea"/>
              </a:rPr>
              <a:t>β≠0</a:t>
            </a:r>
            <a:r>
              <a:rPr>
                <a:sym typeface="+mn-ea"/>
              </a:rPr>
              <a:t>，表明回归模型中自变量</a:t>
            </a:r>
            <a:r>
              <a:rPr lang="en-US" altLang="zh-CN">
                <a:sym typeface="+mn-ea"/>
              </a:rPr>
              <a:t>x</a:t>
            </a:r>
            <a:r>
              <a:rPr>
                <a:sym typeface="+mn-ea"/>
              </a:rPr>
              <a:t>对因变量</a:t>
            </a:r>
            <a:r>
              <a:rPr lang="en-US" altLang="zh-CN">
                <a:sym typeface="+mn-ea"/>
              </a:rPr>
              <a:t>y</a:t>
            </a:r>
            <a:r>
              <a:rPr>
                <a:sym typeface="+mn-ea"/>
              </a:rPr>
              <a:t>产生显著的影响；否则不拒绝</a:t>
            </a:r>
            <a:r>
              <a:rPr lang="en-US" altLang="zh-CN">
                <a:sym typeface="+mn-ea"/>
              </a:rPr>
              <a:t>H</a:t>
            </a:r>
            <a:r>
              <a:rPr lang="en-US" altLang="zh-CN" baseline="-25000">
                <a:sym typeface="+mn-ea"/>
              </a:rPr>
              <a:t>0</a:t>
            </a:r>
            <a:r>
              <a:rPr>
                <a:sym typeface="+mn-ea"/>
              </a:rPr>
              <a:t>：</a:t>
            </a:r>
            <a:r>
              <a:rPr lang="en-US" altLang="zh-CN">
                <a:sym typeface="+mn-ea"/>
              </a:rPr>
              <a:t>β=0</a:t>
            </a:r>
            <a:r>
              <a:rPr>
                <a:sym typeface="+mn-ea"/>
              </a:rPr>
              <a:t>的原假设，认为回归模型中自变量</a:t>
            </a:r>
            <a:r>
              <a:rPr lang="en-US" altLang="zh-CN">
                <a:sym typeface="+mn-ea"/>
              </a:rPr>
              <a:t>x</a:t>
            </a:r>
            <a:r>
              <a:rPr>
                <a:sym typeface="+mn-ea"/>
              </a:rPr>
              <a:t>对因变量</a:t>
            </a:r>
            <a:r>
              <a:rPr lang="en-US" altLang="zh-CN">
                <a:sym typeface="+mn-ea"/>
              </a:rPr>
              <a:t>y</a:t>
            </a:r>
            <a:r>
              <a:rPr>
                <a:sym typeface="+mn-ea"/>
              </a:rPr>
              <a:t>的影响不显著。</a:t>
            </a:r>
            <a:endParaRPr lang="zh-CN" altLang="en-US"/>
          </a:p>
          <a:p>
            <a:pPr marL="0" indent="0">
              <a:buNone/>
            </a:pPr>
            <a:endParaRPr lang="zh-CN" altLang="en-US"/>
          </a:p>
          <a:p>
            <a:pPr marL="0" indent="0">
              <a:buNone/>
            </a:pPr>
            <a:endParaRPr lang="zh-CN" altLang="en-US"/>
          </a:p>
          <a:p>
            <a:pPr marL="0" indent="0">
              <a:buNone/>
            </a:pPr>
            <a:r>
              <a:rPr lang="zh-CN" altLang="en-US"/>
              <a:t>                    </a:t>
            </a:r>
            <a:r>
              <a:rPr lang="en-US" altLang="zh-CN"/>
              <a:t>               </a:t>
            </a:r>
            <a:endParaRPr lang="en-US" altLang="zh-CN"/>
          </a:p>
        </p:txBody>
      </p:sp>
      <p:graphicFrame>
        <p:nvGraphicFramePr>
          <p:cNvPr id="5" name="对象 4">
            <a:hlinkClick r:id="" action="ppaction://ole?verb="/>
          </p:cNvPr>
          <p:cNvGraphicFramePr>
            <a:graphicFrameLocks noChangeAspect="1"/>
          </p:cNvGraphicFramePr>
          <p:nvPr/>
        </p:nvGraphicFramePr>
        <p:xfrm>
          <a:off x="4665345" y="4307840"/>
          <a:ext cx="1936115" cy="937260"/>
        </p:xfrm>
        <a:graphic>
          <a:graphicData uri="http://schemas.openxmlformats.org/presentationml/2006/ole">
            <mc:AlternateContent xmlns:mc="http://schemas.openxmlformats.org/markup-compatibility/2006">
              <mc:Choice xmlns:v="urn:schemas-microsoft-com:vml" Requires="v">
                <p:oleObj spid="_x0000_s9217" name="" r:id="rId1" imgW="1206500" imgH="584200" progId="Equation.KSEE3">
                  <p:embed/>
                </p:oleObj>
              </mc:Choice>
              <mc:Fallback>
                <p:oleObj name="" r:id="rId1" imgW="1206500" imgH="584200" progId="Equation.KSEE3">
                  <p:embed/>
                  <p:pic>
                    <p:nvPicPr>
                      <p:cNvPr id="0" name="图片 9216"/>
                      <p:cNvPicPr/>
                      <p:nvPr/>
                    </p:nvPicPr>
                    <p:blipFill>
                      <a:blip r:embed="rId2"/>
                      <a:stretch>
                        <a:fillRect/>
                      </a:stretch>
                    </p:blipFill>
                    <p:spPr>
                      <a:xfrm>
                        <a:off x="4665345" y="4307840"/>
                        <a:ext cx="1936115" cy="937260"/>
                      </a:xfrm>
                      <a:prstGeom prst="rect">
                        <a:avLst/>
                      </a:prstGeom>
                    </p:spPr>
                  </p:pic>
                </p:oleObj>
              </mc:Fallback>
            </mc:AlternateContent>
          </a:graphicData>
        </a:graphic>
      </p:graphicFrame>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5702935" y="1381760"/>
            <a:ext cx="6409055" cy="4093845"/>
          </a:xfrm>
          <a:prstGeom prst="rect">
            <a:avLst/>
          </a:prstGeom>
        </p:spPr>
      </p:pic>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a:xfrm>
            <a:off x="483235" y="1242695"/>
            <a:ext cx="11442065" cy="5327015"/>
          </a:xfrm>
        </p:spPr>
        <p:txBody>
          <a:bodyPr/>
          <a:p>
            <a:pPr marL="0" indent="0">
              <a:buNone/>
            </a:pPr>
            <a:r>
              <a:rPr lang="zh-CN" altLang="en-US"/>
              <a:t>依然以方正证券的案例为例，计算</a:t>
            </a:r>
            <a:r>
              <a:rPr lang="en-US" altLang="zh-CN"/>
              <a:t>t</a:t>
            </a:r>
            <a:r>
              <a:t>值：</a:t>
            </a:r>
          </a:p>
          <a:p>
            <a:pPr marL="0" indent="0">
              <a:buNone/>
            </a:pPr>
          </a:p>
          <a:p>
            <a:pPr marL="0" indent="0">
              <a:buNone/>
            </a:pPr>
          </a:p>
          <a:p>
            <a:pPr marL="0" indent="0">
              <a:buNone/>
            </a:pPr>
          </a:p>
          <a:p>
            <a:pPr marL="0" indent="0">
              <a:buNone/>
            </a:pPr>
          </a:p>
          <a:p>
            <a:pPr marL="0" indent="0">
              <a:buNone/>
            </a:pPr>
          </a:p>
          <a:p>
            <a:pPr marL="0" indent="0">
              <a:buNone/>
            </a:pPr>
            <a:r>
              <a:t>在显著性水平为</a:t>
            </a:r>
            <a:r>
              <a:rPr lang="en-US" altLang="zh-CN"/>
              <a:t>5%</a:t>
            </a:r>
            <a:r>
              <a:t>下，查自由度（</a:t>
            </a:r>
            <a:r>
              <a:rPr lang="en-US" altLang="zh-CN"/>
              <a:t>8-2</a:t>
            </a:r>
            <a:r>
              <a:t>）</a:t>
            </a:r>
            <a:r>
              <a:rPr lang="en-US" altLang="zh-CN"/>
              <a:t>=6</a:t>
            </a:r>
            <a:r>
              <a:t>、</a:t>
            </a:r>
          </a:p>
          <a:p>
            <a:pPr marL="0" indent="0">
              <a:buNone/>
            </a:pPr>
            <a:r>
              <a:rPr lang="en-US" altLang="zh-CN"/>
              <a:t>α=0.025</a:t>
            </a:r>
            <a:r>
              <a:t>的</a:t>
            </a:r>
            <a:r>
              <a:rPr lang="en-US" altLang="zh-CN"/>
              <a:t>t</a:t>
            </a:r>
            <a:r>
              <a:t>分布表，得</a:t>
            </a:r>
            <a:r>
              <a:rPr lang="en-US" altLang="zh-CN"/>
              <a:t>2.447</a:t>
            </a:r>
            <a:r>
              <a:t>。</a:t>
            </a:r>
          </a:p>
          <a:p>
            <a:pPr marL="0" indent="0">
              <a:buNone/>
            </a:pPr>
            <a:r>
              <a:rPr lang="en-US" altLang="zh-CN"/>
              <a:t>|t|=5.469</a:t>
            </a:r>
            <a:r>
              <a:t>＞</a:t>
            </a:r>
            <a:r>
              <a:rPr lang="en-US" altLang="zh-CN"/>
              <a:t>2.447</a:t>
            </a:r>
            <a:r>
              <a:t>，</a:t>
            </a:r>
          </a:p>
          <a:p>
            <a:pPr marL="0" indent="0">
              <a:buNone/>
            </a:pPr>
          </a:p>
          <a:p>
            <a:pPr marL="0" indent="0">
              <a:buNone/>
            </a:pPr>
            <a:r>
              <a:t>说明在显著性水平为</a:t>
            </a:r>
            <a:r>
              <a:rPr lang="en-US" altLang="zh-CN"/>
              <a:t>5%</a:t>
            </a:r>
            <a:r>
              <a:t>的条件下，可以拒绝</a:t>
            </a:r>
            <a:r>
              <a:rPr lang="en-US" altLang="zh-CN">
                <a:sym typeface="+mn-ea"/>
              </a:rPr>
              <a:t>β=0</a:t>
            </a:r>
            <a:r>
              <a:rPr>
                <a:sym typeface="+mn-ea"/>
              </a:rPr>
              <a:t>的原假设，说明上证指数成交总金额对方正证券营业额影响显著。</a:t>
            </a:r>
            <a:endParaRPr>
              <a:sym typeface="+mn-ea"/>
            </a:endParaRPr>
          </a:p>
        </p:txBody>
      </p:sp>
      <p:graphicFrame>
        <p:nvGraphicFramePr>
          <p:cNvPr id="5" name="对象 4">
            <a:hlinkClick r:id="" action="ppaction://ole?verb="/>
          </p:cNvPr>
          <p:cNvGraphicFramePr>
            <a:graphicFrameLocks noChangeAspect="1"/>
          </p:cNvGraphicFramePr>
          <p:nvPr/>
        </p:nvGraphicFramePr>
        <p:xfrm>
          <a:off x="822643" y="1881505"/>
          <a:ext cx="3996690" cy="1854200"/>
        </p:xfrm>
        <a:graphic>
          <a:graphicData uri="http://schemas.openxmlformats.org/presentationml/2006/ole">
            <mc:AlternateContent xmlns:mc="http://schemas.openxmlformats.org/markup-compatibility/2006">
              <mc:Choice xmlns:v="urn:schemas-microsoft-com:vml" Requires="v">
                <p:oleObj spid="_x0000_s9217" name="" r:id="rId2" imgW="2489200" imgH="1155700" progId="Equation.KSEE3">
                  <p:embed/>
                </p:oleObj>
              </mc:Choice>
              <mc:Fallback>
                <p:oleObj name="" r:id="rId2" imgW="2489200" imgH="1155700" progId="Equation.KSEE3">
                  <p:embed/>
                  <p:pic>
                    <p:nvPicPr>
                      <p:cNvPr id="0" name="图片 9216"/>
                      <p:cNvPicPr/>
                      <p:nvPr/>
                    </p:nvPicPr>
                    <p:blipFill>
                      <a:blip r:embed="rId3"/>
                      <a:stretch>
                        <a:fillRect/>
                      </a:stretch>
                    </p:blipFill>
                    <p:spPr>
                      <a:xfrm>
                        <a:off x="822643" y="1881505"/>
                        <a:ext cx="3996690" cy="1854200"/>
                      </a:xfrm>
                      <a:prstGeom prst="rect">
                        <a:avLst/>
                      </a:prstGeom>
                    </p:spPr>
                  </p:pic>
                </p:oleObj>
              </mc:Fallback>
            </mc:AlternateContent>
          </a:graphicData>
        </a:graphic>
      </p:graphicFrame>
      <p:sp>
        <p:nvSpPr>
          <p:cNvPr id="9" name="矩形 8"/>
          <p:cNvSpPr/>
          <p:nvPr/>
        </p:nvSpPr>
        <p:spPr>
          <a:xfrm>
            <a:off x="9463405" y="4659630"/>
            <a:ext cx="492125" cy="222885"/>
          </a:xfrm>
          <a:prstGeom prst="rect">
            <a:avLst/>
          </a:prstGeom>
          <a:noFill/>
          <a:ln>
            <a:solidFill>
              <a:srgbClr val="C00000"/>
            </a:solid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ustDataLst>
      <p:tags r:id="rId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假设检验的基本思想</a:t>
            </a:r>
            <a:endParaRPr lang="zh-CN" altLang="en-US"/>
          </a:p>
        </p:txBody>
      </p:sp>
      <p:sp>
        <p:nvSpPr>
          <p:cNvPr id="3" name="内容占位符 2"/>
          <p:cNvSpPr>
            <a:spLocks noGrp="1"/>
          </p:cNvSpPr>
          <p:nvPr>
            <p:ph idx="1"/>
          </p:nvPr>
        </p:nvSpPr>
        <p:spPr/>
        <p:txBody>
          <a:bodyPr/>
          <a:p>
            <a:pPr marL="0" indent="0">
              <a:buNone/>
            </a:pPr>
            <a:r>
              <a:t>例：某考试要求班级的达标率至少为</a:t>
            </a:r>
            <a:r>
              <a:rPr lang="en-US" altLang="zh-CN"/>
              <a:t>60%</a:t>
            </a:r>
            <a:r>
              <a:t>，某班级有</a:t>
            </a:r>
            <a:r>
              <a:rPr lang="en-US" altLang="zh-CN"/>
              <a:t>10</a:t>
            </a:r>
            <a:r>
              <a:t>名同学，现随机抽查</a:t>
            </a:r>
            <a:r>
              <a:rPr lang="en-US" altLang="zh-CN"/>
              <a:t>4</a:t>
            </a:r>
            <a:r>
              <a:t>人，均通过考试。</a:t>
            </a:r>
          </a:p>
          <a:p>
            <a:pPr marL="0" indent="0">
              <a:buNone/>
            </a:pPr>
            <a:r>
              <a:t>问：是否可以认定该班级在整体上达标了？</a:t>
            </a:r>
          </a:p>
          <a:p>
            <a:pPr marL="0" indent="0">
              <a:buNone/>
            </a:pPr>
          </a:p>
          <a:p>
            <a:pPr marL="0" indent="0">
              <a:buNone/>
            </a:pPr>
            <a:r>
              <a:t>原假设</a:t>
            </a:r>
            <a:r>
              <a:rPr lang="en-US" altLang="zh-CN"/>
              <a:t>H</a:t>
            </a:r>
            <a:r>
              <a:rPr lang="en-US" altLang="zh-CN" baseline="-25000">
                <a:solidFill>
                  <a:schemeClr val="tx1">
                    <a:lumMod val="75000"/>
                    <a:lumOff val="25000"/>
                  </a:schemeClr>
                </a:solidFill>
                <a:uFillTx/>
              </a:rPr>
              <a:t>0</a:t>
            </a:r>
            <a:r>
              <a:rPr>
                <a:solidFill>
                  <a:schemeClr val="tx1">
                    <a:lumMod val="75000"/>
                    <a:lumOff val="25000"/>
                  </a:schemeClr>
                </a:solidFill>
                <a:uFillTx/>
              </a:rPr>
              <a:t>：该班级只有</a:t>
            </a:r>
            <a:r>
              <a:rPr lang="en-US" altLang="zh-CN">
                <a:solidFill>
                  <a:schemeClr val="tx1">
                    <a:lumMod val="75000"/>
                    <a:lumOff val="25000"/>
                  </a:schemeClr>
                </a:solidFill>
                <a:uFillTx/>
              </a:rPr>
              <a:t>4</a:t>
            </a:r>
            <a:r>
              <a:rPr>
                <a:solidFill>
                  <a:schemeClr val="tx1">
                    <a:lumMod val="75000"/>
                    <a:lumOff val="25000"/>
                  </a:schemeClr>
                </a:solidFill>
                <a:uFillTx/>
              </a:rPr>
              <a:t>人或</a:t>
            </a:r>
            <a:r>
              <a:rPr lang="en-US" altLang="zh-CN">
                <a:solidFill>
                  <a:schemeClr val="tx1">
                    <a:lumMod val="75000"/>
                    <a:lumOff val="25000"/>
                  </a:schemeClr>
                </a:solidFill>
                <a:uFillTx/>
              </a:rPr>
              <a:t>5</a:t>
            </a:r>
            <a:r>
              <a:rPr>
                <a:solidFill>
                  <a:schemeClr val="tx1">
                    <a:lumMod val="75000"/>
                    <a:lumOff val="25000"/>
                  </a:schemeClr>
                </a:solidFill>
                <a:uFillTx/>
              </a:rPr>
              <a:t>人达标；   </a:t>
            </a:r>
            <a:r>
              <a:t>备择假设</a:t>
            </a:r>
            <a:r>
              <a:rPr lang="en-US" altLang="zh-CN"/>
              <a:t>H</a:t>
            </a:r>
            <a:r>
              <a:rPr lang="en-US" altLang="zh-CN" baseline="-25000">
                <a:solidFill>
                  <a:schemeClr val="tx1">
                    <a:lumMod val="75000"/>
                    <a:lumOff val="25000"/>
                  </a:schemeClr>
                </a:solidFill>
                <a:uFillTx/>
              </a:rPr>
              <a:t>1</a:t>
            </a:r>
            <a:r>
              <a:rPr>
                <a:solidFill>
                  <a:schemeClr val="tx1">
                    <a:lumMod val="75000"/>
                    <a:lumOff val="25000"/>
                  </a:schemeClr>
                </a:solidFill>
                <a:uFillTx/>
              </a:rPr>
              <a:t>：该班级整体达标。</a:t>
            </a:r>
            <a:endParaRPr>
              <a:solidFill>
                <a:schemeClr val="tx1">
                  <a:lumMod val="75000"/>
                  <a:lumOff val="25000"/>
                </a:schemeClr>
              </a:solidFill>
              <a:uFillTx/>
            </a:endParaRPr>
          </a:p>
          <a:p>
            <a:pPr marL="0" indent="0">
              <a:buNone/>
            </a:pPr>
            <a:r>
              <a:rPr>
                <a:solidFill>
                  <a:schemeClr val="tx1">
                    <a:lumMod val="75000"/>
                    <a:lumOff val="25000"/>
                  </a:schemeClr>
                </a:solidFill>
                <a:uFillTx/>
              </a:rPr>
              <a:t>构造统计量：</a:t>
            </a:r>
            <a:endParaRPr>
              <a:solidFill>
                <a:schemeClr val="tx1">
                  <a:lumMod val="75000"/>
                  <a:lumOff val="25000"/>
                </a:schemeClr>
              </a:solidFill>
              <a:uFillTx/>
            </a:endParaRPr>
          </a:p>
          <a:p>
            <a:pPr marL="0" indent="0">
              <a:buNone/>
            </a:pPr>
            <a:endParaRPr>
              <a:solidFill>
                <a:schemeClr val="tx1">
                  <a:lumMod val="75000"/>
                  <a:lumOff val="25000"/>
                </a:schemeClr>
              </a:solidFill>
              <a:uFillTx/>
            </a:endParaRPr>
          </a:p>
          <a:p>
            <a:pPr marL="0" indent="0">
              <a:buNone/>
            </a:pPr>
            <a:endParaRPr>
              <a:solidFill>
                <a:schemeClr val="tx1">
                  <a:lumMod val="75000"/>
                  <a:lumOff val="25000"/>
                </a:schemeClr>
              </a:solidFill>
              <a:uFillTx/>
            </a:endParaRPr>
          </a:p>
          <a:p>
            <a:pPr marL="0" indent="0">
              <a:buNone/>
            </a:pPr>
            <a:endParaRPr>
              <a:solidFill>
                <a:schemeClr val="tx1">
                  <a:lumMod val="75000"/>
                  <a:lumOff val="25000"/>
                </a:schemeClr>
              </a:solidFill>
              <a:uFillTx/>
            </a:endParaRPr>
          </a:p>
          <a:p>
            <a:pPr marL="0" indent="0">
              <a:buNone/>
            </a:pPr>
            <a:endParaRPr>
              <a:solidFill>
                <a:schemeClr val="tx1">
                  <a:lumMod val="75000"/>
                  <a:lumOff val="25000"/>
                </a:schemeClr>
              </a:solidFill>
              <a:uFillTx/>
            </a:endParaRPr>
          </a:p>
          <a:p>
            <a:pPr marL="0" indent="0">
              <a:buNone/>
            </a:pPr>
            <a:r>
              <a:rPr>
                <a:solidFill>
                  <a:schemeClr val="tx1">
                    <a:lumMod val="75000"/>
                    <a:lumOff val="25000"/>
                  </a:schemeClr>
                </a:solidFill>
                <a:uFillTx/>
              </a:rPr>
              <a:t>上述事件都是小概率事件，因此拒绝原假设，接受备择假设，可以认定该班级整体上达标。</a:t>
            </a:r>
            <a:endParaRPr>
              <a:solidFill>
                <a:schemeClr val="tx1">
                  <a:lumMod val="75000"/>
                  <a:lumOff val="25000"/>
                </a:schemeClr>
              </a:solidFill>
              <a:uFillTx/>
            </a:endParaRPr>
          </a:p>
          <a:p>
            <a:pPr marL="0" indent="0">
              <a:buNone/>
            </a:pPr>
            <a:r>
              <a:rPr>
                <a:solidFill>
                  <a:schemeClr val="tx1">
                    <a:lumMod val="75000"/>
                    <a:lumOff val="25000"/>
                  </a:schemeClr>
                </a:solidFill>
                <a:uFillTx/>
              </a:rPr>
              <a:t>或者也可以说在显著性水平为</a:t>
            </a:r>
            <a:r>
              <a:rPr lang="en-US" altLang="zh-CN">
                <a:solidFill>
                  <a:schemeClr val="tx1">
                    <a:lumMod val="75000"/>
                    <a:lumOff val="25000"/>
                  </a:schemeClr>
                </a:solidFill>
                <a:uFillTx/>
              </a:rPr>
              <a:t>5%</a:t>
            </a:r>
            <a:r>
              <a:rPr>
                <a:solidFill>
                  <a:schemeClr val="tx1">
                    <a:lumMod val="75000"/>
                    <a:lumOff val="25000"/>
                  </a:schemeClr>
                </a:solidFill>
                <a:uFillTx/>
              </a:rPr>
              <a:t>的条件下，可以认为该班级整体达标。判断出错的概率低于</a:t>
            </a:r>
            <a:r>
              <a:rPr lang="en-US" altLang="zh-CN">
                <a:solidFill>
                  <a:schemeClr val="tx1">
                    <a:lumMod val="75000"/>
                    <a:lumOff val="25000"/>
                  </a:schemeClr>
                </a:solidFill>
                <a:uFillTx/>
              </a:rPr>
              <a:t>5%</a:t>
            </a:r>
            <a:r>
              <a:rPr>
                <a:solidFill>
                  <a:schemeClr val="tx1">
                    <a:lumMod val="75000"/>
                    <a:lumOff val="25000"/>
                  </a:schemeClr>
                </a:solidFill>
                <a:uFillTx/>
              </a:rPr>
              <a:t>。</a:t>
            </a:r>
            <a:endParaRPr>
              <a:solidFill>
                <a:schemeClr val="tx1">
                  <a:lumMod val="75000"/>
                  <a:lumOff val="25000"/>
                </a:schemeClr>
              </a:solidFill>
              <a:uFillTx/>
            </a:endParaRPr>
          </a:p>
          <a:p>
            <a:pPr marL="0" indent="0">
              <a:buNone/>
            </a:pPr>
            <a:endParaRPr>
              <a:solidFill>
                <a:schemeClr val="tx1">
                  <a:lumMod val="75000"/>
                  <a:lumOff val="25000"/>
                </a:schemeClr>
              </a:solidFill>
              <a:uFillTx/>
            </a:endParaRPr>
          </a:p>
        </p:txBody>
      </p:sp>
      <p:graphicFrame>
        <p:nvGraphicFramePr>
          <p:cNvPr id="4" name="对象 3">
            <a:hlinkClick r:id="" action="ppaction://ole?verb="/>
          </p:cNvPr>
          <p:cNvGraphicFramePr>
            <a:graphicFrameLocks noChangeAspect="1"/>
          </p:cNvGraphicFramePr>
          <p:nvPr/>
        </p:nvGraphicFramePr>
        <p:xfrm>
          <a:off x="764539" y="3709012"/>
          <a:ext cx="3006725" cy="360045"/>
        </p:xfrm>
        <a:graphic>
          <a:graphicData uri="http://schemas.openxmlformats.org/presentationml/2006/ole">
            <mc:AlternateContent xmlns:mc="http://schemas.openxmlformats.org/markup-compatibility/2006">
              <mc:Choice xmlns:v="urn:schemas-microsoft-com:vml" Requires="v">
                <p:oleObj spid="_x0000_s3073" name="" r:id="rId1" imgW="1803400" imgH="215900" progId="Equation.KSEE3">
                  <p:embed/>
                </p:oleObj>
              </mc:Choice>
              <mc:Fallback>
                <p:oleObj name="" r:id="rId1" imgW="1803400" imgH="215900" progId="Equation.KSEE3">
                  <p:embed/>
                  <p:pic>
                    <p:nvPicPr>
                      <p:cNvPr id="0" name="图片 3072"/>
                      <p:cNvPicPr/>
                      <p:nvPr/>
                    </p:nvPicPr>
                    <p:blipFill>
                      <a:blip r:embed="rId2"/>
                      <a:stretch>
                        <a:fillRect/>
                      </a:stretch>
                    </p:blipFill>
                    <p:spPr>
                      <a:xfrm>
                        <a:off x="764539" y="3709012"/>
                        <a:ext cx="3006725" cy="360045"/>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764857" y="4643098"/>
          <a:ext cx="2858770" cy="360045"/>
        </p:xfrm>
        <a:graphic>
          <a:graphicData uri="http://schemas.openxmlformats.org/presentationml/2006/ole">
            <mc:AlternateContent xmlns:mc="http://schemas.openxmlformats.org/markup-compatibility/2006">
              <mc:Choice xmlns:v="urn:schemas-microsoft-com:vml" Requires="v">
                <p:oleObj spid="_x0000_s6" name="" r:id="rId3" imgW="1714500" imgH="215900" progId="Equation.KSEE3">
                  <p:embed/>
                </p:oleObj>
              </mc:Choice>
              <mc:Fallback>
                <p:oleObj name="" r:id="rId3" imgW="1714500" imgH="215900" progId="Equation.KSEE3">
                  <p:embed/>
                  <p:pic>
                    <p:nvPicPr>
                      <p:cNvPr id="0" name="图片 3072"/>
                      <p:cNvPicPr/>
                      <p:nvPr/>
                    </p:nvPicPr>
                    <p:blipFill>
                      <a:blip r:embed="rId4"/>
                      <a:stretch>
                        <a:fillRect/>
                      </a:stretch>
                    </p:blipFill>
                    <p:spPr>
                      <a:xfrm>
                        <a:off x="764857" y="4643098"/>
                        <a:ext cx="2858770" cy="36004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3771265" y="3445510"/>
          <a:ext cx="1826260" cy="887095"/>
        </p:xfrm>
        <a:graphic>
          <a:graphicData uri="http://schemas.openxmlformats.org/presentationml/2006/ole">
            <mc:AlternateContent xmlns:mc="http://schemas.openxmlformats.org/markup-compatibility/2006">
              <mc:Choice xmlns:v="urn:schemas-microsoft-com:vml" Requires="v">
                <p:oleObj spid="_x0000_s3074" name="" r:id="rId5" imgW="889000" imgH="431800" progId="Equation.KSEE3">
                  <p:embed/>
                </p:oleObj>
              </mc:Choice>
              <mc:Fallback>
                <p:oleObj name="" r:id="rId5" imgW="889000" imgH="431800" progId="Equation.KSEE3">
                  <p:embed/>
                  <p:pic>
                    <p:nvPicPr>
                      <p:cNvPr id="0" name="图片 3073"/>
                      <p:cNvPicPr/>
                      <p:nvPr/>
                    </p:nvPicPr>
                    <p:blipFill>
                      <a:blip r:embed="rId6"/>
                      <a:stretch>
                        <a:fillRect/>
                      </a:stretch>
                    </p:blipFill>
                    <p:spPr>
                      <a:xfrm>
                        <a:off x="3771265" y="3445510"/>
                        <a:ext cx="1826260" cy="887095"/>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3771265" y="4353243"/>
          <a:ext cx="1826260" cy="939800"/>
        </p:xfrm>
        <a:graphic>
          <a:graphicData uri="http://schemas.openxmlformats.org/presentationml/2006/ole">
            <mc:AlternateContent xmlns:mc="http://schemas.openxmlformats.org/markup-compatibility/2006">
              <mc:Choice xmlns:v="urn:schemas-microsoft-com:vml" Requires="v">
                <p:oleObj spid="_x0000_s9" name="" r:id="rId7" imgW="889000" imgH="457200" progId="Equation.KSEE3">
                  <p:embed/>
                </p:oleObj>
              </mc:Choice>
              <mc:Fallback>
                <p:oleObj name="" r:id="rId7" imgW="889000" imgH="457200" progId="Equation.KSEE3">
                  <p:embed/>
                  <p:pic>
                    <p:nvPicPr>
                      <p:cNvPr id="0" name="图片 3073"/>
                      <p:cNvPicPr/>
                      <p:nvPr/>
                    </p:nvPicPr>
                    <p:blipFill>
                      <a:blip r:embed="rId8"/>
                      <a:stretch>
                        <a:fillRect/>
                      </a:stretch>
                    </p:blipFill>
                    <p:spPr>
                      <a:xfrm>
                        <a:off x="3771265" y="4353243"/>
                        <a:ext cx="1826260" cy="939800"/>
                      </a:xfrm>
                      <a:prstGeom prst="rect">
                        <a:avLst/>
                      </a:prstGeom>
                    </p:spPr>
                  </p:pic>
                </p:oleObj>
              </mc:Fallback>
            </mc:AlternateContent>
          </a:graphicData>
        </a:graphic>
      </p:graphicFrame>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left)">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left)">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3" name="内容占位符 2"/>
          <p:cNvSpPr>
            <a:spLocks noGrp="1"/>
          </p:cNvSpPr>
          <p:nvPr>
            <p:ph idx="1"/>
          </p:nvPr>
        </p:nvSpPr>
        <p:spPr/>
        <p:txBody>
          <a:bodyPr/>
          <a:p>
            <a:pPr marL="0" indent="0">
              <a:buNone/>
            </a:pPr>
            <a:r>
              <a:rPr lang="en-US" altLang="zh-CN"/>
              <a:t>1.</a:t>
            </a:r>
            <a:r>
              <a:t>点预测</a:t>
            </a:r>
          </a:p>
          <a:p>
            <a:pPr marL="0" indent="0">
              <a:buNone/>
            </a:pPr>
            <a:r>
              <a:t>利用回归方程                                     ，将</a:t>
            </a:r>
            <a:r>
              <a:rPr lang="en-US" altLang="zh-CN"/>
              <a:t>i</a:t>
            </a:r>
            <a:r>
              <a:t>外推至某个预测期</a:t>
            </a:r>
            <a:r>
              <a:rPr lang="en-US" altLang="zh-CN"/>
              <a:t>f</a:t>
            </a:r>
            <a:r>
              <a:t>，将</a:t>
            </a:r>
            <a:r>
              <a:rPr lang="en-US" altLang="zh-CN"/>
              <a:t>x</a:t>
            </a:r>
            <a:r>
              <a:rPr lang="en-US" altLang="zh-CN" baseline="-25000">
                <a:solidFill>
                  <a:schemeClr val="tx1">
                    <a:lumMod val="75000"/>
                    <a:lumOff val="25000"/>
                  </a:schemeClr>
                </a:solidFill>
                <a:uFillTx/>
              </a:rPr>
              <a:t>f</a:t>
            </a:r>
            <a:r>
              <a:t>代入方程，即得到</a:t>
            </a:r>
            <a:r>
              <a:rPr lang="en-US" altLang="zh-CN"/>
              <a:t>y</a:t>
            </a:r>
            <a:r>
              <a:rPr lang="en-US" altLang="zh-CN" baseline="-25000">
                <a:solidFill>
                  <a:schemeClr val="tx1">
                    <a:lumMod val="75000"/>
                    <a:lumOff val="25000"/>
                  </a:schemeClr>
                </a:solidFill>
                <a:uFillTx/>
              </a:rPr>
              <a:t>f</a:t>
            </a:r>
            <a:r>
              <a:t>的预测值。</a:t>
            </a:r>
          </a:p>
          <a:p>
            <a:pPr marL="0" indent="0">
              <a:buNone/>
            </a:pPr>
            <a:r>
              <a:t>例如已知</a:t>
            </a:r>
            <a:r>
              <a:rPr lang="en-US" altLang="zh-CN"/>
              <a:t>2019</a:t>
            </a:r>
            <a:r>
              <a:t>年上证指数总成交金额为</a:t>
            </a:r>
            <a:r>
              <a:rPr lang="en-US" altLang="zh-CN"/>
              <a:t>54.21</a:t>
            </a:r>
            <a:r>
              <a:t>万亿元，可以得到方正证券</a:t>
            </a:r>
            <a:r>
              <a:rPr lang="en-US" altLang="zh-CN"/>
              <a:t>2019</a:t>
            </a:r>
            <a:r>
              <a:t>年营业收入的预测值</a:t>
            </a:r>
            <a:r>
              <a:rPr lang="en-US" altLang="zh-CN"/>
              <a:t>:</a:t>
            </a:r>
            <a:endParaRPr lang="en-US" altLang="zh-CN"/>
          </a:p>
          <a:p>
            <a:pPr marL="0" indent="0">
              <a:buNone/>
            </a:pPr>
          </a:p>
          <a:p>
            <a:pPr marL="0" indent="0">
              <a:buNone/>
            </a:pPr>
          </a:p>
        </p:txBody>
      </p:sp>
      <p:graphicFrame>
        <p:nvGraphicFramePr>
          <p:cNvPr id="5" name="对象 4">
            <a:hlinkClick r:id="" action="ppaction://ole?verb="/>
          </p:cNvPr>
          <p:cNvGraphicFramePr>
            <a:graphicFrameLocks noChangeAspect="1"/>
          </p:cNvGraphicFramePr>
          <p:nvPr/>
        </p:nvGraphicFramePr>
        <p:xfrm>
          <a:off x="2192655" y="1417955"/>
          <a:ext cx="2690495" cy="799465"/>
        </p:xfrm>
        <a:graphic>
          <a:graphicData uri="http://schemas.openxmlformats.org/presentationml/2006/ole">
            <mc:AlternateContent xmlns:mc="http://schemas.openxmlformats.org/markup-compatibility/2006">
              <mc:Choice xmlns:v="urn:schemas-microsoft-com:vml" Requires="v">
                <p:oleObj spid="_x0000_s6" name="" r:id="rId1" imgW="1066800" imgH="316865" progId="Equation.KSEE3">
                  <p:embed/>
                </p:oleObj>
              </mc:Choice>
              <mc:Fallback>
                <p:oleObj name="" r:id="rId1" imgW="1066800" imgH="316865" progId="Equation.KSEE3">
                  <p:embed/>
                  <p:pic>
                    <p:nvPicPr>
                      <p:cNvPr id="0" name="图片 7168"/>
                      <p:cNvPicPr/>
                      <p:nvPr/>
                    </p:nvPicPr>
                    <p:blipFill>
                      <a:blip r:embed="rId2"/>
                      <a:stretch>
                        <a:fillRect/>
                      </a:stretch>
                    </p:blipFill>
                    <p:spPr>
                      <a:xfrm>
                        <a:off x="2192655" y="1417955"/>
                        <a:ext cx="2690495" cy="79946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2840673" y="2823845"/>
          <a:ext cx="5894070" cy="799465"/>
        </p:xfrm>
        <a:graphic>
          <a:graphicData uri="http://schemas.openxmlformats.org/presentationml/2006/ole">
            <mc:AlternateContent xmlns:mc="http://schemas.openxmlformats.org/markup-compatibility/2006">
              <mc:Choice xmlns:v="urn:schemas-microsoft-com:vml" Requires="v">
                <p:oleObj spid="_x0000_s8" name="" r:id="rId3" imgW="2336800" imgH="316865" progId="Equation.KSEE3">
                  <p:embed/>
                </p:oleObj>
              </mc:Choice>
              <mc:Fallback>
                <p:oleObj name="" r:id="rId3" imgW="2336800" imgH="316865" progId="Equation.KSEE3">
                  <p:embed/>
                  <p:pic>
                    <p:nvPicPr>
                      <p:cNvPr id="0" name="图片 7168"/>
                      <p:cNvPicPr/>
                      <p:nvPr/>
                    </p:nvPicPr>
                    <p:blipFill>
                      <a:blip r:embed="rId4"/>
                      <a:stretch>
                        <a:fillRect/>
                      </a:stretch>
                    </p:blipFill>
                    <p:spPr>
                      <a:xfrm>
                        <a:off x="2840673" y="2823845"/>
                        <a:ext cx="5894070" cy="799465"/>
                      </a:xfrm>
                      <a:prstGeom prst="rect">
                        <a:avLst/>
                      </a:prstGeom>
                    </p:spPr>
                  </p:pic>
                </p:oleObj>
              </mc:Fallback>
            </mc:AlternateContent>
          </a:graphicData>
        </a:graphic>
      </p:graphicFrame>
    </p:spTree>
    <p:custDataLst>
      <p:tags r:id="rId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3" name="内容占位符 2"/>
          <p:cNvSpPr>
            <a:spLocks noGrp="1"/>
          </p:cNvSpPr>
          <p:nvPr>
            <p:ph idx="1"/>
          </p:nvPr>
        </p:nvSpPr>
        <p:spPr/>
        <p:txBody>
          <a:bodyPr/>
          <a:p>
            <a:pPr marL="0" indent="0">
              <a:buNone/>
            </a:pPr>
            <a:r>
              <a:rPr lang="en-US" altLang="zh-CN"/>
              <a:t>2.</a:t>
            </a:r>
            <a:r>
              <a:t>区间预测</a:t>
            </a:r>
          </a:p>
          <a:p>
            <a:pPr marL="0" indent="0">
              <a:buNone/>
            </a:pPr>
            <a:r>
              <a:t>预测期平均值</a:t>
            </a:r>
            <a:r>
              <a:rPr lang="en-US" altLang="zh-CN"/>
              <a:t>E</a:t>
            </a:r>
            <a:r>
              <a:t>（</a:t>
            </a:r>
            <a:r>
              <a:rPr lang="en-US" altLang="zh-CN"/>
              <a:t>y</a:t>
            </a:r>
            <a:r>
              <a:rPr lang="en-US" altLang="zh-CN" baseline="-25000">
                <a:solidFill>
                  <a:schemeClr val="tx1">
                    <a:lumMod val="75000"/>
                    <a:lumOff val="25000"/>
                  </a:schemeClr>
                </a:solidFill>
                <a:uFillTx/>
              </a:rPr>
              <a:t>f</a:t>
            </a:r>
            <a:r>
              <a:rPr lang="en-US" altLang="zh-CN"/>
              <a:t>|x</a:t>
            </a:r>
            <a:r>
              <a:rPr lang="en-US" altLang="zh-CN" baseline="-25000">
                <a:solidFill>
                  <a:schemeClr val="tx1">
                    <a:lumMod val="75000"/>
                    <a:lumOff val="25000"/>
                  </a:schemeClr>
                </a:solidFill>
                <a:uFillTx/>
              </a:rPr>
              <a:t>f</a:t>
            </a:r>
            <a:r>
              <a:t>）的置信度为</a:t>
            </a:r>
            <a:r>
              <a:rPr lang="en-US" altLang="zh-CN"/>
              <a:t>1-α</a:t>
            </a:r>
            <a:r>
              <a:t>的置信区间：</a:t>
            </a:r>
          </a:p>
          <a:p>
            <a:pPr marL="0" indent="0">
              <a:buNone/>
            </a:pPr>
          </a:p>
          <a:p>
            <a:pPr marL="0" indent="0">
              <a:buNone/>
            </a:pPr>
          </a:p>
          <a:p>
            <a:pPr marL="0" indent="0">
              <a:buNone/>
            </a:pPr>
          </a:p>
          <a:p>
            <a:pPr marL="0" indent="0">
              <a:buNone/>
            </a:pPr>
          </a:p>
          <a:p>
            <a:pPr marL="0" indent="0">
              <a:buNone/>
            </a:pPr>
          </a:p>
          <a:p>
            <a:pPr marL="0" indent="0">
              <a:buNone/>
            </a:pPr>
            <a:r>
              <a:t>其中，</a:t>
            </a:r>
          </a:p>
          <a:p>
            <a:pPr marL="0" indent="0">
              <a:buNone/>
            </a:pPr>
          </a:p>
          <a:p>
            <a:pPr marL="0" indent="0">
              <a:buNone/>
            </a:pPr>
            <a:r>
              <a:t>经计算，方正证券</a:t>
            </a:r>
            <a:r>
              <a:rPr lang="en-US" altLang="zh-CN"/>
              <a:t>2019</a:t>
            </a:r>
            <a:r>
              <a:t>年营业收入预测平均值置信度为</a:t>
            </a:r>
            <a:r>
              <a:rPr lang="en-US" altLang="zh-CN"/>
              <a:t>95%</a:t>
            </a:r>
            <a:r>
              <a:t>的置信区间为</a:t>
            </a:r>
            <a:r>
              <a:rPr lang="en-US" altLang="zh-CN"/>
              <a:t>58.34~89.80</a:t>
            </a:r>
            <a:r>
              <a:t>亿元，</a:t>
            </a:r>
          </a:p>
          <a:p>
            <a:pPr marL="0" indent="0">
              <a:buNone/>
            </a:pPr>
            <a:r>
              <a:t>                                                            置信度为</a:t>
            </a:r>
            <a:r>
              <a:rPr lang="en-US" altLang="zh-CN"/>
              <a:t>70%</a:t>
            </a:r>
            <a:r>
              <a:t>的置信区间为</a:t>
            </a:r>
            <a:r>
              <a:rPr lang="en-US" altLang="zh-CN"/>
              <a:t>66.91~81.23</a:t>
            </a:r>
            <a:r>
              <a:t>亿元</a:t>
            </a:r>
            <a:r>
              <a:t>。</a:t>
            </a:r>
          </a:p>
        </p:txBody>
      </p:sp>
      <p:graphicFrame>
        <p:nvGraphicFramePr>
          <p:cNvPr id="4" name="对象 3">
            <a:hlinkClick r:id="" action="ppaction://ole?verb="/>
          </p:cNvPr>
          <p:cNvGraphicFramePr>
            <a:graphicFrameLocks noChangeAspect="1"/>
          </p:cNvGraphicFramePr>
          <p:nvPr/>
        </p:nvGraphicFramePr>
        <p:xfrm>
          <a:off x="1874203" y="2226945"/>
          <a:ext cx="8001000" cy="1560195"/>
        </p:xfrm>
        <a:graphic>
          <a:graphicData uri="http://schemas.openxmlformats.org/presentationml/2006/ole">
            <mc:AlternateContent xmlns:mc="http://schemas.openxmlformats.org/markup-compatibility/2006">
              <mc:Choice xmlns:v="urn:schemas-microsoft-com:vml" Requires="v">
                <p:oleObj spid="_x0000_s10241" name="" r:id="rId1" imgW="4559300" imgH="889000" progId="Equation.KSEE3">
                  <p:embed/>
                </p:oleObj>
              </mc:Choice>
              <mc:Fallback>
                <p:oleObj name="" r:id="rId1" imgW="4559300" imgH="889000" progId="Equation.KSEE3">
                  <p:embed/>
                  <p:pic>
                    <p:nvPicPr>
                      <p:cNvPr id="0" name="图片 10240"/>
                      <p:cNvPicPr/>
                      <p:nvPr/>
                    </p:nvPicPr>
                    <p:blipFill>
                      <a:blip r:embed="rId2"/>
                      <a:stretch>
                        <a:fillRect/>
                      </a:stretch>
                    </p:blipFill>
                    <p:spPr>
                      <a:xfrm>
                        <a:off x="1874203" y="2226945"/>
                        <a:ext cx="8001000" cy="156019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493520" y="4153535"/>
          <a:ext cx="1330960" cy="755015"/>
        </p:xfrm>
        <a:graphic>
          <a:graphicData uri="http://schemas.openxmlformats.org/presentationml/2006/ole">
            <mc:AlternateContent xmlns:mc="http://schemas.openxmlformats.org/markup-compatibility/2006">
              <mc:Choice xmlns:v="urn:schemas-microsoft-com:vml" Requires="v">
                <p:oleObj spid="_x0000_s10242" name="" r:id="rId3" imgW="850900" imgH="482600" progId="Equation.KSEE3">
                  <p:embed/>
                </p:oleObj>
              </mc:Choice>
              <mc:Fallback>
                <p:oleObj name="" r:id="rId3" imgW="850900" imgH="482600" progId="Equation.KSEE3">
                  <p:embed/>
                  <p:pic>
                    <p:nvPicPr>
                      <p:cNvPr id="0" name="图片 10241"/>
                      <p:cNvPicPr/>
                      <p:nvPr/>
                    </p:nvPicPr>
                    <p:blipFill>
                      <a:blip r:embed="rId4"/>
                      <a:stretch>
                        <a:fillRect/>
                      </a:stretch>
                    </p:blipFill>
                    <p:spPr>
                      <a:xfrm>
                        <a:off x="1493520" y="4153535"/>
                        <a:ext cx="1330960" cy="755015"/>
                      </a:xfrm>
                      <a:prstGeom prst="rect">
                        <a:avLst/>
                      </a:prstGeom>
                    </p:spPr>
                  </p:pic>
                </p:oleObj>
              </mc:Fallback>
            </mc:AlternateContent>
          </a:graphicData>
        </a:graphic>
      </p:graphicFrame>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3" name="内容占位符 2"/>
          <p:cNvSpPr>
            <a:spLocks noGrp="1"/>
          </p:cNvSpPr>
          <p:nvPr>
            <p:ph idx="1"/>
          </p:nvPr>
        </p:nvSpPr>
        <p:spPr/>
        <p:txBody>
          <a:bodyPr/>
          <a:p>
            <a:pPr marL="0" indent="0">
              <a:buNone/>
            </a:pPr>
            <a:r>
              <a:rPr lang="en-US" altLang="zh-CN"/>
              <a:t>2.</a:t>
            </a:r>
            <a:r>
              <a:t>区间预测</a:t>
            </a:r>
          </a:p>
          <a:p>
            <a:pPr marL="0" indent="0">
              <a:buNone/>
            </a:pPr>
            <a:r>
              <a:rPr lang="en-US" altLang="zh-CN"/>
              <a:t>y</a:t>
            </a:r>
            <a:r>
              <a:rPr lang="en-US" altLang="zh-CN" baseline="-25000">
                <a:solidFill>
                  <a:schemeClr val="tx1">
                    <a:lumMod val="75000"/>
                    <a:lumOff val="25000"/>
                  </a:schemeClr>
                </a:solidFill>
                <a:uFillTx/>
              </a:rPr>
              <a:t>f</a:t>
            </a:r>
            <a:r>
              <a:t>的真实值的预测区间为：</a:t>
            </a:r>
          </a:p>
          <a:p>
            <a:pPr marL="0" indent="0">
              <a:buNone/>
            </a:pPr>
          </a:p>
          <a:p>
            <a:pPr marL="0" indent="0">
              <a:buNone/>
            </a:pPr>
          </a:p>
          <a:p>
            <a:pPr marL="0" indent="0">
              <a:buNone/>
            </a:pPr>
          </a:p>
          <a:p>
            <a:pPr marL="0" indent="0">
              <a:buNone/>
            </a:pPr>
          </a:p>
          <a:p>
            <a:pPr marL="0" indent="0">
              <a:buNone/>
            </a:pPr>
            <a:r>
              <a:t>其中，</a:t>
            </a:r>
          </a:p>
          <a:p>
            <a:pPr marL="0" indent="0">
              <a:buNone/>
            </a:pPr>
          </a:p>
          <a:p>
            <a:pPr marL="0" indent="0">
              <a:buNone/>
            </a:pPr>
            <a:endParaRPr>
              <a:sym typeface="+mn-ea"/>
            </a:endParaRPr>
          </a:p>
          <a:p>
            <a:pPr marL="0" indent="0">
              <a:buNone/>
            </a:pPr>
            <a:r>
              <a:rPr>
                <a:sym typeface="+mn-ea"/>
              </a:rPr>
              <a:t>经计算，方正证券</a:t>
            </a:r>
            <a:r>
              <a:rPr lang="en-US" altLang="zh-CN">
                <a:sym typeface="+mn-ea"/>
              </a:rPr>
              <a:t>2019</a:t>
            </a:r>
            <a:r>
              <a:rPr>
                <a:sym typeface="+mn-ea"/>
              </a:rPr>
              <a:t>年营业收入真实值置信度为</a:t>
            </a:r>
            <a:r>
              <a:rPr lang="en-US" altLang="zh-CN">
                <a:sym typeface="+mn-ea"/>
              </a:rPr>
              <a:t>70%</a:t>
            </a:r>
            <a:r>
              <a:rPr>
                <a:sym typeface="+mn-ea"/>
              </a:rPr>
              <a:t>的置信区间为</a:t>
            </a:r>
            <a:r>
              <a:rPr lang="en-US" altLang="zh-CN">
                <a:sym typeface="+mn-ea"/>
              </a:rPr>
              <a:t>61.63~86.51</a:t>
            </a:r>
            <a:r>
              <a:rPr>
                <a:sym typeface="+mn-ea"/>
              </a:rPr>
              <a:t>亿元。</a:t>
            </a:r>
            <a:r>
              <a:rPr>
                <a:sym typeface="+mn-ea"/>
              </a:rPr>
              <a:t>                                                                                                                                                                                                        </a:t>
            </a:r>
            <a:endParaRPr>
              <a:sym typeface="+mn-ea"/>
            </a:endParaRPr>
          </a:p>
        </p:txBody>
      </p:sp>
      <p:graphicFrame>
        <p:nvGraphicFramePr>
          <p:cNvPr id="4" name="对象 3">
            <a:hlinkClick r:id="" action="ppaction://ole?verb="/>
          </p:cNvPr>
          <p:cNvGraphicFramePr>
            <a:graphicFrameLocks noChangeAspect="1"/>
          </p:cNvGraphicFramePr>
          <p:nvPr/>
        </p:nvGraphicFramePr>
        <p:xfrm>
          <a:off x="1550988" y="2226945"/>
          <a:ext cx="8647430" cy="1560195"/>
        </p:xfrm>
        <a:graphic>
          <a:graphicData uri="http://schemas.openxmlformats.org/presentationml/2006/ole">
            <mc:AlternateContent xmlns:mc="http://schemas.openxmlformats.org/markup-compatibility/2006">
              <mc:Choice xmlns:v="urn:schemas-microsoft-com:vml" Requires="v">
                <p:oleObj spid="_x0000_s10241" name="" r:id="rId1" imgW="4927600" imgH="889000" progId="Equation.KSEE3">
                  <p:embed/>
                </p:oleObj>
              </mc:Choice>
              <mc:Fallback>
                <p:oleObj name="" r:id="rId1" imgW="4927600" imgH="889000" progId="Equation.KSEE3">
                  <p:embed/>
                  <p:pic>
                    <p:nvPicPr>
                      <p:cNvPr id="0" name="图片 10240"/>
                      <p:cNvPicPr/>
                      <p:nvPr/>
                    </p:nvPicPr>
                    <p:blipFill>
                      <a:blip r:embed="rId2"/>
                      <a:stretch>
                        <a:fillRect/>
                      </a:stretch>
                    </p:blipFill>
                    <p:spPr>
                      <a:xfrm>
                        <a:off x="1550988" y="2226945"/>
                        <a:ext cx="8647430" cy="156019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493520" y="4153535"/>
          <a:ext cx="1330960" cy="755015"/>
        </p:xfrm>
        <a:graphic>
          <a:graphicData uri="http://schemas.openxmlformats.org/presentationml/2006/ole">
            <mc:AlternateContent xmlns:mc="http://schemas.openxmlformats.org/markup-compatibility/2006">
              <mc:Choice xmlns:v="urn:schemas-microsoft-com:vml" Requires="v">
                <p:oleObj spid="_x0000_s10242" name="" r:id="rId3" imgW="850900" imgH="482600" progId="Equation.KSEE3">
                  <p:embed/>
                </p:oleObj>
              </mc:Choice>
              <mc:Fallback>
                <p:oleObj name="" r:id="rId3" imgW="850900" imgH="482600" progId="Equation.KSEE3">
                  <p:embed/>
                  <p:pic>
                    <p:nvPicPr>
                      <p:cNvPr id="0" name="图片 10241"/>
                      <p:cNvPicPr/>
                      <p:nvPr/>
                    </p:nvPicPr>
                    <p:blipFill>
                      <a:blip r:embed="rId4"/>
                      <a:stretch>
                        <a:fillRect/>
                      </a:stretch>
                    </p:blipFill>
                    <p:spPr>
                      <a:xfrm>
                        <a:off x="1493520" y="4153535"/>
                        <a:ext cx="1330960" cy="755015"/>
                      </a:xfrm>
                      <a:prstGeom prst="rect">
                        <a:avLst/>
                      </a:prstGeom>
                    </p:spPr>
                  </p:pic>
                </p:oleObj>
              </mc:Fallback>
            </mc:AlternateContent>
          </a:graphicData>
        </a:graphic>
      </p:graphicFrame>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pic>
        <p:nvPicPr>
          <p:cNvPr id="5" name="内容占位符 4"/>
          <p:cNvPicPr>
            <a:picLocks noChangeAspect="1"/>
          </p:cNvPicPr>
          <p:nvPr>
            <p:ph idx="1"/>
          </p:nvPr>
        </p:nvPicPr>
        <p:blipFill>
          <a:blip r:embed="rId1"/>
          <a:stretch>
            <a:fillRect/>
          </a:stretch>
        </p:blipFill>
        <p:spPr>
          <a:xfrm>
            <a:off x="1919605" y="932180"/>
            <a:ext cx="8353425" cy="4993640"/>
          </a:xfrm>
          <a:prstGeom prst="rect">
            <a:avLst/>
          </a:prstGeom>
        </p:spPr>
      </p:pic>
      <p:sp>
        <p:nvSpPr>
          <p:cNvPr id="6" name="文本框 5"/>
          <p:cNvSpPr txBox="1"/>
          <p:nvPr/>
        </p:nvSpPr>
        <p:spPr>
          <a:xfrm>
            <a:off x="1919605" y="6083935"/>
            <a:ext cx="8759190" cy="645160"/>
          </a:xfrm>
          <a:prstGeom prst="rect">
            <a:avLst/>
          </a:prstGeom>
          <a:noFill/>
        </p:spPr>
        <p:txBody>
          <a:bodyPr wrap="square" rtlCol="0">
            <a:spAutoFit/>
          </a:bodyPr>
          <a:p>
            <a:r>
              <a:rPr lang="zh-CN" altLang="en-US"/>
              <a:t>结论：方正证券</a:t>
            </a:r>
            <a:r>
              <a:rPr lang="en-US" altLang="zh-CN"/>
              <a:t>2019</a:t>
            </a:r>
            <a:r>
              <a:rPr lang="zh-CN" altLang="en-US"/>
              <a:t>年营业收入在上证指数总成交金额为</a:t>
            </a:r>
            <a:r>
              <a:rPr lang="en-US" altLang="zh-CN"/>
              <a:t>54.21</a:t>
            </a:r>
            <a:r>
              <a:rPr lang="zh-CN" altLang="en-US"/>
              <a:t>万亿元的条件下，</a:t>
            </a:r>
            <a:endParaRPr lang="zh-CN" altLang="en-US"/>
          </a:p>
          <a:p>
            <a:r>
              <a:rPr lang="zh-CN" altLang="en-US"/>
              <a:t>           置信度为</a:t>
            </a:r>
            <a:r>
              <a:rPr lang="en-US" altLang="zh-CN"/>
              <a:t>70%</a:t>
            </a:r>
            <a:r>
              <a:rPr lang="zh-CN" altLang="en-US"/>
              <a:t>的置信区间为</a:t>
            </a:r>
            <a:r>
              <a:rPr lang="en-US" altLang="zh-CN">
                <a:sym typeface="+mn-ea"/>
              </a:rPr>
              <a:t>61.63~86.51</a:t>
            </a:r>
            <a:r>
              <a:rPr>
                <a:sym typeface="+mn-ea"/>
              </a:rPr>
              <a:t>亿元</a:t>
            </a:r>
            <a:r>
              <a:rPr lang="zh-CN">
                <a:sym typeface="+mn-ea"/>
              </a:rPr>
              <a:t>。</a:t>
            </a:r>
            <a:endParaRPr lang="zh-CN">
              <a:sym typeface="+mn-ea"/>
            </a:endParaRPr>
          </a:p>
        </p:txBody>
      </p:sp>
      <p:sp>
        <p:nvSpPr>
          <p:cNvPr id="7" name="右大括号 6"/>
          <p:cNvSpPr/>
          <p:nvPr/>
        </p:nvSpPr>
        <p:spPr>
          <a:xfrm>
            <a:off x="8518525" y="2166620"/>
            <a:ext cx="113665" cy="883285"/>
          </a:xfrm>
          <a:prstGeom prst="righ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8" name="文本框 7"/>
          <p:cNvSpPr txBox="1"/>
          <p:nvPr/>
        </p:nvSpPr>
        <p:spPr>
          <a:xfrm>
            <a:off x="8632190" y="2538730"/>
            <a:ext cx="1729740" cy="368300"/>
          </a:xfrm>
          <a:prstGeom prst="rect">
            <a:avLst/>
          </a:prstGeom>
          <a:noFill/>
        </p:spPr>
        <p:txBody>
          <a:bodyPr wrap="square" rtlCol="0">
            <a:spAutoFit/>
          </a:bodyPr>
          <a:p>
            <a:r>
              <a:rPr lang="en-US" altLang="zh-CN"/>
              <a:t>61.63~86.51</a:t>
            </a:r>
            <a:endParaRPr lang="en-US" altLang="zh-CN"/>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272540" y="1005840"/>
            <a:ext cx="8802370" cy="5247640"/>
          </a:xfrm>
          <a:prstGeom prst="rect">
            <a:avLst/>
          </a:prstGeom>
        </p:spPr>
      </p:pic>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6" name="文本框 5"/>
          <p:cNvSpPr txBox="1"/>
          <p:nvPr/>
        </p:nvSpPr>
        <p:spPr>
          <a:xfrm>
            <a:off x="1272540" y="6348730"/>
            <a:ext cx="9352280" cy="368300"/>
          </a:xfrm>
          <a:prstGeom prst="rect">
            <a:avLst/>
          </a:prstGeom>
          <a:noFill/>
        </p:spPr>
        <p:txBody>
          <a:bodyPr wrap="square" rtlCol="0">
            <a:spAutoFit/>
          </a:bodyPr>
          <a:p>
            <a:r>
              <a:rPr lang="zh-CN">
                <a:sym typeface="+mn-ea"/>
              </a:rPr>
              <a:t>置信区间越宽，价格的预测区间也越宽，考虑到这个案例的性质，不需要特别高的置信度。</a:t>
            </a:r>
            <a:endParaRPr lang="zh-CN">
              <a:sym typeface="+mn-ea"/>
            </a:endParaRPr>
          </a:p>
        </p:txBody>
      </p:sp>
      <p:sp>
        <p:nvSpPr>
          <p:cNvPr id="7" name="右大括号 6"/>
          <p:cNvSpPr/>
          <p:nvPr/>
        </p:nvSpPr>
        <p:spPr>
          <a:xfrm>
            <a:off x="8105140" y="2802255"/>
            <a:ext cx="76200" cy="692785"/>
          </a:xfrm>
          <a:prstGeom prst="righ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8" name="文本框 7"/>
          <p:cNvSpPr txBox="1"/>
          <p:nvPr/>
        </p:nvSpPr>
        <p:spPr>
          <a:xfrm>
            <a:off x="8271510" y="3126740"/>
            <a:ext cx="2946400" cy="306705"/>
          </a:xfrm>
          <a:prstGeom prst="rect">
            <a:avLst/>
          </a:prstGeom>
          <a:noFill/>
        </p:spPr>
        <p:txBody>
          <a:bodyPr wrap="square" rtlCol="0">
            <a:spAutoFit/>
          </a:bodyPr>
          <a:p>
            <a:r>
              <a:rPr lang="en-US" altLang="zh-CN" sz="1400"/>
              <a:t>61.63~86.51 70%</a:t>
            </a:r>
            <a:r>
              <a:rPr lang="zh-CN" altLang="en-US" sz="1400"/>
              <a:t>置信度</a:t>
            </a:r>
            <a:endParaRPr lang="zh-CN" altLang="en-US" sz="1400"/>
          </a:p>
        </p:txBody>
      </p:sp>
      <p:sp>
        <p:nvSpPr>
          <p:cNvPr id="9" name="左大括号 8"/>
          <p:cNvSpPr/>
          <p:nvPr/>
        </p:nvSpPr>
        <p:spPr>
          <a:xfrm>
            <a:off x="7762240" y="2423160"/>
            <a:ext cx="95250" cy="1449705"/>
          </a:xfrm>
          <a:prstGeom prst="leftBrace">
            <a:avLst>
              <a:gd name="adj1" fmla="val 8333"/>
              <a:gd name="adj2" fmla="val 21550"/>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0" name="文本框 9"/>
          <p:cNvSpPr txBox="1"/>
          <p:nvPr/>
        </p:nvSpPr>
        <p:spPr>
          <a:xfrm>
            <a:off x="5520690" y="2581910"/>
            <a:ext cx="2946400" cy="306705"/>
          </a:xfrm>
          <a:prstGeom prst="rect">
            <a:avLst/>
          </a:prstGeom>
          <a:noFill/>
        </p:spPr>
        <p:txBody>
          <a:bodyPr wrap="square" rtlCol="0">
            <a:spAutoFit/>
          </a:bodyPr>
          <a:p>
            <a:r>
              <a:rPr lang="en-US" altLang="zh-CN" sz="1400"/>
              <a:t>46.72~101.42 95%</a:t>
            </a:r>
            <a:r>
              <a:rPr lang="zh-CN" altLang="en-US" sz="1400"/>
              <a:t>置信度</a:t>
            </a:r>
            <a:endParaRPr lang="zh-CN" altLang="en-US" sz="1400"/>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多元线性回归分析</a:t>
            </a:r>
            <a:r>
              <a:rPr lang="en-US" altLang="zh-CN">
                <a:sym typeface="+mn-ea"/>
              </a:rPr>
              <a:t>——</a:t>
            </a:r>
            <a:r>
              <a:rPr>
                <a:sym typeface="+mn-ea"/>
              </a:rPr>
              <a:t>基本假定</a:t>
            </a:r>
            <a:endParaRPr lang="zh-CN" altLang="en-US"/>
          </a:p>
        </p:txBody>
      </p:sp>
      <p:sp>
        <p:nvSpPr>
          <p:cNvPr id="3" name="内容占位符 2"/>
          <p:cNvSpPr>
            <a:spLocks noGrp="1"/>
          </p:cNvSpPr>
          <p:nvPr>
            <p:ph idx="1"/>
          </p:nvPr>
        </p:nvSpPr>
        <p:spPr/>
        <p:txBody>
          <a:bodyPr/>
          <a:p>
            <a:pPr marL="0" indent="0">
              <a:buNone/>
            </a:pPr>
            <a:r>
              <a:rPr lang="zh-CN" altLang="en-US"/>
              <a:t>多元线性回归主要用于分析影响因变量的因素，不仅涉及一个自变量，而且可能涉及多个自变量。</a:t>
            </a:r>
            <a:endParaRPr lang="zh-CN" altLang="en-US"/>
          </a:p>
          <a:p>
            <a:pPr marL="0" indent="0">
              <a:buNone/>
            </a:pPr>
            <a:r>
              <a:rPr lang="zh-CN" altLang="en-US"/>
              <a:t>多元线性回归模型分析一个因变量和几个自变量之间的关系，形式如下：</a:t>
            </a:r>
            <a:endParaRPr lang="zh-CN" altLang="en-US"/>
          </a:p>
          <a:p>
            <a:pPr marL="0" indent="0">
              <a:buNone/>
            </a:pPr>
            <a:endParaRPr lang="zh-CN" altLang="en-US"/>
          </a:p>
          <a:p>
            <a:pPr marL="0" indent="0">
              <a:buNone/>
            </a:pPr>
            <a:endParaRPr lang="zh-CN" altLang="en-US"/>
          </a:p>
          <a:p>
            <a:pPr marL="0" indent="0" algn="ctr">
              <a:buNone/>
            </a:pPr>
            <a:r>
              <a:rPr lang="zh-CN" altLang="en-US" sz="1800"/>
              <a:t>其中，</a:t>
            </a:r>
            <a:r>
              <a:rPr lang="en-US" altLang="zh-CN" sz="1800"/>
              <a:t>i=1,2</a:t>
            </a:r>
            <a:r>
              <a:rPr sz="1800"/>
              <a:t>，</a:t>
            </a:r>
            <a:r>
              <a:rPr lang="en-US" altLang="zh-CN" sz="1800"/>
              <a:t>…</a:t>
            </a:r>
            <a:r>
              <a:rPr sz="1800"/>
              <a:t>，</a:t>
            </a:r>
            <a:r>
              <a:rPr lang="en-US" altLang="zh-CN" sz="1800"/>
              <a:t>n</a:t>
            </a:r>
            <a:r>
              <a:rPr sz="1800"/>
              <a:t>；</a:t>
            </a:r>
            <a:endParaRPr sz="1800"/>
          </a:p>
          <a:p>
            <a:pPr marL="0" indent="0">
              <a:buNone/>
            </a:pPr>
            <a:endParaRPr lang="zh-CN" altLang="en-US"/>
          </a:p>
          <a:p>
            <a:pPr marL="0" indent="0">
              <a:buNone/>
            </a:pPr>
            <a:endParaRPr lang="zh-CN" altLang="en-US"/>
          </a:p>
        </p:txBody>
      </p:sp>
      <p:graphicFrame>
        <p:nvGraphicFramePr>
          <p:cNvPr id="4" name="对象 3">
            <a:hlinkClick r:id="" action="ppaction://ole?verb="/>
          </p:cNvPr>
          <p:cNvGraphicFramePr>
            <a:graphicFrameLocks noChangeAspect="1"/>
          </p:cNvGraphicFramePr>
          <p:nvPr/>
        </p:nvGraphicFramePr>
        <p:xfrm>
          <a:off x="2084070" y="2244090"/>
          <a:ext cx="7023100" cy="672465"/>
        </p:xfrm>
        <a:graphic>
          <a:graphicData uri="http://schemas.openxmlformats.org/presentationml/2006/ole">
            <mc:AlternateContent xmlns:mc="http://schemas.openxmlformats.org/markup-compatibility/2006">
              <mc:Choice xmlns:v="urn:schemas-microsoft-com:vml" Requires="v">
                <p:oleObj spid="_x0000_s1025" name="" r:id="rId1" imgW="2387600" imgH="228600" progId="Equation.KSEE3">
                  <p:embed/>
                </p:oleObj>
              </mc:Choice>
              <mc:Fallback>
                <p:oleObj name="" r:id="rId1" imgW="2387600" imgH="228600" progId="Equation.KSEE3">
                  <p:embed/>
                  <p:pic>
                    <p:nvPicPr>
                      <p:cNvPr id="0" name="图片 1024"/>
                      <p:cNvPicPr/>
                      <p:nvPr/>
                    </p:nvPicPr>
                    <p:blipFill>
                      <a:blip r:embed="rId2"/>
                      <a:stretch>
                        <a:fillRect/>
                      </a:stretch>
                    </p:blipFill>
                    <p:spPr>
                      <a:xfrm>
                        <a:off x="2084070" y="2244090"/>
                        <a:ext cx="7023100" cy="672465"/>
                      </a:xfrm>
                      <a:prstGeom prst="rect">
                        <a:avLst/>
                      </a:prstGeom>
                    </p:spPr>
                  </p:pic>
                </p:oleObj>
              </mc:Fallback>
            </mc:AlternateContent>
          </a:graphicData>
        </a:graphic>
      </p:graphicFrame>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多元线性回归分析</a:t>
            </a:r>
            <a:r>
              <a:rPr lang="en-US" altLang="zh-CN">
                <a:sym typeface="+mn-ea"/>
              </a:rPr>
              <a:t>——</a:t>
            </a:r>
            <a:r>
              <a:rPr>
                <a:sym typeface="+mn-ea"/>
              </a:rPr>
              <a:t>基本假定</a:t>
            </a:r>
            <a:endParaRPr lang="zh-CN" altLang="en-US"/>
          </a:p>
        </p:txBody>
      </p:sp>
      <p:sp>
        <p:nvSpPr>
          <p:cNvPr id="3" name="内容占位符 2"/>
          <p:cNvSpPr>
            <a:spLocks noGrp="1"/>
          </p:cNvSpPr>
          <p:nvPr>
            <p:ph idx="1"/>
          </p:nvPr>
        </p:nvSpPr>
        <p:spPr/>
        <p:txBody>
          <a:bodyPr/>
          <a:p>
            <a:pPr marL="0" indent="0">
              <a:buNone/>
            </a:pPr>
            <a:r>
              <a:rPr lang="zh-CN" altLang="en-US"/>
              <a:t>多元线性回归模型的基本假定：</a:t>
            </a:r>
            <a:endParaRPr lang="zh-CN" altLang="en-US"/>
          </a:p>
          <a:p>
            <a:pPr marL="0" indent="0">
              <a:buNone/>
            </a:pPr>
            <a:r>
              <a:rPr lang="zh-CN" altLang="en-US"/>
              <a:t>（</a:t>
            </a:r>
            <a:r>
              <a:rPr lang="en-US" altLang="zh-CN"/>
              <a:t>1</a:t>
            </a:r>
            <a:r>
              <a:rPr lang="zh-CN" altLang="en-US"/>
              <a:t>）零均值假定，即：</a:t>
            </a:r>
            <a:endParaRPr lang="zh-CN" altLang="en-US"/>
          </a:p>
          <a:p>
            <a:pPr marL="0" indent="0">
              <a:buNone/>
            </a:pPr>
            <a:endParaRPr lang="zh-CN" altLang="en-US"/>
          </a:p>
          <a:p>
            <a:pPr marL="0" indent="0">
              <a:buNone/>
            </a:pPr>
            <a:r>
              <a:rPr lang="zh-CN" altLang="en-US"/>
              <a:t>（</a:t>
            </a:r>
            <a:r>
              <a:rPr lang="en-US" altLang="zh-CN"/>
              <a:t>2</a:t>
            </a:r>
            <a:r>
              <a:rPr lang="zh-CN" altLang="en-US"/>
              <a:t>）同方差与无自相关假定，即随机扰动项的方差和协方差满足：</a:t>
            </a:r>
            <a:endParaRPr lang="zh-CN" altLang="en-US"/>
          </a:p>
          <a:p>
            <a:pPr marL="0" indent="0">
              <a:buNone/>
            </a:pPr>
            <a:endParaRPr lang="zh-CN" altLang="en-US"/>
          </a:p>
          <a:p>
            <a:pPr marL="0" indent="0">
              <a:buNone/>
            </a:pPr>
            <a:endParaRPr lang="zh-CN" altLang="en-US"/>
          </a:p>
          <a:p>
            <a:pPr marL="0" indent="0">
              <a:buNone/>
            </a:pPr>
            <a:r>
              <a:rPr lang="zh-CN" altLang="en-US"/>
              <a:t>（</a:t>
            </a:r>
            <a:r>
              <a:rPr lang="en-US" altLang="zh-CN"/>
              <a:t>3</a:t>
            </a:r>
            <a:r>
              <a:rPr lang="zh-CN" altLang="en-US"/>
              <a:t>）无多重共线性假定，即解释变量之间不存在线性关系。</a:t>
            </a:r>
            <a:endParaRPr lang="zh-CN" altLang="en-US"/>
          </a:p>
          <a:p>
            <a:pPr marL="0" indent="0">
              <a:buNone/>
            </a:pPr>
            <a:r>
              <a:rPr lang="zh-CN" altLang="en-US"/>
              <a:t>（</a:t>
            </a:r>
            <a:r>
              <a:rPr lang="en-US" altLang="zh-CN"/>
              <a:t>4</a:t>
            </a:r>
            <a:r>
              <a:rPr lang="zh-CN" altLang="en-US"/>
              <a:t>）随机扰动项与解释变量互不相关，即：</a:t>
            </a:r>
            <a:endParaRPr lang="zh-CN" altLang="en-US"/>
          </a:p>
          <a:p>
            <a:pPr marL="0" indent="0">
              <a:buNone/>
            </a:pPr>
            <a:endParaRPr lang="zh-CN" altLang="en-US"/>
          </a:p>
          <a:p>
            <a:pPr marL="0" indent="0">
              <a:buNone/>
            </a:pPr>
            <a:r>
              <a:rPr lang="zh-CN" altLang="en-US"/>
              <a:t>（</a:t>
            </a:r>
            <a:r>
              <a:rPr lang="en-US" altLang="zh-CN"/>
              <a:t>5</a:t>
            </a:r>
            <a:r>
              <a:rPr lang="zh-CN" altLang="en-US"/>
              <a:t>）正态性假定，随机扰动项</a:t>
            </a:r>
            <a:r>
              <a:rPr lang="en-US" altLang="zh-CN"/>
              <a:t>μi</a:t>
            </a:r>
            <a:r>
              <a:t>服从正态分布，即：</a:t>
            </a:r>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p:txBody>
      </p:sp>
      <p:graphicFrame>
        <p:nvGraphicFramePr>
          <p:cNvPr id="5" name="对象 4">
            <a:hlinkClick r:id="" action="ppaction://ole?verb="/>
          </p:cNvPr>
          <p:cNvGraphicFramePr>
            <a:graphicFrameLocks noChangeAspect="1"/>
          </p:cNvGraphicFramePr>
          <p:nvPr/>
        </p:nvGraphicFramePr>
        <p:xfrm>
          <a:off x="1026795" y="2223135"/>
          <a:ext cx="2271395" cy="316865"/>
        </p:xfrm>
        <a:graphic>
          <a:graphicData uri="http://schemas.openxmlformats.org/presentationml/2006/ole">
            <mc:AlternateContent xmlns:mc="http://schemas.openxmlformats.org/markup-compatibility/2006">
              <mc:Choice xmlns:v="urn:schemas-microsoft-com:vml" Requires="v">
                <p:oleObj spid="_x0000_s2049" name="" r:id="rId1" imgW="1548765" imgH="215900" progId="Equation.KSEE3">
                  <p:embed/>
                </p:oleObj>
              </mc:Choice>
              <mc:Fallback>
                <p:oleObj name="" r:id="rId1" imgW="1548765" imgH="215900" progId="Equation.KSEE3">
                  <p:embed/>
                  <p:pic>
                    <p:nvPicPr>
                      <p:cNvPr id="0" name="图片 2048"/>
                      <p:cNvPicPr/>
                      <p:nvPr/>
                    </p:nvPicPr>
                    <p:blipFill>
                      <a:blip r:embed="rId2"/>
                      <a:stretch>
                        <a:fillRect/>
                      </a:stretch>
                    </p:blipFill>
                    <p:spPr>
                      <a:xfrm>
                        <a:off x="1026795" y="2223135"/>
                        <a:ext cx="2271395" cy="316865"/>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1026795" y="3092450"/>
          <a:ext cx="3700000" cy="360000"/>
        </p:xfrm>
        <a:graphic>
          <a:graphicData uri="http://schemas.openxmlformats.org/presentationml/2006/ole">
            <mc:AlternateContent xmlns:mc="http://schemas.openxmlformats.org/markup-compatibility/2006">
              <mc:Choice xmlns:v="urn:schemas-microsoft-com:vml" Requires="v">
                <p:oleObj spid="_x0000_s2050" name="" r:id="rId3" imgW="2349500" imgH="228600" progId="Equation.KSEE3">
                  <p:embed/>
                </p:oleObj>
              </mc:Choice>
              <mc:Fallback>
                <p:oleObj name="" r:id="rId3" imgW="2349500" imgH="228600" progId="Equation.KSEE3">
                  <p:embed/>
                  <p:pic>
                    <p:nvPicPr>
                      <p:cNvPr id="0" name="图片 2049"/>
                      <p:cNvPicPr/>
                      <p:nvPr/>
                    </p:nvPicPr>
                    <p:blipFill>
                      <a:blip r:embed="rId4"/>
                      <a:stretch>
                        <a:fillRect/>
                      </a:stretch>
                    </p:blipFill>
                    <p:spPr>
                      <a:xfrm>
                        <a:off x="1026795" y="3092450"/>
                        <a:ext cx="3700000" cy="36000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1026795" y="3552825"/>
          <a:ext cx="2122105" cy="360000"/>
        </p:xfrm>
        <a:graphic>
          <a:graphicData uri="http://schemas.openxmlformats.org/presentationml/2006/ole">
            <mc:AlternateContent xmlns:mc="http://schemas.openxmlformats.org/markup-compatibility/2006">
              <mc:Choice xmlns:v="urn:schemas-microsoft-com:vml" Requires="v">
                <p:oleObj spid="_x0000_s2051" name="" r:id="rId5" imgW="1422400" imgH="241300" progId="Equation.KSEE3">
                  <p:embed/>
                </p:oleObj>
              </mc:Choice>
              <mc:Fallback>
                <p:oleObj name="" r:id="rId5" imgW="1422400" imgH="241300" progId="Equation.KSEE3">
                  <p:embed/>
                  <p:pic>
                    <p:nvPicPr>
                      <p:cNvPr id="0" name="图片 2050"/>
                      <p:cNvPicPr/>
                      <p:nvPr/>
                    </p:nvPicPr>
                    <p:blipFill>
                      <a:blip r:embed="rId6"/>
                      <a:stretch>
                        <a:fillRect/>
                      </a:stretch>
                    </p:blipFill>
                    <p:spPr>
                      <a:xfrm>
                        <a:off x="1026795" y="3552825"/>
                        <a:ext cx="2122105" cy="36000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1026478" y="5744210"/>
          <a:ext cx="1359000" cy="360000"/>
        </p:xfrm>
        <a:graphic>
          <a:graphicData uri="http://schemas.openxmlformats.org/presentationml/2006/ole">
            <mc:AlternateContent xmlns:mc="http://schemas.openxmlformats.org/markup-compatibility/2006">
              <mc:Choice xmlns:v="urn:schemas-microsoft-com:vml" Requires="v">
                <p:oleObj spid="_x0000_s2052" name="" r:id="rId7" imgW="862965" imgH="228600" progId="Equation.KSEE3">
                  <p:embed/>
                </p:oleObj>
              </mc:Choice>
              <mc:Fallback>
                <p:oleObj name="" r:id="rId7" imgW="862965" imgH="228600" progId="Equation.KSEE3">
                  <p:embed/>
                  <p:pic>
                    <p:nvPicPr>
                      <p:cNvPr id="0" name="图片 2051"/>
                      <p:cNvPicPr/>
                      <p:nvPr/>
                    </p:nvPicPr>
                    <p:blipFill>
                      <a:blip r:embed="rId8"/>
                      <a:stretch>
                        <a:fillRect/>
                      </a:stretch>
                    </p:blipFill>
                    <p:spPr>
                      <a:xfrm>
                        <a:off x="1026478" y="5744210"/>
                        <a:ext cx="1359000" cy="36000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1026795" y="4895850"/>
          <a:ext cx="4320000" cy="360000"/>
        </p:xfrm>
        <a:graphic>
          <a:graphicData uri="http://schemas.openxmlformats.org/presentationml/2006/ole">
            <mc:AlternateContent xmlns:mc="http://schemas.openxmlformats.org/markup-compatibility/2006">
              <mc:Choice xmlns:v="urn:schemas-microsoft-com:vml" Requires="v">
                <p:oleObj spid="_x0000_s2053" name="" r:id="rId9" imgW="2895600" imgH="241300" progId="Equation.KSEE3">
                  <p:embed/>
                </p:oleObj>
              </mc:Choice>
              <mc:Fallback>
                <p:oleObj name="" r:id="rId9" imgW="2895600" imgH="241300" progId="Equation.KSEE3">
                  <p:embed/>
                  <p:pic>
                    <p:nvPicPr>
                      <p:cNvPr id="0" name="图片 2052"/>
                      <p:cNvPicPr/>
                      <p:nvPr/>
                    </p:nvPicPr>
                    <p:blipFill>
                      <a:blip r:embed="rId10"/>
                      <a:stretch>
                        <a:fillRect/>
                      </a:stretch>
                    </p:blipFill>
                    <p:spPr>
                      <a:xfrm>
                        <a:off x="1026795" y="4895850"/>
                        <a:ext cx="4320000" cy="360000"/>
                      </a:xfrm>
                      <a:prstGeom prst="rect">
                        <a:avLst/>
                      </a:prstGeom>
                    </p:spPr>
                  </p:pic>
                </p:oleObj>
              </mc:Fallback>
            </mc:AlternateContent>
          </a:graphicData>
        </a:graphic>
      </p:graphicFrame>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a:xfrm>
            <a:off x="669882" y="1368390"/>
            <a:ext cx="10852237" cy="5041355"/>
          </a:xfrm>
        </p:spPr>
        <p:txBody>
          <a:bodyPr/>
          <a:p>
            <a:pPr marL="0" indent="0">
              <a:buNone/>
            </a:pPr>
            <a:r>
              <a:rPr lang="zh-CN" altLang="en-US"/>
              <a:t>分析两个变量之间的相关关系，通常可以通过观察变量之间的散点图和求相关系数来度量变量之间线性相关的程度。</a:t>
            </a:r>
            <a:endParaRPr lang="zh-CN" altLang="en-US"/>
          </a:p>
          <a:p>
            <a:pPr marL="0" indent="0">
              <a:buNone/>
            </a:pPr>
            <a:endParaRPr lang="zh-CN" altLang="en-US"/>
          </a:p>
        </p:txBody>
      </p:sp>
      <p:pic>
        <p:nvPicPr>
          <p:cNvPr id="4" name="图片 3"/>
          <p:cNvPicPr>
            <a:picLocks noChangeAspect="1"/>
          </p:cNvPicPr>
          <p:nvPr>
            <p:custDataLst>
              <p:tags r:id="rId1"/>
            </p:custDataLst>
          </p:nvPr>
        </p:nvPicPr>
        <p:blipFill>
          <a:blip r:embed="rId2"/>
          <a:stretch>
            <a:fillRect/>
          </a:stretch>
        </p:blipFill>
        <p:spPr>
          <a:xfrm>
            <a:off x="583565" y="2199640"/>
            <a:ext cx="5179060" cy="3379470"/>
          </a:xfrm>
          <a:prstGeom prst="rect">
            <a:avLst/>
          </a:prstGeom>
        </p:spPr>
      </p:pic>
      <p:pic>
        <p:nvPicPr>
          <p:cNvPr id="5" name="图片 4"/>
          <p:cNvPicPr>
            <a:picLocks noChangeAspect="1"/>
          </p:cNvPicPr>
          <p:nvPr/>
        </p:nvPicPr>
        <p:blipFill>
          <a:blip r:embed="rId3"/>
          <a:stretch>
            <a:fillRect/>
          </a:stretch>
        </p:blipFill>
        <p:spPr>
          <a:xfrm>
            <a:off x="6165215" y="2199640"/>
            <a:ext cx="5518486" cy="3380400"/>
          </a:xfrm>
          <a:prstGeom prst="rect">
            <a:avLst/>
          </a:prstGeom>
        </p:spPr>
      </p:pic>
      <p:sp>
        <p:nvSpPr>
          <p:cNvPr id="6" name="文本框 5"/>
          <p:cNvSpPr txBox="1"/>
          <p:nvPr/>
        </p:nvSpPr>
        <p:spPr>
          <a:xfrm>
            <a:off x="2185670" y="5708015"/>
            <a:ext cx="1975485" cy="337185"/>
          </a:xfrm>
          <a:prstGeom prst="rect">
            <a:avLst/>
          </a:prstGeom>
          <a:noFill/>
        </p:spPr>
        <p:txBody>
          <a:bodyPr wrap="square" rtlCol="0">
            <a:spAutoFit/>
          </a:bodyPr>
          <a:p>
            <a:r>
              <a:rPr lang="zh-CN" altLang="en-US" sz="1600"/>
              <a:t>相关系数：</a:t>
            </a:r>
            <a:r>
              <a:rPr lang="en-US" altLang="zh-CN" sz="1600"/>
              <a:t>-0.93</a:t>
            </a:r>
            <a:endParaRPr lang="en-US" altLang="zh-CN" sz="1600"/>
          </a:p>
        </p:txBody>
      </p:sp>
      <p:sp>
        <p:nvSpPr>
          <p:cNvPr id="7" name="文本框 6"/>
          <p:cNvSpPr txBox="1"/>
          <p:nvPr/>
        </p:nvSpPr>
        <p:spPr>
          <a:xfrm>
            <a:off x="7936865" y="5708015"/>
            <a:ext cx="1975485" cy="337185"/>
          </a:xfrm>
          <a:prstGeom prst="rect">
            <a:avLst/>
          </a:prstGeom>
          <a:noFill/>
        </p:spPr>
        <p:txBody>
          <a:bodyPr wrap="square" rtlCol="0">
            <a:spAutoFit/>
          </a:bodyPr>
          <a:p>
            <a:r>
              <a:rPr lang="zh-CN" altLang="en-US" sz="1600"/>
              <a:t>相关系数：</a:t>
            </a:r>
            <a:r>
              <a:rPr lang="en-US" altLang="zh-CN" sz="1600"/>
              <a:t>-0.63</a:t>
            </a:r>
            <a:endParaRPr lang="en-US" altLang="zh-CN" sz="1600"/>
          </a:p>
        </p:txBody>
      </p:sp>
    </p:spTree>
    <p:custDataLst>
      <p:tags r:id="rId4"/>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多元线性回归分析</a:t>
            </a:r>
            <a:r>
              <a:rPr lang="en-US" altLang="zh-CN">
                <a:sym typeface="+mn-ea"/>
              </a:rPr>
              <a:t>——</a:t>
            </a:r>
            <a:r>
              <a:rPr>
                <a:sym typeface="+mn-ea"/>
              </a:rPr>
              <a:t>参数估计</a:t>
            </a:r>
            <a:endParaRPr lang="zh-CN" altLang="en-US"/>
          </a:p>
        </p:txBody>
      </p:sp>
      <p:sp>
        <p:nvSpPr>
          <p:cNvPr id="3" name="内容占位符 2"/>
          <p:cNvSpPr>
            <a:spLocks noGrp="1"/>
          </p:cNvSpPr>
          <p:nvPr>
            <p:ph idx="1"/>
          </p:nvPr>
        </p:nvSpPr>
        <p:spPr/>
        <p:txBody>
          <a:bodyPr/>
          <a:p>
            <a:pPr marL="0" indent="0">
              <a:buNone/>
            </a:pPr>
            <a:r>
              <a:rPr lang="zh-CN" altLang="en-US"/>
              <a:t>同一元回归分析模型的原理一样，按照最小二乘法，使残差平方和最小的原则确定样本回归函数，使得：</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为使得残差平方和最小，其必要条件为：</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从而得出                           的估计值                            。</a:t>
            </a:r>
            <a:endParaRPr lang="zh-CN" altLang="en-US"/>
          </a:p>
          <a:p>
            <a:pPr marL="0" indent="0">
              <a:buNone/>
            </a:pPr>
            <a:endParaRPr lang="zh-CN" altLang="en-US"/>
          </a:p>
          <a:p>
            <a:pPr marL="0" indent="0" algn="ctr">
              <a:buNone/>
            </a:pPr>
            <a:r>
              <a:rPr lang="zh-CN" altLang="en-US">
                <a:solidFill>
                  <a:srgbClr val="FF0000"/>
                </a:solidFill>
              </a:rPr>
              <a:t>求解一个多元线性回归的问题，计算量相当大，需要借助计算机来进行计算。</a:t>
            </a:r>
            <a:endParaRPr lang="zh-CN" altLang="en-US">
              <a:solidFill>
                <a:srgbClr val="FF0000"/>
              </a:solidFill>
            </a:endParaRPr>
          </a:p>
          <a:p>
            <a:pPr marL="0" indent="0">
              <a:buNone/>
            </a:pPr>
            <a:endParaRPr lang="zh-CN" altLang="en-US"/>
          </a:p>
          <a:p>
            <a:pPr marL="0" indent="0">
              <a:buNone/>
            </a:pPr>
            <a:endParaRPr lang="zh-CN" altLang="en-US"/>
          </a:p>
        </p:txBody>
      </p:sp>
      <p:graphicFrame>
        <p:nvGraphicFramePr>
          <p:cNvPr id="5" name="对象 4">
            <a:hlinkClick r:id="" action="ppaction://ole?verb="/>
          </p:cNvPr>
          <p:cNvGraphicFramePr>
            <a:graphicFrameLocks noChangeAspect="1"/>
          </p:cNvGraphicFramePr>
          <p:nvPr/>
        </p:nvGraphicFramePr>
        <p:xfrm>
          <a:off x="3445193" y="1998345"/>
          <a:ext cx="4208145" cy="941705"/>
        </p:xfrm>
        <a:graphic>
          <a:graphicData uri="http://schemas.openxmlformats.org/presentationml/2006/ole">
            <mc:AlternateContent xmlns:mc="http://schemas.openxmlformats.org/markup-compatibility/2006">
              <mc:Choice xmlns:v="urn:schemas-microsoft-com:vml" Requires="v">
                <p:oleObj spid="_x0000_s3073" name="" r:id="rId1" imgW="1930400" imgH="431800" progId="Equation.KSEE3">
                  <p:embed/>
                </p:oleObj>
              </mc:Choice>
              <mc:Fallback>
                <p:oleObj name="" r:id="rId1" imgW="1930400" imgH="431800" progId="Equation.KSEE3">
                  <p:embed/>
                  <p:pic>
                    <p:nvPicPr>
                      <p:cNvPr id="0" name="图片 3072"/>
                      <p:cNvPicPr/>
                      <p:nvPr/>
                    </p:nvPicPr>
                    <p:blipFill>
                      <a:blip r:embed="rId2"/>
                      <a:stretch>
                        <a:fillRect/>
                      </a:stretch>
                    </p:blipFill>
                    <p:spPr>
                      <a:xfrm>
                        <a:off x="3445193" y="1998345"/>
                        <a:ext cx="4208145" cy="941705"/>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3511550" y="3787140"/>
          <a:ext cx="4076065" cy="1026160"/>
        </p:xfrm>
        <a:graphic>
          <a:graphicData uri="http://schemas.openxmlformats.org/presentationml/2006/ole">
            <mc:AlternateContent xmlns:mc="http://schemas.openxmlformats.org/markup-compatibility/2006">
              <mc:Choice xmlns:v="urn:schemas-microsoft-com:vml" Requires="v">
                <p:oleObj spid="_x0000_s3074" name="" r:id="rId3" imgW="1917065" imgH="482600" progId="Equation.KSEE3">
                  <p:embed/>
                </p:oleObj>
              </mc:Choice>
              <mc:Fallback>
                <p:oleObj name="" r:id="rId3" imgW="1917065" imgH="482600" progId="Equation.KSEE3">
                  <p:embed/>
                  <p:pic>
                    <p:nvPicPr>
                      <p:cNvPr id="0" name="图片 3073"/>
                      <p:cNvPicPr/>
                      <p:nvPr/>
                    </p:nvPicPr>
                    <p:blipFill>
                      <a:blip r:embed="rId4"/>
                      <a:stretch>
                        <a:fillRect/>
                      </a:stretch>
                    </p:blipFill>
                    <p:spPr>
                      <a:xfrm>
                        <a:off x="3511550" y="3787140"/>
                        <a:ext cx="4076065" cy="102616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1731010" y="5291455"/>
          <a:ext cx="1924050" cy="351790"/>
        </p:xfrm>
        <a:graphic>
          <a:graphicData uri="http://schemas.openxmlformats.org/presentationml/2006/ole">
            <mc:AlternateContent xmlns:mc="http://schemas.openxmlformats.org/markup-compatibility/2006">
              <mc:Choice xmlns:v="urn:schemas-microsoft-com:vml" Requires="v">
                <p:oleObj spid="_x0000_s3075" name="" r:id="rId5" imgW="1320165" imgH="241300" progId="Equation.KSEE3">
                  <p:embed/>
                </p:oleObj>
              </mc:Choice>
              <mc:Fallback>
                <p:oleObj name="" r:id="rId5" imgW="1320165" imgH="241300" progId="Equation.KSEE3">
                  <p:embed/>
                  <p:pic>
                    <p:nvPicPr>
                      <p:cNvPr id="0" name="图片 3074"/>
                      <p:cNvPicPr/>
                      <p:nvPr/>
                    </p:nvPicPr>
                    <p:blipFill>
                      <a:blip r:embed="rId6"/>
                      <a:stretch>
                        <a:fillRect/>
                      </a:stretch>
                    </p:blipFill>
                    <p:spPr>
                      <a:xfrm>
                        <a:off x="1731010" y="5291455"/>
                        <a:ext cx="1924050" cy="35179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4695508" y="5160963"/>
          <a:ext cx="1999615" cy="481965"/>
        </p:xfrm>
        <a:graphic>
          <a:graphicData uri="http://schemas.openxmlformats.org/presentationml/2006/ole">
            <mc:AlternateContent xmlns:mc="http://schemas.openxmlformats.org/markup-compatibility/2006">
              <mc:Choice xmlns:v="urn:schemas-microsoft-com:vml" Requires="v">
                <p:oleObj spid="_x0000_s4" name="" r:id="rId7" imgW="1371600" imgH="330200" progId="Equation.KSEE3">
                  <p:embed/>
                </p:oleObj>
              </mc:Choice>
              <mc:Fallback>
                <p:oleObj name="" r:id="rId7" imgW="1371600" imgH="330200" progId="Equation.KSEE3">
                  <p:embed/>
                  <p:pic>
                    <p:nvPicPr>
                      <p:cNvPr id="0" name="图片 3074"/>
                      <p:cNvPicPr/>
                      <p:nvPr/>
                    </p:nvPicPr>
                    <p:blipFill>
                      <a:blip r:embed="rId8"/>
                      <a:stretch>
                        <a:fillRect/>
                      </a:stretch>
                    </p:blipFill>
                    <p:spPr>
                      <a:xfrm>
                        <a:off x="4695508" y="5160963"/>
                        <a:ext cx="1999615" cy="481965"/>
                      </a:xfrm>
                      <a:prstGeom prst="rect">
                        <a:avLst/>
                      </a:prstGeom>
                    </p:spPr>
                  </p:pic>
                </p:oleObj>
              </mc:Fallback>
            </mc:AlternateContent>
          </a:graphicData>
        </a:graphic>
      </p:graphicFrame>
    </p:spTree>
    <p:custDataLst>
      <p:tags r:id="rId9"/>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模型检验</a:t>
            </a:r>
            <a:endParaRPr>
              <a:sym typeface="+mn-ea"/>
            </a:endParaRPr>
          </a:p>
        </p:txBody>
      </p:sp>
      <p:sp>
        <p:nvSpPr>
          <p:cNvPr id="3" name="内容占位符 2"/>
          <p:cNvSpPr>
            <a:spLocks noGrp="1"/>
          </p:cNvSpPr>
          <p:nvPr>
            <p:ph idx="1"/>
          </p:nvPr>
        </p:nvSpPr>
        <p:spPr/>
        <p:txBody>
          <a:bodyPr/>
          <a:p>
            <a:pPr marL="0" indent="0">
              <a:buNone/>
            </a:pPr>
            <a:r>
              <a:rPr lang="zh-CN" altLang="en-US"/>
              <a:t>（</a:t>
            </a:r>
            <a:r>
              <a:rPr lang="en-US" altLang="zh-CN"/>
              <a:t>1</a:t>
            </a:r>
            <a:r>
              <a:rPr lang="zh-CN" altLang="en-US"/>
              <a:t>）拟合优度检验</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   修正后的可决系数：</a:t>
            </a:r>
            <a:endParaRPr lang="zh-CN" altLang="en-US"/>
          </a:p>
          <a:p>
            <a:pPr marL="0" indent="0">
              <a:buNone/>
            </a:pPr>
            <a:endParaRPr lang="zh-CN" altLang="en-US"/>
          </a:p>
          <a:p>
            <a:pPr marL="0" indent="0">
              <a:buNone/>
            </a:pPr>
            <a:endParaRPr lang="zh-CN" altLang="en-US"/>
          </a:p>
          <a:p>
            <a:pPr marL="0" indent="0">
              <a:buNone/>
            </a:pPr>
            <a:r>
              <a:rPr lang="zh-CN" altLang="en-US"/>
              <a:t> </a:t>
            </a:r>
            <a:endParaRPr lang="zh-CN" altLang="en-US"/>
          </a:p>
          <a:p>
            <a:pPr marL="0" indent="0">
              <a:buNone/>
            </a:pPr>
            <a:r>
              <a:rPr lang="zh-CN" altLang="en-US"/>
              <a:t>                                  其中，</a:t>
            </a:r>
            <a:r>
              <a:rPr lang="en-US" altLang="zh-CN"/>
              <a:t>n</a:t>
            </a:r>
            <a:r>
              <a:t>为样本容量，</a:t>
            </a:r>
            <a:r>
              <a:rPr lang="en-US" altLang="zh-CN"/>
              <a:t>k</a:t>
            </a:r>
            <a:r>
              <a:t>为解释变量的个数。</a:t>
            </a:r>
            <a:endParaRPr lang="zh-CN" altLang="en-US"/>
          </a:p>
          <a:p>
            <a:pPr marL="0" indent="0">
              <a:buNone/>
            </a:pPr>
            <a:endParaRPr lang="zh-CN" altLang="en-US"/>
          </a:p>
          <a:p>
            <a:pPr marL="0" indent="0">
              <a:buNone/>
            </a:pPr>
            <a:endParaRPr lang="zh-CN" altLang="en-US"/>
          </a:p>
        </p:txBody>
      </p:sp>
      <p:graphicFrame>
        <p:nvGraphicFramePr>
          <p:cNvPr id="4" name="对象 3">
            <a:hlinkClick r:id="" action="ppaction://ole?verb="/>
          </p:cNvPr>
          <p:cNvGraphicFramePr>
            <a:graphicFrameLocks noChangeAspect="1"/>
          </p:cNvGraphicFramePr>
          <p:nvPr>
            <p:custDataLst>
              <p:tags r:id="rId1"/>
            </p:custDataLst>
          </p:nvPr>
        </p:nvGraphicFramePr>
        <p:xfrm>
          <a:off x="3923665" y="1935163"/>
          <a:ext cx="2396490" cy="750570"/>
        </p:xfrm>
        <a:graphic>
          <a:graphicData uri="http://schemas.openxmlformats.org/presentationml/2006/ole">
            <mc:AlternateContent xmlns:mc="http://schemas.openxmlformats.org/markup-compatibility/2006">
              <mc:Choice xmlns:v="urn:schemas-microsoft-com:vml" Requires="v">
                <p:oleObj spid="_x0000_s8193" name="" r:id="rId2" imgW="1257300" imgH="393700" progId="Equation.KSEE3">
                  <p:embed/>
                </p:oleObj>
              </mc:Choice>
              <mc:Fallback>
                <p:oleObj name="" r:id="rId2" imgW="1257300" imgH="393700" progId="Equation.KSEE3">
                  <p:embed/>
                  <p:pic>
                    <p:nvPicPr>
                      <p:cNvPr id="0" name="图片 8192"/>
                      <p:cNvPicPr/>
                      <p:nvPr/>
                    </p:nvPicPr>
                    <p:blipFill>
                      <a:blip r:embed="rId3"/>
                      <a:stretch>
                        <a:fillRect/>
                      </a:stretch>
                    </p:blipFill>
                    <p:spPr>
                      <a:xfrm>
                        <a:off x="3923665" y="1935163"/>
                        <a:ext cx="2396490" cy="75057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custDataLst>
              <p:tags r:id="rId4"/>
            </p:custDataLst>
          </p:nvPr>
        </p:nvGraphicFramePr>
        <p:xfrm>
          <a:off x="2809875" y="3790951"/>
          <a:ext cx="5156200" cy="823595"/>
        </p:xfrm>
        <a:graphic>
          <a:graphicData uri="http://schemas.openxmlformats.org/presentationml/2006/ole">
            <mc:AlternateContent xmlns:mc="http://schemas.openxmlformats.org/markup-compatibility/2006">
              <mc:Choice xmlns:v="urn:schemas-microsoft-com:vml" Requires="v">
                <p:oleObj spid="_x0000_s6" name="" r:id="rId5" imgW="2705100" imgH="431800" progId="Equation.KSEE3">
                  <p:embed/>
                </p:oleObj>
              </mc:Choice>
              <mc:Fallback>
                <p:oleObj name="" r:id="rId5" imgW="2705100" imgH="431800" progId="Equation.KSEE3">
                  <p:embed/>
                  <p:pic>
                    <p:nvPicPr>
                      <p:cNvPr id="0" name="图片 8192"/>
                      <p:cNvPicPr/>
                      <p:nvPr/>
                    </p:nvPicPr>
                    <p:blipFill>
                      <a:blip r:embed="rId6"/>
                      <a:stretch>
                        <a:fillRect/>
                      </a:stretch>
                    </p:blipFill>
                    <p:spPr>
                      <a:xfrm>
                        <a:off x="2809875" y="3790951"/>
                        <a:ext cx="5156200" cy="823595"/>
                      </a:xfrm>
                      <a:prstGeom prst="rect">
                        <a:avLst/>
                      </a:prstGeom>
                    </p:spPr>
                  </p:pic>
                </p:oleObj>
              </mc:Fallback>
            </mc:AlternateContent>
          </a:graphicData>
        </a:graphic>
      </p:graphicFrame>
    </p:spTree>
    <p:custDataLst>
      <p:tags r:id="rId7"/>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a:xfrm>
            <a:off x="669882" y="1079465"/>
            <a:ext cx="10852237" cy="5041355"/>
          </a:xfrm>
        </p:spPr>
        <p:txBody>
          <a:bodyPr/>
          <a:p>
            <a:pPr marL="0" indent="0">
              <a:buNone/>
            </a:pPr>
            <a:r>
              <a:rPr lang="zh-CN" altLang="en-US"/>
              <a:t>（</a:t>
            </a:r>
            <a:r>
              <a:rPr lang="en-US" altLang="zh-CN"/>
              <a:t>2</a:t>
            </a:r>
            <a:r>
              <a:rPr lang="zh-CN" altLang="en-US"/>
              <a:t>）</a:t>
            </a:r>
            <a:r>
              <a:rPr lang="en-US" altLang="zh-CN"/>
              <a:t>F</a:t>
            </a:r>
            <a:r>
              <a:t>检验</a:t>
            </a:r>
          </a:p>
          <a:p>
            <a:pPr marL="0" indent="0">
              <a:buNone/>
            </a:pPr>
            <a:r>
              <a:t>      多元线性回归模型的</a:t>
            </a:r>
            <a:r>
              <a:rPr lang="en-US" altLang="zh-CN"/>
              <a:t>F</a:t>
            </a:r>
            <a:r>
              <a:t>检验，又称为回归方程的显著性检验或回归模型的整体性检验，反映的是多元线性回归模型中被解释变量与所有解释变量之间线性关系在总体上是否显著。</a:t>
            </a:r>
          </a:p>
          <a:p>
            <a:pPr marL="0" indent="0">
              <a:buNone/>
            </a:pPr>
            <a:r>
              <a:t>其检验步骤如下：</a:t>
            </a:r>
          </a:p>
          <a:p>
            <a:pPr marL="0" indent="0">
              <a:buNone/>
            </a:pPr>
            <a:r>
              <a:t>第一步，提出假设。</a:t>
            </a:r>
          </a:p>
          <a:p>
            <a:pPr marL="0" indent="0" algn="ctr">
              <a:buNone/>
            </a:pPr>
            <a:r>
              <a:t>原假设</a:t>
            </a:r>
            <a:r>
              <a:rPr lang="en-US" altLang="zh-CN"/>
              <a:t>H</a:t>
            </a:r>
            <a:r>
              <a:rPr lang="en-US" altLang="zh-CN" baseline="-25000">
                <a:solidFill>
                  <a:schemeClr val="tx1">
                    <a:lumMod val="75000"/>
                    <a:lumOff val="25000"/>
                  </a:schemeClr>
                </a:solidFill>
                <a:uFillTx/>
              </a:rPr>
              <a:t>0</a:t>
            </a:r>
            <a:r>
              <a:rPr>
                <a:solidFill>
                  <a:schemeClr val="tx1">
                    <a:lumMod val="75000"/>
                    <a:lumOff val="25000"/>
                  </a:schemeClr>
                </a:solidFill>
                <a:uFillTx/>
              </a:rPr>
              <a:t>：</a:t>
            </a:r>
            <a:r>
              <a:rPr lang="en-US" altLang="zh-CN">
                <a:solidFill>
                  <a:schemeClr val="tx1">
                    <a:lumMod val="75000"/>
                    <a:lumOff val="25000"/>
                  </a:schemeClr>
                </a:solidFill>
                <a:uFillTx/>
              </a:rPr>
              <a:t>β</a:t>
            </a:r>
            <a:r>
              <a:rPr lang="en-US" altLang="zh-CN" baseline="-25000">
                <a:solidFill>
                  <a:schemeClr val="tx1">
                    <a:lumMod val="75000"/>
                    <a:lumOff val="25000"/>
                  </a:schemeClr>
                </a:solidFill>
                <a:uFillTx/>
              </a:rPr>
              <a:t>1</a:t>
            </a:r>
            <a:r>
              <a:rPr lang="en-US" altLang="zh-CN">
                <a:solidFill>
                  <a:schemeClr val="tx1">
                    <a:lumMod val="75000"/>
                    <a:lumOff val="25000"/>
                  </a:schemeClr>
                </a:solidFill>
                <a:uFillTx/>
              </a:rPr>
              <a:t>=β</a:t>
            </a:r>
            <a:r>
              <a:rPr lang="en-US" altLang="zh-CN" baseline="-25000">
                <a:solidFill>
                  <a:schemeClr val="tx1">
                    <a:lumMod val="75000"/>
                    <a:lumOff val="25000"/>
                  </a:schemeClr>
                </a:solidFill>
                <a:uFillTx/>
              </a:rPr>
              <a:t>2</a:t>
            </a:r>
            <a:r>
              <a:rPr lang="en-US" altLang="zh-CN">
                <a:solidFill>
                  <a:schemeClr val="tx1">
                    <a:lumMod val="75000"/>
                    <a:lumOff val="25000"/>
                  </a:schemeClr>
                </a:solidFill>
                <a:uFillTx/>
              </a:rPr>
              <a:t>=…=β</a:t>
            </a:r>
            <a:r>
              <a:rPr lang="en-US" altLang="zh-CN" baseline="-25000">
                <a:solidFill>
                  <a:schemeClr val="tx1">
                    <a:lumMod val="75000"/>
                    <a:lumOff val="25000"/>
                  </a:schemeClr>
                </a:solidFill>
                <a:uFillTx/>
              </a:rPr>
              <a:t>k</a:t>
            </a:r>
            <a:r>
              <a:rPr lang="en-US" altLang="zh-CN">
                <a:solidFill>
                  <a:schemeClr val="tx1">
                    <a:lumMod val="75000"/>
                    <a:lumOff val="25000"/>
                  </a:schemeClr>
                </a:solidFill>
                <a:uFillTx/>
              </a:rPr>
              <a:t>=0</a:t>
            </a:r>
            <a:r>
              <a:rPr>
                <a:solidFill>
                  <a:schemeClr val="tx1">
                    <a:lumMod val="75000"/>
                    <a:lumOff val="25000"/>
                  </a:schemeClr>
                </a:solidFill>
                <a:uFillTx/>
              </a:rPr>
              <a:t>；备择假设：</a:t>
            </a:r>
            <a:r>
              <a:rPr lang="en-US" altLang="zh-CN">
                <a:sym typeface="+mn-ea"/>
              </a:rPr>
              <a:t>H</a:t>
            </a:r>
            <a:r>
              <a:rPr lang="en-US" altLang="zh-CN" baseline="-25000">
                <a:sym typeface="+mn-ea"/>
              </a:rPr>
              <a:t>0</a:t>
            </a:r>
            <a:r>
              <a:rPr>
                <a:sym typeface="+mn-ea"/>
              </a:rPr>
              <a:t>：</a:t>
            </a:r>
            <a:r>
              <a:rPr lang="en-US" altLang="zh-CN">
                <a:sym typeface="+mn-ea"/>
              </a:rPr>
              <a:t>β</a:t>
            </a:r>
            <a:r>
              <a:rPr lang="en-US" altLang="zh-CN" baseline="-25000">
                <a:solidFill>
                  <a:schemeClr val="tx1">
                    <a:lumMod val="75000"/>
                    <a:lumOff val="25000"/>
                  </a:schemeClr>
                </a:solidFill>
                <a:uFillTx/>
                <a:sym typeface="+mn-ea"/>
              </a:rPr>
              <a:t>j</a:t>
            </a:r>
            <a:r>
              <a:rPr>
                <a:solidFill>
                  <a:schemeClr val="tx1">
                    <a:lumMod val="75000"/>
                    <a:lumOff val="25000"/>
                  </a:schemeClr>
                </a:solidFill>
                <a:uFillTx/>
                <a:sym typeface="+mn-ea"/>
              </a:rPr>
              <a:t>（</a:t>
            </a:r>
            <a:r>
              <a:rPr lang="en-US" altLang="zh-CN">
                <a:solidFill>
                  <a:schemeClr val="tx1">
                    <a:lumMod val="75000"/>
                    <a:lumOff val="25000"/>
                  </a:schemeClr>
                </a:solidFill>
                <a:uFillTx/>
                <a:sym typeface="+mn-ea"/>
              </a:rPr>
              <a:t>j=1,2</a:t>
            </a:r>
            <a:r>
              <a:rPr>
                <a:solidFill>
                  <a:schemeClr val="tx1">
                    <a:lumMod val="75000"/>
                    <a:lumOff val="25000"/>
                  </a:schemeClr>
                </a:solidFill>
                <a:uFillTx/>
                <a:sym typeface="+mn-ea"/>
              </a:rPr>
              <a:t>，</a:t>
            </a:r>
            <a:r>
              <a:rPr lang="en-US" altLang="zh-CN">
                <a:solidFill>
                  <a:schemeClr val="tx1">
                    <a:lumMod val="75000"/>
                    <a:lumOff val="25000"/>
                  </a:schemeClr>
                </a:solidFill>
                <a:uFillTx/>
                <a:sym typeface="+mn-ea"/>
              </a:rPr>
              <a:t>…</a:t>
            </a:r>
            <a:r>
              <a:rPr>
                <a:solidFill>
                  <a:schemeClr val="tx1">
                    <a:lumMod val="75000"/>
                    <a:lumOff val="25000"/>
                  </a:schemeClr>
                </a:solidFill>
                <a:uFillTx/>
                <a:sym typeface="+mn-ea"/>
              </a:rPr>
              <a:t>，</a:t>
            </a:r>
            <a:r>
              <a:rPr lang="en-US" altLang="zh-CN">
                <a:solidFill>
                  <a:schemeClr val="tx1">
                    <a:lumMod val="75000"/>
                    <a:lumOff val="25000"/>
                  </a:schemeClr>
                </a:solidFill>
                <a:uFillTx/>
                <a:sym typeface="+mn-ea"/>
              </a:rPr>
              <a:t>k</a:t>
            </a:r>
            <a:r>
              <a:rPr>
                <a:solidFill>
                  <a:schemeClr val="tx1">
                    <a:lumMod val="75000"/>
                    <a:lumOff val="25000"/>
                  </a:schemeClr>
                </a:solidFill>
                <a:uFillTx/>
                <a:sym typeface="+mn-ea"/>
              </a:rPr>
              <a:t>）不全为零。</a:t>
            </a:r>
            <a:endParaRPr>
              <a:solidFill>
                <a:schemeClr val="tx1">
                  <a:lumMod val="75000"/>
                  <a:lumOff val="25000"/>
                </a:schemeClr>
              </a:solidFill>
              <a:uFillTx/>
              <a:sym typeface="+mn-ea"/>
            </a:endParaRPr>
          </a:p>
          <a:p>
            <a:pPr marL="0" indent="0" algn="l">
              <a:buNone/>
            </a:pPr>
            <a:r>
              <a:rPr>
                <a:solidFill>
                  <a:schemeClr val="tx1">
                    <a:lumMod val="75000"/>
                    <a:lumOff val="25000"/>
                  </a:schemeClr>
                </a:solidFill>
                <a:uFillTx/>
                <a:sym typeface="+mn-ea"/>
              </a:rPr>
              <a:t>第二步，构造</a:t>
            </a:r>
            <a:r>
              <a:rPr lang="en-US" altLang="zh-CN">
                <a:solidFill>
                  <a:schemeClr val="tx1">
                    <a:lumMod val="75000"/>
                    <a:lumOff val="25000"/>
                  </a:schemeClr>
                </a:solidFill>
                <a:uFillTx/>
                <a:sym typeface="+mn-ea"/>
              </a:rPr>
              <a:t>F</a:t>
            </a:r>
            <a:r>
              <a:rPr>
                <a:solidFill>
                  <a:schemeClr val="tx1">
                    <a:lumMod val="75000"/>
                    <a:lumOff val="25000"/>
                  </a:schemeClr>
                </a:solidFill>
                <a:uFillTx/>
                <a:sym typeface="+mn-ea"/>
              </a:rPr>
              <a:t>统计量。</a:t>
            </a:r>
            <a:endParaRPr>
              <a:solidFill>
                <a:schemeClr val="tx1">
                  <a:lumMod val="75000"/>
                  <a:lumOff val="25000"/>
                </a:schemeClr>
              </a:solidFill>
              <a:uFillTx/>
              <a:sym typeface="+mn-ea"/>
            </a:endParaRPr>
          </a:p>
          <a:p>
            <a:pPr marL="0" indent="0" algn="l">
              <a:buNone/>
            </a:pPr>
            <a:endParaRPr>
              <a:solidFill>
                <a:schemeClr val="tx1">
                  <a:lumMod val="75000"/>
                  <a:lumOff val="25000"/>
                </a:schemeClr>
              </a:solidFill>
              <a:uFillTx/>
              <a:sym typeface="+mn-ea"/>
            </a:endParaRPr>
          </a:p>
          <a:p>
            <a:pPr marL="0" indent="0" algn="l">
              <a:buNone/>
            </a:pPr>
            <a:r>
              <a:rPr lang="en-US" altLang="zh-CN">
                <a:solidFill>
                  <a:schemeClr val="tx1">
                    <a:lumMod val="75000"/>
                    <a:lumOff val="25000"/>
                  </a:schemeClr>
                </a:solidFill>
                <a:uFillTx/>
                <a:sym typeface="+mn-ea"/>
              </a:rPr>
              <a:t>            F</a:t>
            </a:r>
            <a:r>
              <a:rPr>
                <a:solidFill>
                  <a:schemeClr val="tx1">
                    <a:lumMod val="75000"/>
                    <a:lumOff val="25000"/>
                  </a:schemeClr>
                </a:solidFill>
                <a:uFillTx/>
                <a:sym typeface="+mn-ea"/>
              </a:rPr>
              <a:t>统计量服从分子自由度为</a:t>
            </a:r>
            <a:r>
              <a:rPr lang="en-US" altLang="zh-CN">
                <a:solidFill>
                  <a:schemeClr val="tx1">
                    <a:lumMod val="75000"/>
                    <a:lumOff val="25000"/>
                  </a:schemeClr>
                </a:solidFill>
                <a:uFillTx/>
                <a:sym typeface="+mn-ea"/>
              </a:rPr>
              <a:t>k</a:t>
            </a:r>
            <a:r>
              <a:rPr>
                <a:solidFill>
                  <a:schemeClr val="tx1">
                    <a:lumMod val="75000"/>
                    <a:lumOff val="25000"/>
                  </a:schemeClr>
                </a:solidFill>
                <a:uFillTx/>
                <a:sym typeface="+mn-ea"/>
              </a:rPr>
              <a:t>，分母自由度为</a:t>
            </a:r>
            <a:r>
              <a:rPr lang="en-US" altLang="zh-CN">
                <a:solidFill>
                  <a:schemeClr val="tx1">
                    <a:lumMod val="75000"/>
                    <a:lumOff val="25000"/>
                  </a:schemeClr>
                </a:solidFill>
                <a:uFillTx/>
                <a:sym typeface="+mn-ea"/>
              </a:rPr>
              <a:t>n-k-1</a:t>
            </a:r>
            <a:r>
              <a:rPr>
                <a:solidFill>
                  <a:schemeClr val="tx1">
                    <a:lumMod val="75000"/>
                    <a:lumOff val="25000"/>
                  </a:schemeClr>
                </a:solidFill>
                <a:uFillTx/>
                <a:sym typeface="+mn-ea"/>
              </a:rPr>
              <a:t>的</a:t>
            </a:r>
            <a:r>
              <a:rPr lang="en-US" altLang="zh-CN">
                <a:solidFill>
                  <a:schemeClr val="tx1">
                    <a:lumMod val="75000"/>
                    <a:lumOff val="25000"/>
                  </a:schemeClr>
                </a:solidFill>
                <a:uFillTx/>
                <a:sym typeface="+mn-ea"/>
              </a:rPr>
              <a:t>F</a:t>
            </a:r>
            <a:r>
              <a:rPr>
                <a:solidFill>
                  <a:schemeClr val="tx1">
                    <a:lumMod val="75000"/>
                    <a:lumOff val="25000"/>
                  </a:schemeClr>
                </a:solidFill>
                <a:uFillTx/>
                <a:sym typeface="+mn-ea"/>
              </a:rPr>
              <a:t>分布。</a:t>
            </a:r>
            <a:endParaRPr>
              <a:solidFill>
                <a:schemeClr val="tx1">
                  <a:lumMod val="75000"/>
                  <a:lumOff val="25000"/>
                </a:schemeClr>
              </a:solidFill>
              <a:uFillTx/>
              <a:sym typeface="+mn-ea"/>
            </a:endParaRPr>
          </a:p>
          <a:p>
            <a:pPr marL="0" indent="0" algn="l">
              <a:buNone/>
            </a:pPr>
            <a:r>
              <a:rPr>
                <a:solidFill>
                  <a:schemeClr val="tx1">
                    <a:lumMod val="75000"/>
                    <a:lumOff val="25000"/>
                  </a:schemeClr>
                </a:solidFill>
                <a:uFillTx/>
                <a:sym typeface="+mn-ea"/>
              </a:rPr>
              <a:t>第三步，给定的显著性水平</a:t>
            </a:r>
            <a:r>
              <a:rPr lang="en-US" altLang="zh-CN">
                <a:solidFill>
                  <a:schemeClr val="tx1">
                    <a:lumMod val="75000"/>
                    <a:lumOff val="25000"/>
                  </a:schemeClr>
                </a:solidFill>
                <a:uFillTx/>
                <a:sym typeface="+mn-ea"/>
              </a:rPr>
              <a:t>α</a:t>
            </a:r>
            <a:r>
              <a:rPr>
                <a:solidFill>
                  <a:schemeClr val="tx1">
                    <a:lumMod val="75000"/>
                    <a:lumOff val="25000"/>
                  </a:schemeClr>
                </a:solidFill>
                <a:uFillTx/>
                <a:sym typeface="+mn-ea"/>
              </a:rPr>
              <a:t>，查分子自由度为</a:t>
            </a:r>
            <a:r>
              <a:rPr lang="en-US" altLang="zh-CN">
                <a:solidFill>
                  <a:schemeClr val="tx1">
                    <a:lumMod val="75000"/>
                    <a:lumOff val="25000"/>
                  </a:schemeClr>
                </a:solidFill>
                <a:uFillTx/>
                <a:sym typeface="+mn-ea"/>
              </a:rPr>
              <a:t>k</a:t>
            </a:r>
            <a:r>
              <a:rPr>
                <a:solidFill>
                  <a:schemeClr val="tx1">
                    <a:lumMod val="75000"/>
                    <a:lumOff val="25000"/>
                  </a:schemeClr>
                </a:solidFill>
                <a:uFillTx/>
                <a:sym typeface="+mn-ea"/>
              </a:rPr>
              <a:t>，分母自由度为</a:t>
            </a:r>
            <a:r>
              <a:rPr lang="en-US" altLang="zh-CN">
                <a:solidFill>
                  <a:schemeClr val="tx1">
                    <a:lumMod val="75000"/>
                    <a:lumOff val="25000"/>
                  </a:schemeClr>
                </a:solidFill>
                <a:uFillTx/>
                <a:sym typeface="+mn-ea"/>
              </a:rPr>
              <a:t>n-k-1</a:t>
            </a:r>
            <a:r>
              <a:rPr>
                <a:solidFill>
                  <a:schemeClr val="tx1">
                    <a:lumMod val="75000"/>
                    <a:lumOff val="25000"/>
                  </a:schemeClr>
                </a:solidFill>
                <a:uFillTx/>
                <a:sym typeface="+mn-ea"/>
              </a:rPr>
              <a:t>的</a:t>
            </a:r>
            <a:r>
              <a:rPr lang="en-US" altLang="zh-CN">
                <a:solidFill>
                  <a:schemeClr val="tx1">
                    <a:lumMod val="75000"/>
                    <a:lumOff val="25000"/>
                  </a:schemeClr>
                </a:solidFill>
                <a:uFillTx/>
                <a:sym typeface="+mn-ea"/>
              </a:rPr>
              <a:t>F</a:t>
            </a:r>
            <a:r>
              <a:rPr>
                <a:solidFill>
                  <a:schemeClr val="tx1">
                    <a:lumMod val="75000"/>
                    <a:lumOff val="25000"/>
                  </a:schemeClr>
                </a:solidFill>
                <a:uFillTx/>
                <a:sym typeface="+mn-ea"/>
              </a:rPr>
              <a:t>分布表，得临界值</a:t>
            </a:r>
            <a:r>
              <a:rPr lang="en-US" altLang="zh-CN">
                <a:solidFill>
                  <a:schemeClr val="tx1">
                    <a:lumMod val="75000"/>
                    <a:lumOff val="25000"/>
                  </a:schemeClr>
                </a:solidFill>
                <a:uFillTx/>
                <a:sym typeface="+mn-ea"/>
              </a:rPr>
              <a:t>F</a:t>
            </a:r>
            <a:r>
              <a:rPr lang="en-US" altLang="zh-CN" baseline="-25000">
                <a:solidFill>
                  <a:schemeClr val="tx1">
                    <a:lumMod val="75000"/>
                    <a:lumOff val="25000"/>
                  </a:schemeClr>
                </a:solidFill>
                <a:uFillTx/>
                <a:sym typeface="+mn-ea"/>
              </a:rPr>
              <a:t>α</a:t>
            </a:r>
            <a:r>
              <a:rPr>
                <a:solidFill>
                  <a:schemeClr val="tx1">
                    <a:lumMod val="75000"/>
                    <a:lumOff val="25000"/>
                  </a:schemeClr>
                </a:solidFill>
                <a:uFillTx/>
                <a:sym typeface="+mn-ea"/>
              </a:rPr>
              <a:t>（</a:t>
            </a:r>
            <a:r>
              <a:rPr lang="en-US" altLang="zh-CN">
                <a:solidFill>
                  <a:schemeClr val="tx1">
                    <a:lumMod val="75000"/>
                    <a:lumOff val="25000"/>
                  </a:schemeClr>
                </a:solidFill>
                <a:uFillTx/>
                <a:sym typeface="+mn-ea"/>
              </a:rPr>
              <a:t>k</a:t>
            </a:r>
            <a:r>
              <a:rPr>
                <a:solidFill>
                  <a:schemeClr val="tx1">
                    <a:lumMod val="75000"/>
                    <a:lumOff val="25000"/>
                  </a:schemeClr>
                </a:solidFill>
                <a:uFillTx/>
                <a:sym typeface="+mn-ea"/>
              </a:rPr>
              <a:t>，</a:t>
            </a:r>
            <a:r>
              <a:rPr lang="en-US" altLang="zh-CN">
                <a:solidFill>
                  <a:schemeClr val="tx1">
                    <a:lumMod val="75000"/>
                    <a:lumOff val="25000"/>
                  </a:schemeClr>
                </a:solidFill>
                <a:uFillTx/>
                <a:sym typeface="+mn-ea"/>
              </a:rPr>
              <a:t>n-k-1</a:t>
            </a:r>
            <a:r>
              <a:rPr>
                <a:solidFill>
                  <a:schemeClr val="tx1">
                    <a:lumMod val="75000"/>
                    <a:lumOff val="25000"/>
                  </a:schemeClr>
                </a:solidFill>
                <a:uFillTx/>
                <a:sym typeface="+mn-ea"/>
              </a:rPr>
              <a:t>）。</a:t>
            </a:r>
            <a:endParaRPr>
              <a:solidFill>
                <a:schemeClr val="tx1">
                  <a:lumMod val="75000"/>
                  <a:lumOff val="25000"/>
                </a:schemeClr>
              </a:solidFill>
              <a:uFillTx/>
              <a:sym typeface="+mn-ea"/>
            </a:endParaRPr>
          </a:p>
          <a:p>
            <a:pPr marL="0" indent="0" algn="l">
              <a:buNone/>
            </a:pPr>
            <a:r>
              <a:rPr>
                <a:solidFill>
                  <a:schemeClr val="tx1">
                    <a:lumMod val="75000"/>
                    <a:lumOff val="25000"/>
                  </a:schemeClr>
                </a:solidFill>
                <a:uFillTx/>
                <a:sym typeface="+mn-ea"/>
              </a:rPr>
              <a:t>第四步，根据决策准则，如果</a:t>
            </a:r>
            <a:r>
              <a:rPr lang="en-US" altLang="zh-CN">
                <a:solidFill>
                  <a:schemeClr val="tx1">
                    <a:lumMod val="75000"/>
                    <a:lumOff val="25000"/>
                  </a:schemeClr>
                </a:solidFill>
                <a:uFillTx/>
                <a:sym typeface="+mn-ea"/>
              </a:rPr>
              <a:t>F&gt;</a:t>
            </a:r>
            <a:r>
              <a:rPr lang="en-US" altLang="zh-CN">
                <a:sym typeface="+mn-ea"/>
              </a:rPr>
              <a:t>F</a:t>
            </a:r>
            <a:r>
              <a:rPr lang="en-US" altLang="zh-CN" baseline="-25000">
                <a:sym typeface="+mn-ea"/>
              </a:rPr>
              <a:t>α</a:t>
            </a:r>
            <a:r>
              <a:rPr>
                <a:sym typeface="+mn-ea"/>
              </a:rPr>
              <a:t>（</a:t>
            </a:r>
            <a:r>
              <a:rPr lang="en-US" altLang="zh-CN">
                <a:sym typeface="+mn-ea"/>
              </a:rPr>
              <a:t>k</a:t>
            </a:r>
            <a:r>
              <a:rPr>
                <a:sym typeface="+mn-ea"/>
              </a:rPr>
              <a:t>，</a:t>
            </a:r>
            <a:r>
              <a:rPr lang="en-US" altLang="zh-CN">
                <a:sym typeface="+mn-ea"/>
              </a:rPr>
              <a:t>n-k-1)</a:t>
            </a:r>
            <a:r>
              <a:rPr>
                <a:sym typeface="+mn-ea"/>
              </a:rPr>
              <a:t>，则拒绝原假设，接受备择假设，表明回归方程线性关系显著；</a:t>
            </a:r>
            <a:endParaRPr>
              <a:sym typeface="+mn-ea"/>
            </a:endParaRPr>
          </a:p>
          <a:p>
            <a:pPr marL="0" indent="0" algn="l">
              <a:buNone/>
            </a:pPr>
            <a:r>
              <a:rPr>
                <a:solidFill>
                  <a:schemeClr val="tx1">
                    <a:lumMod val="75000"/>
                    <a:lumOff val="25000"/>
                  </a:schemeClr>
                </a:solidFill>
                <a:uFillTx/>
              </a:rPr>
              <a:t>           如果</a:t>
            </a:r>
            <a:r>
              <a:rPr lang="en-US" altLang="zh-CN">
                <a:sym typeface="+mn-ea"/>
              </a:rPr>
              <a:t>F&lt;F</a:t>
            </a:r>
            <a:r>
              <a:rPr lang="en-US" altLang="zh-CN" baseline="-25000">
                <a:sym typeface="+mn-ea"/>
              </a:rPr>
              <a:t>α</a:t>
            </a:r>
            <a:r>
              <a:rPr>
                <a:sym typeface="+mn-ea"/>
              </a:rPr>
              <a:t>（</a:t>
            </a:r>
            <a:r>
              <a:rPr lang="en-US" altLang="zh-CN">
                <a:sym typeface="+mn-ea"/>
              </a:rPr>
              <a:t>k</a:t>
            </a:r>
            <a:r>
              <a:rPr>
                <a:sym typeface="+mn-ea"/>
              </a:rPr>
              <a:t>，</a:t>
            </a:r>
            <a:r>
              <a:rPr lang="en-US" altLang="zh-CN">
                <a:sym typeface="+mn-ea"/>
              </a:rPr>
              <a:t>n-k-1)</a:t>
            </a:r>
            <a:r>
              <a:rPr>
                <a:solidFill>
                  <a:schemeClr val="tx1">
                    <a:lumMod val="75000"/>
                    <a:lumOff val="25000"/>
                  </a:schemeClr>
                </a:solidFill>
                <a:uFillTx/>
              </a:rPr>
              <a:t>，则不拒绝原假设，表明回归方程线性关系不显著，即列入模型的各个解释变量联合起来对被解释变量的影响不显著。</a:t>
            </a:r>
            <a:endParaRPr>
              <a:solidFill>
                <a:schemeClr val="tx1">
                  <a:lumMod val="75000"/>
                  <a:lumOff val="25000"/>
                </a:schemeClr>
              </a:solidFill>
              <a:uFillTx/>
            </a:endParaRPr>
          </a:p>
          <a:p>
            <a:pPr marL="0" indent="0">
              <a:buNone/>
            </a:pPr>
            <a:endParaRPr baseline="-25000">
              <a:solidFill>
                <a:schemeClr val="tx1">
                  <a:lumMod val="75000"/>
                  <a:lumOff val="25000"/>
                </a:schemeClr>
              </a:solidFill>
              <a:uFillTx/>
            </a:endParaRPr>
          </a:p>
        </p:txBody>
      </p:sp>
      <p:graphicFrame>
        <p:nvGraphicFramePr>
          <p:cNvPr id="4" name="对象 3">
            <a:hlinkClick r:id="" action="ppaction://ole?verb="/>
          </p:cNvPr>
          <p:cNvGraphicFramePr>
            <a:graphicFrameLocks noChangeAspect="1"/>
          </p:cNvGraphicFramePr>
          <p:nvPr/>
        </p:nvGraphicFramePr>
        <p:xfrm>
          <a:off x="4175125" y="3719195"/>
          <a:ext cx="3686810" cy="699135"/>
        </p:xfrm>
        <a:graphic>
          <a:graphicData uri="http://schemas.openxmlformats.org/presentationml/2006/ole">
            <mc:AlternateContent xmlns:mc="http://schemas.openxmlformats.org/markup-compatibility/2006">
              <mc:Choice xmlns:v="urn:schemas-microsoft-com:vml" Requires="v">
                <p:oleObj spid="_x0000_s1025" name="" r:id="rId1" imgW="2209800" imgH="419100" progId="Equation.KSEE3">
                  <p:embed/>
                </p:oleObj>
              </mc:Choice>
              <mc:Fallback>
                <p:oleObj name="" r:id="rId1" imgW="2209800" imgH="419100" progId="Equation.KSEE3">
                  <p:embed/>
                  <p:pic>
                    <p:nvPicPr>
                      <p:cNvPr id="0" name="图片 1024"/>
                      <p:cNvPicPr/>
                      <p:nvPr/>
                    </p:nvPicPr>
                    <p:blipFill>
                      <a:blip r:embed="rId2"/>
                      <a:stretch>
                        <a:fillRect/>
                      </a:stretch>
                    </p:blipFill>
                    <p:spPr>
                      <a:xfrm>
                        <a:off x="4175125" y="3719195"/>
                        <a:ext cx="3686810" cy="699135"/>
                      </a:xfrm>
                      <a:prstGeom prst="rect">
                        <a:avLst/>
                      </a:prstGeom>
                    </p:spPr>
                  </p:pic>
                </p:oleObj>
              </mc:Fallback>
            </mc:AlternateContent>
          </a:graphicData>
        </a:graphic>
      </p:graphicFrame>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(3)t</a:t>
            </a:r>
            <a:r>
              <a:t>检验</a:t>
            </a:r>
          </a:p>
          <a:p>
            <a:pPr marL="0" indent="0">
              <a:buNone/>
            </a:pPr>
            <a:r>
              <a:t>与一元线性回归的</a:t>
            </a:r>
            <a:r>
              <a:rPr lang="en-US" altLang="zh-CN"/>
              <a:t>t</a:t>
            </a:r>
            <a:r>
              <a:t>检验相同，这里需要对每个</a:t>
            </a:r>
            <a:r>
              <a:rPr lang="en-US" altLang="zh-CN"/>
              <a:t>β</a:t>
            </a:r>
            <a:r>
              <a:t>逐个检验。</a:t>
            </a:r>
          </a:p>
          <a:p>
            <a:pPr marL="0" indent="0">
              <a:buNone/>
            </a:pPr>
          </a:p>
          <a:p>
            <a:pPr marL="0" indent="0">
              <a:buNone/>
            </a:pPr>
          </a:p>
          <a:p>
            <a:pPr marL="0" indent="0">
              <a:buNone/>
            </a:pPr>
          </a:p>
          <a:p>
            <a:pPr marL="0" indent="0">
              <a:buNone/>
            </a:pPr>
            <a:endParaRPr lang="en-US" altLang="zh-CN"/>
          </a:p>
          <a:p>
            <a:pPr marL="0" indent="0" algn="l">
              <a:buNone/>
            </a:pPr>
            <a:r>
              <a:rPr lang="en-US" altLang="zh-CN"/>
              <a:t>t</a:t>
            </a:r>
            <a:r>
              <a:t>统计量服从</a:t>
            </a:r>
            <a:r>
              <a:rPr lang="en-US" altLang="zh-CN"/>
              <a:t>n-k-1</a:t>
            </a:r>
            <a:r>
              <a:t>的</a:t>
            </a:r>
            <a:r>
              <a:rPr lang="en-US" altLang="zh-CN"/>
              <a:t>t</a:t>
            </a:r>
            <a:r>
              <a:t>分布</a:t>
            </a:r>
          </a:p>
          <a:p>
            <a:pPr marL="0" indent="0">
              <a:buNone/>
            </a:pPr>
          </a:p>
        </p:txBody>
      </p:sp>
      <p:graphicFrame>
        <p:nvGraphicFramePr>
          <p:cNvPr id="4" name="对象 3">
            <a:hlinkClick r:id="" action="ppaction://ole?verb="/>
          </p:cNvPr>
          <p:cNvGraphicFramePr>
            <a:graphicFrameLocks noChangeAspect="1"/>
          </p:cNvGraphicFramePr>
          <p:nvPr/>
        </p:nvGraphicFramePr>
        <p:xfrm>
          <a:off x="2942590" y="2412365"/>
          <a:ext cx="5565140" cy="1144270"/>
        </p:xfrm>
        <a:graphic>
          <a:graphicData uri="http://schemas.openxmlformats.org/presentationml/2006/ole">
            <mc:AlternateContent xmlns:mc="http://schemas.openxmlformats.org/markup-compatibility/2006">
              <mc:Choice xmlns:v="urn:schemas-microsoft-com:vml" Requires="v">
                <p:oleObj spid="_x0000_s2049" name="" r:id="rId1" imgW="3086100" imgH="634365" progId="Equation.KSEE3">
                  <p:embed/>
                </p:oleObj>
              </mc:Choice>
              <mc:Fallback>
                <p:oleObj name="" r:id="rId1" imgW="3086100" imgH="634365" progId="Equation.KSEE3">
                  <p:embed/>
                  <p:pic>
                    <p:nvPicPr>
                      <p:cNvPr id="0" name="图片 2048"/>
                      <p:cNvPicPr/>
                      <p:nvPr/>
                    </p:nvPicPr>
                    <p:blipFill>
                      <a:blip r:embed="rId2"/>
                      <a:stretch>
                        <a:fillRect/>
                      </a:stretch>
                    </p:blipFill>
                    <p:spPr>
                      <a:xfrm>
                        <a:off x="2942590" y="2412365"/>
                        <a:ext cx="5565140" cy="1144270"/>
                      </a:xfrm>
                      <a:prstGeom prst="rect">
                        <a:avLst/>
                      </a:prstGeom>
                    </p:spPr>
                  </p:pic>
                </p:oleObj>
              </mc:Fallback>
            </mc:AlternateContent>
          </a:graphicData>
        </a:graphic>
      </p:graphicFrame>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案例</a:t>
            </a:r>
            <a:endParaRPr>
              <a:sym typeface="+mn-ea"/>
            </a:endParaRPr>
          </a:p>
        </p:txBody>
      </p:sp>
      <p:pic>
        <p:nvPicPr>
          <p:cNvPr id="6" name="内容占位符 5"/>
          <p:cNvPicPr>
            <a:picLocks noChangeAspect="1"/>
          </p:cNvPicPr>
          <p:nvPr>
            <p:ph idx="1"/>
          </p:nvPr>
        </p:nvPicPr>
        <p:blipFill>
          <a:blip r:embed="rId1"/>
          <a:stretch>
            <a:fillRect/>
          </a:stretch>
        </p:blipFill>
        <p:spPr>
          <a:xfrm>
            <a:off x="1639570" y="1861820"/>
            <a:ext cx="8534400" cy="2752725"/>
          </a:xfrm>
          <a:prstGeom prst="rect">
            <a:avLst/>
          </a:prstGeom>
        </p:spPr>
      </p:pic>
      <p:sp>
        <p:nvSpPr>
          <p:cNvPr id="7" name="文本框 6"/>
          <p:cNvSpPr txBox="1"/>
          <p:nvPr/>
        </p:nvSpPr>
        <p:spPr>
          <a:xfrm>
            <a:off x="794385" y="1522730"/>
            <a:ext cx="10714990" cy="368300"/>
          </a:xfrm>
          <a:prstGeom prst="rect">
            <a:avLst/>
          </a:prstGeom>
          <a:noFill/>
        </p:spPr>
        <p:txBody>
          <a:bodyPr wrap="square" rtlCol="0">
            <a:spAutoFit/>
          </a:bodyPr>
          <a:p>
            <a:r>
              <a:rPr lang="zh-CN" altLang="en-US"/>
              <a:t>已知如下数据，试建立多元线性回归方程。</a:t>
            </a:r>
            <a:endParaRPr lang="zh-CN" altLang="en-US"/>
          </a:p>
        </p:txBody>
      </p:sp>
      <p:sp>
        <p:nvSpPr>
          <p:cNvPr id="8" name="文本框 7"/>
          <p:cNvSpPr txBox="1"/>
          <p:nvPr/>
        </p:nvSpPr>
        <p:spPr>
          <a:xfrm>
            <a:off x="920750" y="4966970"/>
            <a:ext cx="4480560" cy="368300"/>
          </a:xfrm>
          <a:prstGeom prst="rect">
            <a:avLst/>
          </a:prstGeom>
          <a:noFill/>
        </p:spPr>
        <p:txBody>
          <a:bodyPr wrap="square" rtlCol="0">
            <a:spAutoFit/>
          </a:bodyPr>
          <a:p>
            <a:r>
              <a:rPr lang="zh-CN" altLang="en-US"/>
              <a:t>二元线性回归：</a:t>
            </a:r>
            <a:endParaRPr lang="zh-CN" altLang="en-US"/>
          </a:p>
        </p:txBody>
      </p:sp>
      <p:graphicFrame>
        <p:nvGraphicFramePr>
          <p:cNvPr id="9" name="对象 8">
            <a:hlinkClick r:id="" action="ppaction://ole?verb="/>
          </p:cNvPr>
          <p:cNvGraphicFramePr>
            <a:graphicFrameLocks noChangeAspect="1"/>
          </p:cNvGraphicFramePr>
          <p:nvPr/>
        </p:nvGraphicFramePr>
        <p:xfrm>
          <a:off x="2672080" y="4702175"/>
          <a:ext cx="3292475" cy="720725"/>
        </p:xfrm>
        <a:graphic>
          <a:graphicData uri="http://schemas.openxmlformats.org/presentationml/2006/ole">
            <mc:AlternateContent xmlns:mc="http://schemas.openxmlformats.org/markup-compatibility/2006">
              <mc:Choice xmlns:v="urn:schemas-microsoft-com:vml" Requires="v">
                <p:oleObj spid="_x0000_s4097" name="" r:id="rId2" imgW="1447800" imgH="316865" progId="Equation.KSEE3">
                  <p:embed/>
                </p:oleObj>
              </mc:Choice>
              <mc:Fallback>
                <p:oleObj name="" r:id="rId2" imgW="1447800" imgH="316865" progId="Equation.KSEE3">
                  <p:embed/>
                  <p:pic>
                    <p:nvPicPr>
                      <p:cNvPr id="0" name="图片 4096"/>
                      <p:cNvPicPr/>
                      <p:nvPr/>
                    </p:nvPicPr>
                    <p:blipFill>
                      <a:blip r:embed="rId3"/>
                      <a:stretch>
                        <a:fillRect/>
                      </a:stretch>
                    </p:blipFill>
                    <p:spPr>
                      <a:xfrm>
                        <a:off x="2672080" y="4702175"/>
                        <a:ext cx="3292475" cy="720725"/>
                      </a:xfrm>
                      <a:prstGeom prst="rect">
                        <a:avLst/>
                      </a:prstGeom>
                    </p:spPr>
                  </p:pic>
                </p:oleObj>
              </mc:Fallback>
            </mc:AlternateContent>
          </a:graphicData>
        </a:graphic>
      </p:graphicFrame>
      <p:sp>
        <p:nvSpPr>
          <p:cNvPr id="10" name="文本框 9"/>
          <p:cNvSpPr txBox="1"/>
          <p:nvPr/>
        </p:nvSpPr>
        <p:spPr>
          <a:xfrm>
            <a:off x="920750" y="5737860"/>
            <a:ext cx="4480560" cy="368300"/>
          </a:xfrm>
          <a:prstGeom prst="rect">
            <a:avLst/>
          </a:prstGeom>
          <a:noFill/>
        </p:spPr>
        <p:txBody>
          <a:bodyPr wrap="square" rtlCol="0">
            <a:spAutoFit/>
          </a:bodyPr>
          <a:p>
            <a:r>
              <a:rPr lang="zh-CN" altLang="en-US"/>
              <a:t>三元线性回归：</a:t>
            </a:r>
            <a:endParaRPr lang="zh-CN" altLang="en-US"/>
          </a:p>
        </p:txBody>
      </p:sp>
      <p:graphicFrame>
        <p:nvGraphicFramePr>
          <p:cNvPr id="11" name="对象 10">
            <a:hlinkClick r:id="" action="ppaction://ole?verb="/>
          </p:cNvPr>
          <p:cNvGraphicFramePr>
            <a:graphicFrameLocks noChangeAspect="1"/>
          </p:cNvGraphicFramePr>
          <p:nvPr/>
        </p:nvGraphicFramePr>
        <p:xfrm>
          <a:off x="2672080" y="5561965"/>
          <a:ext cx="4391025" cy="720725"/>
        </p:xfrm>
        <a:graphic>
          <a:graphicData uri="http://schemas.openxmlformats.org/presentationml/2006/ole">
            <mc:AlternateContent xmlns:mc="http://schemas.openxmlformats.org/markup-compatibility/2006">
              <mc:Choice xmlns:v="urn:schemas-microsoft-com:vml" Requires="v">
                <p:oleObj spid="_x0000_s3" name="" r:id="rId4" imgW="1930400" imgH="316865" progId="Equation.KSEE3">
                  <p:embed/>
                </p:oleObj>
              </mc:Choice>
              <mc:Fallback>
                <p:oleObj name="" r:id="rId4" imgW="1930400" imgH="316865" progId="Equation.KSEE3">
                  <p:embed/>
                  <p:pic>
                    <p:nvPicPr>
                      <p:cNvPr id="0" name="图片 4096"/>
                      <p:cNvPicPr/>
                      <p:nvPr/>
                    </p:nvPicPr>
                    <p:blipFill>
                      <a:blip r:embed="rId5"/>
                      <a:stretch>
                        <a:fillRect/>
                      </a:stretch>
                    </p:blipFill>
                    <p:spPr>
                      <a:xfrm>
                        <a:off x="2672080" y="5561965"/>
                        <a:ext cx="4391025" cy="720725"/>
                      </a:xfrm>
                      <a:prstGeom prst="rect">
                        <a:avLst/>
                      </a:prstGeom>
                    </p:spPr>
                  </p:pic>
                </p:oleObj>
              </mc:Fallback>
            </mc:AlternateContent>
          </a:graphicData>
        </a:graphic>
      </p:graphicFrame>
    </p:spTree>
    <p:custDataLst>
      <p:tags r:id="rId6"/>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案例</a:t>
            </a:r>
            <a:endParaRPr lang="zh-CN" altLang="en-US"/>
          </a:p>
        </p:txBody>
      </p:sp>
      <p:sp>
        <p:nvSpPr>
          <p:cNvPr id="3" name="内容占位符 2"/>
          <p:cNvSpPr>
            <a:spLocks noGrp="1"/>
          </p:cNvSpPr>
          <p:nvPr>
            <p:ph idx="1"/>
          </p:nvPr>
        </p:nvSpPr>
        <p:spPr>
          <a:xfrm>
            <a:off x="669882" y="1079465"/>
            <a:ext cx="10852237" cy="5041355"/>
          </a:xfrm>
        </p:spPr>
        <p:txBody>
          <a:bodyPr/>
          <a:p>
            <a:pPr marL="0" indent="0">
              <a:buNone/>
            </a:pPr>
            <a:r>
              <a:rPr lang="zh-CN" altLang="en-US"/>
              <a:t>借助在线网站进行参数估计和模型检验</a:t>
            </a:r>
            <a:endParaRPr lang="zh-CN" altLang="en-US"/>
          </a:p>
          <a:p>
            <a:pPr marL="0" indent="0">
              <a:buNone/>
            </a:pPr>
            <a:endParaRPr lang="zh-CN" altLang="en-US"/>
          </a:p>
        </p:txBody>
      </p:sp>
      <p:pic>
        <p:nvPicPr>
          <p:cNvPr id="4" name="图片 3"/>
          <p:cNvPicPr>
            <a:picLocks noChangeAspect="1"/>
          </p:cNvPicPr>
          <p:nvPr/>
        </p:nvPicPr>
        <p:blipFill>
          <a:blip r:embed="rId1"/>
          <a:stretch>
            <a:fillRect/>
          </a:stretch>
        </p:blipFill>
        <p:spPr>
          <a:xfrm>
            <a:off x="1651000" y="1508125"/>
            <a:ext cx="9042400" cy="5261610"/>
          </a:xfrm>
          <a:prstGeom prst="rect">
            <a:avLst/>
          </a:prstGeom>
        </p:spPr>
      </p:pic>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案例</a:t>
            </a:r>
            <a:endParaRPr lang="zh-CN" altLang="en-US"/>
          </a:p>
        </p:txBody>
      </p:sp>
      <p:pic>
        <p:nvPicPr>
          <p:cNvPr id="4" name="内容占位符 3"/>
          <p:cNvPicPr>
            <a:picLocks noChangeAspect="1"/>
          </p:cNvPicPr>
          <p:nvPr>
            <p:ph idx="1"/>
          </p:nvPr>
        </p:nvPicPr>
        <p:blipFill>
          <a:blip r:embed="rId1"/>
          <a:stretch>
            <a:fillRect/>
          </a:stretch>
        </p:blipFill>
        <p:spPr>
          <a:xfrm>
            <a:off x="669925" y="1685290"/>
            <a:ext cx="10852150" cy="2634615"/>
          </a:xfrm>
          <a:prstGeom prst="rect">
            <a:avLst/>
          </a:prstGeom>
        </p:spPr>
      </p:pic>
      <p:pic>
        <p:nvPicPr>
          <p:cNvPr id="5" name="图片 4"/>
          <p:cNvPicPr>
            <a:picLocks noChangeAspect="1"/>
          </p:cNvPicPr>
          <p:nvPr/>
        </p:nvPicPr>
        <p:blipFill>
          <a:blip r:embed="rId2"/>
          <a:stretch>
            <a:fillRect/>
          </a:stretch>
        </p:blipFill>
        <p:spPr>
          <a:xfrm>
            <a:off x="0" y="4319905"/>
            <a:ext cx="12192000" cy="2538095"/>
          </a:xfrm>
          <a:prstGeom prst="rect">
            <a:avLst/>
          </a:prstGeom>
        </p:spPr>
      </p:pic>
      <p:graphicFrame>
        <p:nvGraphicFramePr>
          <p:cNvPr id="6" name="对象 5">
            <a:hlinkClick r:id="" action="ppaction://ole?verb="/>
          </p:cNvPr>
          <p:cNvGraphicFramePr>
            <a:graphicFrameLocks noChangeAspect="1"/>
          </p:cNvGraphicFramePr>
          <p:nvPr/>
        </p:nvGraphicFramePr>
        <p:xfrm>
          <a:off x="3900805" y="994410"/>
          <a:ext cx="4542790" cy="690880"/>
        </p:xfrm>
        <a:graphic>
          <a:graphicData uri="http://schemas.openxmlformats.org/presentationml/2006/ole">
            <mc:AlternateContent xmlns:mc="http://schemas.openxmlformats.org/markup-compatibility/2006">
              <mc:Choice xmlns:v="urn:schemas-microsoft-com:vml" Requires="v">
                <p:oleObj spid="_x0000_s5121" name="" r:id="rId3" imgW="2082800" imgH="316865" progId="Equation.KSEE3">
                  <p:embed/>
                </p:oleObj>
              </mc:Choice>
              <mc:Fallback>
                <p:oleObj name="" r:id="rId3" imgW="2082800" imgH="316865" progId="Equation.KSEE3">
                  <p:embed/>
                  <p:pic>
                    <p:nvPicPr>
                      <p:cNvPr id="0" name="图片 5120"/>
                      <p:cNvPicPr/>
                      <p:nvPr/>
                    </p:nvPicPr>
                    <p:blipFill>
                      <a:blip r:embed="rId4"/>
                      <a:stretch>
                        <a:fillRect/>
                      </a:stretch>
                    </p:blipFill>
                    <p:spPr>
                      <a:xfrm>
                        <a:off x="3900805" y="994410"/>
                        <a:ext cx="4542790" cy="690880"/>
                      </a:xfrm>
                      <a:prstGeom prst="rect">
                        <a:avLst/>
                      </a:prstGeom>
                    </p:spPr>
                  </p:pic>
                </p:oleObj>
              </mc:Fallback>
            </mc:AlternateContent>
          </a:graphicData>
        </a:graphic>
      </p:graphicFrame>
    </p:spTree>
    <p:custDataLst>
      <p:tags r:id="rId5"/>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案例</a:t>
            </a:r>
            <a:endParaRPr lang="zh-CN" altLang="en-US"/>
          </a:p>
        </p:txBody>
      </p:sp>
      <p:graphicFrame>
        <p:nvGraphicFramePr>
          <p:cNvPr id="6" name="对象 5">
            <a:hlinkClick r:id="" action="ppaction://ole?verb="/>
          </p:cNvPr>
          <p:cNvGraphicFramePr>
            <a:graphicFrameLocks noChangeAspect="1"/>
          </p:cNvGraphicFramePr>
          <p:nvPr/>
        </p:nvGraphicFramePr>
        <p:xfrm>
          <a:off x="3360420" y="994410"/>
          <a:ext cx="5623560" cy="690880"/>
        </p:xfrm>
        <a:graphic>
          <a:graphicData uri="http://schemas.openxmlformats.org/presentationml/2006/ole">
            <mc:AlternateContent xmlns:mc="http://schemas.openxmlformats.org/markup-compatibility/2006">
              <mc:Choice xmlns:v="urn:schemas-microsoft-com:vml" Requires="v">
                <p:oleObj spid="_x0000_s5121" name="" r:id="rId1" imgW="2578100" imgH="316865" progId="Equation.KSEE3">
                  <p:embed/>
                </p:oleObj>
              </mc:Choice>
              <mc:Fallback>
                <p:oleObj name="" r:id="rId1" imgW="2578100" imgH="316865" progId="Equation.KSEE3">
                  <p:embed/>
                  <p:pic>
                    <p:nvPicPr>
                      <p:cNvPr id="0" name="图片 5120"/>
                      <p:cNvPicPr/>
                      <p:nvPr/>
                    </p:nvPicPr>
                    <p:blipFill>
                      <a:blip r:embed="rId2"/>
                      <a:stretch>
                        <a:fillRect/>
                      </a:stretch>
                    </p:blipFill>
                    <p:spPr>
                      <a:xfrm>
                        <a:off x="3360420" y="994410"/>
                        <a:ext cx="5623560" cy="690880"/>
                      </a:xfrm>
                      <a:prstGeom prst="rect">
                        <a:avLst/>
                      </a:prstGeom>
                    </p:spPr>
                  </p:pic>
                </p:oleObj>
              </mc:Fallback>
            </mc:AlternateContent>
          </a:graphicData>
        </a:graphic>
      </p:graphicFrame>
      <p:pic>
        <p:nvPicPr>
          <p:cNvPr id="7" name="内容占位符 6"/>
          <p:cNvPicPr>
            <a:picLocks noChangeAspect="1"/>
          </p:cNvPicPr>
          <p:nvPr>
            <p:ph idx="1"/>
          </p:nvPr>
        </p:nvPicPr>
        <p:blipFill>
          <a:blip r:embed="rId3"/>
          <a:stretch>
            <a:fillRect/>
          </a:stretch>
        </p:blipFill>
        <p:spPr>
          <a:xfrm>
            <a:off x="582930" y="1685290"/>
            <a:ext cx="10852150" cy="3059430"/>
          </a:xfrm>
          <a:prstGeom prst="rect">
            <a:avLst/>
          </a:prstGeom>
        </p:spPr>
      </p:pic>
      <p:pic>
        <p:nvPicPr>
          <p:cNvPr id="8" name="图片 7"/>
          <p:cNvPicPr>
            <a:picLocks noChangeAspect="1"/>
          </p:cNvPicPr>
          <p:nvPr/>
        </p:nvPicPr>
        <p:blipFill>
          <a:blip r:embed="rId4"/>
          <a:stretch>
            <a:fillRect/>
          </a:stretch>
        </p:blipFill>
        <p:spPr>
          <a:xfrm>
            <a:off x="14605" y="4305300"/>
            <a:ext cx="12315825" cy="2552700"/>
          </a:xfrm>
          <a:prstGeom prst="rect">
            <a:avLst/>
          </a:prstGeom>
        </p:spPr>
      </p:pic>
    </p:spTree>
    <p:custDataLst>
      <p:tags r:id="rId5"/>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多元线性回归分析</a:t>
            </a:r>
            <a:r>
              <a:rPr lang="en-US" altLang="zh-CN">
                <a:sym typeface="+mn-ea"/>
              </a:rPr>
              <a:t>——</a:t>
            </a:r>
            <a:r>
              <a:rPr>
                <a:sym typeface="+mn-ea"/>
              </a:rPr>
              <a:t>案例</a:t>
            </a:r>
            <a:endParaRPr lang="zh-CN" altLang="en-US"/>
          </a:p>
        </p:txBody>
      </p:sp>
      <p:sp>
        <p:nvSpPr>
          <p:cNvPr id="5" name="文本框 4"/>
          <p:cNvSpPr txBox="1"/>
          <p:nvPr/>
        </p:nvSpPr>
        <p:spPr>
          <a:xfrm>
            <a:off x="1377950" y="6289040"/>
            <a:ext cx="9339580" cy="368300"/>
          </a:xfrm>
          <a:prstGeom prst="rect">
            <a:avLst/>
          </a:prstGeom>
          <a:noFill/>
        </p:spPr>
        <p:txBody>
          <a:bodyPr wrap="square" rtlCol="0">
            <a:spAutoFit/>
          </a:bodyPr>
          <a:p>
            <a:pPr algn="ctr"/>
            <a:r>
              <a:rPr lang="zh-CN" altLang="en-US"/>
              <a:t>不同的回归方程与真实值的拟合程度比较</a:t>
            </a:r>
            <a:endParaRPr lang="zh-CN" altLang="en-US"/>
          </a:p>
        </p:txBody>
      </p:sp>
      <p:pic>
        <p:nvPicPr>
          <p:cNvPr id="7" name="内容占位符 6"/>
          <p:cNvPicPr>
            <a:picLocks noChangeAspect="1"/>
          </p:cNvPicPr>
          <p:nvPr>
            <p:ph idx="1"/>
          </p:nvPr>
        </p:nvPicPr>
        <p:blipFill>
          <a:blip r:embed="rId1"/>
          <a:stretch>
            <a:fillRect/>
          </a:stretch>
        </p:blipFill>
        <p:spPr>
          <a:xfrm>
            <a:off x="862965" y="942975"/>
            <a:ext cx="10466705" cy="5391785"/>
          </a:xfrm>
          <a:prstGeom prst="rect">
            <a:avLst/>
          </a:prstGeom>
        </p:spPr>
      </p:pic>
      <p:graphicFrame>
        <p:nvGraphicFramePr>
          <p:cNvPr id="8" name="对象 7">
            <a:hlinkClick r:id="" action="ppaction://ole?verb="/>
          </p:cNvPr>
          <p:cNvGraphicFramePr>
            <a:graphicFrameLocks noChangeAspect="1"/>
          </p:cNvGraphicFramePr>
          <p:nvPr/>
        </p:nvGraphicFramePr>
        <p:xfrm>
          <a:off x="8112760" y="4724400"/>
          <a:ext cx="2930294" cy="360000"/>
        </p:xfrm>
        <a:graphic>
          <a:graphicData uri="http://schemas.openxmlformats.org/presentationml/2006/ole">
            <mc:AlternateContent xmlns:mc="http://schemas.openxmlformats.org/markup-compatibility/2006">
              <mc:Choice xmlns:v="urn:schemas-microsoft-com:vml" Requires="v">
                <p:oleObj spid="_x0000_s5121" name="" r:id="rId2" imgW="2578100" imgH="316865" progId="Equation.KSEE3">
                  <p:embed/>
                </p:oleObj>
              </mc:Choice>
              <mc:Fallback>
                <p:oleObj name="" r:id="rId2" imgW="2578100" imgH="316865" progId="Equation.KSEE3">
                  <p:embed/>
                  <p:pic>
                    <p:nvPicPr>
                      <p:cNvPr id="0" name="图片 5120"/>
                      <p:cNvPicPr/>
                      <p:nvPr/>
                    </p:nvPicPr>
                    <p:blipFill>
                      <a:blip r:embed="rId3"/>
                      <a:stretch>
                        <a:fillRect/>
                      </a:stretch>
                    </p:blipFill>
                    <p:spPr>
                      <a:xfrm>
                        <a:off x="8112760" y="4724400"/>
                        <a:ext cx="2930294" cy="36000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8112760" y="4258310"/>
          <a:ext cx="2367132" cy="360000"/>
        </p:xfrm>
        <a:graphic>
          <a:graphicData uri="http://schemas.openxmlformats.org/presentationml/2006/ole">
            <mc:AlternateContent xmlns:mc="http://schemas.openxmlformats.org/markup-compatibility/2006">
              <mc:Choice xmlns:v="urn:schemas-microsoft-com:vml" Requires="v">
                <p:oleObj spid="_x0000_s10" name="" r:id="rId4" imgW="2082800" imgH="316865" progId="Equation.KSEE3">
                  <p:embed/>
                </p:oleObj>
              </mc:Choice>
              <mc:Fallback>
                <p:oleObj name="" r:id="rId4" imgW="2082800" imgH="316865" progId="Equation.KSEE3">
                  <p:embed/>
                  <p:pic>
                    <p:nvPicPr>
                      <p:cNvPr id="0" name="图片 5120"/>
                      <p:cNvPicPr/>
                      <p:nvPr/>
                    </p:nvPicPr>
                    <p:blipFill>
                      <a:blip r:embed="rId5"/>
                      <a:stretch>
                        <a:fillRect/>
                      </a:stretch>
                    </p:blipFill>
                    <p:spPr>
                      <a:xfrm>
                        <a:off x="8112760" y="4258310"/>
                        <a:ext cx="2367132" cy="36000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8112686" y="3784578"/>
          <a:ext cx="1530350" cy="360045"/>
        </p:xfrm>
        <a:graphic>
          <a:graphicData uri="http://schemas.openxmlformats.org/presentationml/2006/ole">
            <mc:AlternateContent xmlns:mc="http://schemas.openxmlformats.org/markup-compatibility/2006">
              <mc:Choice xmlns:v="urn:schemas-microsoft-com:vml" Requires="v">
                <p:oleObj spid="_x0000_s12" name="" r:id="rId6" imgW="1346200" imgH="316865" progId="Equation.KSEE3">
                  <p:embed/>
                </p:oleObj>
              </mc:Choice>
              <mc:Fallback>
                <p:oleObj name="" r:id="rId6" imgW="1346200" imgH="316865" progId="Equation.KSEE3">
                  <p:embed/>
                  <p:pic>
                    <p:nvPicPr>
                      <p:cNvPr id="0" name="图片 5120"/>
                      <p:cNvPicPr/>
                      <p:nvPr/>
                    </p:nvPicPr>
                    <p:blipFill>
                      <a:blip r:embed="rId7"/>
                      <a:stretch>
                        <a:fillRect/>
                      </a:stretch>
                    </p:blipFill>
                    <p:spPr>
                      <a:xfrm>
                        <a:off x="8112686" y="3784578"/>
                        <a:ext cx="1530350" cy="360045"/>
                      </a:xfrm>
                      <a:prstGeom prst="rect">
                        <a:avLst/>
                      </a:prstGeom>
                    </p:spPr>
                  </p:pic>
                </p:oleObj>
              </mc:Fallback>
            </mc:AlternateContent>
          </a:graphicData>
        </a:graphic>
      </p:graphicFrame>
    </p:spTree>
    <p:custDataLst>
      <p:tags r:id="rId8"/>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时间序列分析</a:t>
            </a:r>
            <a:r>
              <a:rPr lang="en-US" altLang="zh-CN"/>
              <a:t>——</a:t>
            </a:r>
            <a:r>
              <a:t>基本概念</a:t>
            </a:r>
          </a:p>
        </p:txBody>
      </p:sp>
      <p:sp>
        <p:nvSpPr>
          <p:cNvPr id="3" name="内容占位符 2"/>
          <p:cNvSpPr>
            <a:spLocks noGrp="1"/>
          </p:cNvSpPr>
          <p:nvPr>
            <p:ph idx="1"/>
          </p:nvPr>
        </p:nvSpPr>
        <p:spPr/>
        <p:txBody>
          <a:bodyPr/>
          <a:p>
            <a:pPr marL="0" indent="0">
              <a:buNone/>
            </a:pPr>
            <a:r>
              <a:rPr lang="zh-CN" altLang="en-US"/>
              <a:t>根据某个变量的过去值预测未来值，就需要用到时间序列分析。</a:t>
            </a:r>
            <a:endParaRPr lang="zh-CN" altLang="en-US"/>
          </a:p>
          <a:p>
            <a:pPr marL="0" indent="0">
              <a:buNone/>
            </a:pPr>
            <a:r>
              <a:rPr lang="en-US" altLang="zh-CN"/>
              <a:t>1.</a:t>
            </a:r>
            <a:r>
              <a:t>随机过程</a:t>
            </a:r>
          </a:p>
          <a:p>
            <a:pPr marL="0" indent="0">
              <a:buNone/>
            </a:pPr>
            <a:r>
              <a:t>随机变量按照时间的先后顺序排列的集合叫做随机过程。</a:t>
            </a:r>
          </a:p>
          <a:p>
            <a:pPr marL="0" indent="0">
              <a:buNone/>
            </a:pPr>
            <a:r>
              <a:t>若一个随机过程的均值和方差不随时间的改变而改变，且在任何两期之间的协方差值仅依赖于两期的距离或滞后的长度，而不依赖于时间，这样的随机过程称为</a:t>
            </a:r>
            <a:r>
              <a:rPr b="1"/>
              <a:t>平稳随机过程</a:t>
            </a:r>
            <a:r>
              <a:t>；反之，称为</a:t>
            </a:r>
            <a:r>
              <a:rPr b="1"/>
              <a:t>非平稳随机过程</a:t>
            </a:r>
            <a:r>
              <a: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p:txBody>
          <a:bodyPr/>
          <a:p>
            <a:pPr marL="0" indent="0">
              <a:buNone/>
            </a:pPr>
            <a:r>
              <a:rPr lang="zh-CN" altLang="en-US"/>
              <a:t>相关系数的计算公式为：</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lgn="ctr">
              <a:buNone/>
            </a:pPr>
            <a:r>
              <a:rPr lang="zh-CN" altLang="en-US"/>
              <a:t>相关系数的分子为两个变量的</a:t>
            </a:r>
            <a:r>
              <a:rPr lang="en-US" altLang="zh-CN" b="1"/>
              <a:t>“</a:t>
            </a:r>
            <a:r>
              <a:rPr b="1"/>
              <a:t>协方差</a:t>
            </a:r>
            <a:r>
              <a:rPr lang="en-US" altLang="zh-CN" b="1"/>
              <a:t>”</a:t>
            </a:r>
            <a:r>
              <a:rPr b="1"/>
              <a:t>，</a:t>
            </a:r>
            <a:r>
              <a:t>分母为两个变量</a:t>
            </a:r>
            <a:r>
              <a:rPr lang="en-US" altLang="zh-CN" b="1"/>
              <a:t>“</a:t>
            </a:r>
            <a:r>
              <a:rPr b="1"/>
              <a:t>标准差</a:t>
            </a:r>
            <a:r>
              <a:rPr lang="en-US" altLang="zh-CN" b="1"/>
              <a:t>”</a:t>
            </a:r>
            <a:r>
              <a:t>的乘积。</a:t>
            </a:r>
            <a:endParaRPr lang="zh-CN" altLang="en-US" b="1"/>
          </a:p>
          <a:p>
            <a:pPr marL="0" indent="0">
              <a:buNone/>
            </a:pPr>
            <a:endParaRPr lang="zh-CN" altLang="en-US" b="1"/>
          </a:p>
        </p:txBody>
      </p:sp>
      <p:graphicFrame>
        <p:nvGraphicFramePr>
          <p:cNvPr id="5" name="对象 4">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1" imgW="914400" imgH="215900" progId="Equation.KSEE3">
                  <p:embed/>
                </p:oleObj>
              </mc:Choice>
              <mc:Fallback>
                <p:oleObj name="" r:id="rId1" imgW="914400" imgH="215900" progId="Equation.KSEE3">
                  <p:embed/>
                  <p:pic>
                    <p:nvPicPr>
                      <p:cNvPr id="0" name="图片 1025"/>
                      <p:cNvPicPr/>
                      <p:nvPr/>
                    </p:nvPicPr>
                    <p:blipFill>
                      <a:blip r:embed="rId2"/>
                      <a:stretch>
                        <a:fillRect/>
                      </a:stretch>
                    </p:blipFill>
                    <p:spPr>
                      <a:xfrm>
                        <a:off x="5638800" y="3321050"/>
                        <a:ext cx="914400" cy="2159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832486" y="2322195"/>
          <a:ext cx="10526395" cy="1910080"/>
        </p:xfrm>
        <a:graphic>
          <a:graphicData uri="http://schemas.openxmlformats.org/presentationml/2006/ole">
            <mc:AlternateContent xmlns:mc="http://schemas.openxmlformats.org/markup-compatibility/2006">
              <mc:Choice xmlns:v="urn:schemas-microsoft-com:vml" Requires="v">
                <p:oleObj spid="_x0000_s7" name="" r:id="rId3" imgW="5041900" imgH="914400" progId="Equation.KSEE3">
                  <p:embed/>
                </p:oleObj>
              </mc:Choice>
              <mc:Fallback>
                <p:oleObj name="" r:id="rId3" imgW="5041900" imgH="914400" progId="Equation.KSEE3">
                  <p:embed/>
                  <p:pic>
                    <p:nvPicPr>
                      <p:cNvPr id="0" name="图片 1024"/>
                      <p:cNvPicPr/>
                      <p:nvPr/>
                    </p:nvPicPr>
                    <p:blipFill>
                      <a:blip r:embed="rId4"/>
                      <a:stretch>
                        <a:fillRect/>
                      </a:stretch>
                    </p:blipFill>
                    <p:spPr>
                      <a:xfrm>
                        <a:off x="832486" y="2322195"/>
                        <a:ext cx="10526395" cy="1910080"/>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基本概念</a:t>
            </a:r>
            <a:endParaRPr lang="zh-CN" altLang="en-US"/>
          </a:p>
        </p:txBody>
      </p:sp>
      <p:sp>
        <p:nvSpPr>
          <p:cNvPr id="3" name="内容占位符 2"/>
          <p:cNvSpPr>
            <a:spLocks noGrp="1"/>
          </p:cNvSpPr>
          <p:nvPr>
            <p:ph idx="1"/>
          </p:nvPr>
        </p:nvSpPr>
        <p:spPr/>
        <p:txBody>
          <a:bodyPr/>
          <a:p>
            <a:pPr marL="0" indent="0">
              <a:buNone/>
            </a:pPr>
            <a:r>
              <a:rPr lang="en-US" altLang="zh-CN"/>
              <a:t>2.</a:t>
            </a:r>
            <a:r>
              <a:t>白噪声过程</a:t>
            </a:r>
          </a:p>
          <a:p>
            <a:pPr marL="0" indent="0">
              <a:buNone/>
            </a:pPr>
            <a:r>
              <a:t>        若一个随机过程的均值为</a:t>
            </a:r>
            <a:r>
              <a:rPr lang="en-US" altLang="zh-CN"/>
              <a:t>0</a:t>
            </a:r>
            <a:r>
              <a:t>，方差为不变的常数，而且序列不存在相关性，这样的随机过程称为白噪声过程。</a:t>
            </a:r>
          </a:p>
          <a:p>
            <a:pPr marL="0" indent="0">
              <a:buNone/>
            </a:pPr>
            <a:r>
              <a:t>       例如在线性回归分析中的误差项</a:t>
            </a:r>
            <a:r>
              <a:rPr lang="en-US" altLang="zh-CN"/>
              <a:t>μ</a:t>
            </a:r>
            <a:r>
              <a:rPr lang="en-US" altLang="zh-CN" baseline="-25000">
                <a:solidFill>
                  <a:schemeClr val="tx1">
                    <a:lumMod val="75000"/>
                    <a:lumOff val="25000"/>
                  </a:schemeClr>
                </a:solidFill>
                <a:uFillTx/>
              </a:rPr>
              <a:t>t</a:t>
            </a:r>
            <a:r>
              <a:rPr>
                <a:solidFill>
                  <a:schemeClr val="tx1">
                    <a:lumMod val="75000"/>
                    <a:lumOff val="25000"/>
                  </a:schemeClr>
                </a:solidFill>
                <a:uFillTx/>
              </a:rPr>
              <a:t>服从均值为0，方差为不变常数，且无自相关，因此即为白噪声过程。</a:t>
            </a:r>
            <a:endParaRPr>
              <a:solidFill>
                <a:schemeClr val="tx1">
                  <a:lumMod val="75000"/>
                  <a:lumOff val="25000"/>
                </a:schemeClr>
              </a:solidFill>
              <a:uFillTx/>
            </a:endParaRPr>
          </a:p>
        </p:txBody>
      </p:sp>
      <p:pic>
        <p:nvPicPr>
          <p:cNvPr id="4" name="图片 3" descr="0df431adcbef760923f751a221dda3cc7cd99e0b[1]"/>
          <p:cNvPicPr>
            <a:picLocks noChangeAspect="1"/>
          </p:cNvPicPr>
          <p:nvPr/>
        </p:nvPicPr>
        <p:blipFill>
          <a:blip r:embed="rId1"/>
          <a:stretch>
            <a:fillRect/>
          </a:stretch>
        </p:blipFill>
        <p:spPr>
          <a:xfrm>
            <a:off x="2392045" y="3152140"/>
            <a:ext cx="7407275" cy="3185160"/>
          </a:xfrm>
          <a:prstGeom prst="rect">
            <a:avLst/>
          </a:prstGeom>
        </p:spPr>
      </p:pic>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时间序列分析</a:t>
            </a:r>
            <a:r>
              <a:rPr lang="en-US" altLang="zh-CN"/>
              <a:t>——</a:t>
            </a:r>
            <a:r>
              <a:t>基本概念</a:t>
            </a:r>
          </a:p>
        </p:txBody>
      </p:sp>
      <p:sp>
        <p:nvSpPr>
          <p:cNvPr id="3" name="内容占位符 2"/>
          <p:cNvSpPr>
            <a:spLocks noGrp="1"/>
          </p:cNvSpPr>
          <p:nvPr>
            <p:ph idx="1"/>
          </p:nvPr>
        </p:nvSpPr>
        <p:spPr/>
        <p:txBody>
          <a:bodyPr/>
          <a:p>
            <a:pPr marL="0" indent="0">
              <a:buNone/>
            </a:pPr>
            <a:r>
              <a:rPr lang="en-US" altLang="zh-CN"/>
              <a:t>3.</a:t>
            </a:r>
            <a:r>
              <a:t>自相关函数与偏自相关函数</a:t>
            </a:r>
          </a:p>
          <a:p>
            <a:pPr marL="0" indent="0">
              <a:buNone/>
            </a:pPr>
            <a:r>
              <a:t>时间序列的自相关函数定义为：</a:t>
            </a:r>
          </a:p>
          <a:p>
            <a:pPr marL="0" indent="0">
              <a:buNone/>
            </a:pPr>
          </a:p>
          <a:p>
            <a:pPr marL="0" indent="0">
              <a:buNone/>
            </a:pPr>
          </a:p>
          <a:p>
            <a:pPr marL="0" indent="0">
              <a:buNone/>
            </a:pPr>
          </a:p>
          <a:p>
            <a:pPr marL="0" indent="0">
              <a:buNone/>
            </a:pPr>
          </a:p>
          <a:p>
            <a:pPr marL="0" indent="0">
              <a:buNone/>
            </a:pPr>
            <a:r>
              <a:t>若时间序列为平稳时间序列，则有</a:t>
            </a:r>
            <a:r>
              <a:rPr lang="en-US" altLang="zh-CN"/>
              <a:t>Var(y</a:t>
            </a:r>
            <a:r>
              <a:rPr lang="en-US" altLang="zh-CN" baseline="-25000">
                <a:solidFill>
                  <a:schemeClr val="tx1">
                    <a:lumMod val="75000"/>
                    <a:lumOff val="25000"/>
                  </a:schemeClr>
                </a:solidFill>
                <a:uFillTx/>
              </a:rPr>
              <a:t>t</a:t>
            </a:r>
            <a:r>
              <a:rPr lang="en-US" altLang="zh-CN"/>
              <a:t>)=Var(y</a:t>
            </a:r>
            <a:r>
              <a:rPr lang="en-US" altLang="zh-CN" baseline="-25000"/>
              <a:t>t+k</a:t>
            </a:r>
            <a:r>
              <a:rPr lang="en-US" altLang="zh-CN"/>
              <a:t>)=</a:t>
            </a:r>
            <a:r>
              <a:rPr lang="en-US" altLang="zh-CN">
                <a:latin typeface="Arial" panose="020B0604020202020204" pitchFamily="34" charset="0"/>
                <a:cs typeface="Arial" panose="020B0604020202020204" pitchFamily="34" charset="0"/>
              </a:rPr>
              <a:t>γ</a:t>
            </a:r>
            <a:r>
              <a:rPr lang="en-US" altLang="zh-CN" baseline="-25000"/>
              <a:t>0</a:t>
            </a:r>
            <a:r>
              <a:t>,因此平稳时间序列的自相关函数为：</a:t>
            </a:r>
          </a:p>
          <a:p>
            <a:pPr marL="0" indent="0">
              <a:buNone/>
            </a:pPr>
          </a:p>
          <a:p>
            <a:pPr marL="0" indent="0">
              <a:buNone/>
            </a:pPr>
          </a:p>
        </p:txBody>
      </p:sp>
      <p:graphicFrame>
        <p:nvGraphicFramePr>
          <p:cNvPr id="4" name="对象 3">
            <a:hlinkClick r:id="" action="ppaction://ole?verb="/>
          </p:cNvPr>
          <p:cNvGraphicFramePr>
            <a:graphicFrameLocks noChangeAspect="1"/>
          </p:cNvGraphicFramePr>
          <p:nvPr/>
        </p:nvGraphicFramePr>
        <p:xfrm>
          <a:off x="3876675" y="2379980"/>
          <a:ext cx="4438015" cy="1125220"/>
        </p:xfrm>
        <a:graphic>
          <a:graphicData uri="http://schemas.openxmlformats.org/presentationml/2006/ole">
            <mc:AlternateContent xmlns:mc="http://schemas.openxmlformats.org/markup-compatibility/2006">
              <mc:Choice xmlns:v="urn:schemas-microsoft-com:vml" Requires="v">
                <p:oleObj spid="_x0000_s1025" name="" r:id="rId1" imgW="1803400" imgH="457200" progId="Equation.KSEE3">
                  <p:embed/>
                </p:oleObj>
              </mc:Choice>
              <mc:Fallback>
                <p:oleObj name="" r:id="rId1" imgW="1803400" imgH="457200" progId="Equation.KSEE3">
                  <p:embed/>
                  <p:pic>
                    <p:nvPicPr>
                      <p:cNvPr id="0" name="图片 1024"/>
                      <p:cNvPicPr/>
                      <p:nvPr/>
                    </p:nvPicPr>
                    <p:blipFill>
                      <a:blip r:embed="rId2"/>
                      <a:stretch>
                        <a:fillRect/>
                      </a:stretch>
                    </p:blipFill>
                    <p:spPr>
                      <a:xfrm>
                        <a:off x="3876675" y="2379980"/>
                        <a:ext cx="4438015" cy="112522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3316605" y="4563110"/>
          <a:ext cx="5558823" cy="1080000"/>
        </p:xfrm>
        <a:graphic>
          <a:graphicData uri="http://schemas.openxmlformats.org/presentationml/2006/ole">
            <mc:AlternateContent xmlns:mc="http://schemas.openxmlformats.org/markup-compatibility/2006">
              <mc:Choice xmlns:v="urn:schemas-microsoft-com:vml" Requires="v">
                <p:oleObj spid="_x0000_s1026" name="" r:id="rId3" imgW="2222500" imgH="431800" progId="Equation.KSEE3">
                  <p:embed/>
                </p:oleObj>
              </mc:Choice>
              <mc:Fallback>
                <p:oleObj name="" r:id="rId3" imgW="2222500" imgH="431800" progId="Equation.KSEE3">
                  <p:embed/>
                  <p:pic>
                    <p:nvPicPr>
                      <p:cNvPr id="0" name="图片 1025"/>
                      <p:cNvPicPr/>
                      <p:nvPr/>
                    </p:nvPicPr>
                    <p:blipFill>
                      <a:blip r:embed="rId4"/>
                      <a:stretch>
                        <a:fillRect/>
                      </a:stretch>
                    </p:blipFill>
                    <p:spPr>
                      <a:xfrm>
                        <a:off x="3316605" y="4563110"/>
                        <a:ext cx="5558823" cy="1080000"/>
                      </a:xfrm>
                      <a:prstGeom prst="rect">
                        <a:avLst/>
                      </a:prstGeom>
                    </p:spPr>
                  </p:pic>
                </p:oleObj>
              </mc:Fallback>
            </mc:AlternateContent>
          </a:graphicData>
        </a:graphic>
      </p:graphicFrame>
    </p:spTree>
    <p:custDataLst>
      <p:tags r:id="rId5"/>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基本概念</a:t>
            </a:r>
            <a:endParaRPr lang="zh-CN" altLang="en-US"/>
          </a:p>
        </p:txBody>
      </p:sp>
      <p:sp>
        <p:nvSpPr>
          <p:cNvPr id="3" name="内容占位符 2"/>
          <p:cNvSpPr>
            <a:spLocks noGrp="1"/>
          </p:cNvSpPr>
          <p:nvPr>
            <p:ph idx="1"/>
          </p:nvPr>
        </p:nvSpPr>
        <p:spPr/>
        <p:txBody>
          <a:bodyPr/>
          <a:p>
            <a:pPr marL="0" indent="0">
              <a:buNone/>
            </a:pPr>
            <a:r>
              <a:rPr lang="zh-CN" altLang="en-US"/>
              <a:t>偏自相关函数是指当其他变量给定的条件下，</a:t>
            </a:r>
            <a:r>
              <a:rPr lang="en-US" altLang="zh-CN"/>
              <a:t>y</a:t>
            </a:r>
            <a:r>
              <a:rPr lang="en-US" altLang="zh-CN" baseline="-25000">
                <a:solidFill>
                  <a:schemeClr val="tx1">
                    <a:lumMod val="75000"/>
                    <a:lumOff val="25000"/>
                  </a:schemeClr>
                </a:solidFill>
                <a:uFillTx/>
              </a:rPr>
              <a:t>t</a:t>
            </a:r>
            <a:r>
              <a:t>和</a:t>
            </a:r>
            <a:r>
              <a:rPr lang="en-US" altLang="zh-CN"/>
              <a:t>y</a:t>
            </a:r>
            <a:r>
              <a:rPr lang="en-US" altLang="zh-CN" baseline="-25000"/>
              <a:t>t+k</a:t>
            </a:r>
            <a:r>
              <a:t>的条件相关系数，记为</a:t>
            </a:r>
            <a:r>
              <a:rPr>
                <a:latin typeface="Arial" panose="020B0604020202020204" pitchFamily="34" charset="0"/>
                <a:cs typeface="Arial" panose="020B0604020202020204" pitchFamily="34" charset="0"/>
              </a:rPr>
              <a:t>φ</a:t>
            </a:r>
            <a:r>
              <a:rPr lang="en-US" altLang="zh-CN" baseline="-25000"/>
              <a:t>kk</a:t>
            </a:r>
            <a:r>
              <a:t>，</a:t>
            </a:r>
            <a:r>
              <a:t>其计算公式如下：</a:t>
            </a:r>
          </a:p>
          <a:p>
            <a:pPr marL="0" indent="0">
              <a:buNone/>
            </a:pPr>
            <a:r>
              <a:t>（</a:t>
            </a:r>
            <a:r>
              <a:rPr lang="en-US" altLang="zh-CN"/>
              <a:t>1</a:t>
            </a:r>
            <a:r>
              <a:t>）当</a:t>
            </a:r>
            <a:r>
              <a:rPr lang="en-US" altLang="zh-CN"/>
              <a:t>k=1</a:t>
            </a:r>
            <a:r>
              <a:t>时，</a:t>
            </a:r>
            <a:r>
              <a:rPr>
                <a:sym typeface="+mn-ea"/>
              </a:rPr>
              <a:t>为</a:t>
            </a:r>
            <a:r>
              <a:rPr>
                <a:latin typeface="Arial" panose="020B0604020202020204" pitchFamily="34" charset="0"/>
                <a:cs typeface="Arial" panose="020B0604020202020204" pitchFamily="34" charset="0"/>
                <a:sym typeface="+mn-ea"/>
              </a:rPr>
              <a:t>φ</a:t>
            </a:r>
            <a:r>
              <a:rPr lang="en-US" altLang="zh-CN" baseline="-25000">
                <a:sym typeface="+mn-ea"/>
              </a:rPr>
              <a:t>kk=</a:t>
            </a:r>
            <a:r>
              <a:rPr>
                <a:latin typeface="Arial" panose="020B0604020202020204" pitchFamily="34" charset="0"/>
                <a:cs typeface="Arial" panose="020B0604020202020204" pitchFamily="34" charset="0"/>
                <a:sym typeface="+mn-ea"/>
              </a:rPr>
              <a:t>ρ</a:t>
            </a:r>
            <a:r>
              <a:rPr lang="en-US" altLang="zh-CN" baseline="-25000">
                <a:latin typeface="Arial" panose="020B0604020202020204" pitchFamily="34" charset="0"/>
                <a:cs typeface="Arial" panose="020B0604020202020204" pitchFamily="34" charset="0"/>
                <a:sym typeface="+mn-ea"/>
              </a:rPr>
              <a:t>1</a:t>
            </a:r>
            <a:r>
              <a:rPr>
                <a:latin typeface="Arial" panose="020B0604020202020204" pitchFamily="34" charset="0"/>
                <a:cs typeface="Arial" panose="020B0604020202020204" pitchFamily="34" charset="0"/>
                <a:sym typeface="+mn-ea"/>
              </a:rPr>
              <a:t>；</a:t>
            </a:r>
            <a:endParaRPr>
              <a:latin typeface="Arial" panose="020B0604020202020204" pitchFamily="34" charset="0"/>
              <a:cs typeface="Arial" panose="020B0604020202020204" pitchFamily="34" charset="0"/>
              <a:sym typeface="+mn-ea"/>
            </a:endParaRPr>
          </a:p>
          <a:p>
            <a:pPr marL="0" indent="0">
              <a:buNone/>
            </a:pPr>
            <a:r>
              <a:t>（</a:t>
            </a:r>
            <a:r>
              <a:rPr lang="en-US" altLang="zh-CN"/>
              <a:t>2</a:t>
            </a:r>
            <a:r>
              <a:t>）当</a:t>
            </a:r>
            <a:r>
              <a:rPr lang="en-US" altLang="zh-CN"/>
              <a:t>k&gt;1</a:t>
            </a:r>
            <a:r>
              <a:t>时，</a:t>
            </a:r>
          </a:p>
          <a:p>
            <a:pPr marL="0" indent="0">
              <a:buNone/>
            </a:pPr>
          </a:p>
        </p:txBody>
      </p:sp>
      <p:graphicFrame>
        <p:nvGraphicFramePr>
          <p:cNvPr id="4" name="对象 3">
            <a:hlinkClick r:id="" action="ppaction://ole?verb="/>
          </p:cNvPr>
          <p:cNvGraphicFramePr>
            <a:graphicFrameLocks noChangeAspect="1"/>
          </p:cNvGraphicFramePr>
          <p:nvPr/>
        </p:nvGraphicFramePr>
        <p:xfrm>
          <a:off x="3434715" y="2810510"/>
          <a:ext cx="3675380" cy="2404745"/>
        </p:xfrm>
        <a:graphic>
          <a:graphicData uri="http://schemas.openxmlformats.org/presentationml/2006/ole">
            <mc:AlternateContent xmlns:mc="http://schemas.openxmlformats.org/markup-compatibility/2006">
              <mc:Choice xmlns:v="urn:schemas-microsoft-com:vml" Requires="v">
                <p:oleObj spid="_x0000_s2049" name="" r:id="rId1" imgW="1358900" imgH="889000" progId="Equation.KSEE3">
                  <p:embed/>
                </p:oleObj>
              </mc:Choice>
              <mc:Fallback>
                <p:oleObj name="" r:id="rId1" imgW="1358900" imgH="889000" progId="Equation.KSEE3">
                  <p:embed/>
                  <p:pic>
                    <p:nvPicPr>
                      <p:cNvPr id="0" name="图片 2048"/>
                      <p:cNvPicPr/>
                      <p:nvPr/>
                    </p:nvPicPr>
                    <p:blipFill>
                      <a:blip r:embed="rId2"/>
                      <a:stretch>
                        <a:fillRect/>
                      </a:stretch>
                    </p:blipFill>
                    <p:spPr>
                      <a:xfrm>
                        <a:off x="3434715" y="2810510"/>
                        <a:ext cx="3675380" cy="2404745"/>
                      </a:xfrm>
                      <a:prstGeom prst="rect">
                        <a:avLst/>
                      </a:prstGeom>
                    </p:spPr>
                  </p:pic>
                </p:oleObj>
              </mc:Fallback>
            </mc:AlternateContent>
          </a:graphicData>
        </a:graphic>
      </p:graphicFrame>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基本概念</a:t>
            </a:r>
            <a:endParaRPr lang="zh-CN" altLang="en-US"/>
          </a:p>
        </p:txBody>
      </p:sp>
      <p:sp>
        <p:nvSpPr>
          <p:cNvPr id="3" name="内容占位符 2"/>
          <p:cNvSpPr>
            <a:spLocks noGrp="1"/>
          </p:cNvSpPr>
          <p:nvPr>
            <p:ph idx="1"/>
          </p:nvPr>
        </p:nvSpPr>
        <p:spPr/>
        <p:txBody>
          <a:bodyPr/>
          <a:p>
            <a:pPr marL="0" indent="0">
              <a:buNone/>
            </a:pPr>
            <a:r>
              <a:rPr lang="en-US" altLang="zh-CN"/>
              <a:t>4.</a:t>
            </a:r>
            <a:r>
              <a:t>平稳和非平稳时间序列</a:t>
            </a:r>
          </a:p>
          <a:p>
            <a:pPr marL="0" indent="0">
              <a:buNone/>
            </a:pPr>
            <a:r>
              <a:t>      时间序列的统计特征不会随着时间的变化而变化，即反映统计特征的均值、方差和协方差等均不随时间的改变而改变，称为平稳时间序列；反之，称为非平稳时间序列。</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基本概念</a:t>
            </a:r>
            <a:endParaRPr lang="zh-CN" altLang="en-US"/>
          </a:p>
        </p:txBody>
      </p:sp>
      <p:sp>
        <p:nvSpPr>
          <p:cNvPr id="3" name="内容占位符 2"/>
          <p:cNvSpPr>
            <a:spLocks noGrp="1"/>
          </p:cNvSpPr>
          <p:nvPr>
            <p:ph idx="1"/>
          </p:nvPr>
        </p:nvSpPr>
        <p:spPr/>
        <p:txBody>
          <a:bodyPr/>
          <a:p>
            <a:pPr marL="0" indent="0">
              <a:buNone/>
            </a:pPr>
            <a:r>
              <a:rPr lang="en-US" altLang="zh-CN"/>
              <a:t>5.</a:t>
            </a:r>
            <a:r>
              <a:t>单整</a:t>
            </a:r>
          </a:p>
          <a:p>
            <a:pPr marL="0" indent="0">
              <a:buNone/>
            </a:pPr>
            <a:r>
              <a:t>      如果非平稳序列</a:t>
            </a:r>
            <a:r>
              <a:rPr lang="en-US" altLang="zh-CN"/>
              <a:t>{y</a:t>
            </a:r>
            <a:r>
              <a:rPr lang="en-US" altLang="zh-CN" baseline="-25000">
                <a:solidFill>
                  <a:schemeClr val="tx1">
                    <a:lumMod val="75000"/>
                    <a:lumOff val="25000"/>
                  </a:schemeClr>
                </a:solidFill>
                <a:uFillTx/>
              </a:rPr>
              <a:t>t</a:t>
            </a:r>
            <a:r>
              <a:rPr lang="en-US" altLang="zh-CN"/>
              <a:t>}，</a:t>
            </a:r>
            <a:r>
              <a:t>通过</a:t>
            </a:r>
            <a:r>
              <a:rPr lang="en-US" altLang="zh-CN"/>
              <a:t>d</a:t>
            </a:r>
            <a:r>
              <a:t>次差分成为一个平稳序列，而这个序列的</a:t>
            </a:r>
            <a:r>
              <a:rPr lang="en-US" altLang="zh-CN"/>
              <a:t>d-1</a:t>
            </a:r>
            <a:r>
              <a:t>次差分序列是不平稳的，那么称序列</a:t>
            </a:r>
            <a:r>
              <a:rPr lang="en-US" altLang="zh-CN">
                <a:sym typeface="+mn-ea"/>
              </a:rPr>
              <a:t>{y</a:t>
            </a:r>
            <a:r>
              <a:rPr lang="en-US" altLang="zh-CN" baseline="-25000">
                <a:sym typeface="+mn-ea"/>
              </a:rPr>
              <a:t>t</a:t>
            </a:r>
            <a:r>
              <a:rPr lang="en-US" altLang="zh-CN">
                <a:sym typeface="+mn-ea"/>
              </a:rPr>
              <a:t>}</a:t>
            </a:r>
            <a:r>
              <a:rPr>
                <a:sym typeface="+mn-ea"/>
              </a:rPr>
              <a:t>为</a:t>
            </a:r>
            <a:r>
              <a:rPr lang="en-US" altLang="zh-CN">
                <a:sym typeface="+mn-ea"/>
              </a:rPr>
              <a:t>d</a:t>
            </a:r>
            <a:r>
              <a:rPr>
                <a:sym typeface="+mn-ea"/>
              </a:rPr>
              <a:t>阶单整序列，记为</a:t>
            </a:r>
            <a:r>
              <a:rPr lang="en-US" altLang="zh-CN">
                <a:sym typeface="+mn-ea"/>
              </a:rPr>
              <a:t>y</a:t>
            </a:r>
            <a:r>
              <a:rPr lang="en-US" altLang="zh-CN" baseline="-25000">
                <a:solidFill>
                  <a:schemeClr val="tx1">
                    <a:lumMod val="75000"/>
                    <a:lumOff val="25000"/>
                  </a:schemeClr>
                </a:solidFill>
                <a:uFillTx/>
                <a:sym typeface="+mn-ea"/>
              </a:rPr>
              <a:t>t</a:t>
            </a:r>
            <a:r>
              <a:rPr lang="en-US" altLang="zh-CN">
                <a:sym typeface="+mn-ea"/>
              </a:rPr>
              <a:t>-I(d)</a:t>
            </a:r>
            <a:r>
              <a:rPr>
                <a:sym typeface="+mn-ea"/>
              </a:rPr>
              <a:t>。</a:t>
            </a:r>
            <a:endParaRPr>
              <a:sym typeface="+mn-ea"/>
            </a:endParaRPr>
          </a:p>
          <a:p>
            <a:pPr marL="0" indent="0">
              <a:buNone/>
            </a:pPr>
            <a:r>
              <a:rPr>
                <a:sym typeface="+mn-ea"/>
              </a:rPr>
              <a:t>     如果序列</a:t>
            </a:r>
            <a:r>
              <a:rPr lang="en-US" altLang="zh-CN">
                <a:sym typeface="+mn-ea"/>
              </a:rPr>
              <a:t>{y</a:t>
            </a:r>
            <a:r>
              <a:rPr lang="en-US" altLang="zh-CN" baseline="-25000">
                <a:sym typeface="+mn-ea"/>
              </a:rPr>
              <a:t>t</a:t>
            </a:r>
            <a:r>
              <a:rPr lang="en-US" altLang="zh-CN">
                <a:sym typeface="+mn-ea"/>
              </a:rPr>
              <a:t>}</a:t>
            </a:r>
            <a:r>
              <a:rPr>
                <a:sym typeface="+mn-ea"/>
              </a:rPr>
              <a:t>本身是平稳的，则称为零阶单整序列，记为</a:t>
            </a:r>
            <a:r>
              <a:rPr lang="en-US" altLang="zh-CN">
                <a:sym typeface="+mn-ea"/>
              </a:rPr>
              <a:t>y</a:t>
            </a:r>
            <a:r>
              <a:rPr lang="en-US" altLang="zh-CN" baseline="-25000">
                <a:sym typeface="+mn-ea"/>
              </a:rPr>
              <a:t>t</a:t>
            </a:r>
            <a:r>
              <a:rPr lang="en-US" altLang="zh-CN">
                <a:sym typeface="+mn-ea"/>
              </a:rPr>
              <a:t>-I(0)</a:t>
            </a:r>
            <a:r>
              <a:rPr>
                <a:sym typeface="+mn-ea"/>
              </a:rPr>
              <a:t>。</a:t>
            </a:r>
            <a:endParaRPr>
              <a:sym typeface="+mn-ea"/>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基本概念</a:t>
            </a:r>
            <a:endParaRPr lang="zh-CN" altLang="en-US"/>
          </a:p>
        </p:txBody>
      </p:sp>
      <p:sp>
        <p:nvSpPr>
          <p:cNvPr id="3" name="内容占位符 2"/>
          <p:cNvSpPr>
            <a:spLocks noGrp="1"/>
          </p:cNvSpPr>
          <p:nvPr>
            <p:ph idx="1"/>
          </p:nvPr>
        </p:nvSpPr>
        <p:spPr/>
        <p:txBody>
          <a:bodyPr/>
          <a:p>
            <a:pPr marL="0" indent="0">
              <a:buNone/>
            </a:pPr>
            <a:r>
              <a:rPr lang="en-US" altLang="zh-CN"/>
              <a:t>6.</a:t>
            </a:r>
            <a:r>
              <a:t>非平稳序列转化为平稳序列</a:t>
            </a:r>
          </a:p>
          <a:p>
            <a:pPr marL="0" indent="0">
              <a:buNone/>
            </a:pPr>
            <a:r>
              <a:t>通常有两种方法将一个非平稳时间序列转化为平稳时间序列：</a:t>
            </a:r>
          </a:p>
          <a:p>
            <a:pPr marL="0" indent="0">
              <a:buNone/>
            </a:pPr>
            <a:r>
              <a:t>（</a:t>
            </a:r>
            <a:r>
              <a:rPr lang="en-US" altLang="zh-CN"/>
              <a:t>1</a:t>
            </a:r>
            <a:r>
              <a:t>）差分平稳过程：若一个时间序列满足</a:t>
            </a:r>
            <a:r>
              <a:rPr lang="en-US" altLang="zh-CN"/>
              <a:t>1</a:t>
            </a:r>
            <a:r>
              <a:t>阶单整，即原序列非平稳，通过</a:t>
            </a:r>
            <a:r>
              <a:rPr lang="en-US" altLang="zh-CN"/>
              <a:t>1</a:t>
            </a:r>
            <a:r>
              <a:t>阶差分即可变为平稳序列。</a:t>
            </a:r>
          </a:p>
          <a:p>
            <a:pPr marL="0" indent="0">
              <a:buNone/>
            </a:pPr>
            <a:r>
              <a:t>（</a:t>
            </a:r>
            <a:r>
              <a:rPr lang="en-US" altLang="zh-CN"/>
              <a:t>2</a:t>
            </a:r>
            <a:r>
              <a:t>）趋势平稳过程：有些时间序列在其趋势线上是平稳的，因此，将该时间序列对时间做回归，回归后的残差项将是平稳的，即：</a:t>
            </a:r>
          </a:p>
          <a:p>
            <a:pPr marL="0" indent="0">
              <a:buNone/>
            </a:pPr>
          </a:p>
          <a:p>
            <a:pPr marL="0" indent="0">
              <a:buNone/>
            </a:pPr>
          </a:p>
          <a:p>
            <a:pPr marL="0" indent="0">
              <a:buNone/>
            </a:pPr>
            <a:r>
              <a:t>通过普通最小二乘估计方法，得出残差项的估计值为：</a:t>
            </a:r>
          </a:p>
          <a:p>
            <a:pPr marL="0" indent="0">
              <a:buNone/>
            </a:pPr>
          </a:p>
          <a:p>
            <a:pPr marL="0" indent="0">
              <a:buNone/>
            </a:pPr>
          </a:p>
          <a:p>
            <a:pPr marL="0" indent="0">
              <a:buNone/>
            </a:pPr>
            <a:r>
              <a:t>该     将是平稳的时间序列。</a:t>
            </a:r>
          </a:p>
          <a:p>
            <a:pPr marL="0" indent="0">
              <a:buNone/>
            </a:pPr>
          </a:p>
          <a:p>
            <a:pPr marL="0" indent="0">
              <a:buNone/>
            </a:pPr>
            <a:r>
              <a:t>      </a:t>
            </a:r>
            <a:endParaRPr>
              <a:sym typeface="+mn-ea"/>
            </a:endParaRPr>
          </a:p>
        </p:txBody>
      </p:sp>
      <p:graphicFrame>
        <p:nvGraphicFramePr>
          <p:cNvPr id="4" name="对象 3">
            <a:hlinkClick r:id="" action="ppaction://ole?verb="/>
          </p:cNvPr>
          <p:cNvGraphicFramePr>
            <a:graphicFrameLocks noChangeAspect="1"/>
          </p:cNvGraphicFramePr>
          <p:nvPr/>
        </p:nvGraphicFramePr>
        <p:xfrm>
          <a:off x="4392930" y="3455670"/>
          <a:ext cx="3279775" cy="694690"/>
        </p:xfrm>
        <a:graphic>
          <a:graphicData uri="http://schemas.openxmlformats.org/presentationml/2006/ole">
            <mc:AlternateContent xmlns:mc="http://schemas.openxmlformats.org/markup-compatibility/2006">
              <mc:Choice xmlns:v="urn:schemas-microsoft-com:vml" Requires="v">
                <p:oleObj spid="_x0000_s3073" name="" r:id="rId1" imgW="1079500" imgH="228600" progId="Equation.KSEE3">
                  <p:embed/>
                </p:oleObj>
              </mc:Choice>
              <mc:Fallback>
                <p:oleObj name="" r:id="rId1" imgW="1079500" imgH="228600" progId="Equation.KSEE3">
                  <p:embed/>
                  <p:pic>
                    <p:nvPicPr>
                      <p:cNvPr id="0" name="图片 3072"/>
                      <p:cNvPicPr/>
                      <p:nvPr/>
                    </p:nvPicPr>
                    <p:blipFill>
                      <a:blip r:embed="rId2"/>
                      <a:stretch>
                        <a:fillRect/>
                      </a:stretch>
                    </p:blipFill>
                    <p:spPr>
                      <a:xfrm>
                        <a:off x="4392930" y="3455670"/>
                        <a:ext cx="3279775" cy="69469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4392930" y="4621848"/>
          <a:ext cx="3279775" cy="963295"/>
        </p:xfrm>
        <a:graphic>
          <a:graphicData uri="http://schemas.openxmlformats.org/presentationml/2006/ole">
            <mc:AlternateContent xmlns:mc="http://schemas.openxmlformats.org/markup-compatibility/2006">
              <mc:Choice xmlns:v="urn:schemas-microsoft-com:vml" Requires="v">
                <p:oleObj spid="_x0000_s6" name="" r:id="rId3" imgW="1079500" imgH="316865" progId="Equation.KSEE3">
                  <p:embed/>
                </p:oleObj>
              </mc:Choice>
              <mc:Fallback>
                <p:oleObj name="" r:id="rId3" imgW="1079500" imgH="316865" progId="Equation.KSEE3">
                  <p:embed/>
                  <p:pic>
                    <p:nvPicPr>
                      <p:cNvPr id="0" name="图片 3072"/>
                      <p:cNvPicPr/>
                      <p:nvPr/>
                    </p:nvPicPr>
                    <p:blipFill>
                      <a:blip r:embed="rId4"/>
                      <a:stretch>
                        <a:fillRect/>
                      </a:stretch>
                    </p:blipFill>
                    <p:spPr>
                      <a:xfrm>
                        <a:off x="4392930" y="4621848"/>
                        <a:ext cx="3279775" cy="96329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1037590" y="5450205"/>
          <a:ext cx="327025" cy="543560"/>
        </p:xfrm>
        <a:graphic>
          <a:graphicData uri="http://schemas.openxmlformats.org/presentationml/2006/ole">
            <mc:AlternateContent xmlns:mc="http://schemas.openxmlformats.org/markup-compatibility/2006">
              <mc:Choice xmlns:v="urn:schemas-microsoft-com:vml" Requires="v">
                <p:oleObj spid="_x0000_s8" name="" r:id="rId5" imgW="190500" imgH="316865" progId="Equation.KSEE3">
                  <p:embed/>
                </p:oleObj>
              </mc:Choice>
              <mc:Fallback>
                <p:oleObj name="" r:id="rId5" imgW="190500" imgH="316865" progId="Equation.KSEE3">
                  <p:embed/>
                  <p:pic>
                    <p:nvPicPr>
                      <p:cNvPr id="0" name="图片 3072"/>
                      <p:cNvPicPr/>
                      <p:nvPr/>
                    </p:nvPicPr>
                    <p:blipFill>
                      <a:blip r:embed="rId6"/>
                      <a:stretch>
                        <a:fillRect/>
                      </a:stretch>
                    </p:blipFill>
                    <p:spPr>
                      <a:xfrm>
                        <a:off x="1037590" y="5450205"/>
                        <a:ext cx="327025" cy="543560"/>
                      </a:xfrm>
                      <a:prstGeom prst="rect">
                        <a:avLst/>
                      </a:prstGeom>
                    </p:spPr>
                  </p:pic>
                </p:oleObj>
              </mc:Fallback>
            </mc:AlternateContent>
          </a:graphicData>
        </a:graphic>
      </p:graphicFrame>
    </p:spTree>
    <p:custDataLst>
      <p:tags r:id="rId7"/>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非平稳序列的单位根检验</a:t>
            </a:r>
            <a:endParaRPr lang="zh-CN" altLang="en-US"/>
          </a:p>
        </p:txBody>
      </p:sp>
      <p:sp>
        <p:nvSpPr>
          <p:cNvPr id="3" name="内容占位符 2"/>
          <p:cNvSpPr>
            <a:spLocks noGrp="1"/>
          </p:cNvSpPr>
          <p:nvPr>
            <p:ph idx="1"/>
          </p:nvPr>
        </p:nvSpPr>
        <p:spPr/>
        <p:txBody>
          <a:bodyPr/>
          <a:p>
            <a:pPr marL="0" indent="0">
              <a:buNone/>
            </a:pPr>
            <a:r>
              <a:rPr lang="en-US" altLang="zh-CN">
                <a:sym typeface="+mn-ea"/>
              </a:rPr>
              <a:t>       </a:t>
            </a:r>
            <a:r>
              <a:rPr>
                <a:sym typeface="+mn-ea"/>
              </a:rPr>
              <a:t>检验时间序列的平稳性方法通常采用单位根检验，常采用的单位根检验方法有</a:t>
            </a:r>
            <a:r>
              <a:rPr lang="en-US" altLang="zh-CN">
                <a:sym typeface="+mn-ea"/>
              </a:rPr>
              <a:t>DF</a:t>
            </a:r>
            <a:r>
              <a:rPr>
                <a:sym typeface="+mn-ea"/>
              </a:rPr>
              <a:t>检验（</a:t>
            </a:r>
            <a:r>
              <a:rPr lang="en-US" altLang="zh-CN">
                <a:sym typeface="+mn-ea"/>
              </a:rPr>
              <a:t>Dicky-Fuller Test</a:t>
            </a:r>
            <a:r>
              <a:rPr>
                <a:sym typeface="+mn-ea"/>
              </a:rPr>
              <a:t>）和</a:t>
            </a:r>
            <a:r>
              <a:rPr lang="en-US" altLang="zh-CN">
                <a:sym typeface="+mn-ea"/>
              </a:rPr>
              <a:t>ADF</a:t>
            </a:r>
            <a:r>
              <a:rPr>
                <a:sym typeface="+mn-ea"/>
              </a:rPr>
              <a:t>检验（</a:t>
            </a:r>
            <a:r>
              <a:rPr lang="en-US" altLang="zh-CN">
                <a:sym typeface="+mn-ea"/>
              </a:rPr>
              <a:t>Augment </a:t>
            </a:r>
            <a:r>
              <a:rPr lang="en-US" altLang="zh-CN">
                <a:sym typeface="+mn-ea"/>
              </a:rPr>
              <a:t>Dicky-Fuller Test</a:t>
            </a:r>
            <a:r>
              <a:rPr lang="en-US" altLang="zh-CN">
                <a:sym typeface="+mn-ea"/>
              </a:rPr>
              <a:t> </a:t>
            </a:r>
            <a:r>
              <a:rPr>
                <a:sym typeface="+mn-ea"/>
              </a:rPr>
              <a:t>）。</a:t>
            </a:r>
            <a:endParaRPr>
              <a:sym typeface="+mn-ea"/>
            </a:endParaRPr>
          </a:p>
          <a:p>
            <a:pPr marL="0" indent="0">
              <a:buNone/>
            </a:pPr>
            <a:r>
              <a:rPr lang="en-US" altLang="zh-CN">
                <a:sym typeface="+mn-ea"/>
              </a:rPr>
              <a:t>1.DF</a:t>
            </a:r>
            <a:r>
              <a:rPr>
                <a:sym typeface="+mn-ea"/>
              </a:rPr>
              <a:t>检验</a:t>
            </a:r>
            <a:endParaRPr>
              <a:sym typeface="+mn-ea"/>
            </a:endParaRPr>
          </a:p>
          <a:p>
            <a:pPr marL="0" indent="0">
              <a:buNone/>
            </a:pPr>
            <a:r>
              <a:rPr>
                <a:sym typeface="+mn-ea"/>
              </a:rPr>
              <a:t>下列三种线性回归模型：</a:t>
            </a:r>
            <a:endParaRPr>
              <a:sym typeface="+mn-ea"/>
            </a:endParaRPr>
          </a:p>
          <a:p>
            <a:pPr marL="0" indent="0">
              <a:buNone/>
            </a:pPr>
            <a:r>
              <a:rPr>
                <a:sym typeface="+mn-ea"/>
              </a:rPr>
              <a:t>（</a:t>
            </a:r>
            <a:r>
              <a:rPr lang="en-US" altLang="zh-CN">
                <a:sym typeface="+mn-ea"/>
              </a:rPr>
              <a:t>1</a:t>
            </a:r>
            <a:r>
              <a:rPr>
                <a:sym typeface="+mn-ea"/>
              </a:rPr>
              <a:t>）无漂移项，无趋势项：</a:t>
            </a:r>
            <a:endParaRPr>
              <a:sym typeface="+mn-ea"/>
            </a:endParaRPr>
          </a:p>
          <a:p>
            <a:pPr marL="0" indent="0">
              <a:buNone/>
            </a:pPr>
            <a:endParaRPr>
              <a:sym typeface="+mn-ea"/>
            </a:endParaRPr>
          </a:p>
          <a:p>
            <a:pPr marL="0" indent="0">
              <a:buNone/>
            </a:pPr>
            <a:r>
              <a:rPr>
                <a:sym typeface="+mn-ea"/>
              </a:rPr>
              <a:t>（</a:t>
            </a:r>
            <a:r>
              <a:rPr lang="en-US" altLang="zh-CN">
                <a:sym typeface="+mn-ea"/>
              </a:rPr>
              <a:t>2</a:t>
            </a:r>
            <a:r>
              <a:rPr>
                <a:sym typeface="+mn-ea"/>
              </a:rPr>
              <a:t>）有漂移项，无趋势项：</a:t>
            </a:r>
            <a:endParaRPr>
              <a:sym typeface="+mn-ea"/>
            </a:endParaRPr>
          </a:p>
          <a:p>
            <a:pPr marL="0" indent="0">
              <a:buNone/>
            </a:pPr>
            <a:endParaRPr>
              <a:sym typeface="+mn-ea"/>
            </a:endParaRPr>
          </a:p>
          <a:p>
            <a:pPr marL="0" indent="0">
              <a:buNone/>
            </a:pPr>
            <a:r>
              <a:rPr>
                <a:sym typeface="+mn-ea"/>
              </a:rPr>
              <a:t>（</a:t>
            </a:r>
            <a:r>
              <a:rPr lang="en-US" altLang="zh-CN">
                <a:sym typeface="+mn-ea"/>
              </a:rPr>
              <a:t>3</a:t>
            </a:r>
            <a:r>
              <a:rPr>
                <a:sym typeface="+mn-ea"/>
              </a:rPr>
              <a:t>）有漂移项，有趋势项：</a:t>
            </a:r>
            <a:endParaRPr>
              <a:sym typeface="+mn-ea"/>
            </a:endParaRPr>
          </a:p>
          <a:p>
            <a:pPr marL="0" indent="0">
              <a:buNone/>
            </a:pPr>
            <a:endParaRPr>
              <a:sym typeface="+mn-ea"/>
            </a:endParaRPr>
          </a:p>
          <a:p>
            <a:pPr marL="0" indent="0">
              <a:buNone/>
            </a:pPr>
            <a:r>
              <a:rPr>
                <a:sym typeface="+mn-ea"/>
              </a:rPr>
              <a:t>在上述三种情况中，如果</a:t>
            </a:r>
            <a:r>
              <a:rPr>
                <a:latin typeface="Arial" panose="020B0604020202020204" pitchFamily="34" charset="0"/>
                <a:cs typeface="Arial" panose="020B0604020202020204" pitchFamily="34" charset="0"/>
                <a:sym typeface="+mn-ea"/>
              </a:rPr>
              <a:t>γ</a:t>
            </a:r>
            <a:r>
              <a:rPr lang="en-US" altLang="zh-CN">
                <a:latin typeface="Arial" panose="020B0604020202020204" pitchFamily="34" charset="0"/>
                <a:cs typeface="Arial" panose="020B0604020202020204" pitchFamily="34" charset="0"/>
                <a:sym typeface="+mn-ea"/>
              </a:rPr>
              <a:t>=1</a:t>
            </a:r>
            <a:r>
              <a:rPr>
                <a:latin typeface="Arial" panose="020B0604020202020204" pitchFamily="34" charset="0"/>
                <a:cs typeface="Arial" panose="020B0604020202020204" pitchFamily="34" charset="0"/>
                <a:sym typeface="+mn-ea"/>
              </a:rPr>
              <a:t>，即存在单位根，所检验的序列为非平稳序列。</a:t>
            </a:r>
            <a:endParaRPr>
              <a:latin typeface="Arial" panose="020B0604020202020204" pitchFamily="34" charset="0"/>
              <a:cs typeface="Arial" panose="020B0604020202020204" pitchFamily="34" charset="0"/>
              <a:sym typeface="+mn-ea"/>
            </a:endParaRPr>
          </a:p>
        </p:txBody>
      </p:sp>
      <p:graphicFrame>
        <p:nvGraphicFramePr>
          <p:cNvPr id="4" name="对象 3">
            <a:hlinkClick r:id="" action="ppaction://ole?verb="/>
          </p:cNvPr>
          <p:cNvGraphicFramePr>
            <a:graphicFrameLocks noChangeAspect="1"/>
          </p:cNvGraphicFramePr>
          <p:nvPr/>
        </p:nvGraphicFramePr>
        <p:xfrm>
          <a:off x="3501390" y="2646680"/>
          <a:ext cx="2580640" cy="693420"/>
        </p:xfrm>
        <a:graphic>
          <a:graphicData uri="http://schemas.openxmlformats.org/presentationml/2006/ole">
            <mc:AlternateContent xmlns:mc="http://schemas.openxmlformats.org/markup-compatibility/2006">
              <mc:Choice xmlns:v="urn:schemas-microsoft-com:vml" Requires="v">
                <p:oleObj spid="_x0000_s4097" name="" r:id="rId1" imgW="850900" imgH="228600" progId="Equation.KSEE3">
                  <p:embed/>
                </p:oleObj>
              </mc:Choice>
              <mc:Fallback>
                <p:oleObj name="" r:id="rId1" imgW="850900" imgH="228600" progId="Equation.KSEE3">
                  <p:embed/>
                  <p:pic>
                    <p:nvPicPr>
                      <p:cNvPr id="0" name="图片 4096"/>
                      <p:cNvPicPr/>
                      <p:nvPr/>
                    </p:nvPicPr>
                    <p:blipFill>
                      <a:blip r:embed="rId2"/>
                      <a:stretch>
                        <a:fillRect/>
                      </a:stretch>
                    </p:blipFill>
                    <p:spPr>
                      <a:xfrm>
                        <a:off x="3501390" y="2646680"/>
                        <a:ext cx="2580640" cy="69342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3501390" y="3568065"/>
          <a:ext cx="3310890" cy="693420"/>
        </p:xfrm>
        <a:graphic>
          <a:graphicData uri="http://schemas.openxmlformats.org/presentationml/2006/ole">
            <mc:AlternateContent xmlns:mc="http://schemas.openxmlformats.org/markup-compatibility/2006">
              <mc:Choice xmlns:v="urn:schemas-microsoft-com:vml" Requires="v">
                <p:oleObj spid="_x0000_s6" name="" r:id="rId3" imgW="1091565" imgH="228600" progId="Equation.KSEE3">
                  <p:embed/>
                </p:oleObj>
              </mc:Choice>
              <mc:Fallback>
                <p:oleObj name="" r:id="rId3" imgW="1091565" imgH="228600" progId="Equation.KSEE3">
                  <p:embed/>
                  <p:pic>
                    <p:nvPicPr>
                      <p:cNvPr id="0" name="图片 4096"/>
                      <p:cNvPicPr/>
                      <p:nvPr/>
                    </p:nvPicPr>
                    <p:blipFill>
                      <a:blip r:embed="rId4"/>
                      <a:stretch>
                        <a:fillRect/>
                      </a:stretch>
                    </p:blipFill>
                    <p:spPr>
                      <a:xfrm>
                        <a:off x="3501390" y="3568065"/>
                        <a:ext cx="3310890" cy="69342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3501390" y="4502785"/>
          <a:ext cx="4160520" cy="693420"/>
        </p:xfrm>
        <a:graphic>
          <a:graphicData uri="http://schemas.openxmlformats.org/presentationml/2006/ole">
            <mc:AlternateContent xmlns:mc="http://schemas.openxmlformats.org/markup-compatibility/2006">
              <mc:Choice xmlns:v="urn:schemas-microsoft-com:vml" Requires="v">
                <p:oleObj spid="_x0000_s8" name="" r:id="rId5" imgW="1371600" imgH="228600" progId="Equation.KSEE3">
                  <p:embed/>
                </p:oleObj>
              </mc:Choice>
              <mc:Fallback>
                <p:oleObj name="" r:id="rId5" imgW="1371600" imgH="228600" progId="Equation.KSEE3">
                  <p:embed/>
                  <p:pic>
                    <p:nvPicPr>
                      <p:cNvPr id="0" name="图片 4096"/>
                      <p:cNvPicPr/>
                      <p:nvPr/>
                    </p:nvPicPr>
                    <p:blipFill>
                      <a:blip r:embed="rId6"/>
                      <a:stretch>
                        <a:fillRect/>
                      </a:stretch>
                    </p:blipFill>
                    <p:spPr>
                      <a:xfrm>
                        <a:off x="3501390" y="4502785"/>
                        <a:ext cx="4160520" cy="693420"/>
                      </a:xfrm>
                      <a:prstGeom prst="rect">
                        <a:avLst/>
                      </a:prstGeom>
                    </p:spPr>
                  </p:pic>
                </p:oleObj>
              </mc:Fallback>
            </mc:AlternateContent>
          </a:graphicData>
        </a:graphic>
      </p:graphicFrame>
    </p:spTree>
    <p:custDataLst>
      <p:tags r:id="rId7"/>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32000"/>
            <a:ext cx="10852237" cy="648000"/>
          </a:xfrm>
        </p:spPr>
        <p:txBody>
          <a:bodyPr/>
          <a:p>
            <a:r>
              <a:rPr>
                <a:sym typeface="+mn-ea"/>
              </a:rPr>
              <a:t>时间序列分析</a:t>
            </a:r>
            <a:r>
              <a:rPr lang="en-US" altLang="zh-CN">
                <a:sym typeface="+mn-ea"/>
              </a:rPr>
              <a:t>——</a:t>
            </a:r>
            <a:r>
              <a:rPr>
                <a:sym typeface="+mn-ea"/>
              </a:rPr>
              <a:t>非平稳序列的单位根检验</a:t>
            </a:r>
            <a:endParaRPr lang="zh-CN" altLang="en-US"/>
          </a:p>
        </p:txBody>
      </p:sp>
      <p:sp>
        <p:nvSpPr>
          <p:cNvPr id="3" name="内容占位符 2"/>
          <p:cNvSpPr>
            <a:spLocks noGrp="1"/>
          </p:cNvSpPr>
          <p:nvPr>
            <p:ph idx="1"/>
          </p:nvPr>
        </p:nvSpPr>
        <p:spPr/>
        <p:txBody>
          <a:bodyPr/>
          <a:p>
            <a:pPr marL="0" indent="0">
              <a:buNone/>
            </a:pPr>
            <a:r>
              <a:rPr>
                <a:latin typeface="Arial" panose="020B0604020202020204" pitchFamily="34" charset="0"/>
                <a:cs typeface="Arial" panose="020B0604020202020204" pitchFamily="34" charset="0"/>
                <a:sym typeface="+mn-ea"/>
              </a:rPr>
              <a:t>方程两边同时减去</a:t>
            </a:r>
            <a:r>
              <a:rPr lang="en-US" altLang="zh-CN">
                <a:latin typeface="Arial" panose="020B0604020202020204" pitchFamily="34" charset="0"/>
                <a:cs typeface="Arial" panose="020B0604020202020204" pitchFamily="34" charset="0"/>
                <a:sym typeface="+mn-ea"/>
              </a:rPr>
              <a:t>y</a:t>
            </a:r>
            <a:r>
              <a:rPr lang="en-US" altLang="zh-CN" baseline="-25000">
                <a:solidFill>
                  <a:schemeClr val="tx1">
                    <a:lumMod val="75000"/>
                    <a:lumOff val="25000"/>
                  </a:schemeClr>
                </a:solidFill>
                <a:uFillTx/>
                <a:latin typeface="Arial" panose="020B0604020202020204" pitchFamily="34" charset="0"/>
                <a:cs typeface="Arial" panose="020B0604020202020204" pitchFamily="34" charset="0"/>
                <a:sym typeface="+mn-ea"/>
              </a:rPr>
              <a:t>t-1</a:t>
            </a:r>
            <a:r>
              <a:rPr>
                <a:solidFill>
                  <a:schemeClr val="tx1">
                    <a:lumMod val="75000"/>
                    <a:lumOff val="25000"/>
                  </a:schemeClr>
                </a:solidFill>
                <a:uFillTx/>
                <a:latin typeface="Arial" panose="020B0604020202020204" pitchFamily="34" charset="0"/>
                <a:cs typeface="Arial" panose="020B0604020202020204" pitchFamily="34" charset="0"/>
                <a:sym typeface="+mn-ea"/>
              </a:rPr>
              <a:t>得：</a:t>
            </a: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a:p>
            <a:pPr marL="0" indent="0">
              <a:buNone/>
            </a:pPr>
            <a:r>
              <a:rPr>
                <a:solidFill>
                  <a:schemeClr val="tx1">
                    <a:lumMod val="75000"/>
                    <a:lumOff val="25000"/>
                  </a:schemeClr>
                </a:solidFill>
                <a:uFillTx/>
                <a:latin typeface="Arial" panose="020B0604020202020204" pitchFamily="34" charset="0"/>
                <a:cs typeface="Arial" panose="020B0604020202020204" pitchFamily="34" charset="0"/>
                <a:sym typeface="+mn-ea"/>
              </a:rPr>
              <a:t>其中，λ</a:t>
            </a:r>
            <a:r>
              <a:rPr lang="en-US" altLang="zh-CN">
                <a:solidFill>
                  <a:schemeClr val="tx1">
                    <a:lumMod val="75000"/>
                    <a:lumOff val="25000"/>
                  </a:schemeClr>
                </a:solidFill>
                <a:uFillTx/>
                <a:latin typeface="Arial" panose="020B0604020202020204" pitchFamily="34" charset="0"/>
                <a:cs typeface="Arial" panose="020B0604020202020204" pitchFamily="34" charset="0"/>
                <a:sym typeface="+mn-ea"/>
              </a:rPr>
              <a:t>=γ-1</a:t>
            </a:r>
            <a:r>
              <a:rPr>
                <a:solidFill>
                  <a:schemeClr val="tx1">
                    <a:lumMod val="75000"/>
                    <a:lumOff val="25000"/>
                  </a:schemeClr>
                </a:solidFill>
                <a:uFillTx/>
                <a:latin typeface="Arial" panose="020B0604020202020204" pitchFamily="34" charset="0"/>
                <a:cs typeface="Arial" panose="020B0604020202020204" pitchFamily="34" charset="0"/>
                <a:sym typeface="+mn-ea"/>
              </a:rPr>
              <a:t>。通过最小二乘法得到</a:t>
            </a:r>
            <a:r>
              <a:rPr>
                <a:latin typeface="Arial" panose="020B0604020202020204" pitchFamily="34" charset="0"/>
                <a:cs typeface="Arial" panose="020B0604020202020204" pitchFamily="34" charset="0"/>
                <a:sym typeface="+mn-ea"/>
              </a:rPr>
              <a:t>λ的估计值    ，进而构造出   的</a:t>
            </a:r>
            <a:r>
              <a:rPr lang="en-US" altLang="zh-CN">
                <a:latin typeface="Arial" panose="020B0604020202020204" pitchFamily="34" charset="0"/>
                <a:cs typeface="Arial" panose="020B0604020202020204" pitchFamily="34" charset="0"/>
                <a:sym typeface="+mn-ea"/>
              </a:rPr>
              <a:t>t</a:t>
            </a:r>
            <a:r>
              <a:rPr>
                <a:latin typeface="Arial" panose="020B0604020202020204" pitchFamily="34" charset="0"/>
                <a:cs typeface="Arial" panose="020B0604020202020204" pitchFamily="34" charset="0"/>
                <a:sym typeface="+mn-ea"/>
              </a:rPr>
              <a:t>统计量，该统计量与一般线性回归中的参数</a:t>
            </a:r>
            <a:r>
              <a:rPr lang="en-US" altLang="zh-CN">
                <a:latin typeface="Arial" panose="020B0604020202020204" pitchFamily="34" charset="0"/>
                <a:cs typeface="Arial" panose="020B0604020202020204" pitchFamily="34" charset="0"/>
                <a:sym typeface="+mn-ea"/>
              </a:rPr>
              <a:t>t</a:t>
            </a:r>
            <a:r>
              <a:rPr>
                <a:latin typeface="Arial" panose="020B0604020202020204" pitchFamily="34" charset="0"/>
                <a:cs typeface="Arial" panose="020B0604020202020204" pitchFamily="34" charset="0"/>
                <a:sym typeface="+mn-ea"/>
              </a:rPr>
              <a:t>统计量不同，它不再服从标准的</a:t>
            </a:r>
            <a:r>
              <a:rPr lang="en-US" altLang="zh-CN">
                <a:latin typeface="Arial" panose="020B0604020202020204" pitchFamily="34" charset="0"/>
                <a:cs typeface="Arial" panose="020B0604020202020204" pitchFamily="34" charset="0"/>
                <a:sym typeface="+mn-ea"/>
              </a:rPr>
              <a:t>t</a:t>
            </a:r>
            <a:r>
              <a:rPr>
                <a:latin typeface="Arial" panose="020B0604020202020204" pitchFamily="34" charset="0"/>
                <a:cs typeface="Arial" panose="020B0604020202020204" pitchFamily="34" charset="0"/>
                <a:sym typeface="+mn-ea"/>
              </a:rPr>
              <a:t>分布，而是服从</a:t>
            </a:r>
            <a:r>
              <a:rPr lang="en-US" altLang="zh-CN">
                <a:latin typeface="Arial" panose="020B0604020202020204" pitchFamily="34" charset="0"/>
                <a:cs typeface="Arial" panose="020B0604020202020204" pitchFamily="34" charset="0"/>
                <a:sym typeface="+mn-ea"/>
              </a:rPr>
              <a:t>Dickey-Fuller</a:t>
            </a:r>
            <a:r>
              <a:rPr>
                <a:latin typeface="Arial" panose="020B0604020202020204" pitchFamily="34" charset="0"/>
                <a:cs typeface="Arial" panose="020B0604020202020204" pitchFamily="34" charset="0"/>
                <a:sym typeface="+mn-ea"/>
              </a:rPr>
              <a:t>（</a:t>
            </a:r>
            <a:r>
              <a:rPr lang="en-US" altLang="zh-CN">
                <a:latin typeface="Arial" panose="020B0604020202020204" pitchFamily="34" charset="0"/>
                <a:cs typeface="Arial" panose="020B0604020202020204" pitchFamily="34" charset="0"/>
                <a:sym typeface="+mn-ea"/>
              </a:rPr>
              <a:t>DF</a:t>
            </a:r>
            <a:r>
              <a:rPr>
                <a:latin typeface="Arial" panose="020B0604020202020204" pitchFamily="34" charset="0"/>
                <a:cs typeface="Arial" panose="020B0604020202020204" pitchFamily="34" charset="0"/>
                <a:sym typeface="+mn-ea"/>
              </a:rPr>
              <a:t>）分布。</a:t>
            </a:r>
            <a:endParaRPr>
              <a:latin typeface="Arial" panose="020B0604020202020204" pitchFamily="34" charset="0"/>
              <a:cs typeface="Arial" panose="020B0604020202020204" pitchFamily="34" charset="0"/>
              <a:sym typeface="+mn-ea"/>
            </a:endParaRPr>
          </a:p>
          <a:p>
            <a:pPr marL="0" indent="0">
              <a:buNone/>
            </a:pPr>
            <a:r>
              <a:rPr>
                <a:solidFill>
                  <a:schemeClr val="tx1">
                    <a:lumMod val="75000"/>
                    <a:lumOff val="25000"/>
                  </a:schemeClr>
                </a:solidFill>
                <a:uFillTx/>
                <a:latin typeface="Arial" panose="020B0604020202020204" pitchFamily="34" charset="0"/>
                <a:cs typeface="Arial" panose="020B0604020202020204" pitchFamily="34" charset="0"/>
                <a:sym typeface="+mn-ea"/>
              </a:rPr>
              <a:t>检验的原假设为H</a:t>
            </a:r>
            <a:r>
              <a:rPr lang="en-US" altLang="zh-CN">
                <a:solidFill>
                  <a:schemeClr val="tx1">
                    <a:lumMod val="75000"/>
                    <a:lumOff val="25000"/>
                  </a:schemeClr>
                </a:solidFill>
                <a:uFillTx/>
                <a:latin typeface="Arial" panose="020B0604020202020204" pitchFamily="34" charset="0"/>
                <a:cs typeface="Arial" panose="020B0604020202020204" pitchFamily="34" charset="0"/>
                <a:sym typeface="+mn-ea"/>
              </a:rPr>
              <a:t>0</a:t>
            </a:r>
            <a:r>
              <a:rPr>
                <a:solidFill>
                  <a:schemeClr val="tx1">
                    <a:lumMod val="75000"/>
                    <a:lumOff val="25000"/>
                  </a:schemeClr>
                </a:solidFill>
                <a:uFillTx/>
                <a:latin typeface="Arial" panose="020B0604020202020204" pitchFamily="34" charset="0"/>
                <a:cs typeface="Arial" panose="020B0604020202020204" pitchFamily="34" charset="0"/>
                <a:sym typeface="+mn-ea"/>
              </a:rPr>
              <a:t>：</a:t>
            </a:r>
            <a:r>
              <a:rPr>
                <a:latin typeface="Arial" panose="020B0604020202020204" pitchFamily="34" charset="0"/>
                <a:cs typeface="Arial" panose="020B0604020202020204" pitchFamily="34" charset="0"/>
                <a:sym typeface="+mn-ea"/>
              </a:rPr>
              <a:t>λ</a:t>
            </a:r>
            <a:r>
              <a:rPr lang="en-US" altLang="zh-CN">
                <a:latin typeface="Arial" panose="020B0604020202020204" pitchFamily="34" charset="0"/>
                <a:cs typeface="Arial" panose="020B0604020202020204" pitchFamily="34" charset="0"/>
                <a:sym typeface="+mn-ea"/>
              </a:rPr>
              <a:t>=0</a:t>
            </a:r>
            <a:r>
              <a:rPr>
                <a:latin typeface="Arial" panose="020B0604020202020204" pitchFamily="34" charset="0"/>
                <a:cs typeface="Arial" panose="020B0604020202020204" pitchFamily="34" charset="0"/>
                <a:sym typeface="+mn-ea"/>
              </a:rPr>
              <a:t>，在给定</a:t>
            </a:r>
            <a:r>
              <a:rPr lang="en-US" altLang="zh-CN">
                <a:latin typeface="Arial" panose="020B0604020202020204" pitchFamily="34" charset="0"/>
                <a:cs typeface="Arial" panose="020B0604020202020204" pitchFamily="34" charset="0"/>
                <a:sym typeface="+mn-ea"/>
              </a:rPr>
              <a:t>1%</a:t>
            </a:r>
            <a:r>
              <a:rPr>
                <a:latin typeface="Arial" panose="020B0604020202020204" pitchFamily="34" charset="0"/>
                <a:cs typeface="Arial" panose="020B0604020202020204" pitchFamily="34" charset="0"/>
                <a:sym typeface="+mn-ea"/>
              </a:rPr>
              <a:t>、</a:t>
            </a:r>
            <a:r>
              <a:rPr lang="en-US" altLang="zh-CN">
                <a:latin typeface="Arial" panose="020B0604020202020204" pitchFamily="34" charset="0"/>
                <a:cs typeface="Arial" panose="020B0604020202020204" pitchFamily="34" charset="0"/>
                <a:sym typeface="+mn-ea"/>
              </a:rPr>
              <a:t>5%</a:t>
            </a:r>
            <a:r>
              <a:rPr>
                <a:latin typeface="Arial" panose="020B0604020202020204" pitchFamily="34" charset="0"/>
                <a:cs typeface="Arial" panose="020B0604020202020204" pitchFamily="34" charset="0"/>
                <a:sym typeface="+mn-ea"/>
              </a:rPr>
              <a:t>和</a:t>
            </a:r>
            <a:r>
              <a:rPr lang="en-US" altLang="zh-CN">
                <a:latin typeface="Arial" panose="020B0604020202020204" pitchFamily="34" charset="0"/>
                <a:cs typeface="Arial" panose="020B0604020202020204" pitchFamily="34" charset="0"/>
                <a:sym typeface="+mn-ea"/>
              </a:rPr>
              <a:t>10%</a:t>
            </a:r>
            <a:r>
              <a:rPr>
                <a:latin typeface="Arial" panose="020B0604020202020204" pitchFamily="34" charset="0"/>
                <a:cs typeface="Arial" panose="020B0604020202020204" pitchFamily="34" charset="0"/>
                <a:sym typeface="+mn-ea"/>
              </a:rPr>
              <a:t>的显著性水平下，通过比较检验</a:t>
            </a:r>
            <a:r>
              <a:rPr lang="en-US" altLang="zh-CN">
                <a:latin typeface="Arial" panose="020B0604020202020204" pitchFamily="34" charset="0"/>
                <a:cs typeface="Arial" panose="020B0604020202020204" pitchFamily="34" charset="0"/>
                <a:sym typeface="+mn-ea"/>
              </a:rPr>
              <a:t>t</a:t>
            </a:r>
            <a:r>
              <a:rPr>
                <a:latin typeface="Arial" panose="020B0604020202020204" pitchFamily="34" charset="0"/>
                <a:cs typeface="Arial" panose="020B0604020202020204" pitchFamily="34" charset="0"/>
                <a:sym typeface="+mn-ea"/>
              </a:rPr>
              <a:t>统计量和</a:t>
            </a:r>
            <a:r>
              <a:rPr lang="en-US" altLang="zh-CN">
                <a:latin typeface="Arial" panose="020B0604020202020204" pitchFamily="34" charset="0"/>
                <a:cs typeface="Arial" panose="020B0604020202020204" pitchFamily="34" charset="0"/>
                <a:sym typeface="+mn-ea"/>
              </a:rPr>
              <a:t>DF</a:t>
            </a:r>
            <a:r>
              <a:rPr>
                <a:latin typeface="Arial" panose="020B0604020202020204" pitchFamily="34" charset="0"/>
                <a:cs typeface="Arial" panose="020B0604020202020204" pitchFamily="34" charset="0"/>
                <a:sym typeface="+mn-ea"/>
              </a:rPr>
              <a:t>分布的临界值决定是否拒绝原假设。</a:t>
            </a:r>
            <a:endParaRPr>
              <a:latin typeface="Arial" panose="020B0604020202020204" pitchFamily="34" charset="0"/>
              <a:cs typeface="Arial" panose="020B0604020202020204" pitchFamily="34" charset="0"/>
              <a:sym typeface="+mn-ea"/>
            </a:endParaRPr>
          </a:p>
          <a:p>
            <a:pPr marL="0" indent="0">
              <a:buNone/>
            </a:pPr>
            <a:r>
              <a:rPr>
                <a:latin typeface="Arial" panose="020B0604020202020204" pitchFamily="34" charset="0"/>
                <a:cs typeface="Arial" panose="020B0604020202020204" pitchFamily="34" charset="0"/>
                <a:sym typeface="+mn-ea"/>
              </a:rPr>
              <a:t>若拒绝原假设，则所检验序列不存在单位根，为平稳时间序列；若不拒绝原假设，则所检验序列存在单位根，为非平稳时间序列。</a:t>
            </a:r>
            <a:endParaRPr>
              <a:solidFill>
                <a:schemeClr val="tx1">
                  <a:lumMod val="75000"/>
                  <a:lumOff val="25000"/>
                </a:schemeClr>
              </a:solidFill>
              <a:uFillTx/>
              <a:latin typeface="Arial" panose="020B0604020202020204" pitchFamily="34" charset="0"/>
              <a:cs typeface="Arial" panose="020B0604020202020204" pitchFamily="34" charset="0"/>
              <a:sym typeface="+mn-ea"/>
            </a:endParaRPr>
          </a:p>
        </p:txBody>
      </p:sp>
      <p:grpSp>
        <p:nvGrpSpPr>
          <p:cNvPr id="11" name="组合 10"/>
          <p:cNvGrpSpPr/>
          <p:nvPr/>
        </p:nvGrpSpPr>
        <p:grpSpPr>
          <a:xfrm>
            <a:off x="4331970" y="1750060"/>
            <a:ext cx="4345305" cy="2221865"/>
            <a:chOff x="5239" y="4168"/>
            <a:chExt cx="7100" cy="4015"/>
          </a:xfrm>
        </p:grpSpPr>
        <p:graphicFrame>
          <p:nvGraphicFramePr>
            <p:cNvPr id="4" name="对象 3">
              <a:hlinkClick r:id="" action="ppaction://ole?verb="/>
            </p:cNvPr>
            <p:cNvGraphicFramePr>
              <a:graphicFrameLocks noChangeAspect="1"/>
            </p:cNvGraphicFramePr>
            <p:nvPr/>
          </p:nvGraphicFramePr>
          <p:xfrm>
            <a:off x="5241" y="4168"/>
            <a:ext cx="4610" cy="1092"/>
          </p:xfrm>
          <a:graphic>
            <a:graphicData uri="http://schemas.openxmlformats.org/presentationml/2006/ole">
              <mc:AlternateContent xmlns:mc="http://schemas.openxmlformats.org/markup-compatibility/2006">
                <mc:Choice xmlns:v="urn:schemas-microsoft-com:vml" Requires="v">
                  <p:oleObj spid="_x0000_s4097" name="" r:id="rId1" imgW="965200" imgH="228600" progId="Equation.KSEE3">
                    <p:embed/>
                  </p:oleObj>
                </mc:Choice>
                <mc:Fallback>
                  <p:oleObj name="" r:id="rId1" imgW="965200" imgH="228600" progId="Equation.KSEE3">
                    <p:embed/>
                    <p:pic>
                      <p:nvPicPr>
                        <p:cNvPr id="0" name="图片 4096"/>
                        <p:cNvPicPr/>
                        <p:nvPr/>
                      </p:nvPicPr>
                      <p:blipFill>
                        <a:blip r:embed="rId2"/>
                        <a:stretch>
                          <a:fillRect/>
                        </a:stretch>
                      </p:blipFill>
                      <p:spPr>
                        <a:xfrm>
                          <a:off x="5241" y="4168"/>
                          <a:ext cx="4610" cy="1092"/>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5239" y="5619"/>
            <a:ext cx="5764" cy="1092"/>
          </p:xfrm>
          <a:graphic>
            <a:graphicData uri="http://schemas.openxmlformats.org/presentationml/2006/ole">
              <mc:AlternateContent xmlns:mc="http://schemas.openxmlformats.org/markup-compatibility/2006">
                <mc:Choice xmlns:v="urn:schemas-microsoft-com:vml" Requires="v">
                  <p:oleObj spid="_x0000_s6" name="" r:id="rId3" imgW="1206500" imgH="228600" progId="Equation.KSEE3">
                    <p:embed/>
                  </p:oleObj>
                </mc:Choice>
                <mc:Fallback>
                  <p:oleObj name="" r:id="rId3" imgW="1206500" imgH="228600" progId="Equation.KSEE3">
                    <p:embed/>
                    <p:pic>
                      <p:nvPicPr>
                        <p:cNvPr id="0" name="图片 4096"/>
                        <p:cNvPicPr/>
                        <p:nvPr/>
                      </p:nvPicPr>
                      <p:blipFill>
                        <a:blip r:embed="rId4"/>
                        <a:stretch>
                          <a:fillRect/>
                        </a:stretch>
                      </p:blipFill>
                      <p:spPr>
                        <a:xfrm>
                          <a:off x="5239" y="5619"/>
                          <a:ext cx="5764" cy="1092"/>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5241" y="7091"/>
            <a:ext cx="7098" cy="1092"/>
          </p:xfrm>
          <a:graphic>
            <a:graphicData uri="http://schemas.openxmlformats.org/presentationml/2006/ole">
              <mc:AlternateContent xmlns:mc="http://schemas.openxmlformats.org/markup-compatibility/2006">
                <mc:Choice xmlns:v="urn:schemas-microsoft-com:vml" Requires="v">
                  <p:oleObj spid="_x0000_s8" name="" r:id="rId5" imgW="1485900" imgH="228600" progId="Equation.KSEE3">
                    <p:embed/>
                  </p:oleObj>
                </mc:Choice>
                <mc:Fallback>
                  <p:oleObj name="" r:id="rId5" imgW="1485900" imgH="228600" progId="Equation.KSEE3">
                    <p:embed/>
                    <p:pic>
                      <p:nvPicPr>
                        <p:cNvPr id="0" name="图片 4096"/>
                        <p:cNvPicPr/>
                        <p:nvPr/>
                      </p:nvPicPr>
                      <p:blipFill>
                        <a:blip r:embed="rId6"/>
                        <a:stretch>
                          <a:fillRect/>
                        </a:stretch>
                      </p:blipFill>
                      <p:spPr>
                        <a:xfrm>
                          <a:off x="5241" y="7091"/>
                          <a:ext cx="7098" cy="1092"/>
                        </a:xfrm>
                        <a:prstGeom prst="rect">
                          <a:avLst/>
                        </a:prstGeom>
                      </p:spPr>
                    </p:pic>
                  </p:oleObj>
                </mc:Fallback>
              </mc:AlternateContent>
            </a:graphicData>
          </a:graphic>
        </p:graphicFrame>
      </p:grpSp>
      <p:graphicFrame>
        <p:nvGraphicFramePr>
          <p:cNvPr id="12" name="对象 11">
            <a:hlinkClick r:id="" action="ppaction://ole?verb="/>
          </p:cNvPr>
          <p:cNvGraphicFramePr>
            <a:graphicFrameLocks noChangeAspect="1"/>
          </p:cNvGraphicFramePr>
          <p:nvPr/>
        </p:nvGraphicFramePr>
        <p:xfrm>
          <a:off x="5283835" y="4365625"/>
          <a:ext cx="337820" cy="362585"/>
        </p:xfrm>
        <a:graphic>
          <a:graphicData uri="http://schemas.openxmlformats.org/presentationml/2006/ole">
            <mc:AlternateContent xmlns:mc="http://schemas.openxmlformats.org/markup-compatibility/2006">
              <mc:Choice xmlns:v="urn:schemas-microsoft-com:vml" Requires="v">
                <p:oleObj spid="_x0000_s5121" name="" r:id="rId7" imgW="139700" imgH="279400" progId="Equation.KSEE3">
                  <p:embed/>
                </p:oleObj>
              </mc:Choice>
              <mc:Fallback>
                <p:oleObj name="" r:id="rId7" imgW="139700" imgH="279400" progId="Equation.KSEE3">
                  <p:embed/>
                  <p:pic>
                    <p:nvPicPr>
                      <p:cNvPr id="0" name="图片 5120"/>
                      <p:cNvPicPr/>
                      <p:nvPr/>
                    </p:nvPicPr>
                    <p:blipFill>
                      <a:blip r:embed="rId8"/>
                      <a:stretch>
                        <a:fillRect/>
                      </a:stretch>
                    </p:blipFill>
                    <p:spPr>
                      <a:xfrm>
                        <a:off x="5283835" y="4365625"/>
                        <a:ext cx="337820" cy="362585"/>
                      </a:xfrm>
                      <a:prstGeom prst="rect">
                        <a:avLst/>
                      </a:prstGeom>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6887845" y="4365625"/>
          <a:ext cx="337820" cy="362585"/>
        </p:xfrm>
        <a:graphic>
          <a:graphicData uri="http://schemas.openxmlformats.org/presentationml/2006/ole">
            <mc:AlternateContent xmlns:mc="http://schemas.openxmlformats.org/markup-compatibility/2006">
              <mc:Choice xmlns:v="urn:schemas-microsoft-com:vml" Requires="v">
                <p:oleObj spid="_x0000_s9" name="" r:id="rId9" imgW="139700" imgH="279400" progId="Equation.KSEE3">
                  <p:embed/>
                </p:oleObj>
              </mc:Choice>
              <mc:Fallback>
                <p:oleObj name="" r:id="rId9" imgW="139700" imgH="279400" progId="Equation.KSEE3">
                  <p:embed/>
                  <p:pic>
                    <p:nvPicPr>
                      <p:cNvPr id="0" name="图片 5120"/>
                      <p:cNvPicPr/>
                      <p:nvPr/>
                    </p:nvPicPr>
                    <p:blipFill>
                      <a:blip r:embed="rId8"/>
                      <a:stretch>
                        <a:fillRect/>
                      </a:stretch>
                    </p:blipFill>
                    <p:spPr>
                      <a:xfrm>
                        <a:off x="6887845" y="4365625"/>
                        <a:ext cx="337820" cy="362585"/>
                      </a:xfrm>
                      <a:prstGeom prst="rect">
                        <a:avLst/>
                      </a:prstGeom>
                    </p:spPr>
                  </p:pic>
                </p:oleObj>
              </mc:Fallback>
            </mc:AlternateContent>
          </a:graphicData>
        </a:graphic>
      </p:graphicFrame>
    </p:spTree>
    <p:custDataLst>
      <p:tags r:id="rId10"/>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非平稳序列的单位根检验</a:t>
            </a:r>
            <a:endParaRPr lang="zh-CN" altLang="en-US"/>
          </a:p>
        </p:txBody>
      </p:sp>
      <p:sp>
        <p:nvSpPr>
          <p:cNvPr id="3" name="内容占位符 2"/>
          <p:cNvSpPr>
            <a:spLocks noGrp="1"/>
          </p:cNvSpPr>
          <p:nvPr>
            <p:ph idx="1"/>
          </p:nvPr>
        </p:nvSpPr>
        <p:spPr/>
        <p:txBody>
          <a:bodyPr/>
          <a:p>
            <a:pPr marL="0" indent="0">
              <a:buNone/>
            </a:pPr>
            <a:r>
              <a:rPr lang="en-US" altLang="zh-CN"/>
              <a:t>2.ADF</a:t>
            </a:r>
            <a:r>
              <a:t>检验</a:t>
            </a:r>
          </a:p>
          <a:p>
            <a:pPr marL="0" indent="0">
              <a:buNone/>
            </a:pPr>
            <a:r>
              <a:rPr lang="en-US" altLang="zh-CN"/>
              <a:t>      DF</a:t>
            </a:r>
            <a:r>
              <a:t>检验存在一个问题：当序列存在</a:t>
            </a:r>
            <a:r>
              <a:rPr lang="en-US" altLang="zh-CN"/>
              <a:t>1</a:t>
            </a:r>
            <a:r>
              <a:t>阶滞后相关时才有效，但大多数时间序列存在高级滞后相关，直接使用</a:t>
            </a:r>
            <a:r>
              <a:rPr lang="en-US" altLang="zh-CN"/>
              <a:t>DF</a:t>
            </a:r>
            <a:r>
              <a:t>检验法会出现偏误。因此对</a:t>
            </a:r>
            <a:r>
              <a:rPr lang="en-US" altLang="zh-CN"/>
              <a:t>DF</a:t>
            </a:r>
            <a:r>
              <a:t>检验方法进行了拓展，出现了增广的</a:t>
            </a:r>
            <a:r>
              <a:rPr lang="en-US" altLang="zh-CN"/>
              <a:t>DF</a:t>
            </a:r>
            <a:r>
              <a:t>检验（</a:t>
            </a:r>
            <a:r>
              <a:rPr lang="en-US" altLang="zh-CN"/>
              <a:t>Augmented Dickey-Fuer Test</a:t>
            </a:r>
            <a:r>
              <a:t>），简称为</a:t>
            </a:r>
            <a:r>
              <a:rPr lang="en-US" altLang="zh-CN"/>
              <a:t>ADF</a:t>
            </a:r>
            <a:r>
              <a:t>检验，该方法可以用来检验含有高阶序列相关的序列是否平稳的问题。</a:t>
            </a:r>
          </a:p>
          <a:p>
            <a:pPr marL="0" indent="0">
              <a:buNone/>
            </a:pPr>
            <a:r>
              <a:rPr lang="en-US" altLang="zh-CN"/>
              <a:t>ADF</a:t>
            </a:r>
            <a:r>
              <a:t>检验的三种模式：</a:t>
            </a:r>
          </a:p>
          <a:p>
            <a:pPr marL="0" indent="0">
              <a:buNone/>
            </a:pPr>
          </a:p>
          <a:p>
            <a:pPr marL="0" indent="0">
              <a:buNone/>
            </a:pPr>
          </a:p>
          <a:p>
            <a:pPr marL="0" indent="0">
              <a:buNone/>
            </a:pPr>
          </a:p>
          <a:p>
            <a:pPr marL="0" indent="0">
              <a:buNone/>
            </a:pPr>
          </a:p>
          <a:p>
            <a:pPr marL="0" indent="0">
              <a:buNone/>
            </a:pPr>
          </a:p>
          <a:p>
            <a:pPr marL="0" indent="0">
              <a:buNone/>
            </a:pPr>
          </a:p>
          <a:p>
            <a:pPr marL="0" indent="0">
              <a:buNone/>
            </a:pPr>
            <a:r>
              <a:t>      其检验的原假设仍为</a:t>
            </a:r>
            <a:r>
              <a:rPr>
                <a:latin typeface="Arial" panose="020B0604020202020204" pitchFamily="34" charset="0"/>
                <a:cs typeface="Arial" panose="020B0604020202020204" pitchFamily="34" charset="0"/>
                <a:sym typeface="+mn-ea"/>
              </a:rPr>
              <a:t>H</a:t>
            </a:r>
            <a:r>
              <a:rPr lang="en-US" altLang="zh-CN">
                <a:latin typeface="Arial" panose="020B0604020202020204" pitchFamily="34" charset="0"/>
                <a:cs typeface="Arial" panose="020B0604020202020204" pitchFamily="34" charset="0"/>
                <a:sym typeface="+mn-ea"/>
              </a:rPr>
              <a:t>0</a:t>
            </a:r>
            <a:r>
              <a:rPr>
                <a:latin typeface="Arial" panose="020B0604020202020204" pitchFamily="34" charset="0"/>
                <a:cs typeface="Arial" panose="020B0604020202020204" pitchFamily="34" charset="0"/>
                <a:sym typeface="+mn-ea"/>
              </a:rPr>
              <a:t>：λ</a:t>
            </a:r>
            <a:r>
              <a:rPr lang="en-US" altLang="zh-CN">
                <a:latin typeface="Arial" panose="020B0604020202020204" pitchFamily="34" charset="0"/>
                <a:cs typeface="Arial" panose="020B0604020202020204" pitchFamily="34" charset="0"/>
                <a:sym typeface="+mn-ea"/>
              </a:rPr>
              <a:t>=0</a:t>
            </a:r>
            <a:r>
              <a:rPr>
                <a:latin typeface="Arial" panose="020B0604020202020204" pitchFamily="34" charset="0"/>
                <a:cs typeface="Arial" panose="020B0604020202020204" pitchFamily="34" charset="0"/>
                <a:sym typeface="+mn-ea"/>
              </a:rPr>
              <a:t>，即当拒绝原假设，表明序列不存在单位根，为平稳性时间序列；不拒绝原假设，表明序列存在单位根，为非平稳时间序列。</a:t>
            </a:r>
            <a:endParaRPr>
              <a:latin typeface="Arial" panose="020B0604020202020204" pitchFamily="34" charset="0"/>
              <a:cs typeface="Arial" panose="020B0604020202020204" pitchFamily="34" charset="0"/>
              <a:sym typeface="+mn-ea"/>
            </a:endParaRPr>
          </a:p>
        </p:txBody>
      </p:sp>
      <p:grpSp>
        <p:nvGrpSpPr>
          <p:cNvPr id="14" name="组合 13"/>
          <p:cNvGrpSpPr/>
          <p:nvPr/>
        </p:nvGrpSpPr>
        <p:grpSpPr>
          <a:xfrm>
            <a:off x="3122295" y="2952115"/>
            <a:ext cx="6061075" cy="2755900"/>
            <a:chOff x="4687" y="5086"/>
            <a:chExt cx="9764" cy="5714"/>
          </a:xfrm>
        </p:grpSpPr>
        <p:graphicFrame>
          <p:nvGraphicFramePr>
            <p:cNvPr id="4" name="对象 3">
              <a:hlinkClick r:id="" action="ppaction://ole?verb="/>
            </p:cNvPr>
            <p:cNvGraphicFramePr>
              <a:graphicFrameLocks noChangeAspect="1"/>
            </p:cNvGraphicFramePr>
            <p:nvPr/>
          </p:nvGraphicFramePr>
          <p:xfrm>
            <a:off x="4687" y="6934"/>
            <a:ext cx="8478" cy="1848"/>
          </p:xfrm>
          <a:graphic>
            <a:graphicData uri="http://schemas.openxmlformats.org/presentationml/2006/ole">
              <mc:AlternateContent xmlns:mc="http://schemas.openxmlformats.org/markup-compatibility/2006">
                <mc:Choice xmlns:v="urn:schemas-microsoft-com:vml" Requires="v">
                  <p:oleObj spid="_x0000_s4097" name="" r:id="rId1" imgW="1841500" imgH="444500" progId="Equation.KSEE3">
                    <p:embed/>
                  </p:oleObj>
                </mc:Choice>
                <mc:Fallback>
                  <p:oleObj name="" r:id="rId1" imgW="1841500" imgH="444500" progId="Equation.KSEE3">
                    <p:embed/>
                    <p:pic>
                      <p:nvPicPr>
                        <p:cNvPr id="0" name="图片 4096"/>
                        <p:cNvPicPr/>
                        <p:nvPr/>
                      </p:nvPicPr>
                      <p:blipFill>
                        <a:blip r:embed="rId2"/>
                        <a:stretch>
                          <a:fillRect/>
                        </a:stretch>
                      </p:blipFill>
                      <p:spPr>
                        <a:xfrm>
                          <a:off x="4687" y="6934"/>
                          <a:ext cx="8478" cy="1848"/>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4687" y="5086"/>
            <a:ext cx="7367" cy="1848"/>
          </p:xfrm>
          <a:graphic>
            <a:graphicData uri="http://schemas.openxmlformats.org/presentationml/2006/ole">
              <mc:AlternateContent xmlns:mc="http://schemas.openxmlformats.org/markup-compatibility/2006">
                <mc:Choice xmlns:v="urn:schemas-microsoft-com:vml" Requires="v">
                  <p:oleObj spid="_x0000_s10" name="" r:id="rId3" imgW="1600200" imgH="444500" progId="Equation.KSEE3">
                    <p:embed/>
                  </p:oleObj>
                </mc:Choice>
                <mc:Fallback>
                  <p:oleObj name="" r:id="rId3" imgW="1600200" imgH="444500" progId="Equation.KSEE3">
                    <p:embed/>
                    <p:pic>
                      <p:nvPicPr>
                        <p:cNvPr id="0" name="图片 4096"/>
                        <p:cNvPicPr/>
                        <p:nvPr/>
                      </p:nvPicPr>
                      <p:blipFill>
                        <a:blip r:embed="rId4"/>
                        <a:stretch>
                          <a:fillRect/>
                        </a:stretch>
                      </p:blipFill>
                      <p:spPr>
                        <a:xfrm>
                          <a:off x="4687" y="5086"/>
                          <a:ext cx="7367" cy="1848"/>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4687" y="8952"/>
            <a:ext cx="9765" cy="1848"/>
          </p:xfrm>
          <a:graphic>
            <a:graphicData uri="http://schemas.openxmlformats.org/presentationml/2006/ole">
              <mc:AlternateContent xmlns:mc="http://schemas.openxmlformats.org/markup-compatibility/2006">
                <mc:Choice xmlns:v="urn:schemas-microsoft-com:vml" Requires="v">
                  <p:oleObj spid="_x0000_s13" name="" r:id="rId5" imgW="2120900" imgH="444500" progId="Equation.KSEE3">
                    <p:embed/>
                  </p:oleObj>
                </mc:Choice>
                <mc:Fallback>
                  <p:oleObj name="" r:id="rId5" imgW="2120900" imgH="444500" progId="Equation.KSEE3">
                    <p:embed/>
                    <p:pic>
                      <p:nvPicPr>
                        <p:cNvPr id="0" name="图片 4096"/>
                        <p:cNvPicPr/>
                        <p:nvPr/>
                      </p:nvPicPr>
                      <p:blipFill>
                        <a:blip r:embed="rId6"/>
                        <a:stretch>
                          <a:fillRect/>
                        </a:stretch>
                      </p:blipFill>
                      <p:spPr>
                        <a:xfrm>
                          <a:off x="4687" y="8952"/>
                          <a:ext cx="9765" cy="1848"/>
                        </a:xfrm>
                        <a:prstGeom prst="rect">
                          <a:avLst/>
                        </a:prstGeom>
                      </p:spPr>
                    </p:pic>
                  </p:oleObj>
                </mc:Fallback>
              </mc:AlternateContent>
            </a:graphicData>
          </a:graphic>
        </p:graphicFrame>
      </p:grpSp>
    </p:spTree>
    <p:custDataLst>
      <p:tags r:id="rId7"/>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pPr marL="0" indent="0">
              <a:buNone/>
            </a:pPr>
            <a:r>
              <a:rPr lang="en-US" altLang="zh-CN"/>
              <a:t>ARMA</a:t>
            </a:r>
            <a:r>
              <a:t>模型的概念</a:t>
            </a:r>
          </a:p>
          <a:p>
            <a:pPr marL="0" indent="0">
              <a:buNone/>
            </a:pPr>
            <a:r>
              <a:t>自回归移动平均模型（</a:t>
            </a:r>
            <a:r>
              <a:rPr lang="en-US" altLang="zh-CN"/>
              <a:t>Autoregressive Moving Average Models</a:t>
            </a:r>
            <a:r>
              <a:t>，简记为</a:t>
            </a:r>
            <a:r>
              <a:rPr lang="en-US" altLang="zh-CN"/>
              <a:t>ARMA</a:t>
            </a:r>
            <a:r>
              <a:t>模型</a:t>
            </a:r>
            <a:r>
              <a:t>），由因变量对它的滞后值以及随机误差项的现值和滞后值回归得到。</a:t>
            </a:r>
          </a:p>
          <a:p>
            <a:pPr marL="0" indent="0">
              <a:buNone/>
            </a:pPr>
            <a:r>
              <a:t>模型可细分为：</a:t>
            </a:r>
          </a:p>
          <a:p>
            <a:pPr marL="0" indent="0">
              <a:buNone/>
            </a:pPr>
            <a:r>
              <a:t>移动平均（</a:t>
            </a:r>
            <a:r>
              <a:rPr lang="en-US" altLang="zh-CN"/>
              <a:t>MA</a:t>
            </a:r>
            <a:r>
              <a:t>）模型</a:t>
            </a:r>
          </a:p>
          <a:p>
            <a:pPr marL="0" indent="0">
              <a:buNone/>
            </a:pPr>
            <a:r>
              <a:t>自回归（</a:t>
            </a:r>
            <a:r>
              <a:rPr lang="en-US" altLang="zh-CN"/>
              <a:t>AR</a:t>
            </a:r>
            <a:r>
              <a:t>）模型</a:t>
            </a:r>
          </a:p>
          <a:p>
            <a:pPr marL="0" indent="0">
              <a:buNone/>
            </a:pPr>
            <a:r>
              <a:t>自回归移动平均（</a:t>
            </a:r>
            <a:r>
              <a:rPr lang="en-US" altLang="zh-CN"/>
              <a:t>ARMA</a:t>
            </a:r>
            <a:r>
              <a:t>）模型</a:t>
            </a:r>
          </a:p>
        </p:txBody>
      </p:sp>
      <p:sp>
        <p:nvSpPr>
          <p:cNvPr id="4" name="标题 1"/>
          <p:cNvSpPr>
            <a:spLocks noGrp="1"/>
          </p:cNvSpPr>
          <p:nvPr/>
        </p:nvSpPr>
        <p:spPr>
          <a:xfrm>
            <a:off x="669882" y="38247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a:sym typeface="+mn-ea"/>
              </a:rPr>
              <a:t>时间序列分析</a:t>
            </a:r>
            <a:r>
              <a:rPr lang="en-US" altLang="zh-CN">
                <a:sym typeface="+mn-ea"/>
              </a:rPr>
              <a:t>——ARMA</a:t>
            </a:r>
            <a:r>
              <a:rPr>
                <a:sym typeface="+mn-ea"/>
              </a:rPr>
              <a:t>模型</a:t>
            </a:r>
            <a:endParaRPr>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a:xfrm>
            <a:off x="670517" y="1296000"/>
            <a:ext cx="10852237" cy="5041355"/>
          </a:xfrm>
        </p:spPr>
        <p:txBody>
          <a:bodyPr/>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相关系数的取值范围是：</a:t>
            </a:r>
            <a:r>
              <a:rPr lang="en-US" altLang="zh-CN"/>
              <a:t>[-1,1]</a:t>
            </a:r>
            <a:endParaRPr lang="en-US" altLang="zh-CN"/>
          </a:p>
          <a:p>
            <a:pPr marL="0" indent="0">
              <a:buNone/>
            </a:pPr>
            <a:r>
              <a:t>当</a:t>
            </a:r>
            <a:r>
              <a:rPr lang="en-US" altLang="zh-CN"/>
              <a:t>r</a:t>
            </a:r>
            <a:r>
              <a:t>的绝对值接近于</a:t>
            </a:r>
            <a:r>
              <a:rPr lang="en-US" altLang="zh-CN"/>
              <a:t>1</a:t>
            </a:r>
            <a:r>
              <a:t>时，表示两者之间的相关关系越强。当</a:t>
            </a:r>
            <a:r>
              <a:rPr lang="en-US" altLang="zh-CN"/>
              <a:t>r</a:t>
            </a:r>
            <a:r>
              <a:t>的绝对值接近</a:t>
            </a:r>
            <a:r>
              <a:rPr lang="en-US" altLang="zh-CN"/>
              <a:t>0</a:t>
            </a:r>
            <a:r>
              <a:t>时，表示两者之间的相关关系越弱。</a:t>
            </a:r>
          </a:p>
          <a:p>
            <a:pPr marL="0" indent="0">
              <a:buNone/>
            </a:pPr>
            <a:r>
              <a:t>当</a:t>
            </a:r>
            <a:r>
              <a:rPr lang="en-US" altLang="zh-CN"/>
              <a:t>r&gt;0</a:t>
            </a:r>
            <a:r>
              <a:t>时，表示两者之间存在正向相关关系；当</a:t>
            </a:r>
            <a:r>
              <a:rPr lang="en-US" altLang="zh-CN"/>
              <a:t>r&lt;0</a:t>
            </a:r>
            <a:r>
              <a:t>时，表示两者之间存在负向相关关系；</a:t>
            </a:r>
          </a:p>
          <a:p>
            <a:pPr marL="0" indent="0">
              <a:buNone/>
            </a:pPr>
            <a:r>
              <a:t>当</a:t>
            </a:r>
            <a:r>
              <a:rPr lang="en-US" altLang="zh-CN"/>
              <a:t>r=0</a:t>
            </a:r>
            <a:r>
              <a:t>时，并不表示两者之间没有关系，而是两者之间不存在线性关系。</a:t>
            </a:r>
          </a:p>
          <a:p>
            <a:pPr marL="0" indent="0">
              <a:buNone/>
            </a:pPr>
          </a:p>
        </p:txBody>
      </p:sp>
      <p:graphicFrame>
        <p:nvGraphicFramePr>
          <p:cNvPr id="5" name="对象 4">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1" imgW="914400" imgH="215900" progId="Equation.KSEE3">
                  <p:embed/>
                </p:oleObj>
              </mc:Choice>
              <mc:Fallback>
                <p:oleObj name="" r:id="rId1" imgW="914400" imgH="215900" progId="Equation.KSEE3">
                  <p:embed/>
                  <p:pic>
                    <p:nvPicPr>
                      <p:cNvPr id="0" name="图片 1025"/>
                      <p:cNvPicPr/>
                      <p:nvPr/>
                    </p:nvPicPr>
                    <p:blipFill>
                      <a:blip r:embed="rId2"/>
                      <a:stretch>
                        <a:fillRect/>
                      </a:stretch>
                    </p:blipFill>
                    <p:spPr>
                      <a:xfrm>
                        <a:off x="5638800" y="3321050"/>
                        <a:ext cx="914400" cy="2159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4318636" y="1895158"/>
          <a:ext cx="3554095" cy="1830705"/>
        </p:xfrm>
        <a:graphic>
          <a:graphicData uri="http://schemas.openxmlformats.org/presentationml/2006/ole">
            <mc:AlternateContent xmlns:mc="http://schemas.openxmlformats.org/markup-compatibility/2006">
              <mc:Choice xmlns:v="urn:schemas-microsoft-com:vml" Requires="v">
                <p:oleObj spid="_x0000_s7" name="" r:id="rId3" imgW="1701800" imgH="876300" progId="Equation.KSEE3">
                  <p:embed/>
                </p:oleObj>
              </mc:Choice>
              <mc:Fallback>
                <p:oleObj name="" r:id="rId3" imgW="1701800" imgH="876300" progId="Equation.KSEE3">
                  <p:embed/>
                  <p:pic>
                    <p:nvPicPr>
                      <p:cNvPr id="0" name="图片 1024"/>
                      <p:cNvPicPr/>
                      <p:nvPr/>
                    </p:nvPicPr>
                    <p:blipFill>
                      <a:blip r:embed="rId4"/>
                      <a:stretch>
                        <a:fillRect/>
                      </a:stretch>
                    </p:blipFill>
                    <p:spPr>
                      <a:xfrm>
                        <a:off x="4318636" y="1895158"/>
                        <a:ext cx="3554095" cy="1830705"/>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——ARMA</a:t>
            </a:r>
            <a:r>
              <a:rPr>
                <a:sym typeface="+mn-ea"/>
              </a:rPr>
              <a:t>模型</a:t>
            </a:r>
            <a:endParaRPr lang="zh-CN" altLang="en-US"/>
          </a:p>
        </p:txBody>
      </p:sp>
      <p:sp>
        <p:nvSpPr>
          <p:cNvPr id="3" name="内容占位符 2"/>
          <p:cNvSpPr>
            <a:spLocks noGrp="1"/>
          </p:cNvSpPr>
          <p:nvPr>
            <p:ph idx="1"/>
          </p:nvPr>
        </p:nvSpPr>
        <p:spPr/>
        <p:txBody>
          <a:bodyPr/>
          <a:p>
            <a:pPr marL="0" indent="0">
              <a:buNone/>
            </a:pPr>
            <a:r>
              <a:rPr lang="zh-CN" altLang="en-US"/>
              <a:t>（</a:t>
            </a:r>
            <a:r>
              <a:rPr lang="en-US" altLang="zh-CN"/>
              <a:t>1</a:t>
            </a:r>
            <a:r>
              <a:rPr lang="zh-CN" altLang="en-US"/>
              <a:t>）</a:t>
            </a:r>
            <a:r>
              <a:rPr lang="en-US" altLang="zh-CN"/>
              <a:t>MA</a:t>
            </a:r>
            <a:r>
              <a:t>过程的表示</a:t>
            </a:r>
          </a:p>
          <a:p>
            <a:pPr marL="0" indent="0">
              <a:buNone/>
            </a:pPr>
            <a:r>
              <a:t>若序列值</a:t>
            </a:r>
            <a:r>
              <a:rPr lang="en-US" altLang="zh-CN"/>
              <a:t>yt</a:t>
            </a:r>
            <a:r>
              <a:t>是现在和过去的误差的线性组合，即</a:t>
            </a:r>
          </a:p>
          <a:p>
            <a:pPr marL="0" indent="0">
              <a:buNone/>
            </a:pPr>
          </a:p>
          <a:p>
            <a:pPr marL="0" indent="0">
              <a:buNone/>
            </a:pPr>
          </a:p>
          <a:p>
            <a:pPr marL="0" indent="0">
              <a:buNone/>
            </a:pPr>
            <a:r>
              <a:t>其中，</a:t>
            </a:r>
            <a:r>
              <a:rPr lang="en-US" altLang="zh-CN"/>
              <a:t>c</a:t>
            </a:r>
            <a:r>
              <a:t>为常数项，</a:t>
            </a:r>
            <a:r>
              <a:rPr lang="en-US" altLang="zh-CN"/>
              <a:t>{</a:t>
            </a:r>
            <a:r>
              <a:rPr lang="en-US" altLang="zh-CN">
                <a:latin typeface="Arial" panose="020B0604020202020204" pitchFamily="34" charset="0"/>
                <a:cs typeface="Arial" panose="020B0604020202020204" pitchFamily="34" charset="0"/>
              </a:rPr>
              <a:t>ε</a:t>
            </a:r>
            <a:r>
              <a:rPr lang="en-US" altLang="zh-CN"/>
              <a:t>}</a:t>
            </a:r>
            <a:r>
              <a:t>为白噪声过程。</a:t>
            </a:r>
          </a:p>
          <a:p>
            <a:pPr marL="0" indent="0">
              <a:buNone/>
            </a:pPr>
            <a:r>
              <a:t>引入滞后算子</a:t>
            </a:r>
            <a:r>
              <a:rPr lang="en-US" altLang="zh-CN"/>
              <a:t>L</a:t>
            </a:r>
            <a:r>
              <a:t>，原式可以写成：</a:t>
            </a:r>
          </a:p>
          <a:p>
            <a:pPr marL="0" indent="0">
              <a:buNone/>
            </a:pPr>
          </a:p>
          <a:p>
            <a:pPr marL="0" indent="0">
              <a:buNone/>
            </a:pPr>
          </a:p>
          <a:p>
            <a:pPr marL="0" indent="0">
              <a:buNone/>
            </a:pPr>
          </a:p>
          <a:p>
            <a:pPr marL="0" indent="0">
              <a:buNone/>
            </a:pPr>
            <a:r>
              <a:t>其中</a:t>
            </a:r>
            <a:r>
              <a:rPr lang="en-US" altLang="zh-CN"/>
              <a:t>L</a:t>
            </a:r>
            <a:r>
              <a:t>为滞后算子，定义如下：</a:t>
            </a:r>
          </a:p>
          <a:p>
            <a:pPr marL="0" indent="0">
              <a:buNone/>
            </a:pPr>
          </a:p>
          <a:p>
            <a:pPr marL="0" indent="0">
              <a:buNone/>
            </a:pPr>
          </a:p>
        </p:txBody>
      </p:sp>
      <p:graphicFrame>
        <p:nvGraphicFramePr>
          <p:cNvPr id="4" name="对象 3">
            <a:hlinkClick r:id="" action="ppaction://ole?verb="/>
          </p:cNvPr>
          <p:cNvGraphicFramePr>
            <a:graphicFrameLocks noChangeAspect="1"/>
          </p:cNvGraphicFramePr>
          <p:nvPr/>
        </p:nvGraphicFramePr>
        <p:xfrm>
          <a:off x="669925" y="2184400"/>
          <a:ext cx="6909435" cy="733425"/>
        </p:xfrm>
        <a:graphic>
          <a:graphicData uri="http://schemas.openxmlformats.org/presentationml/2006/ole">
            <mc:AlternateContent xmlns:mc="http://schemas.openxmlformats.org/markup-compatibility/2006">
              <mc:Choice xmlns:v="urn:schemas-microsoft-com:vml" Requires="v">
                <p:oleObj spid="_x0000_s1025" name="" r:id="rId1" imgW="2273300" imgH="241300" progId="Equation.KSEE3">
                  <p:embed/>
                </p:oleObj>
              </mc:Choice>
              <mc:Fallback>
                <p:oleObj name="" r:id="rId1" imgW="2273300" imgH="241300" progId="Equation.KSEE3">
                  <p:embed/>
                  <p:pic>
                    <p:nvPicPr>
                      <p:cNvPr id="0" name="图片 1024"/>
                      <p:cNvPicPr/>
                      <p:nvPr/>
                    </p:nvPicPr>
                    <p:blipFill>
                      <a:blip r:embed="rId2"/>
                      <a:stretch>
                        <a:fillRect/>
                      </a:stretch>
                    </p:blipFill>
                    <p:spPr>
                      <a:xfrm>
                        <a:off x="669925" y="2184400"/>
                        <a:ext cx="6909435" cy="73342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669925" y="3901440"/>
          <a:ext cx="3209925" cy="1090930"/>
        </p:xfrm>
        <a:graphic>
          <a:graphicData uri="http://schemas.openxmlformats.org/presentationml/2006/ole">
            <mc:AlternateContent xmlns:mc="http://schemas.openxmlformats.org/markup-compatibility/2006">
              <mc:Choice xmlns:v="urn:schemas-microsoft-com:vml" Requires="v">
                <p:oleObj spid="_x0000_s1028" name="" r:id="rId3" imgW="1308100" imgH="444500" progId="Equation.KSEE3">
                  <p:embed/>
                </p:oleObj>
              </mc:Choice>
              <mc:Fallback>
                <p:oleObj name="" r:id="rId3" imgW="1308100" imgH="444500" progId="Equation.KSEE3">
                  <p:embed/>
                  <p:pic>
                    <p:nvPicPr>
                      <p:cNvPr id="0" name="图片 1027"/>
                      <p:cNvPicPr/>
                      <p:nvPr/>
                    </p:nvPicPr>
                    <p:blipFill>
                      <a:blip r:embed="rId4"/>
                      <a:stretch>
                        <a:fillRect/>
                      </a:stretch>
                    </p:blipFill>
                    <p:spPr>
                      <a:xfrm>
                        <a:off x="669925" y="3901440"/>
                        <a:ext cx="3209925" cy="109093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669925" y="5780405"/>
          <a:ext cx="1483995" cy="556895"/>
        </p:xfrm>
        <a:graphic>
          <a:graphicData uri="http://schemas.openxmlformats.org/presentationml/2006/ole">
            <mc:AlternateContent xmlns:mc="http://schemas.openxmlformats.org/markup-compatibility/2006">
              <mc:Choice xmlns:v="urn:schemas-microsoft-com:vml" Requires="v">
                <p:oleObj spid="_x0000_s1029" name="" r:id="rId5" imgW="609600" imgH="228600" progId="Equation.KSEE3">
                  <p:embed/>
                </p:oleObj>
              </mc:Choice>
              <mc:Fallback>
                <p:oleObj name="" r:id="rId5" imgW="609600" imgH="228600" progId="Equation.KSEE3">
                  <p:embed/>
                  <p:pic>
                    <p:nvPicPr>
                      <p:cNvPr id="0" name="图片 1028"/>
                      <p:cNvPicPr/>
                      <p:nvPr/>
                    </p:nvPicPr>
                    <p:blipFill>
                      <a:blip r:embed="rId6"/>
                      <a:stretch>
                        <a:fillRect/>
                      </a:stretch>
                    </p:blipFill>
                    <p:spPr>
                      <a:xfrm>
                        <a:off x="669925" y="5780405"/>
                        <a:ext cx="1483995" cy="556895"/>
                      </a:xfrm>
                      <a:prstGeom prst="rect">
                        <a:avLst/>
                      </a:prstGeom>
                    </p:spPr>
                  </p:pic>
                </p:oleObj>
              </mc:Fallback>
            </mc:AlternateContent>
          </a:graphicData>
        </a:graphic>
      </p:graphicFrame>
    </p:spTree>
    <p:custDataLst>
      <p:tags r:id="rId7"/>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——ARMA</a:t>
            </a:r>
            <a:r>
              <a:rPr>
                <a:sym typeface="+mn-ea"/>
              </a:rPr>
              <a:t>模型</a:t>
            </a:r>
            <a:endParaRPr lang="zh-CN" altLang="en-US"/>
          </a:p>
        </p:txBody>
      </p:sp>
      <p:sp>
        <p:nvSpPr>
          <p:cNvPr id="3" name="内容占位符 2"/>
          <p:cNvSpPr>
            <a:spLocks noGrp="1"/>
          </p:cNvSpPr>
          <p:nvPr>
            <p:ph idx="1"/>
          </p:nvPr>
        </p:nvSpPr>
        <p:spPr/>
        <p:txBody>
          <a:bodyPr/>
          <a:p>
            <a:pPr marL="0" indent="0">
              <a:buNone/>
            </a:pPr>
            <a:r>
              <a:rPr lang="zh-CN" altLang="en-US"/>
              <a:t>（</a:t>
            </a:r>
            <a:r>
              <a:rPr lang="en-US" altLang="zh-CN"/>
              <a:t>2</a:t>
            </a:r>
            <a:r>
              <a:rPr lang="zh-CN" altLang="en-US"/>
              <a:t>）</a:t>
            </a:r>
            <a:r>
              <a:rPr lang="en-US" altLang="zh-CN"/>
              <a:t>MA</a:t>
            </a:r>
            <a:r>
              <a:t>（</a:t>
            </a:r>
            <a:r>
              <a:rPr lang="en-US" altLang="zh-CN"/>
              <a:t>q</a:t>
            </a:r>
            <a:r>
              <a:t>）过程的特征：</a:t>
            </a:r>
          </a:p>
          <a:p>
            <a:pPr marL="0" indent="0">
              <a:buNone/>
            </a:pPr>
          </a:p>
          <a:p>
            <a:pPr marL="0" indent="0">
              <a:buNone/>
            </a:pPr>
          </a:p>
          <a:p>
            <a:pPr marL="0" indent="0">
              <a:buNone/>
            </a:pPr>
          </a:p>
          <a:p>
            <a:pPr marL="0" indent="0">
              <a:buNone/>
            </a:pPr>
          </a:p>
          <a:p>
            <a:pPr marL="0" indent="0">
              <a:buNone/>
            </a:pPr>
            <a:r>
              <a:rPr sz="2000"/>
              <a:t>当</a:t>
            </a:r>
            <a:r>
              <a:rPr lang="en-US" altLang="zh-CN" sz="2000"/>
              <a:t>k&gt;q</a:t>
            </a:r>
            <a:r>
              <a:rPr sz="2000"/>
              <a:t>时，</a:t>
            </a:r>
            <a:endParaRPr sz="2000"/>
          </a:p>
          <a:p>
            <a:pPr marL="0" indent="0">
              <a:buNone/>
            </a:pPr>
            <a:r>
              <a:rPr sz="2000"/>
              <a:t>当</a:t>
            </a:r>
            <a:r>
              <a:rPr lang="en-US" altLang="zh-CN" sz="2000"/>
              <a:t>k&lt;q</a:t>
            </a:r>
            <a:r>
              <a:rPr sz="2000"/>
              <a:t>时，</a:t>
            </a:r>
            <a:endParaRPr sz="2000"/>
          </a:p>
          <a:p>
            <a:pPr marL="0" indent="0">
              <a:buNone/>
            </a:pPr>
            <a:endParaRPr sz="2000"/>
          </a:p>
          <a:p>
            <a:pPr marL="0" indent="0">
              <a:buNone/>
            </a:pPr>
            <a:r>
              <a:t>对于任意的</a:t>
            </a:r>
            <a:r>
              <a:rPr lang="en-US" altLang="zh-CN"/>
              <a:t>t</a:t>
            </a:r>
            <a:r>
              <a:t>，</a:t>
            </a:r>
            <a:r>
              <a:rPr lang="en-US" altLang="zh-CN"/>
              <a:t>MA</a:t>
            </a:r>
            <a:r>
              <a:t>（</a:t>
            </a:r>
            <a:r>
              <a:rPr lang="en-US" altLang="zh-CN"/>
              <a:t>q</a:t>
            </a:r>
            <a:r>
              <a:t>）是平稳的，其中</a:t>
            </a:r>
            <a:r>
              <a:rPr lang="en-US" altLang="zh-CN"/>
              <a:t>k</a:t>
            </a:r>
            <a:r>
              <a:t>代表滞后期数。</a:t>
            </a:r>
          </a:p>
        </p:txBody>
      </p:sp>
      <p:graphicFrame>
        <p:nvGraphicFramePr>
          <p:cNvPr id="5" name="对象 4">
            <a:hlinkClick r:id="" action="ppaction://ole?verb="/>
          </p:cNvPr>
          <p:cNvGraphicFramePr>
            <a:graphicFrameLocks noChangeAspect="1"/>
          </p:cNvGraphicFramePr>
          <p:nvPr/>
        </p:nvGraphicFramePr>
        <p:xfrm>
          <a:off x="951548" y="1925955"/>
          <a:ext cx="1620000" cy="540000"/>
        </p:xfrm>
        <a:graphic>
          <a:graphicData uri="http://schemas.openxmlformats.org/presentationml/2006/ole">
            <mc:AlternateContent xmlns:mc="http://schemas.openxmlformats.org/markup-compatibility/2006">
              <mc:Choice xmlns:v="urn:schemas-microsoft-com:vml" Requires="v">
                <p:oleObj spid="_x0000_s2049" name="" r:id="rId1" imgW="685800" imgH="228600" progId="Equation.KSEE3">
                  <p:embed/>
                </p:oleObj>
              </mc:Choice>
              <mc:Fallback>
                <p:oleObj name="" r:id="rId1" imgW="685800" imgH="228600" progId="Equation.KSEE3">
                  <p:embed/>
                  <p:pic>
                    <p:nvPicPr>
                      <p:cNvPr id="0" name="图片 2048"/>
                      <p:cNvPicPr/>
                      <p:nvPr/>
                    </p:nvPicPr>
                    <p:blipFill>
                      <a:blip r:embed="rId2"/>
                      <a:stretch>
                        <a:fillRect/>
                      </a:stretch>
                    </p:blipFill>
                    <p:spPr>
                      <a:xfrm>
                        <a:off x="951548" y="1925955"/>
                        <a:ext cx="1620000" cy="5400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951865" y="2554605"/>
          <a:ext cx="4833000" cy="540000"/>
        </p:xfrm>
        <a:graphic>
          <a:graphicData uri="http://schemas.openxmlformats.org/presentationml/2006/ole">
            <mc:AlternateContent xmlns:mc="http://schemas.openxmlformats.org/markup-compatibility/2006">
              <mc:Choice xmlns:v="urn:schemas-microsoft-com:vml" Requires="v">
                <p:oleObj spid="_x0000_s2050" name="" r:id="rId3" imgW="2273300" imgH="254000" progId="Equation.KSEE3">
                  <p:embed/>
                </p:oleObj>
              </mc:Choice>
              <mc:Fallback>
                <p:oleObj name="" r:id="rId3" imgW="2273300" imgH="254000" progId="Equation.KSEE3">
                  <p:embed/>
                  <p:pic>
                    <p:nvPicPr>
                      <p:cNvPr id="0" name="图片 2049"/>
                      <p:cNvPicPr/>
                      <p:nvPr/>
                    </p:nvPicPr>
                    <p:blipFill>
                      <a:blip r:embed="rId4"/>
                      <a:stretch>
                        <a:fillRect/>
                      </a:stretch>
                    </p:blipFill>
                    <p:spPr>
                      <a:xfrm>
                        <a:off x="951865" y="2554605"/>
                        <a:ext cx="4833000" cy="54000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2028825" y="3503295"/>
          <a:ext cx="2254794" cy="432000"/>
        </p:xfrm>
        <a:graphic>
          <a:graphicData uri="http://schemas.openxmlformats.org/presentationml/2006/ole">
            <mc:AlternateContent xmlns:mc="http://schemas.openxmlformats.org/markup-compatibility/2006">
              <mc:Choice xmlns:v="urn:schemas-microsoft-com:vml" Requires="v">
                <p:oleObj spid="_x0000_s2052" name="" r:id="rId5" imgW="1193800" imgH="228600" progId="Equation.KSEE3">
                  <p:embed/>
                </p:oleObj>
              </mc:Choice>
              <mc:Fallback>
                <p:oleObj name="" r:id="rId5" imgW="1193800" imgH="228600" progId="Equation.KSEE3">
                  <p:embed/>
                  <p:pic>
                    <p:nvPicPr>
                      <p:cNvPr id="0" name="图片 2051"/>
                      <p:cNvPicPr/>
                      <p:nvPr/>
                    </p:nvPicPr>
                    <p:blipFill>
                      <a:blip r:embed="rId6"/>
                      <a:stretch>
                        <a:fillRect/>
                      </a:stretch>
                    </p:blipFill>
                    <p:spPr>
                      <a:xfrm>
                        <a:off x="2028825" y="3503295"/>
                        <a:ext cx="2254794" cy="43200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2029097" y="4086960"/>
          <a:ext cx="6452870" cy="480060"/>
        </p:xfrm>
        <a:graphic>
          <a:graphicData uri="http://schemas.openxmlformats.org/presentationml/2006/ole">
            <mc:AlternateContent xmlns:mc="http://schemas.openxmlformats.org/markup-compatibility/2006">
              <mc:Choice xmlns:v="urn:schemas-microsoft-com:vml" Requires="v">
                <p:oleObj spid="_x0000_s4" name="" r:id="rId7" imgW="3416300" imgH="254000" progId="Equation.KSEE3">
                  <p:embed/>
                </p:oleObj>
              </mc:Choice>
              <mc:Fallback>
                <p:oleObj name="" r:id="rId7" imgW="3416300" imgH="254000" progId="Equation.KSEE3">
                  <p:embed/>
                  <p:pic>
                    <p:nvPicPr>
                      <p:cNvPr id="0" name="图片 2051"/>
                      <p:cNvPicPr/>
                      <p:nvPr/>
                    </p:nvPicPr>
                    <p:blipFill>
                      <a:blip r:embed="rId8"/>
                      <a:stretch>
                        <a:fillRect/>
                      </a:stretch>
                    </p:blipFill>
                    <p:spPr>
                      <a:xfrm>
                        <a:off x="2029097" y="4086960"/>
                        <a:ext cx="6452870" cy="480060"/>
                      </a:xfrm>
                      <a:prstGeom prst="rect">
                        <a:avLst/>
                      </a:prstGeom>
                    </p:spPr>
                  </p:pic>
                </p:oleObj>
              </mc:Fallback>
            </mc:AlternateContent>
          </a:graphicData>
        </a:graphic>
      </p:graphicFrame>
    </p:spTree>
    <p:custDataLst>
      <p:tags r:id="rId9"/>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——ARMA</a:t>
            </a:r>
            <a:r>
              <a:rPr>
                <a:sym typeface="+mn-ea"/>
              </a:rPr>
              <a:t>模型</a:t>
            </a:r>
            <a:endParaRPr lang="zh-CN" altLang="en-US"/>
          </a:p>
        </p:txBody>
      </p:sp>
      <p:sp>
        <p:nvSpPr>
          <p:cNvPr id="3" name="内容占位符 2"/>
          <p:cNvSpPr>
            <a:spLocks noGrp="1"/>
          </p:cNvSpPr>
          <p:nvPr>
            <p:ph idx="1"/>
          </p:nvPr>
        </p:nvSpPr>
        <p:spPr/>
        <p:txBody>
          <a:bodyPr/>
          <a:p>
            <a:pPr marL="0" indent="0">
              <a:buNone/>
            </a:pPr>
            <a:r>
              <a:rPr lang="zh-CN" altLang="en-US"/>
              <a:t>（</a:t>
            </a:r>
            <a:r>
              <a:rPr lang="en-US" altLang="zh-CN"/>
              <a:t>3</a:t>
            </a:r>
            <a:r>
              <a:rPr lang="zh-CN" altLang="en-US"/>
              <a:t>）自回归</a:t>
            </a:r>
            <a:r>
              <a:rPr lang="en-US" altLang="zh-CN"/>
              <a:t>AR</a:t>
            </a:r>
            <a:r>
              <a:t>（</a:t>
            </a:r>
            <a:r>
              <a:rPr lang="en-US" altLang="zh-CN"/>
              <a:t>p</a:t>
            </a:r>
            <a:r>
              <a:t>）过程表示为：</a:t>
            </a:r>
          </a:p>
          <a:p>
            <a:pPr marL="0" indent="0">
              <a:buNone/>
            </a:pPr>
          </a:p>
          <a:p>
            <a:pPr marL="0" indent="0">
              <a:buNone/>
            </a:pPr>
          </a:p>
          <a:p>
            <a:pPr marL="0" indent="0">
              <a:buNone/>
            </a:pPr>
          </a:p>
          <a:p>
            <a:pPr marL="0" indent="0">
              <a:buNone/>
            </a:pPr>
            <a:r>
              <a:t>       其中，</a:t>
            </a:r>
            <a:r>
              <a:rPr lang="en-US" altLang="zh-CN"/>
              <a:t>c</a:t>
            </a:r>
            <a:r>
              <a:t>为常数项，</a:t>
            </a:r>
            <a:r>
              <a:rPr lang="en-US" altLang="zh-CN"/>
              <a:t>{v}</a:t>
            </a:r>
            <a:r>
              <a:t>为白噪声过程。</a:t>
            </a:r>
          </a:p>
          <a:p>
            <a:pPr marL="0" indent="0">
              <a:buNone/>
            </a:pPr>
          </a:p>
          <a:p>
            <a:pPr marL="0" indent="0">
              <a:buNone/>
            </a:pPr>
            <a:r>
              <a:rPr>
                <a:sym typeface="+mn-ea"/>
              </a:rPr>
              <a:t>（</a:t>
            </a:r>
            <a:r>
              <a:rPr lang="en-US" altLang="zh-CN">
                <a:sym typeface="+mn-ea"/>
              </a:rPr>
              <a:t>4</a:t>
            </a:r>
            <a:r>
              <a:rPr>
                <a:sym typeface="+mn-ea"/>
              </a:rPr>
              <a:t>）</a:t>
            </a:r>
            <a:r>
              <a:rPr lang="en-US" altLang="zh-CN">
                <a:sym typeface="+mn-ea"/>
              </a:rPr>
              <a:t>AR</a:t>
            </a:r>
            <a:r>
              <a:rPr>
                <a:sym typeface="+mn-ea"/>
              </a:rPr>
              <a:t>（</a:t>
            </a:r>
            <a:r>
              <a:rPr lang="en-US" altLang="zh-CN">
                <a:sym typeface="+mn-ea"/>
              </a:rPr>
              <a:t>p</a:t>
            </a:r>
            <a:r>
              <a:rPr>
                <a:sym typeface="+mn-ea"/>
              </a:rPr>
              <a:t>）过程平稳的条件：</a:t>
            </a:r>
            <a:endParaRPr>
              <a:sym typeface="+mn-ea"/>
            </a:endParaRPr>
          </a:p>
          <a:p>
            <a:pPr marL="0" indent="0">
              <a:buNone/>
            </a:pPr>
            <a:r>
              <a:t>如果特征方程                                         的根全部落在单位圆之外，则该</a:t>
            </a:r>
            <a:r>
              <a:rPr lang="en-US" altLang="zh-CN"/>
              <a:t>AR</a:t>
            </a:r>
            <a:r>
              <a:t>（</a:t>
            </a:r>
            <a:r>
              <a:rPr lang="en-US" altLang="zh-CN"/>
              <a:t>p</a:t>
            </a:r>
            <a:r>
              <a:t>）过程是平稳的。</a:t>
            </a:r>
          </a:p>
          <a:p>
            <a:pPr marL="0" indent="0">
              <a:buNone/>
            </a:pPr>
          </a:p>
          <a:p>
            <a:pPr marL="0" indent="0">
              <a:buNone/>
            </a:pPr>
          </a:p>
          <a:p>
            <a:pPr marL="0" indent="0">
              <a:buNone/>
            </a:pPr>
          </a:p>
        </p:txBody>
      </p:sp>
      <p:graphicFrame>
        <p:nvGraphicFramePr>
          <p:cNvPr id="7" name="对象 6">
            <a:hlinkClick r:id="" action="ppaction://ole?verb="/>
          </p:cNvPr>
          <p:cNvGraphicFramePr>
            <a:graphicFrameLocks noChangeAspect="1"/>
          </p:cNvGraphicFramePr>
          <p:nvPr/>
        </p:nvGraphicFramePr>
        <p:xfrm>
          <a:off x="865661" y="1970995"/>
          <a:ext cx="6896735" cy="720090"/>
        </p:xfrm>
        <a:graphic>
          <a:graphicData uri="http://schemas.openxmlformats.org/presentationml/2006/ole">
            <mc:AlternateContent xmlns:mc="http://schemas.openxmlformats.org/markup-compatibility/2006">
              <mc:Choice xmlns:v="urn:schemas-microsoft-com:vml" Requires="v">
                <p:oleObj spid="_x0000_s3073" name="" r:id="rId1" imgW="2311400" imgH="241300" progId="Equation.KSEE3">
                  <p:embed/>
                </p:oleObj>
              </mc:Choice>
              <mc:Fallback>
                <p:oleObj name="" r:id="rId1" imgW="2311400" imgH="241300" progId="Equation.KSEE3">
                  <p:embed/>
                  <p:pic>
                    <p:nvPicPr>
                      <p:cNvPr id="0" name="图片 3072"/>
                      <p:cNvPicPr/>
                      <p:nvPr/>
                    </p:nvPicPr>
                    <p:blipFill>
                      <a:blip r:embed="rId2"/>
                      <a:stretch>
                        <a:fillRect/>
                      </a:stretch>
                    </p:blipFill>
                    <p:spPr>
                      <a:xfrm>
                        <a:off x="865661" y="1970995"/>
                        <a:ext cx="6896735" cy="72009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2191385" y="4361815"/>
          <a:ext cx="2952115" cy="468630"/>
        </p:xfrm>
        <a:graphic>
          <a:graphicData uri="http://schemas.openxmlformats.org/presentationml/2006/ole">
            <mc:AlternateContent xmlns:mc="http://schemas.openxmlformats.org/markup-compatibility/2006">
              <mc:Choice xmlns:v="urn:schemas-microsoft-com:vml" Requires="v">
                <p:oleObj spid="_x0000_s3074" name="" r:id="rId3" imgW="1600200" imgH="254000" progId="Equation.KSEE3">
                  <p:embed/>
                </p:oleObj>
              </mc:Choice>
              <mc:Fallback>
                <p:oleObj name="" r:id="rId3" imgW="1600200" imgH="254000" progId="Equation.KSEE3">
                  <p:embed/>
                  <p:pic>
                    <p:nvPicPr>
                      <p:cNvPr id="0" name="图片 3073"/>
                      <p:cNvPicPr/>
                      <p:nvPr/>
                    </p:nvPicPr>
                    <p:blipFill>
                      <a:blip r:embed="rId4"/>
                      <a:stretch>
                        <a:fillRect/>
                      </a:stretch>
                    </p:blipFill>
                    <p:spPr>
                      <a:xfrm>
                        <a:off x="2191385" y="4361815"/>
                        <a:ext cx="2952115" cy="468630"/>
                      </a:xfrm>
                      <a:prstGeom prst="rect">
                        <a:avLst/>
                      </a:prstGeom>
                    </p:spPr>
                  </p:pic>
                </p:oleObj>
              </mc:Fallback>
            </mc:AlternateContent>
          </a:graphicData>
        </a:graphic>
      </p:graphicFrame>
    </p:spTree>
    <p:custDataLst>
      <p:tags r:id="rId5"/>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——ARMA</a:t>
            </a:r>
            <a:r>
              <a:rPr>
                <a:sym typeface="+mn-ea"/>
              </a:rPr>
              <a:t>模型</a:t>
            </a:r>
            <a:endParaRPr lang="zh-CN" altLang="en-US"/>
          </a:p>
        </p:txBody>
      </p:sp>
      <p:sp>
        <p:nvSpPr>
          <p:cNvPr id="3" name="内容占位符 2"/>
          <p:cNvSpPr>
            <a:spLocks noGrp="1"/>
          </p:cNvSpPr>
          <p:nvPr>
            <p:ph idx="1"/>
          </p:nvPr>
        </p:nvSpPr>
        <p:spPr/>
        <p:txBody>
          <a:bodyPr/>
          <a:p>
            <a:pPr marL="0" indent="0">
              <a:buNone/>
            </a:pPr>
            <a:r>
              <a:rPr lang="zh-CN" altLang="en-US"/>
              <a:t>（</a:t>
            </a:r>
            <a:r>
              <a:rPr lang="en-US" altLang="zh-CN"/>
              <a:t>5</a:t>
            </a:r>
            <a:r>
              <a:rPr lang="zh-CN" altLang="en-US"/>
              <a:t>）</a:t>
            </a:r>
            <a:r>
              <a:rPr lang="en-US" altLang="zh-CN"/>
              <a:t>ARMA</a:t>
            </a:r>
            <a:r>
              <a:t>过程的形式：</a:t>
            </a:r>
          </a:p>
          <a:p>
            <a:pPr marL="0" indent="0">
              <a:buNone/>
            </a:pPr>
          </a:p>
          <a:p>
            <a:pPr marL="0" indent="0">
              <a:buNone/>
            </a:pPr>
          </a:p>
          <a:p>
            <a:pPr marL="0" indent="0">
              <a:buNone/>
            </a:pPr>
            <a:endParaRPr>
              <a:sym typeface="+mn-ea"/>
            </a:endParaRPr>
          </a:p>
          <a:p>
            <a:pPr marL="0" indent="0">
              <a:buNone/>
            </a:pPr>
            <a:r>
              <a:rPr>
                <a:sym typeface="+mn-ea"/>
              </a:rPr>
              <a:t>（</a:t>
            </a:r>
            <a:r>
              <a:rPr lang="en-US" altLang="zh-CN">
                <a:sym typeface="+mn-ea"/>
              </a:rPr>
              <a:t>6</a:t>
            </a:r>
            <a:r>
              <a:rPr>
                <a:sym typeface="+mn-ea"/>
              </a:rPr>
              <a:t>）</a:t>
            </a:r>
            <a:r>
              <a:rPr lang="en-US" altLang="zh-CN">
                <a:sym typeface="+mn-ea"/>
              </a:rPr>
              <a:t>ARMA</a:t>
            </a:r>
            <a:r>
              <a:rPr>
                <a:sym typeface="+mn-ea"/>
              </a:rPr>
              <a:t>过程平稳性的条件：</a:t>
            </a:r>
            <a:endParaRPr>
              <a:sym typeface="+mn-ea"/>
            </a:endParaRPr>
          </a:p>
          <a:p>
            <a:pPr marL="0" indent="0">
              <a:buNone/>
            </a:pPr>
            <a:r>
              <a:rPr lang="en-US" altLang="zh-CN">
                <a:sym typeface="+mn-ea"/>
              </a:rPr>
              <a:t>ARMA</a:t>
            </a:r>
            <a:r>
              <a:rPr>
                <a:sym typeface="+mn-ea"/>
              </a:rPr>
              <a:t>过程的平稳性取决于它的自回归部分。当特征方程                                        的根全部落在单位圆之外，则该</a:t>
            </a:r>
            <a:r>
              <a:rPr lang="en-US" altLang="zh-CN">
                <a:sym typeface="+mn-ea"/>
              </a:rPr>
              <a:t>ARMA</a:t>
            </a:r>
            <a:r>
              <a:rPr>
                <a:sym typeface="+mn-ea"/>
              </a:rPr>
              <a:t>（</a:t>
            </a:r>
            <a:r>
              <a:rPr lang="en-US" altLang="zh-CN">
                <a:sym typeface="+mn-ea"/>
              </a:rPr>
              <a:t>p,q</a:t>
            </a:r>
            <a:r>
              <a:rPr>
                <a:sym typeface="+mn-ea"/>
              </a:rPr>
              <a:t>）过程是平稳的。</a:t>
            </a:r>
            <a:endParaRPr>
              <a:sym typeface="+mn-ea"/>
            </a:endParaRPr>
          </a:p>
          <a:p>
            <a:pPr marL="0" indent="0">
              <a:buNone/>
            </a:pPr>
          </a:p>
          <a:p>
            <a:pPr marL="0" indent="0">
              <a:buNone/>
            </a:pPr>
          </a:p>
          <a:p>
            <a:pPr marL="0" indent="0">
              <a:buNone/>
            </a:pPr>
          </a:p>
          <a:p>
            <a:pPr marL="0" indent="0">
              <a:buNone/>
            </a:pPr>
          </a:p>
          <a:p>
            <a:pPr marL="0" indent="0">
              <a:buNone/>
            </a:pPr>
          </a:p>
          <a:p>
            <a:pPr marL="0" indent="0">
              <a:buNone/>
            </a:pPr>
          </a:p>
          <a:p>
            <a:pPr marL="0" indent="0">
              <a:buNone/>
            </a:pPr>
          </a:p>
        </p:txBody>
      </p:sp>
      <p:graphicFrame>
        <p:nvGraphicFramePr>
          <p:cNvPr id="6" name="对象 5">
            <a:hlinkClick r:id="" action="ppaction://ole?verb="/>
          </p:cNvPr>
          <p:cNvGraphicFramePr>
            <a:graphicFrameLocks noChangeAspect="1"/>
          </p:cNvGraphicFramePr>
          <p:nvPr/>
        </p:nvGraphicFramePr>
        <p:xfrm>
          <a:off x="669925" y="1851660"/>
          <a:ext cx="10964545" cy="674370"/>
        </p:xfrm>
        <a:graphic>
          <a:graphicData uri="http://schemas.openxmlformats.org/presentationml/2006/ole">
            <mc:AlternateContent xmlns:mc="http://schemas.openxmlformats.org/markup-compatibility/2006">
              <mc:Choice xmlns:v="urn:schemas-microsoft-com:vml" Requires="v">
                <p:oleObj spid="_x0000_s8" name="" r:id="rId1" imgW="3924300" imgH="241300" progId="Equation.KSEE3">
                  <p:embed/>
                </p:oleObj>
              </mc:Choice>
              <mc:Fallback>
                <p:oleObj name="" r:id="rId1" imgW="3924300" imgH="241300" progId="Equation.KSEE3">
                  <p:embed/>
                  <p:pic>
                    <p:nvPicPr>
                      <p:cNvPr id="0" name="图片 3072"/>
                      <p:cNvPicPr/>
                      <p:nvPr/>
                    </p:nvPicPr>
                    <p:blipFill>
                      <a:blip r:embed="rId2"/>
                      <a:stretch>
                        <a:fillRect/>
                      </a:stretch>
                    </p:blipFill>
                    <p:spPr>
                      <a:xfrm>
                        <a:off x="669925" y="1851660"/>
                        <a:ext cx="10964545" cy="67437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6369050" y="3491230"/>
          <a:ext cx="2952115" cy="468630"/>
        </p:xfrm>
        <a:graphic>
          <a:graphicData uri="http://schemas.openxmlformats.org/presentationml/2006/ole">
            <mc:AlternateContent xmlns:mc="http://schemas.openxmlformats.org/markup-compatibility/2006">
              <mc:Choice xmlns:v="urn:schemas-microsoft-com:vml" Requires="v">
                <p:oleObj spid="_x0000_s3074" name="" r:id="rId3" imgW="1600200" imgH="254000" progId="Equation.KSEE3">
                  <p:embed/>
                </p:oleObj>
              </mc:Choice>
              <mc:Fallback>
                <p:oleObj name="" r:id="rId3" imgW="1600200" imgH="254000" progId="Equation.KSEE3">
                  <p:embed/>
                  <p:pic>
                    <p:nvPicPr>
                      <p:cNvPr id="0" name="图片 3073"/>
                      <p:cNvPicPr/>
                      <p:nvPr/>
                    </p:nvPicPr>
                    <p:blipFill>
                      <a:blip r:embed="rId4"/>
                      <a:stretch>
                        <a:fillRect/>
                      </a:stretch>
                    </p:blipFill>
                    <p:spPr>
                      <a:xfrm>
                        <a:off x="6369050" y="3491230"/>
                        <a:ext cx="2952115" cy="468630"/>
                      </a:xfrm>
                      <a:prstGeom prst="rect">
                        <a:avLst/>
                      </a:prstGeom>
                    </p:spPr>
                  </p:pic>
                </p:oleObj>
              </mc:Fallback>
            </mc:AlternateContent>
          </a:graphicData>
        </a:graphic>
      </p:graphicFrame>
    </p:spTree>
    <p:custDataLst>
      <p:tags r:id="rId5"/>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协整分析和误差修正模型</a:t>
            </a:r>
            <a:endParaRPr>
              <a:sym typeface="+mn-ea"/>
            </a:endParaRPr>
          </a:p>
        </p:txBody>
      </p:sp>
      <p:sp>
        <p:nvSpPr>
          <p:cNvPr id="3" name="内容占位符 2"/>
          <p:cNvSpPr>
            <a:spLocks noGrp="1"/>
          </p:cNvSpPr>
          <p:nvPr>
            <p:ph idx="1"/>
          </p:nvPr>
        </p:nvSpPr>
        <p:spPr>
          <a:xfrm>
            <a:off x="669882" y="1384265"/>
            <a:ext cx="10852237" cy="5041355"/>
          </a:xfrm>
        </p:spPr>
        <p:txBody>
          <a:bodyPr/>
          <a:p>
            <a:pPr marL="0" indent="0">
              <a:buNone/>
            </a:pPr>
            <a:r>
              <a:rPr lang="en-US" altLang="zh-CN"/>
              <a:t>1.</a:t>
            </a:r>
            <a:r>
              <a:t>协整</a:t>
            </a:r>
          </a:p>
          <a:p>
            <a:pPr marL="0" indent="0">
              <a:buNone/>
            </a:pPr>
            <a:r>
              <a:t>      协整指的是多个非平稳性时间序列的某种现象组合是平稳的。</a:t>
            </a:r>
          </a:p>
          <a:p>
            <a:pPr marL="0" indent="0">
              <a:buNone/>
            </a:pPr>
            <a:r>
              <a:t>某些时间序列是非平稳时间序列，但他们之间却往往存在长期的均衡关系。对于两个时间序列</a:t>
            </a:r>
            <a:r>
              <a:rPr lang="en-US" altLang="zh-CN"/>
              <a:t>{x</a:t>
            </a:r>
            <a:r>
              <a:rPr lang="en-US" altLang="zh-CN" baseline="-25000"/>
              <a:t>t</a:t>
            </a:r>
            <a:r>
              <a:rPr lang="en-US" altLang="zh-CN"/>
              <a:t>}</a:t>
            </a:r>
            <a:r>
              <a:t>和</a:t>
            </a:r>
            <a:r>
              <a:rPr lang="en-US" altLang="zh-CN"/>
              <a:t>{y</a:t>
            </a:r>
            <a:r>
              <a:rPr lang="en-US" altLang="zh-CN" baseline="-25000"/>
              <a:t>t</a:t>
            </a:r>
            <a:r>
              <a:rPr lang="en-US" altLang="zh-CN"/>
              <a:t>}</a:t>
            </a:r>
            <a:r>
              <a:t>均为一阶单整序列，即</a:t>
            </a:r>
            <a:r>
              <a:rPr lang="en-US" altLang="zh-CN"/>
              <a:t>x</a:t>
            </a:r>
            <a:r>
              <a:rPr lang="en-US" altLang="zh-CN" baseline="-25000">
                <a:solidFill>
                  <a:schemeClr val="tx1">
                    <a:lumMod val="75000"/>
                    <a:lumOff val="25000"/>
                  </a:schemeClr>
                </a:solidFill>
                <a:uFillTx/>
              </a:rPr>
              <a:t>t</a:t>
            </a:r>
            <a:r>
              <a:rPr lang="en-US" altLang="zh-CN"/>
              <a:t>~I(1)</a:t>
            </a:r>
            <a:r>
              <a:t>，</a:t>
            </a:r>
            <a:r>
              <a:rPr lang="en-US" altLang="zh-CN">
                <a:sym typeface="+mn-ea"/>
              </a:rPr>
              <a:t>y</a:t>
            </a:r>
            <a:r>
              <a:rPr lang="en-US" altLang="zh-CN" baseline="-25000">
                <a:sym typeface="+mn-ea"/>
              </a:rPr>
              <a:t>t</a:t>
            </a:r>
            <a:r>
              <a:rPr lang="en-US" altLang="zh-CN">
                <a:sym typeface="+mn-ea"/>
              </a:rPr>
              <a:t>~I(1)</a:t>
            </a:r>
            <a:r>
              <a:rPr>
                <a:sym typeface="+mn-ea"/>
              </a:rPr>
              <a:t>，若存在一组非零常数</a:t>
            </a:r>
            <a:r>
              <a:rPr lang="en-US" altLang="zh-CN">
                <a:sym typeface="+mn-ea"/>
              </a:rPr>
              <a:t>α0</a:t>
            </a:r>
            <a:r>
              <a:rPr>
                <a:sym typeface="+mn-ea"/>
              </a:rPr>
              <a:t>和</a:t>
            </a:r>
            <a:r>
              <a:rPr lang="en-US" altLang="zh-CN">
                <a:sym typeface="+mn-ea"/>
              </a:rPr>
              <a:t>α1</a:t>
            </a:r>
            <a:r>
              <a:rPr>
                <a:sym typeface="+mn-ea"/>
              </a:rPr>
              <a:t>，使得</a:t>
            </a:r>
            <a:endParaRPr>
              <a:sym typeface="+mn-ea"/>
            </a:endParaRPr>
          </a:p>
          <a:p>
            <a:pPr marL="0" indent="0">
              <a:buNone/>
            </a:pPr>
          </a:p>
          <a:p>
            <a:pPr marL="0" indent="0">
              <a:buNone/>
            </a:pPr>
          </a:p>
          <a:p>
            <a:pPr marL="0" indent="0">
              <a:buNone/>
            </a:pPr>
            <a:r>
              <a:t>      则称</a:t>
            </a:r>
            <a:r>
              <a:rPr lang="en-US" altLang="zh-CN"/>
              <a:t>x</a:t>
            </a:r>
            <a:r>
              <a:rPr lang="en-US" altLang="zh-CN" baseline="-25000"/>
              <a:t>t</a:t>
            </a:r>
            <a:r>
              <a:t>和</a:t>
            </a:r>
            <a:r>
              <a:rPr lang="en-US" altLang="zh-CN"/>
              <a:t>y</a:t>
            </a:r>
            <a:r>
              <a:rPr lang="en-US" altLang="zh-CN" baseline="-25000"/>
              <a:t>t</a:t>
            </a:r>
            <a:r>
              <a:t>之间存在协整关系。</a:t>
            </a:r>
          </a:p>
          <a:p>
            <a:pPr marL="0" indent="0">
              <a:buNone/>
            </a:pPr>
          </a:p>
          <a:p>
            <a:pPr marL="0" indent="0">
              <a:buNone/>
            </a:pPr>
          </a:p>
        </p:txBody>
      </p:sp>
      <p:graphicFrame>
        <p:nvGraphicFramePr>
          <p:cNvPr id="4" name="对象 3">
            <a:hlinkClick r:id="" action="ppaction://ole?verb="/>
          </p:cNvPr>
          <p:cNvGraphicFramePr>
            <a:graphicFrameLocks noChangeAspect="1"/>
          </p:cNvGraphicFramePr>
          <p:nvPr/>
        </p:nvGraphicFramePr>
        <p:xfrm>
          <a:off x="4254500" y="3126105"/>
          <a:ext cx="3099435" cy="605790"/>
        </p:xfrm>
        <a:graphic>
          <a:graphicData uri="http://schemas.openxmlformats.org/presentationml/2006/ole">
            <mc:AlternateContent xmlns:mc="http://schemas.openxmlformats.org/markup-compatibility/2006">
              <mc:Choice xmlns:v="urn:schemas-microsoft-com:vml" Requires="v">
                <p:oleObj spid="_x0000_s5121" name="" r:id="rId1" imgW="1104900" imgH="215900" progId="Equation.KSEE3">
                  <p:embed/>
                </p:oleObj>
              </mc:Choice>
              <mc:Fallback>
                <p:oleObj name="" r:id="rId1" imgW="1104900" imgH="215900" progId="Equation.KSEE3">
                  <p:embed/>
                  <p:pic>
                    <p:nvPicPr>
                      <p:cNvPr id="0" name="图片 5120"/>
                      <p:cNvPicPr/>
                      <p:nvPr/>
                    </p:nvPicPr>
                    <p:blipFill>
                      <a:blip r:embed="rId2"/>
                      <a:stretch>
                        <a:fillRect/>
                      </a:stretch>
                    </p:blipFill>
                    <p:spPr>
                      <a:xfrm>
                        <a:off x="4254500" y="3126105"/>
                        <a:ext cx="3099435" cy="605790"/>
                      </a:xfrm>
                      <a:prstGeom prst="rect">
                        <a:avLst/>
                      </a:prstGeom>
                    </p:spPr>
                  </p:pic>
                </p:oleObj>
              </mc:Fallback>
            </mc:AlternateContent>
          </a:graphicData>
        </a:graphic>
      </p:graphicFrame>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协整分析和误差修正模型</a:t>
            </a:r>
            <a:endParaRPr>
              <a:sym typeface="+mn-ea"/>
            </a:endParaRPr>
          </a:p>
        </p:txBody>
      </p:sp>
      <p:sp>
        <p:nvSpPr>
          <p:cNvPr id="3" name="内容占位符 2"/>
          <p:cNvSpPr>
            <a:spLocks noGrp="1"/>
          </p:cNvSpPr>
          <p:nvPr>
            <p:ph idx="1"/>
          </p:nvPr>
        </p:nvSpPr>
        <p:spPr>
          <a:xfrm>
            <a:off x="669882" y="1384265"/>
            <a:ext cx="10852237" cy="5041355"/>
          </a:xfrm>
        </p:spPr>
        <p:txBody>
          <a:bodyPr/>
          <a:p>
            <a:pPr marL="0" indent="0">
              <a:buNone/>
            </a:pPr>
            <a:r>
              <a:rPr lang="en-US" altLang="zh-CN"/>
              <a:t>2.</a:t>
            </a:r>
            <a:r>
              <a:t>误差修正模型</a:t>
            </a:r>
          </a:p>
          <a:p>
            <a:pPr marL="0" indent="0">
              <a:buNone/>
            </a:pPr>
            <a:r>
              <a:t>      误差修正模型的基本思想是，若变量间存在协整关系，则表明这些变量存在着长期均衡关系，而这种长期均衡关系是在短期波动过程中的不断调整下得以实现的。</a:t>
            </a:r>
          </a:p>
          <a:p>
            <a:pPr marL="0" indent="0">
              <a:buNone/>
            </a:pPr>
            <a:r>
              <a:t>     由于大多数金融时间序列的一阶差分是平稳序列，受长期均衡关系的支配，这些变量的某些线性组合也可能是平稳的，即所研究变量中的各长期分量相互抵消，产生了一个平稳的时间序列，这是由于一种调节机制</a:t>
            </a:r>
            <a:r>
              <a:rPr lang="en-US" altLang="zh-CN"/>
              <a:t>——</a:t>
            </a:r>
            <a:r>
              <a:t>误差修正机制在起作用，它防止了长期均衡关系出现较大的偏差。</a:t>
            </a:r>
          </a:p>
          <a:p>
            <a:pPr marL="0" indent="0">
              <a:buNone/>
            </a:pPr>
            <a:r>
              <a:t>    因此，任何一种相互协整的时间序列变量都存在误差修正机制，通过短期调节行为，达到变量间长期均衡关系的存在。</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a:t>
            </a:r>
            <a:r>
              <a:rPr>
                <a:sym typeface="+mn-ea"/>
              </a:rPr>
              <a:t>协整分析和误差修正模型</a:t>
            </a:r>
            <a:endParaRPr>
              <a:sym typeface="+mn-ea"/>
            </a:endParaRPr>
          </a:p>
        </p:txBody>
      </p:sp>
      <p:sp>
        <p:nvSpPr>
          <p:cNvPr id="3" name="内容占位符 2"/>
          <p:cNvSpPr>
            <a:spLocks noGrp="1"/>
          </p:cNvSpPr>
          <p:nvPr>
            <p:ph idx="1"/>
          </p:nvPr>
        </p:nvSpPr>
        <p:spPr>
          <a:xfrm>
            <a:off x="669882" y="1384265"/>
            <a:ext cx="10852237" cy="5041355"/>
          </a:xfrm>
        </p:spPr>
        <p:txBody>
          <a:bodyPr/>
          <a:p>
            <a:pPr marL="0" indent="0">
              <a:buNone/>
            </a:pPr>
            <a:r>
              <a:rPr lang="en-US" altLang="zh-CN"/>
              <a:t>3.</a:t>
            </a:r>
            <a:r>
              <a:t>协整检验</a:t>
            </a:r>
          </a:p>
          <a:p>
            <a:pPr marL="0" indent="0">
              <a:buNone/>
            </a:pPr>
            <a:r>
              <a:t>     协整检验通常采用的是</a:t>
            </a:r>
            <a:r>
              <a:rPr lang="en-US" altLang="zh-CN"/>
              <a:t>Engle-Granger</a:t>
            </a:r>
            <a:r>
              <a:t>两部法（</a:t>
            </a:r>
            <a:r>
              <a:rPr lang="en-US" altLang="zh-CN"/>
              <a:t>E-G</a:t>
            </a:r>
            <a:r>
              <a:t>两部法），其基本原理为：</a:t>
            </a:r>
          </a:p>
          <a:p>
            <a:pPr marL="0" indent="0">
              <a:buNone/>
            </a:pPr>
            <a:r>
              <a:t>设</a:t>
            </a:r>
            <a:r>
              <a:rPr lang="en-US" altLang="zh-CN"/>
              <a:t>x</a:t>
            </a:r>
            <a:r>
              <a:rPr lang="en-US" altLang="zh-CN" baseline="-25000"/>
              <a:t>t</a:t>
            </a:r>
            <a:r>
              <a:t>、</a:t>
            </a:r>
            <a:r>
              <a:rPr lang="en-US" altLang="zh-CN"/>
              <a:t>y</a:t>
            </a:r>
            <a:r>
              <a:rPr lang="en-US" altLang="zh-CN" baseline="-25000"/>
              <a:t>t</a:t>
            </a:r>
            <a:r>
              <a:t>满足</a:t>
            </a:r>
            <a:r>
              <a:rPr lang="en-US" altLang="zh-CN">
                <a:sym typeface="+mn-ea"/>
              </a:rPr>
              <a:t>x</a:t>
            </a:r>
            <a:r>
              <a:rPr lang="en-US" altLang="zh-CN" baseline="-25000">
                <a:sym typeface="+mn-ea"/>
              </a:rPr>
              <a:t>t</a:t>
            </a:r>
            <a:r>
              <a:rPr lang="en-US" altLang="zh-CN">
                <a:sym typeface="+mn-ea"/>
              </a:rPr>
              <a:t>~I(1)</a:t>
            </a:r>
            <a:r>
              <a:rPr>
                <a:sym typeface="+mn-ea"/>
              </a:rPr>
              <a:t>，</a:t>
            </a:r>
            <a:r>
              <a:rPr lang="en-US" altLang="zh-CN">
                <a:sym typeface="+mn-ea"/>
              </a:rPr>
              <a:t>y</a:t>
            </a:r>
            <a:r>
              <a:rPr lang="en-US" altLang="zh-CN" baseline="-25000">
                <a:sym typeface="+mn-ea"/>
              </a:rPr>
              <a:t>t</a:t>
            </a:r>
            <a:r>
              <a:rPr lang="en-US" altLang="zh-CN">
                <a:sym typeface="+mn-ea"/>
              </a:rPr>
              <a:t>~I(1)</a:t>
            </a:r>
            <a:r>
              <a:rPr>
                <a:sym typeface="+mn-ea"/>
              </a:rPr>
              <a:t>，协整模型如下：</a:t>
            </a:r>
            <a:endParaRPr>
              <a:sym typeface="+mn-ea"/>
            </a:endParaRPr>
          </a:p>
          <a:p>
            <a:pPr marL="0" indent="0">
              <a:buNone/>
            </a:pPr>
            <a:endParaRPr>
              <a:sym typeface="+mn-ea"/>
            </a:endParaRPr>
          </a:p>
          <a:p>
            <a:pPr marL="0" indent="0">
              <a:buNone/>
            </a:pPr>
            <a:endParaRPr>
              <a:sym typeface="+mn-ea"/>
            </a:endParaRPr>
          </a:p>
          <a:p>
            <a:pPr marL="0" indent="0">
              <a:buNone/>
            </a:pPr>
            <a:endParaRPr>
              <a:sym typeface="+mn-ea"/>
            </a:endParaRPr>
          </a:p>
          <a:p>
            <a:pPr marL="0" indent="0">
              <a:buNone/>
            </a:pPr>
            <a:r>
              <a:rPr>
                <a:sym typeface="+mn-ea"/>
              </a:rPr>
              <a:t>通过普通最小二乘法估计，得到</a:t>
            </a:r>
            <a:r>
              <a:rPr lang="en-US" altLang="zh-CN">
                <a:sym typeface="+mn-ea"/>
              </a:rPr>
              <a:t>α</a:t>
            </a:r>
            <a:r>
              <a:rPr lang="en-US" altLang="zh-CN" baseline="-25000">
                <a:solidFill>
                  <a:schemeClr val="tx1">
                    <a:lumMod val="75000"/>
                    <a:lumOff val="25000"/>
                  </a:schemeClr>
                </a:solidFill>
                <a:uFillTx/>
                <a:sym typeface="+mn-ea"/>
              </a:rPr>
              <a:t>0</a:t>
            </a:r>
            <a:r>
              <a:rPr>
                <a:sym typeface="+mn-ea"/>
              </a:rPr>
              <a:t>和</a:t>
            </a:r>
            <a:r>
              <a:rPr lang="en-US" altLang="zh-CN">
                <a:sym typeface="+mn-ea"/>
              </a:rPr>
              <a:t>α</a:t>
            </a:r>
            <a:r>
              <a:rPr lang="en-US" altLang="zh-CN" baseline="-25000">
                <a:sym typeface="+mn-ea"/>
              </a:rPr>
              <a:t>1</a:t>
            </a:r>
            <a:r>
              <a:rPr>
                <a:sym typeface="+mn-ea"/>
              </a:rPr>
              <a:t>的估计量     和     ，及残差序列      ：</a:t>
            </a:r>
            <a:endParaRPr>
              <a:sym typeface="+mn-ea"/>
            </a:endParaRPr>
          </a:p>
          <a:p>
            <a:pPr marL="0" indent="0">
              <a:buNone/>
            </a:pPr>
            <a:endParaRPr>
              <a:sym typeface="+mn-ea"/>
            </a:endParaRPr>
          </a:p>
          <a:p>
            <a:pPr marL="0" indent="0">
              <a:buNone/>
            </a:pPr>
            <a:endParaRPr>
              <a:sym typeface="+mn-ea"/>
            </a:endParaRPr>
          </a:p>
          <a:p>
            <a:pPr marL="0" indent="0">
              <a:buNone/>
            </a:pPr>
            <a:r>
              <a:rPr>
                <a:sym typeface="+mn-ea"/>
              </a:rPr>
              <a:t>若残差序列      是平稳的，则表明该两组时间序列</a:t>
            </a:r>
            <a:r>
              <a:rPr lang="en-US" altLang="zh-CN">
                <a:sym typeface="+mn-ea"/>
              </a:rPr>
              <a:t>{</a:t>
            </a:r>
            <a:r>
              <a:rPr lang="en-US" altLang="zh-CN">
                <a:sym typeface="+mn-ea"/>
              </a:rPr>
              <a:t>x</a:t>
            </a:r>
            <a:r>
              <a:rPr lang="en-US" altLang="zh-CN" baseline="-25000">
                <a:sym typeface="+mn-ea"/>
              </a:rPr>
              <a:t>t</a:t>
            </a:r>
            <a:r>
              <a:rPr lang="en-US" altLang="zh-CN">
                <a:sym typeface="+mn-ea"/>
              </a:rPr>
              <a:t>}</a:t>
            </a:r>
            <a:r>
              <a:rPr>
                <a:sym typeface="+mn-ea"/>
              </a:rPr>
              <a:t>和</a:t>
            </a:r>
            <a:r>
              <a:rPr lang="en-US" altLang="zh-CN">
                <a:sym typeface="+mn-ea"/>
              </a:rPr>
              <a:t>{y</a:t>
            </a:r>
            <a:r>
              <a:rPr lang="en-US" altLang="zh-CN" baseline="-25000">
                <a:sym typeface="+mn-ea"/>
              </a:rPr>
              <a:t>t</a:t>
            </a:r>
            <a:r>
              <a:rPr lang="en-US" altLang="zh-CN">
                <a:sym typeface="+mn-ea"/>
              </a:rPr>
              <a:t>}</a:t>
            </a:r>
            <a:r>
              <a:rPr>
                <a:sym typeface="+mn-ea"/>
              </a:rPr>
              <a:t>之间存在协整关系。</a:t>
            </a:r>
            <a:endParaRPr>
              <a:sym typeface="+mn-ea"/>
            </a:endParaRPr>
          </a:p>
          <a:p>
            <a:pPr marL="0" indent="0">
              <a:buNone/>
            </a:pPr>
            <a:endParaRPr>
              <a:sym typeface="+mn-ea"/>
            </a:endParaRPr>
          </a:p>
        </p:txBody>
      </p:sp>
      <p:graphicFrame>
        <p:nvGraphicFramePr>
          <p:cNvPr id="4" name="对象 3">
            <a:hlinkClick r:id="" action="ppaction://ole?verb="/>
          </p:cNvPr>
          <p:cNvGraphicFramePr>
            <a:graphicFrameLocks noChangeAspect="1"/>
          </p:cNvGraphicFramePr>
          <p:nvPr/>
        </p:nvGraphicFramePr>
        <p:xfrm>
          <a:off x="3587115" y="2821940"/>
          <a:ext cx="3312795" cy="655320"/>
        </p:xfrm>
        <a:graphic>
          <a:graphicData uri="http://schemas.openxmlformats.org/presentationml/2006/ole">
            <mc:AlternateContent xmlns:mc="http://schemas.openxmlformats.org/markup-compatibility/2006">
              <mc:Choice xmlns:v="urn:schemas-microsoft-com:vml" Requires="v">
                <p:oleObj spid="_x0000_s6145" name="" r:id="rId1" imgW="1155700" imgH="228600" progId="Equation.KSEE3">
                  <p:embed/>
                </p:oleObj>
              </mc:Choice>
              <mc:Fallback>
                <p:oleObj name="" r:id="rId1" imgW="1155700" imgH="228600" progId="Equation.KSEE3">
                  <p:embed/>
                  <p:pic>
                    <p:nvPicPr>
                      <p:cNvPr id="0" name="图片 6144"/>
                      <p:cNvPicPr/>
                      <p:nvPr/>
                    </p:nvPicPr>
                    <p:blipFill>
                      <a:blip r:embed="rId2"/>
                      <a:stretch>
                        <a:fillRect/>
                      </a:stretch>
                    </p:blipFill>
                    <p:spPr>
                      <a:xfrm>
                        <a:off x="3587115" y="2821940"/>
                        <a:ext cx="3312795" cy="65532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5539740" y="3982085"/>
          <a:ext cx="324000" cy="432000"/>
        </p:xfrm>
        <a:graphic>
          <a:graphicData uri="http://schemas.openxmlformats.org/presentationml/2006/ole">
            <mc:AlternateContent xmlns:mc="http://schemas.openxmlformats.org/markup-compatibility/2006">
              <mc:Choice xmlns:v="urn:schemas-microsoft-com:vml" Requires="v">
                <p:oleObj spid="_x0000_s6146" name="" r:id="rId3" imgW="203200" imgH="279400" progId="Equation.KSEE3">
                  <p:embed/>
                </p:oleObj>
              </mc:Choice>
              <mc:Fallback>
                <p:oleObj name="" r:id="rId3" imgW="203200" imgH="279400" progId="Equation.KSEE3">
                  <p:embed/>
                  <p:pic>
                    <p:nvPicPr>
                      <p:cNvPr id="0" name="图片 6145"/>
                      <p:cNvPicPr/>
                      <p:nvPr/>
                    </p:nvPicPr>
                    <p:blipFill>
                      <a:blip r:embed="rId4"/>
                      <a:stretch>
                        <a:fillRect/>
                      </a:stretch>
                    </p:blipFill>
                    <p:spPr>
                      <a:xfrm>
                        <a:off x="5539740" y="3982085"/>
                        <a:ext cx="324000" cy="4320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6080518" y="3982185"/>
          <a:ext cx="304165" cy="431800"/>
        </p:xfrm>
        <a:graphic>
          <a:graphicData uri="http://schemas.openxmlformats.org/presentationml/2006/ole">
            <mc:AlternateContent xmlns:mc="http://schemas.openxmlformats.org/markup-compatibility/2006">
              <mc:Choice xmlns:v="urn:schemas-microsoft-com:vml" Requires="v">
                <p:oleObj spid="_x0000_s7" name="" r:id="rId5" imgW="190500" imgH="279400" progId="Equation.KSEE3">
                  <p:embed/>
                </p:oleObj>
              </mc:Choice>
              <mc:Fallback>
                <p:oleObj name="" r:id="rId5" imgW="190500" imgH="279400" progId="Equation.KSEE3">
                  <p:embed/>
                  <p:pic>
                    <p:nvPicPr>
                      <p:cNvPr id="0" name="图片 6145"/>
                      <p:cNvPicPr/>
                      <p:nvPr/>
                    </p:nvPicPr>
                    <p:blipFill>
                      <a:blip r:embed="rId6"/>
                      <a:stretch>
                        <a:fillRect/>
                      </a:stretch>
                    </p:blipFill>
                    <p:spPr>
                      <a:xfrm>
                        <a:off x="6080518" y="3982185"/>
                        <a:ext cx="304165" cy="43180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7804785" y="3982085"/>
          <a:ext cx="414000" cy="432000"/>
        </p:xfrm>
        <a:graphic>
          <a:graphicData uri="http://schemas.openxmlformats.org/presentationml/2006/ole">
            <mc:AlternateContent xmlns:mc="http://schemas.openxmlformats.org/markup-compatibility/2006">
              <mc:Choice xmlns:v="urn:schemas-microsoft-com:vml" Requires="v">
                <p:oleObj spid="_x0000_s6147" name="" r:id="rId7" imgW="292100" imgH="304800" progId="Equation.KSEE3">
                  <p:embed/>
                </p:oleObj>
              </mc:Choice>
              <mc:Fallback>
                <p:oleObj name="" r:id="rId7" imgW="292100" imgH="304800" progId="Equation.KSEE3">
                  <p:embed/>
                  <p:pic>
                    <p:nvPicPr>
                      <p:cNvPr id="0" name="图片 6146"/>
                      <p:cNvPicPr/>
                      <p:nvPr/>
                    </p:nvPicPr>
                    <p:blipFill>
                      <a:blip r:embed="rId8"/>
                      <a:stretch>
                        <a:fillRect/>
                      </a:stretch>
                    </p:blipFill>
                    <p:spPr>
                      <a:xfrm>
                        <a:off x="7804785" y="3982085"/>
                        <a:ext cx="414000" cy="43200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3587115" y="4413885"/>
          <a:ext cx="3082925" cy="895350"/>
        </p:xfrm>
        <a:graphic>
          <a:graphicData uri="http://schemas.openxmlformats.org/presentationml/2006/ole">
            <mc:AlternateContent xmlns:mc="http://schemas.openxmlformats.org/markup-compatibility/2006">
              <mc:Choice xmlns:v="urn:schemas-microsoft-com:vml" Requires="v">
                <p:oleObj spid="_x0000_s6148" name="" r:id="rId9" imgW="1091565" imgH="316865" progId="Equation.KSEE3">
                  <p:embed/>
                </p:oleObj>
              </mc:Choice>
              <mc:Fallback>
                <p:oleObj name="" r:id="rId9" imgW="1091565" imgH="316865" progId="Equation.KSEE3">
                  <p:embed/>
                  <p:pic>
                    <p:nvPicPr>
                      <p:cNvPr id="0" name="图片 6147"/>
                      <p:cNvPicPr/>
                      <p:nvPr/>
                    </p:nvPicPr>
                    <p:blipFill>
                      <a:blip r:embed="rId10"/>
                      <a:stretch>
                        <a:fillRect/>
                      </a:stretch>
                    </p:blipFill>
                    <p:spPr>
                      <a:xfrm>
                        <a:off x="3587115" y="4413885"/>
                        <a:ext cx="3082925" cy="89535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885950" y="5309235"/>
          <a:ext cx="414000" cy="432000"/>
        </p:xfrm>
        <a:graphic>
          <a:graphicData uri="http://schemas.openxmlformats.org/presentationml/2006/ole">
            <mc:AlternateContent xmlns:mc="http://schemas.openxmlformats.org/markup-compatibility/2006">
              <mc:Choice xmlns:v="urn:schemas-microsoft-com:vml" Requires="v">
                <p:oleObj spid="_x0000_s11" name="" r:id="rId11" imgW="292100" imgH="304800" progId="Equation.KSEE3">
                  <p:embed/>
                </p:oleObj>
              </mc:Choice>
              <mc:Fallback>
                <p:oleObj name="" r:id="rId11" imgW="292100" imgH="304800" progId="Equation.KSEE3">
                  <p:embed/>
                  <p:pic>
                    <p:nvPicPr>
                      <p:cNvPr id="0" name="图片 6146"/>
                      <p:cNvPicPr/>
                      <p:nvPr/>
                    </p:nvPicPr>
                    <p:blipFill>
                      <a:blip r:embed="rId8"/>
                      <a:stretch>
                        <a:fillRect/>
                      </a:stretch>
                    </p:blipFill>
                    <p:spPr>
                      <a:xfrm>
                        <a:off x="1885950" y="5309235"/>
                        <a:ext cx="414000" cy="432000"/>
                      </a:xfrm>
                      <a:prstGeom prst="rect">
                        <a:avLst/>
                      </a:prstGeom>
                    </p:spPr>
                  </p:pic>
                </p:oleObj>
              </mc:Fallback>
            </mc:AlternateContent>
          </a:graphicData>
        </a:graphic>
      </p:graphicFrame>
    </p:spTree>
    <p:custDataLst>
      <p:tags r:id="rId12"/>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——GARCH</a:t>
            </a:r>
            <a:r>
              <a:rPr>
                <a:sym typeface="+mn-ea"/>
              </a:rPr>
              <a:t>类模型分析</a:t>
            </a:r>
            <a:endParaRPr>
              <a:sym typeface="+mn-ea"/>
            </a:endParaRPr>
          </a:p>
        </p:txBody>
      </p:sp>
      <p:sp>
        <p:nvSpPr>
          <p:cNvPr id="3" name="内容占位符 2"/>
          <p:cNvSpPr>
            <a:spLocks noGrp="1"/>
          </p:cNvSpPr>
          <p:nvPr>
            <p:ph idx="1"/>
          </p:nvPr>
        </p:nvSpPr>
        <p:spPr>
          <a:xfrm>
            <a:off x="669882" y="1384265"/>
            <a:ext cx="10852237" cy="5041355"/>
          </a:xfrm>
        </p:spPr>
        <p:txBody>
          <a:bodyPr/>
          <a:p>
            <a:pPr marL="0" indent="0">
              <a:buNone/>
            </a:pPr>
            <a:r>
              <a:rPr lang="en-US" altLang="zh-CN"/>
              <a:t>      20</a:t>
            </a:r>
            <a:r>
              <a:t>世纪</a:t>
            </a:r>
            <a:r>
              <a:rPr lang="en-US" altLang="zh-CN"/>
              <a:t>70</a:t>
            </a:r>
            <a:r>
              <a:t>年代以前，经典的金融经济分析都假定波动率不随时间变化，直至</a:t>
            </a:r>
            <a:r>
              <a:rPr lang="en-US" altLang="zh-CN"/>
              <a:t>Engle</a:t>
            </a:r>
            <a:r>
              <a:t>提出自回归条件异方差波动率（</a:t>
            </a:r>
            <a:r>
              <a:rPr lang="en-US" altLang="zh-CN"/>
              <a:t>Autoregressive Conditionaliy Heteroscedastic Model</a:t>
            </a:r>
            <a:r>
              <a:t>，</a:t>
            </a:r>
            <a:r>
              <a:rPr lang="en-US" altLang="zh-CN"/>
              <a:t>ARCH</a:t>
            </a:r>
            <a:r>
              <a:t>）模型。</a:t>
            </a:r>
          </a:p>
          <a:p>
            <a:pPr marL="0" indent="0">
              <a:buNone/>
            </a:pPr>
            <a:r>
              <a:t>一个典型的</a:t>
            </a:r>
            <a:r>
              <a:rPr lang="en-US" altLang="zh-CN"/>
              <a:t>ARCH</a:t>
            </a:r>
            <a:r>
              <a:t>模型如下：</a:t>
            </a:r>
          </a:p>
          <a:p>
            <a:pPr marL="0" indent="0">
              <a:buNone/>
            </a:pPr>
          </a:p>
          <a:p>
            <a:pPr marL="0" indent="0">
              <a:buNone/>
            </a:pPr>
          </a:p>
          <a:p>
            <a:pPr marL="0" indent="0">
              <a:buNone/>
            </a:pPr>
          </a:p>
          <a:p>
            <a:pPr marL="0" indent="0">
              <a:buNone/>
            </a:pPr>
            <a:r>
              <a:t>      其基本思想是假定波动率是随时间变化的，且线性地依赖于过去的收益率。这种结构形式能够刻画波动率的尖峰厚尾的特征，因而在</a:t>
            </a:r>
            <a:r>
              <a:rPr lang="en-US" altLang="zh-CN"/>
              <a:t>20</a:t>
            </a:r>
            <a:r>
              <a:t>世纪</a:t>
            </a:r>
            <a:r>
              <a:rPr lang="en-US" altLang="zh-CN"/>
              <a:t>80</a:t>
            </a:r>
            <a:r>
              <a:t>年代得以广泛的应用。</a:t>
            </a:r>
          </a:p>
          <a:p>
            <a:pPr marL="0" indent="0">
              <a:buNone/>
            </a:pPr>
          </a:p>
        </p:txBody>
      </p:sp>
      <p:graphicFrame>
        <p:nvGraphicFramePr>
          <p:cNvPr id="4" name="对象 3">
            <a:hlinkClick r:id="" action="ppaction://ole?verb="/>
          </p:cNvPr>
          <p:cNvGraphicFramePr>
            <a:graphicFrameLocks noChangeAspect="1"/>
          </p:cNvGraphicFramePr>
          <p:nvPr/>
        </p:nvGraphicFramePr>
        <p:xfrm>
          <a:off x="669925" y="2639695"/>
          <a:ext cx="3751579" cy="432000"/>
        </p:xfrm>
        <a:graphic>
          <a:graphicData uri="http://schemas.openxmlformats.org/presentationml/2006/ole">
            <mc:AlternateContent xmlns:mc="http://schemas.openxmlformats.org/markup-compatibility/2006">
              <mc:Choice xmlns:v="urn:schemas-microsoft-com:vml" Requires="v">
                <p:oleObj spid="_x0000_s7169" name="" r:id="rId1" imgW="2095500" imgH="241300" progId="Equation.KSEE3">
                  <p:embed/>
                </p:oleObj>
              </mc:Choice>
              <mc:Fallback>
                <p:oleObj name="" r:id="rId1" imgW="2095500" imgH="241300" progId="Equation.KSEE3">
                  <p:embed/>
                  <p:pic>
                    <p:nvPicPr>
                      <p:cNvPr id="0" name="图片 7168"/>
                      <p:cNvPicPr/>
                      <p:nvPr/>
                    </p:nvPicPr>
                    <p:blipFill>
                      <a:blip r:embed="rId2"/>
                      <a:stretch>
                        <a:fillRect/>
                      </a:stretch>
                    </p:blipFill>
                    <p:spPr>
                      <a:xfrm>
                        <a:off x="669925" y="2639695"/>
                        <a:ext cx="3751579" cy="43200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669608" y="3409315"/>
          <a:ext cx="3841389" cy="432000"/>
        </p:xfrm>
        <a:graphic>
          <a:graphicData uri="http://schemas.openxmlformats.org/presentationml/2006/ole">
            <mc:AlternateContent xmlns:mc="http://schemas.openxmlformats.org/markup-compatibility/2006">
              <mc:Choice xmlns:v="urn:schemas-microsoft-com:vml" Requires="v">
                <p:oleObj spid="_x0000_s7170" name="" r:id="rId3" imgW="2145665" imgH="241300" progId="Equation.KSEE3">
                  <p:embed/>
                </p:oleObj>
              </mc:Choice>
              <mc:Fallback>
                <p:oleObj name="" r:id="rId3" imgW="2145665" imgH="241300" progId="Equation.KSEE3">
                  <p:embed/>
                  <p:pic>
                    <p:nvPicPr>
                      <p:cNvPr id="0" name="图片 7169"/>
                      <p:cNvPicPr/>
                      <p:nvPr/>
                    </p:nvPicPr>
                    <p:blipFill>
                      <a:blip r:embed="rId4"/>
                      <a:stretch>
                        <a:fillRect/>
                      </a:stretch>
                    </p:blipFill>
                    <p:spPr>
                      <a:xfrm>
                        <a:off x="669608" y="3409315"/>
                        <a:ext cx="3841389" cy="432000"/>
                      </a:xfrm>
                      <a:prstGeom prst="rect">
                        <a:avLst/>
                      </a:prstGeom>
                    </p:spPr>
                  </p:pic>
                </p:oleObj>
              </mc:Fallback>
            </mc:AlternateContent>
          </a:graphicData>
        </a:graphic>
      </p:graphicFrame>
    </p:spTree>
    <p:custDataLst>
      <p:tags r:id="rId5"/>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——GARCH</a:t>
            </a:r>
            <a:r>
              <a:rPr>
                <a:sym typeface="+mn-ea"/>
              </a:rPr>
              <a:t>类模型分析</a:t>
            </a:r>
            <a:endParaRPr>
              <a:sym typeface="+mn-ea"/>
            </a:endParaRPr>
          </a:p>
        </p:txBody>
      </p:sp>
      <p:sp>
        <p:nvSpPr>
          <p:cNvPr id="3" name="内容占位符 2"/>
          <p:cNvSpPr>
            <a:spLocks noGrp="1"/>
          </p:cNvSpPr>
          <p:nvPr>
            <p:ph idx="1"/>
          </p:nvPr>
        </p:nvSpPr>
        <p:spPr>
          <a:xfrm>
            <a:off x="669882" y="1384265"/>
            <a:ext cx="10852237" cy="5041355"/>
          </a:xfrm>
        </p:spPr>
        <p:txBody>
          <a:bodyPr/>
          <a:p>
            <a:pPr marL="0" indent="0">
              <a:buNone/>
            </a:pPr>
            <a:r>
              <a:rPr lang="en-US" altLang="zh-CN"/>
              <a:t>      </a:t>
            </a:r>
            <a:r>
              <a:t>广义自回归条件异方差波动率结构（</a:t>
            </a:r>
            <a:r>
              <a:rPr lang="en-US" altLang="zh-CN"/>
              <a:t>Generalized Autoregresive Conditionally Heteroscedastic Model</a:t>
            </a:r>
            <a:r>
              <a:t>，</a:t>
            </a:r>
            <a:r>
              <a:rPr lang="en-US" altLang="zh-CN"/>
              <a:t>GARCH Model</a:t>
            </a:r>
            <a:r>
              <a:t>），其阶数可以是任意指定的（</a:t>
            </a:r>
            <a:r>
              <a:rPr lang="en-US" altLang="zh-CN"/>
              <a:t>p</a:t>
            </a:r>
            <a:r>
              <a:t>，</a:t>
            </a:r>
            <a:r>
              <a:rPr lang="en-US" altLang="zh-CN"/>
              <a:t>q</a:t>
            </a:r>
            <a:r>
              <a:t>）阶，然而研究表明很难找到一个高阶的广义异方差结构好于（</a:t>
            </a:r>
            <a:r>
              <a:rPr lang="en-US" altLang="zh-CN"/>
              <a:t>1,1</a:t>
            </a:r>
            <a:r>
              <a:t>）阶的拟合效果，所以实际中使用最多的是（</a:t>
            </a:r>
            <a:r>
              <a:rPr lang="en-US" altLang="zh-CN"/>
              <a:t>1,1</a:t>
            </a:r>
            <a:r>
              <a:t>）阶的广义异方差结构。</a:t>
            </a:r>
          </a:p>
          <a:p>
            <a:pPr marL="0" indent="0">
              <a:buNone/>
            </a:pPr>
            <a:r>
              <a:t>典型的</a:t>
            </a:r>
            <a:r>
              <a:rPr lang="en-US" altLang="zh-CN"/>
              <a:t>GARCH</a:t>
            </a:r>
            <a:r>
              <a:t>（</a:t>
            </a:r>
            <a:r>
              <a:rPr lang="en-US" altLang="zh-CN"/>
              <a:t>1,1</a:t>
            </a:r>
            <a:r>
              <a:t>）模型如下：</a:t>
            </a:r>
          </a:p>
          <a:p>
            <a:pPr marL="0" indent="0">
              <a:buNone/>
            </a:pPr>
          </a:p>
          <a:p>
            <a:pPr marL="0" indent="0">
              <a:buNone/>
            </a:pPr>
          </a:p>
          <a:p>
            <a:pPr marL="0" indent="0">
              <a:buNone/>
            </a:pPr>
          </a:p>
        </p:txBody>
      </p:sp>
      <p:graphicFrame>
        <p:nvGraphicFramePr>
          <p:cNvPr id="4" name="对象 3">
            <a:hlinkClick r:id="" action="ppaction://ole?verb="/>
          </p:cNvPr>
          <p:cNvGraphicFramePr>
            <a:graphicFrameLocks noChangeAspect="1"/>
          </p:cNvGraphicFramePr>
          <p:nvPr/>
        </p:nvGraphicFramePr>
        <p:xfrm>
          <a:off x="715010" y="2901315"/>
          <a:ext cx="3751579" cy="432000"/>
        </p:xfrm>
        <a:graphic>
          <a:graphicData uri="http://schemas.openxmlformats.org/presentationml/2006/ole">
            <mc:AlternateContent xmlns:mc="http://schemas.openxmlformats.org/markup-compatibility/2006">
              <mc:Choice xmlns:v="urn:schemas-microsoft-com:vml" Requires="v">
                <p:oleObj spid="_x0000_s7169" name="" r:id="rId1" imgW="2095500" imgH="241300" progId="Equation.KSEE3">
                  <p:embed/>
                </p:oleObj>
              </mc:Choice>
              <mc:Fallback>
                <p:oleObj name="" r:id="rId1" imgW="2095500" imgH="241300" progId="Equation.KSEE3">
                  <p:embed/>
                  <p:pic>
                    <p:nvPicPr>
                      <p:cNvPr id="0" name="图片 7168"/>
                      <p:cNvPicPr/>
                      <p:nvPr/>
                    </p:nvPicPr>
                    <p:blipFill>
                      <a:blip r:embed="rId2"/>
                      <a:stretch>
                        <a:fillRect/>
                      </a:stretch>
                    </p:blipFill>
                    <p:spPr>
                      <a:xfrm>
                        <a:off x="715010" y="2901315"/>
                        <a:ext cx="3751579" cy="43200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669745" y="3524985"/>
          <a:ext cx="4592955" cy="431800"/>
        </p:xfrm>
        <a:graphic>
          <a:graphicData uri="http://schemas.openxmlformats.org/presentationml/2006/ole">
            <mc:AlternateContent xmlns:mc="http://schemas.openxmlformats.org/markup-compatibility/2006">
              <mc:Choice xmlns:v="urn:schemas-microsoft-com:vml" Requires="v">
                <p:oleObj spid="_x0000_s7170" name="" r:id="rId3" imgW="2565400" imgH="241300" progId="Equation.KSEE3">
                  <p:embed/>
                </p:oleObj>
              </mc:Choice>
              <mc:Fallback>
                <p:oleObj name="" r:id="rId3" imgW="2565400" imgH="241300" progId="Equation.KSEE3">
                  <p:embed/>
                  <p:pic>
                    <p:nvPicPr>
                      <p:cNvPr id="0" name="图片 7169"/>
                      <p:cNvPicPr/>
                      <p:nvPr/>
                    </p:nvPicPr>
                    <p:blipFill>
                      <a:blip r:embed="rId4"/>
                      <a:stretch>
                        <a:fillRect/>
                      </a:stretch>
                    </p:blipFill>
                    <p:spPr>
                      <a:xfrm>
                        <a:off x="669745" y="3524985"/>
                        <a:ext cx="4592955" cy="431800"/>
                      </a:xfrm>
                      <a:prstGeom prst="rect">
                        <a:avLst/>
                      </a:prstGeom>
                    </p:spPr>
                  </p:pic>
                </p:oleObj>
              </mc:Fallback>
            </mc:AlternateContent>
          </a:graphicData>
        </a:graphic>
      </p:graphicFrame>
    </p:spTree>
    <p:custDataLst>
      <p:tags r:id="rId5"/>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时间序列分析</a:t>
            </a:r>
            <a:r>
              <a:rPr lang="en-US" altLang="zh-CN">
                <a:sym typeface="+mn-ea"/>
              </a:rPr>
              <a:t>——GARCH</a:t>
            </a:r>
            <a:r>
              <a:rPr>
                <a:sym typeface="+mn-ea"/>
              </a:rPr>
              <a:t>类模型分析</a:t>
            </a:r>
            <a:endParaRPr lang="zh-CN" altLang="en-US"/>
          </a:p>
        </p:txBody>
      </p:sp>
      <p:sp>
        <p:nvSpPr>
          <p:cNvPr id="3" name="内容占位符 2"/>
          <p:cNvSpPr>
            <a:spLocks noGrp="1"/>
          </p:cNvSpPr>
          <p:nvPr>
            <p:ph idx="1"/>
          </p:nvPr>
        </p:nvSpPr>
        <p:spPr/>
        <p:txBody>
          <a:bodyPr/>
          <a:p>
            <a:pPr marL="0" indent="0">
              <a:buNone/>
            </a:pPr>
            <a:r>
              <a:rPr lang="en-US" altLang="zh-CN"/>
              <a:t>      </a:t>
            </a:r>
            <a:r>
              <a:rPr lang="zh-CN" altLang="en-US"/>
              <a:t>可以在条件异方差与条件均值之间建立关系的模型是</a:t>
            </a:r>
            <a:r>
              <a:rPr lang="en-US" altLang="zh-CN"/>
              <a:t>GARCH-in-Mean</a:t>
            </a:r>
            <a:r>
              <a:t>模型，又称为</a:t>
            </a:r>
            <a:r>
              <a:rPr lang="en-US" altLang="zh-CN"/>
              <a:t>MGARCH</a:t>
            </a:r>
            <a:r>
              <a:t>，典型的模型表达式为：</a:t>
            </a:r>
          </a:p>
          <a:p>
            <a:pPr marL="0" indent="0">
              <a:buNone/>
            </a:pPr>
          </a:p>
          <a:p>
            <a:pPr marL="0" indent="0">
              <a:buNone/>
            </a:pPr>
          </a:p>
          <a:p>
            <a:pPr marL="0" indent="0">
              <a:buNone/>
            </a:pPr>
          </a:p>
          <a:p>
            <a:pPr marL="0" indent="0">
              <a:buNone/>
            </a:pPr>
          </a:p>
          <a:p>
            <a:pPr marL="0" indent="0">
              <a:buNone/>
            </a:pPr>
            <a:r>
              <a:t>      如果</a:t>
            </a:r>
            <a:r>
              <a:rPr>
                <a:latin typeface="Arial" panose="020B0604020202020204" pitchFamily="34" charset="0"/>
                <a:cs typeface="Arial" panose="020B0604020202020204" pitchFamily="34" charset="0"/>
              </a:rPr>
              <a:t>γ的系数显著不为</a:t>
            </a:r>
            <a:r>
              <a:rPr lang="en-US" altLang="zh-CN">
                <a:latin typeface="Arial" panose="020B0604020202020204" pitchFamily="34" charset="0"/>
                <a:cs typeface="Arial" panose="020B0604020202020204" pitchFamily="34" charset="0"/>
              </a:rPr>
              <a:t>0</a:t>
            </a:r>
            <a:r>
              <a:rPr>
                <a:latin typeface="Arial" panose="020B0604020202020204" pitchFamily="34" charset="0"/>
                <a:cs typeface="Arial" panose="020B0604020202020204" pitchFamily="34" charset="0"/>
              </a:rPr>
              <a:t>，表明当期资产的收益率的确会受到前一期资产波动率的影响。</a:t>
            </a:r>
            <a:endParaRPr>
              <a:latin typeface="Arial" panose="020B0604020202020204" pitchFamily="34" charset="0"/>
              <a:cs typeface="Arial" panose="020B0604020202020204" pitchFamily="34" charset="0"/>
            </a:endParaRPr>
          </a:p>
        </p:txBody>
      </p:sp>
      <p:graphicFrame>
        <p:nvGraphicFramePr>
          <p:cNvPr id="4" name="对象 3">
            <a:hlinkClick r:id="" action="ppaction://ole?verb="/>
          </p:cNvPr>
          <p:cNvGraphicFramePr>
            <a:graphicFrameLocks noChangeAspect="1"/>
          </p:cNvGraphicFramePr>
          <p:nvPr/>
        </p:nvGraphicFramePr>
        <p:xfrm>
          <a:off x="787399" y="2359125"/>
          <a:ext cx="4502150" cy="431800"/>
        </p:xfrm>
        <a:graphic>
          <a:graphicData uri="http://schemas.openxmlformats.org/presentationml/2006/ole">
            <mc:AlternateContent xmlns:mc="http://schemas.openxmlformats.org/markup-compatibility/2006">
              <mc:Choice xmlns:v="urn:schemas-microsoft-com:vml" Requires="v">
                <p:oleObj spid="_x0000_s7169" name="" r:id="rId1" imgW="2514600" imgH="241300" progId="Equation.KSEE3">
                  <p:embed/>
                </p:oleObj>
              </mc:Choice>
              <mc:Fallback>
                <p:oleObj name="" r:id="rId1" imgW="2514600" imgH="241300" progId="Equation.KSEE3">
                  <p:embed/>
                  <p:pic>
                    <p:nvPicPr>
                      <p:cNvPr id="0" name="图片 7168"/>
                      <p:cNvPicPr/>
                      <p:nvPr/>
                    </p:nvPicPr>
                    <p:blipFill>
                      <a:blip r:embed="rId2"/>
                      <a:stretch>
                        <a:fillRect/>
                      </a:stretch>
                    </p:blipFill>
                    <p:spPr>
                      <a:xfrm>
                        <a:off x="787399" y="2359125"/>
                        <a:ext cx="4502150" cy="43180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787538" y="3049370"/>
          <a:ext cx="4729480" cy="431800"/>
        </p:xfrm>
        <a:graphic>
          <a:graphicData uri="http://schemas.openxmlformats.org/presentationml/2006/ole">
            <mc:AlternateContent xmlns:mc="http://schemas.openxmlformats.org/markup-compatibility/2006">
              <mc:Choice xmlns:v="urn:schemas-microsoft-com:vml" Requires="v">
                <p:oleObj spid="_x0000_s7170" name="" r:id="rId3" imgW="2641600" imgH="241300" progId="Equation.KSEE3">
                  <p:embed/>
                </p:oleObj>
              </mc:Choice>
              <mc:Fallback>
                <p:oleObj name="" r:id="rId3" imgW="2641600" imgH="241300" progId="Equation.KSEE3">
                  <p:embed/>
                  <p:pic>
                    <p:nvPicPr>
                      <p:cNvPr id="0" name="图片 7169"/>
                      <p:cNvPicPr/>
                      <p:nvPr/>
                    </p:nvPicPr>
                    <p:blipFill>
                      <a:blip r:embed="rId4"/>
                      <a:stretch>
                        <a:fillRect/>
                      </a:stretch>
                    </p:blipFill>
                    <p:spPr>
                      <a:xfrm>
                        <a:off x="787538" y="3049370"/>
                        <a:ext cx="4729480" cy="431800"/>
                      </a:xfrm>
                      <a:prstGeom prst="rect">
                        <a:avLst/>
                      </a:prstGeom>
                    </p:spPr>
                  </p:pic>
                </p:oleObj>
              </mc:Fallback>
            </mc:AlternateContent>
          </a:graphicData>
        </a:graphic>
      </p:graphicFrame>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 name="图表 28"/>
          <p:cNvGraphicFramePr/>
          <p:nvPr/>
        </p:nvGraphicFramePr>
        <p:xfrm>
          <a:off x="669925" y="4143375"/>
          <a:ext cx="4116070" cy="2521585"/>
        </p:xfrm>
        <a:graphic>
          <a:graphicData uri="http://schemas.openxmlformats.org/drawingml/2006/chart">
            <c:chart xmlns:c="http://schemas.openxmlformats.org/drawingml/2006/chart" xmlns:r="http://schemas.openxmlformats.org/officeDocument/2006/relationships" r:id="rId1"/>
          </a:graphicData>
        </a:graphic>
      </p:graphicFrame>
      <p:sp>
        <p:nvSpPr>
          <p:cNvPr id="2" name="标题 1"/>
          <p:cNvSpPr>
            <a:spLocks noGrp="1"/>
          </p:cNvSpPr>
          <p:nvPr>
            <p:ph type="title"/>
          </p:nvPr>
        </p:nvSpPr>
        <p:spPr/>
        <p:txBody>
          <a:bodyPr/>
          <a:p>
            <a:r>
              <a:rPr>
                <a:sym typeface="+mn-ea"/>
              </a:rPr>
              <a:t>相关关系分析</a:t>
            </a:r>
            <a:endParaRPr lang="zh-CN" altLang="en-US"/>
          </a:p>
        </p:txBody>
      </p:sp>
      <p:sp>
        <p:nvSpPr>
          <p:cNvPr id="3" name="内容占位符 2"/>
          <p:cNvSpPr>
            <a:spLocks noGrp="1"/>
          </p:cNvSpPr>
          <p:nvPr>
            <p:ph idx="1"/>
          </p:nvPr>
        </p:nvSpPr>
        <p:spPr>
          <a:xfrm>
            <a:off x="669925" y="1296035"/>
            <a:ext cx="10852150" cy="417830"/>
          </a:xfrm>
        </p:spPr>
        <p:txBody>
          <a:bodyPr/>
          <a:p>
            <a:pPr marL="0" indent="0">
              <a:buNone/>
            </a:pPr>
            <a:r>
              <a:rPr lang="zh-CN" altLang="en-US"/>
              <a:t>对相关系数直观意义的解释</a:t>
            </a:r>
            <a:r>
              <a:rPr lang="en-US" altLang="zh-CN"/>
              <a:t>:</a:t>
            </a:r>
            <a:endParaRPr lang="en-US" altLang="zh-CN"/>
          </a:p>
          <a:p>
            <a:pPr marL="0" indent="0">
              <a:buNone/>
            </a:pPr>
            <a:endParaRPr lang="en-US" altLang="zh-CN"/>
          </a:p>
        </p:txBody>
      </p:sp>
      <p:graphicFrame>
        <p:nvGraphicFramePr>
          <p:cNvPr id="10" name="图表 9"/>
          <p:cNvGraphicFramePr/>
          <p:nvPr/>
        </p:nvGraphicFramePr>
        <p:xfrm>
          <a:off x="669925" y="4143375"/>
          <a:ext cx="4116070" cy="2521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669925" y="1713865"/>
          <a:ext cx="4116705" cy="226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对象 11">
            <a:hlinkClick r:id="" action="ppaction://ole?verb="/>
          </p:cNvPr>
          <p:cNvGraphicFramePr>
            <a:graphicFrameLocks noChangeAspect="1"/>
          </p:cNvGraphicFramePr>
          <p:nvPr/>
        </p:nvGraphicFramePr>
        <p:xfrm>
          <a:off x="965835" y="2502535"/>
          <a:ext cx="139700" cy="241300"/>
        </p:xfrm>
        <a:graphic>
          <a:graphicData uri="http://schemas.openxmlformats.org/presentationml/2006/ole">
            <mc:AlternateContent xmlns:mc="http://schemas.openxmlformats.org/markup-compatibility/2006">
              <mc:Choice xmlns:v="urn:schemas-microsoft-com:vml" Requires="v">
                <p:oleObj spid="_x0000_s1025" name="" r:id="rId4" imgW="139700" imgH="241300" progId="Equation.KSEE3">
                  <p:embed/>
                </p:oleObj>
              </mc:Choice>
              <mc:Fallback>
                <p:oleObj name="" r:id="rId4" imgW="139700" imgH="241300" progId="Equation.KSEE3">
                  <p:embed/>
                  <p:pic>
                    <p:nvPicPr>
                      <p:cNvPr id="0" name="图片 1024"/>
                      <p:cNvPicPr/>
                      <p:nvPr/>
                    </p:nvPicPr>
                    <p:blipFill>
                      <a:blip r:embed="rId5"/>
                      <a:stretch>
                        <a:fillRect/>
                      </a:stretch>
                    </p:blipFill>
                    <p:spPr>
                      <a:xfrm>
                        <a:off x="965835" y="2502535"/>
                        <a:ext cx="139700" cy="241300"/>
                      </a:xfrm>
                      <a:prstGeom prst="rect">
                        <a:avLst/>
                      </a:prstGeom>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959485" y="4918710"/>
          <a:ext cx="152400" cy="279400"/>
        </p:xfrm>
        <a:graphic>
          <a:graphicData uri="http://schemas.openxmlformats.org/presentationml/2006/ole">
            <mc:AlternateContent xmlns:mc="http://schemas.openxmlformats.org/markup-compatibility/2006">
              <mc:Choice xmlns:v="urn:schemas-microsoft-com:vml" Requires="v">
                <p:oleObj spid="_x0000_s4" name="" r:id="rId6" imgW="152400" imgH="279400" progId="Equation.KSEE3">
                  <p:embed/>
                </p:oleObj>
              </mc:Choice>
              <mc:Fallback>
                <p:oleObj name="" r:id="rId6" imgW="152400" imgH="279400" progId="Equation.KSEE3">
                  <p:embed/>
                  <p:pic>
                    <p:nvPicPr>
                      <p:cNvPr id="0" name="图片 1024"/>
                      <p:cNvPicPr/>
                      <p:nvPr/>
                    </p:nvPicPr>
                    <p:blipFill>
                      <a:blip r:embed="rId7"/>
                      <a:stretch>
                        <a:fillRect/>
                      </a:stretch>
                    </p:blipFill>
                    <p:spPr>
                      <a:xfrm>
                        <a:off x="959485" y="4918710"/>
                        <a:ext cx="152400" cy="279400"/>
                      </a:xfrm>
                      <a:prstGeom prst="rect">
                        <a:avLst/>
                      </a:prstGeom>
                    </p:spPr>
                  </p:pic>
                </p:oleObj>
              </mc:Fallback>
            </mc:AlternateContent>
          </a:graphicData>
        </a:graphic>
      </p:graphicFrame>
      <p:sp>
        <p:nvSpPr>
          <p:cNvPr id="18" name="文本框 17"/>
          <p:cNvSpPr txBox="1"/>
          <p:nvPr/>
        </p:nvSpPr>
        <p:spPr>
          <a:xfrm>
            <a:off x="5328285" y="2743835"/>
            <a:ext cx="6546850" cy="4246245"/>
          </a:xfrm>
          <a:prstGeom prst="rect">
            <a:avLst/>
          </a:prstGeom>
          <a:noFill/>
        </p:spPr>
        <p:txBody>
          <a:bodyPr wrap="square" rtlCol="0">
            <a:spAutoFit/>
          </a:bodyPr>
          <a:p>
            <a:r>
              <a:rPr lang="zh-CN" altLang="en-US"/>
              <a:t>如果两组数据是同向变动的：</a:t>
            </a:r>
            <a:endParaRPr lang="zh-CN" altLang="en-US"/>
          </a:p>
          <a:p>
            <a:endParaRPr lang="zh-CN" altLang="en-US"/>
          </a:p>
          <a:p>
            <a:r>
              <a:rPr lang="zh-CN" altLang="en-US"/>
              <a:t>则          与          倾向于同号，乘积为正值，求和之后为绝对值比较大的正值。</a:t>
            </a:r>
            <a:endParaRPr lang="zh-CN" altLang="en-US"/>
          </a:p>
          <a:p>
            <a:endParaRPr lang="zh-CN" altLang="en-US"/>
          </a:p>
          <a:p>
            <a:r>
              <a:rPr lang="zh-CN" altLang="en-US"/>
              <a:t>如果两组数据是反向变动的：</a:t>
            </a:r>
            <a:endParaRPr lang="zh-CN" altLang="en-US"/>
          </a:p>
          <a:p>
            <a:r>
              <a:rPr lang="zh-CN" altLang="en-US">
                <a:sym typeface="+mn-ea"/>
              </a:rPr>
              <a:t>则          与          倾向于异号，乘积为负值，求和之后为绝对值比较大的负值。</a:t>
            </a:r>
            <a:endParaRPr lang="zh-CN" altLang="en-US"/>
          </a:p>
          <a:p>
            <a:endParaRPr lang="zh-CN" altLang="en-US"/>
          </a:p>
          <a:p>
            <a:r>
              <a:rPr lang="zh-CN" altLang="en-US"/>
              <a:t>如果两组数据没有明显的同向或反向变动关系：</a:t>
            </a:r>
            <a:endParaRPr lang="zh-CN" altLang="en-US"/>
          </a:p>
          <a:p>
            <a:r>
              <a:rPr lang="zh-CN" altLang="en-US"/>
              <a:t>则两者乘积时正时负，求和之后互相抵消，绝对值比较小。</a:t>
            </a:r>
            <a:endParaRPr lang="zh-CN" altLang="en-US"/>
          </a:p>
          <a:p>
            <a:endParaRPr lang="zh-CN" altLang="en-US"/>
          </a:p>
          <a:p>
            <a:r>
              <a:rPr lang="zh-CN" altLang="en-US"/>
              <a:t>协方差绝对值大，说明两组数据同向或反向变动的关系明显。</a:t>
            </a:r>
            <a:endParaRPr lang="zh-CN" altLang="en-US"/>
          </a:p>
          <a:p>
            <a:endParaRPr lang="zh-CN" altLang="en-US"/>
          </a:p>
          <a:p>
            <a:endParaRPr lang="zh-CN" altLang="en-US"/>
          </a:p>
        </p:txBody>
      </p:sp>
      <p:graphicFrame>
        <p:nvGraphicFramePr>
          <p:cNvPr id="19" name="对象 18">
            <a:hlinkClick r:id="" action="ppaction://ole?verb="/>
          </p:cNvPr>
          <p:cNvGraphicFramePr>
            <a:graphicFrameLocks noChangeAspect="1"/>
          </p:cNvGraphicFramePr>
          <p:nvPr/>
        </p:nvGraphicFramePr>
        <p:xfrm>
          <a:off x="5694045" y="3225165"/>
          <a:ext cx="570230" cy="348615"/>
        </p:xfrm>
        <a:graphic>
          <a:graphicData uri="http://schemas.openxmlformats.org/presentationml/2006/ole">
            <mc:AlternateContent xmlns:mc="http://schemas.openxmlformats.org/markup-compatibility/2006">
              <mc:Choice xmlns:v="urn:schemas-microsoft-com:vml" Requires="v">
                <p:oleObj spid="_x0000_s1028" name="" r:id="rId8" imgW="457200" imgH="279400" progId="Equation.KSEE3">
                  <p:embed/>
                </p:oleObj>
              </mc:Choice>
              <mc:Fallback>
                <p:oleObj name="" r:id="rId8" imgW="457200" imgH="279400" progId="Equation.KSEE3">
                  <p:embed/>
                  <p:pic>
                    <p:nvPicPr>
                      <p:cNvPr id="0" name="图片 1027"/>
                      <p:cNvPicPr/>
                      <p:nvPr/>
                    </p:nvPicPr>
                    <p:blipFill>
                      <a:blip r:embed="rId9"/>
                      <a:stretch>
                        <a:fillRect/>
                      </a:stretch>
                    </p:blipFill>
                    <p:spPr>
                      <a:xfrm>
                        <a:off x="5694045" y="3225165"/>
                        <a:ext cx="570230" cy="348615"/>
                      </a:xfrm>
                      <a:prstGeom prst="rect">
                        <a:avLst/>
                      </a:prstGeom>
                    </p:spPr>
                  </p:pic>
                </p:oleObj>
              </mc:Fallback>
            </mc:AlternateContent>
          </a:graphicData>
        </a:graphic>
      </p:graphicFrame>
      <p:graphicFrame>
        <p:nvGraphicFramePr>
          <p:cNvPr id="20" name="对象 19">
            <a:hlinkClick r:id="" action="ppaction://ole?verb="/>
          </p:cNvPr>
          <p:cNvGraphicFramePr>
            <a:graphicFrameLocks noChangeAspect="1"/>
          </p:cNvGraphicFramePr>
          <p:nvPr/>
        </p:nvGraphicFramePr>
        <p:xfrm>
          <a:off x="6576060" y="4373245"/>
          <a:ext cx="570230" cy="380365"/>
        </p:xfrm>
        <a:graphic>
          <a:graphicData uri="http://schemas.openxmlformats.org/presentationml/2006/ole">
            <mc:AlternateContent xmlns:mc="http://schemas.openxmlformats.org/markup-compatibility/2006">
              <mc:Choice xmlns:v="urn:schemas-microsoft-com:vml" Requires="v">
                <p:oleObj spid="_x0000_s5" name="" r:id="rId10" imgW="457200" imgH="304800" progId="Equation.KSEE3">
                  <p:embed/>
                </p:oleObj>
              </mc:Choice>
              <mc:Fallback>
                <p:oleObj name="" r:id="rId10" imgW="457200" imgH="304800" progId="Equation.KSEE3">
                  <p:embed/>
                  <p:pic>
                    <p:nvPicPr>
                      <p:cNvPr id="0" name="图片 1027"/>
                      <p:cNvPicPr/>
                      <p:nvPr/>
                    </p:nvPicPr>
                    <p:blipFill>
                      <a:blip r:embed="rId11"/>
                      <a:stretch>
                        <a:fillRect/>
                      </a:stretch>
                    </p:blipFill>
                    <p:spPr>
                      <a:xfrm>
                        <a:off x="6576060" y="4373245"/>
                        <a:ext cx="570230" cy="380365"/>
                      </a:xfrm>
                      <a:prstGeom prst="rect">
                        <a:avLst/>
                      </a:prstGeom>
                    </p:spPr>
                  </p:pic>
                </p:oleObj>
              </mc:Fallback>
            </mc:AlternateContent>
          </a:graphicData>
        </a:graphic>
      </p:graphicFrame>
      <p:graphicFrame>
        <p:nvGraphicFramePr>
          <p:cNvPr id="21" name="对象 20">
            <a:hlinkClick r:id="" action="ppaction://ole?verb="/>
          </p:cNvPr>
          <p:cNvGraphicFramePr>
            <a:graphicFrameLocks noChangeAspect="1"/>
          </p:cNvGraphicFramePr>
          <p:nvPr/>
        </p:nvGraphicFramePr>
        <p:xfrm>
          <a:off x="5694045" y="4351655"/>
          <a:ext cx="570230" cy="348615"/>
        </p:xfrm>
        <a:graphic>
          <a:graphicData uri="http://schemas.openxmlformats.org/presentationml/2006/ole">
            <mc:AlternateContent xmlns:mc="http://schemas.openxmlformats.org/markup-compatibility/2006">
              <mc:Choice xmlns:v="urn:schemas-microsoft-com:vml" Requires="v">
                <p:oleObj spid="_x0000_s22" name="" r:id="rId12" imgW="457200" imgH="279400" progId="Equation.KSEE3">
                  <p:embed/>
                </p:oleObj>
              </mc:Choice>
              <mc:Fallback>
                <p:oleObj name="" r:id="rId12" imgW="457200" imgH="279400" progId="Equation.KSEE3">
                  <p:embed/>
                  <p:pic>
                    <p:nvPicPr>
                      <p:cNvPr id="0" name="图片 1027"/>
                      <p:cNvPicPr/>
                      <p:nvPr/>
                    </p:nvPicPr>
                    <p:blipFill>
                      <a:blip r:embed="rId9"/>
                      <a:stretch>
                        <a:fillRect/>
                      </a:stretch>
                    </p:blipFill>
                    <p:spPr>
                      <a:xfrm>
                        <a:off x="5694045" y="4351655"/>
                        <a:ext cx="570230" cy="348615"/>
                      </a:xfrm>
                      <a:prstGeom prst="rect">
                        <a:avLst/>
                      </a:prstGeom>
                    </p:spPr>
                  </p:pic>
                </p:oleObj>
              </mc:Fallback>
            </mc:AlternateContent>
          </a:graphicData>
        </a:graphic>
      </p:graphicFrame>
      <p:graphicFrame>
        <p:nvGraphicFramePr>
          <p:cNvPr id="25" name="对象 24">
            <a:hlinkClick r:id="" action="ppaction://ole?verb="/>
          </p:cNvPr>
          <p:cNvGraphicFramePr>
            <a:graphicFrameLocks noChangeAspect="1"/>
          </p:cNvGraphicFramePr>
          <p:nvPr/>
        </p:nvGraphicFramePr>
        <p:xfrm>
          <a:off x="6576060" y="3238500"/>
          <a:ext cx="570230" cy="380365"/>
        </p:xfrm>
        <a:graphic>
          <a:graphicData uri="http://schemas.openxmlformats.org/presentationml/2006/ole">
            <mc:AlternateContent xmlns:mc="http://schemas.openxmlformats.org/markup-compatibility/2006">
              <mc:Choice xmlns:v="urn:schemas-microsoft-com:vml" Requires="v">
                <p:oleObj spid="_x0000_s26" name="" r:id="rId13" imgW="457200" imgH="304800" progId="Equation.KSEE3">
                  <p:embed/>
                </p:oleObj>
              </mc:Choice>
              <mc:Fallback>
                <p:oleObj name="" r:id="rId13" imgW="457200" imgH="304800" progId="Equation.KSEE3">
                  <p:embed/>
                  <p:pic>
                    <p:nvPicPr>
                      <p:cNvPr id="0" name="图片 1027"/>
                      <p:cNvPicPr/>
                      <p:nvPr/>
                    </p:nvPicPr>
                    <p:blipFill>
                      <a:blip r:embed="rId11"/>
                      <a:stretch>
                        <a:fillRect/>
                      </a:stretch>
                    </p:blipFill>
                    <p:spPr>
                      <a:xfrm>
                        <a:off x="6576060" y="3238500"/>
                        <a:ext cx="570230" cy="380365"/>
                      </a:xfrm>
                      <a:prstGeom prst="rect">
                        <a:avLst/>
                      </a:prstGeom>
                    </p:spPr>
                  </p:pic>
                </p:oleObj>
              </mc:Fallback>
            </mc:AlternateContent>
          </a:graphicData>
        </a:graphic>
      </p:graphicFrame>
      <p:graphicFrame>
        <p:nvGraphicFramePr>
          <p:cNvPr id="27" name="对象 26">
            <a:hlinkClick r:id="" action="ppaction://ole?verb="/>
          </p:cNvPr>
          <p:cNvGraphicFramePr>
            <a:graphicFrameLocks noChangeAspect="1"/>
          </p:cNvGraphicFramePr>
          <p:nvPr/>
        </p:nvGraphicFramePr>
        <p:xfrm>
          <a:off x="6004560" y="1412875"/>
          <a:ext cx="4984750" cy="997585"/>
        </p:xfrm>
        <a:graphic>
          <a:graphicData uri="http://schemas.openxmlformats.org/presentationml/2006/ole">
            <mc:AlternateContent xmlns:mc="http://schemas.openxmlformats.org/markup-compatibility/2006">
              <mc:Choice xmlns:v="urn:schemas-microsoft-com:vml" Requires="v">
                <p:oleObj spid="_x0000_s28" name="" r:id="rId14" imgW="2159000" imgH="431800" progId="Equation.KSEE3">
                  <p:embed/>
                </p:oleObj>
              </mc:Choice>
              <mc:Fallback>
                <p:oleObj name="" r:id="rId14" imgW="2159000" imgH="431800" progId="Equation.KSEE3">
                  <p:embed/>
                  <p:pic>
                    <p:nvPicPr>
                      <p:cNvPr id="0" name="图片 1024"/>
                      <p:cNvPicPr/>
                      <p:nvPr/>
                    </p:nvPicPr>
                    <p:blipFill>
                      <a:blip r:embed="rId15"/>
                      <a:stretch>
                        <a:fillRect/>
                      </a:stretch>
                    </p:blipFill>
                    <p:spPr>
                      <a:xfrm>
                        <a:off x="6004560" y="1412875"/>
                        <a:ext cx="4984750" cy="997585"/>
                      </a:xfrm>
                      <a:prstGeom prst="rect">
                        <a:avLst/>
                      </a:prstGeom>
                    </p:spPr>
                  </p:pic>
                </p:oleObj>
              </mc:Fallback>
            </mc:AlternateContent>
          </a:graphicData>
        </a:graphic>
      </p:graphicFrame>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wipe(left)">
                                      <p:cBhvr>
                                        <p:cTn id="7" dur="500"/>
                                        <p:tgtEl>
                                          <p:spTgt spid="18">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wipe(left)">
                                      <p:cBhvr>
                                        <p:cTn id="10" dur="500"/>
                                        <p:tgtEl>
                                          <p:spTgt spid="18">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animEffect transition="in" filter="wipe(left)">
                                      <p:cBhvr>
                                        <p:cTn id="23" dur="500"/>
                                        <p:tgtEl>
                                          <p:spTgt spid="18">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xEl>
                                              <p:pRg st="8" end="8"/>
                                            </p:txEl>
                                          </p:spTgt>
                                        </p:tgtEl>
                                        <p:attrNameLst>
                                          <p:attrName>style.visibility</p:attrName>
                                        </p:attrNameLst>
                                      </p:cBhvr>
                                      <p:to>
                                        <p:strVal val="visible"/>
                                      </p:to>
                                    </p:set>
                                    <p:animEffect transition="in" filter="wipe(left)">
                                      <p:cBhvr>
                                        <p:cTn id="26" dur="500"/>
                                        <p:tgtEl>
                                          <p:spTgt spid="18">
                                            <p:txEl>
                                              <p:pRg st="8" end="8"/>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xEl>
                                              <p:pRg st="10" end="10"/>
                                            </p:txEl>
                                          </p:spTgt>
                                        </p:tgtEl>
                                        <p:attrNameLst>
                                          <p:attrName>style.visibility</p:attrName>
                                        </p:attrNameLst>
                                      </p:cBhvr>
                                      <p:to>
                                        <p:strVal val="visible"/>
                                      </p:to>
                                    </p:set>
                                    <p:animEffect transition="in" filter="wipe(left)">
                                      <p:cBhvr>
                                        <p:cTn id="29"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graphicFrame>
        <p:nvGraphicFramePr>
          <p:cNvPr id="5" name="对象 4">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1" imgW="914400" imgH="215900" progId="Equation.KSEE3">
                  <p:embed/>
                </p:oleObj>
              </mc:Choice>
              <mc:Fallback>
                <p:oleObj name="" r:id="rId1" imgW="914400" imgH="215900" progId="Equation.KSEE3">
                  <p:embed/>
                  <p:pic>
                    <p:nvPicPr>
                      <p:cNvPr id="0" name="图片 1025"/>
                      <p:cNvPicPr/>
                      <p:nvPr/>
                    </p:nvPicPr>
                    <p:blipFill>
                      <a:blip r:embed="rId2"/>
                      <a:stretch>
                        <a:fillRect/>
                      </a:stretch>
                    </p:blipFill>
                    <p:spPr>
                      <a:xfrm>
                        <a:off x="5638800" y="3321050"/>
                        <a:ext cx="914400" cy="215900"/>
                      </a:xfrm>
                      <a:prstGeom prst="rect">
                        <a:avLst/>
                      </a:prstGeom>
                    </p:spPr>
                  </p:pic>
                </p:oleObj>
              </mc:Fallback>
            </mc:AlternateContent>
          </a:graphicData>
        </a:graphic>
      </p:graphicFrame>
      <p:sp>
        <p:nvSpPr>
          <p:cNvPr id="8" name="内容占位符 7"/>
          <p:cNvSpPr>
            <a:spLocks noGrp="1"/>
          </p:cNvSpPr>
          <p:nvPr>
            <p:ph idx="1"/>
          </p:nvPr>
        </p:nvSpPr>
        <p:spPr>
          <a:xfrm>
            <a:off x="669925" y="1296035"/>
            <a:ext cx="10852150" cy="417830"/>
          </a:xfrm>
        </p:spPr>
        <p:txBody>
          <a:bodyPr/>
          <a:p>
            <a:pPr marL="0" indent="0">
              <a:buNone/>
            </a:pPr>
            <a:r>
              <a:rPr lang="zh-CN" altLang="en-US"/>
              <a:t>对相关系数直观意义的解释</a:t>
            </a:r>
            <a:r>
              <a:rPr lang="en-US" altLang="zh-CN"/>
              <a:t>:</a:t>
            </a: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r>
              <a:t>      协方差能够反应两个变量之间同向或反向变动的关联程度，但没有考虑到数值单位（量纲）的影响，因此不能直接比较。</a:t>
            </a:r>
          </a:p>
          <a:p>
            <a:pPr marL="0" indent="0">
              <a:buNone/>
            </a:pPr>
            <a:r>
              <a:t>      而相关系数在除以两个变量标准差之后，变成了介于</a:t>
            </a:r>
            <a:r>
              <a:rPr lang="en-US" altLang="zh-CN"/>
              <a:t>[-1,1]</a:t>
            </a:r>
            <a:r>
              <a:t>之间的指标，是一个非常理想的指标。</a:t>
            </a:r>
          </a:p>
          <a:p>
            <a:pPr marL="0" indent="0">
              <a:buNone/>
            </a:pPr>
            <a:r>
              <a:t>     </a:t>
            </a:r>
            <a:r>
              <a:rPr b="1"/>
              <a:t> 两个随机变量的相关系数是两个随机变量间线性联系密切程度的度量，其绝对值越接近</a:t>
            </a:r>
            <a:r>
              <a:rPr lang="en-US" altLang="zh-CN" b="1"/>
              <a:t>1</a:t>
            </a:r>
            <a:r>
              <a:rPr b="1"/>
              <a:t>，两个变量之间的线性关系越密切。</a:t>
            </a:r>
            <a:endParaRPr lang="en-US" altLang="zh-CN" b="1"/>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p:txBody>
      </p:sp>
      <p:graphicFrame>
        <p:nvGraphicFramePr>
          <p:cNvPr id="9" name="对象 8">
            <a:hlinkClick r:id="" action="ppaction://ole?verb="/>
          </p:cNvPr>
          <p:cNvGraphicFramePr>
            <a:graphicFrameLocks noChangeAspect="1"/>
          </p:cNvGraphicFramePr>
          <p:nvPr/>
        </p:nvGraphicFramePr>
        <p:xfrm>
          <a:off x="3611880" y="2334895"/>
          <a:ext cx="4968240" cy="1478280"/>
        </p:xfrm>
        <a:graphic>
          <a:graphicData uri="http://schemas.openxmlformats.org/presentationml/2006/ole">
            <mc:AlternateContent xmlns:mc="http://schemas.openxmlformats.org/markup-compatibility/2006">
              <mc:Choice xmlns:v="urn:schemas-microsoft-com:vml" Requires="v">
                <p:oleObj spid="_x0000_s10" name="" r:id="rId3" imgW="1409700" imgH="419100" progId="Equation.KSEE3">
                  <p:embed/>
                </p:oleObj>
              </mc:Choice>
              <mc:Fallback>
                <p:oleObj name="" r:id="rId3" imgW="1409700" imgH="419100" progId="Equation.KSEE3">
                  <p:embed/>
                  <p:pic>
                    <p:nvPicPr>
                      <p:cNvPr id="0" name="图片 1024"/>
                      <p:cNvPicPr/>
                      <p:nvPr/>
                    </p:nvPicPr>
                    <p:blipFill>
                      <a:blip r:embed="rId4"/>
                      <a:stretch>
                        <a:fillRect/>
                      </a:stretch>
                    </p:blipFill>
                    <p:spPr>
                      <a:xfrm>
                        <a:off x="3611880" y="2334895"/>
                        <a:ext cx="4968240" cy="1478280"/>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endParaRPr>
              <a:sym typeface="+mn-ea"/>
            </a:endParaRPr>
          </a:p>
        </p:txBody>
      </p:sp>
      <p:pic>
        <p:nvPicPr>
          <p:cNvPr id="3" name="图片 2"/>
          <p:cNvPicPr>
            <a:picLocks noChangeAspect="1"/>
          </p:cNvPicPr>
          <p:nvPr/>
        </p:nvPicPr>
        <p:blipFill>
          <a:blip r:embed="rId1"/>
          <a:stretch>
            <a:fillRect/>
          </a:stretch>
        </p:blipFill>
        <p:spPr>
          <a:xfrm>
            <a:off x="2918460" y="1079500"/>
            <a:ext cx="6810375" cy="4572000"/>
          </a:xfrm>
          <a:prstGeom prst="rect">
            <a:avLst/>
          </a:prstGeom>
        </p:spPr>
      </p:pic>
      <p:sp>
        <p:nvSpPr>
          <p:cNvPr id="4" name="文本框 3"/>
          <p:cNvSpPr txBox="1"/>
          <p:nvPr/>
        </p:nvSpPr>
        <p:spPr>
          <a:xfrm>
            <a:off x="669925" y="5955030"/>
            <a:ext cx="11307445" cy="368300"/>
          </a:xfrm>
          <a:prstGeom prst="rect">
            <a:avLst/>
          </a:prstGeom>
          <a:noFill/>
        </p:spPr>
        <p:txBody>
          <a:bodyPr wrap="square" rtlCol="0">
            <a:spAutoFit/>
          </a:bodyPr>
          <a:p>
            <a:pPr algn="ctr"/>
            <a:r>
              <a:rPr lang="zh-CN" altLang="en-US"/>
              <a:t>相关系数可以在</a:t>
            </a:r>
            <a:r>
              <a:rPr lang="en-US" altLang="zh-CN"/>
              <a:t>Excel</a:t>
            </a:r>
            <a:r>
              <a:rPr lang="zh-CN" altLang="en-US"/>
              <a:t>中利用</a:t>
            </a:r>
            <a:r>
              <a:rPr lang="en-US" altLang="zh-CN" b="1"/>
              <a:t>CORREL</a:t>
            </a:r>
            <a:r>
              <a:rPr lang="zh-CN" altLang="en-US" b="1"/>
              <a:t>（第一组数据，第二组数据）</a:t>
            </a:r>
            <a:r>
              <a:rPr lang="zh-CN" altLang="en-US"/>
              <a:t>函数</a:t>
            </a:r>
            <a:r>
              <a:rPr lang="zh-CN" altLang="en-US"/>
              <a:t>求得。</a:t>
            </a:r>
            <a:endParaRPr lang="zh-CN" altLang="en-US"/>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REFSHAPE" val="575975588"/>
</p:tagLst>
</file>

<file path=ppt/tags/tag105.xml><?xml version="1.0" encoding="utf-8"?>
<p:tagLst xmlns:p="http://schemas.openxmlformats.org/presentationml/2006/main">
  <p:tag name="REFSHAPE" val="57597558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187308"/>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UNIT_PLACING_PICTURE_USER_VIEWPORT" val="{&quot;height&quot;:8310,&quot;width&quot;:12735}"/>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9131</Words>
  <Application>WPS 演示</Application>
  <PresentationFormat>宽屏</PresentationFormat>
  <Paragraphs>659</Paragraphs>
  <Slides>69</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102</vt:i4>
      </vt:variant>
      <vt:variant>
        <vt:lpstr>幻灯片标题</vt:lpstr>
      </vt:variant>
      <vt:variant>
        <vt:i4>69</vt:i4>
      </vt:variant>
    </vt:vector>
  </HeadingPairs>
  <TitlesOfParts>
    <vt:vector size="177" baseType="lpstr">
      <vt:lpstr>Arial</vt:lpstr>
      <vt:lpstr>宋体</vt:lpstr>
      <vt:lpstr>Wingdings</vt:lpstr>
      <vt:lpstr>微软雅黑</vt:lpstr>
      <vt:lpstr>Arial Unicode MS</vt:lpstr>
      <vt:lpstr>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第三章 分析方法 第二节 计量分析方法</vt:lpstr>
      <vt:lpstr>计量分析方法</vt:lpstr>
      <vt:lpstr>相关关系分析</vt:lpstr>
      <vt:lpstr>相关关系分析</vt:lpstr>
      <vt:lpstr>相关关系分析</vt:lpstr>
      <vt:lpstr>相关关系分析</vt:lpstr>
      <vt:lpstr>相关关系分析</vt:lpstr>
      <vt:lpstr>相关关系分析</vt:lpstr>
      <vt:lpstr>相关关系分析</vt:lpstr>
      <vt:lpstr>相关关系分析——鸡蛋与螺纹钢期货</vt:lpstr>
      <vt:lpstr>相关关系分析——鸡蛋与螺纹钢期货</vt:lpstr>
      <vt:lpstr>相关关系分析——鸡蛋与螺纹钢期货</vt:lpstr>
      <vt:lpstr>相关关系分析——鸡蛋与螺纹钢期货</vt:lpstr>
      <vt:lpstr>相关关系分析——鸡蛋与螺纹钢期货</vt:lpstr>
      <vt:lpstr>相关关系分析——鸡蛋与螺纹钢期货</vt:lpstr>
      <vt:lpstr>相关关系分析——鸡蛋与螺纹钢期货</vt:lpstr>
      <vt:lpstr>线性回归分析</vt:lpstr>
      <vt:lpstr>线性回归分析</vt:lpstr>
      <vt:lpstr>一元线性回归分析——基本假定</vt:lpstr>
      <vt:lpstr>一元线性回归分析——基本假定</vt:lpstr>
      <vt:lpstr>一元线性回归分析——参数估计</vt:lpstr>
      <vt:lpstr>一元线性回归分析——参数估计</vt:lpstr>
      <vt:lpstr>一元线性回归分析——参数估计</vt:lpstr>
      <vt:lpstr>一元线性回归分析——参数估计</vt:lpstr>
      <vt:lpstr>一元线性回归分析——参数估计</vt:lpstr>
      <vt:lpstr>一元线性回归分析——参数估计</vt:lpstr>
      <vt:lpstr>一元线性回归分析——模型检验</vt:lpstr>
      <vt:lpstr>一元线性回归分析——模型检验</vt:lpstr>
      <vt:lpstr>一元线性回归分析——模型检验</vt:lpstr>
      <vt:lpstr>一元线性回归分析——模型检验</vt:lpstr>
      <vt:lpstr>一元线性回归分析——模型检验</vt:lpstr>
      <vt:lpstr>假设检验的基本思想</vt:lpstr>
      <vt:lpstr>一元线性回归分析——模型应用</vt:lpstr>
      <vt:lpstr>一元线性回归分析——模型应用</vt:lpstr>
      <vt:lpstr>一元线性回归分析——模型应用</vt:lpstr>
      <vt:lpstr>一元线性回归分析——模型应用</vt:lpstr>
      <vt:lpstr>一元线性回归分析——模型应用</vt:lpstr>
      <vt:lpstr>多元线性回归分析——基本假定</vt:lpstr>
      <vt:lpstr>多元线性回归分析——基本假定</vt:lpstr>
      <vt:lpstr>多元线性回归分析——参数估计</vt:lpstr>
      <vt:lpstr>多元线性回归分析——模型检验</vt:lpstr>
      <vt:lpstr>多元线性回归分析——模型检验</vt:lpstr>
      <vt:lpstr>多元线性回归分析——模型检验</vt:lpstr>
      <vt:lpstr>多元线性回归分析——案例</vt:lpstr>
      <vt:lpstr>多元线性回归分析——案例</vt:lpstr>
      <vt:lpstr>多元线性回归分析——案例</vt:lpstr>
      <vt:lpstr>多元线性回归分析——案例</vt:lpstr>
      <vt:lpstr>多元线性回归分析——案例</vt:lpstr>
      <vt:lpstr>时间序列分析——基本概念</vt:lpstr>
      <vt:lpstr>时间序列分析——基本概念</vt:lpstr>
      <vt:lpstr>时间序列分析——基本概念</vt:lpstr>
      <vt:lpstr>时间序列分析——基本概念</vt:lpstr>
      <vt:lpstr>时间序列分析——基本概念</vt:lpstr>
      <vt:lpstr>时间序列分析——基本概念</vt:lpstr>
      <vt:lpstr>时间序列分析——基本概念</vt:lpstr>
      <vt:lpstr>时间序列分析——非平稳序列的单位根检验</vt:lpstr>
      <vt:lpstr>时间序列分析——非平稳序列的单位根检验</vt:lpstr>
      <vt:lpstr>时间序列分析——非平稳序列的单位根检验</vt:lpstr>
      <vt:lpstr>PowerPoint 演示文稿</vt:lpstr>
      <vt:lpstr>时间序列分析——ARMA模型</vt:lpstr>
      <vt:lpstr>时间序列分析——ARMA模型</vt:lpstr>
      <vt:lpstr>时间序列分析——ARMA模型</vt:lpstr>
      <vt:lpstr>时间序列分析——ARMA模型</vt:lpstr>
      <vt:lpstr>时间序列分析——协整分析和误差修正模型</vt:lpstr>
      <vt:lpstr>时间序列分析——协整分析和误差修正模型</vt:lpstr>
      <vt:lpstr>时间序列分析——协整分析和误差修正模型</vt:lpstr>
      <vt:lpstr>时间序列分析——GARCH类模型分析</vt:lpstr>
      <vt:lpstr>时间序列分析——GARCH类模型分析</vt:lpstr>
      <vt:lpstr>时间序列分析——GARCH类模型分析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李健</cp:lastModifiedBy>
  <cp:revision>81</cp:revision>
  <dcterms:created xsi:type="dcterms:W3CDTF">2019-06-19T02:08:00Z</dcterms:created>
  <dcterms:modified xsi:type="dcterms:W3CDTF">2020-04-21T11:12:52Z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