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0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2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sz="5400" dirty="0"/>
              <a:t>第四章 量化交易</a:t>
            </a:r>
            <a:endParaRPr lang="zh-CN" altLang="en-US" sz="5400" dirty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量化交易的特征 </a:t>
            </a:r>
            <a:r>
              <a:rPr lang="zh-CN" altLang="en-US"/>
              <a:t> 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810"/>
            <a:ext cx="10515600" cy="4903470"/>
          </a:xfrm>
        </p:spPr>
        <p:txBody>
          <a:bodyPr/>
          <a:p>
            <a:pPr marL="0" indent="0">
              <a:buNone/>
            </a:pPr>
            <a:r>
              <a:rPr lang="en-US" altLang="zh-CN"/>
              <a:t>       </a:t>
            </a:r>
            <a:r>
              <a:rPr lang="zh-CN" altLang="en-US"/>
              <a:t>量化交易是指通过严谨而复杂的数学或统计学模型，借助计算机辅助，通过对大量历史数据进行分析，选择大概率上具有超额收益的投资方法，将其由计算机直接执行的交易方式。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量化交易的特征 </a:t>
            </a:r>
            <a:r>
              <a:rPr lang="zh-CN" altLang="en-US"/>
              <a:t> 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810"/>
            <a:ext cx="10515600" cy="4903470"/>
          </a:xfrm>
        </p:spPr>
        <p:txBody>
          <a:bodyPr/>
          <a:p>
            <a:pPr marL="0" indent="0">
              <a:buNone/>
            </a:pPr>
            <a:r>
              <a:rPr lang="zh-CN" altLang="en-US"/>
              <a:t>与量化交易一同出现的概念有：</a:t>
            </a:r>
            <a:endParaRPr lang="zh-CN" altLang="en-US"/>
          </a:p>
          <a:p>
            <a:pPr>
              <a:buFont typeface="Wingdings" panose="05000000000000000000" charset="0"/>
              <a:buChar char="n"/>
            </a:pPr>
            <a:r>
              <a:rPr lang="zh-CN" altLang="en-US"/>
              <a:t> 程序化交易</a:t>
            </a:r>
            <a:endParaRPr lang="zh-CN" altLang="en-US"/>
          </a:p>
          <a:p>
            <a:pPr>
              <a:buFont typeface="Wingdings" panose="05000000000000000000" charset="0"/>
              <a:buChar char="n"/>
            </a:pPr>
            <a:r>
              <a:rPr lang="zh-CN" altLang="en-US"/>
              <a:t> 高频交易</a:t>
            </a:r>
            <a:endParaRPr lang="zh-CN" altLang="en-US"/>
          </a:p>
          <a:p>
            <a:pPr>
              <a:buFont typeface="Wingdings" panose="05000000000000000000" charset="0"/>
              <a:buChar char="n"/>
            </a:pPr>
            <a:r>
              <a:rPr lang="zh-CN" altLang="en-US"/>
              <a:t> 算法交易</a:t>
            </a:r>
            <a:endParaRPr lang="zh-CN" altLang="en-US"/>
          </a:p>
          <a:p>
            <a:pPr>
              <a:buFont typeface="Wingdings" panose="05000000000000000000" charset="0"/>
              <a:buChar char="n"/>
            </a:pPr>
            <a:r>
              <a:rPr lang="zh-CN" altLang="en-US"/>
              <a:t> 自动化交易 等</a:t>
            </a:r>
            <a:endParaRPr lang="zh-CN" altLang="en-US"/>
          </a:p>
          <a:p>
            <a:pPr marL="0" indent="0">
              <a:buFont typeface="Wingdings" panose="05000000000000000000" charset="0"/>
              <a:buNone/>
            </a:pPr>
            <a:endParaRPr lang="zh-CN" altLang="en-US"/>
          </a:p>
          <a:p>
            <a:pPr marL="0" indent="0">
              <a:buFont typeface="Wingdings" panose="05000000000000000000" charset="0"/>
              <a:buNone/>
            </a:pPr>
            <a:r>
              <a:rPr lang="zh-CN" altLang="en-US"/>
              <a:t>量化交易主要强调策略开发和执行方法是定量化的方法，程序化交易主要强调策略的实现手段是编写计算机程序，高频交易主要强调使用低延迟技术和高频度信息数据，算法交易主要强调交易执行的目的。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量化交易的特征 </a:t>
            </a:r>
            <a:r>
              <a:rPr lang="zh-CN" altLang="en-US"/>
              <a:t>  </a:t>
            </a:r>
            <a:endParaRPr lang="zh-CN" altLang="en-US"/>
          </a:p>
        </p:txBody>
      </p:sp>
      <p:sp>
        <p:nvSpPr>
          <p:cNvPr id="6" name="燕尾形 5"/>
          <p:cNvSpPr/>
          <p:nvPr/>
        </p:nvSpPr>
        <p:spPr>
          <a:xfrm>
            <a:off x="2362835" y="14547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已有的投资策略</a:t>
            </a:r>
            <a:endParaRPr lang="zh-CN" altLang="en-US"/>
          </a:p>
        </p:txBody>
      </p:sp>
      <p:sp>
        <p:nvSpPr>
          <p:cNvPr id="8" name="燕尾形 7"/>
          <p:cNvSpPr/>
          <p:nvPr/>
        </p:nvSpPr>
        <p:spPr>
          <a:xfrm>
            <a:off x="881380" y="1454785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寻找策略思想</a:t>
            </a:r>
            <a:endParaRPr lang="zh-CN" altLang="en-US"/>
          </a:p>
        </p:txBody>
      </p:sp>
      <p:sp>
        <p:nvSpPr>
          <p:cNvPr id="9" name="燕尾形 8"/>
          <p:cNvSpPr/>
          <p:nvPr/>
        </p:nvSpPr>
        <p:spPr>
          <a:xfrm>
            <a:off x="5343525" y="1454785"/>
            <a:ext cx="2080260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市场中观察到的现象</a:t>
            </a:r>
            <a:endParaRPr lang="zh-CN" altLang="en-US"/>
          </a:p>
        </p:txBody>
      </p:sp>
      <p:sp>
        <p:nvSpPr>
          <p:cNvPr id="10" name="燕尾形 9"/>
          <p:cNvSpPr/>
          <p:nvPr/>
        </p:nvSpPr>
        <p:spPr>
          <a:xfrm>
            <a:off x="3850640" y="14547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改进的策略思想</a:t>
            </a:r>
            <a:endParaRPr lang="zh-CN" altLang="en-US"/>
          </a:p>
        </p:txBody>
      </p:sp>
      <p:sp>
        <p:nvSpPr>
          <p:cNvPr id="11" name="燕尾形 10"/>
          <p:cNvSpPr/>
          <p:nvPr/>
        </p:nvSpPr>
        <p:spPr>
          <a:xfrm>
            <a:off x="8700135" y="14547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已有的投资策略</a:t>
            </a:r>
            <a:endParaRPr lang="zh-CN" altLang="en-US"/>
          </a:p>
        </p:txBody>
      </p:sp>
      <p:sp>
        <p:nvSpPr>
          <p:cNvPr id="12" name="燕尾形 11"/>
          <p:cNvSpPr/>
          <p:nvPr/>
        </p:nvSpPr>
        <p:spPr>
          <a:xfrm>
            <a:off x="7216775" y="14547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寻找策略思想</a:t>
            </a:r>
            <a:endParaRPr lang="zh-CN" altLang="en-US"/>
          </a:p>
        </p:txBody>
      </p:sp>
      <p:sp>
        <p:nvSpPr>
          <p:cNvPr id="13" name="燕尾形 12"/>
          <p:cNvSpPr/>
          <p:nvPr/>
        </p:nvSpPr>
        <p:spPr>
          <a:xfrm>
            <a:off x="10184765" y="14547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改进的策略思想</a:t>
            </a:r>
            <a:endParaRPr lang="zh-CN" altLang="en-US"/>
          </a:p>
        </p:txBody>
      </p:sp>
      <p:sp>
        <p:nvSpPr>
          <p:cNvPr id="21" name="燕尾形 20"/>
          <p:cNvSpPr/>
          <p:nvPr/>
        </p:nvSpPr>
        <p:spPr>
          <a:xfrm>
            <a:off x="2362835" y="21920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取得数据</a:t>
            </a:r>
            <a:endParaRPr lang="zh-CN" altLang="en-US"/>
          </a:p>
        </p:txBody>
      </p:sp>
      <p:sp>
        <p:nvSpPr>
          <p:cNvPr id="22" name="燕尾形 21"/>
          <p:cNvSpPr/>
          <p:nvPr/>
        </p:nvSpPr>
        <p:spPr>
          <a:xfrm>
            <a:off x="881380" y="2192020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取得所需数据</a:t>
            </a:r>
            <a:endParaRPr lang="zh-CN" altLang="en-US"/>
          </a:p>
        </p:txBody>
      </p:sp>
      <p:sp>
        <p:nvSpPr>
          <p:cNvPr id="23" name="燕尾形 22"/>
          <p:cNvSpPr/>
          <p:nvPr/>
        </p:nvSpPr>
        <p:spPr>
          <a:xfrm>
            <a:off x="5343525" y="2192020"/>
            <a:ext cx="2080260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数据入库</a:t>
            </a:r>
            <a:endParaRPr lang="zh-CN" altLang="en-US"/>
          </a:p>
        </p:txBody>
      </p:sp>
      <p:sp>
        <p:nvSpPr>
          <p:cNvPr id="24" name="燕尾形 23"/>
          <p:cNvSpPr/>
          <p:nvPr/>
        </p:nvSpPr>
        <p:spPr>
          <a:xfrm>
            <a:off x="3850640" y="21920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清洗数据</a:t>
            </a:r>
            <a:endParaRPr lang="zh-CN" altLang="en-US"/>
          </a:p>
        </p:txBody>
      </p:sp>
      <p:sp>
        <p:nvSpPr>
          <p:cNvPr id="25" name="燕尾形 24"/>
          <p:cNvSpPr/>
          <p:nvPr/>
        </p:nvSpPr>
        <p:spPr>
          <a:xfrm>
            <a:off x="8700135" y="21920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调用数据</a:t>
            </a:r>
            <a:endParaRPr lang="zh-CN" altLang="en-US"/>
          </a:p>
        </p:txBody>
      </p:sp>
      <p:sp>
        <p:nvSpPr>
          <p:cNvPr id="26" name="燕尾形 25"/>
          <p:cNvSpPr/>
          <p:nvPr/>
        </p:nvSpPr>
        <p:spPr>
          <a:xfrm>
            <a:off x="7216775" y="21920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数据格式化</a:t>
            </a:r>
            <a:endParaRPr lang="zh-CN" altLang="en-US"/>
          </a:p>
        </p:txBody>
      </p:sp>
      <p:sp>
        <p:nvSpPr>
          <p:cNvPr id="28" name="燕尾形 27"/>
          <p:cNvSpPr/>
          <p:nvPr/>
        </p:nvSpPr>
        <p:spPr>
          <a:xfrm>
            <a:off x="2362835" y="2941320"/>
            <a:ext cx="2237740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根据不同策略采用不同步骤</a:t>
            </a:r>
            <a:endParaRPr lang="zh-CN" altLang="en-US"/>
          </a:p>
        </p:txBody>
      </p:sp>
      <p:sp>
        <p:nvSpPr>
          <p:cNvPr id="29" name="燕尾形 28"/>
          <p:cNvSpPr/>
          <p:nvPr/>
        </p:nvSpPr>
        <p:spPr>
          <a:xfrm>
            <a:off x="881380" y="2941320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生成策略模型</a:t>
            </a:r>
            <a:endParaRPr lang="zh-CN" altLang="en-US"/>
          </a:p>
        </p:txBody>
      </p:sp>
      <p:sp>
        <p:nvSpPr>
          <p:cNvPr id="30" name="燕尾形 29"/>
          <p:cNvSpPr/>
          <p:nvPr/>
        </p:nvSpPr>
        <p:spPr>
          <a:xfrm>
            <a:off x="2362835" y="36899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外延测试</a:t>
            </a:r>
            <a:endParaRPr lang="zh-CN" altLang="en-US"/>
          </a:p>
        </p:txBody>
      </p:sp>
      <p:sp>
        <p:nvSpPr>
          <p:cNvPr id="31" name="燕尾形 30"/>
          <p:cNvSpPr/>
          <p:nvPr/>
        </p:nvSpPr>
        <p:spPr>
          <a:xfrm>
            <a:off x="881380" y="3689985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检验策略模型</a:t>
            </a:r>
            <a:endParaRPr lang="zh-CN" altLang="en-US"/>
          </a:p>
        </p:txBody>
      </p:sp>
      <p:sp>
        <p:nvSpPr>
          <p:cNvPr id="32" name="燕尾形 31"/>
          <p:cNvSpPr/>
          <p:nvPr/>
        </p:nvSpPr>
        <p:spPr>
          <a:xfrm>
            <a:off x="5343525" y="3689985"/>
            <a:ext cx="2080260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敏感性测试</a:t>
            </a:r>
            <a:endParaRPr lang="zh-CN" altLang="en-US"/>
          </a:p>
        </p:txBody>
      </p:sp>
      <p:sp>
        <p:nvSpPr>
          <p:cNvPr id="33" name="燕尾形 32"/>
          <p:cNvSpPr/>
          <p:nvPr/>
        </p:nvSpPr>
        <p:spPr>
          <a:xfrm>
            <a:off x="3850640" y="36899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压力测试</a:t>
            </a:r>
            <a:endParaRPr lang="zh-CN" altLang="en-US"/>
          </a:p>
        </p:txBody>
      </p:sp>
      <p:sp>
        <p:nvSpPr>
          <p:cNvPr id="34" name="燕尾形 33"/>
          <p:cNvSpPr/>
          <p:nvPr/>
        </p:nvSpPr>
        <p:spPr>
          <a:xfrm>
            <a:off x="8700135" y="36899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全市场环境测试</a:t>
            </a:r>
            <a:endParaRPr lang="zh-CN" altLang="en-US"/>
          </a:p>
        </p:txBody>
      </p:sp>
      <p:sp>
        <p:nvSpPr>
          <p:cNvPr id="35" name="燕尾形 34"/>
          <p:cNvSpPr/>
          <p:nvPr/>
        </p:nvSpPr>
        <p:spPr>
          <a:xfrm>
            <a:off x="7216775" y="36899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冲击成本测试</a:t>
            </a:r>
            <a:endParaRPr lang="zh-CN" altLang="en-US"/>
          </a:p>
        </p:txBody>
      </p:sp>
      <p:sp>
        <p:nvSpPr>
          <p:cNvPr id="36" name="燕尾形 35"/>
          <p:cNvSpPr/>
          <p:nvPr/>
        </p:nvSpPr>
        <p:spPr>
          <a:xfrm>
            <a:off x="2362835" y="44392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交易环境选择</a:t>
            </a:r>
            <a:endParaRPr lang="zh-CN" altLang="en-US"/>
          </a:p>
        </p:txBody>
      </p:sp>
      <p:sp>
        <p:nvSpPr>
          <p:cNvPr id="37" name="燕尾形 36"/>
          <p:cNvSpPr/>
          <p:nvPr/>
        </p:nvSpPr>
        <p:spPr>
          <a:xfrm>
            <a:off x="881380" y="4439285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部署实盘交易</a:t>
            </a:r>
            <a:endParaRPr lang="zh-CN" altLang="en-US"/>
          </a:p>
        </p:txBody>
      </p:sp>
      <p:sp>
        <p:nvSpPr>
          <p:cNvPr id="38" name="燕尾形 37"/>
          <p:cNvSpPr/>
          <p:nvPr/>
        </p:nvSpPr>
        <p:spPr>
          <a:xfrm>
            <a:off x="5343525" y="4439285"/>
            <a:ext cx="2080260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独立监控</a:t>
            </a:r>
            <a:endParaRPr lang="zh-CN" altLang="en-US"/>
          </a:p>
        </p:txBody>
      </p:sp>
      <p:sp>
        <p:nvSpPr>
          <p:cNvPr id="39" name="燕尾形 38"/>
          <p:cNvSpPr/>
          <p:nvPr/>
        </p:nvSpPr>
        <p:spPr>
          <a:xfrm>
            <a:off x="3850640" y="44392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交易实现方式选择</a:t>
            </a:r>
            <a:endParaRPr lang="zh-CN" altLang="en-US"/>
          </a:p>
        </p:txBody>
      </p:sp>
      <p:sp>
        <p:nvSpPr>
          <p:cNvPr id="41" name="燕尾形 40"/>
          <p:cNvSpPr/>
          <p:nvPr/>
        </p:nvSpPr>
        <p:spPr>
          <a:xfrm>
            <a:off x="7216775" y="4439285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输出结果</a:t>
            </a:r>
            <a:endParaRPr lang="zh-CN" altLang="en-US"/>
          </a:p>
        </p:txBody>
      </p:sp>
      <p:sp>
        <p:nvSpPr>
          <p:cNvPr id="42" name="燕尾形 41"/>
          <p:cNvSpPr/>
          <p:nvPr/>
        </p:nvSpPr>
        <p:spPr>
          <a:xfrm>
            <a:off x="2362835" y="51765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市场情况评估</a:t>
            </a:r>
            <a:endParaRPr lang="zh-CN" altLang="en-US"/>
          </a:p>
        </p:txBody>
      </p:sp>
      <p:sp>
        <p:nvSpPr>
          <p:cNvPr id="43" name="燕尾形 42"/>
          <p:cNvSpPr/>
          <p:nvPr/>
        </p:nvSpPr>
        <p:spPr>
          <a:xfrm>
            <a:off x="881380" y="5176520"/>
            <a:ext cx="1692275" cy="588645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检验策略模型</a:t>
            </a:r>
            <a:endParaRPr lang="zh-CN" altLang="en-US"/>
          </a:p>
        </p:txBody>
      </p:sp>
      <p:sp>
        <p:nvSpPr>
          <p:cNvPr id="45" name="燕尾形 44"/>
          <p:cNvSpPr/>
          <p:nvPr/>
        </p:nvSpPr>
        <p:spPr>
          <a:xfrm>
            <a:off x="3850640" y="5176520"/>
            <a:ext cx="1692275" cy="58864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策略运行情况评估</a:t>
            </a:r>
            <a:endParaRPr lang="zh-CN" altLang="en-US"/>
          </a:p>
        </p:txBody>
      </p:sp>
      <p:cxnSp>
        <p:nvCxnSpPr>
          <p:cNvPr id="48" name="直接箭头连接符 47"/>
          <p:cNvCxnSpPr/>
          <p:nvPr/>
        </p:nvCxnSpPr>
        <p:spPr>
          <a:xfrm>
            <a:off x="456565" y="1421130"/>
            <a:ext cx="0" cy="4368800"/>
          </a:xfrm>
          <a:prstGeom prst="straightConnector1">
            <a:avLst/>
          </a:prstGeom>
          <a:ln w="57150"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17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zh-CN"/>
              <a:t>1.</a:t>
            </a:r>
            <a:r>
              <a:rPr lang="zh-CN" altLang="en-US"/>
              <a:t>年化收益率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年化收益率是衡量交易模型的盈亏金额及盈亏速度的指标，它是一种理论收益率，并不是真正的已取得的收益率。量化交易中的年化收益率的计算公式为：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 algn="l">
              <a:buNone/>
            </a:pPr>
            <a:r>
              <a:rPr lang="zh-CN" altLang="en-US" sz="2400"/>
              <a:t>年化收益率</a:t>
            </a:r>
            <a:r>
              <a:rPr lang="en-US" altLang="zh-CN" sz="2400"/>
              <a:t>=</a:t>
            </a:r>
            <a:r>
              <a:rPr lang="zh-CN" altLang="en-US" sz="2400"/>
              <a:t>有效收益率</a:t>
            </a:r>
            <a:r>
              <a:rPr lang="en-US" altLang="zh-CN" sz="2400"/>
              <a:t>/(</a:t>
            </a:r>
            <a:r>
              <a:rPr lang="zh-CN" altLang="en-US" sz="2400"/>
              <a:t>总交易的天数</a:t>
            </a:r>
            <a:r>
              <a:rPr lang="en-US" altLang="zh-CN" sz="2400"/>
              <a:t>/365)</a:t>
            </a:r>
            <a:endParaRPr lang="en-US" altLang="zh-CN" sz="2400"/>
          </a:p>
          <a:p>
            <a:pPr marL="0" indent="0" algn="l">
              <a:buNone/>
            </a:pPr>
            <a:endParaRPr lang="en-US" altLang="zh-CN" sz="2400"/>
          </a:p>
          <a:p>
            <a:pPr marL="0" indent="0" algn="l">
              <a:buNone/>
            </a:pPr>
            <a:r>
              <a:rPr lang="zh-CN" altLang="en-US" sz="2400"/>
              <a:t>有效收益率</a:t>
            </a:r>
            <a:r>
              <a:rPr lang="en-US" altLang="zh-CN" sz="2400"/>
              <a:t>=</a:t>
            </a:r>
            <a:r>
              <a:rPr lang="zh-CN" altLang="en-US" sz="2400"/>
              <a:t>净利润</a:t>
            </a:r>
            <a:r>
              <a:rPr lang="en-US" altLang="zh-CN" sz="2400"/>
              <a:t>/</a:t>
            </a:r>
            <a:r>
              <a:rPr lang="zh-CN" altLang="en-US" sz="2400"/>
              <a:t>最大使用资金</a:t>
            </a:r>
            <a:endParaRPr lang="zh-CN" altLang="en-US" sz="240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主要测试评估指标 </a:t>
            </a:r>
            <a:r>
              <a:rPr lang="zh-CN" altLang="en-US"/>
              <a:t>  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17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zh-CN"/>
              <a:t>2.</a:t>
            </a:r>
            <a:r>
              <a:rPr lang="zh-CN" altLang="en-US"/>
              <a:t>最大资产回撤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资产最大回撤指标，能够衡量模型在一段较长时间内可能面临的最大亏损，是指在选定的测试时间段内，在任一历史时点的资产最高值，与资产再创新高之前回调到的资产最低值的差值。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algn="l">
              <a:buNone/>
            </a:pPr>
            <a:r>
              <a:rPr lang="zh-CN" altLang="en-US" sz="2400"/>
              <a:t>最大支持回撤值=前期最高点-创新高前的最低点</a:t>
            </a:r>
            <a:endParaRPr lang="zh-CN" altLang="en-US" sz="2400"/>
          </a:p>
          <a:p>
            <a:pPr marL="0" algn="l">
              <a:buNone/>
            </a:pPr>
            <a:endParaRPr lang="zh-CN" altLang="en-US" sz="2400"/>
          </a:p>
          <a:p>
            <a:pPr marL="0" algn="l">
              <a:buNone/>
            </a:pPr>
            <a:r>
              <a:rPr lang="zh-CN" altLang="en-US" sz="2400"/>
              <a:t>最大资产回撤率=（前期最高点-创新高前的最低点）/ 前期最高点</a:t>
            </a:r>
            <a:endParaRPr lang="zh-CN" altLang="en-US" sz="240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主要测试评估指标 </a:t>
            </a:r>
            <a:r>
              <a:rPr lang="zh-CN" altLang="en-US"/>
              <a:t>  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17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zh-CN"/>
              <a:t>3.</a:t>
            </a:r>
            <a:r>
              <a:rPr lang="zh-CN" altLang="en-US"/>
              <a:t>收益风险比</a:t>
            </a:r>
            <a:endParaRPr lang="zh-CN" altLang="en-US"/>
          </a:p>
          <a:p>
            <a:pPr marL="0" indent="0">
              <a:buNone/>
            </a:pPr>
            <a:r>
              <a:rPr lang="zh-CN" altLang="en-US">
                <a:latin typeface="+mn-ea"/>
                <a:cs typeface="+mn-ea"/>
              </a:rPr>
              <a:t>      收益风险比是指为了获得预期收益，投入的本金会冒多大的亏损风险，即所获得的潜在盈利与所承受的风险额度之间的比值，其公式为：</a:t>
            </a:r>
            <a:endParaRPr lang="en-US" altLang="zh-CN">
              <a:latin typeface="+mn-ea"/>
              <a:cs typeface="+mn-ea"/>
            </a:endParaRPr>
          </a:p>
          <a:p>
            <a:pPr marL="0" indent="0">
              <a:buNone/>
            </a:pPr>
            <a:endParaRPr lang="en-US" altLang="zh-CN">
              <a:latin typeface="+mn-ea"/>
              <a:cs typeface="+mn-ea"/>
            </a:endParaRPr>
          </a:p>
          <a:p>
            <a:pPr marL="0" indent="0">
              <a:buNone/>
            </a:pPr>
            <a:r>
              <a:rPr lang="zh-CN" altLang="en-US" sz="2400"/>
              <a:t>收益风险比</a:t>
            </a:r>
            <a:r>
              <a:rPr lang="en-US" altLang="zh-CN" sz="2400"/>
              <a:t>=</a:t>
            </a:r>
            <a:r>
              <a:rPr lang="zh-CN" altLang="en-US" sz="2400"/>
              <a:t>年度收益</a:t>
            </a:r>
            <a:r>
              <a:rPr lang="en-US" altLang="zh-CN" sz="2400"/>
              <a:t>/ </a:t>
            </a:r>
            <a:r>
              <a:rPr lang="zh-CN" altLang="en-US" sz="2400"/>
              <a:t>最大资产回撤</a:t>
            </a:r>
            <a:endParaRPr lang="zh-CN" altLang="en-US" sz="2400"/>
          </a:p>
          <a:p>
            <a:pPr marL="0" indent="0">
              <a:buNone/>
            </a:pPr>
            <a:endParaRPr lang="zh-CN" altLang="en-US" sz="2400"/>
          </a:p>
          <a:p>
            <a:pPr marL="0" indent="0">
              <a:buNone/>
            </a:pPr>
            <a:r>
              <a:rPr lang="zh-CN" altLang="en-US">
                <a:latin typeface="+mn-ea"/>
                <a:cs typeface="+mn-ea"/>
              </a:rPr>
              <a:t>      一般认为，交易模型的收益风险比在</a:t>
            </a:r>
            <a:r>
              <a:rPr lang="en-US" altLang="zh-CN">
                <a:latin typeface="+mn-ea"/>
                <a:cs typeface="+mn-ea"/>
              </a:rPr>
              <a:t>3:1</a:t>
            </a:r>
            <a:r>
              <a:rPr lang="zh-CN" altLang="en-US">
                <a:latin typeface="+mn-ea"/>
                <a:cs typeface="+mn-ea"/>
              </a:rPr>
              <a:t>以上时，盈利才是比较有把握的，收益风险比在</a:t>
            </a:r>
            <a:r>
              <a:rPr lang="en-US" altLang="zh-CN">
                <a:latin typeface="+mn-ea"/>
                <a:cs typeface="+mn-ea"/>
              </a:rPr>
              <a:t>4:1</a:t>
            </a:r>
            <a:r>
              <a:rPr lang="zh-CN" altLang="en-US">
                <a:latin typeface="+mn-ea"/>
                <a:cs typeface="+mn-ea"/>
              </a:rPr>
              <a:t>或</a:t>
            </a:r>
            <a:r>
              <a:rPr lang="en-US" altLang="zh-CN">
                <a:latin typeface="+mn-ea"/>
                <a:cs typeface="+mn-ea"/>
              </a:rPr>
              <a:t>5:1</a:t>
            </a:r>
            <a:r>
              <a:rPr lang="zh-CN" altLang="en-US">
                <a:latin typeface="+mn-ea"/>
                <a:cs typeface="+mn-ea"/>
              </a:rPr>
              <a:t>时，结果则更好，想再提高收益风险比的难度也很大。</a:t>
            </a:r>
            <a:endParaRPr lang="zh-CN" altLang="en-US">
              <a:latin typeface="+mn-ea"/>
              <a:cs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主要测试评估指标 </a:t>
            </a:r>
            <a:r>
              <a:rPr lang="zh-CN" altLang="en-US"/>
              <a:t>  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175"/>
            <a:ext cx="10515600" cy="4351338"/>
          </a:xfrm>
        </p:spPr>
        <p:txBody>
          <a:bodyPr/>
          <a:p>
            <a:pPr marL="0" indent="0">
              <a:buNone/>
            </a:pPr>
            <a:r>
              <a:rPr lang="en-US" altLang="zh-CN"/>
              <a:t>4.</a:t>
            </a:r>
            <a:r>
              <a:rPr lang="zh-CN" altLang="en-US"/>
              <a:t>夏普比率</a:t>
            </a:r>
            <a:endParaRPr lang="zh-CN" altLang="en-US"/>
          </a:p>
          <a:p>
            <a:pPr marL="0" indent="0">
              <a:buNone/>
            </a:pPr>
            <a:r>
              <a:rPr lang="zh-CN" altLang="en-US">
                <a:latin typeface="+mn-ea"/>
                <a:cs typeface="+mn-ea"/>
              </a:rPr>
              <a:t>      评估交易模型的优劣应该从收益期望和风向两方面综合考虑，</a:t>
            </a:r>
            <a:r>
              <a:rPr lang="en-US" altLang="zh-CN">
                <a:latin typeface="+mn-ea"/>
                <a:cs typeface="+mn-ea"/>
              </a:rPr>
              <a:t>1966</a:t>
            </a:r>
            <a:r>
              <a:rPr lang="zh-CN" altLang="en-US">
                <a:latin typeface="+mn-ea"/>
                <a:cs typeface="+mn-ea"/>
              </a:rPr>
              <a:t>年，学者夏普提出了著名的夏普比率：</a:t>
            </a:r>
            <a:endParaRPr lang="zh-CN" altLang="en-US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>
              <a:latin typeface="+mn-ea"/>
              <a:cs typeface="+mn-ea"/>
            </a:endParaRPr>
          </a:p>
          <a:p>
            <a:pPr marL="0" indent="0" algn="ctr">
              <a:buNone/>
            </a:pPr>
            <a:r>
              <a:rPr lang="zh-CN" altLang="en-US">
                <a:latin typeface="+mn-ea"/>
                <a:cs typeface="+mn-ea"/>
              </a:rPr>
              <a:t>其中，</a:t>
            </a:r>
            <a:r>
              <a:rPr lang="en-US" altLang="zh-CN">
                <a:latin typeface="+mn-ea"/>
                <a:cs typeface="+mn-ea"/>
              </a:rPr>
              <a:t>R-</a:t>
            </a:r>
            <a:r>
              <a:rPr lang="zh-CN" altLang="en-US">
                <a:latin typeface="+mn-ea"/>
                <a:cs typeface="+mn-ea"/>
              </a:rPr>
              <a:t>投资回报期望值</a:t>
            </a:r>
            <a:endParaRPr lang="zh-CN" altLang="en-US">
              <a:latin typeface="+mn-ea"/>
              <a:cs typeface="+mn-ea"/>
            </a:endParaRPr>
          </a:p>
          <a:p>
            <a:pPr marL="0" indent="0" algn="ctr">
              <a:buNone/>
            </a:pPr>
            <a:r>
              <a:rPr lang="zh-CN" altLang="en-US">
                <a:latin typeface="+mn-ea"/>
                <a:cs typeface="+mn-ea"/>
              </a:rPr>
              <a:t>   </a:t>
            </a:r>
            <a:r>
              <a:rPr lang="en-US" altLang="zh-CN">
                <a:latin typeface="+mn-ea"/>
                <a:cs typeface="+mn-ea"/>
              </a:rPr>
              <a:t>r-</a:t>
            </a:r>
            <a:r>
              <a:rPr lang="zh-CN" altLang="en-US">
                <a:latin typeface="+mn-ea"/>
                <a:cs typeface="+mn-ea"/>
              </a:rPr>
              <a:t>无风险利率</a:t>
            </a:r>
            <a:endParaRPr lang="zh-CN" altLang="en-US">
              <a:latin typeface="+mn-ea"/>
              <a:cs typeface="+mn-ea"/>
            </a:endParaRPr>
          </a:p>
          <a:p>
            <a:pPr marL="0" indent="0" algn="ctr">
              <a:buNone/>
            </a:pPr>
            <a:r>
              <a:rPr lang="zh-CN" altLang="en-US">
                <a:latin typeface="+mn-ea"/>
                <a:cs typeface="+mn-ea"/>
              </a:rPr>
              <a:t>          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zh-CN" altLang="en-US">
                <a:latin typeface="Arial" panose="020B0604020202020204" pitchFamily="34" charset="0"/>
                <a:cs typeface="Arial" panose="020B0604020202020204" pitchFamily="34" charset="0"/>
              </a:rPr>
              <a:t>回报的标准方差</a:t>
            </a:r>
            <a:endParaRPr lang="zh-CN" altLang="en-US">
              <a:latin typeface="+mn-ea"/>
              <a:cs typeface="+mn-ea"/>
            </a:endParaRPr>
          </a:p>
          <a:p>
            <a:pPr marL="0" indent="0">
              <a:buNone/>
            </a:pPr>
            <a:endParaRPr lang="zh-CN" altLang="en-US">
              <a:latin typeface="+mn-ea"/>
              <a:cs typeface="+mn-ea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主要测试评估指标 </a:t>
            </a:r>
            <a:r>
              <a:rPr lang="zh-CN" altLang="en-US"/>
              <a:t>  </a:t>
            </a:r>
            <a:endParaRPr lang="zh-CN" altLang="en-US"/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92040" y="2406015"/>
          <a:ext cx="202755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698500" imgH="393700" progId="Equation.KSEE3">
                  <p:embed/>
                </p:oleObj>
              </mc:Choice>
              <mc:Fallback>
                <p:oleObj name="" r:id="rId1" imgW="6985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892040" y="2406015"/>
                        <a:ext cx="2027555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273175"/>
            <a:ext cx="10515600" cy="514350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zh-CN"/>
              <a:t>5.</a:t>
            </a:r>
            <a:r>
              <a:rPr lang="zh-CN" altLang="en-US"/>
              <a:t>胜率与盈亏比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胜率是指在当前的成本设置下，模型盈利交易次数占总交易次数的比例，公式如下：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       盈亏比公式为：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      盈亏比越高，交易模型获得的单笔收益越能覆盖其他的亏损交易，对胜率的要求则没那么高；反之，则要要求更高的胜率。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7700" y="442595"/>
            <a:ext cx="10515600" cy="830580"/>
          </a:xfrm>
        </p:spPr>
        <p:txBody>
          <a:bodyPr/>
          <a:p>
            <a:r>
              <a:rPr lang="zh-CN" altLang="en-US" sz="2800"/>
              <a:t>主要测试评估指标 </a:t>
            </a:r>
            <a:r>
              <a:rPr lang="zh-CN" altLang="en-US"/>
              <a:t>  </a:t>
            </a:r>
            <a:endParaRPr lang="zh-CN" altLang="en-US"/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364355" y="2399030"/>
          <a:ext cx="2465473" cy="72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435100" imgH="419100" progId="Equation.KSEE3">
                  <p:embed/>
                </p:oleObj>
              </mc:Choice>
              <mc:Fallback>
                <p:oleObj name="" r:id="rId1" imgW="1435100" imgH="419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364355" y="2399030"/>
                        <a:ext cx="2465473" cy="720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32243" y="4038706"/>
          <a:ext cx="5346942" cy="720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3111500" imgH="419100" progId="Equation.KSEE3">
                  <p:embed/>
                </p:oleObj>
              </mc:Choice>
              <mc:Fallback>
                <p:oleObj name="" r:id="rId3" imgW="3111500" imgH="419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2243" y="4038706"/>
                        <a:ext cx="5346942" cy="720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5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  <p:tag name="KSO_WM_SLIDE_MODEL_TYPE" val="cover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1155</Words>
  <Application>WPS 演示</Application>
  <PresentationFormat>宽屏</PresentationFormat>
  <Paragraphs>134</Paragraphs>
  <Slides>9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宋体</vt:lpstr>
      <vt:lpstr>Wingdings</vt:lpstr>
      <vt:lpstr>Wingdings</vt:lpstr>
      <vt:lpstr>微软雅黑</vt:lpstr>
      <vt:lpstr>Arial Unicode MS</vt:lpstr>
      <vt:lpstr>等线</vt:lpstr>
      <vt:lpstr>Calibri</vt:lpstr>
      <vt:lpstr>Office 主题​​</vt:lpstr>
      <vt:lpstr>Equation.KSEE3</vt:lpstr>
      <vt:lpstr>Equation.KSEE3</vt:lpstr>
      <vt:lpstr>Equation.KSEE3</vt:lpstr>
      <vt:lpstr>第四章 量化交易</vt:lpstr>
      <vt:lpstr>量化交易的特征   </vt:lpstr>
      <vt:lpstr>量化交易的特征   </vt:lpstr>
      <vt:lpstr>量化交易的特征   </vt:lpstr>
      <vt:lpstr>主要测试评估指标   </vt:lpstr>
      <vt:lpstr>主要测试评估指标   </vt:lpstr>
      <vt:lpstr>主要测试评估指标   </vt:lpstr>
      <vt:lpstr>主要测试评估指标   </vt:lpstr>
      <vt:lpstr>主要测试评估指标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李健</cp:lastModifiedBy>
  <cp:revision>400</cp:revision>
  <dcterms:created xsi:type="dcterms:W3CDTF">2017-08-03T09:01:00Z</dcterms:created>
  <dcterms:modified xsi:type="dcterms:W3CDTF">2020-04-22T06:31:54Z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