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27" r:id="rId3"/>
    <p:sldId id="428" r:id="rId4"/>
    <p:sldId id="445" r:id="rId5"/>
    <p:sldId id="446" r:id="rId6"/>
    <p:sldId id="447" r:id="rId7"/>
    <p:sldId id="448" r:id="rId8"/>
    <p:sldId id="449" r:id="rId9"/>
    <p:sldId id="450" r:id="rId10"/>
    <p:sldId id="451" r:id="rId11"/>
    <p:sldId id="452" r:id="rId12"/>
    <p:sldId id="453" r:id="rId13"/>
    <p:sldId id="454" r:id="rId14"/>
    <p:sldId id="455" r:id="rId15"/>
    <p:sldId id="456" r:id="rId16"/>
    <p:sldId id="457" r:id="rId17"/>
    <p:sldId id="458" r:id="rId18"/>
    <p:sldId id="459" r:id="rId19"/>
    <p:sldId id="460" r:id="rId20"/>
    <p:sldId id="461" r:id="rId21"/>
    <p:sldId id="462" r:id="rId22"/>
    <p:sldId id="463" r:id="rId23"/>
    <p:sldId id="464" r:id="rId24"/>
    <p:sldId id="465" r:id="rId25"/>
    <p:sldId id="466" r:id="rId26"/>
    <p:sldId id="467" r:id="rId27"/>
    <p:sldId id="469" r:id="rId2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b="1" i="0" spc="300" baseline="0">
                <a:solidFill>
                  <a:schemeClr val="tx1">
                    <a:lumMod val="85000"/>
                    <a:lumOff val="15000"/>
                  </a:schemeClr>
                </a:solidFill>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solidFill>
                  <a:schemeClr val="tx1">
                    <a:lumMod val="65000"/>
                    <a:lumOff val="35000"/>
                  </a:schemeClr>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buFont typeface="Wingdings" panose="05000000000000000000" charset="0"/>
              <a:buChar char=""/>
              <a:defRPr sz="14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solidFill>
                  <a:schemeClr val="tx1">
                    <a:lumMod val="65000"/>
                    <a:lumOff val="3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tags" Target="../tags/tag8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5.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7.xml"/><Relationship Id="rId1" Type="http://schemas.openxmlformats.org/officeDocument/2006/relationships/tags" Target="../tags/tag86.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9.xml"/><Relationship Id="rId1" Type="http://schemas.openxmlformats.org/officeDocument/2006/relationships/tags" Target="../tags/tag88.xml"/></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3.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4.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9.xml"/><Relationship Id="rId1" Type="http://schemas.openxmlformats.org/officeDocument/2006/relationships/tags" Target="../tags/tag98.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0.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9.xml"/><Relationship Id="rId1" Type="http://schemas.openxmlformats.org/officeDocument/2006/relationships/tags" Target="../tags/tag6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3.xml"/><Relationship Id="rId1" Type="http://schemas.openxmlformats.org/officeDocument/2006/relationships/tags" Target="../tags/tag7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sz="5400" b="0" spc="0" dirty="0">
                <a:solidFill>
                  <a:schemeClr val="tx1"/>
                </a:solidFill>
                <a:effectLst>
                  <a:outerShdw blurRad="38100" dist="38100" dir="2700000" algn="tl">
                    <a:srgbClr val="000000">
                      <a:alpha val="43137"/>
                    </a:srgbClr>
                  </a:outerShdw>
                </a:effectLst>
                <a:latin typeface="+mj-lt"/>
                <a:ea typeface="+mj-ea"/>
              </a:rPr>
              <a:t>第七章 场外衍生品</a:t>
            </a:r>
            <a:endParaRPr lang="zh-CN" altLang="zh-CN" sz="5400">
              <a:latin typeface="+mj-ea"/>
              <a:ea typeface="+mj-ea"/>
              <a:cs typeface="+mj-ea"/>
            </a:endParaRPr>
          </a:p>
        </p:txBody>
      </p:sp>
      <p:sp>
        <p:nvSpPr>
          <p:cNvPr id="3" name="副标题 2"/>
          <p:cNvSpPr>
            <a:spLocks noGrp="1"/>
          </p:cNvSpPr>
          <p:nvPr>
            <p:ph type="subTitle" idx="1"/>
            <p:custDataLst>
              <p:tags r:id="rId2"/>
            </p:custDataLst>
          </p:nvPr>
        </p:nvSpPr>
        <p:spPr/>
        <p:txBody>
          <a:bodyPr/>
          <a:p>
            <a:r>
              <a:rPr lang="zh-CN" altLang="en-US"/>
              <a:t>第一节 场外互换</a:t>
            </a:r>
            <a:endParaRPr lang="zh-CN" altLang="en-US"/>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a:t>
            </a:r>
            <a:r>
              <a:rPr sz="2800" spc="0">
                <a:solidFill>
                  <a:schemeClr val="tx1"/>
                </a:solidFill>
                <a:effectLst>
                  <a:outerShdw blurRad="38100" dist="38100" dir="2700000" algn="tl">
                    <a:srgbClr val="000000">
                      <a:alpha val="43137"/>
                    </a:srgbClr>
                  </a:outerShdw>
                </a:effectLst>
                <a:latin typeface="+mj-lt"/>
                <a:ea typeface="+mj-ea"/>
              </a:rPr>
              <a:t>货币互换</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t>除了各类商业机构利用货币互换之外，政府机构之间也会签署货币互换协议，比较典型的就是各国的中央银行通过签署货币互换协议来开展区域内的金融合作，同时实施货币政策。这类互换被称为</a:t>
            </a:r>
            <a:r>
              <a:rPr lang="en-US" altLang="zh-CN"/>
              <a:t>“</a:t>
            </a:r>
            <a:r>
              <a:t>央行货币互换</a:t>
            </a:r>
            <a:r>
              <a:rPr lang="en-US" altLang="zh-CN"/>
              <a:t>”</a:t>
            </a:r>
            <a:endParaRPr lang="en-US" altLang="zh-CN"/>
          </a:p>
          <a:p>
            <a:pPr marL="0" indent="0">
              <a:buNone/>
            </a:pPr>
            <a:r>
              <a:rPr lang="en-US" altLang="zh-CN"/>
              <a:t>      </a:t>
            </a:r>
            <a:r>
              <a:t>央行货币互换的运作机制是中央银行将通过互换协议而得到的外币注入本国金融体系，使本国的商业机构可以从本国金融机构借入对方国家的货币并用于支付从对方国家进口的商品。</a:t>
            </a:r>
          </a:p>
          <a:p>
            <a:pPr marL="0" indent="0">
              <a:buNone/>
            </a:pPr>
            <a:r>
              <a:t>      央行货币互换通常用于国际金融市场中的小币种，因为相对于美元、欧元、日元等主要币种，小币种的使用量比较低，比较容易受到流动性冲击。</a:t>
            </a:r>
          </a:p>
          <a:p>
            <a:pPr marL="0" indent="0">
              <a:buNone/>
            </a:pPr>
            <a:r>
              <a:t>      当前，我国中央银行已经与多个国家签署了货币互换协议，包括韩国、澳大利亚、俄罗斯、巴西等</a:t>
            </a:r>
            <a:r>
              <a:rPr lang="en-US" altLang="zh-CN"/>
              <a:t>22</a:t>
            </a:r>
            <a:r>
              <a:t>个国家，总金额达到</a:t>
            </a:r>
            <a:r>
              <a:rPr lang="en-US" altLang="zh-CN"/>
              <a:t>1.7</a:t>
            </a:r>
            <a:r>
              <a:t>万亿人民币。</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a:t>
            </a:r>
            <a:r>
              <a:rPr sz="2800" spc="0">
                <a:solidFill>
                  <a:schemeClr val="tx1"/>
                </a:solidFill>
                <a:effectLst>
                  <a:outerShdw blurRad="38100" dist="38100" dir="2700000" algn="tl">
                    <a:srgbClr val="000000">
                      <a:alpha val="43137"/>
                    </a:srgbClr>
                  </a:outerShdw>
                </a:effectLst>
                <a:latin typeface="+mj-lt"/>
                <a:ea typeface="+mj-ea"/>
              </a:rPr>
              <a:t>股票收益互换</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t>股票收益互换合约交换两个系列的现金流，其中一系列挂钩于某个股票的价格或某个股票价格指数，另一系列现金流则挂钩于某个固定或浮动的利率，也可以挂钩于另外一个股票或股指的价格。</a:t>
            </a:r>
          </a:p>
          <a:p>
            <a:pPr marL="0" indent="0">
              <a:buNone/>
            </a:pPr>
          </a:p>
          <a:p>
            <a:pPr marL="0" indent="0">
              <a:buNone/>
            </a:pPr>
            <a:r>
              <a:t>      通过股票收益互换，投资者可以实现杠杆交易、股票套期保值或创建结构化产品等目的。</a:t>
            </a: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a:t>
            </a:r>
            <a:r>
              <a:rPr sz="2800" spc="0">
                <a:solidFill>
                  <a:schemeClr val="tx1"/>
                </a:solidFill>
                <a:effectLst>
                  <a:outerShdw blurRad="38100" dist="38100" dir="2700000" algn="tl">
                    <a:srgbClr val="000000">
                      <a:alpha val="43137"/>
                    </a:srgbClr>
                  </a:outerShdw>
                </a:effectLst>
                <a:latin typeface="+mj-lt"/>
                <a:ea typeface="+mj-ea"/>
              </a:rPr>
              <a:t>股票收益互换</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【例】某机构投资者持有某上市公司将近</a:t>
            </a:r>
            <a:r>
              <a:rPr lang="en-US" altLang="zh-CN"/>
              <a:t>5%</a:t>
            </a:r>
            <a:r>
              <a:t>的股权，并在公司董事会中拥有两个席位。这家上市公司从事煤炭开采和销售。随着煤炭价格的持续下跌，该公司的股票价格也将会持续下跌。为了避免所投入的资金的价值损失，该机构投资者可以将其所持有的股票卖出，但是所持有的两个董事会席位就将被取消。</a:t>
            </a:r>
          </a:p>
          <a:p>
            <a:pPr marL="0" indent="0">
              <a:buNone/>
            </a:pPr>
            <a:r>
              <a:t>       某金融机构了解到该机构投资者的情况后，为其设计了一份股票收益互换合约。</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a:t>
            </a:r>
            <a:r>
              <a:rPr sz="2800" spc="0">
                <a:solidFill>
                  <a:schemeClr val="tx1"/>
                </a:solidFill>
                <a:effectLst>
                  <a:outerShdw blurRad="38100" dist="38100" dir="2700000" algn="tl">
                    <a:srgbClr val="000000">
                      <a:alpha val="43137"/>
                    </a:srgbClr>
                  </a:outerShdw>
                </a:effectLst>
                <a:latin typeface="+mj-lt"/>
                <a:ea typeface="+mj-ea"/>
              </a:rPr>
              <a:t>股票收益互换</a:t>
            </a:r>
            <a:endParaRPr sz="2800" spc="0">
              <a:solidFill>
                <a:schemeClr val="tx1"/>
              </a:solidFill>
              <a:effectLst>
                <a:outerShdw blurRad="38100" dist="38100" dir="2700000" algn="tl">
                  <a:srgbClr val="000000">
                    <a:alpha val="43137"/>
                  </a:srgbClr>
                </a:outerShdw>
              </a:effectLst>
              <a:latin typeface="+mj-lt"/>
              <a:ea typeface="+mj-ea"/>
            </a:endParaRPr>
          </a:p>
        </p:txBody>
      </p:sp>
      <p:graphicFrame>
        <p:nvGraphicFramePr>
          <p:cNvPr id="5" name="表格 4"/>
          <p:cNvGraphicFramePr/>
          <p:nvPr>
            <p:custDataLst>
              <p:tags r:id="rId1"/>
            </p:custDataLst>
          </p:nvPr>
        </p:nvGraphicFramePr>
        <p:xfrm>
          <a:off x="728980" y="1804670"/>
          <a:ext cx="10951210" cy="3813175"/>
        </p:xfrm>
        <a:graphic>
          <a:graphicData uri="http://schemas.openxmlformats.org/drawingml/2006/table">
            <a:tbl>
              <a:tblPr firstRow="1" bandRow="1">
                <a:tableStyleId>{5C22544A-7EE6-4342-B048-85BDC9FD1C3A}</a:tableStyleId>
              </a:tblPr>
              <a:tblGrid>
                <a:gridCol w="2571115"/>
                <a:gridCol w="8380095"/>
              </a:tblGrid>
              <a:tr h="379730">
                <a:tc>
                  <a:txBody>
                    <a:bodyPr/>
                    <a:p>
                      <a:pPr algn="ctr">
                        <a:buNone/>
                      </a:pPr>
                      <a:r>
                        <a:rPr lang="zh-CN" altLang="en-US"/>
                        <a:t>项目</a:t>
                      </a:r>
                      <a:endParaRPr lang="zh-CN" altLang="en-US"/>
                    </a:p>
                  </a:txBody>
                  <a:tcPr/>
                </a:tc>
                <a:tc>
                  <a:txBody>
                    <a:bodyPr/>
                    <a:p>
                      <a:pPr algn="ctr">
                        <a:buNone/>
                      </a:pPr>
                      <a:r>
                        <a:rPr lang="zh-CN" altLang="en-US"/>
                        <a:t>条款</a:t>
                      </a:r>
                      <a:endParaRPr lang="zh-CN" altLang="en-US"/>
                    </a:p>
                  </a:txBody>
                  <a:tcPr/>
                </a:tc>
              </a:tr>
              <a:tr h="380365">
                <a:tc>
                  <a:txBody>
                    <a:bodyPr/>
                    <a:p>
                      <a:pPr algn="ctr">
                        <a:buNone/>
                      </a:pPr>
                      <a:r>
                        <a:rPr lang="zh-CN" altLang="en-US"/>
                        <a:t>合约甲方</a:t>
                      </a:r>
                      <a:endParaRPr lang="zh-CN" altLang="en-US"/>
                    </a:p>
                  </a:txBody>
                  <a:tcPr/>
                </a:tc>
                <a:tc>
                  <a:txBody>
                    <a:bodyPr/>
                    <a:p>
                      <a:pPr algn="l">
                        <a:buNone/>
                      </a:pPr>
                      <a:r>
                        <a:rPr lang="zh-CN" altLang="en-US"/>
                        <a:t>某机构投资者</a:t>
                      </a:r>
                      <a:endParaRPr lang="zh-CN" altLang="en-US"/>
                    </a:p>
                  </a:txBody>
                  <a:tcPr/>
                </a:tc>
              </a:tr>
              <a:tr h="380365">
                <a:tc>
                  <a:txBody>
                    <a:bodyPr/>
                    <a:p>
                      <a:pPr algn="ctr">
                        <a:buNone/>
                      </a:pPr>
                      <a:r>
                        <a:rPr lang="zh-CN" altLang="en-US"/>
                        <a:t>合约乙方</a:t>
                      </a:r>
                      <a:endParaRPr lang="zh-CN" altLang="en-US"/>
                    </a:p>
                  </a:txBody>
                  <a:tcPr/>
                </a:tc>
                <a:tc>
                  <a:txBody>
                    <a:bodyPr/>
                    <a:p>
                      <a:pPr algn="l">
                        <a:buNone/>
                      </a:pPr>
                      <a:r>
                        <a:rPr lang="zh-CN" altLang="en-US"/>
                        <a:t>某金融机构</a:t>
                      </a:r>
                      <a:endParaRPr lang="zh-CN" altLang="en-US"/>
                    </a:p>
                  </a:txBody>
                  <a:tcPr/>
                </a:tc>
              </a:tr>
              <a:tr h="380365">
                <a:tc>
                  <a:txBody>
                    <a:bodyPr/>
                    <a:p>
                      <a:pPr algn="ctr">
                        <a:buNone/>
                      </a:pPr>
                      <a:r>
                        <a:rPr lang="zh-CN" altLang="en-US"/>
                        <a:t>标的股票</a:t>
                      </a:r>
                      <a:endParaRPr lang="zh-CN" altLang="en-US"/>
                    </a:p>
                  </a:txBody>
                  <a:tcPr/>
                </a:tc>
                <a:tc>
                  <a:txBody>
                    <a:bodyPr/>
                    <a:p>
                      <a:pPr algn="l">
                        <a:buNone/>
                      </a:pPr>
                      <a:r>
                        <a:rPr lang="en-US" altLang="zh-CN"/>
                        <a:t>XXXX</a:t>
                      </a:r>
                      <a:r>
                        <a:rPr lang="zh-CN" altLang="en-US"/>
                        <a:t>上市公司的股票</a:t>
                      </a:r>
                      <a:endParaRPr lang="zh-CN" altLang="en-US"/>
                    </a:p>
                  </a:txBody>
                  <a:tcPr/>
                </a:tc>
              </a:tr>
              <a:tr h="379730">
                <a:tc>
                  <a:txBody>
                    <a:bodyPr/>
                    <a:p>
                      <a:pPr algn="ctr">
                        <a:buNone/>
                      </a:pPr>
                      <a:r>
                        <a:rPr lang="zh-CN" altLang="en-US"/>
                        <a:t>名义金额</a:t>
                      </a:r>
                      <a:endParaRPr lang="zh-CN" altLang="en-US"/>
                    </a:p>
                  </a:txBody>
                  <a:tcPr/>
                </a:tc>
                <a:tc>
                  <a:txBody>
                    <a:bodyPr/>
                    <a:p>
                      <a:pPr algn="l">
                        <a:buNone/>
                      </a:pPr>
                      <a:r>
                        <a:rPr lang="en-US" altLang="zh-CN"/>
                        <a:t>2.5</a:t>
                      </a:r>
                      <a:r>
                        <a:rPr lang="zh-CN" altLang="en-US"/>
                        <a:t>亿元人民币</a:t>
                      </a:r>
                      <a:endParaRPr lang="zh-CN" altLang="en-US"/>
                    </a:p>
                  </a:txBody>
                  <a:tcPr/>
                </a:tc>
              </a:tr>
              <a:tr h="379730">
                <a:tc>
                  <a:txBody>
                    <a:bodyPr/>
                    <a:p>
                      <a:pPr algn="ctr">
                        <a:buNone/>
                      </a:pPr>
                      <a:r>
                        <a:rPr lang="zh-CN" altLang="en-US"/>
                        <a:t>起始日期</a:t>
                      </a:r>
                      <a:endParaRPr lang="zh-CN" altLang="en-US"/>
                    </a:p>
                  </a:txBody>
                  <a:tcPr/>
                </a:tc>
                <a:tc>
                  <a:txBody>
                    <a:bodyPr/>
                    <a:p>
                      <a:pPr algn="l">
                        <a:buNone/>
                      </a:pPr>
                      <a:r>
                        <a:rPr lang="en-US" altLang="zh-CN"/>
                        <a:t>XXXX</a:t>
                      </a:r>
                      <a:r>
                        <a:rPr lang="zh-CN" altLang="en-US"/>
                        <a:t>年</a:t>
                      </a:r>
                      <a:r>
                        <a:rPr lang="en-US" altLang="zh-CN"/>
                        <a:t>4</a:t>
                      </a:r>
                      <a:r>
                        <a:rPr lang="zh-CN" altLang="en-US"/>
                        <a:t>月</a:t>
                      </a:r>
                      <a:r>
                        <a:rPr lang="en-US" altLang="zh-CN"/>
                        <a:t>1</a:t>
                      </a:r>
                      <a:r>
                        <a:rPr lang="zh-CN" altLang="en-US"/>
                        <a:t>日</a:t>
                      </a:r>
                      <a:endParaRPr lang="zh-CN" altLang="en-US"/>
                    </a:p>
                  </a:txBody>
                  <a:tcPr/>
                </a:tc>
              </a:tr>
              <a:tr h="392430">
                <a:tc>
                  <a:txBody>
                    <a:bodyPr/>
                    <a:p>
                      <a:pPr algn="ctr">
                        <a:buNone/>
                      </a:pPr>
                      <a:r>
                        <a:rPr lang="zh-CN" altLang="en-US"/>
                        <a:t>终止日期</a:t>
                      </a:r>
                      <a:endParaRPr lang="zh-CN" altLang="en-US"/>
                    </a:p>
                  </a:txBody>
                  <a:tcPr/>
                </a:tc>
                <a:tc>
                  <a:txBody>
                    <a:bodyPr/>
                    <a:p>
                      <a:pPr algn="l">
                        <a:buNone/>
                      </a:pPr>
                      <a:r>
                        <a:rPr lang="zh-CN" altLang="en-US"/>
                        <a:t>次年</a:t>
                      </a:r>
                      <a:r>
                        <a:rPr lang="en-US" altLang="zh-CN"/>
                        <a:t>4</a:t>
                      </a:r>
                      <a:r>
                        <a:rPr lang="zh-CN" altLang="en-US"/>
                        <a:t>月</a:t>
                      </a:r>
                      <a:r>
                        <a:rPr lang="en-US" altLang="zh-CN"/>
                        <a:t>1</a:t>
                      </a:r>
                      <a:r>
                        <a:rPr lang="zh-CN" altLang="en-US"/>
                        <a:t>日</a:t>
                      </a:r>
                      <a:endParaRPr lang="zh-CN" altLang="en-US"/>
                    </a:p>
                  </a:txBody>
                  <a:tcPr/>
                </a:tc>
              </a:tr>
              <a:tr h="380365">
                <a:tc>
                  <a:txBody>
                    <a:bodyPr/>
                    <a:p>
                      <a:pPr algn="ctr">
                        <a:buNone/>
                      </a:pPr>
                      <a:r>
                        <a:rPr lang="zh-CN" altLang="en-US"/>
                        <a:t>结算日期</a:t>
                      </a:r>
                      <a:endParaRPr lang="zh-CN" altLang="en-US"/>
                    </a:p>
                  </a:txBody>
                  <a:tcPr/>
                </a:tc>
                <a:tc>
                  <a:txBody>
                    <a:bodyPr/>
                    <a:p>
                      <a:pPr algn="l">
                        <a:buNone/>
                      </a:pPr>
                      <a:r>
                        <a:rPr lang="en-US" altLang="zh-CN"/>
                        <a:t>XXXX</a:t>
                      </a:r>
                      <a:r>
                        <a:rPr lang="zh-CN" altLang="en-US"/>
                        <a:t>年的</a:t>
                      </a:r>
                      <a:r>
                        <a:rPr lang="en-US" altLang="zh-CN"/>
                        <a:t>7</a:t>
                      </a:r>
                      <a:r>
                        <a:rPr lang="zh-CN" altLang="en-US"/>
                        <a:t>月</a:t>
                      </a:r>
                      <a:r>
                        <a:rPr lang="en-US" altLang="zh-CN"/>
                        <a:t>1</a:t>
                      </a:r>
                      <a:r>
                        <a:rPr lang="zh-CN" altLang="en-US"/>
                        <a:t>日、</a:t>
                      </a:r>
                      <a:r>
                        <a:rPr lang="en-US" altLang="zh-CN"/>
                        <a:t>10</a:t>
                      </a:r>
                      <a:r>
                        <a:rPr lang="zh-CN" altLang="en-US"/>
                        <a:t>月</a:t>
                      </a:r>
                      <a:r>
                        <a:rPr lang="en-US" altLang="zh-CN"/>
                        <a:t>1</a:t>
                      </a:r>
                      <a:r>
                        <a:rPr lang="zh-CN" altLang="en-US"/>
                        <a:t>日、次年</a:t>
                      </a:r>
                      <a:r>
                        <a:rPr lang="en-US" altLang="zh-CN"/>
                        <a:t>1</a:t>
                      </a:r>
                      <a:r>
                        <a:rPr lang="zh-CN" altLang="en-US"/>
                        <a:t>月</a:t>
                      </a:r>
                      <a:r>
                        <a:rPr lang="en-US" altLang="zh-CN"/>
                        <a:t>1</a:t>
                      </a:r>
                      <a:r>
                        <a:rPr lang="zh-CN" altLang="en-US"/>
                        <a:t>日及</a:t>
                      </a:r>
                      <a:r>
                        <a:rPr lang="en-US" altLang="zh-CN"/>
                        <a:t>4</a:t>
                      </a:r>
                      <a:r>
                        <a:rPr lang="zh-CN" altLang="en-US"/>
                        <a:t>月</a:t>
                      </a:r>
                      <a:r>
                        <a:rPr lang="en-US" altLang="zh-CN"/>
                        <a:t>1</a:t>
                      </a:r>
                      <a:r>
                        <a:rPr lang="zh-CN" altLang="en-US"/>
                        <a:t>日</a:t>
                      </a:r>
                      <a:endParaRPr lang="zh-CN" altLang="en-US"/>
                    </a:p>
                  </a:txBody>
                  <a:tcPr/>
                </a:tc>
              </a:tr>
              <a:tr h="380365">
                <a:tc>
                  <a:txBody>
                    <a:bodyPr/>
                    <a:p>
                      <a:pPr algn="ctr">
                        <a:buNone/>
                      </a:pPr>
                      <a:r>
                        <a:rPr lang="zh-CN" altLang="en-US"/>
                        <a:t>甲方义务</a:t>
                      </a:r>
                      <a:endParaRPr lang="zh-CN" altLang="en-US"/>
                    </a:p>
                  </a:txBody>
                  <a:tcPr/>
                </a:tc>
                <a:tc>
                  <a:txBody>
                    <a:bodyPr/>
                    <a:p>
                      <a:pPr algn="l">
                        <a:buNone/>
                      </a:pPr>
                      <a:r>
                        <a:rPr lang="zh-CN" altLang="en-US"/>
                        <a:t>在结算日，如果股票涨幅大于零，则支付以该涨幅计算的现金</a:t>
                      </a:r>
                      <a:endParaRPr lang="zh-CN" altLang="en-US"/>
                    </a:p>
                  </a:txBody>
                  <a:tcPr/>
                </a:tc>
              </a:tr>
              <a:tr h="379730">
                <a:tc>
                  <a:txBody>
                    <a:bodyPr/>
                    <a:p>
                      <a:pPr algn="ctr">
                        <a:buNone/>
                      </a:pPr>
                      <a:r>
                        <a:rPr lang="zh-CN" altLang="en-US"/>
                        <a:t>乙方义务</a:t>
                      </a:r>
                      <a:endParaRPr lang="zh-CN" altLang="en-US"/>
                    </a:p>
                  </a:txBody>
                  <a:tcPr/>
                </a:tc>
                <a:tc>
                  <a:txBody>
                    <a:bodyPr/>
                    <a:p>
                      <a:pPr algn="l">
                        <a:buNone/>
                      </a:pPr>
                      <a:r>
                        <a:rPr lang="zh-CN" altLang="en-US"/>
                        <a:t>在结算日，支付甲方以三月期</a:t>
                      </a:r>
                      <a:r>
                        <a:rPr lang="en-US" altLang="zh-CN"/>
                        <a:t>Shibor+56bp</a:t>
                      </a:r>
                      <a:r>
                        <a:rPr lang="zh-CN" altLang="en-US"/>
                        <a:t>计的利息，同时，如果股票价格下跌，则应向甲方支付以该跌幅计算的现金</a:t>
                      </a:r>
                      <a:endParaRPr lang="zh-CN" altLang="en-US"/>
                    </a:p>
                  </a:txBody>
                  <a:tcPr/>
                </a:tc>
              </a:tr>
            </a:tbl>
          </a:graphicData>
        </a:graphic>
      </p:graphicFrame>
      <p:sp>
        <p:nvSpPr>
          <p:cNvPr id="6" name="文本框 5"/>
          <p:cNvSpPr txBox="1"/>
          <p:nvPr/>
        </p:nvSpPr>
        <p:spPr>
          <a:xfrm>
            <a:off x="4766310" y="1160780"/>
            <a:ext cx="2877185" cy="521970"/>
          </a:xfrm>
          <a:prstGeom prst="rect">
            <a:avLst/>
          </a:prstGeom>
          <a:noFill/>
        </p:spPr>
        <p:txBody>
          <a:bodyPr wrap="square" rtlCol="0">
            <a:spAutoFit/>
          </a:bodyPr>
          <a:p>
            <a:r>
              <a:rPr lang="zh-CN" altLang="en-US" sz="2800"/>
              <a:t>合约的主要条款</a:t>
            </a:r>
            <a:endParaRPr lang="zh-CN" altLang="en-US" sz="2800"/>
          </a:p>
        </p:txBody>
      </p:sp>
      <p:sp>
        <p:nvSpPr>
          <p:cNvPr id="7" name="文本框 6"/>
          <p:cNvSpPr txBox="1"/>
          <p:nvPr/>
        </p:nvSpPr>
        <p:spPr>
          <a:xfrm>
            <a:off x="728980" y="6095365"/>
            <a:ext cx="10848975" cy="645160"/>
          </a:xfrm>
          <a:prstGeom prst="rect">
            <a:avLst/>
          </a:prstGeom>
          <a:noFill/>
        </p:spPr>
        <p:txBody>
          <a:bodyPr wrap="square" rtlCol="0">
            <a:spAutoFit/>
          </a:bodyPr>
          <a:p>
            <a:r>
              <a:rPr lang="en-US" altLang="zh-CN"/>
              <a:t>       </a:t>
            </a:r>
            <a:r>
              <a:rPr lang="zh-CN" altLang="en-US"/>
              <a:t>通过该股票收益互换合约，甲方机构投资者相当于将股票价格下跌的风险转移出去了，达到了套期保值的目的。</a:t>
            </a:r>
            <a:endParaRPr lang="zh-CN" altLang="en-US"/>
          </a:p>
        </p:txBody>
      </p:sp>
    </p:spTree>
    <p:custDataLst>
      <p:tags r:id="rId2"/>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sz="5400" b="0" spc="0" dirty="0">
                <a:solidFill>
                  <a:schemeClr val="tx1"/>
                </a:solidFill>
                <a:effectLst>
                  <a:outerShdw blurRad="38100" dist="38100" dir="2700000" algn="tl">
                    <a:srgbClr val="000000">
                      <a:alpha val="43137"/>
                    </a:srgbClr>
                  </a:outerShdw>
                </a:effectLst>
                <a:latin typeface="+mj-lt"/>
                <a:ea typeface="+mj-ea"/>
              </a:rPr>
              <a:t>第七章 场外衍生品</a:t>
            </a:r>
            <a:endParaRPr lang="zh-CN" altLang="zh-CN" sz="5400">
              <a:latin typeface="+mj-ea"/>
              <a:ea typeface="+mj-ea"/>
              <a:cs typeface="+mj-ea"/>
            </a:endParaRPr>
          </a:p>
        </p:txBody>
      </p:sp>
      <p:sp>
        <p:nvSpPr>
          <p:cNvPr id="3" name="副标题 2"/>
          <p:cNvSpPr>
            <a:spLocks noGrp="1"/>
          </p:cNvSpPr>
          <p:nvPr>
            <p:ph type="subTitle" idx="1"/>
            <p:custDataLst>
              <p:tags r:id="rId2"/>
            </p:custDataLst>
          </p:nvPr>
        </p:nvSpPr>
        <p:spPr/>
        <p:txBody>
          <a:bodyPr/>
          <a:p>
            <a:r>
              <a:rPr lang="zh-CN" altLang="en-US"/>
              <a:t>第二节 场外期权</a:t>
            </a:r>
            <a:endParaRPr lang="zh-CN" altLang="en-US"/>
          </a:p>
        </p:txBody>
      </p:sp>
    </p:spTree>
    <p:custDataLst>
      <p:tags r:id="rId3"/>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场外期权</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场外期权是在证券或期货交易所场外交易的期权。</a:t>
            </a:r>
          </a:p>
          <a:p>
            <a:pPr marL="0" indent="0">
              <a:buNone/>
            </a:pPr>
            <a:r>
              <a:t>相对于场内期权而言，场外期权合约通常不是标准化的，所以该期权基本上难以在市场上流通，不像场内期权那样有那么多的潜在交易对手方。</a:t>
            </a:r>
          </a:p>
          <a:p>
            <a:pPr marL="0" indent="0">
              <a:buNone/>
            </a:pPr>
            <a:r>
              <a:t>场外期权通常根据另一方的特定需求来设计场外期权合约，确定合约条款，并且报出期权价格。</a:t>
            </a: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场外期权</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场内期权基本上都是普通的（</a:t>
            </a:r>
            <a:r>
              <a:rPr lang="en-US" altLang="zh-CN"/>
              <a:t>Vanilla</a:t>
            </a:r>
            <a:r>
              <a:t>）欧式期权或美式期权，而在场外交易的期权，要么是普通期权的简单组合，要么就是奇异期权（</a:t>
            </a:r>
            <a:r>
              <a:rPr lang="en-US" altLang="zh-CN"/>
              <a:t>Exotic</a:t>
            </a:r>
            <a:r>
              <a:t>）及其组合。</a:t>
            </a:r>
          </a:p>
          <a:p>
            <a:pPr marL="0" indent="0">
              <a:buNone/>
            </a:pPr>
            <a:r>
              <a:t>常见的奇异期权包括路径依赖期权、相关性期权和其他奇异期权。</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场外期权</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路径依赖期权</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路径依赖期权，是指期权的收益函数依赖于标的资产价格在期权存续期间所经过的路径。典型的路径依赖期权包括亚式期权（</a:t>
            </a:r>
            <a:r>
              <a:rPr lang="en-US" altLang="zh-CN"/>
              <a:t>Asian Option</a:t>
            </a:r>
            <a:r>
              <a:t>）、远期签发期权</a:t>
            </a:r>
            <a:r>
              <a:rPr lang="en-US" altLang="zh-CN"/>
              <a:t>(Forward-start Option)</a:t>
            </a:r>
            <a:r>
              <a:t>、障碍期权（</a:t>
            </a:r>
            <a:r>
              <a:rPr lang="en-US" altLang="zh-CN"/>
              <a:t>Barrier Option</a:t>
            </a:r>
            <a:r>
              <a:t>）和回望期权（</a:t>
            </a:r>
            <a:r>
              <a:rPr lang="en-US" altLang="zh-CN"/>
              <a:t>Look-back Option</a:t>
            </a:r>
            <a:r>
              <a:t>）等</a:t>
            </a:r>
          </a:p>
        </p:txBody>
      </p:sp>
      <p:graphicFrame>
        <p:nvGraphicFramePr>
          <p:cNvPr id="4" name="表格 3"/>
          <p:cNvGraphicFramePr/>
          <p:nvPr>
            <p:custDataLst>
              <p:tags r:id="rId1"/>
            </p:custDataLst>
          </p:nvPr>
        </p:nvGraphicFramePr>
        <p:xfrm>
          <a:off x="670560" y="2841625"/>
          <a:ext cx="10862310" cy="3406140"/>
        </p:xfrm>
        <a:graphic>
          <a:graphicData uri="http://schemas.openxmlformats.org/drawingml/2006/table">
            <a:tbl>
              <a:tblPr firstRow="1" bandRow="1">
                <a:tableStyleId>{5C22544A-7EE6-4342-B048-85BDC9FD1C3A}</a:tableStyleId>
              </a:tblPr>
              <a:tblGrid>
                <a:gridCol w="2582545"/>
                <a:gridCol w="8279765"/>
              </a:tblGrid>
              <a:tr h="502920">
                <a:tc>
                  <a:txBody>
                    <a:bodyPr/>
                    <a:p>
                      <a:pPr algn="ctr">
                        <a:buNone/>
                      </a:pPr>
                      <a:r>
                        <a:rPr lang="zh-CN" altLang="en-US"/>
                        <a:t>期权烈类型</a:t>
                      </a:r>
                      <a:endParaRPr lang="en-US" altLang="zh-CN"/>
                    </a:p>
                  </a:txBody>
                  <a:tcPr anchor="ctr" anchorCtr="0"/>
                </a:tc>
                <a:tc>
                  <a:txBody>
                    <a:bodyPr/>
                    <a:p>
                      <a:pPr algn="ctr">
                        <a:buNone/>
                      </a:pPr>
                      <a:r>
                        <a:rPr lang="zh-CN" altLang="en-US"/>
                        <a:t>特点</a:t>
                      </a:r>
                      <a:endParaRPr lang="zh-CN" altLang="en-US"/>
                    </a:p>
                  </a:txBody>
                  <a:tcPr anchor="ctr" anchorCtr="0"/>
                </a:tc>
              </a:tr>
              <a:tr h="725805">
                <a:tc>
                  <a:txBody>
                    <a:bodyPr/>
                    <a:p>
                      <a:pPr algn="ctr">
                        <a:buNone/>
                      </a:pPr>
                      <a:r>
                        <a:rPr lang="zh-CN" altLang="en-US"/>
                        <a:t>亚式期权</a:t>
                      </a:r>
                      <a:endParaRPr lang="zh-CN" altLang="en-US"/>
                    </a:p>
                  </a:txBody>
                  <a:tcPr anchor="ctr" anchorCtr="0"/>
                </a:tc>
                <a:tc>
                  <a:txBody>
                    <a:bodyPr/>
                    <a:p>
                      <a:pPr algn="l">
                        <a:buNone/>
                      </a:pPr>
                      <a:r>
                        <a:rPr lang="zh-CN" altLang="en-US"/>
                        <a:t>期权收益函数依赖于标的资产价格在某一段时间的平均值。行权价格</a:t>
                      </a:r>
                      <a:r>
                        <a:rPr lang="en-US" altLang="zh-CN"/>
                        <a:t>K</a:t>
                      </a:r>
                      <a:r>
                        <a:rPr lang="zh-CN" altLang="en-US"/>
                        <a:t>是期间平均值，或是</a:t>
                      </a:r>
                      <a:r>
                        <a:rPr lang="en-US" altLang="zh-CN"/>
                        <a:t>S</a:t>
                      </a:r>
                      <a:r>
                        <a:rPr lang="en-US" altLang="zh-CN" baseline="-25000">
                          <a:solidFill>
                            <a:schemeClr val="tx1"/>
                          </a:solidFill>
                          <a:uFillTx/>
                        </a:rPr>
                        <a:t>T</a:t>
                      </a:r>
                      <a:r>
                        <a:rPr lang="zh-CN" altLang="en-US"/>
                        <a:t>为期间平均值。</a:t>
                      </a:r>
                      <a:endParaRPr lang="zh-CN" altLang="en-US"/>
                    </a:p>
                  </a:txBody>
                  <a:tcPr anchor="ctr" anchorCtr="0"/>
                </a:tc>
              </a:tr>
              <a:tr h="725805">
                <a:tc>
                  <a:txBody>
                    <a:bodyPr/>
                    <a:p>
                      <a:pPr algn="ctr">
                        <a:buNone/>
                      </a:pPr>
                      <a:r>
                        <a:rPr lang="zh-CN" altLang="en-US"/>
                        <a:t>远期签发期权</a:t>
                      </a:r>
                      <a:endParaRPr lang="zh-CN" altLang="en-US"/>
                    </a:p>
                  </a:txBody>
                  <a:tcPr anchor="ctr" anchorCtr="0"/>
                </a:tc>
                <a:tc>
                  <a:txBody>
                    <a:bodyPr/>
                    <a:p>
                      <a:pPr algn="l">
                        <a:buNone/>
                      </a:pPr>
                      <a:r>
                        <a:rPr lang="zh-CN" altLang="en-US"/>
                        <a:t>期权合约签订之后一段时间才生效的期权。行权价格只有在期权生效时才确定，且等于标的资产在当时的价格。</a:t>
                      </a:r>
                      <a:endParaRPr lang="zh-CN" altLang="en-US"/>
                    </a:p>
                  </a:txBody>
                  <a:tcPr anchor="ctr" anchorCtr="0"/>
                </a:tc>
              </a:tr>
              <a:tr h="725805">
                <a:tc>
                  <a:txBody>
                    <a:bodyPr/>
                    <a:p>
                      <a:pPr algn="ctr">
                        <a:buNone/>
                      </a:pPr>
                      <a:r>
                        <a:rPr lang="zh-CN" altLang="en-US"/>
                        <a:t>障碍期权</a:t>
                      </a:r>
                      <a:endParaRPr lang="zh-CN" altLang="en-US"/>
                    </a:p>
                  </a:txBody>
                  <a:tcPr anchor="ctr" anchorCtr="0"/>
                </a:tc>
                <a:tc>
                  <a:txBody>
                    <a:bodyPr/>
                    <a:p>
                      <a:pPr algn="l">
                        <a:buNone/>
                      </a:pPr>
                      <a:r>
                        <a:rPr lang="zh-CN" altLang="en-US"/>
                        <a:t>期权生效与否取决于标的资产价格在特定期间是否达到或穿越既定的价格水平。</a:t>
                      </a:r>
                      <a:endParaRPr lang="zh-CN" altLang="en-US"/>
                    </a:p>
                  </a:txBody>
                  <a:tcPr anchor="ctr" anchorCtr="0"/>
                </a:tc>
              </a:tr>
              <a:tr h="725805">
                <a:tc>
                  <a:txBody>
                    <a:bodyPr/>
                    <a:p>
                      <a:pPr algn="ctr">
                        <a:buNone/>
                      </a:pPr>
                      <a:r>
                        <a:rPr lang="zh-CN" altLang="en-US"/>
                        <a:t>回望期权</a:t>
                      </a:r>
                      <a:endParaRPr lang="zh-CN" altLang="en-US"/>
                    </a:p>
                  </a:txBody>
                  <a:tcPr anchor="ctr" anchorCtr="0"/>
                </a:tc>
                <a:tc>
                  <a:txBody>
                    <a:bodyPr/>
                    <a:p>
                      <a:pPr algn="l">
                        <a:buNone/>
                      </a:pPr>
                      <a:r>
                        <a:rPr lang="zh-CN" altLang="en-US"/>
                        <a:t>期权收益函数取决于标的资产在期权存续期间的最高价或最低价。</a:t>
                      </a:r>
                      <a:endParaRPr lang="zh-CN" altLang="en-US"/>
                    </a:p>
                  </a:txBody>
                  <a:tcPr anchor="ctr" anchorCtr="0"/>
                </a:tc>
              </a:tr>
            </a:tbl>
          </a:graphicData>
        </a:graphic>
      </p:graphicFrame>
    </p:spTree>
    <p:custDataLst>
      <p:tags r:id="rId2"/>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场外期权</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路径依赖期权</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奇异期权的另外一大类型是相关性期权，也称多资产期权，其典型代表包括交换期权（</a:t>
            </a:r>
            <a:r>
              <a:rPr lang="en-US" altLang="zh-CN"/>
              <a:t>Exchange Option</a:t>
            </a:r>
            <a:r>
              <a:t>）、最优（最差）期权、二元期权（</a:t>
            </a:r>
            <a:r>
              <a:rPr lang="en-US" altLang="zh-CN"/>
              <a:t>Digital Option</a:t>
            </a:r>
            <a:r>
              <a:t>）、比值期权（</a:t>
            </a:r>
            <a:r>
              <a:rPr lang="en-US" altLang="zh-CN"/>
              <a:t>Quotient Option</a:t>
            </a:r>
            <a:r>
              <a:t>）、彩虹期权等。</a:t>
            </a:r>
            <a:endParaRPr lang="en-US" altLang="zh-CN"/>
          </a:p>
        </p:txBody>
      </p:sp>
      <p:graphicFrame>
        <p:nvGraphicFramePr>
          <p:cNvPr id="4" name="表格 3"/>
          <p:cNvGraphicFramePr/>
          <p:nvPr>
            <p:custDataLst>
              <p:tags r:id="rId1"/>
            </p:custDataLst>
          </p:nvPr>
        </p:nvGraphicFramePr>
        <p:xfrm>
          <a:off x="670560" y="2841625"/>
          <a:ext cx="10557510" cy="3453130"/>
        </p:xfrm>
        <a:graphic>
          <a:graphicData uri="http://schemas.openxmlformats.org/drawingml/2006/table">
            <a:tbl>
              <a:tblPr firstRow="1" bandRow="1">
                <a:tableStyleId>{5C22544A-7EE6-4342-B048-85BDC9FD1C3A}</a:tableStyleId>
              </a:tblPr>
              <a:tblGrid>
                <a:gridCol w="2510155"/>
                <a:gridCol w="8047355"/>
              </a:tblGrid>
              <a:tr h="412115">
                <a:tc>
                  <a:txBody>
                    <a:bodyPr/>
                    <a:p>
                      <a:pPr algn="ctr">
                        <a:buNone/>
                      </a:pPr>
                      <a:r>
                        <a:rPr lang="zh-CN" altLang="en-US"/>
                        <a:t>期权烈类型</a:t>
                      </a:r>
                      <a:endParaRPr lang="en-US" altLang="zh-CN"/>
                    </a:p>
                  </a:txBody>
                  <a:tcPr anchor="ctr" anchorCtr="0"/>
                </a:tc>
                <a:tc>
                  <a:txBody>
                    <a:bodyPr/>
                    <a:p>
                      <a:pPr algn="ctr">
                        <a:buNone/>
                      </a:pPr>
                      <a:r>
                        <a:rPr lang="zh-CN" altLang="en-US"/>
                        <a:t>特点</a:t>
                      </a:r>
                      <a:endParaRPr lang="zh-CN" altLang="en-US"/>
                    </a:p>
                  </a:txBody>
                  <a:tcPr anchor="ctr" anchorCtr="0"/>
                </a:tc>
              </a:tr>
              <a:tr h="593725">
                <a:tc>
                  <a:txBody>
                    <a:bodyPr/>
                    <a:p>
                      <a:pPr algn="ctr">
                        <a:buNone/>
                      </a:pPr>
                      <a:r>
                        <a:rPr lang="zh-CN" altLang="en-US"/>
                        <a:t>交换期权</a:t>
                      </a:r>
                      <a:endParaRPr lang="zh-CN" altLang="en-US"/>
                    </a:p>
                  </a:txBody>
                  <a:tcPr anchor="ctr" anchorCtr="0"/>
                </a:tc>
                <a:tc>
                  <a:txBody>
                    <a:bodyPr/>
                    <a:p>
                      <a:pPr algn="l">
                        <a:buNone/>
                      </a:pPr>
                      <a:r>
                        <a:rPr lang="zh-CN" altLang="en-US"/>
                        <a:t>期权到期日时可用一个资产来交换标的资产。</a:t>
                      </a:r>
                      <a:endParaRPr lang="zh-CN" altLang="en-US"/>
                    </a:p>
                  </a:txBody>
                  <a:tcPr anchor="ctr" anchorCtr="0"/>
                </a:tc>
              </a:tr>
              <a:tr h="664210">
                <a:tc>
                  <a:txBody>
                    <a:bodyPr/>
                    <a:p>
                      <a:pPr algn="ctr">
                        <a:buNone/>
                      </a:pPr>
                      <a:r>
                        <a:rPr lang="zh-CN" altLang="en-US"/>
                        <a:t>最优（最差）期权</a:t>
                      </a:r>
                      <a:endParaRPr lang="zh-CN" altLang="en-US"/>
                    </a:p>
                  </a:txBody>
                  <a:tcPr anchor="ctr" anchorCtr="0"/>
                </a:tc>
                <a:tc>
                  <a:txBody>
                    <a:bodyPr/>
                    <a:p>
                      <a:pPr algn="l">
                        <a:buNone/>
                      </a:pPr>
                      <a:r>
                        <a:rPr lang="zh-CN" altLang="en-US"/>
                        <a:t>期权具有固定的行权价格，标的资产有两个或者多个，到期结算时，结算价格取价格最高或最低者。</a:t>
                      </a:r>
                      <a:endParaRPr lang="zh-CN" altLang="en-US"/>
                    </a:p>
                  </a:txBody>
                  <a:tcPr anchor="ctr" anchorCtr="0"/>
                </a:tc>
              </a:tr>
              <a:tr h="594995">
                <a:tc>
                  <a:txBody>
                    <a:bodyPr/>
                    <a:p>
                      <a:pPr algn="ctr">
                        <a:buNone/>
                      </a:pPr>
                      <a:r>
                        <a:rPr lang="zh-CN" altLang="en-US"/>
                        <a:t>二元期权</a:t>
                      </a:r>
                      <a:endParaRPr lang="zh-CN" altLang="en-US"/>
                    </a:p>
                  </a:txBody>
                  <a:tcPr anchor="ctr" anchorCtr="0"/>
                </a:tc>
                <a:tc>
                  <a:txBody>
                    <a:bodyPr/>
                    <a:p>
                      <a:pPr algn="l">
                        <a:buNone/>
                      </a:pPr>
                      <a:r>
                        <a:rPr lang="zh-CN" altLang="en-US"/>
                        <a:t>分为或有现金期权或或有资产期权，到期时分别进行现金结算或实务交割。</a:t>
                      </a:r>
                      <a:endParaRPr lang="zh-CN" altLang="en-US"/>
                    </a:p>
                  </a:txBody>
                  <a:tcPr anchor="ctr" anchorCtr="0"/>
                </a:tc>
              </a:tr>
              <a:tr h="593725">
                <a:tc>
                  <a:txBody>
                    <a:bodyPr/>
                    <a:p>
                      <a:pPr algn="ctr">
                        <a:buNone/>
                      </a:pPr>
                      <a:r>
                        <a:rPr lang="zh-CN" altLang="en-US"/>
                        <a:t>比值期权</a:t>
                      </a:r>
                      <a:endParaRPr lang="zh-CN" altLang="en-US"/>
                    </a:p>
                  </a:txBody>
                  <a:tcPr anchor="ctr" anchorCtr="0"/>
                </a:tc>
                <a:tc>
                  <a:txBody>
                    <a:bodyPr/>
                    <a:p>
                      <a:pPr algn="l">
                        <a:buNone/>
                      </a:pPr>
                      <a:r>
                        <a:rPr lang="zh-CN" altLang="en-US"/>
                        <a:t>其收益函数取决于两个标的资产的价格的比值。</a:t>
                      </a:r>
                      <a:endParaRPr lang="zh-CN" altLang="en-US"/>
                    </a:p>
                  </a:txBody>
                  <a:tcPr anchor="ctr" anchorCtr="0"/>
                </a:tc>
              </a:tr>
              <a:tr h="594360">
                <a:tc>
                  <a:txBody>
                    <a:bodyPr/>
                    <a:p>
                      <a:pPr algn="ctr">
                        <a:buNone/>
                      </a:pPr>
                      <a:r>
                        <a:rPr lang="zh-CN" altLang="en-US"/>
                        <a:t>彩虹期权</a:t>
                      </a:r>
                      <a:endParaRPr lang="zh-CN" altLang="en-US"/>
                    </a:p>
                  </a:txBody>
                  <a:tcPr anchor="ctr" anchorCtr="0"/>
                </a:tc>
                <a:tc>
                  <a:txBody>
                    <a:bodyPr/>
                    <a:p>
                      <a:pPr algn="l">
                        <a:buNone/>
                      </a:pPr>
                      <a:r>
                        <a:rPr lang="zh-CN" altLang="en-US"/>
                        <a:t>标的为一些列资产组合，到期日收益取决于组合中收益的较高者。</a:t>
                      </a:r>
                      <a:endParaRPr lang="zh-CN" altLang="en-US"/>
                    </a:p>
                  </a:txBody>
                  <a:tcPr anchor="ctr" anchorCtr="0"/>
                </a:tc>
              </a:tr>
            </a:tbl>
          </a:graphicData>
        </a:graphic>
      </p:graphicFrame>
    </p:spTree>
    <p:custDataLst>
      <p:tags r:id="rId2"/>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sz="5400" b="0" spc="0" dirty="0">
                <a:solidFill>
                  <a:schemeClr val="tx1"/>
                </a:solidFill>
                <a:effectLst>
                  <a:outerShdw blurRad="38100" dist="38100" dir="2700000" algn="tl">
                    <a:srgbClr val="000000">
                      <a:alpha val="43137"/>
                    </a:srgbClr>
                  </a:outerShdw>
                </a:effectLst>
                <a:latin typeface="+mj-lt"/>
                <a:ea typeface="+mj-ea"/>
              </a:rPr>
              <a:t>第七章 场外衍生品</a:t>
            </a:r>
            <a:endParaRPr lang="zh-CN" altLang="zh-CN" sz="5400">
              <a:latin typeface="+mj-ea"/>
              <a:ea typeface="+mj-ea"/>
              <a:cs typeface="+mj-ea"/>
            </a:endParaRPr>
          </a:p>
        </p:txBody>
      </p:sp>
      <p:sp>
        <p:nvSpPr>
          <p:cNvPr id="3" name="副标题 2"/>
          <p:cNvSpPr>
            <a:spLocks noGrp="1"/>
          </p:cNvSpPr>
          <p:nvPr>
            <p:ph type="subTitle" idx="1"/>
            <p:custDataLst>
              <p:tags r:id="rId2"/>
            </p:custDataLst>
          </p:nvPr>
        </p:nvSpPr>
        <p:spPr/>
        <p:txBody>
          <a:bodyPr/>
          <a:p>
            <a:r>
              <a:rPr lang="zh-CN" altLang="en-US"/>
              <a:t>第三节信用衍生品</a:t>
            </a:r>
            <a:endParaRPr lang="zh-CN" altLang="en-US"/>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场外衍生品</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场外衍生品是在交易所场外市场交易的衍生品。</a:t>
            </a:r>
          </a:p>
          <a:p>
            <a:pPr marL="0" indent="0">
              <a:buNone/>
            </a:pPr>
            <a:r>
              <a:t>相对于金融交易所内上市交易的标准化的场内衍生品而言，场外衍生品的基本条款大多是个性定制的，是由交易双方根据各自的需求和条件而协商设定的。</a:t>
            </a: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信用衍生品</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信用事件，是指债务人无法按时且足额地偿还债务的本金或利息。</a:t>
            </a:r>
          </a:p>
          <a:p>
            <a:pPr marL="0" indent="0">
              <a:buNone/>
            </a:pPr>
            <a:r>
              <a:t>信用事件的发生，将使债权人蒙受损失，这就是信用事件。</a:t>
            </a:r>
          </a:p>
          <a:p>
            <a:pPr marL="0" indent="0">
              <a:buNone/>
            </a:pPr>
            <a:r>
              <a:t>信用衍生品，是指用以管理信用风险的衍生品合约，当信用事件发生时，信用衍生品的卖方将按照合约要求向买方提供合约规定的损失补偿，从而在一定程度上降低或者规避了信用事件给合约买方带来的损失。</a:t>
            </a:r>
            <a:endParaRPr lang="en-US" altLang="zh-CN"/>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信用违约互换（</a:t>
            </a:r>
            <a:r>
              <a:rPr lang="en-US" altLang="zh-CN" sz="2800" spc="0">
                <a:solidFill>
                  <a:schemeClr val="tx1"/>
                </a:solidFill>
                <a:effectLst>
                  <a:outerShdw blurRad="38100" dist="38100" dir="2700000" algn="tl">
                    <a:srgbClr val="000000">
                      <a:alpha val="43137"/>
                    </a:srgbClr>
                  </a:outerShdw>
                </a:effectLst>
                <a:latin typeface="+mj-lt"/>
                <a:ea typeface="+mj-ea"/>
              </a:rPr>
              <a:t>Credit Default Swap</a:t>
            </a:r>
            <a:r>
              <a:rPr sz="2800" spc="0">
                <a:solidFill>
                  <a:schemeClr val="tx1"/>
                </a:solidFill>
                <a:effectLst>
                  <a:outerShdw blurRad="38100" dist="38100" dir="2700000" algn="tl">
                    <a:srgbClr val="000000">
                      <a:alpha val="43137"/>
                    </a:srgbClr>
                  </a:outerShdw>
                </a:effectLst>
                <a:latin typeface="+mj-lt"/>
                <a:ea typeface="+mj-ea"/>
              </a:rPr>
              <a:t>，</a:t>
            </a:r>
            <a:r>
              <a:rPr lang="en-US" altLang="zh-CN" sz="2800" spc="0">
                <a:solidFill>
                  <a:schemeClr val="tx1"/>
                </a:solidFill>
                <a:effectLst>
                  <a:outerShdw blurRad="38100" dist="38100" dir="2700000" algn="tl">
                    <a:srgbClr val="000000">
                      <a:alpha val="43137"/>
                    </a:srgbClr>
                  </a:outerShdw>
                </a:effectLst>
                <a:latin typeface="+mj-lt"/>
                <a:ea typeface="+mj-ea"/>
              </a:rPr>
              <a:t>CDS</a:t>
            </a:r>
            <a:r>
              <a:rPr lang="zh-CN" altLang="en-US" sz="2800" spc="0">
                <a:solidFill>
                  <a:schemeClr val="tx1"/>
                </a:solidFill>
                <a:effectLst>
                  <a:outerShdw blurRad="38100" dist="38100" dir="2700000" algn="tl">
                    <a:srgbClr val="000000">
                      <a:alpha val="43137"/>
                    </a:srgbClr>
                  </a:outerShdw>
                </a:effectLst>
                <a:latin typeface="+mj-lt"/>
                <a:ea typeface="+mj-ea"/>
              </a:rPr>
              <a:t>）</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信用违约互换（</a:t>
            </a:r>
            <a:r>
              <a:rPr lang="en-US" altLang="zh-CN"/>
              <a:t>CDS</a:t>
            </a:r>
            <a:r>
              <a:t>）是基本的信用衍生品合约。</a:t>
            </a:r>
          </a:p>
          <a:p>
            <a:pPr marL="0" indent="0">
              <a:buNone/>
            </a:pPr>
            <a:r>
              <a:t>当投资者认为参考实体的信用状况变差，就可以购买一定名义金额的</a:t>
            </a:r>
            <a:r>
              <a:rPr lang="en-US" altLang="zh-CN"/>
              <a:t>CDS</a:t>
            </a:r>
            <a:r>
              <a:t>，并支付一定的费用。支付的费用与该参考实体的信用水平相关，其信用利差越高，支付的费用越高。</a:t>
            </a:r>
          </a:p>
          <a:p>
            <a:pPr marL="0" indent="0">
              <a:buNone/>
            </a:pPr>
            <a:r>
              <a:rPr lang="en-US" altLang="zh-CN"/>
              <a:t>CDS</a:t>
            </a:r>
            <a:r>
              <a:t>的卖方在获得费用的同时承担了参考实体的信用风险，并在参考实体发生违约时向买方支付相当于名义金额减去回收金额之外的损失。</a:t>
            </a:r>
          </a:p>
          <a:p>
            <a:pPr marL="0" indent="0">
              <a:buNone/>
            </a:pPr>
            <a:r>
              <a:rPr lang="en-US" altLang="zh-CN"/>
              <a:t>CDS</a:t>
            </a:r>
            <a:r>
              <a:t>与保险类似，投资者买入</a:t>
            </a:r>
            <a:r>
              <a:rPr lang="en-US" altLang="zh-CN"/>
              <a:t>CDS</a:t>
            </a:r>
            <a:r>
              <a:t>，相当于投了保险，当风险事件（信用事件）发生时，投资者可获得赔偿。</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信用违约互换（</a:t>
            </a:r>
            <a:r>
              <a:rPr lang="en-US" altLang="zh-CN" sz="2800" spc="0">
                <a:solidFill>
                  <a:schemeClr val="tx1"/>
                </a:solidFill>
                <a:effectLst>
                  <a:outerShdw blurRad="38100" dist="38100" dir="2700000" algn="tl">
                    <a:srgbClr val="000000">
                      <a:alpha val="43137"/>
                    </a:srgbClr>
                  </a:outerShdw>
                </a:effectLst>
                <a:latin typeface="+mj-lt"/>
                <a:ea typeface="+mj-ea"/>
              </a:rPr>
              <a:t>Credit Default Swap</a:t>
            </a:r>
            <a:r>
              <a:rPr sz="2800" spc="0">
                <a:solidFill>
                  <a:schemeClr val="tx1"/>
                </a:solidFill>
                <a:effectLst>
                  <a:outerShdw blurRad="38100" dist="38100" dir="2700000" algn="tl">
                    <a:srgbClr val="000000">
                      <a:alpha val="43137"/>
                    </a:srgbClr>
                  </a:outerShdw>
                </a:effectLst>
                <a:latin typeface="+mj-lt"/>
                <a:ea typeface="+mj-ea"/>
              </a:rPr>
              <a:t>，</a:t>
            </a:r>
            <a:r>
              <a:rPr lang="en-US" altLang="zh-CN" sz="2800" spc="0">
                <a:solidFill>
                  <a:schemeClr val="tx1"/>
                </a:solidFill>
                <a:effectLst>
                  <a:outerShdw blurRad="38100" dist="38100" dir="2700000" algn="tl">
                    <a:srgbClr val="000000">
                      <a:alpha val="43137"/>
                    </a:srgbClr>
                  </a:outerShdw>
                </a:effectLst>
                <a:latin typeface="+mj-lt"/>
                <a:ea typeface="+mj-ea"/>
              </a:rPr>
              <a:t>CDS</a:t>
            </a:r>
            <a:r>
              <a:rPr lang="zh-CN" altLang="en-US" sz="2800" spc="0">
                <a:solidFill>
                  <a:schemeClr val="tx1"/>
                </a:solidFill>
                <a:effectLst>
                  <a:outerShdw blurRad="38100" dist="38100" dir="2700000" algn="tl">
                    <a:srgbClr val="000000">
                      <a:alpha val="43137"/>
                    </a:srgbClr>
                  </a:outerShdw>
                </a:effectLst>
                <a:latin typeface="+mj-lt"/>
                <a:ea typeface="+mj-ea"/>
              </a:rPr>
              <a:t>）</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【例】某投资机构持有俄罗斯政府发行的国债，该国债尚有</a:t>
            </a:r>
            <a:r>
              <a:rPr lang="en-US" altLang="zh-CN"/>
              <a:t>3</a:t>
            </a:r>
            <a:r>
              <a:t>年剩余期限。该机构担心俄罗斯政府由于国内经济衰退而无法筹集足够的资金来还债并违约，所以希望在国际市场上购买</a:t>
            </a:r>
            <a:r>
              <a:rPr lang="en-US" altLang="zh-CN"/>
              <a:t>CDS</a:t>
            </a:r>
            <a:r>
              <a:t>来规避信用风险。美国的一家投资银行为其提供了一份</a:t>
            </a:r>
            <a:r>
              <a:rPr lang="en-US" altLang="zh-CN"/>
              <a:t>CDS</a:t>
            </a:r>
            <a:r>
              <a:t>合约，合约的基本条款为：</a:t>
            </a:r>
          </a:p>
          <a:p>
            <a:pPr marL="0" indent="0">
              <a:buNone/>
            </a:pPr>
          </a:p>
        </p:txBody>
      </p:sp>
      <p:graphicFrame>
        <p:nvGraphicFramePr>
          <p:cNvPr id="4" name="表格 3"/>
          <p:cNvGraphicFramePr/>
          <p:nvPr>
            <p:custDataLst>
              <p:tags r:id="rId1"/>
            </p:custDataLst>
          </p:nvPr>
        </p:nvGraphicFramePr>
        <p:xfrm>
          <a:off x="1670050" y="2999740"/>
          <a:ext cx="8533130" cy="3429000"/>
        </p:xfrm>
        <a:graphic>
          <a:graphicData uri="http://schemas.openxmlformats.org/drawingml/2006/table">
            <a:tbl>
              <a:tblPr firstRow="1" bandRow="1">
                <a:tableStyleId>{5C22544A-7EE6-4342-B048-85BDC9FD1C3A}</a:tableStyleId>
              </a:tblPr>
              <a:tblGrid>
                <a:gridCol w="1568450"/>
                <a:gridCol w="6964680"/>
              </a:tblGrid>
              <a:tr h="381000">
                <a:tc>
                  <a:txBody>
                    <a:bodyPr/>
                    <a:p>
                      <a:pPr algn="ctr">
                        <a:buNone/>
                      </a:pPr>
                      <a:r>
                        <a:rPr lang="zh-CN" altLang="en-US"/>
                        <a:t>项目</a:t>
                      </a:r>
                      <a:endParaRPr lang="zh-CN" altLang="en-US"/>
                    </a:p>
                  </a:txBody>
                  <a:tcPr/>
                </a:tc>
                <a:tc>
                  <a:txBody>
                    <a:bodyPr/>
                    <a:p>
                      <a:pPr algn="ctr">
                        <a:buNone/>
                      </a:pPr>
                      <a:r>
                        <a:rPr lang="zh-CN" altLang="en-US"/>
                        <a:t>条款</a:t>
                      </a:r>
                      <a:endParaRPr lang="zh-CN" altLang="en-US"/>
                    </a:p>
                  </a:txBody>
                  <a:tcPr/>
                </a:tc>
              </a:tr>
              <a:tr h="381000">
                <a:tc>
                  <a:txBody>
                    <a:bodyPr/>
                    <a:p>
                      <a:pPr algn="ctr">
                        <a:buNone/>
                      </a:pPr>
                      <a:r>
                        <a:rPr lang="zh-CN" altLang="en-US"/>
                        <a:t>债务实体</a:t>
                      </a:r>
                      <a:endParaRPr lang="zh-CN" altLang="en-US"/>
                    </a:p>
                  </a:txBody>
                  <a:tcPr/>
                </a:tc>
                <a:tc>
                  <a:txBody>
                    <a:bodyPr/>
                    <a:p>
                      <a:pPr>
                        <a:buNone/>
                      </a:pPr>
                      <a:r>
                        <a:rPr lang="zh-CN" altLang="en-US"/>
                        <a:t>俄罗斯政府</a:t>
                      </a:r>
                      <a:endParaRPr lang="zh-CN" altLang="en-US"/>
                    </a:p>
                  </a:txBody>
                  <a:tcPr/>
                </a:tc>
              </a:tr>
              <a:tr h="381000">
                <a:tc>
                  <a:txBody>
                    <a:bodyPr/>
                    <a:p>
                      <a:pPr algn="ctr">
                        <a:buNone/>
                      </a:pPr>
                      <a:r>
                        <a:rPr lang="zh-CN" altLang="en-US"/>
                        <a:t>参考债务</a:t>
                      </a:r>
                      <a:endParaRPr lang="zh-CN" altLang="en-US"/>
                    </a:p>
                  </a:txBody>
                  <a:tcPr/>
                </a:tc>
                <a:tc>
                  <a:txBody>
                    <a:bodyPr/>
                    <a:p>
                      <a:pPr>
                        <a:buNone/>
                      </a:pPr>
                      <a:r>
                        <a:rPr lang="zh-CN" altLang="en-US"/>
                        <a:t>美国政府发行的</a:t>
                      </a:r>
                      <a:r>
                        <a:rPr lang="en-US" altLang="zh-CN"/>
                        <a:t>7</a:t>
                      </a:r>
                      <a:r>
                        <a:rPr lang="zh-CN" altLang="en-US"/>
                        <a:t>年期国债</a:t>
                      </a:r>
                      <a:endParaRPr lang="zh-CN" altLang="en-US"/>
                    </a:p>
                  </a:txBody>
                  <a:tcPr/>
                </a:tc>
              </a:tr>
              <a:tr h="381000">
                <a:tc>
                  <a:txBody>
                    <a:bodyPr/>
                    <a:p>
                      <a:pPr algn="ctr">
                        <a:buNone/>
                      </a:pPr>
                      <a:r>
                        <a:rPr lang="zh-CN" altLang="en-US"/>
                        <a:t>名义金额</a:t>
                      </a:r>
                      <a:endParaRPr lang="zh-CN" altLang="en-US"/>
                    </a:p>
                  </a:txBody>
                  <a:tcPr/>
                </a:tc>
                <a:tc>
                  <a:txBody>
                    <a:bodyPr/>
                    <a:p>
                      <a:pPr>
                        <a:buNone/>
                      </a:pPr>
                      <a:r>
                        <a:rPr lang="en-US" altLang="zh-CN"/>
                        <a:t>4000</a:t>
                      </a:r>
                      <a:r>
                        <a:rPr lang="zh-CN" altLang="en-US"/>
                        <a:t>万美元</a:t>
                      </a:r>
                      <a:endParaRPr lang="zh-CN" altLang="en-US"/>
                    </a:p>
                  </a:txBody>
                  <a:tcPr/>
                </a:tc>
              </a:tr>
              <a:tr h="381000">
                <a:tc>
                  <a:txBody>
                    <a:bodyPr/>
                    <a:p>
                      <a:pPr algn="ctr">
                        <a:buNone/>
                      </a:pPr>
                      <a:r>
                        <a:rPr lang="zh-CN" altLang="en-US"/>
                        <a:t>息票利率</a:t>
                      </a:r>
                      <a:endParaRPr lang="zh-CN" altLang="en-US"/>
                    </a:p>
                  </a:txBody>
                  <a:tcPr/>
                </a:tc>
                <a:tc>
                  <a:txBody>
                    <a:bodyPr/>
                    <a:p>
                      <a:pPr>
                        <a:buNone/>
                      </a:pPr>
                      <a:r>
                        <a:rPr lang="zh-CN" altLang="en-US"/>
                        <a:t>季度</a:t>
                      </a:r>
                      <a:endParaRPr lang="zh-CN" altLang="en-US"/>
                    </a:p>
                  </a:txBody>
                  <a:tcPr/>
                </a:tc>
              </a:tr>
              <a:tr h="381000">
                <a:tc>
                  <a:txBody>
                    <a:bodyPr/>
                    <a:p>
                      <a:pPr algn="ctr">
                        <a:buNone/>
                      </a:pPr>
                      <a:r>
                        <a:rPr lang="zh-CN" altLang="en-US"/>
                        <a:t>货币</a:t>
                      </a:r>
                      <a:endParaRPr lang="zh-CN" altLang="en-US"/>
                    </a:p>
                  </a:txBody>
                  <a:tcPr/>
                </a:tc>
                <a:tc>
                  <a:txBody>
                    <a:bodyPr/>
                    <a:p>
                      <a:pPr>
                        <a:buNone/>
                      </a:pPr>
                      <a:r>
                        <a:rPr lang="zh-CN" altLang="en-US"/>
                        <a:t>美元</a:t>
                      </a:r>
                      <a:endParaRPr lang="zh-CN" altLang="en-US"/>
                    </a:p>
                  </a:txBody>
                  <a:tcPr/>
                </a:tc>
              </a:tr>
              <a:tr h="381000">
                <a:tc>
                  <a:txBody>
                    <a:bodyPr/>
                    <a:p>
                      <a:pPr algn="ctr">
                        <a:buNone/>
                      </a:pPr>
                      <a:r>
                        <a:rPr lang="zh-CN" altLang="en-US"/>
                        <a:t>期限</a:t>
                      </a:r>
                      <a:endParaRPr lang="zh-CN" altLang="en-US"/>
                    </a:p>
                  </a:txBody>
                  <a:tcPr/>
                </a:tc>
                <a:tc>
                  <a:txBody>
                    <a:bodyPr/>
                    <a:p>
                      <a:pPr>
                        <a:buNone/>
                      </a:pPr>
                      <a:r>
                        <a:rPr lang="en-US" altLang="zh-CN"/>
                        <a:t>3</a:t>
                      </a:r>
                      <a:r>
                        <a:rPr lang="zh-CN" altLang="en-US"/>
                        <a:t>年</a:t>
                      </a:r>
                      <a:endParaRPr lang="zh-CN" altLang="en-US"/>
                    </a:p>
                  </a:txBody>
                  <a:tcPr/>
                </a:tc>
              </a:tr>
              <a:tr h="381000">
                <a:tc>
                  <a:txBody>
                    <a:bodyPr/>
                    <a:p>
                      <a:pPr algn="ctr">
                        <a:buNone/>
                      </a:pPr>
                      <a:r>
                        <a:rPr lang="zh-CN" altLang="en-US"/>
                        <a:t>息票</a:t>
                      </a:r>
                      <a:endParaRPr lang="zh-CN" altLang="en-US"/>
                    </a:p>
                  </a:txBody>
                  <a:tcPr/>
                </a:tc>
                <a:tc>
                  <a:txBody>
                    <a:bodyPr/>
                    <a:p>
                      <a:pPr>
                        <a:buNone/>
                      </a:pPr>
                      <a:r>
                        <a:rPr lang="en-US" altLang="zh-CN"/>
                        <a:t>120BP</a:t>
                      </a:r>
                      <a:endParaRPr lang="en-US" altLang="zh-CN"/>
                    </a:p>
                  </a:txBody>
                  <a:tcPr/>
                </a:tc>
              </a:tr>
              <a:tr h="381000">
                <a:tc>
                  <a:txBody>
                    <a:bodyPr/>
                    <a:p>
                      <a:pPr algn="ctr">
                        <a:buNone/>
                      </a:pPr>
                      <a:r>
                        <a:rPr lang="zh-CN" altLang="en-US"/>
                        <a:t>贴现曲线</a:t>
                      </a:r>
                      <a:endParaRPr lang="zh-CN" altLang="en-US"/>
                    </a:p>
                  </a:txBody>
                  <a:tcPr/>
                </a:tc>
                <a:tc>
                  <a:txBody>
                    <a:bodyPr/>
                    <a:p>
                      <a:pPr>
                        <a:buNone/>
                      </a:pPr>
                      <a:r>
                        <a:rPr lang="zh-CN" altLang="en-US"/>
                        <a:t>美国固定期限互换曲线</a:t>
                      </a:r>
                      <a:endParaRPr lang="zh-CN" altLang="en-US"/>
                    </a:p>
                  </a:txBody>
                  <a:tcPr/>
                </a:tc>
              </a:tr>
            </a:tbl>
          </a:graphicData>
        </a:graphic>
      </p:graphicFrame>
    </p:spTree>
    <p:custDataLst>
      <p:tags r:id="rId2"/>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信用风险缓释工具</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在我国境内，与信用违约互换具有类似结构特征的工具是信用风险缓释工具，主要包括信用风险缓释合约（</a:t>
            </a:r>
            <a:r>
              <a:rPr lang="en-US" altLang="zh-CN"/>
              <a:t>CRMA</a:t>
            </a:r>
            <a:r>
              <a:t>）、信用风险缓释凭证（</a:t>
            </a:r>
            <a:r>
              <a:rPr lang="en-US" altLang="zh-CN"/>
              <a:t>CRMW</a:t>
            </a:r>
            <a:r>
              <a:t>）。</a:t>
            </a:r>
          </a:p>
          <a:p>
            <a:pPr marL="0" indent="0">
              <a:buNone/>
            </a:pPr>
            <a:r>
              <a:t>信用风险缓释合约（</a:t>
            </a:r>
            <a:r>
              <a:rPr lang="en-US" altLang="zh-CN"/>
              <a:t>CRMA</a:t>
            </a:r>
            <a:r>
              <a:t>）类似于典型的</a:t>
            </a:r>
            <a:r>
              <a:rPr lang="en-US" altLang="zh-CN"/>
              <a:t>CDS</a:t>
            </a:r>
            <a:r>
              <a:t>合约，由银行间市场交易商私下约定，并不在二级市场交易。</a:t>
            </a:r>
          </a:p>
          <a:p>
            <a:pPr marL="0" indent="0">
              <a:buNone/>
            </a:pPr>
            <a:r>
              <a:t>信用风险缓释凭证（</a:t>
            </a:r>
            <a:r>
              <a:rPr lang="en-US" altLang="zh-CN"/>
              <a:t>CRMW</a:t>
            </a:r>
            <a:r>
              <a:t>）是我国首创信用衍生工具，是指针对参考实体的参考债务，由参考实体之外的第三方机构创设的凭证，目的是为凭证持有人提供针对参考债务的信用风险保护。</a:t>
            </a:r>
            <a:r>
              <a:rPr lang="en-US" altLang="zh-CN"/>
              <a:t>CRMW</a:t>
            </a:r>
            <a:r>
              <a:t>可以在二级市场上流通，其价格会随着参考实体信用风险的变化而变化。</a:t>
            </a: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信用风险缓释工具</a:t>
            </a:r>
            <a:endParaRPr sz="2800" spc="0">
              <a:solidFill>
                <a:schemeClr val="tx1"/>
              </a:solidFill>
              <a:effectLst>
                <a:outerShdw blurRad="38100" dist="38100" dir="2700000" algn="tl">
                  <a:srgbClr val="000000">
                    <a:alpha val="43137"/>
                  </a:srgbClr>
                </a:outerShdw>
              </a:effectLst>
              <a:latin typeface="+mj-lt"/>
              <a:ea typeface="+mj-ea"/>
            </a:endParaRPr>
          </a:p>
        </p:txBody>
      </p:sp>
      <p:graphicFrame>
        <p:nvGraphicFramePr>
          <p:cNvPr id="4" name="表格 3"/>
          <p:cNvGraphicFramePr/>
          <p:nvPr>
            <p:custDataLst>
              <p:tags r:id="rId1"/>
            </p:custDataLst>
          </p:nvPr>
        </p:nvGraphicFramePr>
        <p:xfrm>
          <a:off x="2240915" y="1642110"/>
          <a:ext cx="8073390" cy="5120640"/>
        </p:xfrm>
        <a:graphic>
          <a:graphicData uri="http://schemas.openxmlformats.org/drawingml/2006/table">
            <a:tbl>
              <a:tblPr firstRow="1" bandRow="1">
                <a:tableStyleId>{5C22544A-7EE6-4342-B048-85BDC9FD1C3A}</a:tableStyleId>
              </a:tblPr>
              <a:tblGrid>
                <a:gridCol w="1499235"/>
                <a:gridCol w="6574155"/>
              </a:tblGrid>
              <a:tr h="365760">
                <a:tc>
                  <a:txBody>
                    <a:bodyPr/>
                    <a:p>
                      <a:pPr algn="ctr">
                        <a:buNone/>
                      </a:pPr>
                      <a:r>
                        <a:rPr lang="zh-CN" altLang="en-US"/>
                        <a:t>项目</a:t>
                      </a:r>
                      <a:endParaRPr lang="zh-CN" altLang="en-US"/>
                    </a:p>
                  </a:txBody>
                  <a:tcPr/>
                </a:tc>
                <a:tc>
                  <a:txBody>
                    <a:bodyPr/>
                    <a:p>
                      <a:pPr algn="ctr">
                        <a:buNone/>
                      </a:pPr>
                      <a:r>
                        <a:rPr lang="zh-CN" altLang="en-US"/>
                        <a:t>条款</a:t>
                      </a:r>
                      <a:endParaRPr lang="zh-CN" altLang="en-US"/>
                    </a:p>
                  </a:txBody>
                  <a:tcPr/>
                </a:tc>
              </a:tr>
              <a:tr h="365760">
                <a:tc>
                  <a:txBody>
                    <a:bodyPr/>
                    <a:p>
                      <a:pPr algn="ctr">
                        <a:buNone/>
                      </a:pPr>
                      <a:r>
                        <a:rPr lang="zh-CN" altLang="en-US"/>
                        <a:t>凭证全称</a:t>
                      </a:r>
                      <a:endParaRPr lang="zh-CN" altLang="en-US"/>
                    </a:p>
                  </a:txBody>
                  <a:tcPr/>
                </a:tc>
                <a:tc>
                  <a:txBody>
                    <a:bodyPr/>
                    <a:p>
                      <a:pPr>
                        <a:buNone/>
                      </a:pPr>
                      <a:r>
                        <a:rPr lang="zh-CN" altLang="en-US"/>
                        <a:t>兴业银行股份有限公司</a:t>
                      </a:r>
                      <a:r>
                        <a:rPr lang="en-US" altLang="zh-CN"/>
                        <a:t>2010</a:t>
                      </a:r>
                      <a:r>
                        <a:rPr lang="zh-CN" altLang="en-US"/>
                        <a:t>年度第一期信用风险缓释凭证</a:t>
                      </a:r>
                      <a:endParaRPr lang="zh-CN" altLang="en-US"/>
                    </a:p>
                  </a:txBody>
                  <a:tcPr/>
                </a:tc>
              </a:tr>
              <a:tr h="365760">
                <a:tc>
                  <a:txBody>
                    <a:bodyPr/>
                    <a:p>
                      <a:pPr algn="ctr">
                        <a:buNone/>
                      </a:pPr>
                      <a:r>
                        <a:rPr lang="zh-CN" altLang="en-US"/>
                        <a:t>标的实体</a:t>
                      </a:r>
                      <a:endParaRPr lang="zh-CN" altLang="en-US"/>
                    </a:p>
                  </a:txBody>
                  <a:tcPr/>
                </a:tc>
                <a:tc>
                  <a:txBody>
                    <a:bodyPr/>
                    <a:p>
                      <a:pPr>
                        <a:buNone/>
                      </a:pPr>
                      <a:r>
                        <a:rPr lang="zh-CN" altLang="en-US"/>
                        <a:t>攀钢集团</a:t>
                      </a:r>
                      <a:endParaRPr lang="zh-CN" altLang="en-US"/>
                    </a:p>
                  </a:txBody>
                  <a:tcPr/>
                </a:tc>
              </a:tr>
              <a:tr h="365760">
                <a:tc>
                  <a:txBody>
                    <a:bodyPr/>
                    <a:p>
                      <a:pPr algn="ctr">
                        <a:buNone/>
                      </a:pPr>
                      <a:r>
                        <a:rPr lang="zh-CN" altLang="en-US"/>
                        <a:t>标的债券</a:t>
                      </a:r>
                      <a:endParaRPr lang="zh-CN" altLang="en-US"/>
                    </a:p>
                  </a:txBody>
                  <a:tcPr/>
                </a:tc>
                <a:tc>
                  <a:txBody>
                    <a:bodyPr/>
                    <a:p>
                      <a:pPr>
                        <a:buNone/>
                      </a:pPr>
                      <a:r>
                        <a:rPr lang="en-US" altLang="zh-CN"/>
                        <a:t>10</a:t>
                      </a:r>
                      <a:r>
                        <a:rPr lang="zh-CN" altLang="en-US"/>
                        <a:t>攀钢集</a:t>
                      </a:r>
                      <a:r>
                        <a:rPr lang="en-US" altLang="zh-CN"/>
                        <a:t>CP02</a:t>
                      </a:r>
                      <a:endParaRPr lang="en-US" altLang="zh-CN"/>
                    </a:p>
                  </a:txBody>
                  <a:tcPr/>
                </a:tc>
              </a:tr>
              <a:tr h="365760">
                <a:tc>
                  <a:txBody>
                    <a:bodyPr/>
                    <a:p>
                      <a:pPr algn="ctr">
                        <a:buNone/>
                      </a:pPr>
                      <a:r>
                        <a:rPr lang="zh-CN" altLang="en-US"/>
                        <a:t>信用事件</a:t>
                      </a:r>
                      <a:endParaRPr lang="zh-CN" altLang="en-US"/>
                    </a:p>
                  </a:txBody>
                  <a:tcPr/>
                </a:tc>
                <a:tc>
                  <a:txBody>
                    <a:bodyPr/>
                    <a:p>
                      <a:pPr>
                        <a:buNone/>
                      </a:pPr>
                      <a:r>
                        <a:rPr lang="zh-CN" altLang="en-US"/>
                        <a:t>标的实体在标的债务项下发生支付违约，标的实体破产</a:t>
                      </a:r>
                      <a:endParaRPr lang="zh-CN" altLang="en-US"/>
                    </a:p>
                  </a:txBody>
                  <a:tcPr/>
                </a:tc>
              </a:tr>
              <a:tr h="365760">
                <a:tc>
                  <a:txBody>
                    <a:bodyPr/>
                    <a:p>
                      <a:pPr algn="ctr">
                        <a:buNone/>
                      </a:pPr>
                      <a:r>
                        <a:rPr lang="zh-CN" altLang="en-US"/>
                        <a:t>凭证起始日</a:t>
                      </a:r>
                      <a:endParaRPr lang="zh-CN" altLang="en-US"/>
                    </a:p>
                  </a:txBody>
                  <a:tcPr/>
                </a:tc>
                <a:tc>
                  <a:txBody>
                    <a:bodyPr/>
                    <a:p>
                      <a:pPr>
                        <a:buNone/>
                      </a:pPr>
                      <a:r>
                        <a:rPr lang="en-US" altLang="zh-CN"/>
                        <a:t>2010</a:t>
                      </a:r>
                      <a:r>
                        <a:rPr lang="zh-CN" altLang="en-US"/>
                        <a:t>年</a:t>
                      </a:r>
                      <a:r>
                        <a:rPr lang="en-US" altLang="zh-CN"/>
                        <a:t>12</a:t>
                      </a:r>
                      <a:r>
                        <a:rPr lang="zh-CN" altLang="en-US"/>
                        <a:t>月</a:t>
                      </a:r>
                      <a:r>
                        <a:rPr lang="en-US" altLang="zh-CN"/>
                        <a:t>31</a:t>
                      </a:r>
                      <a:r>
                        <a:rPr lang="zh-CN" altLang="en-US"/>
                        <a:t>日</a:t>
                      </a:r>
                      <a:endParaRPr lang="zh-CN" altLang="en-US"/>
                    </a:p>
                  </a:txBody>
                  <a:tcPr/>
                </a:tc>
              </a:tr>
              <a:tr h="365760">
                <a:tc>
                  <a:txBody>
                    <a:bodyPr/>
                    <a:p>
                      <a:pPr algn="ctr">
                        <a:buNone/>
                      </a:pPr>
                      <a:r>
                        <a:rPr lang="zh-CN" altLang="en-US"/>
                        <a:t>凭证到期日</a:t>
                      </a:r>
                      <a:endParaRPr lang="zh-CN" altLang="en-US"/>
                    </a:p>
                  </a:txBody>
                  <a:tcPr/>
                </a:tc>
                <a:tc>
                  <a:txBody>
                    <a:bodyPr/>
                    <a:p>
                      <a:pPr>
                        <a:buNone/>
                      </a:pPr>
                      <a:r>
                        <a:rPr lang="en-US" altLang="zh-CN"/>
                        <a:t>2011</a:t>
                      </a:r>
                      <a:r>
                        <a:rPr lang="zh-CN" altLang="en-US"/>
                        <a:t>年</a:t>
                      </a:r>
                      <a:r>
                        <a:rPr lang="en-US" altLang="zh-CN"/>
                        <a:t>10</a:t>
                      </a:r>
                      <a:r>
                        <a:rPr lang="zh-CN" altLang="en-US"/>
                        <a:t>月</a:t>
                      </a:r>
                      <a:r>
                        <a:rPr lang="en-US" altLang="zh-CN"/>
                        <a:t>13</a:t>
                      </a:r>
                      <a:r>
                        <a:rPr lang="zh-CN" altLang="en-US"/>
                        <a:t>日</a:t>
                      </a:r>
                      <a:endParaRPr lang="zh-CN" altLang="en-US"/>
                    </a:p>
                  </a:txBody>
                  <a:tcPr/>
                </a:tc>
              </a:tr>
              <a:tr h="365760">
                <a:tc>
                  <a:txBody>
                    <a:bodyPr/>
                    <a:p>
                      <a:pPr algn="ctr">
                        <a:buNone/>
                      </a:pPr>
                      <a:r>
                        <a:rPr lang="zh-CN" altLang="en-US"/>
                        <a:t>期限</a:t>
                      </a:r>
                      <a:endParaRPr lang="zh-CN" altLang="en-US"/>
                    </a:p>
                  </a:txBody>
                  <a:tcPr/>
                </a:tc>
                <a:tc>
                  <a:txBody>
                    <a:bodyPr/>
                    <a:p>
                      <a:pPr>
                        <a:buNone/>
                      </a:pPr>
                      <a:r>
                        <a:rPr lang="en-US" altLang="zh-CN"/>
                        <a:t>0.78</a:t>
                      </a:r>
                      <a:r>
                        <a:rPr lang="zh-CN" altLang="en-US"/>
                        <a:t>年</a:t>
                      </a:r>
                      <a:endParaRPr lang="zh-CN" altLang="en-US"/>
                    </a:p>
                  </a:txBody>
                  <a:tcPr/>
                </a:tc>
              </a:tr>
              <a:tr h="365760">
                <a:tc>
                  <a:txBody>
                    <a:bodyPr/>
                    <a:p>
                      <a:pPr algn="ctr">
                        <a:buNone/>
                      </a:pPr>
                      <a:r>
                        <a:rPr lang="zh-CN" altLang="en-US"/>
                        <a:t>结算方式</a:t>
                      </a:r>
                      <a:endParaRPr lang="zh-CN" altLang="en-US"/>
                    </a:p>
                  </a:txBody>
                  <a:tcPr/>
                </a:tc>
                <a:tc>
                  <a:txBody>
                    <a:bodyPr/>
                    <a:p>
                      <a:pPr>
                        <a:buNone/>
                      </a:pPr>
                      <a:r>
                        <a:rPr lang="zh-CN" altLang="en-US"/>
                        <a:t>实务资产或现金</a:t>
                      </a:r>
                      <a:endParaRPr lang="zh-CN" altLang="en-US"/>
                    </a:p>
                  </a:txBody>
                  <a:tcPr/>
                </a:tc>
              </a:tr>
              <a:tr h="365760">
                <a:tc>
                  <a:txBody>
                    <a:bodyPr/>
                    <a:p>
                      <a:pPr algn="ctr">
                        <a:buNone/>
                      </a:pPr>
                      <a:r>
                        <a:rPr lang="zh-CN" altLang="en-US"/>
                        <a:t>交易市场</a:t>
                      </a:r>
                      <a:endParaRPr lang="zh-CN" altLang="en-US"/>
                    </a:p>
                  </a:txBody>
                  <a:tcPr/>
                </a:tc>
                <a:tc>
                  <a:txBody>
                    <a:bodyPr/>
                    <a:p>
                      <a:pPr>
                        <a:buNone/>
                      </a:pPr>
                      <a:r>
                        <a:rPr lang="zh-CN" altLang="en-US"/>
                        <a:t>银行间市场</a:t>
                      </a:r>
                      <a:endParaRPr lang="zh-CN" altLang="en-US"/>
                    </a:p>
                  </a:txBody>
                  <a:tcPr/>
                </a:tc>
              </a:tr>
              <a:tr h="365760">
                <a:tc>
                  <a:txBody>
                    <a:bodyPr/>
                    <a:p>
                      <a:pPr algn="ctr">
                        <a:buNone/>
                      </a:pPr>
                      <a:r>
                        <a:rPr lang="zh-CN" altLang="en-US"/>
                        <a:t>上市日期</a:t>
                      </a:r>
                      <a:endParaRPr lang="zh-CN" altLang="en-US"/>
                    </a:p>
                  </a:txBody>
                  <a:tcPr/>
                </a:tc>
                <a:tc>
                  <a:txBody>
                    <a:bodyPr/>
                    <a:p>
                      <a:pPr>
                        <a:buNone/>
                      </a:pPr>
                      <a:r>
                        <a:rPr lang="en-US" altLang="zh-CN"/>
                        <a:t>2011</a:t>
                      </a:r>
                      <a:r>
                        <a:rPr lang="zh-CN" altLang="en-US"/>
                        <a:t>年</a:t>
                      </a:r>
                      <a:r>
                        <a:rPr lang="en-US" altLang="zh-CN"/>
                        <a:t>1</a:t>
                      </a:r>
                      <a:r>
                        <a:rPr lang="zh-CN" altLang="en-US"/>
                        <a:t>月</a:t>
                      </a:r>
                      <a:r>
                        <a:rPr lang="en-US" altLang="zh-CN"/>
                        <a:t>4</a:t>
                      </a:r>
                      <a:r>
                        <a:rPr lang="zh-CN" altLang="en-US"/>
                        <a:t>日</a:t>
                      </a:r>
                      <a:endParaRPr lang="en-US" altLang="zh-CN"/>
                    </a:p>
                  </a:txBody>
                  <a:tcPr/>
                </a:tc>
              </a:tr>
              <a:tr h="365760">
                <a:tc>
                  <a:txBody>
                    <a:bodyPr/>
                    <a:p>
                      <a:pPr algn="ctr">
                        <a:buNone/>
                      </a:pPr>
                      <a:r>
                        <a:rPr lang="zh-CN" altLang="en-US"/>
                        <a:t>发行金额</a:t>
                      </a:r>
                      <a:endParaRPr lang="zh-CN" altLang="en-US"/>
                    </a:p>
                  </a:txBody>
                  <a:tcPr/>
                </a:tc>
                <a:tc>
                  <a:txBody>
                    <a:bodyPr/>
                    <a:p>
                      <a:pPr>
                        <a:buNone/>
                      </a:pPr>
                      <a:r>
                        <a:rPr lang="en-US" altLang="zh-CN"/>
                        <a:t>5000</a:t>
                      </a:r>
                      <a:r>
                        <a:rPr lang="zh-CN" altLang="en-US"/>
                        <a:t>万元</a:t>
                      </a:r>
                      <a:endParaRPr lang="zh-CN" altLang="en-US"/>
                    </a:p>
                  </a:txBody>
                  <a:tcPr/>
                </a:tc>
              </a:tr>
              <a:tr h="365760">
                <a:tc>
                  <a:txBody>
                    <a:bodyPr/>
                    <a:p>
                      <a:pPr algn="ctr">
                        <a:buNone/>
                      </a:pPr>
                      <a:r>
                        <a:rPr lang="zh-CN" altLang="en-US"/>
                        <a:t>付费方式</a:t>
                      </a:r>
                      <a:endParaRPr lang="zh-CN" altLang="en-US"/>
                    </a:p>
                  </a:txBody>
                  <a:tcPr/>
                </a:tc>
                <a:tc>
                  <a:txBody>
                    <a:bodyPr/>
                    <a:p>
                      <a:pPr>
                        <a:buNone/>
                      </a:pPr>
                      <a:r>
                        <a:rPr lang="zh-CN" altLang="en-US"/>
                        <a:t>前端一次性付费</a:t>
                      </a:r>
                      <a:endParaRPr lang="zh-CN" altLang="en-US"/>
                    </a:p>
                  </a:txBody>
                  <a:tcPr/>
                </a:tc>
              </a:tr>
              <a:tr h="365760">
                <a:tc>
                  <a:txBody>
                    <a:bodyPr/>
                    <a:p>
                      <a:pPr algn="ctr">
                        <a:buNone/>
                      </a:pPr>
                      <a:r>
                        <a:rPr lang="zh-CN" altLang="en-US"/>
                        <a:t>创设价格</a:t>
                      </a:r>
                      <a:endParaRPr lang="zh-CN" altLang="en-US"/>
                    </a:p>
                  </a:txBody>
                  <a:tcPr/>
                </a:tc>
                <a:tc>
                  <a:txBody>
                    <a:bodyPr/>
                    <a:p>
                      <a:pPr>
                        <a:buNone/>
                      </a:pPr>
                      <a:r>
                        <a:rPr lang="en-US" altLang="zh-CN"/>
                        <a:t>0.3</a:t>
                      </a:r>
                      <a:r>
                        <a:rPr lang="zh-CN" altLang="en-US"/>
                        <a:t>元</a:t>
                      </a:r>
                      <a:endParaRPr lang="zh-CN" altLang="en-US"/>
                    </a:p>
                  </a:txBody>
                  <a:tcPr/>
                </a:tc>
              </a:tr>
            </a:tbl>
          </a:graphicData>
        </a:graphic>
      </p:graphicFrame>
      <p:sp>
        <p:nvSpPr>
          <p:cNvPr id="5" name="文本框 4"/>
          <p:cNvSpPr txBox="1"/>
          <p:nvPr/>
        </p:nvSpPr>
        <p:spPr>
          <a:xfrm>
            <a:off x="3851910" y="1190625"/>
            <a:ext cx="5492750" cy="460375"/>
          </a:xfrm>
          <a:prstGeom prst="rect">
            <a:avLst/>
          </a:prstGeom>
          <a:noFill/>
        </p:spPr>
        <p:txBody>
          <a:bodyPr wrap="square" rtlCol="0">
            <a:spAutoFit/>
          </a:bodyPr>
          <a:p>
            <a:pPr algn="ctr"/>
            <a:r>
              <a:rPr lang="en-US" altLang="zh-CN" sz="2400">
                <a:latin typeface="黑体" panose="02010609060101010101" charset="-122"/>
                <a:ea typeface="黑体" panose="02010609060101010101" charset="-122"/>
                <a:cs typeface="黑体" panose="02010609060101010101" charset="-122"/>
              </a:rPr>
              <a:t>CRMW</a:t>
            </a:r>
            <a:r>
              <a:rPr lang="zh-CN" altLang="en-US" sz="2400">
                <a:latin typeface="黑体" panose="02010609060101010101" charset="-122"/>
                <a:ea typeface="黑体" panose="02010609060101010101" charset="-122"/>
                <a:cs typeface="黑体" panose="02010609060101010101" charset="-122"/>
              </a:rPr>
              <a:t>基本条款</a:t>
            </a:r>
            <a:endParaRPr lang="zh-CN" altLang="en-US" sz="2400">
              <a:latin typeface="黑体" panose="02010609060101010101" charset="-122"/>
              <a:ea typeface="黑体" panose="02010609060101010101" charset="-122"/>
              <a:cs typeface="黑体" panose="02010609060101010101" charset="-122"/>
            </a:endParaRPr>
          </a:p>
        </p:txBody>
      </p:sp>
    </p:spTree>
    <p:custDataLst>
      <p:tags r:id="rId2"/>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合成担保债务凭证（合成</a:t>
            </a:r>
            <a:r>
              <a:rPr lang="en-US" altLang="zh-CN" sz="2800" spc="0">
                <a:solidFill>
                  <a:schemeClr val="tx1"/>
                </a:solidFill>
                <a:effectLst>
                  <a:outerShdw blurRad="38100" dist="38100" dir="2700000" algn="tl">
                    <a:srgbClr val="000000">
                      <a:alpha val="43137"/>
                    </a:srgbClr>
                  </a:outerShdw>
                </a:effectLst>
                <a:latin typeface="+mj-lt"/>
                <a:ea typeface="+mj-ea"/>
              </a:rPr>
              <a:t>CDO</a:t>
            </a:r>
            <a:r>
              <a:rPr lang="zh-CN" altLang="en-US" sz="2800" spc="0">
                <a:solidFill>
                  <a:schemeClr val="tx1"/>
                </a:solidFill>
                <a:effectLst>
                  <a:outerShdw blurRad="38100" dist="38100" dir="2700000" algn="tl">
                    <a:srgbClr val="000000">
                      <a:alpha val="43137"/>
                    </a:srgbClr>
                  </a:outerShdw>
                </a:effectLst>
                <a:latin typeface="+mj-lt"/>
                <a:ea typeface="+mj-ea"/>
              </a:rPr>
              <a:t>）</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债务担保凭证（</a:t>
            </a:r>
            <a:r>
              <a:rPr lang="en-US" altLang="zh-CN"/>
              <a:t>CDO</a:t>
            </a:r>
            <a:r>
              <a:t>）是资产证券化产品中的一类，包括以债券作为资产池的</a:t>
            </a:r>
            <a:r>
              <a:rPr lang="en-US" altLang="zh-CN"/>
              <a:t>CBO</a:t>
            </a:r>
            <a:r>
              <a:t>（</a:t>
            </a:r>
            <a:r>
              <a:rPr lang="en-US" altLang="zh-CN"/>
              <a:t>Collateralized Bond Obligation</a:t>
            </a:r>
            <a:r>
              <a:t>）和以贷款为资产池的</a:t>
            </a:r>
            <a:r>
              <a:rPr lang="en-US" altLang="zh-CN"/>
              <a:t>CLO</a:t>
            </a:r>
            <a:r>
              <a:t>（</a:t>
            </a:r>
            <a:r>
              <a:rPr lang="en-US" altLang="zh-CN">
                <a:sym typeface="+mn-ea"/>
              </a:rPr>
              <a:t>Collateralized Loan Obligation</a:t>
            </a:r>
            <a:r>
              <a:t>）。在典型的</a:t>
            </a:r>
            <a:r>
              <a:rPr lang="en-US" altLang="zh-CN"/>
              <a:t>CDO</a:t>
            </a:r>
            <a:r>
              <a:t>结构中，信用资产池的所有者（发起人）把该资产池打包转让给一个特殊目的机构（</a:t>
            </a:r>
            <a:r>
              <a:rPr lang="en-US" altLang="zh-CN"/>
              <a:t>SPV</a:t>
            </a:r>
            <a:r>
              <a:t>），然后该</a:t>
            </a:r>
            <a:r>
              <a:rPr lang="en-US" altLang="zh-CN"/>
              <a:t>SPV</a:t>
            </a:r>
            <a:r>
              <a:t>再以该资产池的未来收益为基础向投资者发行票据进行融资，该票据就是所谓的</a:t>
            </a:r>
            <a:r>
              <a:rPr lang="en-US" altLang="zh-CN"/>
              <a:t>CDO</a:t>
            </a:r>
            <a:r>
              <a:t>，而融资所得资金则用于偿付转让出这部分资产的发起人。</a:t>
            </a:r>
          </a:p>
        </p:txBody>
      </p:sp>
      <p:grpSp>
        <p:nvGrpSpPr>
          <p:cNvPr id="17" name="组合 16"/>
          <p:cNvGrpSpPr/>
          <p:nvPr/>
        </p:nvGrpSpPr>
        <p:grpSpPr>
          <a:xfrm>
            <a:off x="2470785" y="4220210"/>
            <a:ext cx="6952615" cy="1440815"/>
            <a:chOff x="2316" y="6877"/>
            <a:chExt cx="10949" cy="2269"/>
          </a:xfrm>
        </p:grpSpPr>
        <p:sp>
          <p:nvSpPr>
            <p:cNvPr id="4" name="圆角矩形 3"/>
            <p:cNvSpPr/>
            <p:nvPr/>
          </p:nvSpPr>
          <p:spPr>
            <a:xfrm>
              <a:off x="2316" y="7025"/>
              <a:ext cx="2675" cy="9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发起人</a:t>
              </a:r>
              <a:endParaRPr lang="zh-CN" altLang="en-US"/>
            </a:p>
          </p:txBody>
        </p:sp>
        <p:sp>
          <p:nvSpPr>
            <p:cNvPr id="5" name="圆角矩形 4"/>
            <p:cNvSpPr/>
            <p:nvPr/>
          </p:nvSpPr>
          <p:spPr>
            <a:xfrm>
              <a:off x="6442" y="7025"/>
              <a:ext cx="2675" cy="9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a:t>SPV</a:t>
              </a:r>
              <a:endParaRPr lang="en-US" altLang="zh-CN"/>
            </a:p>
          </p:txBody>
        </p:sp>
        <p:sp>
          <p:nvSpPr>
            <p:cNvPr id="6" name="圆角矩形 5"/>
            <p:cNvSpPr/>
            <p:nvPr/>
          </p:nvSpPr>
          <p:spPr>
            <a:xfrm>
              <a:off x="10591" y="7025"/>
              <a:ext cx="2675" cy="9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投资者</a:t>
              </a:r>
              <a:endParaRPr lang="zh-CN" altLang="en-US"/>
            </a:p>
          </p:txBody>
        </p:sp>
        <p:cxnSp>
          <p:nvCxnSpPr>
            <p:cNvPr id="7" name="直接箭头连接符 6"/>
            <p:cNvCxnSpPr/>
            <p:nvPr/>
          </p:nvCxnSpPr>
          <p:spPr>
            <a:xfrm flipV="1">
              <a:off x="4991" y="7274"/>
              <a:ext cx="1479" cy="1"/>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cxnSp>
          <p:nvCxnSpPr>
            <p:cNvPr id="8" name="直接箭头连接符 7"/>
            <p:cNvCxnSpPr/>
            <p:nvPr/>
          </p:nvCxnSpPr>
          <p:spPr>
            <a:xfrm>
              <a:off x="9139" y="7263"/>
              <a:ext cx="1456" cy="11"/>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cxnSp>
          <p:nvCxnSpPr>
            <p:cNvPr id="9" name="直接箭头连接符 8"/>
            <p:cNvCxnSpPr/>
            <p:nvPr/>
          </p:nvCxnSpPr>
          <p:spPr>
            <a:xfrm flipV="1">
              <a:off x="9105" y="7750"/>
              <a:ext cx="1486" cy="17"/>
            </a:xfrm>
            <a:prstGeom prst="straightConnector1">
              <a:avLst/>
            </a:prstGeom>
            <a:ln>
              <a:headEnd type="arrow"/>
              <a:tailEnd type="none" w="med" len="med"/>
            </a:ln>
          </p:spPr>
          <p:style>
            <a:lnRef idx="3">
              <a:schemeClr val="dk1"/>
            </a:lnRef>
            <a:fillRef idx="0">
              <a:schemeClr val="dk1"/>
            </a:fillRef>
            <a:effectRef idx="2">
              <a:schemeClr val="dk1"/>
            </a:effectRef>
            <a:fontRef idx="minor">
              <a:schemeClr val="tx1"/>
            </a:fontRef>
          </p:style>
        </p:cxnSp>
        <p:cxnSp>
          <p:nvCxnSpPr>
            <p:cNvPr id="10" name="直接箭头连接符 9"/>
            <p:cNvCxnSpPr/>
            <p:nvPr/>
          </p:nvCxnSpPr>
          <p:spPr>
            <a:xfrm flipV="1">
              <a:off x="4956" y="7733"/>
              <a:ext cx="1486" cy="17"/>
            </a:xfrm>
            <a:prstGeom prst="straightConnector1">
              <a:avLst/>
            </a:prstGeom>
            <a:ln>
              <a:headEnd type="arrow"/>
              <a:tailEnd type="none" w="med" len="med"/>
            </a:ln>
          </p:spPr>
          <p:style>
            <a:lnRef idx="3">
              <a:schemeClr val="dk1"/>
            </a:lnRef>
            <a:fillRef idx="0">
              <a:schemeClr val="dk1"/>
            </a:fillRef>
            <a:effectRef idx="2">
              <a:schemeClr val="dk1"/>
            </a:effectRef>
            <a:fontRef idx="minor">
              <a:schemeClr val="tx1"/>
            </a:fontRef>
          </p:style>
        </p:cxnSp>
        <p:sp>
          <p:nvSpPr>
            <p:cNvPr id="11" name="文本框 10"/>
            <p:cNvSpPr txBox="1"/>
            <p:nvPr/>
          </p:nvSpPr>
          <p:spPr>
            <a:xfrm>
              <a:off x="5152" y="6877"/>
              <a:ext cx="1917" cy="386"/>
            </a:xfrm>
            <a:prstGeom prst="rect">
              <a:avLst/>
            </a:prstGeom>
            <a:noFill/>
          </p:spPr>
          <p:txBody>
            <a:bodyPr wrap="square" rtlCol="0">
              <a:spAutoFit/>
            </a:bodyPr>
            <a:p>
              <a:r>
                <a:rPr lang="zh-CN" altLang="en-US" sz="1000"/>
                <a:t>信用资产</a:t>
              </a:r>
              <a:endParaRPr lang="zh-CN" altLang="en-US" sz="1000"/>
            </a:p>
          </p:txBody>
        </p:sp>
        <p:sp>
          <p:nvSpPr>
            <p:cNvPr id="13" name="文本框 12"/>
            <p:cNvSpPr txBox="1"/>
            <p:nvPr/>
          </p:nvSpPr>
          <p:spPr>
            <a:xfrm>
              <a:off x="9364" y="6877"/>
              <a:ext cx="1917" cy="386"/>
            </a:xfrm>
            <a:prstGeom prst="rect">
              <a:avLst/>
            </a:prstGeom>
            <a:noFill/>
          </p:spPr>
          <p:txBody>
            <a:bodyPr wrap="square" rtlCol="0">
              <a:spAutoFit/>
            </a:bodyPr>
            <a:p>
              <a:r>
                <a:rPr lang="en-US" altLang="zh-CN" sz="1000"/>
                <a:t>CDO</a:t>
              </a:r>
              <a:endParaRPr lang="en-US" altLang="zh-CN" sz="1000"/>
            </a:p>
          </p:txBody>
        </p:sp>
        <p:sp>
          <p:nvSpPr>
            <p:cNvPr id="14" name="文本框 13"/>
            <p:cNvSpPr txBox="1"/>
            <p:nvPr/>
          </p:nvSpPr>
          <p:spPr>
            <a:xfrm>
              <a:off x="9364" y="7767"/>
              <a:ext cx="1917" cy="386"/>
            </a:xfrm>
            <a:prstGeom prst="rect">
              <a:avLst/>
            </a:prstGeom>
            <a:noFill/>
          </p:spPr>
          <p:txBody>
            <a:bodyPr wrap="square" rtlCol="0">
              <a:spAutoFit/>
            </a:bodyPr>
            <a:p>
              <a:r>
                <a:rPr lang="zh-CN" altLang="en-US" sz="1000"/>
                <a:t>现金</a:t>
              </a:r>
              <a:endParaRPr lang="zh-CN" altLang="en-US" sz="1000"/>
            </a:p>
          </p:txBody>
        </p:sp>
        <p:sp>
          <p:nvSpPr>
            <p:cNvPr id="15" name="文本框 14"/>
            <p:cNvSpPr txBox="1"/>
            <p:nvPr/>
          </p:nvSpPr>
          <p:spPr>
            <a:xfrm>
              <a:off x="5152" y="7767"/>
              <a:ext cx="1917" cy="386"/>
            </a:xfrm>
            <a:prstGeom prst="rect">
              <a:avLst/>
            </a:prstGeom>
            <a:noFill/>
          </p:spPr>
          <p:txBody>
            <a:bodyPr wrap="square" rtlCol="0">
              <a:spAutoFit/>
            </a:bodyPr>
            <a:p>
              <a:r>
                <a:rPr lang="zh-CN" altLang="en-US" sz="1000"/>
                <a:t>现金</a:t>
              </a:r>
              <a:endParaRPr lang="zh-CN" altLang="en-US" sz="1000"/>
            </a:p>
          </p:txBody>
        </p:sp>
        <p:sp>
          <p:nvSpPr>
            <p:cNvPr id="16" name="文本框 15"/>
            <p:cNvSpPr txBox="1"/>
            <p:nvPr/>
          </p:nvSpPr>
          <p:spPr>
            <a:xfrm>
              <a:off x="6022" y="8566"/>
              <a:ext cx="4947" cy="580"/>
            </a:xfrm>
            <a:prstGeom prst="rect">
              <a:avLst/>
            </a:prstGeom>
            <a:noFill/>
          </p:spPr>
          <p:txBody>
            <a:bodyPr wrap="square" rtlCol="0">
              <a:spAutoFit/>
            </a:bodyPr>
            <a:p>
              <a:r>
                <a:rPr lang="zh-CN" altLang="en-US"/>
                <a:t>图  </a:t>
              </a:r>
              <a:r>
                <a:rPr lang="en-US" altLang="zh-CN"/>
                <a:t>CDO </a:t>
              </a:r>
              <a:r>
                <a:rPr lang="zh-CN" altLang="en-US"/>
                <a:t>的基本结构</a:t>
              </a:r>
              <a:endParaRPr lang="zh-CN" altLang="en-US"/>
            </a:p>
          </p:txBody>
        </p:sp>
      </p:gr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2" name="标题 1"/>
          <p:cNvSpPr>
            <a:spLocks noGrp="1"/>
          </p:cNvSpPr>
          <p:nvPr>
            <p:ph type="title"/>
          </p:nvPr>
        </p:nvSpPr>
        <p:spPr>
          <a:xfrm>
            <a:off x="608400" y="592525"/>
            <a:ext cx="10969200" cy="705600"/>
          </a:xfrm>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合成担保债务凭证（合成</a:t>
            </a:r>
            <a:r>
              <a:rPr lang="en-US" altLang="zh-CN" sz="2800" spc="0">
                <a:solidFill>
                  <a:schemeClr val="tx1"/>
                </a:solidFill>
                <a:effectLst>
                  <a:outerShdw blurRad="38100" dist="38100" dir="2700000" algn="tl">
                    <a:srgbClr val="000000">
                      <a:alpha val="43137"/>
                    </a:srgbClr>
                  </a:outerShdw>
                </a:effectLst>
                <a:latin typeface="+mj-lt"/>
                <a:ea typeface="+mj-ea"/>
              </a:rPr>
              <a:t>CDO</a:t>
            </a:r>
            <a:r>
              <a:rPr lang="zh-CN" altLang="en-US" sz="2800" spc="0">
                <a:solidFill>
                  <a:schemeClr val="tx1"/>
                </a:solidFill>
                <a:effectLst>
                  <a:outerShdw blurRad="38100" dist="38100" dir="2700000" algn="tl">
                    <a:srgbClr val="000000">
                      <a:alpha val="43137"/>
                    </a:srgbClr>
                  </a:outerShdw>
                </a:effectLst>
                <a:latin typeface="+mj-lt"/>
                <a:ea typeface="+mj-ea"/>
              </a:rPr>
              <a:t>）</a:t>
            </a:r>
            <a:endParaRPr sz="2800" spc="0">
              <a:solidFill>
                <a:schemeClr val="tx1"/>
              </a:solidFill>
              <a:effectLst>
                <a:outerShdw blurRad="38100" dist="38100" dir="2700000" algn="tl">
                  <a:srgbClr val="000000">
                    <a:alpha val="43137"/>
                  </a:srgbClr>
                </a:outerShdw>
              </a:effectLst>
              <a:latin typeface="+mj-lt"/>
              <a:ea typeface="+mj-ea"/>
            </a:endParaRPr>
          </a:p>
        </p:txBody>
      </p:sp>
      <p:graphicFrame>
        <p:nvGraphicFramePr>
          <p:cNvPr id="12" name="表格 11"/>
          <p:cNvGraphicFramePr/>
          <p:nvPr>
            <p:custDataLst>
              <p:tags r:id="rId1"/>
            </p:custDataLst>
          </p:nvPr>
        </p:nvGraphicFramePr>
        <p:xfrm>
          <a:off x="524510" y="2326640"/>
          <a:ext cx="10815320" cy="3173730"/>
        </p:xfrm>
        <a:graphic>
          <a:graphicData uri="http://schemas.openxmlformats.org/drawingml/2006/table">
            <a:tbl>
              <a:tblPr firstRow="1" bandRow="1">
                <a:tableStyleId>{5C22544A-7EE6-4342-B048-85BDC9FD1C3A}</a:tableStyleId>
              </a:tblPr>
              <a:tblGrid>
                <a:gridCol w="2200275"/>
                <a:gridCol w="2840355"/>
                <a:gridCol w="2390775"/>
                <a:gridCol w="3383915"/>
              </a:tblGrid>
              <a:tr h="453390">
                <a:tc>
                  <a:txBody>
                    <a:bodyPr/>
                    <a:p>
                      <a:pPr algn="ctr">
                        <a:buNone/>
                      </a:pPr>
                      <a:r>
                        <a:rPr lang="zh-CN" altLang="en-US"/>
                        <a:t>项目</a:t>
                      </a:r>
                      <a:endParaRPr lang="zh-CN" altLang="en-US"/>
                    </a:p>
                  </a:txBody>
                  <a:tcPr/>
                </a:tc>
                <a:tc>
                  <a:txBody>
                    <a:bodyPr/>
                    <a:p>
                      <a:pPr algn="ctr">
                        <a:buNone/>
                      </a:pPr>
                      <a:r>
                        <a:rPr lang="zh-CN" altLang="en-US"/>
                        <a:t>条款</a:t>
                      </a:r>
                      <a:endParaRPr lang="zh-CN" altLang="en-US"/>
                    </a:p>
                  </a:txBody>
                  <a:tcPr/>
                </a:tc>
                <a:tc>
                  <a:txBody>
                    <a:bodyPr/>
                    <a:p>
                      <a:pPr algn="ctr">
                        <a:buNone/>
                      </a:pPr>
                      <a:r>
                        <a:rPr lang="zh-CN" altLang="en-US"/>
                        <a:t>项目</a:t>
                      </a:r>
                      <a:endParaRPr lang="zh-CN" altLang="en-US"/>
                    </a:p>
                  </a:txBody>
                  <a:tcPr/>
                </a:tc>
                <a:tc>
                  <a:txBody>
                    <a:bodyPr/>
                    <a:p>
                      <a:pPr algn="ctr">
                        <a:buNone/>
                      </a:pPr>
                      <a:r>
                        <a:rPr lang="zh-CN" altLang="en-US"/>
                        <a:t>条款</a:t>
                      </a:r>
                      <a:endParaRPr lang="zh-CN" altLang="en-US"/>
                    </a:p>
                  </a:txBody>
                  <a:tcPr/>
                </a:tc>
              </a:tr>
              <a:tr h="453390">
                <a:tc>
                  <a:txBody>
                    <a:bodyPr/>
                    <a:p>
                      <a:pPr algn="ctr">
                        <a:buNone/>
                      </a:pPr>
                      <a:r>
                        <a:rPr lang="zh-CN" altLang="en-US"/>
                        <a:t>发起人</a:t>
                      </a:r>
                      <a:endParaRPr lang="zh-CN" altLang="en-US"/>
                    </a:p>
                  </a:txBody>
                  <a:tcPr/>
                </a:tc>
                <a:tc>
                  <a:txBody>
                    <a:bodyPr/>
                    <a:p>
                      <a:pPr algn="ctr">
                        <a:buNone/>
                      </a:pPr>
                      <a:r>
                        <a:rPr lang="zh-CN" altLang="en-US"/>
                        <a:t>某投资银行</a:t>
                      </a:r>
                      <a:endParaRPr lang="zh-CN" altLang="en-US"/>
                    </a:p>
                  </a:txBody>
                  <a:tcPr/>
                </a:tc>
                <a:tc>
                  <a:txBody>
                    <a:bodyPr/>
                    <a:p>
                      <a:pPr algn="ctr">
                        <a:buNone/>
                      </a:pPr>
                      <a:r>
                        <a:rPr lang="en-US" altLang="zh-CN"/>
                        <a:t>SPV</a:t>
                      </a:r>
                      <a:endParaRPr lang="en-US" altLang="zh-CN"/>
                    </a:p>
                  </a:txBody>
                  <a:tcPr/>
                </a:tc>
                <a:tc>
                  <a:txBody>
                    <a:bodyPr/>
                    <a:p>
                      <a:pPr algn="ctr">
                        <a:buNone/>
                      </a:pPr>
                      <a:r>
                        <a:rPr lang="zh-CN" altLang="en-US"/>
                        <a:t>某资产管理公司</a:t>
                      </a:r>
                      <a:endParaRPr lang="zh-CN" altLang="en-US"/>
                    </a:p>
                  </a:txBody>
                  <a:tcPr/>
                </a:tc>
              </a:tr>
              <a:tr h="453390">
                <a:tc>
                  <a:txBody>
                    <a:bodyPr/>
                    <a:p>
                      <a:pPr algn="ctr">
                        <a:buNone/>
                      </a:pPr>
                      <a:r>
                        <a:rPr lang="zh-CN" altLang="en-US"/>
                        <a:t>总规模</a:t>
                      </a:r>
                      <a:endParaRPr lang="zh-CN" altLang="en-US"/>
                    </a:p>
                  </a:txBody>
                  <a:tcPr/>
                </a:tc>
                <a:tc>
                  <a:txBody>
                    <a:bodyPr/>
                    <a:p>
                      <a:pPr algn="ctr">
                        <a:buNone/>
                      </a:pPr>
                      <a:r>
                        <a:rPr lang="en-US" altLang="zh-CN"/>
                        <a:t>10</a:t>
                      </a:r>
                      <a:r>
                        <a:rPr lang="zh-CN" altLang="en-US"/>
                        <a:t>亿美元</a:t>
                      </a:r>
                      <a:endParaRPr lang="zh-CN" altLang="en-US"/>
                    </a:p>
                  </a:txBody>
                  <a:tcPr/>
                </a:tc>
                <a:tc>
                  <a:txBody>
                    <a:bodyPr/>
                    <a:p>
                      <a:pPr algn="ctr">
                        <a:buNone/>
                      </a:pPr>
                      <a:r>
                        <a:rPr lang="zh-CN" altLang="en-US"/>
                        <a:t>期限</a:t>
                      </a:r>
                      <a:endParaRPr lang="zh-CN" altLang="en-US"/>
                    </a:p>
                  </a:txBody>
                  <a:tcPr/>
                </a:tc>
                <a:tc>
                  <a:txBody>
                    <a:bodyPr/>
                    <a:p>
                      <a:pPr algn="ctr">
                        <a:buNone/>
                      </a:pPr>
                      <a:r>
                        <a:rPr lang="en-US" altLang="zh-CN"/>
                        <a:t>3</a:t>
                      </a:r>
                      <a:r>
                        <a:rPr lang="zh-CN" altLang="en-US"/>
                        <a:t>年</a:t>
                      </a:r>
                      <a:endParaRPr lang="zh-CN" altLang="en-US"/>
                    </a:p>
                  </a:txBody>
                  <a:tcPr/>
                </a:tc>
              </a:tr>
              <a:tr h="453390">
                <a:tc>
                  <a:txBody>
                    <a:bodyPr/>
                    <a:p>
                      <a:pPr algn="ctr">
                        <a:buNone/>
                      </a:pPr>
                      <a:r>
                        <a:rPr lang="zh-CN" altLang="en-US"/>
                        <a:t>优先级规模</a:t>
                      </a:r>
                      <a:endParaRPr lang="zh-CN" altLang="en-US"/>
                    </a:p>
                  </a:txBody>
                  <a:tcPr/>
                </a:tc>
                <a:tc>
                  <a:txBody>
                    <a:bodyPr/>
                    <a:p>
                      <a:pPr algn="ctr">
                        <a:buNone/>
                      </a:pPr>
                      <a:r>
                        <a:rPr lang="en-US" altLang="zh-CN"/>
                        <a:t>7</a:t>
                      </a:r>
                      <a:r>
                        <a:rPr lang="zh-CN" altLang="en-US"/>
                        <a:t>亿美元</a:t>
                      </a:r>
                      <a:endParaRPr lang="zh-CN" altLang="en-US"/>
                    </a:p>
                  </a:txBody>
                  <a:tcPr/>
                </a:tc>
                <a:tc>
                  <a:txBody>
                    <a:bodyPr/>
                    <a:p>
                      <a:pPr algn="ctr">
                        <a:buNone/>
                      </a:pPr>
                      <a:r>
                        <a:rPr lang="zh-CN" altLang="en-US"/>
                        <a:t>优先级利率</a:t>
                      </a:r>
                      <a:endParaRPr lang="zh-CN" altLang="en-US"/>
                    </a:p>
                  </a:txBody>
                  <a:tcPr/>
                </a:tc>
                <a:tc>
                  <a:txBody>
                    <a:bodyPr/>
                    <a:p>
                      <a:pPr algn="ctr">
                        <a:buNone/>
                      </a:pPr>
                      <a:r>
                        <a:rPr lang="en-US" altLang="zh-CN"/>
                        <a:t>LIBOR+70BP</a:t>
                      </a:r>
                      <a:endParaRPr lang="en-US" altLang="zh-CN"/>
                    </a:p>
                  </a:txBody>
                  <a:tcPr/>
                </a:tc>
              </a:tr>
              <a:tr h="453390">
                <a:tc>
                  <a:txBody>
                    <a:bodyPr/>
                    <a:p>
                      <a:pPr algn="ctr">
                        <a:buNone/>
                      </a:pPr>
                      <a:r>
                        <a:rPr lang="zh-CN" altLang="en-US"/>
                        <a:t>中间级规模</a:t>
                      </a:r>
                      <a:endParaRPr lang="zh-CN" altLang="en-US"/>
                    </a:p>
                  </a:txBody>
                  <a:tcPr/>
                </a:tc>
                <a:tc>
                  <a:txBody>
                    <a:bodyPr/>
                    <a:p>
                      <a:pPr algn="ctr">
                        <a:buNone/>
                      </a:pPr>
                      <a:r>
                        <a:rPr lang="en-US" altLang="zh-CN"/>
                        <a:t>1.5</a:t>
                      </a:r>
                      <a:r>
                        <a:rPr lang="zh-CN" altLang="en-US"/>
                        <a:t>亿美元</a:t>
                      </a:r>
                      <a:endParaRPr lang="zh-CN" altLang="en-US"/>
                    </a:p>
                  </a:txBody>
                  <a:tcPr/>
                </a:tc>
                <a:tc>
                  <a:txBody>
                    <a:bodyPr/>
                    <a:p>
                      <a:pPr algn="ctr">
                        <a:buNone/>
                      </a:pPr>
                      <a:r>
                        <a:rPr lang="zh-CN" altLang="en-US"/>
                        <a:t>中间级利率</a:t>
                      </a:r>
                      <a:endParaRPr lang="zh-CN" altLang="en-US"/>
                    </a:p>
                  </a:txBody>
                  <a:tcPr/>
                </a:tc>
                <a:tc>
                  <a:txBody>
                    <a:bodyPr/>
                    <a:p>
                      <a:pPr algn="ctr">
                        <a:buNone/>
                      </a:pPr>
                      <a:r>
                        <a:rPr lang="en-US" altLang="zh-CN"/>
                        <a:t>5</a:t>
                      </a:r>
                      <a:r>
                        <a:rPr lang="zh-CN" altLang="en-US"/>
                        <a:t>年期国债利率</a:t>
                      </a:r>
                      <a:r>
                        <a:rPr lang="en-US" altLang="zh-CN"/>
                        <a:t>+20BP</a:t>
                      </a:r>
                      <a:endParaRPr lang="en-US" altLang="zh-CN"/>
                    </a:p>
                  </a:txBody>
                  <a:tcPr/>
                </a:tc>
              </a:tr>
              <a:tr h="453390">
                <a:tc>
                  <a:txBody>
                    <a:bodyPr/>
                    <a:p>
                      <a:pPr algn="ctr">
                        <a:buNone/>
                      </a:pPr>
                      <a:r>
                        <a:rPr lang="zh-CN" altLang="en-US"/>
                        <a:t>权益级规模</a:t>
                      </a:r>
                      <a:endParaRPr lang="zh-CN" altLang="en-US"/>
                    </a:p>
                  </a:txBody>
                  <a:tcPr/>
                </a:tc>
                <a:tc>
                  <a:txBody>
                    <a:bodyPr/>
                    <a:p>
                      <a:pPr algn="ctr">
                        <a:buNone/>
                      </a:pPr>
                      <a:r>
                        <a:rPr lang="en-US" altLang="zh-CN"/>
                        <a:t>1.5</a:t>
                      </a:r>
                      <a:r>
                        <a:rPr lang="zh-CN" altLang="en-US"/>
                        <a:t>亿美元</a:t>
                      </a:r>
                      <a:endParaRPr lang="zh-CN" altLang="en-US"/>
                    </a:p>
                  </a:txBody>
                  <a:tcPr/>
                </a:tc>
                <a:tc>
                  <a:txBody>
                    <a:bodyPr/>
                    <a:p>
                      <a:pPr algn="ctr">
                        <a:buNone/>
                      </a:pPr>
                      <a:r>
                        <a:rPr lang="zh-CN" altLang="en-US"/>
                        <a:t>权益级利率</a:t>
                      </a:r>
                      <a:endParaRPr lang="zh-CN" altLang="en-US"/>
                    </a:p>
                  </a:txBody>
                  <a:tcPr/>
                </a:tc>
                <a:tc>
                  <a:txBody>
                    <a:bodyPr/>
                    <a:p>
                      <a:pPr algn="ctr">
                        <a:buNone/>
                      </a:pPr>
                      <a:r>
                        <a:rPr lang="zh-CN" altLang="en-US"/>
                        <a:t>剩余收益</a:t>
                      </a:r>
                      <a:endParaRPr lang="zh-CN" altLang="en-US"/>
                    </a:p>
                  </a:txBody>
                  <a:tcPr/>
                </a:tc>
              </a:tr>
              <a:tr h="453390">
                <a:tc>
                  <a:txBody>
                    <a:bodyPr/>
                    <a:p>
                      <a:pPr algn="ctr">
                        <a:buNone/>
                      </a:pPr>
                      <a:r>
                        <a:rPr lang="zh-CN" altLang="en-US"/>
                        <a:t>利息支付时间</a:t>
                      </a:r>
                      <a:endParaRPr lang="zh-CN" altLang="en-US"/>
                    </a:p>
                  </a:txBody>
                  <a:tcPr/>
                </a:tc>
                <a:tc>
                  <a:txBody>
                    <a:bodyPr/>
                    <a:p>
                      <a:pPr algn="ctr">
                        <a:buNone/>
                      </a:pPr>
                      <a:r>
                        <a:rPr lang="zh-CN" altLang="en-US"/>
                        <a:t>每年</a:t>
                      </a:r>
                      <a:r>
                        <a:rPr lang="en-US" altLang="zh-CN"/>
                        <a:t>6</a:t>
                      </a:r>
                      <a:r>
                        <a:rPr lang="zh-CN" altLang="en-US"/>
                        <a:t>月</a:t>
                      </a:r>
                      <a:r>
                        <a:rPr lang="en-US" altLang="zh-CN"/>
                        <a:t>20</a:t>
                      </a:r>
                      <a:r>
                        <a:rPr lang="zh-CN" altLang="en-US"/>
                        <a:t>日和</a:t>
                      </a:r>
                      <a:r>
                        <a:rPr lang="en-US" altLang="zh-CN"/>
                        <a:t>12</a:t>
                      </a:r>
                      <a:r>
                        <a:rPr lang="zh-CN" altLang="en-US"/>
                        <a:t>月</a:t>
                      </a:r>
                      <a:r>
                        <a:rPr lang="en-US" altLang="zh-CN"/>
                        <a:t>20</a:t>
                      </a:r>
                      <a:r>
                        <a:rPr lang="zh-CN" altLang="en-US"/>
                        <a:t>日</a:t>
                      </a:r>
                      <a:endParaRPr lang="zh-CN" altLang="en-US"/>
                    </a:p>
                  </a:txBody>
                  <a:tcPr/>
                </a:tc>
                <a:tc>
                  <a:txBody>
                    <a:bodyPr/>
                    <a:p>
                      <a:pPr algn="ctr">
                        <a:buNone/>
                      </a:pPr>
                      <a:endParaRPr lang="zh-CN" altLang="en-US"/>
                    </a:p>
                  </a:txBody>
                  <a:tcPr/>
                </a:tc>
                <a:tc>
                  <a:txBody>
                    <a:bodyPr/>
                    <a:p>
                      <a:pPr algn="ctr">
                        <a:buNone/>
                      </a:pPr>
                      <a:endParaRPr lang="zh-CN" altLang="en-US"/>
                    </a:p>
                  </a:txBody>
                  <a:tcPr/>
                </a:tc>
              </a:tr>
            </a:tbl>
          </a:graphicData>
        </a:graphic>
      </p:graphicFrame>
      <p:sp>
        <p:nvSpPr>
          <p:cNvPr id="18" name="文本框 17"/>
          <p:cNvSpPr txBox="1"/>
          <p:nvPr/>
        </p:nvSpPr>
        <p:spPr>
          <a:xfrm>
            <a:off x="4653915" y="1631950"/>
            <a:ext cx="2884805" cy="460375"/>
          </a:xfrm>
          <a:prstGeom prst="rect">
            <a:avLst/>
          </a:prstGeom>
          <a:noFill/>
        </p:spPr>
        <p:txBody>
          <a:bodyPr wrap="square" rtlCol="0">
            <a:spAutoFit/>
          </a:bodyPr>
          <a:p>
            <a:r>
              <a:rPr lang="zh-CN" altLang="en-US" sz="2400"/>
              <a:t>合成</a:t>
            </a:r>
            <a:r>
              <a:rPr lang="en-US" altLang="zh-CN" sz="2400"/>
              <a:t>CDO</a:t>
            </a:r>
            <a:r>
              <a:rPr lang="zh-CN" altLang="en-US" sz="2400"/>
              <a:t>项目条款</a:t>
            </a:r>
            <a:endParaRPr lang="zh-CN" altLang="en-US" sz="2400"/>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a:t>
            </a:r>
            <a:r>
              <a:rPr sz="2800" spc="0">
                <a:solidFill>
                  <a:schemeClr val="tx1"/>
                </a:solidFill>
                <a:effectLst>
                  <a:outerShdw blurRad="38100" dist="38100" dir="2700000" algn="tl">
                    <a:srgbClr val="000000">
                      <a:alpha val="43137"/>
                    </a:srgbClr>
                  </a:outerShdw>
                </a:effectLst>
                <a:latin typeface="+mj-lt"/>
                <a:ea typeface="+mj-ea"/>
              </a:rPr>
              <a:t>利率互换</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【例】某企业现有银行信用贷款</a:t>
            </a:r>
            <a:r>
              <a:rPr lang="en-US" altLang="zh-CN"/>
              <a:t>1</a:t>
            </a:r>
            <a:r>
              <a:t>亿元，利率为</a:t>
            </a:r>
            <a:r>
              <a:rPr lang="en-US" altLang="zh-CN"/>
              <a:t>6.7%</a:t>
            </a:r>
            <a:r>
              <a:t>，贷款的剩余期限为</a:t>
            </a:r>
            <a:r>
              <a:rPr lang="en-US" altLang="zh-CN"/>
              <a:t>3</a:t>
            </a:r>
            <a:r>
              <a:t>年，利息每半年支付一次。由于宏观经济形势不乐观，中央银行实施积极的货币政策使得市场上的流动性逐渐增加，利率水平出现长期下行的趋势。在此情况下，该企业的财务负责人决定通过场外利率互换的交易来降低企业的融资成本。因此，该企业与另一家银行签署了如下的利率互换协议。</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a:t>
            </a:r>
            <a:r>
              <a:rPr sz="2800" spc="0">
                <a:solidFill>
                  <a:schemeClr val="tx1"/>
                </a:solidFill>
                <a:effectLst>
                  <a:outerShdw blurRad="38100" dist="38100" dir="2700000" algn="tl">
                    <a:srgbClr val="000000">
                      <a:alpha val="43137"/>
                    </a:srgbClr>
                  </a:outerShdw>
                </a:effectLst>
                <a:latin typeface="+mj-lt"/>
                <a:ea typeface="+mj-ea"/>
              </a:rPr>
              <a:t>利率互换</a:t>
            </a:r>
            <a:endParaRPr sz="2800" spc="0">
              <a:solidFill>
                <a:schemeClr val="tx1"/>
              </a:solidFill>
              <a:effectLst>
                <a:outerShdw blurRad="38100" dist="38100" dir="2700000" algn="tl">
                  <a:srgbClr val="000000">
                    <a:alpha val="43137"/>
                  </a:srgbClr>
                </a:outerShdw>
              </a:effectLst>
              <a:latin typeface="+mj-lt"/>
              <a:ea typeface="+mj-ea"/>
            </a:endParaRPr>
          </a:p>
        </p:txBody>
      </p:sp>
      <p:graphicFrame>
        <p:nvGraphicFramePr>
          <p:cNvPr id="5" name="表格 4"/>
          <p:cNvGraphicFramePr/>
          <p:nvPr>
            <p:custDataLst>
              <p:tags r:id="rId1"/>
            </p:custDataLst>
          </p:nvPr>
        </p:nvGraphicFramePr>
        <p:xfrm>
          <a:off x="697230" y="1905000"/>
          <a:ext cx="10951210" cy="3813175"/>
        </p:xfrm>
        <a:graphic>
          <a:graphicData uri="http://schemas.openxmlformats.org/drawingml/2006/table">
            <a:tbl>
              <a:tblPr firstRow="1" bandRow="1">
                <a:tableStyleId>{5C22544A-7EE6-4342-B048-85BDC9FD1C3A}</a:tableStyleId>
              </a:tblPr>
              <a:tblGrid>
                <a:gridCol w="2571115"/>
                <a:gridCol w="8380095"/>
              </a:tblGrid>
              <a:tr h="379730">
                <a:tc>
                  <a:txBody>
                    <a:bodyPr/>
                    <a:p>
                      <a:pPr algn="ctr">
                        <a:buNone/>
                      </a:pPr>
                      <a:r>
                        <a:rPr lang="zh-CN" altLang="en-US"/>
                        <a:t>项目</a:t>
                      </a:r>
                      <a:endParaRPr lang="zh-CN" altLang="en-US"/>
                    </a:p>
                  </a:txBody>
                  <a:tcPr/>
                </a:tc>
                <a:tc>
                  <a:txBody>
                    <a:bodyPr/>
                    <a:p>
                      <a:pPr algn="ctr">
                        <a:buNone/>
                      </a:pPr>
                      <a:r>
                        <a:rPr lang="zh-CN" altLang="en-US"/>
                        <a:t>条款</a:t>
                      </a:r>
                      <a:endParaRPr lang="zh-CN" altLang="en-US"/>
                    </a:p>
                  </a:txBody>
                  <a:tcPr/>
                </a:tc>
              </a:tr>
              <a:tr h="380365">
                <a:tc>
                  <a:txBody>
                    <a:bodyPr/>
                    <a:p>
                      <a:pPr algn="ctr">
                        <a:buNone/>
                      </a:pPr>
                      <a:r>
                        <a:rPr lang="zh-CN" altLang="en-US"/>
                        <a:t>名义本金</a:t>
                      </a:r>
                      <a:endParaRPr lang="zh-CN" altLang="en-US"/>
                    </a:p>
                  </a:txBody>
                  <a:tcPr/>
                </a:tc>
                <a:tc>
                  <a:txBody>
                    <a:bodyPr/>
                    <a:p>
                      <a:pPr algn="l">
                        <a:buNone/>
                      </a:pPr>
                      <a:r>
                        <a:rPr lang="en-US" altLang="zh-CN"/>
                        <a:t>1</a:t>
                      </a:r>
                      <a:r>
                        <a:rPr lang="zh-CN" altLang="en-US"/>
                        <a:t>亿元人民币</a:t>
                      </a:r>
                      <a:endParaRPr lang="zh-CN" altLang="en-US"/>
                    </a:p>
                  </a:txBody>
                  <a:tcPr/>
                </a:tc>
              </a:tr>
              <a:tr h="380365">
                <a:tc>
                  <a:txBody>
                    <a:bodyPr/>
                    <a:p>
                      <a:pPr algn="ctr">
                        <a:buNone/>
                      </a:pPr>
                      <a:r>
                        <a:rPr lang="zh-CN" altLang="en-US"/>
                        <a:t>交易日</a:t>
                      </a:r>
                      <a:endParaRPr lang="zh-CN" altLang="en-US"/>
                    </a:p>
                  </a:txBody>
                  <a:tcPr/>
                </a:tc>
                <a:tc>
                  <a:txBody>
                    <a:bodyPr/>
                    <a:p>
                      <a:pPr algn="l">
                        <a:buNone/>
                      </a:pPr>
                      <a:r>
                        <a:rPr lang="en-US" altLang="zh-CN"/>
                        <a:t>2016</a:t>
                      </a:r>
                      <a:r>
                        <a:rPr lang="zh-CN" altLang="en-US"/>
                        <a:t>年</a:t>
                      </a:r>
                      <a:r>
                        <a:rPr lang="en-US" altLang="zh-CN"/>
                        <a:t>3</a:t>
                      </a:r>
                      <a:r>
                        <a:rPr lang="zh-CN" altLang="en-US"/>
                        <a:t>月</a:t>
                      </a:r>
                      <a:r>
                        <a:rPr lang="en-US" altLang="zh-CN"/>
                        <a:t>15</a:t>
                      </a:r>
                      <a:r>
                        <a:rPr lang="zh-CN" altLang="en-US"/>
                        <a:t>日</a:t>
                      </a:r>
                      <a:endParaRPr lang="zh-CN" altLang="en-US"/>
                    </a:p>
                  </a:txBody>
                  <a:tcPr/>
                </a:tc>
              </a:tr>
              <a:tr h="380365">
                <a:tc>
                  <a:txBody>
                    <a:bodyPr/>
                    <a:p>
                      <a:pPr algn="ctr">
                        <a:buNone/>
                      </a:pPr>
                      <a:r>
                        <a:rPr lang="zh-CN" altLang="en-US"/>
                        <a:t>起息日</a:t>
                      </a:r>
                      <a:endParaRPr lang="zh-CN" altLang="en-US"/>
                    </a:p>
                  </a:txBody>
                  <a:tcPr/>
                </a:tc>
                <a:tc>
                  <a:txBody>
                    <a:bodyPr/>
                    <a:p>
                      <a:pPr algn="l">
                        <a:buNone/>
                      </a:pPr>
                      <a:r>
                        <a:rPr lang="en-US" altLang="zh-CN"/>
                        <a:t>2016</a:t>
                      </a:r>
                      <a:r>
                        <a:rPr lang="zh-CN" altLang="en-US"/>
                        <a:t>年</a:t>
                      </a:r>
                      <a:r>
                        <a:rPr lang="en-US" altLang="zh-CN"/>
                        <a:t>4</a:t>
                      </a:r>
                      <a:r>
                        <a:rPr lang="zh-CN" altLang="en-US"/>
                        <a:t>月</a:t>
                      </a:r>
                      <a:r>
                        <a:rPr lang="en-US" altLang="zh-CN"/>
                        <a:t>1</a:t>
                      </a:r>
                      <a:r>
                        <a:rPr lang="zh-CN" altLang="en-US"/>
                        <a:t>日</a:t>
                      </a:r>
                      <a:endParaRPr lang="zh-CN" altLang="en-US"/>
                    </a:p>
                  </a:txBody>
                  <a:tcPr/>
                </a:tc>
              </a:tr>
              <a:tr h="379730">
                <a:tc>
                  <a:txBody>
                    <a:bodyPr/>
                    <a:p>
                      <a:pPr algn="ctr">
                        <a:buNone/>
                      </a:pPr>
                      <a:r>
                        <a:rPr lang="zh-CN" altLang="en-US"/>
                        <a:t>固定利率支付方</a:t>
                      </a:r>
                      <a:endParaRPr lang="zh-CN" altLang="en-US"/>
                    </a:p>
                  </a:txBody>
                  <a:tcPr/>
                </a:tc>
                <a:tc>
                  <a:txBody>
                    <a:bodyPr/>
                    <a:p>
                      <a:pPr algn="l">
                        <a:buNone/>
                      </a:pPr>
                      <a:r>
                        <a:rPr lang="zh-CN" altLang="en-US"/>
                        <a:t>某银行</a:t>
                      </a:r>
                      <a:endParaRPr lang="zh-CN" altLang="en-US"/>
                    </a:p>
                  </a:txBody>
                  <a:tcPr/>
                </a:tc>
              </a:tr>
              <a:tr h="379730">
                <a:tc>
                  <a:txBody>
                    <a:bodyPr/>
                    <a:p>
                      <a:pPr algn="ctr">
                        <a:buNone/>
                      </a:pPr>
                      <a:r>
                        <a:rPr lang="zh-CN" altLang="en-US"/>
                        <a:t>固定利率</a:t>
                      </a:r>
                      <a:endParaRPr lang="zh-CN" altLang="en-US"/>
                    </a:p>
                  </a:txBody>
                  <a:tcPr/>
                </a:tc>
                <a:tc>
                  <a:txBody>
                    <a:bodyPr/>
                    <a:p>
                      <a:pPr algn="l">
                        <a:buNone/>
                      </a:pPr>
                      <a:r>
                        <a:rPr lang="en-US" altLang="zh-CN"/>
                        <a:t>6.7%</a:t>
                      </a:r>
                      <a:endParaRPr lang="en-US" altLang="zh-CN"/>
                    </a:p>
                  </a:txBody>
                  <a:tcPr/>
                </a:tc>
              </a:tr>
              <a:tr h="392430">
                <a:tc>
                  <a:txBody>
                    <a:bodyPr/>
                    <a:p>
                      <a:pPr algn="ctr">
                        <a:buNone/>
                      </a:pPr>
                      <a:r>
                        <a:rPr lang="zh-CN" altLang="en-US"/>
                        <a:t>固定利率支付日期</a:t>
                      </a:r>
                      <a:endParaRPr lang="zh-CN" altLang="en-US"/>
                    </a:p>
                  </a:txBody>
                  <a:tcPr/>
                </a:tc>
                <a:tc>
                  <a:txBody>
                    <a:bodyPr/>
                    <a:p>
                      <a:pPr algn="l">
                        <a:buNone/>
                      </a:pPr>
                      <a:r>
                        <a:rPr lang="zh-CN" altLang="en-US"/>
                        <a:t>自</a:t>
                      </a:r>
                      <a:r>
                        <a:rPr lang="en-US" altLang="zh-CN"/>
                        <a:t>2016</a:t>
                      </a:r>
                      <a:r>
                        <a:rPr lang="zh-CN" altLang="en-US"/>
                        <a:t>年</a:t>
                      </a:r>
                      <a:r>
                        <a:rPr lang="en-US" altLang="zh-CN"/>
                        <a:t>10</a:t>
                      </a:r>
                      <a:r>
                        <a:rPr lang="zh-CN" altLang="en-US"/>
                        <a:t>月</a:t>
                      </a:r>
                      <a:r>
                        <a:rPr lang="en-US" altLang="zh-CN"/>
                        <a:t>1</a:t>
                      </a:r>
                      <a:r>
                        <a:rPr lang="zh-CN" altLang="en-US"/>
                        <a:t>日（含）至</a:t>
                      </a:r>
                      <a:r>
                        <a:rPr lang="en-US" altLang="zh-CN"/>
                        <a:t>2018</a:t>
                      </a:r>
                      <a:r>
                        <a:rPr lang="zh-CN" altLang="en-US"/>
                        <a:t>年</a:t>
                      </a:r>
                      <a:r>
                        <a:rPr lang="en-US" altLang="zh-CN"/>
                        <a:t>4</a:t>
                      </a:r>
                      <a:r>
                        <a:rPr lang="zh-CN" altLang="en-US"/>
                        <a:t>月</a:t>
                      </a:r>
                      <a:r>
                        <a:rPr lang="en-US" altLang="zh-CN"/>
                        <a:t>1</a:t>
                      </a:r>
                      <a:r>
                        <a:rPr lang="zh-CN" altLang="en-US"/>
                        <a:t>日这段时间内的每个</a:t>
                      </a:r>
                      <a:r>
                        <a:rPr lang="en-US" altLang="zh-CN"/>
                        <a:t>4</a:t>
                      </a:r>
                      <a:r>
                        <a:rPr lang="zh-CN" altLang="en-US"/>
                        <a:t>月</a:t>
                      </a:r>
                      <a:r>
                        <a:rPr lang="en-US" altLang="zh-CN"/>
                        <a:t>1</a:t>
                      </a:r>
                      <a:r>
                        <a:rPr lang="zh-CN" altLang="en-US"/>
                        <a:t>日和</a:t>
                      </a:r>
                      <a:r>
                        <a:rPr lang="en-US" altLang="zh-CN"/>
                        <a:t>10</a:t>
                      </a:r>
                      <a:r>
                        <a:rPr lang="zh-CN" altLang="en-US"/>
                        <a:t>月</a:t>
                      </a:r>
                      <a:r>
                        <a:rPr lang="en-US" altLang="zh-CN"/>
                        <a:t>1</a:t>
                      </a:r>
                      <a:r>
                        <a:rPr lang="zh-CN" altLang="en-US"/>
                        <a:t>日</a:t>
                      </a:r>
                      <a:endParaRPr lang="zh-CN" altLang="en-US"/>
                    </a:p>
                  </a:txBody>
                  <a:tcPr/>
                </a:tc>
              </a:tr>
              <a:tr h="380365">
                <a:tc>
                  <a:txBody>
                    <a:bodyPr/>
                    <a:p>
                      <a:pPr algn="ctr">
                        <a:buNone/>
                      </a:pPr>
                      <a:r>
                        <a:rPr lang="zh-CN" altLang="en-US"/>
                        <a:t>浮动利率支付方</a:t>
                      </a:r>
                      <a:endParaRPr lang="zh-CN" altLang="en-US"/>
                    </a:p>
                  </a:txBody>
                  <a:tcPr/>
                </a:tc>
                <a:tc>
                  <a:txBody>
                    <a:bodyPr/>
                    <a:p>
                      <a:pPr algn="l">
                        <a:buNone/>
                      </a:pPr>
                      <a:r>
                        <a:rPr lang="zh-CN" altLang="en-US"/>
                        <a:t>某企业</a:t>
                      </a:r>
                      <a:endParaRPr lang="zh-CN" altLang="en-US"/>
                    </a:p>
                  </a:txBody>
                  <a:tcPr/>
                </a:tc>
              </a:tr>
              <a:tr h="380365">
                <a:tc>
                  <a:txBody>
                    <a:bodyPr/>
                    <a:p>
                      <a:pPr algn="ctr">
                        <a:buNone/>
                      </a:pPr>
                      <a:r>
                        <a:rPr lang="zh-CN" altLang="en-US"/>
                        <a:t>浮动利率</a:t>
                      </a:r>
                      <a:endParaRPr lang="zh-CN" altLang="en-US"/>
                    </a:p>
                  </a:txBody>
                  <a:tcPr/>
                </a:tc>
                <a:tc>
                  <a:txBody>
                    <a:bodyPr/>
                    <a:p>
                      <a:pPr algn="l">
                        <a:buNone/>
                      </a:pPr>
                      <a:r>
                        <a:rPr lang="en-US" altLang="zh-CN"/>
                        <a:t>3</a:t>
                      </a:r>
                      <a:r>
                        <a:rPr lang="zh-CN" altLang="en-US"/>
                        <a:t>个月期</a:t>
                      </a:r>
                      <a:r>
                        <a:rPr lang="en-US" altLang="zh-CN"/>
                        <a:t>Shibor+98BP</a:t>
                      </a:r>
                      <a:endParaRPr lang="en-US" altLang="zh-CN"/>
                    </a:p>
                  </a:txBody>
                  <a:tcPr/>
                </a:tc>
              </a:tr>
              <a:tr h="379730">
                <a:tc>
                  <a:txBody>
                    <a:bodyPr/>
                    <a:p>
                      <a:pPr algn="ctr">
                        <a:buNone/>
                      </a:pPr>
                      <a:r>
                        <a:rPr lang="zh-CN" altLang="en-US"/>
                        <a:t>浮动利率支付日期</a:t>
                      </a:r>
                      <a:endParaRPr lang="zh-CN" altLang="en-US"/>
                    </a:p>
                  </a:txBody>
                  <a:tcPr/>
                </a:tc>
                <a:tc>
                  <a:txBody>
                    <a:bodyPr/>
                    <a:p>
                      <a:pPr algn="l">
                        <a:buNone/>
                      </a:pPr>
                      <a:r>
                        <a:rPr lang="zh-CN" altLang="en-US"/>
                        <a:t>自</a:t>
                      </a:r>
                      <a:r>
                        <a:rPr lang="en-US" altLang="zh-CN"/>
                        <a:t>2016</a:t>
                      </a:r>
                      <a:r>
                        <a:rPr lang="zh-CN" altLang="en-US"/>
                        <a:t>年</a:t>
                      </a:r>
                      <a:r>
                        <a:rPr lang="en-US" altLang="zh-CN"/>
                        <a:t>10</a:t>
                      </a:r>
                      <a:r>
                        <a:rPr lang="zh-CN" altLang="en-US"/>
                        <a:t>月</a:t>
                      </a:r>
                      <a:r>
                        <a:rPr lang="en-US" altLang="zh-CN"/>
                        <a:t>1</a:t>
                      </a:r>
                      <a:r>
                        <a:rPr lang="zh-CN" altLang="en-US"/>
                        <a:t>日</a:t>
                      </a:r>
                      <a:r>
                        <a:rPr lang="zh-CN" altLang="en-US" sz="1800">
                          <a:sym typeface="+mn-ea"/>
                        </a:rPr>
                        <a:t>（含）至</a:t>
                      </a:r>
                      <a:r>
                        <a:rPr lang="en-US" altLang="zh-CN" sz="1800">
                          <a:sym typeface="+mn-ea"/>
                        </a:rPr>
                        <a:t>2018</a:t>
                      </a:r>
                      <a:r>
                        <a:rPr lang="zh-CN" altLang="en-US" sz="1800">
                          <a:sym typeface="+mn-ea"/>
                        </a:rPr>
                        <a:t>年</a:t>
                      </a:r>
                      <a:r>
                        <a:rPr lang="en-US" altLang="zh-CN" sz="1800">
                          <a:sym typeface="+mn-ea"/>
                        </a:rPr>
                        <a:t>4</a:t>
                      </a:r>
                      <a:r>
                        <a:rPr lang="zh-CN" altLang="en-US" sz="1800">
                          <a:sym typeface="+mn-ea"/>
                        </a:rPr>
                        <a:t>月</a:t>
                      </a:r>
                      <a:r>
                        <a:rPr lang="en-US" altLang="zh-CN" sz="1800">
                          <a:sym typeface="+mn-ea"/>
                        </a:rPr>
                        <a:t>1</a:t>
                      </a:r>
                      <a:r>
                        <a:rPr lang="zh-CN" altLang="en-US" sz="1800">
                          <a:sym typeface="+mn-ea"/>
                        </a:rPr>
                        <a:t>日这段时间内的每个</a:t>
                      </a:r>
                      <a:r>
                        <a:rPr lang="en-US" altLang="zh-CN" sz="1800">
                          <a:sym typeface="+mn-ea"/>
                        </a:rPr>
                        <a:t>4</a:t>
                      </a:r>
                      <a:r>
                        <a:rPr lang="zh-CN" altLang="en-US" sz="1800">
                          <a:sym typeface="+mn-ea"/>
                        </a:rPr>
                        <a:t>月</a:t>
                      </a:r>
                      <a:r>
                        <a:rPr lang="en-US" altLang="zh-CN" sz="1800">
                          <a:sym typeface="+mn-ea"/>
                        </a:rPr>
                        <a:t>1</a:t>
                      </a:r>
                      <a:r>
                        <a:rPr lang="zh-CN" altLang="en-US" sz="1800">
                          <a:sym typeface="+mn-ea"/>
                        </a:rPr>
                        <a:t>日和</a:t>
                      </a:r>
                      <a:r>
                        <a:rPr lang="en-US" altLang="zh-CN" sz="1800">
                          <a:sym typeface="+mn-ea"/>
                        </a:rPr>
                        <a:t>10</a:t>
                      </a:r>
                      <a:r>
                        <a:rPr lang="zh-CN" altLang="en-US" sz="1800">
                          <a:sym typeface="+mn-ea"/>
                        </a:rPr>
                        <a:t>月</a:t>
                      </a:r>
                      <a:r>
                        <a:rPr lang="en-US" altLang="zh-CN" sz="1800">
                          <a:sym typeface="+mn-ea"/>
                        </a:rPr>
                        <a:t>1</a:t>
                      </a:r>
                      <a:r>
                        <a:rPr lang="zh-CN" altLang="en-US" sz="1800">
                          <a:sym typeface="+mn-ea"/>
                        </a:rPr>
                        <a:t>日</a:t>
                      </a:r>
                      <a:endParaRPr lang="zh-CN" altLang="en-US"/>
                    </a:p>
                  </a:txBody>
                  <a:tcPr/>
                </a:tc>
              </a:tr>
            </a:tbl>
          </a:graphicData>
        </a:graphic>
      </p:graphicFrame>
      <p:sp>
        <p:nvSpPr>
          <p:cNvPr id="6" name="文本框 5"/>
          <p:cNvSpPr txBox="1"/>
          <p:nvPr/>
        </p:nvSpPr>
        <p:spPr>
          <a:xfrm>
            <a:off x="5091430" y="1313815"/>
            <a:ext cx="2496185" cy="521970"/>
          </a:xfrm>
          <a:prstGeom prst="rect">
            <a:avLst/>
          </a:prstGeom>
          <a:noFill/>
        </p:spPr>
        <p:txBody>
          <a:bodyPr wrap="square" rtlCol="0">
            <a:spAutoFit/>
          </a:bodyPr>
          <a:p>
            <a:r>
              <a:rPr lang="zh-CN" altLang="en-US" sz="2800"/>
              <a:t>利率互换协议</a:t>
            </a:r>
            <a:endParaRPr lang="zh-CN" altLang="en-US" sz="2800"/>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a:t>
            </a:r>
            <a:r>
              <a:rPr sz="2800" spc="0">
                <a:solidFill>
                  <a:schemeClr val="tx1"/>
                </a:solidFill>
                <a:effectLst>
                  <a:outerShdw blurRad="38100" dist="38100" dir="2700000" algn="tl">
                    <a:srgbClr val="000000">
                      <a:alpha val="43137"/>
                    </a:srgbClr>
                  </a:outerShdw>
                </a:effectLst>
                <a:latin typeface="+mj-lt"/>
                <a:ea typeface="+mj-ea"/>
              </a:rPr>
              <a:t>利率互换</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t>在利率互换市场中，通常将固定利率的支付方称为互换买方，或互换多方；而将固定利率的收取方称为互换卖方或互换空方。</a:t>
            </a:r>
          </a:p>
          <a:p>
            <a:pPr marL="0" indent="0">
              <a:buNone/>
            </a:pPr>
            <a:r>
              <a:t>      因为互换合约的价值与某个浮动的利率挂钩，如果在未来浮动利率上升，那么支付固定利率的一方将获得额外收益，相当于看涨利率并在利率上涨中获利，相当于金融投资中的买方或多方。</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a:t>
            </a:r>
            <a:r>
              <a:rPr sz="2800" spc="0">
                <a:solidFill>
                  <a:schemeClr val="tx1"/>
                </a:solidFill>
                <a:effectLst>
                  <a:outerShdw blurRad="38100" dist="38100" dir="2700000" algn="tl">
                    <a:srgbClr val="000000">
                      <a:alpha val="43137"/>
                    </a:srgbClr>
                  </a:outerShdw>
                </a:effectLst>
                <a:latin typeface="+mj-lt"/>
                <a:ea typeface="+mj-ea"/>
              </a:rPr>
              <a:t>利率互换</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a:t>
            </a:r>
            <a:r>
              <a:t>在上述案例中，如果企业已经持有该互换协议一段时间之后，认为避险的目的已经达到，或利率没有向预期的方向波动，那么企业可以通过如下三种方式来结清现有的互换合约头寸。</a:t>
            </a:r>
          </a:p>
          <a:p>
            <a:pPr>
              <a:buFont typeface="Wingdings" panose="05000000000000000000" charset="0"/>
              <a:buChar char="n"/>
            </a:pPr>
            <a:r>
              <a:t> 出售现有的互换合约，相当于期货交易里的平仓。由于第三方信用风险不同，利用这种方式平仓时，需要获得现有交易对手的同同意。</a:t>
            </a:r>
          </a:p>
          <a:p>
            <a:pPr>
              <a:buFont typeface="Wingdings" panose="05000000000000000000" charset="0"/>
              <a:buChar char="n"/>
            </a:pPr>
            <a:r>
              <a:t> 建立新的方向相反的互换合约，对冲原互换协议，实现锁仓。</a:t>
            </a:r>
          </a:p>
          <a:p>
            <a:pPr>
              <a:buFont typeface="Wingdings" panose="05000000000000000000" charset="0"/>
              <a:buChar char="n"/>
            </a:pPr>
            <a:r>
              <a:t> 解除原有的互换协议，相当于提前协议平仓。需要给交易对手一定的补偿，或将未来现金流贴现后进行结算。</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a:t>
            </a:r>
            <a:r>
              <a:rPr sz="2800" spc="0">
                <a:solidFill>
                  <a:schemeClr val="tx1"/>
                </a:solidFill>
                <a:effectLst>
                  <a:outerShdw blurRad="38100" dist="38100" dir="2700000" algn="tl">
                    <a:srgbClr val="000000">
                      <a:alpha val="43137"/>
                    </a:srgbClr>
                  </a:outerShdw>
                </a:effectLst>
                <a:latin typeface="+mj-lt"/>
                <a:ea typeface="+mj-ea"/>
              </a:rPr>
              <a:t>货币互换</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rPr lang="en-US" altLang="zh-CN"/>
              <a:t>     货</a:t>
            </a:r>
            <a:r>
              <a:t>币互换是在约定期限内交换约定数量的两种货币本金，同时定期交换两种货币利息的交易协议。</a:t>
            </a:r>
          </a:p>
        </p:txBody>
      </p:sp>
      <p:graphicFrame>
        <p:nvGraphicFramePr>
          <p:cNvPr id="4" name="表格 3"/>
          <p:cNvGraphicFramePr/>
          <p:nvPr>
            <p:custDataLst>
              <p:tags r:id="rId1"/>
            </p:custDataLst>
          </p:nvPr>
        </p:nvGraphicFramePr>
        <p:xfrm>
          <a:off x="1628775" y="3280410"/>
          <a:ext cx="8533765" cy="1524000"/>
        </p:xfrm>
        <a:graphic>
          <a:graphicData uri="http://schemas.openxmlformats.org/drawingml/2006/table">
            <a:tbl>
              <a:tblPr firstRow="1" bandRow="1">
                <a:tableStyleId>{5C22544A-7EE6-4342-B048-85BDC9FD1C3A}</a:tableStyleId>
              </a:tblPr>
              <a:tblGrid>
                <a:gridCol w="2844165"/>
                <a:gridCol w="2844165"/>
                <a:gridCol w="2844165"/>
              </a:tblGrid>
              <a:tr h="381000">
                <a:tc>
                  <a:txBody>
                    <a:bodyPr/>
                    <a:p>
                      <a:pPr algn="ctr">
                        <a:buNone/>
                      </a:pPr>
                      <a:r>
                        <a:rPr lang="zh-CN" altLang="en-US"/>
                        <a:t>货币互换类型</a:t>
                      </a:r>
                      <a:endParaRPr lang="zh-CN" altLang="en-US"/>
                    </a:p>
                  </a:txBody>
                  <a:tcPr/>
                </a:tc>
                <a:tc>
                  <a:txBody>
                    <a:bodyPr/>
                    <a:p>
                      <a:pPr algn="ctr">
                        <a:buNone/>
                      </a:pPr>
                      <a:r>
                        <a:rPr lang="zh-CN" altLang="en-US"/>
                        <a:t>涉及风险</a:t>
                      </a:r>
                      <a:endParaRPr lang="zh-CN" altLang="en-US"/>
                    </a:p>
                  </a:txBody>
                  <a:tcPr/>
                </a:tc>
                <a:tc>
                  <a:txBody>
                    <a:bodyPr/>
                    <a:p>
                      <a:pPr algn="ctr">
                        <a:buNone/>
                      </a:pPr>
                      <a:endParaRPr lang="zh-CN" altLang="en-US"/>
                    </a:p>
                  </a:txBody>
                  <a:tcPr/>
                </a:tc>
              </a:tr>
              <a:tr h="381000">
                <a:tc>
                  <a:txBody>
                    <a:bodyPr/>
                    <a:p>
                      <a:pPr algn="ctr">
                        <a:buNone/>
                      </a:pPr>
                      <a:r>
                        <a:rPr lang="zh-CN" altLang="en-US"/>
                        <a:t>固定利率对固定利率</a:t>
                      </a:r>
                      <a:endParaRPr lang="zh-CN" altLang="en-US"/>
                    </a:p>
                  </a:txBody>
                  <a:tcPr/>
                </a:tc>
                <a:tc>
                  <a:txBody>
                    <a:bodyPr/>
                    <a:p>
                      <a:pPr algn="ctr">
                        <a:buNone/>
                      </a:pPr>
                      <a:r>
                        <a:rPr lang="zh-CN" altLang="en-US"/>
                        <a:t>汇率风险</a:t>
                      </a:r>
                      <a:endParaRPr lang="zh-CN" altLang="en-US"/>
                    </a:p>
                  </a:txBody>
                  <a:tcPr/>
                </a:tc>
                <a:tc>
                  <a:txBody>
                    <a:bodyPr/>
                    <a:p>
                      <a:pPr algn="ctr">
                        <a:buNone/>
                      </a:pPr>
                      <a:r>
                        <a:rPr lang="zh-CN" altLang="en-US"/>
                        <a:t>一般意义上的货币互换</a:t>
                      </a:r>
                      <a:endParaRPr lang="zh-CN" altLang="en-US"/>
                    </a:p>
                  </a:txBody>
                  <a:tcPr/>
                </a:tc>
              </a:tr>
              <a:tr h="381000">
                <a:tc>
                  <a:txBody>
                    <a:bodyPr/>
                    <a:p>
                      <a:pPr algn="ctr">
                        <a:buNone/>
                      </a:pPr>
                      <a:r>
                        <a:rPr lang="zh-CN" altLang="en-US"/>
                        <a:t>固定利率对浮动利率</a:t>
                      </a:r>
                      <a:endParaRPr lang="zh-CN" altLang="en-US"/>
                    </a:p>
                  </a:txBody>
                  <a:tcPr/>
                </a:tc>
                <a:tc rowSpan="2">
                  <a:txBody>
                    <a:bodyPr/>
                    <a:p>
                      <a:pPr algn="ctr">
                        <a:buNone/>
                      </a:pPr>
                      <a:r>
                        <a:rPr lang="zh-CN" altLang="en-US"/>
                        <a:t>汇率风险、利率风险</a:t>
                      </a:r>
                      <a:endParaRPr lang="zh-CN" altLang="en-US"/>
                    </a:p>
                  </a:txBody>
                  <a:tcPr anchor="ctr" anchorCtr="0"/>
                </a:tc>
                <a:tc rowSpan="2">
                  <a:txBody>
                    <a:bodyPr/>
                    <a:p>
                      <a:pPr algn="ctr">
                        <a:buNone/>
                      </a:pPr>
                      <a:r>
                        <a:rPr lang="zh-CN" altLang="en-US"/>
                        <a:t>交叉型货币互换</a:t>
                      </a:r>
                      <a:endParaRPr lang="zh-CN" altLang="en-US"/>
                    </a:p>
                  </a:txBody>
                  <a:tcPr anchor="ctr" anchorCtr="0"/>
                </a:tc>
              </a:tr>
              <a:tr h="381000">
                <a:tc>
                  <a:txBody>
                    <a:bodyPr/>
                    <a:p>
                      <a:pPr algn="ctr">
                        <a:buNone/>
                      </a:pPr>
                      <a:r>
                        <a:rPr lang="zh-CN" altLang="en-US"/>
                        <a:t>浮动利率对浮动利率</a:t>
                      </a:r>
                      <a:endParaRPr lang="zh-CN" altLang="en-US"/>
                    </a:p>
                  </a:txBody>
                  <a:tcPr/>
                </a:tc>
                <a:tc vMerge="1">
                  <a:tcPr/>
                </a:tc>
                <a:tc vMerge="1">
                  <a:tcPr/>
                </a:tc>
              </a:tr>
            </a:tbl>
          </a:graphicData>
        </a:graphic>
      </p:graphicFrame>
      <p:sp>
        <p:nvSpPr>
          <p:cNvPr id="5" name="文本框 4"/>
          <p:cNvSpPr txBox="1"/>
          <p:nvPr/>
        </p:nvSpPr>
        <p:spPr>
          <a:xfrm>
            <a:off x="4458970" y="2790190"/>
            <a:ext cx="3333750" cy="398780"/>
          </a:xfrm>
          <a:prstGeom prst="rect">
            <a:avLst/>
          </a:prstGeom>
          <a:noFill/>
        </p:spPr>
        <p:txBody>
          <a:bodyPr wrap="square" rtlCol="0">
            <a:spAutoFit/>
          </a:bodyPr>
          <a:p>
            <a:r>
              <a:rPr lang="zh-CN" altLang="en-US" sz="2000">
                <a:latin typeface="黑体" panose="02010609060101010101" charset="-122"/>
                <a:ea typeface="黑体" panose="02010609060101010101" charset="-122"/>
              </a:rPr>
              <a:t>三种形式的货币互换</a:t>
            </a:r>
            <a:endParaRPr lang="zh-CN" altLang="en-US" sz="2000">
              <a:latin typeface="黑体" panose="02010609060101010101" charset="-122"/>
              <a:ea typeface="黑体" panose="02010609060101010101" charset="-122"/>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a:t>
            </a:r>
            <a:r>
              <a:rPr sz="2800" spc="0">
                <a:solidFill>
                  <a:schemeClr val="tx1"/>
                </a:solidFill>
                <a:effectLst>
                  <a:outerShdw blurRad="38100" dist="38100" dir="2700000" algn="tl">
                    <a:srgbClr val="000000">
                      <a:alpha val="43137"/>
                    </a:srgbClr>
                  </a:outerShdw>
                </a:effectLst>
                <a:latin typeface="+mj-lt"/>
                <a:ea typeface="+mj-ea"/>
              </a:rPr>
              <a:t>货币互换</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【例】中国的某家公司开始实施其</a:t>
            </a:r>
            <a:r>
              <a:rPr lang="en-US" altLang="zh-CN"/>
              <a:t>“</a:t>
            </a:r>
            <a:r>
              <a:t>走出去</a:t>
            </a:r>
            <a:r>
              <a:rPr lang="en-US" altLang="zh-CN"/>
              <a:t>”</a:t>
            </a:r>
            <a:r>
              <a:t>战略，计划在巴西设立子公司并开展业务。境外投资项目第一期需要资金</a:t>
            </a:r>
            <a:r>
              <a:rPr lang="en-US" altLang="zh-CN"/>
              <a:t>5</a:t>
            </a:r>
            <a:r>
              <a:t>亿巴西雷亚尔。因为该公司在巴西知名度比较低，所以面临雷亚尔融资困难。同时，巴西境内存在严重的通货膨胀，融资的利率也比较高。然而，该公司在中国境内是著名的制造业企业，并在中国香港设立了专门的子公司作为投融资平台和资金管理平台，因此可以以较低的成本获得人民币或美元贷款，或者发行债券融入人民币或美元的资金。</a:t>
            </a:r>
          </a:p>
          <a:p>
            <a:pPr marL="0" indent="0">
              <a:buNone/>
            </a:pPr>
            <a:r>
              <a:t>      该公司融资的最佳方式是在中国香港借入美元贷款，并在互换市场上通过货币互换将美元贷款转换成雷亚尔。</a:t>
            </a:r>
          </a:p>
          <a:p>
            <a:pPr marL="0" indent="0">
              <a:buNone/>
            </a:pPr>
            <a:r>
              <a:t>      于是，该公司向中国银行申请了</a:t>
            </a:r>
            <a:r>
              <a:rPr lang="en-US" altLang="zh-CN"/>
              <a:t>2.5</a:t>
            </a:r>
            <a:r>
              <a:t>亿美元的贷款，期限是</a:t>
            </a:r>
            <a:r>
              <a:rPr lang="en-US" altLang="zh-CN"/>
              <a:t>5</a:t>
            </a:r>
            <a:r>
              <a:t>年，利率是</a:t>
            </a:r>
            <a:r>
              <a:rPr lang="en-US" altLang="zh-CN"/>
              <a:t>3.26%</a:t>
            </a:r>
            <a:r>
              <a:t>。随后，与西班牙的桑坦德银行签署了一份货币互换协议，协议期限也是</a:t>
            </a:r>
            <a:r>
              <a:rPr lang="en-US" altLang="zh-CN"/>
              <a:t>5</a:t>
            </a:r>
            <a:r>
              <a:t>年。在合约有效期内，桑坦德银行以</a:t>
            </a:r>
            <a:r>
              <a:rPr lang="en-US" altLang="zh-CN"/>
              <a:t>3.2%</a:t>
            </a:r>
            <a:r>
              <a:t>的固定年利率向中国公司支付美元利息，同时中国公司以</a:t>
            </a:r>
            <a:r>
              <a:rPr lang="en-US" altLang="zh-CN"/>
              <a:t>5.2%</a:t>
            </a:r>
            <a:r>
              <a:t>的固定年利率向桑坦德银行支付雷亚尔利息。</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场外</a:t>
            </a:r>
            <a:r>
              <a:rPr sz="2800" spc="0">
                <a:solidFill>
                  <a:schemeClr val="tx1"/>
                </a:solidFill>
                <a:effectLst>
                  <a:outerShdw blurRad="38100" dist="38100" dir="2700000" algn="tl">
                    <a:srgbClr val="000000">
                      <a:alpha val="43137"/>
                    </a:srgbClr>
                  </a:outerShdw>
                </a:effectLst>
                <a:latin typeface="+mj-lt"/>
                <a:ea typeface="+mj-ea"/>
              </a:rPr>
              <a:t>货币互换</a:t>
            </a:r>
            <a:endParaRPr sz="2800" spc="0">
              <a:solidFill>
                <a:schemeClr val="tx1"/>
              </a:solidFill>
              <a:effectLst>
                <a:outerShdw blurRad="38100" dist="38100" dir="2700000" algn="tl">
                  <a:srgbClr val="000000">
                    <a:alpha val="43137"/>
                  </a:srgbClr>
                </a:outerShdw>
              </a:effectLst>
              <a:latin typeface="+mj-lt"/>
              <a:ea typeface="+mj-ea"/>
            </a:endParaRPr>
          </a:p>
        </p:txBody>
      </p:sp>
      <p:grpSp>
        <p:nvGrpSpPr>
          <p:cNvPr id="47" name="组合 46"/>
          <p:cNvGrpSpPr/>
          <p:nvPr/>
        </p:nvGrpSpPr>
        <p:grpSpPr>
          <a:xfrm>
            <a:off x="2041525" y="1473835"/>
            <a:ext cx="8379460" cy="3627755"/>
            <a:chOff x="2999" y="2321"/>
            <a:chExt cx="13196" cy="5713"/>
          </a:xfrm>
        </p:grpSpPr>
        <p:grpSp>
          <p:nvGrpSpPr>
            <p:cNvPr id="45" name="组合 44"/>
            <p:cNvGrpSpPr/>
            <p:nvPr/>
          </p:nvGrpSpPr>
          <p:grpSpPr>
            <a:xfrm>
              <a:off x="2999" y="3298"/>
              <a:ext cx="13196" cy="4736"/>
              <a:chOff x="2999" y="3298"/>
              <a:chExt cx="13196" cy="4736"/>
            </a:xfrm>
          </p:grpSpPr>
          <p:sp>
            <p:nvSpPr>
              <p:cNvPr id="5" name="圆角矩形 4"/>
              <p:cNvSpPr/>
              <p:nvPr/>
            </p:nvSpPr>
            <p:spPr>
              <a:xfrm>
                <a:off x="3002" y="3529"/>
                <a:ext cx="3006" cy="6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中国银行</a:t>
                </a:r>
                <a:endParaRPr lang="zh-CN" altLang="en-US"/>
              </a:p>
            </p:txBody>
          </p:sp>
          <p:sp>
            <p:nvSpPr>
              <p:cNvPr id="6" name="圆角矩形 5"/>
              <p:cNvSpPr/>
              <p:nvPr/>
            </p:nvSpPr>
            <p:spPr>
              <a:xfrm>
                <a:off x="8092" y="3529"/>
                <a:ext cx="3006" cy="6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中国公司</a:t>
                </a:r>
                <a:endParaRPr lang="zh-CN" altLang="en-US"/>
              </a:p>
            </p:txBody>
          </p:sp>
          <p:sp>
            <p:nvSpPr>
              <p:cNvPr id="7" name="圆角矩形 6"/>
              <p:cNvSpPr/>
              <p:nvPr/>
            </p:nvSpPr>
            <p:spPr>
              <a:xfrm>
                <a:off x="13187" y="3529"/>
                <a:ext cx="3006" cy="6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桑坦德银行</a:t>
                </a:r>
                <a:endParaRPr lang="zh-CN" altLang="en-US"/>
              </a:p>
            </p:txBody>
          </p:sp>
          <p:cxnSp>
            <p:nvCxnSpPr>
              <p:cNvPr id="8" name="直接箭头连接符 7"/>
              <p:cNvCxnSpPr>
                <a:stCxn id="5" idx="3"/>
                <a:endCxn id="6" idx="1"/>
              </p:cNvCxnSpPr>
              <p:nvPr/>
            </p:nvCxnSpPr>
            <p:spPr>
              <a:xfrm>
                <a:off x="6008" y="3862"/>
                <a:ext cx="2084" cy="0"/>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cxnSp>
            <p:nvCxnSpPr>
              <p:cNvPr id="9" name="直接箭头连接符 8"/>
              <p:cNvCxnSpPr/>
              <p:nvPr/>
            </p:nvCxnSpPr>
            <p:spPr>
              <a:xfrm>
                <a:off x="11103" y="3945"/>
                <a:ext cx="2084" cy="0"/>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grpSp>
            <p:nvGrpSpPr>
              <p:cNvPr id="20" name="组合 19"/>
              <p:cNvGrpSpPr/>
              <p:nvPr/>
            </p:nvGrpSpPr>
            <p:grpSpPr>
              <a:xfrm>
                <a:off x="3005" y="5232"/>
                <a:ext cx="13191" cy="665"/>
                <a:chOff x="3202" y="3729"/>
                <a:chExt cx="13191" cy="665"/>
              </a:xfrm>
            </p:grpSpPr>
            <p:sp>
              <p:nvSpPr>
                <p:cNvPr id="15" name="圆角矩形 14"/>
                <p:cNvSpPr/>
                <p:nvPr/>
              </p:nvSpPr>
              <p:spPr>
                <a:xfrm>
                  <a:off x="3202" y="3729"/>
                  <a:ext cx="3006" cy="6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中国银行</a:t>
                  </a:r>
                  <a:endParaRPr lang="zh-CN" altLang="en-US"/>
                </a:p>
              </p:txBody>
            </p:sp>
            <p:sp>
              <p:nvSpPr>
                <p:cNvPr id="16" name="圆角矩形 15"/>
                <p:cNvSpPr/>
                <p:nvPr/>
              </p:nvSpPr>
              <p:spPr>
                <a:xfrm>
                  <a:off x="8292" y="3729"/>
                  <a:ext cx="3006" cy="6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中国公司</a:t>
                  </a:r>
                  <a:endParaRPr lang="zh-CN" altLang="en-US"/>
                </a:p>
              </p:txBody>
            </p:sp>
            <p:sp>
              <p:nvSpPr>
                <p:cNvPr id="17" name="圆角矩形 16"/>
                <p:cNvSpPr/>
                <p:nvPr/>
              </p:nvSpPr>
              <p:spPr>
                <a:xfrm>
                  <a:off x="13387" y="3729"/>
                  <a:ext cx="3006" cy="6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桑坦德银行</a:t>
                  </a:r>
                  <a:endParaRPr lang="zh-CN" altLang="en-US"/>
                </a:p>
              </p:txBody>
            </p:sp>
            <p:cxnSp>
              <p:nvCxnSpPr>
                <p:cNvPr id="18" name="直接箭头连接符 17"/>
                <p:cNvCxnSpPr>
                  <a:stCxn id="15" idx="3"/>
                  <a:endCxn id="16" idx="1"/>
                </p:cNvCxnSpPr>
                <p:nvPr/>
              </p:nvCxnSpPr>
              <p:spPr>
                <a:xfrm>
                  <a:off x="6208" y="4062"/>
                  <a:ext cx="2084" cy="0"/>
                </a:xfrm>
                <a:prstGeom prst="straightConnector1">
                  <a:avLst/>
                </a:prstGeom>
                <a:ln>
                  <a:headEnd type="arrow"/>
                  <a:tailEnd type="none" w="med" len="med"/>
                </a:ln>
              </p:spPr>
              <p:style>
                <a:lnRef idx="3">
                  <a:schemeClr val="dk1"/>
                </a:lnRef>
                <a:fillRef idx="0">
                  <a:schemeClr val="dk1"/>
                </a:fillRef>
                <a:effectRef idx="2">
                  <a:schemeClr val="dk1"/>
                </a:effectRef>
                <a:fontRef idx="minor">
                  <a:schemeClr val="tx1"/>
                </a:fontRef>
              </p:style>
            </p:cxnSp>
            <p:cxnSp>
              <p:nvCxnSpPr>
                <p:cNvPr id="19" name="直接箭头连接符 18"/>
                <p:cNvCxnSpPr/>
                <p:nvPr/>
              </p:nvCxnSpPr>
              <p:spPr>
                <a:xfrm>
                  <a:off x="11283" y="4151"/>
                  <a:ext cx="2084" cy="0"/>
                </a:xfrm>
                <a:prstGeom prst="straightConnector1">
                  <a:avLst/>
                </a:prstGeom>
                <a:ln>
                  <a:headEnd type="arrow"/>
                  <a:tailEnd type="none" w="med" len="med"/>
                </a:ln>
              </p:spPr>
              <p:style>
                <a:lnRef idx="3">
                  <a:schemeClr val="dk1"/>
                </a:lnRef>
                <a:fillRef idx="0">
                  <a:schemeClr val="dk1"/>
                </a:fillRef>
                <a:effectRef idx="2">
                  <a:schemeClr val="dk1"/>
                </a:effectRef>
                <a:fontRef idx="minor">
                  <a:schemeClr val="tx1"/>
                </a:fontRef>
              </p:style>
            </p:cxnSp>
          </p:grpSp>
          <p:grpSp>
            <p:nvGrpSpPr>
              <p:cNvPr id="21" name="组合 20"/>
              <p:cNvGrpSpPr/>
              <p:nvPr/>
            </p:nvGrpSpPr>
            <p:grpSpPr>
              <a:xfrm>
                <a:off x="2999" y="6935"/>
                <a:ext cx="13191" cy="665"/>
                <a:chOff x="3202" y="3729"/>
                <a:chExt cx="13191" cy="665"/>
              </a:xfrm>
            </p:grpSpPr>
            <p:sp>
              <p:nvSpPr>
                <p:cNvPr id="22" name="圆角矩形 21"/>
                <p:cNvSpPr/>
                <p:nvPr/>
              </p:nvSpPr>
              <p:spPr>
                <a:xfrm>
                  <a:off x="3202" y="3729"/>
                  <a:ext cx="3006" cy="6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中国银行</a:t>
                  </a:r>
                  <a:endParaRPr lang="zh-CN" altLang="en-US"/>
                </a:p>
              </p:txBody>
            </p:sp>
            <p:sp>
              <p:nvSpPr>
                <p:cNvPr id="23" name="圆角矩形 22"/>
                <p:cNvSpPr/>
                <p:nvPr/>
              </p:nvSpPr>
              <p:spPr>
                <a:xfrm>
                  <a:off x="8292" y="3729"/>
                  <a:ext cx="3006" cy="6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中国公司</a:t>
                  </a:r>
                  <a:endParaRPr lang="zh-CN" altLang="en-US"/>
                </a:p>
              </p:txBody>
            </p:sp>
            <p:sp>
              <p:nvSpPr>
                <p:cNvPr id="24" name="圆角矩形 23"/>
                <p:cNvSpPr/>
                <p:nvPr/>
              </p:nvSpPr>
              <p:spPr>
                <a:xfrm>
                  <a:off x="13387" y="3729"/>
                  <a:ext cx="3006" cy="6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桑坦德银行</a:t>
                  </a:r>
                  <a:endParaRPr lang="zh-CN" altLang="en-US"/>
                </a:p>
              </p:txBody>
            </p:sp>
            <p:cxnSp>
              <p:nvCxnSpPr>
                <p:cNvPr id="25" name="直接箭头连接符 24"/>
                <p:cNvCxnSpPr>
                  <a:stCxn id="22" idx="3"/>
                  <a:endCxn id="23" idx="1"/>
                </p:cNvCxnSpPr>
                <p:nvPr/>
              </p:nvCxnSpPr>
              <p:spPr>
                <a:xfrm>
                  <a:off x="6208" y="4062"/>
                  <a:ext cx="2084" cy="0"/>
                </a:xfrm>
                <a:prstGeom prst="straightConnector1">
                  <a:avLst/>
                </a:prstGeom>
                <a:ln>
                  <a:headEnd type="arrow"/>
                  <a:tailEnd type="none" w="med" len="med"/>
                </a:ln>
              </p:spPr>
              <p:style>
                <a:lnRef idx="3">
                  <a:schemeClr val="dk1"/>
                </a:lnRef>
                <a:fillRef idx="0">
                  <a:schemeClr val="dk1"/>
                </a:fillRef>
                <a:effectRef idx="2">
                  <a:schemeClr val="dk1"/>
                </a:effectRef>
                <a:fontRef idx="minor">
                  <a:schemeClr val="tx1"/>
                </a:fontRef>
              </p:style>
            </p:cxnSp>
            <p:cxnSp>
              <p:nvCxnSpPr>
                <p:cNvPr id="26" name="直接箭头连接符 25"/>
                <p:cNvCxnSpPr/>
                <p:nvPr/>
              </p:nvCxnSpPr>
              <p:spPr>
                <a:xfrm>
                  <a:off x="11303" y="3991"/>
                  <a:ext cx="2084" cy="0"/>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grpSp>
          <p:sp>
            <p:nvSpPr>
              <p:cNvPr id="27" name="文本框 26"/>
              <p:cNvSpPr txBox="1"/>
              <p:nvPr/>
            </p:nvSpPr>
            <p:spPr>
              <a:xfrm>
                <a:off x="6330" y="3937"/>
                <a:ext cx="2115" cy="434"/>
              </a:xfrm>
              <a:prstGeom prst="rect">
                <a:avLst/>
              </a:prstGeom>
              <a:noFill/>
            </p:spPr>
            <p:txBody>
              <a:bodyPr wrap="square" rtlCol="0">
                <a:spAutoFit/>
              </a:bodyPr>
              <a:p>
                <a:r>
                  <a:rPr lang="en-US" altLang="zh-CN" sz="1200"/>
                  <a:t>2.5</a:t>
                </a:r>
                <a:r>
                  <a:rPr lang="zh-CN" altLang="en-US" sz="1200"/>
                  <a:t>亿美元</a:t>
                </a:r>
                <a:endParaRPr lang="zh-CN" altLang="en-US" sz="1200"/>
              </a:p>
            </p:txBody>
          </p:sp>
          <p:sp>
            <p:nvSpPr>
              <p:cNvPr id="28" name="文本框 27"/>
              <p:cNvSpPr txBox="1"/>
              <p:nvPr/>
            </p:nvSpPr>
            <p:spPr>
              <a:xfrm>
                <a:off x="11377" y="3937"/>
                <a:ext cx="2115" cy="434"/>
              </a:xfrm>
              <a:prstGeom prst="rect">
                <a:avLst/>
              </a:prstGeom>
              <a:noFill/>
            </p:spPr>
            <p:txBody>
              <a:bodyPr wrap="square" rtlCol="0">
                <a:spAutoFit/>
              </a:bodyPr>
              <a:p>
                <a:r>
                  <a:rPr lang="en-US" altLang="zh-CN" sz="1200"/>
                  <a:t>2.5</a:t>
                </a:r>
                <a:r>
                  <a:rPr lang="zh-CN" altLang="en-US" sz="1200"/>
                  <a:t>亿美元</a:t>
                </a:r>
                <a:endParaRPr lang="zh-CN" altLang="en-US" sz="1200"/>
              </a:p>
            </p:txBody>
          </p:sp>
          <p:cxnSp>
            <p:nvCxnSpPr>
              <p:cNvPr id="29" name="直接箭头连接符 28"/>
              <p:cNvCxnSpPr/>
              <p:nvPr/>
            </p:nvCxnSpPr>
            <p:spPr>
              <a:xfrm flipH="1">
                <a:off x="11080" y="3732"/>
                <a:ext cx="2096" cy="6"/>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sp>
            <p:nvSpPr>
              <p:cNvPr id="30" name="文本框 29"/>
              <p:cNvSpPr txBox="1"/>
              <p:nvPr/>
            </p:nvSpPr>
            <p:spPr>
              <a:xfrm>
                <a:off x="11377" y="3298"/>
                <a:ext cx="2115" cy="434"/>
              </a:xfrm>
              <a:prstGeom prst="rect">
                <a:avLst/>
              </a:prstGeom>
              <a:noFill/>
            </p:spPr>
            <p:txBody>
              <a:bodyPr wrap="square" rtlCol="0">
                <a:spAutoFit/>
              </a:bodyPr>
              <a:p>
                <a:r>
                  <a:rPr lang="en-US" altLang="zh-CN" sz="1200"/>
                  <a:t>5</a:t>
                </a:r>
                <a:r>
                  <a:rPr lang="zh-CN" altLang="en-US" sz="1200"/>
                  <a:t>亿雷亚尔</a:t>
                </a:r>
                <a:endParaRPr lang="zh-CN" altLang="en-US" sz="1200"/>
              </a:p>
            </p:txBody>
          </p:sp>
          <p:sp>
            <p:nvSpPr>
              <p:cNvPr id="31" name="文本框 30"/>
              <p:cNvSpPr txBox="1"/>
              <p:nvPr/>
            </p:nvSpPr>
            <p:spPr>
              <a:xfrm>
                <a:off x="6330" y="5654"/>
                <a:ext cx="2115" cy="434"/>
              </a:xfrm>
              <a:prstGeom prst="rect">
                <a:avLst/>
              </a:prstGeom>
              <a:noFill/>
            </p:spPr>
            <p:txBody>
              <a:bodyPr wrap="square" rtlCol="0">
                <a:spAutoFit/>
              </a:bodyPr>
              <a:p>
                <a:r>
                  <a:rPr lang="en-US" altLang="zh-CN" sz="1200"/>
                  <a:t>815</a:t>
                </a:r>
                <a:r>
                  <a:rPr lang="zh-CN" altLang="en-US" sz="1200"/>
                  <a:t>万美元</a:t>
                </a:r>
                <a:endParaRPr lang="zh-CN" altLang="en-US" sz="1200"/>
              </a:p>
            </p:txBody>
          </p:sp>
          <p:sp>
            <p:nvSpPr>
              <p:cNvPr id="32" name="文本框 31"/>
              <p:cNvSpPr txBox="1"/>
              <p:nvPr/>
            </p:nvSpPr>
            <p:spPr>
              <a:xfrm>
                <a:off x="11377" y="5654"/>
                <a:ext cx="2608" cy="434"/>
              </a:xfrm>
              <a:prstGeom prst="rect">
                <a:avLst/>
              </a:prstGeom>
              <a:noFill/>
            </p:spPr>
            <p:txBody>
              <a:bodyPr wrap="square" rtlCol="0">
                <a:spAutoFit/>
              </a:bodyPr>
              <a:p>
                <a:r>
                  <a:rPr lang="en-US" sz="1200"/>
                  <a:t>2600</a:t>
                </a:r>
                <a:r>
                  <a:rPr lang="zh-CN" altLang="en-US" sz="1200"/>
                  <a:t>万雷亚尔</a:t>
                </a:r>
                <a:endParaRPr lang="zh-CN" altLang="en-US" sz="1200"/>
              </a:p>
            </p:txBody>
          </p:sp>
          <p:cxnSp>
            <p:nvCxnSpPr>
              <p:cNvPr id="33" name="直接箭头连接符 32"/>
              <p:cNvCxnSpPr/>
              <p:nvPr/>
            </p:nvCxnSpPr>
            <p:spPr>
              <a:xfrm>
                <a:off x="11110" y="5420"/>
                <a:ext cx="2084" cy="0"/>
              </a:xfrm>
              <a:prstGeom prst="straightConnector1">
                <a:avLst/>
              </a:prstGeom>
              <a:ln>
                <a:headEnd type="none"/>
                <a:tailEnd type="arrow" w="med" len="med"/>
              </a:ln>
            </p:spPr>
            <p:style>
              <a:lnRef idx="3">
                <a:schemeClr val="dk1"/>
              </a:lnRef>
              <a:fillRef idx="0">
                <a:schemeClr val="dk1"/>
              </a:fillRef>
              <a:effectRef idx="2">
                <a:schemeClr val="dk1"/>
              </a:effectRef>
              <a:fontRef idx="minor">
                <a:schemeClr val="tx1"/>
              </a:fontRef>
            </p:style>
          </p:cxnSp>
          <p:sp>
            <p:nvSpPr>
              <p:cNvPr id="34" name="文本框 33"/>
              <p:cNvSpPr txBox="1"/>
              <p:nvPr/>
            </p:nvSpPr>
            <p:spPr>
              <a:xfrm>
                <a:off x="11377" y="4986"/>
                <a:ext cx="2115" cy="434"/>
              </a:xfrm>
              <a:prstGeom prst="rect">
                <a:avLst/>
              </a:prstGeom>
              <a:noFill/>
            </p:spPr>
            <p:txBody>
              <a:bodyPr wrap="square" rtlCol="0">
                <a:spAutoFit/>
              </a:bodyPr>
              <a:p>
                <a:r>
                  <a:rPr lang="en-US" altLang="zh-CN" sz="1200"/>
                  <a:t>800</a:t>
                </a:r>
                <a:r>
                  <a:rPr lang="zh-CN" altLang="en-US" sz="1200"/>
                  <a:t>万美元</a:t>
                </a:r>
                <a:endParaRPr lang="zh-CN" altLang="en-US" sz="1200"/>
              </a:p>
            </p:txBody>
          </p:sp>
          <p:cxnSp>
            <p:nvCxnSpPr>
              <p:cNvPr id="41" name="直接箭头连接符 40"/>
              <p:cNvCxnSpPr/>
              <p:nvPr/>
            </p:nvCxnSpPr>
            <p:spPr>
              <a:xfrm>
                <a:off x="11100" y="7395"/>
                <a:ext cx="2084" cy="0"/>
              </a:xfrm>
              <a:prstGeom prst="straightConnector1">
                <a:avLst/>
              </a:prstGeom>
              <a:ln>
                <a:headEnd type="arrow"/>
                <a:tailEnd type="none" w="med" len="med"/>
              </a:ln>
            </p:spPr>
            <p:style>
              <a:lnRef idx="3">
                <a:schemeClr val="dk1"/>
              </a:lnRef>
              <a:fillRef idx="0">
                <a:schemeClr val="dk1"/>
              </a:fillRef>
              <a:effectRef idx="2">
                <a:schemeClr val="dk1"/>
              </a:effectRef>
              <a:fontRef idx="minor">
                <a:schemeClr val="tx1"/>
              </a:fontRef>
            </p:style>
          </p:cxnSp>
          <p:sp>
            <p:nvSpPr>
              <p:cNvPr id="42" name="文本框 41"/>
              <p:cNvSpPr txBox="1"/>
              <p:nvPr/>
            </p:nvSpPr>
            <p:spPr>
              <a:xfrm>
                <a:off x="10520" y="6501"/>
                <a:ext cx="3830" cy="434"/>
              </a:xfrm>
              <a:prstGeom prst="rect">
                <a:avLst/>
              </a:prstGeom>
              <a:noFill/>
            </p:spPr>
            <p:txBody>
              <a:bodyPr wrap="square" rtlCol="0">
                <a:spAutoFit/>
              </a:bodyPr>
              <a:p>
                <a:r>
                  <a:rPr lang="en-US" altLang="zh-CN" sz="1200"/>
                  <a:t>5</a:t>
                </a:r>
                <a:r>
                  <a:rPr lang="zh-CN" altLang="en-US" sz="1200"/>
                  <a:t>亿雷亚尔</a:t>
                </a:r>
                <a:r>
                  <a:rPr lang="en-US" altLang="zh-CN" sz="1200"/>
                  <a:t>+2600</a:t>
                </a:r>
                <a:r>
                  <a:rPr lang="zh-CN" altLang="en-US" sz="1200"/>
                  <a:t>万雷亚尔利息</a:t>
                </a:r>
                <a:endParaRPr lang="zh-CN" altLang="en-US" sz="1200"/>
              </a:p>
            </p:txBody>
          </p:sp>
          <p:sp>
            <p:nvSpPr>
              <p:cNvPr id="43" name="文本框 42"/>
              <p:cNvSpPr txBox="1"/>
              <p:nvPr/>
            </p:nvSpPr>
            <p:spPr>
              <a:xfrm>
                <a:off x="10634" y="7600"/>
                <a:ext cx="3830" cy="434"/>
              </a:xfrm>
              <a:prstGeom prst="rect">
                <a:avLst/>
              </a:prstGeom>
              <a:noFill/>
            </p:spPr>
            <p:txBody>
              <a:bodyPr wrap="square" rtlCol="0">
                <a:spAutoFit/>
              </a:bodyPr>
              <a:p>
                <a:r>
                  <a:rPr lang="en-US" altLang="zh-CN" sz="1200"/>
                  <a:t>2.5</a:t>
                </a:r>
                <a:r>
                  <a:rPr lang="zh-CN" altLang="en-US" sz="1200"/>
                  <a:t>亿美元</a:t>
                </a:r>
                <a:r>
                  <a:rPr lang="en-US" altLang="zh-CN" sz="1200"/>
                  <a:t>+800</a:t>
                </a:r>
                <a:r>
                  <a:rPr lang="zh-CN" altLang="en-US" sz="1200"/>
                  <a:t>万美元利息</a:t>
                </a:r>
                <a:endParaRPr lang="zh-CN" altLang="en-US" sz="1200"/>
              </a:p>
            </p:txBody>
          </p:sp>
          <p:sp>
            <p:nvSpPr>
              <p:cNvPr id="44" name="文本框 43"/>
              <p:cNvSpPr txBox="1"/>
              <p:nvPr/>
            </p:nvSpPr>
            <p:spPr>
              <a:xfrm>
                <a:off x="5652" y="7600"/>
                <a:ext cx="3830" cy="434"/>
              </a:xfrm>
              <a:prstGeom prst="rect">
                <a:avLst/>
              </a:prstGeom>
              <a:noFill/>
            </p:spPr>
            <p:txBody>
              <a:bodyPr wrap="square" rtlCol="0">
                <a:spAutoFit/>
              </a:bodyPr>
              <a:p>
                <a:r>
                  <a:rPr lang="en-US" altLang="zh-CN" sz="1200"/>
                  <a:t>5</a:t>
                </a:r>
                <a:r>
                  <a:rPr lang="zh-CN" altLang="en-US" sz="1200"/>
                  <a:t>亿美元</a:t>
                </a:r>
                <a:r>
                  <a:rPr lang="en-US" altLang="zh-CN" sz="1200"/>
                  <a:t>+815</a:t>
                </a:r>
                <a:r>
                  <a:rPr lang="zh-CN" altLang="en-US" sz="1200"/>
                  <a:t>万美元利息</a:t>
                </a:r>
                <a:endParaRPr lang="zh-CN" altLang="en-US" sz="1200"/>
              </a:p>
            </p:txBody>
          </p:sp>
        </p:grpSp>
        <p:sp>
          <p:nvSpPr>
            <p:cNvPr id="46" name="文本框 45"/>
            <p:cNvSpPr txBox="1"/>
            <p:nvPr/>
          </p:nvSpPr>
          <p:spPr>
            <a:xfrm>
              <a:off x="7935" y="2321"/>
              <a:ext cx="3924" cy="725"/>
            </a:xfrm>
            <a:prstGeom prst="rect">
              <a:avLst/>
            </a:prstGeom>
            <a:noFill/>
          </p:spPr>
          <p:txBody>
            <a:bodyPr wrap="square" rtlCol="0">
              <a:spAutoFit/>
            </a:bodyPr>
            <a:p>
              <a:r>
                <a:rPr lang="zh-CN" altLang="en-US" sz="2400"/>
                <a:t>整个交易流程</a:t>
              </a:r>
              <a:endParaRPr lang="zh-CN" altLang="en-US" sz="2400"/>
            </a:p>
          </p:txBody>
        </p:sp>
      </p:grpSp>
      <p:sp>
        <p:nvSpPr>
          <p:cNvPr id="48" name="文本框 47"/>
          <p:cNvSpPr txBox="1"/>
          <p:nvPr/>
        </p:nvSpPr>
        <p:spPr>
          <a:xfrm>
            <a:off x="1068070" y="2221865"/>
            <a:ext cx="856615" cy="460375"/>
          </a:xfrm>
          <a:prstGeom prst="rect">
            <a:avLst/>
          </a:prstGeom>
          <a:noFill/>
        </p:spPr>
        <p:txBody>
          <a:bodyPr wrap="square" rtlCol="0">
            <a:spAutoFit/>
          </a:bodyPr>
          <a:p>
            <a:r>
              <a:rPr lang="zh-CN" altLang="en-US" sz="2400"/>
              <a:t>期初：</a:t>
            </a:r>
            <a:endParaRPr lang="zh-CN" altLang="en-US" sz="2400"/>
          </a:p>
        </p:txBody>
      </p:sp>
      <p:sp>
        <p:nvSpPr>
          <p:cNvPr id="49" name="文本框 48"/>
          <p:cNvSpPr txBox="1"/>
          <p:nvPr/>
        </p:nvSpPr>
        <p:spPr>
          <a:xfrm>
            <a:off x="1068070" y="3322320"/>
            <a:ext cx="856615" cy="460375"/>
          </a:xfrm>
          <a:prstGeom prst="rect">
            <a:avLst/>
          </a:prstGeom>
          <a:noFill/>
        </p:spPr>
        <p:txBody>
          <a:bodyPr wrap="square" rtlCol="0">
            <a:spAutoFit/>
          </a:bodyPr>
          <a:p>
            <a:r>
              <a:rPr lang="zh-CN" altLang="en-US" sz="2400"/>
              <a:t>期间：</a:t>
            </a:r>
            <a:endParaRPr lang="zh-CN" altLang="en-US" sz="2400"/>
          </a:p>
        </p:txBody>
      </p:sp>
      <p:sp>
        <p:nvSpPr>
          <p:cNvPr id="50" name="文本框 49"/>
          <p:cNvSpPr txBox="1"/>
          <p:nvPr/>
        </p:nvSpPr>
        <p:spPr>
          <a:xfrm>
            <a:off x="1068070" y="4403725"/>
            <a:ext cx="856615" cy="460375"/>
          </a:xfrm>
          <a:prstGeom prst="rect">
            <a:avLst/>
          </a:prstGeom>
          <a:noFill/>
        </p:spPr>
        <p:txBody>
          <a:bodyPr wrap="square" rtlCol="0">
            <a:spAutoFit/>
          </a:bodyPr>
          <a:p>
            <a:r>
              <a:rPr lang="zh-CN" altLang="en-US" sz="2400"/>
              <a:t>期末：</a:t>
            </a:r>
            <a:endParaRPr lang="zh-CN" altLang="en-US" sz="2400"/>
          </a:p>
        </p:txBody>
      </p:sp>
      <p:sp>
        <p:nvSpPr>
          <p:cNvPr id="51" name="文本框 50"/>
          <p:cNvSpPr txBox="1"/>
          <p:nvPr/>
        </p:nvSpPr>
        <p:spPr>
          <a:xfrm>
            <a:off x="915035" y="5461000"/>
            <a:ext cx="10572750" cy="922020"/>
          </a:xfrm>
          <a:prstGeom prst="rect">
            <a:avLst/>
          </a:prstGeom>
          <a:noFill/>
        </p:spPr>
        <p:txBody>
          <a:bodyPr wrap="square" rtlCol="0">
            <a:spAutoFit/>
          </a:bodyPr>
          <a:p>
            <a:r>
              <a:rPr lang="en-US" altLang="zh-CN"/>
              <a:t>       </a:t>
            </a:r>
            <a:r>
              <a:rPr lang="zh-CN" altLang="en-US"/>
              <a:t>在互换交易过程中，中国公司规避了</a:t>
            </a:r>
            <a:r>
              <a:rPr lang="en-US" altLang="zh-CN"/>
              <a:t>5</a:t>
            </a:r>
            <a:r>
              <a:rPr lang="zh-CN" altLang="en-US"/>
              <a:t>亿雷亚尔本金的汇率风险，但并没有将此次融资的汇率风险全部规避。以美元为计价标准，在每年支付利息的时候，中国公司需要筹集</a:t>
            </a:r>
            <a:r>
              <a:rPr lang="en-US" altLang="zh-CN"/>
              <a:t>15</a:t>
            </a:r>
            <a:r>
              <a:rPr lang="zh-CN" altLang="en-US"/>
              <a:t>万美元和</a:t>
            </a:r>
            <a:r>
              <a:rPr lang="en-US" altLang="zh-CN"/>
              <a:t>2600</a:t>
            </a:r>
            <a:r>
              <a:rPr lang="zh-CN" altLang="en-US"/>
              <a:t>万雷亚尔，其中的</a:t>
            </a:r>
            <a:r>
              <a:rPr lang="en-US" altLang="zh-CN"/>
              <a:t>2600</a:t>
            </a:r>
            <a:r>
              <a:rPr lang="zh-CN" altLang="en-US"/>
              <a:t>万雷亚尔是该公司所面临的汇率风险。</a:t>
            </a:r>
            <a:endParaRPr lang="zh-CN" altLang="en-US"/>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BEAUTIFY_FLAG" val="#wm#"/>
  <p:tag name="KSO_WM_TEMPLATE_CATEGORY" val="custom"/>
  <p:tag name="KSO_WM_TEMPLATE_INDEX" val="20205176"/>
</p:tagLst>
</file>

<file path=ppt/tags/tag101.xml><?xml version="1.0" encoding="utf-8"?>
<p:tagLst xmlns:p="http://schemas.openxmlformats.org/presentationml/2006/main">
  <p:tag name="KSO_WM_UNIT_TABLE_BEAUTIFY" val="smartTable{1aa2bc2d-60aa-4e52-bb93-3c7bd3c71ef2}"/>
</p:tagLst>
</file>

<file path=ppt/tags/tag102.xml><?xml version="1.0" encoding="utf-8"?>
<p:tagLst xmlns:p="http://schemas.openxmlformats.org/presentationml/2006/main">
  <p:tag name="KSO_WM_BEAUTIFY_FLAG" val="#wm#"/>
  <p:tag name="KSO_WM_TEMPLATE_CATEGORY" val="custom"/>
  <p:tag name="KSO_WM_TEMPLATE_INDEX" val="20205176"/>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65.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176"/>
</p:tagLst>
</file>

<file path=ppt/tags/tag67.xml><?xml version="1.0" encoding="utf-8"?>
<p:tagLst xmlns:p="http://schemas.openxmlformats.org/presentationml/2006/main">
  <p:tag name="KSO_WM_BEAUTIFY_FLAG" val="#wm#"/>
  <p:tag name="KSO_WM_TEMPLATE_CATEGORY" val="custom"/>
  <p:tag name="KSO_WM_TEMPLATE_INDEX" val="20205176"/>
</p:tagLst>
</file>

<file path=ppt/tags/tag68.xml><?xml version="1.0" encoding="utf-8"?>
<p:tagLst xmlns:p="http://schemas.openxmlformats.org/presentationml/2006/main">
  <p:tag name="KSO_WM_UNIT_TABLE_BEAUTIFY" val="smartTable{0c56f795-3ae2-4a82-9214-5322dfab73a0}"/>
</p:tagLst>
</file>

<file path=ppt/tags/tag69.xml><?xml version="1.0" encoding="utf-8"?>
<p:tagLst xmlns:p="http://schemas.openxmlformats.org/presentationml/2006/main">
  <p:tag name="KSO_WM_BEAUTIFY_FLAG" val="#wm#"/>
  <p:tag name="KSO_WM_TEMPLATE_CATEGORY" val="custom"/>
  <p:tag name="KSO_WM_TEMPLATE_INDEX" val="2020517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176"/>
</p:tagLst>
</file>

<file path=ppt/tags/tag71.xml><?xml version="1.0" encoding="utf-8"?>
<p:tagLst xmlns:p="http://schemas.openxmlformats.org/presentationml/2006/main">
  <p:tag name="KSO_WM_BEAUTIFY_FLAG" val="#wm#"/>
  <p:tag name="KSO_WM_TEMPLATE_CATEGORY" val="custom"/>
  <p:tag name="KSO_WM_TEMPLATE_INDEX" val="20205176"/>
</p:tagLst>
</file>

<file path=ppt/tags/tag72.xml><?xml version="1.0" encoding="utf-8"?>
<p:tagLst xmlns:p="http://schemas.openxmlformats.org/presentationml/2006/main">
  <p:tag name="KSO_WM_UNIT_TABLE_BEAUTIFY" val="smartTable{d1ddc649-d17e-4634-a35b-bbb4d9501176}"/>
</p:tagLst>
</file>

<file path=ppt/tags/tag73.xml><?xml version="1.0" encoding="utf-8"?>
<p:tagLst xmlns:p="http://schemas.openxmlformats.org/presentationml/2006/main">
  <p:tag name="KSO_WM_BEAUTIFY_FLAG" val="#wm#"/>
  <p:tag name="KSO_WM_TEMPLATE_CATEGORY" val="custom"/>
  <p:tag name="KSO_WM_TEMPLATE_INDEX" val="20205176"/>
</p:tagLst>
</file>

<file path=ppt/tags/tag74.xml><?xml version="1.0" encoding="utf-8"?>
<p:tagLst xmlns:p="http://schemas.openxmlformats.org/presentationml/2006/main">
  <p:tag name="KSO_WM_BEAUTIFY_FLAG" val="#wm#"/>
  <p:tag name="KSO_WM_TEMPLATE_CATEGORY" val="custom"/>
  <p:tag name="KSO_WM_TEMPLATE_INDEX" val="20205176"/>
</p:tagLst>
</file>

<file path=ppt/tags/tag75.xml><?xml version="1.0" encoding="utf-8"?>
<p:tagLst xmlns:p="http://schemas.openxmlformats.org/presentationml/2006/main">
  <p:tag name="KSO_WM_BEAUTIFY_FLAG" val="#wm#"/>
  <p:tag name="KSO_WM_TEMPLATE_CATEGORY" val="custom"/>
  <p:tag name="KSO_WM_TEMPLATE_INDEX" val="20205176"/>
</p:tagLst>
</file>

<file path=ppt/tags/tag76.xml><?xml version="1.0" encoding="utf-8"?>
<p:tagLst xmlns:p="http://schemas.openxmlformats.org/presentationml/2006/main">
  <p:tag name="KSO_WM_BEAUTIFY_FLAG" val="#wm#"/>
  <p:tag name="KSO_WM_TEMPLATE_CATEGORY" val="custom"/>
  <p:tag name="KSO_WM_TEMPLATE_INDEX" val="20205176"/>
</p:tagLst>
</file>

<file path=ppt/tags/tag77.xml><?xml version="1.0" encoding="utf-8"?>
<p:tagLst xmlns:p="http://schemas.openxmlformats.org/presentationml/2006/main">
  <p:tag name="KSO_WM_BEAUTIFY_FLAG" val="#wm#"/>
  <p:tag name="KSO_WM_TEMPLATE_CATEGORY" val="custom"/>
  <p:tag name="KSO_WM_TEMPLATE_INDEX" val="20205176"/>
</p:tagLst>
</file>

<file path=ppt/tags/tag78.xml><?xml version="1.0" encoding="utf-8"?>
<p:tagLst xmlns:p="http://schemas.openxmlformats.org/presentationml/2006/main">
  <p:tag name="KSO_WM_BEAUTIFY_FLAG" val="#wm#"/>
  <p:tag name="KSO_WM_TEMPLATE_CATEGORY" val="custom"/>
  <p:tag name="KSO_WM_TEMPLATE_INDEX" val="20205176"/>
</p:tagLst>
</file>

<file path=ppt/tags/tag79.xml><?xml version="1.0" encoding="utf-8"?>
<p:tagLst xmlns:p="http://schemas.openxmlformats.org/presentationml/2006/main">
  <p:tag name="KSO_WM_UNIT_TABLE_BEAUTIFY" val="smartTable{0c56f795-3ae2-4a82-9214-5322dfab73a0}"/>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176"/>
</p:tagLst>
</file>

<file path=ppt/tags/tag81.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82.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83.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84.xml><?xml version="1.0" encoding="utf-8"?>
<p:tagLst xmlns:p="http://schemas.openxmlformats.org/presentationml/2006/main">
  <p:tag name="KSO_WM_BEAUTIFY_FLAG" val="#wm#"/>
  <p:tag name="KSO_WM_TEMPLATE_CATEGORY" val="custom"/>
  <p:tag name="KSO_WM_TEMPLATE_INDEX" val="20205176"/>
</p:tagLst>
</file>

<file path=ppt/tags/tag85.xml><?xml version="1.0" encoding="utf-8"?>
<p:tagLst xmlns:p="http://schemas.openxmlformats.org/presentationml/2006/main">
  <p:tag name="KSO_WM_BEAUTIFY_FLAG" val="#wm#"/>
  <p:tag name="KSO_WM_TEMPLATE_CATEGORY" val="custom"/>
  <p:tag name="KSO_WM_TEMPLATE_INDEX" val="20205176"/>
</p:tagLst>
</file>

<file path=ppt/tags/tag86.xml><?xml version="1.0" encoding="utf-8"?>
<p:tagLst xmlns:p="http://schemas.openxmlformats.org/presentationml/2006/main">
  <p:tag name="KSO_WM_UNIT_TABLE_BEAUTIFY" val="smartTable{cf88200d-4805-402e-a6d8-6d79081fc057}"/>
</p:tagLst>
</file>

<file path=ppt/tags/tag87.xml><?xml version="1.0" encoding="utf-8"?>
<p:tagLst xmlns:p="http://schemas.openxmlformats.org/presentationml/2006/main">
  <p:tag name="KSO_WM_BEAUTIFY_FLAG" val="#wm#"/>
  <p:tag name="KSO_WM_TEMPLATE_CATEGORY" val="custom"/>
  <p:tag name="KSO_WM_TEMPLATE_INDEX" val="20205176"/>
</p:tagLst>
</file>

<file path=ppt/tags/tag88.xml><?xml version="1.0" encoding="utf-8"?>
<p:tagLst xmlns:p="http://schemas.openxmlformats.org/presentationml/2006/main">
  <p:tag name="KSO_WM_UNIT_TABLE_BEAUTIFY" val="smartTable{cf88200d-4805-402e-a6d8-6d79081fc057}"/>
</p:tagLst>
</file>

<file path=ppt/tags/tag89.xml><?xml version="1.0" encoding="utf-8"?>
<p:tagLst xmlns:p="http://schemas.openxmlformats.org/presentationml/2006/main">
  <p:tag name="KSO_WM_BEAUTIFY_FLAG" val="#wm#"/>
  <p:tag name="KSO_WM_TEMPLATE_CATEGORY" val="custom"/>
  <p:tag name="KSO_WM_TEMPLATE_INDEX" val="20205176"/>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91.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92.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93.xml><?xml version="1.0" encoding="utf-8"?>
<p:tagLst xmlns:p="http://schemas.openxmlformats.org/presentationml/2006/main">
  <p:tag name="KSO_WM_BEAUTIFY_FLAG" val="#wm#"/>
  <p:tag name="KSO_WM_TEMPLATE_CATEGORY" val="custom"/>
  <p:tag name="KSO_WM_TEMPLATE_INDEX" val="20205176"/>
</p:tagLst>
</file>

<file path=ppt/tags/tag94.xml><?xml version="1.0" encoding="utf-8"?>
<p:tagLst xmlns:p="http://schemas.openxmlformats.org/presentationml/2006/main">
  <p:tag name="KSO_WM_BEAUTIFY_FLAG" val="#wm#"/>
  <p:tag name="KSO_WM_TEMPLATE_CATEGORY" val="custom"/>
  <p:tag name="KSO_WM_TEMPLATE_INDEX" val="20205176"/>
</p:tagLst>
</file>

<file path=ppt/tags/tag95.xml><?xml version="1.0" encoding="utf-8"?>
<p:tagLst xmlns:p="http://schemas.openxmlformats.org/presentationml/2006/main">
  <p:tag name="KSO_WM_UNIT_TABLE_BEAUTIFY" val="smartTable{545f0be7-6d18-4e8e-afd5-9bb1a875a50c}"/>
</p:tagLst>
</file>

<file path=ppt/tags/tag96.xml><?xml version="1.0" encoding="utf-8"?>
<p:tagLst xmlns:p="http://schemas.openxmlformats.org/presentationml/2006/main">
  <p:tag name="KSO_WM_BEAUTIFY_FLAG" val="#wm#"/>
  <p:tag name="KSO_WM_TEMPLATE_CATEGORY" val="custom"/>
  <p:tag name="KSO_WM_TEMPLATE_INDEX" val="20205176"/>
</p:tagLst>
</file>

<file path=ppt/tags/tag97.xml><?xml version="1.0" encoding="utf-8"?>
<p:tagLst xmlns:p="http://schemas.openxmlformats.org/presentationml/2006/main">
  <p:tag name="KSO_WM_BEAUTIFY_FLAG" val="#wm#"/>
  <p:tag name="KSO_WM_TEMPLATE_CATEGORY" val="custom"/>
  <p:tag name="KSO_WM_TEMPLATE_INDEX" val="20205176"/>
</p:tagLst>
</file>

<file path=ppt/tags/tag98.xml><?xml version="1.0" encoding="utf-8"?>
<p:tagLst xmlns:p="http://schemas.openxmlformats.org/presentationml/2006/main">
  <p:tag name="KSO_WM_UNIT_TABLE_BEAUTIFY" val="smartTable{545f0be7-6d18-4e8e-afd5-9bb1a875a50c}"/>
</p:tagLst>
</file>

<file path=ppt/tags/tag99.xml><?xml version="1.0" encoding="utf-8"?>
<p:tagLst xmlns:p="http://schemas.openxmlformats.org/presentationml/2006/main">
  <p:tag name="KSO_WM_BEAUTIFY_FLAG" val="#wm#"/>
  <p:tag name="KSO_WM_TEMPLATE_CATEGORY" val="custom"/>
  <p:tag name="KSO_WM_TEMPLATE_INDEX" val="20205176"/>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5037</Words>
  <Application>WPS 演示</Application>
  <PresentationFormat>宽屏</PresentationFormat>
  <Paragraphs>482</Paragraphs>
  <Slides>26</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26</vt:i4>
      </vt:variant>
    </vt:vector>
  </HeadingPairs>
  <TitlesOfParts>
    <vt:vector size="35" baseType="lpstr">
      <vt:lpstr>Arial</vt:lpstr>
      <vt:lpstr>宋体</vt:lpstr>
      <vt:lpstr>Wingdings</vt:lpstr>
      <vt:lpstr>微软雅黑</vt:lpstr>
      <vt:lpstr>Wingdings</vt:lpstr>
      <vt:lpstr>Arial Unicode MS</vt:lpstr>
      <vt:lpstr>Calibri</vt:lpstr>
      <vt:lpstr>黑体</vt:lpstr>
      <vt:lpstr>Office 主题​​</vt:lpstr>
      <vt:lpstr>第七章 场外衍生品</vt:lpstr>
      <vt:lpstr>场外衍生品</vt:lpstr>
      <vt:lpstr>场外利率互换</vt:lpstr>
      <vt:lpstr>场外利率互换</vt:lpstr>
      <vt:lpstr>场外利率互换</vt:lpstr>
      <vt:lpstr>场外利率互换</vt:lpstr>
      <vt:lpstr>场外货币互换</vt:lpstr>
      <vt:lpstr>场外货币互换</vt:lpstr>
      <vt:lpstr>场外货币互换</vt:lpstr>
      <vt:lpstr>场外货币互换</vt:lpstr>
      <vt:lpstr>场外货币互换</vt:lpstr>
      <vt:lpstr>场外股票收益互换</vt:lpstr>
      <vt:lpstr>场外股票收益互换</vt:lpstr>
      <vt:lpstr>第七章 场外衍生品</vt:lpstr>
      <vt:lpstr>场外股票收益互换</vt:lpstr>
      <vt:lpstr>场外期权</vt:lpstr>
      <vt:lpstr>场外期权</vt:lpstr>
      <vt:lpstr>场外期权——路径依赖期权</vt:lpstr>
      <vt:lpstr>第七章 场外衍生品</vt:lpstr>
      <vt:lpstr>场外期权</vt:lpstr>
      <vt:lpstr>信用衍生品</vt:lpstr>
      <vt:lpstr>信用违约互换（Credit Default Swap，CDS）</vt:lpstr>
      <vt:lpstr>信用违约互换（Credit Default Swap，CDS）</vt:lpstr>
      <vt:lpstr>信用风险缓释工具</vt:lpstr>
      <vt:lpstr>信用风险缓释工具</vt:lpstr>
      <vt:lpstr>合成担保债务凭证（合成CDO）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李健</cp:lastModifiedBy>
  <cp:revision>196</cp:revision>
  <dcterms:created xsi:type="dcterms:W3CDTF">2019-06-19T02:08:00Z</dcterms:created>
  <dcterms:modified xsi:type="dcterms:W3CDTF">2020-05-05T17:14:20Z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