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wmf" ContentType="image/x-w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1"/>
  </p:notesMasterIdLst>
  <p:sldIdLst>
    <p:sldId id="427" r:id="rId3"/>
    <p:sldId id="428" r:id="rId4"/>
    <p:sldId id="456" r:id="rId5"/>
    <p:sldId id="457" r:id="rId6"/>
    <p:sldId id="458" r:id="rId7"/>
    <p:sldId id="459" r:id="rId8"/>
    <p:sldId id="462" r:id="rId9"/>
    <p:sldId id="461" r:id="rId10"/>
    <p:sldId id="460" r:id="rId11"/>
    <p:sldId id="463" r:id="rId12"/>
    <p:sldId id="464" r:id="rId13"/>
    <p:sldId id="465" r:id="rId14"/>
    <p:sldId id="466" r:id="rId15"/>
    <p:sldId id="467" r:id="rId16"/>
    <p:sldId id="468" r:id="rId17"/>
    <p:sldId id="469" r:id="rId18"/>
    <p:sldId id="471" r:id="rId19"/>
    <p:sldId id="470" r:id="rId20"/>
    <p:sldId id="472" r:id="rId22"/>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2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slide" Target="slides/slide19.xml"/><Relationship Id="rId21" Type="http://schemas.openxmlformats.org/officeDocument/2006/relationships/notesMaster" Target="notesMasters/notesMaster1.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
        <p:nvSpPr>
          <p:cNvPr id="7" name="KSO_TEMPLATE" hidden="1"/>
          <p:cNvSpPr/>
          <p:nvPr>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8.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4.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image" Target="../media/image1.wmf"/><Relationship Id="rId1" Type="http://schemas.openxmlformats.org/officeDocument/2006/relationships/oleObject" Target="../embeddings/oleObject1.bin"/></Relationships>
</file>

<file path=ppt/slides/_rels/slide15.xml.rels><?xml version="1.0" encoding="UTF-8" standalone="yes"?>
<Relationships xmlns="http://schemas.openxmlformats.org/package/2006/relationships"><Relationship Id="rId6" Type="http://schemas.openxmlformats.org/officeDocument/2006/relationships/vmlDrawing" Target="../drawings/vmlDrawing2.vml"/><Relationship Id="rId5" Type="http://schemas.openxmlformats.org/officeDocument/2006/relationships/slideLayout" Target="../slideLayouts/slideLayout2.xml"/><Relationship Id="rId4" Type="http://schemas.openxmlformats.org/officeDocument/2006/relationships/tags" Target="../tags/tag81.xml"/><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84.xml"/><Relationship Id="rId2" Type="http://schemas.openxmlformats.org/officeDocument/2006/relationships/tags" Target="../tags/tag83.xml"/><Relationship Id="rId1" Type="http://schemas.openxmlformats.org/officeDocument/2006/relationships/tags" Target="../tags/tag8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2.xml"/><Relationship Id="rId2" Type="http://schemas.openxmlformats.org/officeDocument/2006/relationships/tags" Target="../tags/tag87.xml"/><Relationship Id="rId1" Type="http://schemas.openxmlformats.org/officeDocument/2006/relationships/tags" Target="../tags/tag8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9.xml"/><Relationship Id="rId1" Type="http://schemas.openxmlformats.org/officeDocument/2006/relationships/tags" Target="../tags/tag8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8.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0.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第九章 衍生品业务风险管理</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第一节 风险识别</a:t>
            </a:r>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第九章 衍生品业务风险管理</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第二节 风险度量</a:t>
            </a:r>
            <a:endParaRPr lang="zh-CN" altLang="en-US"/>
          </a:p>
        </p:txBody>
      </p:sp>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风险度量</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金融衍生品业务的风险度量，是指利用数量化指标来反映金融衍生品及其他组合和风险高低程度。金融衍生品包含的风险有多种，并不是所有的风险都可以进行数量化度量。在理论和实践层面，市场风险是比较容易准确度量的。</a:t>
            </a:r>
          </a:p>
          <a:p>
            <a:pPr marL="0" indent="0">
              <a:buFont typeface="Wingdings" panose="05000000000000000000" charset="0"/>
              <a:buNone/>
            </a:pPr>
            <a:r>
              <a:t>      市场风险度量的方法主要包括：</a:t>
            </a:r>
          </a:p>
          <a:p>
            <a:pPr>
              <a:buFont typeface="Wingdings" panose="05000000000000000000" charset="0"/>
              <a:buChar char="n"/>
            </a:pPr>
            <a:r>
              <a:t> 敏感性分析</a:t>
            </a:r>
          </a:p>
          <a:p>
            <a:pPr>
              <a:buFont typeface="Wingdings" panose="05000000000000000000" charset="0"/>
              <a:buChar char="n"/>
            </a:pPr>
            <a:r>
              <a:t> 情景分析和压力测试</a:t>
            </a:r>
          </a:p>
          <a:p>
            <a:pPr>
              <a:buFont typeface="Wingdings" panose="05000000000000000000" charset="0"/>
              <a:buChar char="n"/>
            </a:pPr>
            <a:r>
              <a:t> 在险价值（</a:t>
            </a:r>
            <a:r>
              <a:rPr lang="en-US" altLang="zh-CN"/>
              <a:t>Value at Risk</a:t>
            </a:r>
            <a:r>
              <a:t>，</a:t>
            </a:r>
            <a:r>
              <a:rPr lang="en-US" altLang="zh-CN"/>
              <a:t>VaR</a:t>
            </a:r>
            <a:r>
              <a:t>）</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风险度量</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敏感性分析</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敏感性分析，是指在保持其他条件不变的情况下，研究单个风险因子的变化对金融产品或资产组合的收益或经济价值产生的可能影响。</a:t>
            </a:r>
          </a:p>
          <a:p>
            <a:pPr marL="0" indent="0">
              <a:buFont typeface="Wingdings" panose="05000000000000000000" charset="0"/>
              <a:buNone/>
            </a:pPr>
            <a:r>
              <a:t>      最常见的敏感性指标：</a:t>
            </a:r>
          </a:p>
          <a:p>
            <a:pPr>
              <a:buFont typeface="Wingdings" panose="05000000000000000000" charset="0"/>
              <a:buChar char="n"/>
            </a:pPr>
            <a:r>
              <a:t> 股票价格系统性风险的</a:t>
            </a:r>
            <a:r>
              <a:rPr lang="en-US" altLang="zh-CN"/>
              <a:t>β</a:t>
            </a:r>
            <a:r>
              <a:t>系数</a:t>
            </a:r>
          </a:p>
          <a:p>
            <a:pPr>
              <a:buFont typeface="Wingdings" panose="05000000000000000000" charset="0"/>
              <a:buChar char="n"/>
            </a:pPr>
            <a:r>
              <a:t> 债券利率风险的久期和凸性</a:t>
            </a:r>
          </a:p>
          <a:p>
            <a:pPr>
              <a:buFont typeface="Wingdings" panose="05000000000000000000" charset="0"/>
              <a:buChar char="n"/>
            </a:pPr>
            <a:r>
              <a:t> 期权的希腊字母</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风险度量</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情景分析和压力测试</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情景分析，是指假设多种风险因子同时发生特定变化的不同情景，金融机构需要计算这些特定情景下的可能结果，分析所承受的市场风险。</a:t>
            </a:r>
          </a:p>
          <a:p>
            <a:pPr marL="0" indent="0">
              <a:buFont typeface="Wingdings" panose="05000000000000000000" charset="0"/>
              <a:buNone/>
            </a:pPr>
            <a:r>
              <a:t>      压力测试则可以被看作一些风险因子发生极端变化情况下的极端情景分析。在这些极端情况下计算金融产品的损失，是对金融机构风险承受能力的一种估计。</a:t>
            </a: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风险度量</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在险价值（</a:t>
            </a:r>
            <a:r>
              <a:rPr lang="en-US" altLang="zh-CN" sz="2800" spc="0">
                <a:solidFill>
                  <a:schemeClr val="tx1"/>
                </a:solidFill>
                <a:effectLst>
                  <a:outerShdw blurRad="38100" dist="38100" dir="2700000" algn="tl">
                    <a:srgbClr val="000000">
                      <a:alpha val="43137"/>
                    </a:srgbClr>
                  </a:outerShdw>
                </a:effectLst>
                <a:latin typeface="+mj-lt"/>
                <a:ea typeface="+mj-ea"/>
              </a:rPr>
              <a:t>VaR</a:t>
            </a:r>
            <a:r>
              <a:rPr sz="2800" spc="0">
                <a:solidFill>
                  <a:schemeClr val="tx1"/>
                </a:solidFill>
                <a:effectLst>
                  <a:outerShdw blurRad="38100" dist="38100" dir="2700000" algn="tl">
                    <a:srgbClr val="000000">
                      <a:alpha val="43137"/>
                    </a:srgbClr>
                  </a:outerShdw>
                </a:effectLst>
                <a:latin typeface="+mj-lt"/>
                <a:ea typeface="+mj-ea"/>
              </a:rPr>
              <a:t>）</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在险价值，是指在一定概率水平</a:t>
            </a:r>
            <a:r>
              <a:rPr lang="en-US" altLang="zh-CN"/>
              <a:t>α%</a:t>
            </a:r>
            <a:r>
              <a:t>（置信水平）下，某金融资产或资产组合的价值在未来特定时期（</a:t>
            </a:r>
            <a:r>
              <a:rPr lang="en-US" altLang="zh-CN"/>
              <a:t>N</a:t>
            </a:r>
            <a:r>
              <a:t>天</a:t>
            </a:r>
            <a:r>
              <a:t>）可能的最大损失。</a:t>
            </a:r>
          </a:p>
          <a:p>
            <a:pPr marL="0" indent="0">
              <a:buFont typeface="Wingdings" panose="05000000000000000000" charset="0"/>
              <a:buNone/>
            </a:pPr>
            <a:r>
              <a:t>      用数学公式表示，</a:t>
            </a:r>
            <a:r>
              <a:rPr lang="en-US" altLang="zh-CN"/>
              <a:t>VaR</a:t>
            </a:r>
            <a:r>
              <a:t>就是如下方程的解：</a:t>
            </a:r>
          </a:p>
          <a:p>
            <a:pPr marL="0" indent="0">
              <a:buFont typeface="Wingdings" panose="05000000000000000000" charset="0"/>
              <a:buNone/>
            </a:pPr>
          </a:p>
          <a:p>
            <a:pPr marL="0" indent="0">
              <a:buFont typeface="Wingdings" panose="05000000000000000000" charset="0"/>
              <a:buNone/>
            </a:pPr>
          </a:p>
          <a:p>
            <a:pPr marL="0" indent="0" algn="ctr">
              <a:buFont typeface="Wingdings" panose="05000000000000000000" charset="0"/>
              <a:buNone/>
            </a:pPr>
            <a:r>
              <a:t>其中，</a:t>
            </a:r>
            <a:r>
              <a:rPr lang="en-US" altLang="zh-CN"/>
              <a:t>Δ</a:t>
            </a:r>
            <a:r>
              <a:rPr lang="en-US" altLang="zh-CN">
                <a:cs typeface="Arial" panose="020B0604020202020204" pitchFamily="34" charset="0"/>
              </a:rPr>
              <a:t>Π</a:t>
            </a:r>
            <a:r>
              <a:rPr>
                <a:cs typeface="Arial" panose="020B0604020202020204" pitchFamily="34" charset="0"/>
              </a:rPr>
              <a:t>表示资产组合价值的未来变动，是一个随机变量；</a:t>
            </a:r>
            <a:endParaRPr>
              <a:cs typeface="Arial" panose="020B0604020202020204" pitchFamily="34" charset="0"/>
            </a:endParaRPr>
          </a:p>
          <a:p>
            <a:pPr marL="0" indent="0" algn="ctr">
              <a:buFont typeface="Wingdings" panose="05000000000000000000" charset="0"/>
              <a:buNone/>
            </a:pPr>
            <a:r>
              <a:rPr>
                <a:cs typeface="Arial" panose="020B0604020202020204" pitchFamily="34" charset="0"/>
              </a:rPr>
              <a:t>                  </a:t>
            </a:r>
            <a:r>
              <a:rPr lang="en-US" altLang="zh-CN">
                <a:cs typeface="Arial" panose="020B0604020202020204" pitchFamily="34" charset="0"/>
              </a:rPr>
              <a:t>Prob</a:t>
            </a:r>
            <a:r>
              <a:rPr>
                <a:cs typeface="Arial" panose="020B0604020202020204" pitchFamily="34" charset="0"/>
              </a:rPr>
              <a:t>（</a:t>
            </a:r>
            <a:r>
              <a:rPr lang="en-US" altLang="zh-CN">
                <a:cs typeface="Arial" panose="020B0604020202020204" pitchFamily="34" charset="0"/>
              </a:rPr>
              <a:t>·</a:t>
            </a:r>
            <a:r>
              <a:rPr>
                <a:cs typeface="Arial" panose="020B0604020202020204" pitchFamily="34" charset="0"/>
              </a:rPr>
              <a:t>）表示资产组合价值变动这个随机变量的分布函数。</a:t>
            </a:r>
            <a:endParaRPr>
              <a:cs typeface="Arial" panose="020B0604020202020204" pitchFamily="34" charset="0"/>
            </a:endParaRPr>
          </a:p>
          <a:p>
            <a:pPr marL="0" indent="0" algn="ctr">
              <a:buFont typeface="Wingdings" panose="05000000000000000000" charset="0"/>
              <a:buNone/>
            </a:pPr>
          </a:p>
        </p:txBody>
      </p:sp>
      <p:graphicFrame>
        <p:nvGraphicFramePr>
          <p:cNvPr id="4" name="对象 3">
            <a:hlinkClick r:id="" action="ppaction://ole?verb="/>
          </p:cNvPr>
          <p:cNvGraphicFramePr>
            <a:graphicFrameLocks noChangeAspect="1"/>
          </p:cNvGraphicFramePr>
          <p:nvPr/>
        </p:nvGraphicFramePr>
        <p:xfrm>
          <a:off x="3983355" y="3081020"/>
          <a:ext cx="4225290" cy="544195"/>
        </p:xfrm>
        <a:graphic>
          <a:graphicData uri="http://schemas.openxmlformats.org/presentationml/2006/ole">
            <mc:AlternateContent xmlns:mc="http://schemas.openxmlformats.org/markup-compatibility/2006">
              <mc:Choice xmlns:v="urn:schemas-microsoft-com:vml" Requires="v">
                <p:oleObj spid="_x0000_s1025" name="" r:id="rId1" imgW="1676400" imgH="215900" progId="Equation.KSEE3">
                  <p:embed/>
                </p:oleObj>
              </mc:Choice>
              <mc:Fallback>
                <p:oleObj name="" r:id="rId1" imgW="1676400" imgH="215900" progId="Equation.KSEE3">
                  <p:embed/>
                  <p:pic>
                    <p:nvPicPr>
                      <p:cNvPr id="0" name="图片 1024"/>
                      <p:cNvPicPr/>
                      <p:nvPr/>
                    </p:nvPicPr>
                    <p:blipFill>
                      <a:blip r:embed="rId2"/>
                      <a:stretch>
                        <a:fillRect/>
                      </a:stretch>
                    </p:blipFill>
                    <p:spPr>
                      <a:xfrm>
                        <a:off x="3983355" y="3081020"/>
                        <a:ext cx="4225290" cy="544195"/>
                      </a:xfrm>
                      <a:prstGeom prst="rect">
                        <a:avLst/>
                      </a:prstGeom>
                    </p:spPr>
                  </p:pic>
                </p:oleObj>
              </mc:Fallback>
            </mc:AlternateContent>
          </a:graphicData>
        </a:graphic>
      </p:graphicFrame>
      <p:sp>
        <p:nvSpPr>
          <p:cNvPr id="5" name="文本框 4"/>
          <p:cNvSpPr txBox="1"/>
          <p:nvPr/>
        </p:nvSpPr>
        <p:spPr>
          <a:xfrm>
            <a:off x="940435" y="5537200"/>
            <a:ext cx="10109835" cy="645160"/>
          </a:xfrm>
          <a:prstGeom prst="rect">
            <a:avLst/>
          </a:prstGeom>
          <a:noFill/>
        </p:spPr>
        <p:txBody>
          <a:bodyPr wrap="square" rtlCol="0">
            <a:spAutoFit/>
          </a:bodyPr>
          <a:p>
            <a:r>
              <a:rPr lang="zh-CN" altLang="en-US">
                <a:latin typeface="楷体" panose="02010609060101010101" charset="-122"/>
                <a:ea typeface="楷体" panose="02010609060101010101" charset="-122"/>
                <a:cs typeface="楷体" panose="02010609060101010101" charset="-122"/>
              </a:rPr>
              <a:t>注：如果</a:t>
            </a:r>
            <a:r>
              <a:rPr lang="en-US" altLang="zh-CN">
                <a:latin typeface="楷体" panose="02010609060101010101" charset="-122"/>
                <a:ea typeface="楷体" panose="02010609060101010101" charset="-122"/>
                <a:cs typeface="楷体" panose="02010609060101010101" charset="-122"/>
              </a:rPr>
              <a:t>α%</a:t>
            </a:r>
            <a:r>
              <a:rPr lang="zh-CN" altLang="en-US">
                <a:latin typeface="楷体" panose="02010609060101010101" charset="-122"/>
                <a:ea typeface="楷体" panose="02010609060101010101" charset="-122"/>
                <a:cs typeface="楷体" panose="02010609060101010101" charset="-122"/>
              </a:rPr>
              <a:t>取</a:t>
            </a:r>
            <a:r>
              <a:rPr lang="en-US" altLang="zh-CN">
                <a:latin typeface="楷体" panose="02010609060101010101" charset="-122"/>
                <a:ea typeface="楷体" panose="02010609060101010101" charset="-122"/>
                <a:cs typeface="楷体" panose="02010609060101010101" charset="-122"/>
              </a:rPr>
              <a:t>95%</a:t>
            </a:r>
            <a:r>
              <a:rPr lang="zh-CN" altLang="en-US">
                <a:latin typeface="楷体" panose="02010609060101010101" charset="-122"/>
                <a:ea typeface="楷体" panose="02010609060101010101" charset="-122"/>
                <a:cs typeface="楷体" panose="02010609060101010101" charset="-122"/>
              </a:rPr>
              <a:t>，则表示在特定时期资产损失的最大值超过</a:t>
            </a:r>
            <a:r>
              <a:rPr lang="en-US" altLang="zh-CN">
                <a:latin typeface="楷体" panose="02010609060101010101" charset="-122"/>
                <a:ea typeface="楷体" panose="02010609060101010101" charset="-122"/>
                <a:cs typeface="楷体" panose="02010609060101010101" charset="-122"/>
              </a:rPr>
              <a:t>VaR</a:t>
            </a:r>
            <a:r>
              <a:rPr lang="zh-CN" altLang="en-US">
                <a:latin typeface="楷体" panose="02010609060101010101" charset="-122"/>
                <a:ea typeface="楷体" panose="02010609060101010101" charset="-122"/>
                <a:cs typeface="楷体" panose="02010609060101010101" charset="-122"/>
              </a:rPr>
              <a:t>值的概率是</a:t>
            </a:r>
            <a:r>
              <a:rPr lang="en-US" altLang="zh-CN">
                <a:latin typeface="楷体" panose="02010609060101010101" charset="-122"/>
                <a:ea typeface="楷体" panose="02010609060101010101" charset="-122"/>
                <a:cs typeface="楷体" panose="02010609060101010101" charset="-122"/>
              </a:rPr>
              <a:t>5%</a:t>
            </a:r>
            <a:r>
              <a:rPr lang="zh-CN" altLang="en-US">
                <a:latin typeface="楷体" panose="02010609060101010101" charset="-122"/>
                <a:ea typeface="楷体" panose="02010609060101010101" charset="-122"/>
                <a:cs typeface="楷体" panose="02010609060101010101" charset="-122"/>
              </a:rPr>
              <a:t>，也可以认为：在</a:t>
            </a:r>
            <a:r>
              <a:rPr lang="en-US" altLang="zh-CN">
                <a:latin typeface="楷体" panose="02010609060101010101" charset="-122"/>
                <a:ea typeface="楷体" panose="02010609060101010101" charset="-122"/>
                <a:cs typeface="楷体" panose="02010609060101010101" charset="-122"/>
              </a:rPr>
              <a:t>95%</a:t>
            </a:r>
            <a:r>
              <a:rPr lang="zh-CN" altLang="en-US">
                <a:latin typeface="楷体" panose="02010609060101010101" charset="-122"/>
                <a:ea typeface="楷体" panose="02010609060101010101" charset="-122"/>
                <a:cs typeface="楷体" panose="02010609060101010101" charset="-122"/>
              </a:rPr>
              <a:t>的置信水平下，资产的最大损失不会超过</a:t>
            </a:r>
            <a:r>
              <a:rPr lang="en-US" altLang="zh-CN">
                <a:latin typeface="楷体" panose="02010609060101010101" charset="-122"/>
                <a:ea typeface="楷体" panose="02010609060101010101" charset="-122"/>
                <a:cs typeface="楷体" panose="02010609060101010101" charset="-122"/>
              </a:rPr>
              <a:t>VaR</a:t>
            </a:r>
            <a:r>
              <a:rPr lang="zh-CN" altLang="en-US">
                <a:latin typeface="楷体" panose="02010609060101010101" charset="-122"/>
                <a:ea typeface="楷体" panose="02010609060101010101" charset="-122"/>
                <a:cs typeface="楷体" panose="02010609060101010101" charset="-122"/>
              </a:rPr>
              <a:t>值。</a:t>
            </a:r>
            <a:endParaRPr lang="zh-CN" altLang="en-US">
              <a:latin typeface="楷体" panose="02010609060101010101" charset="-122"/>
              <a:ea typeface="楷体" panose="02010609060101010101" charset="-122"/>
              <a:cs typeface="楷体" panose="02010609060101010101" charset="-122"/>
            </a:endParaRPr>
          </a:p>
        </p:txBody>
      </p:sp>
    </p:spTree>
    <p:custDataLst>
      <p:tags r:id="rId3"/>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风险度量</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在险价值（</a:t>
            </a:r>
            <a:r>
              <a:rPr lang="en-US" altLang="zh-CN" sz="2800" spc="0">
                <a:solidFill>
                  <a:schemeClr val="tx1"/>
                </a:solidFill>
                <a:effectLst>
                  <a:outerShdw blurRad="38100" dist="38100" dir="2700000" algn="tl">
                    <a:srgbClr val="000000">
                      <a:alpha val="43137"/>
                    </a:srgbClr>
                  </a:outerShdw>
                </a:effectLst>
                <a:latin typeface="+mj-lt"/>
                <a:ea typeface="+mj-ea"/>
              </a:rPr>
              <a:t>VaR</a:t>
            </a:r>
            <a:r>
              <a:rPr sz="2800" spc="0">
                <a:solidFill>
                  <a:schemeClr val="tx1"/>
                </a:solidFill>
                <a:effectLst>
                  <a:outerShdw blurRad="38100" dist="38100" dir="2700000" algn="tl">
                    <a:srgbClr val="000000">
                      <a:alpha val="43137"/>
                    </a:srgbClr>
                  </a:outerShdw>
                </a:effectLst>
                <a:latin typeface="+mj-lt"/>
                <a:ea typeface="+mj-ea"/>
              </a:rPr>
              <a:t>）</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08400" y="1313870"/>
            <a:ext cx="10969200" cy="4759200"/>
          </a:xfrm>
        </p:spPr>
        <p:txBody>
          <a:bodyPr/>
          <a:p>
            <a:pPr marL="0" indent="0">
              <a:buFont typeface="Wingdings" panose="05000000000000000000" charset="0"/>
              <a:buNone/>
            </a:pPr>
            <a:r>
              <a:t>计算</a:t>
            </a:r>
            <a:r>
              <a:rPr lang="en-US" altLang="zh-CN"/>
              <a:t>VaR</a:t>
            </a:r>
            <a:r>
              <a:t>至少需要三方面的信息：</a:t>
            </a:r>
          </a:p>
          <a:p>
            <a:pPr marL="0" indent="0">
              <a:buFont typeface="Wingdings" panose="05000000000000000000" charset="0"/>
              <a:buNone/>
            </a:pPr>
            <a:r>
              <a:rPr lang="en-US" altLang="zh-CN" b="1"/>
              <a:t>1.</a:t>
            </a:r>
            <a:r>
              <a:rPr b="1"/>
              <a:t>时间长度</a:t>
            </a:r>
            <a:endParaRPr b="1"/>
          </a:p>
          <a:p>
            <a:pPr marL="0" indent="0">
              <a:buFont typeface="Wingdings" panose="05000000000000000000" charset="0"/>
              <a:buNone/>
            </a:pPr>
            <a:r>
              <a:t>    不同时间长度</a:t>
            </a:r>
            <a:r>
              <a:rPr lang="en-US" altLang="zh-CN"/>
              <a:t>VaR</a:t>
            </a:r>
            <a:r>
              <a:t>的换算：</a:t>
            </a:r>
          </a:p>
          <a:p>
            <a:pPr marL="0" indent="0">
              <a:buFont typeface="Wingdings" panose="05000000000000000000" charset="0"/>
              <a:buNone/>
            </a:pPr>
            <a:r>
              <a:rPr lang="en-US" altLang="zh-CN" b="1"/>
              <a:t>2.</a:t>
            </a:r>
            <a:r>
              <a:rPr b="1"/>
              <a:t>置信水平</a:t>
            </a:r>
            <a:r>
              <a:t>（大多取</a:t>
            </a:r>
            <a:r>
              <a:rPr lang="en-US" altLang="zh-CN"/>
              <a:t>95%</a:t>
            </a:r>
            <a:r>
              <a:t>）</a:t>
            </a:r>
          </a:p>
          <a:p>
            <a:pPr marL="0" indent="0">
              <a:buFont typeface="Wingdings" panose="05000000000000000000" charset="0"/>
              <a:buNone/>
            </a:pPr>
            <a:r>
              <a:rPr lang="en-US" altLang="zh-CN" b="1"/>
              <a:t>3.</a:t>
            </a:r>
            <a:r>
              <a:rPr b="1"/>
              <a:t>资产组合未来价值变动的分布特征</a:t>
            </a:r>
            <a:r>
              <a:t>（通常需要建立概率分布模型，这也是计算</a:t>
            </a:r>
            <a:r>
              <a:rPr lang="en-US" altLang="zh-CN"/>
              <a:t>VaR</a:t>
            </a:r>
            <a:r>
              <a:t>的难点所在</a:t>
            </a:r>
            <a:r>
              <a:t>）</a:t>
            </a:r>
          </a:p>
        </p:txBody>
      </p:sp>
      <p:graphicFrame>
        <p:nvGraphicFramePr>
          <p:cNvPr id="5" name="对象 4">
            <a:hlinkClick r:id="" action="ppaction://ole?verb="/>
          </p:cNvPr>
          <p:cNvGraphicFramePr>
            <a:graphicFrameLocks noChangeAspect="1"/>
          </p:cNvGraphicFramePr>
          <p:nvPr/>
        </p:nvGraphicFramePr>
        <p:xfrm>
          <a:off x="3966210" y="2444115"/>
          <a:ext cx="2695575" cy="556260"/>
        </p:xfrm>
        <a:graphic>
          <a:graphicData uri="http://schemas.openxmlformats.org/presentationml/2006/ole">
            <mc:AlternateContent xmlns:mc="http://schemas.openxmlformats.org/markup-compatibility/2006">
              <mc:Choice xmlns:v="urn:schemas-microsoft-com:vml" Requires="v">
                <p:oleObj spid="_x0000_s2049" name="" r:id="rId1" imgW="1231265" imgH="254000" progId="Equation.KSEE3">
                  <p:embed/>
                </p:oleObj>
              </mc:Choice>
              <mc:Fallback>
                <p:oleObj name="" r:id="rId1" imgW="1231265" imgH="254000" progId="Equation.KSEE3">
                  <p:embed/>
                  <p:pic>
                    <p:nvPicPr>
                      <p:cNvPr id="0" name="图片 2048"/>
                      <p:cNvPicPr/>
                      <p:nvPr/>
                    </p:nvPicPr>
                    <p:blipFill>
                      <a:blip r:embed="rId2"/>
                      <a:stretch>
                        <a:fillRect/>
                      </a:stretch>
                    </p:blipFill>
                    <p:spPr>
                      <a:xfrm>
                        <a:off x="3966210" y="2444115"/>
                        <a:ext cx="2695575" cy="556260"/>
                      </a:xfrm>
                      <a:prstGeom prst="rect">
                        <a:avLst/>
                      </a:prstGeom>
                    </p:spPr>
                  </p:pic>
                </p:oleObj>
              </mc:Fallback>
            </mc:AlternateContent>
          </a:graphicData>
        </a:graphic>
      </p:graphicFrame>
      <p:pic>
        <p:nvPicPr>
          <p:cNvPr id="4" name="图片 3"/>
          <p:cNvPicPr>
            <a:picLocks noChangeAspect="1"/>
          </p:cNvPicPr>
          <p:nvPr/>
        </p:nvPicPr>
        <p:blipFill>
          <a:blip r:embed="rId3"/>
          <a:stretch>
            <a:fillRect/>
          </a:stretch>
        </p:blipFill>
        <p:spPr>
          <a:xfrm>
            <a:off x="3966210" y="3710940"/>
            <a:ext cx="3765550" cy="3037840"/>
          </a:xfrm>
          <a:prstGeom prst="rect">
            <a:avLst/>
          </a:prstGeom>
        </p:spPr>
      </p:pic>
    </p:spTree>
    <p:custDataLst>
      <p:tags r:id="rId4"/>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en-US" sz="5400" b="0" spc="0" dirty="0">
                <a:solidFill>
                  <a:schemeClr val="tx1"/>
                </a:solidFill>
                <a:effectLst>
                  <a:outerShdw blurRad="38100" dist="38100" dir="2700000" algn="tl">
                    <a:srgbClr val="000000">
                      <a:alpha val="43137"/>
                    </a:srgbClr>
                  </a:outerShdw>
                </a:effectLst>
                <a:latin typeface="+mj-lt"/>
                <a:ea typeface="+mj-ea"/>
              </a:rPr>
              <a:t>第九章 衍生品业务风险管理</a:t>
            </a:r>
            <a:endParaRPr lang="zh-CN" altLang="zh-CN" sz="5400">
              <a:latin typeface="+mj-ea"/>
              <a:ea typeface="+mj-ea"/>
              <a:cs typeface="+mj-ea"/>
            </a:endParaRPr>
          </a:p>
        </p:txBody>
      </p:sp>
      <p:sp>
        <p:nvSpPr>
          <p:cNvPr id="3" name="副标题 2"/>
          <p:cNvSpPr>
            <a:spLocks noGrp="1"/>
          </p:cNvSpPr>
          <p:nvPr>
            <p:ph type="subTitle" idx="1"/>
            <p:custDataLst>
              <p:tags r:id="rId2"/>
            </p:custDataLst>
          </p:nvPr>
        </p:nvSpPr>
        <p:spPr/>
        <p:txBody>
          <a:bodyPr/>
          <a:p>
            <a:r>
              <a:rPr lang="zh-CN" altLang="en-US"/>
              <a:t>第三节 风险对冲</a:t>
            </a:r>
            <a:endParaRPr lang="zh-CN" altLang="en-US"/>
          </a:p>
        </p:txBody>
      </p:sp>
    </p:spTree>
    <p:custDataLst>
      <p:tags r:id="rId3"/>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风险对冲</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11575" y="1313870"/>
            <a:ext cx="10969200" cy="4759200"/>
          </a:xfrm>
        </p:spPr>
        <p:txBody>
          <a:bodyPr/>
          <a:p>
            <a:pPr marL="0" indent="0">
              <a:buFont typeface="Wingdings" panose="05000000000000000000" charset="0"/>
              <a:buNone/>
            </a:pPr>
            <a:r>
              <a:rPr lang="en-US" altLang="zh-CN"/>
              <a:t>    </a:t>
            </a:r>
            <a:r>
              <a:t>对冲风险，可以选择场内市场的金融工具，也可以选择场外市场的金融工具。此外，金融机构还可以将现有风险打包成新的金融产品并销售出去，从而将风险资产剥离出资产负债表。</a:t>
            </a:r>
          </a:p>
          <a:p>
            <a:pPr marL="0" indent="0">
              <a:buFont typeface="Wingdings" panose="05000000000000000000" charset="0"/>
              <a:buNone/>
            </a:pP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风险对冲</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08400" y="1212905"/>
            <a:ext cx="10969200" cy="4759200"/>
          </a:xfrm>
        </p:spPr>
        <p:txBody>
          <a:bodyPr/>
          <a:p>
            <a:pPr marL="0" indent="0">
              <a:buFont typeface="Wingdings" panose="05000000000000000000" charset="0"/>
              <a:buNone/>
            </a:pPr>
            <a:r>
              <a:rPr lang="en-US" altLang="zh-CN"/>
              <a:t>    </a:t>
            </a:r>
            <a:r>
              <a:t>【例】某金融机构为其客户设计了一款场外期权产品，产品的基本条款如下：</a:t>
            </a:r>
          </a:p>
          <a:p>
            <a:pPr marL="0" indent="0">
              <a:buFont typeface="Wingdings" panose="05000000000000000000" charset="0"/>
              <a:buNone/>
            </a:pPr>
          </a:p>
        </p:txBody>
      </p:sp>
      <p:graphicFrame>
        <p:nvGraphicFramePr>
          <p:cNvPr id="4" name="表格 3"/>
          <p:cNvGraphicFramePr/>
          <p:nvPr>
            <p:custDataLst>
              <p:tags r:id="rId1"/>
            </p:custDataLst>
          </p:nvPr>
        </p:nvGraphicFramePr>
        <p:xfrm>
          <a:off x="1144270" y="1853565"/>
          <a:ext cx="9681845" cy="4311650"/>
        </p:xfrm>
        <a:graphic>
          <a:graphicData uri="http://schemas.openxmlformats.org/drawingml/2006/table">
            <a:tbl>
              <a:tblPr firstRow="1" bandRow="1">
                <a:tableStyleId>{5C22544A-7EE6-4342-B048-85BDC9FD1C3A}</a:tableStyleId>
              </a:tblPr>
              <a:tblGrid>
                <a:gridCol w="1561465"/>
                <a:gridCol w="8120380"/>
              </a:tblGrid>
              <a:tr h="367200">
                <a:tc>
                  <a:txBody>
                    <a:bodyPr/>
                    <a:p>
                      <a:pPr>
                        <a:buNone/>
                      </a:pPr>
                      <a:r>
                        <a:rPr lang="zh-CN" altLang="en-US" sz="1600"/>
                        <a:t>项目</a:t>
                      </a:r>
                      <a:endParaRPr lang="zh-CN" altLang="en-US" sz="1600"/>
                    </a:p>
                  </a:txBody>
                  <a:tcPr/>
                </a:tc>
                <a:tc>
                  <a:txBody>
                    <a:bodyPr/>
                    <a:p>
                      <a:pPr>
                        <a:buNone/>
                      </a:pPr>
                      <a:r>
                        <a:rPr lang="zh-CN" altLang="en-US" sz="1600"/>
                        <a:t>条款</a:t>
                      </a:r>
                      <a:endParaRPr lang="zh-CN" altLang="en-US" sz="1600"/>
                    </a:p>
                  </a:txBody>
                  <a:tcPr/>
                </a:tc>
              </a:tr>
              <a:tr h="367200">
                <a:tc>
                  <a:txBody>
                    <a:bodyPr/>
                    <a:p>
                      <a:pPr>
                        <a:buNone/>
                      </a:pPr>
                      <a:r>
                        <a:rPr lang="zh-CN" altLang="en-US" sz="1600"/>
                        <a:t>甲方</a:t>
                      </a:r>
                      <a:endParaRPr lang="zh-CN" altLang="en-US" sz="1600"/>
                    </a:p>
                  </a:txBody>
                  <a:tcPr/>
                </a:tc>
                <a:tc>
                  <a:txBody>
                    <a:bodyPr/>
                    <a:p>
                      <a:pPr>
                        <a:buNone/>
                      </a:pPr>
                      <a:r>
                        <a:rPr lang="zh-CN" altLang="en-US" sz="1600"/>
                        <a:t>某金融机构</a:t>
                      </a:r>
                      <a:endParaRPr lang="zh-CN" altLang="en-US" sz="1600"/>
                    </a:p>
                  </a:txBody>
                  <a:tcPr/>
                </a:tc>
              </a:tr>
              <a:tr h="367200">
                <a:tc>
                  <a:txBody>
                    <a:bodyPr/>
                    <a:p>
                      <a:pPr>
                        <a:buNone/>
                      </a:pPr>
                      <a:r>
                        <a:rPr lang="zh-CN" altLang="en-US" sz="1600"/>
                        <a:t>乙方</a:t>
                      </a:r>
                      <a:endParaRPr lang="zh-CN" altLang="en-US" sz="1600"/>
                    </a:p>
                  </a:txBody>
                  <a:tcPr/>
                </a:tc>
                <a:tc>
                  <a:txBody>
                    <a:bodyPr/>
                    <a:p>
                      <a:pPr>
                        <a:buNone/>
                      </a:pPr>
                      <a:r>
                        <a:rPr lang="zh-CN" altLang="en-US" sz="1600"/>
                        <a:t>某线缆生产企业</a:t>
                      </a:r>
                      <a:endParaRPr lang="zh-CN" altLang="en-US" sz="1600"/>
                    </a:p>
                  </a:txBody>
                  <a:tcPr/>
                </a:tc>
              </a:tr>
              <a:tr h="367200">
                <a:tc>
                  <a:txBody>
                    <a:bodyPr/>
                    <a:p>
                      <a:pPr>
                        <a:buNone/>
                      </a:pPr>
                      <a:r>
                        <a:rPr lang="zh-CN" altLang="en-US" sz="1600"/>
                        <a:t>标的资产</a:t>
                      </a:r>
                      <a:endParaRPr lang="zh-CN" altLang="en-US" sz="1600"/>
                    </a:p>
                  </a:txBody>
                  <a:tcPr/>
                </a:tc>
                <a:tc>
                  <a:txBody>
                    <a:bodyPr/>
                    <a:p>
                      <a:pPr>
                        <a:buNone/>
                      </a:pPr>
                      <a:r>
                        <a:rPr lang="zh-CN" altLang="en-US" sz="1600"/>
                        <a:t>上海期货交易所上市交易的铜期货主力合约</a:t>
                      </a:r>
                      <a:endParaRPr lang="zh-CN" altLang="en-US" sz="1600"/>
                    </a:p>
                  </a:txBody>
                  <a:tcPr/>
                </a:tc>
              </a:tr>
              <a:tr h="367200">
                <a:tc>
                  <a:txBody>
                    <a:bodyPr/>
                    <a:p>
                      <a:pPr>
                        <a:buNone/>
                      </a:pPr>
                      <a:r>
                        <a:rPr lang="zh-CN" altLang="en-US" sz="1600"/>
                        <a:t>合约规模</a:t>
                      </a:r>
                      <a:endParaRPr lang="zh-CN" altLang="en-US" sz="1600"/>
                    </a:p>
                  </a:txBody>
                  <a:tcPr/>
                </a:tc>
                <a:tc>
                  <a:txBody>
                    <a:bodyPr/>
                    <a:p>
                      <a:pPr>
                        <a:buNone/>
                      </a:pPr>
                      <a:r>
                        <a:rPr lang="en-US" altLang="zh-CN" sz="1600"/>
                        <a:t>5 000</a:t>
                      </a:r>
                      <a:r>
                        <a:rPr lang="zh-CN" altLang="en-US" sz="1600"/>
                        <a:t>吨</a:t>
                      </a:r>
                      <a:endParaRPr lang="zh-CN" altLang="en-US" sz="1600"/>
                    </a:p>
                  </a:txBody>
                  <a:tcPr/>
                </a:tc>
              </a:tr>
              <a:tr h="367200">
                <a:tc>
                  <a:txBody>
                    <a:bodyPr/>
                    <a:p>
                      <a:pPr>
                        <a:buNone/>
                      </a:pPr>
                      <a:r>
                        <a:rPr lang="zh-CN" altLang="en-US" sz="1600"/>
                        <a:t>基准价格</a:t>
                      </a:r>
                      <a:endParaRPr lang="zh-CN" altLang="en-US" sz="1600"/>
                    </a:p>
                  </a:txBody>
                  <a:tcPr/>
                </a:tc>
                <a:tc>
                  <a:txBody>
                    <a:bodyPr/>
                    <a:p>
                      <a:pPr>
                        <a:buNone/>
                      </a:pPr>
                      <a:r>
                        <a:rPr lang="en-US" altLang="zh-CN" sz="1600"/>
                        <a:t>40 000</a:t>
                      </a:r>
                      <a:r>
                        <a:rPr lang="zh-CN" altLang="en-US" sz="1600"/>
                        <a:t>元</a:t>
                      </a:r>
                      <a:r>
                        <a:rPr lang="en-US" altLang="zh-CN" sz="1600"/>
                        <a:t>/</a:t>
                      </a:r>
                      <a:r>
                        <a:rPr lang="zh-CN" altLang="en-US" sz="1600"/>
                        <a:t>吨</a:t>
                      </a:r>
                      <a:endParaRPr lang="zh-CN" altLang="en-US" sz="1600"/>
                    </a:p>
                  </a:txBody>
                  <a:tcPr/>
                </a:tc>
              </a:tr>
              <a:tr h="367200">
                <a:tc>
                  <a:txBody>
                    <a:bodyPr/>
                    <a:p>
                      <a:pPr>
                        <a:buNone/>
                      </a:pPr>
                      <a:r>
                        <a:rPr lang="zh-CN" altLang="en-US" sz="1600"/>
                        <a:t>起始日期</a:t>
                      </a:r>
                      <a:endParaRPr lang="zh-CN" altLang="en-US" sz="1600"/>
                    </a:p>
                  </a:txBody>
                  <a:tcPr/>
                </a:tc>
                <a:tc>
                  <a:txBody>
                    <a:bodyPr/>
                    <a:p>
                      <a:pPr>
                        <a:buNone/>
                      </a:pPr>
                      <a:r>
                        <a:rPr lang="en-US" altLang="zh-CN" sz="1600"/>
                        <a:t>XXXX</a:t>
                      </a:r>
                      <a:r>
                        <a:rPr lang="zh-CN" altLang="en-US" sz="1600"/>
                        <a:t>年</a:t>
                      </a:r>
                      <a:r>
                        <a:rPr lang="en-US" altLang="zh-CN" sz="1600"/>
                        <a:t>6</a:t>
                      </a:r>
                      <a:r>
                        <a:rPr lang="zh-CN" altLang="en-US" sz="1600"/>
                        <a:t>月</a:t>
                      </a:r>
                      <a:r>
                        <a:rPr lang="en-US" altLang="zh-CN" sz="1600"/>
                        <a:t>1</a:t>
                      </a:r>
                      <a:r>
                        <a:rPr lang="zh-CN" altLang="en-US" sz="1600"/>
                        <a:t>日</a:t>
                      </a:r>
                      <a:endParaRPr lang="zh-CN" altLang="en-US" sz="1600"/>
                    </a:p>
                  </a:txBody>
                  <a:tcPr/>
                </a:tc>
              </a:tr>
              <a:tr h="367200">
                <a:tc>
                  <a:txBody>
                    <a:bodyPr/>
                    <a:p>
                      <a:pPr>
                        <a:buNone/>
                      </a:pPr>
                      <a:r>
                        <a:rPr lang="zh-CN" altLang="en-US" sz="1600"/>
                        <a:t>终止日期</a:t>
                      </a:r>
                      <a:endParaRPr lang="zh-CN" altLang="en-US" sz="1600"/>
                    </a:p>
                  </a:txBody>
                  <a:tcPr/>
                </a:tc>
                <a:tc>
                  <a:txBody>
                    <a:bodyPr/>
                    <a:p>
                      <a:pPr>
                        <a:buNone/>
                      </a:pPr>
                      <a:r>
                        <a:rPr lang="en-US" altLang="zh-CN" sz="1600"/>
                        <a:t>XXXX</a:t>
                      </a:r>
                      <a:r>
                        <a:rPr lang="zh-CN" altLang="en-US" sz="1600"/>
                        <a:t>年</a:t>
                      </a:r>
                      <a:r>
                        <a:rPr lang="en-US" altLang="zh-CN" sz="1600"/>
                        <a:t>12</a:t>
                      </a:r>
                      <a:r>
                        <a:rPr lang="zh-CN" altLang="en-US" sz="1600"/>
                        <a:t>月</a:t>
                      </a:r>
                      <a:r>
                        <a:rPr lang="en-US" altLang="zh-CN" sz="1600"/>
                        <a:t>1</a:t>
                      </a:r>
                      <a:r>
                        <a:rPr lang="zh-CN" altLang="en-US" sz="1600"/>
                        <a:t>日</a:t>
                      </a:r>
                      <a:endParaRPr lang="zh-CN" altLang="en-US" sz="1600"/>
                    </a:p>
                  </a:txBody>
                  <a:tcPr/>
                </a:tc>
              </a:tr>
              <a:tr h="367200">
                <a:tc>
                  <a:txBody>
                    <a:bodyPr/>
                    <a:p>
                      <a:pPr>
                        <a:buNone/>
                      </a:pPr>
                      <a:r>
                        <a:rPr lang="zh-CN" altLang="en-US" sz="1600"/>
                        <a:t>结算价格</a:t>
                      </a:r>
                      <a:endParaRPr lang="zh-CN" altLang="en-US" sz="1600"/>
                    </a:p>
                  </a:txBody>
                  <a:tcPr/>
                </a:tc>
                <a:tc>
                  <a:txBody>
                    <a:bodyPr/>
                    <a:p>
                      <a:pPr>
                        <a:buNone/>
                      </a:pPr>
                      <a:r>
                        <a:rPr lang="zh-CN" altLang="en-US" sz="1600"/>
                        <a:t>上海期货交易所在合约终止日期公布的标的资产当日的结算价</a:t>
                      </a:r>
                      <a:endParaRPr lang="zh-CN" altLang="en-US" sz="1600"/>
                    </a:p>
                  </a:txBody>
                  <a:tcPr/>
                </a:tc>
              </a:tr>
              <a:tr h="367200">
                <a:tc>
                  <a:txBody>
                    <a:bodyPr/>
                    <a:p>
                      <a:pPr>
                        <a:buNone/>
                      </a:pPr>
                      <a:r>
                        <a:rPr lang="zh-CN" altLang="en-US" sz="1600"/>
                        <a:t>甲方义务</a:t>
                      </a:r>
                      <a:endParaRPr lang="zh-CN" altLang="en-US" sz="1600"/>
                    </a:p>
                  </a:txBody>
                  <a:tcPr/>
                </a:tc>
                <a:tc>
                  <a:txBody>
                    <a:bodyPr/>
                    <a:p>
                      <a:pPr>
                        <a:buNone/>
                      </a:pPr>
                      <a:r>
                        <a:rPr lang="zh-CN" altLang="en-US" sz="1600"/>
                        <a:t>在合约终止日期，如果标的资产价格高于基准价格，甲方向乙方支付额度为</a:t>
                      </a:r>
                      <a:r>
                        <a:rPr lang="en-US" altLang="zh-CN" sz="1600"/>
                        <a:t>[</a:t>
                      </a:r>
                      <a:r>
                        <a:rPr lang="zh-CN" altLang="en-US" sz="1600"/>
                        <a:t>合约规模 </a:t>
                      </a:r>
                      <a:r>
                        <a:rPr lang="en-US" altLang="zh-CN" sz="1600"/>
                        <a:t>x </a:t>
                      </a:r>
                      <a:r>
                        <a:rPr lang="zh-CN" altLang="en-US" sz="1600"/>
                        <a:t>（结算价格 </a:t>
                      </a:r>
                      <a:r>
                        <a:rPr lang="en-US" altLang="zh-CN" sz="1600"/>
                        <a:t>- </a:t>
                      </a:r>
                      <a:r>
                        <a:rPr lang="zh-CN" altLang="en-US" sz="1600"/>
                        <a:t>基准价格）</a:t>
                      </a:r>
                      <a:r>
                        <a:rPr lang="en-US" altLang="zh-CN" sz="1600"/>
                        <a:t>]</a:t>
                      </a:r>
                      <a:r>
                        <a:rPr lang="zh-CN" altLang="en-US" sz="1600"/>
                        <a:t>的现金</a:t>
                      </a:r>
                      <a:endParaRPr lang="zh-CN" altLang="en-US" sz="1600"/>
                    </a:p>
                  </a:txBody>
                  <a:tcPr/>
                </a:tc>
              </a:tr>
              <a:tr h="367200">
                <a:tc>
                  <a:txBody>
                    <a:bodyPr/>
                    <a:p>
                      <a:pPr>
                        <a:buNone/>
                      </a:pPr>
                      <a:r>
                        <a:rPr lang="zh-CN" altLang="en-US" sz="1600"/>
                        <a:t>乙方义务</a:t>
                      </a:r>
                      <a:endParaRPr lang="zh-CN" altLang="en-US" sz="1600"/>
                    </a:p>
                  </a:txBody>
                  <a:tcPr/>
                </a:tc>
                <a:tc>
                  <a:txBody>
                    <a:bodyPr/>
                    <a:p>
                      <a:pPr>
                        <a:buNone/>
                      </a:pPr>
                      <a:r>
                        <a:rPr lang="zh-CN" altLang="en-US" sz="1600"/>
                        <a:t>在合约起始日期向甲方支付额度为</a:t>
                      </a:r>
                      <a:r>
                        <a:rPr lang="en-US" altLang="zh-CN" sz="1600"/>
                        <a:t>1 150</a:t>
                      </a:r>
                      <a:r>
                        <a:rPr lang="zh-CN" altLang="en-US" sz="1600"/>
                        <a:t>万元现金</a:t>
                      </a:r>
                      <a:endParaRPr lang="zh-CN" altLang="en-US" sz="1600"/>
                    </a:p>
                  </a:txBody>
                  <a:tcPr/>
                </a:tc>
              </a:tr>
            </a:tbl>
          </a:graphicData>
        </a:graphic>
      </p:graphicFrame>
      <p:sp>
        <p:nvSpPr>
          <p:cNvPr id="5" name="文本框 4"/>
          <p:cNvSpPr txBox="1"/>
          <p:nvPr/>
        </p:nvSpPr>
        <p:spPr>
          <a:xfrm>
            <a:off x="1144270" y="6291580"/>
            <a:ext cx="8778240" cy="368300"/>
          </a:xfrm>
          <a:prstGeom prst="rect">
            <a:avLst/>
          </a:prstGeom>
          <a:noFill/>
        </p:spPr>
        <p:txBody>
          <a:bodyPr wrap="square" rtlCol="0">
            <a:spAutoFit/>
          </a:bodyPr>
          <a:p>
            <a:r>
              <a:rPr lang="zh-CN" altLang="en-US"/>
              <a:t>这相当于该金融机构卖出了执行价为</a:t>
            </a:r>
            <a:r>
              <a:rPr lang="en-US" altLang="zh-CN"/>
              <a:t>40 000</a:t>
            </a:r>
            <a:r>
              <a:rPr lang="zh-CN" altLang="en-US"/>
              <a:t>元</a:t>
            </a:r>
            <a:r>
              <a:rPr lang="en-US" altLang="zh-CN"/>
              <a:t>/ </a:t>
            </a:r>
            <a:r>
              <a:rPr lang="zh-CN" altLang="en-US"/>
              <a:t>吨的场外看涨期权。</a:t>
            </a:r>
            <a:endParaRPr lang="zh-CN" altLang="en-US"/>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风险对冲</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a:xfrm>
            <a:off x="611575" y="1135435"/>
            <a:ext cx="10969200" cy="4759200"/>
          </a:xfrm>
        </p:spPr>
        <p:txBody>
          <a:bodyPr/>
          <a:p>
            <a:pPr marL="0" indent="0">
              <a:buFont typeface="Wingdings" panose="05000000000000000000" charset="0"/>
              <a:buNone/>
            </a:pPr>
            <a:r>
              <a:rPr lang="en-US" altLang="zh-CN"/>
              <a:t>    </a:t>
            </a:r>
            <a:r>
              <a:t>【例】上例中，金融机构为线缆企业提供了一份场外看涨期权后，自身则处于这个看涨期权的空头，必须买入相应规模的看涨期权才能对冲风险。未来获得看涨期权，该金融机构设计了一款结构化产品，产品由看涨期权的空头和利率债构成。基本条款如下表所示：</a:t>
            </a:r>
          </a:p>
          <a:p>
            <a:pPr marL="0" indent="0">
              <a:buFont typeface="Wingdings" panose="05000000000000000000" charset="0"/>
              <a:buNone/>
            </a:pPr>
          </a:p>
        </p:txBody>
      </p:sp>
      <p:graphicFrame>
        <p:nvGraphicFramePr>
          <p:cNvPr id="4" name="表格 3"/>
          <p:cNvGraphicFramePr/>
          <p:nvPr>
            <p:custDataLst>
              <p:tags r:id="rId1"/>
            </p:custDataLst>
          </p:nvPr>
        </p:nvGraphicFramePr>
        <p:xfrm>
          <a:off x="711835" y="2286635"/>
          <a:ext cx="9681845" cy="4406900"/>
        </p:xfrm>
        <a:graphic>
          <a:graphicData uri="http://schemas.openxmlformats.org/drawingml/2006/table">
            <a:tbl>
              <a:tblPr firstRow="1" bandRow="1">
                <a:tableStyleId>{5C22544A-7EE6-4342-B048-85BDC9FD1C3A}</a:tableStyleId>
              </a:tblPr>
              <a:tblGrid>
                <a:gridCol w="1561465"/>
                <a:gridCol w="8120380"/>
              </a:tblGrid>
              <a:tr h="367200">
                <a:tc>
                  <a:txBody>
                    <a:bodyPr/>
                    <a:p>
                      <a:pPr>
                        <a:buNone/>
                      </a:pPr>
                      <a:r>
                        <a:rPr lang="zh-CN" altLang="en-US" sz="1600"/>
                        <a:t>项目</a:t>
                      </a:r>
                      <a:endParaRPr lang="zh-CN" altLang="en-US" sz="1600"/>
                    </a:p>
                  </a:txBody>
                  <a:tcPr/>
                </a:tc>
                <a:tc>
                  <a:txBody>
                    <a:bodyPr/>
                    <a:p>
                      <a:pPr>
                        <a:buNone/>
                      </a:pPr>
                      <a:r>
                        <a:rPr lang="zh-CN" altLang="en-US" sz="1600"/>
                        <a:t>条款</a:t>
                      </a:r>
                      <a:endParaRPr lang="zh-CN" altLang="en-US" sz="1600"/>
                    </a:p>
                  </a:txBody>
                  <a:tcPr/>
                </a:tc>
              </a:tr>
              <a:tr h="367200">
                <a:tc>
                  <a:txBody>
                    <a:bodyPr/>
                    <a:p>
                      <a:pPr>
                        <a:buNone/>
                      </a:pPr>
                      <a:r>
                        <a:rPr lang="zh-CN" altLang="en-US" sz="1600"/>
                        <a:t>发行方</a:t>
                      </a:r>
                      <a:endParaRPr lang="zh-CN" altLang="en-US" sz="1600"/>
                    </a:p>
                  </a:txBody>
                  <a:tcPr/>
                </a:tc>
                <a:tc>
                  <a:txBody>
                    <a:bodyPr/>
                    <a:p>
                      <a:pPr>
                        <a:buNone/>
                      </a:pPr>
                      <a:r>
                        <a:rPr lang="zh-CN" altLang="en-US" sz="1600"/>
                        <a:t>某金融机构</a:t>
                      </a:r>
                      <a:endParaRPr lang="zh-CN" altLang="en-US" sz="1600"/>
                    </a:p>
                  </a:txBody>
                  <a:tcPr/>
                </a:tc>
              </a:tr>
              <a:tr h="367200">
                <a:tc>
                  <a:txBody>
                    <a:bodyPr/>
                    <a:p>
                      <a:pPr>
                        <a:buNone/>
                      </a:pPr>
                      <a:r>
                        <a:rPr lang="zh-CN" altLang="en-US" sz="1600"/>
                        <a:t>面值</a:t>
                      </a:r>
                      <a:endParaRPr lang="zh-CN" altLang="en-US" sz="1600"/>
                    </a:p>
                  </a:txBody>
                  <a:tcPr/>
                </a:tc>
                <a:tc>
                  <a:txBody>
                    <a:bodyPr/>
                    <a:p>
                      <a:pPr>
                        <a:buNone/>
                      </a:pPr>
                      <a:r>
                        <a:rPr lang="en-US" altLang="zh-CN" sz="1600"/>
                        <a:t>100</a:t>
                      </a:r>
                      <a:r>
                        <a:rPr lang="zh-CN" altLang="en-US" sz="1600"/>
                        <a:t>元</a:t>
                      </a:r>
                      <a:endParaRPr lang="zh-CN" altLang="en-US" sz="1600"/>
                    </a:p>
                  </a:txBody>
                  <a:tcPr/>
                </a:tc>
              </a:tr>
              <a:tr h="367200">
                <a:tc>
                  <a:txBody>
                    <a:bodyPr/>
                    <a:p>
                      <a:pPr>
                        <a:buNone/>
                      </a:pPr>
                      <a:r>
                        <a:rPr lang="zh-CN" altLang="en-US" sz="1600"/>
                        <a:t>标的资产</a:t>
                      </a:r>
                      <a:endParaRPr lang="zh-CN" altLang="en-US" sz="1600"/>
                    </a:p>
                  </a:txBody>
                  <a:tcPr/>
                </a:tc>
                <a:tc>
                  <a:txBody>
                    <a:bodyPr/>
                    <a:p>
                      <a:pPr>
                        <a:buNone/>
                      </a:pPr>
                      <a:r>
                        <a:rPr lang="zh-CN" altLang="en-US" sz="1600"/>
                        <a:t>上海期货交易所上市交易的铜期货主力合约</a:t>
                      </a:r>
                      <a:endParaRPr lang="zh-CN" altLang="en-US" sz="1600"/>
                    </a:p>
                  </a:txBody>
                  <a:tcPr/>
                </a:tc>
              </a:tr>
              <a:tr h="367200">
                <a:tc>
                  <a:txBody>
                    <a:bodyPr/>
                    <a:p>
                      <a:pPr>
                        <a:buNone/>
                      </a:pPr>
                      <a:r>
                        <a:rPr lang="zh-CN" altLang="en-US" sz="1600"/>
                        <a:t>起始日期</a:t>
                      </a:r>
                      <a:endParaRPr lang="zh-CN" altLang="en-US" sz="1600"/>
                    </a:p>
                  </a:txBody>
                  <a:tcPr/>
                </a:tc>
                <a:tc>
                  <a:txBody>
                    <a:bodyPr/>
                    <a:p>
                      <a:pPr>
                        <a:buNone/>
                      </a:pPr>
                      <a:r>
                        <a:rPr lang="en-US" altLang="zh-CN" sz="1600"/>
                        <a:t>XXXX</a:t>
                      </a:r>
                      <a:r>
                        <a:rPr lang="zh-CN" altLang="en-US" sz="1600"/>
                        <a:t>年</a:t>
                      </a:r>
                      <a:r>
                        <a:rPr lang="en-US" altLang="zh-CN" sz="1600"/>
                        <a:t>6</a:t>
                      </a:r>
                      <a:r>
                        <a:rPr lang="zh-CN" altLang="en-US" sz="1600"/>
                        <a:t>月</a:t>
                      </a:r>
                      <a:r>
                        <a:rPr lang="en-US" altLang="zh-CN" sz="1600"/>
                        <a:t>1</a:t>
                      </a:r>
                      <a:r>
                        <a:rPr lang="zh-CN" altLang="en-US" sz="1600"/>
                        <a:t>日</a:t>
                      </a:r>
                      <a:endParaRPr lang="zh-CN" altLang="en-US" sz="1600"/>
                    </a:p>
                  </a:txBody>
                  <a:tcPr/>
                </a:tc>
              </a:tr>
              <a:tr h="367200">
                <a:tc>
                  <a:txBody>
                    <a:bodyPr/>
                    <a:p>
                      <a:pPr>
                        <a:buNone/>
                      </a:pPr>
                      <a:r>
                        <a:rPr lang="zh-CN" altLang="en-US" sz="1600"/>
                        <a:t>终止日期</a:t>
                      </a:r>
                      <a:endParaRPr lang="zh-CN" altLang="en-US" sz="1600"/>
                    </a:p>
                  </a:txBody>
                  <a:tcPr/>
                </a:tc>
                <a:tc>
                  <a:txBody>
                    <a:bodyPr/>
                    <a:p>
                      <a:pPr>
                        <a:buNone/>
                      </a:pPr>
                      <a:r>
                        <a:rPr lang="en-US" altLang="zh-CN" sz="1600"/>
                        <a:t>XXXX</a:t>
                      </a:r>
                      <a:r>
                        <a:rPr lang="zh-CN" altLang="en-US" sz="1600"/>
                        <a:t>年</a:t>
                      </a:r>
                      <a:r>
                        <a:rPr lang="en-US" altLang="zh-CN" sz="1600"/>
                        <a:t>12</a:t>
                      </a:r>
                      <a:r>
                        <a:rPr lang="zh-CN" altLang="en-US" sz="1600"/>
                        <a:t>月</a:t>
                      </a:r>
                      <a:r>
                        <a:rPr lang="en-US" altLang="zh-CN" sz="1600"/>
                        <a:t>1</a:t>
                      </a:r>
                      <a:r>
                        <a:rPr lang="zh-CN" altLang="en-US" sz="1600"/>
                        <a:t>日</a:t>
                      </a:r>
                      <a:endParaRPr lang="zh-CN" altLang="en-US" sz="1600"/>
                    </a:p>
                  </a:txBody>
                  <a:tcPr/>
                </a:tc>
              </a:tr>
              <a:tr h="367200">
                <a:tc>
                  <a:txBody>
                    <a:bodyPr/>
                    <a:p>
                      <a:pPr>
                        <a:buNone/>
                      </a:pPr>
                      <a:r>
                        <a:rPr lang="zh-CN" altLang="en-US" sz="1600"/>
                        <a:t>基准价格</a:t>
                      </a:r>
                      <a:endParaRPr lang="zh-CN" altLang="en-US" sz="1600"/>
                    </a:p>
                  </a:txBody>
                  <a:tcPr/>
                </a:tc>
                <a:tc>
                  <a:txBody>
                    <a:bodyPr/>
                    <a:p>
                      <a:pPr>
                        <a:buNone/>
                      </a:pPr>
                      <a:r>
                        <a:rPr lang="en-US" altLang="zh-CN" sz="1600"/>
                        <a:t>40 000</a:t>
                      </a:r>
                      <a:r>
                        <a:rPr lang="zh-CN" altLang="en-US" sz="1600"/>
                        <a:t>元</a:t>
                      </a:r>
                      <a:r>
                        <a:rPr lang="en-US" altLang="zh-CN" sz="1600"/>
                        <a:t>/</a:t>
                      </a:r>
                      <a:r>
                        <a:rPr lang="zh-CN" altLang="en-US" sz="1600"/>
                        <a:t>吨</a:t>
                      </a:r>
                      <a:endParaRPr lang="zh-CN" altLang="en-US" sz="1600"/>
                    </a:p>
                  </a:txBody>
                  <a:tcPr/>
                </a:tc>
              </a:tr>
              <a:tr h="367200">
                <a:tc>
                  <a:txBody>
                    <a:bodyPr/>
                    <a:p>
                      <a:pPr>
                        <a:buNone/>
                      </a:pPr>
                      <a:r>
                        <a:rPr lang="zh-CN" altLang="en-US" sz="1600"/>
                        <a:t>结算价格</a:t>
                      </a:r>
                      <a:endParaRPr lang="zh-CN" altLang="en-US" sz="1600"/>
                    </a:p>
                  </a:txBody>
                  <a:tcPr/>
                </a:tc>
                <a:tc>
                  <a:txBody>
                    <a:bodyPr/>
                    <a:p>
                      <a:pPr>
                        <a:buNone/>
                      </a:pPr>
                      <a:r>
                        <a:rPr lang="zh-CN" altLang="en-US" sz="1600"/>
                        <a:t>上海期货交易所在合约终止日期公布的标的资产当日的结算价</a:t>
                      </a:r>
                      <a:endParaRPr lang="zh-CN" altLang="en-US" sz="1600"/>
                    </a:p>
                  </a:txBody>
                  <a:tcPr/>
                </a:tc>
              </a:tr>
              <a:tr h="367200">
                <a:tc>
                  <a:txBody>
                    <a:bodyPr/>
                    <a:p>
                      <a:pPr>
                        <a:buNone/>
                      </a:pPr>
                      <a:r>
                        <a:rPr lang="zh-CN" altLang="en-US" sz="1600"/>
                        <a:t>息票率</a:t>
                      </a:r>
                      <a:endParaRPr lang="zh-CN" altLang="en-US" sz="1600"/>
                    </a:p>
                  </a:txBody>
                  <a:tcPr/>
                </a:tc>
                <a:tc>
                  <a:txBody>
                    <a:bodyPr/>
                    <a:p>
                      <a:pPr>
                        <a:buNone/>
                      </a:pPr>
                      <a:r>
                        <a:rPr lang="en-US" altLang="zh-CN" sz="1600"/>
                        <a:t>10%</a:t>
                      </a:r>
                      <a:endParaRPr lang="en-US" altLang="zh-CN" sz="1600"/>
                    </a:p>
                  </a:txBody>
                  <a:tcPr/>
                </a:tc>
              </a:tr>
              <a:tr h="367665">
                <a:tc>
                  <a:txBody>
                    <a:bodyPr/>
                    <a:p>
                      <a:pPr>
                        <a:buNone/>
                      </a:pPr>
                      <a:r>
                        <a:rPr lang="zh-CN" altLang="en-US" sz="1600"/>
                        <a:t>赎回价值</a:t>
                      </a:r>
                      <a:endParaRPr lang="zh-CN" altLang="en-US" sz="1600"/>
                    </a:p>
                  </a:txBody>
                  <a:tcPr/>
                </a:tc>
                <a:tc>
                  <a:txBody>
                    <a:bodyPr/>
                    <a:p>
                      <a:pPr>
                        <a:buNone/>
                      </a:pPr>
                      <a:r>
                        <a:rPr lang="en-US" altLang="zh-CN" sz="1600"/>
                        <a:t>100 x </a:t>
                      </a:r>
                      <a:r>
                        <a:rPr lang="zh-CN" altLang="en-US" sz="1600"/>
                        <a:t>（</a:t>
                      </a:r>
                      <a:r>
                        <a:rPr lang="en-US" altLang="zh-CN" sz="1600"/>
                        <a:t>1-</a:t>
                      </a:r>
                      <a:r>
                        <a:rPr lang="zh-CN" altLang="en-US" sz="1600"/>
                        <a:t>结算价格相对于基准价格的涨跌幅</a:t>
                      </a:r>
                      <a:r>
                        <a:rPr lang="zh-CN" altLang="en-US" sz="1600"/>
                        <a:t>）</a:t>
                      </a:r>
                      <a:endParaRPr lang="zh-CN" altLang="en-US" sz="1600"/>
                    </a:p>
                  </a:txBody>
                  <a:tcPr/>
                </a:tc>
              </a:tr>
              <a:tr h="367200">
                <a:tc>
                  <a:txBody>
                    <a:bodyPr/>
                    <a:p>
                      <a:pPr>
                        <a:buNone/>
                      </a:pPr>
                      <a:r>
                        <a:rPr lang="zh-CN" altLang="en-US" sz="1600"/>
                        <a:t>最大赎回价值</a:t>
                      </a:r>
                      <a:endParaRPr lang="zh-CN" altLang="en-US" sz="1600"/>
                    </a:p>
                  </a:txBody>
                  <a:tcPr/>
                </a:tc>
                <a:tc>
                  <a:txBody>
                    <a:bodyPr/>
                    <a:p>
                      <a:pPr>
                        <a:buNone/>
                      </a:pPr>
                      <a:r>
                        <a:rPr lang="en-US" altLang="zh-CN" sz="1600"/>
                        <a:t>100</a:t>
                      </a:r>
                      <a:endParaRPr lang="en-US" altLang="zh-CN" sz="1600"/>
                    </a:p>
                  </a:txBody>
                  <a:tcPr/>
                </a:tc>
              </a:tr>
              <a:tr h="367200">
                <a:tc>
                  <a:txBody>
                    <a:bodyPr/>
                    <a:p>
                      <a:pPr>
                        <a:buNone/>
                      </a:pPr>
                      <a:r>
                        <a:rPr lang="zh-CN" altLang="en-US" sz="1600"/>
                        <a:t>最小赎回价值</a:t>
                      </a:r>
                      <a:endParaRPr lang="zh-CN" altLang="en-US" sz="1600"/>
                    </a:p>
                  </a:txBody>
                  <a:tcPr/>
                </a:tc>
                <a:tc>
                  <a:txBody>
                    <a:bodyPr/>
                    <a:p>
                      <a:pPr>
                        <a:buNone/>
                      </a:pPr>
                      <a:r>
                        <a:rPr lang="en-US" altLang="zh-CN" sz="1600"/>
                        <a:t>0</a:t>
                      </a:r>
                      <a:endParaRPr lang="en-US" altLang="zh-CN" sz="1600"/>
                    </a:p>
                  </a:txBody>
                  <a:tcPr/>
                </a:tc>
              </a:tr>
            </a:tbl>
          </a:graphicData>
        </a:graphic>
      </p:graphicFrame>
      <p:sp>
        <p:nvSpPr>
          <p:cNvPr id="5" name="文本框 4"/>
          <p:cNvSpPr txBox="1"/>
          <p:nvPr/>
        </p:nvSpPr>
        <p:spPr>
          <a:xfrm>
            <a:off x="10567035" y="4940300"/>
            <a:ext cx="1531620" cy="1753235"/>
          </a:xfrm>
          <a:prstGeom prst="rect">
            <a:avLst/>
          </a:prstGeom>
          <a:solidFill>
            <a:schemeClr val="accent2"/>
          </a:solidFill>
        </p:spPr>
        <p:txBody>
          <a:bodyPr wrap="square" rtlCol="0">
            <a:spAutoFit/>
          </a:bodyPr>
          <a:p>
            <a:r>
              <a:rPr lang="zh-CN" altLang="en-US"/>
              <a:t>该产品实际上相当于将看涨期权空头，转售给了产品的投资者。</a:t>
            </a:r>
            <a:endParaRPr lang="zh-CN" altLang="en-US"/>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衍生品业务风险管理</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t>金融机构开展金融衍生品业务，大多数情况下是作为风险转移的中介，通过设计和发行特定的金融产品来满足客户的市场风险管理要求，继而在金融市场中进行交易并将风险转移给市场或客户。部分金融机构则通过金融衍生品的交易主动承担风险。</a:t>
            </a:r>
          </a:p>
          <a:p>
            <a:pPr marL="0" indent="0">
              <a:buFont typeface="Wingdings" panose="05000000000000000000" charset="0"/>
              <a:buNone/>
            </a:pPr>
            <a:r>
              <a:t>这些风险与传统金融业务的风险有比较大的差别，并越来越受到金融机构以及监管机构的重视。金融衍生品业务的风险管理逐渐成为金融机构业务开展过程中的重点工作之一。</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t>金融衍生品业务中的风险识别可以充三个层面上进行：</a:t>
            </a:r>
          </a:p>
          <a:p>
            <a:pPr>
              <a:buFont typeface="Wingdings" panose="05000000000000000000" charset="0"/>
              <a:buChar char="n"/>
            </a:pPr>
            <a:r>
              <a:rPr b="1"/>
              <a:t> 产品层面：</a:t>
            </a:r>
            <a:r>
              <a:t>识别单个金融衍生品所存在的风险，识别出影响产品价值变动的主要风险因子。</a:t>
            </a:r>
          </a:p>
          <a:p>
            <a:pPr>
              <a:buFont typeface="Wingdings" panose="05000000000000000000" charset="0"/>
              <a:buChar char="n"/>
            </a:pPr>
            <a:r>
              <a:t> </a:t>
            </a:r>
            <a:r>
              <a:rPr b="1"/>
              <a:t>部门层面</a:t>
            </a:r>
            <a:r>
              <a:t>：充分考虑一个交易部门所持有的所有金融衍生品的风险，识别出各类风险因子的相关性及整个部门的金融衍生品持仓对各个风险因子是否有显著的敞口。</a:t>
            </a:r>
          </a:p>
          <a:p>
            <a:pPr>
              <a:buFont typeface="Wingdings" panose="05000000000000000000" charset="0"/>
              <a:buChar char="n"/>
            </a:pPr>
            <a:r>
              <a:rPr b="1"/>
              <a:t> 公司层面</a:t>
            </a:r>
            <a:r>
              <a:t>：更多地关注业务开展流程中出现的一些非市场行情所导致的不确定性，包括授权、流程、合规、结算等活动中的风险。</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endParaRPr lang="zh-CN" altLang="en-US"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t>金融衍生品业务中的风险可分为以下几个方面：</a:t>
            </a:r>
          </a:p>
          <a:p>
            <a:pPr>
              <a:buFont typeface="Wingdings" panose="05000000000000000000" charset="0"/>
              <a:buChar char="n"/>
            </a:pPr>
            <a:r>
              <a:t> 市场风险</a:t>
            </a:r>
          </a:p>
          <a:p>
            <a:pPr>
              <a:buFont typeface="Wingdings" panose="05000000000000000000" charset="0"/>
              <a:buChar char="n"/>
            </a:pPr>
            <a:r>
              <a:t> 信用风险</a:t>
            </a:r>
          </a:p>
          <a:p>
            <a:pPr>
              <a:buFont typeface="Wingdings" panose="05000000000000000000" charset="0"/>
              <a:buChar char="n"/>
            </a:pPr>
            <a:r>
              <a:t> 流动性风险</a:t>
            </a:r>
          </a:p>
          <a:p>
            <a:pPr>
              <a:buFont typeface="Wingdings" panose="05000000000000000000" charset="0"/>
              <a:buChar char="n"/>
            </a:pPr>
            <a:r>
              <a:t> 操作风险</a:t>
            </a:r>
          </a:p>
          <a:p>
            <a:pPr>
              <a:buFont typeface="Wingdings" panose="05000000000000000000" charset="0"/>
              <a:buChar char="n"/>
            </a:pPr>
            <a:r>
              <a:t> 模型风险</a:t>
            </a: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市场风险</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市场风险也称为价格风险，是指外部市场行情的变化给金融机构的资产组合的价值带来不确定变化。对于金融衍生品而言，市场风险是最明显的风险。</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信用</a:t>
            </a:r>
            <a:r>
              <a:rPr sz="2800" spc="0">
                <a:solidFill>
                  <a:schemeClr val="tx1"/>
                </a:solidFill>
                <a:effectLst>
                  <a:outerShdw blurRad="38100" dist="38100" dir="2700000" algn="tl">
                    <a:srgbClr val="000000">
                      <a:alpha val="43137"/>
                    </a:srgbClr>
                  </a:outerShdw>
                </a:effectLst>
                <a:latin typeface="+mj-lt"/>
                <a:ea typeface="+mj-ea"/>
              </a:rPr>
              <a:t>风险</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t>信用风险来源于金融衍生品业务的交易对手方的违约的可能性。</a:t>
            </a:r>
          </a:p>
          <a:p>
            <a:pPr marL="0" indent="0">
              <a:buFont typeface="Wingdings" panose="05000000000000000000" charset="0"/>
              <a:buNone/>
            </a:pPr>
            <a:r>
              <a:t>场内交易的金融衍生品通常在正规的、受监管的金融交易所内进行，交易所充当场内交易的所有金融衍生品的交易对手方，在这种条件下，场内交易的金融衍生品通常没有信用风险，或者说信用风险极低。</a:t>
            </a:r>
          </a:p>
          <a:p>
            <a:pPr marL="0" indent="0">
              <a:buFont typeface="Wingdings" panose="05000000000000000000" charset="0"/>
              <a:buNone/>
            </a:pPr>
            <a:r>
              <a:t>相比较而言，场外交易的金融衍生品则存在或低或高的信用风险。</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流动性</a:t>
            </a:r>
            <a:r>
              <a:rPr sz="2800" spc="0">
                <a:solidFill>
                  <a:schemeClr val="tx1"/>
                </a:solidFill>
                <a:effectLst>
                  <a:outerShdw blurRad="38100" dist="38100" dir="2700000" algn="tl">
                    <a:srgbClr val="000000">
                      <a:alpha val="43137"/>
                    </a:srgbClr>
                  </a:outerShdw>
                </a:effectLst>
                <a:latin typeface="+mj-lt"/>
                <a:ea typeface="+mj-ea"/>
              </a:rPr>
              <a:t>风险</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金融衍生品业务的流动性风险，是指金融机构无法在较短的时间内以合适的价格建立或者平掉既定的金融衍生品头寸。</a:t>
            </a:r>
          </a:p>
          <a:p>
            <a:pPr marL="0" indent="0">
              <a:buFont typeface="Wingdings" panose="05000000000000000000" charset="0"/>
              <a:buNone/>
            </a:pPr>
            <a:r>
              <a:t>      界定流动性风险的关键在于时间和价格：既定规模的金融衍生品的建仓或平仓所需的时间越短，则产品的流动性越高，流动性风险就越低；反之，如果实现既定的目的需要较长的时间，则说明产品的流动性较低，流动性风险较高。</a:t>
            </a:r>
          </a:p>
          <a:p>
            <a:pPr marL="0" indent="0">
              <a:buFont typeface="Wingdings" panose="05000000000000000000" charset="0"/>
              <a:buNone/>
            </a:pPr>
            <a:r>
              <a:t>      通常情况下，场外交易的金融衍生品的流动性风险要高于场内交易的流动性风险。</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操作</a:t>
            </a:r>
            <a:r>
              <a:rPr sz="2800" spc="0">
                <a:solidFill>
                  <a:schemeClr val="tx1"/>
                </a:solidFill>
                <a:effectLst>
                  <a:outerShdw blurRad="38100" dist="38100" dir="2700000" algn="tl">
                    <a:srgbClr val="000000">
                      <a:alpha val="43137"/>
                    </a:srgbClr>
                  </a:outerShdw>
                </a:effectLst>
                <a:latin typeface="+mj-lt"/>
                <a:ea typeface="+mj-ea"/>
              </a:rPr>
              <a:t>风险</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操作风险也可以称为运行风险，是金融衍生品业务开展过程中不当或失效的内部控制过程、人员和系统以及外部事件造成损失的可能性。</a:t>
            </a:r>
          </a:p>
          <a:p>
            <a:pPr marL="0" indent="0">
              <a:buFont typeface="Wingdings" panose="05000000000000000000" charset="0"/>
              <a:buNone/>
            </a:pPr>
            <a:r>
              <a:t>      操作风险既可能由公司或部门内部因素造成，也可能由外部因素导致。</a:t>
            </a:r>
          </a:p>
          <a:p>
            <a:pPr marL="0" indent="0">
              <a:buFont typeface="Wingdings" panose="05000000000000000000" charset="0"/>
              <a:buNone/>
            </a:pPr>
            <a:r>
              <a:t>      识别操作风险，关键在于深入理解金融衍生品业务开展的流程，分析流程的各个环节，并从系统安全的角度，通过内部控制流程、机构、职责的设置，来实现操作风险的有效管理。</a:t>
            </a:r>
          </a:p>
          <a:p>
            <a:pPr marL="0" indent="0">
              <a:buFont typeface="Wingdings" panose="05000000000000000000" charset="0"/>
              <a:buNone/>
            </a:pPr>
            <a:r>
              <a:t>      </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pPr algn="l">
              <a:buClrTx/>
              <a:buSzTx/>
              <a:buFontTx/>
            </a:pPr>
            <a:r>
              <a:rPr lang="zh-CN" altLang="en-US" sz="2800" spc="0">
                <a:solidFill>
                  <a:schemeClr val="tx1"/>
                </a:solidFill>
                <a:effectLst>
                  <a:outerShdw blurRad="38100" dist="38100" dir="2700000" algn="tl">
                    <a:srgbClr val="000000">
                      <a:alpha val="43137"/>
                    </a:srgbClr>
                  </a:outerShdw>
                </a:effectLst>
                <a:latin typeface="+mj-lt"/>
                <a:ea typeface="+mj-ea"/>
              </a:rPr>
              <a:t>风险识别</a:t>
            </a:r>
            <a:r>
              <a:rPr lang="en-US" altLang="zh-CN" sz="2800" spc="0">
                <a:solidFill>
                  <a:schemeClr val="tx1"/>
                </a:solidFill>
                <a:effectLst>
                  <a:outerShdw blurRad="38100" dist="38100" dir="2700000" algn="tl">
                    <a:srgbClr val="000000">
                      <a:alpha val="43137"/>
                    </a:srgbClr>
                  </a:outerShdw>
                </a:effectLst>
                <a:latin typeface="+mj-lt"/>
                <a:ea typeface="+mj-ea"/>
              </a:rPr>
              <a:t>——</a:t>
            </a:r>
            <a:r>
              <a:rPr sz="2800" spc="0">
                <a:solidFill>
                  <a:schemeClr val="tx1"/>
                </a:solidFill>
                <a:effectLst>
                  <a:outerShdw blurRad="38100" dist="38100" dir="2700000" algn="tl">
                    <a:srgbClr val="000000">
                      <a:alpha val="43137"/>
                    </a:srgbClr>
                  </a:outerShdw>
                </a:effectLst>
                <a:latin typeface="+mj-lt"/>
                <a:ea typeface="+mj-ea"/>
              </a:rPr>
              <a:t>模型</a:t>
            </a:r>
            <a:r>
              <a:rPr sz="2800" spc="0">
                <a:solidFill>
                  <a:schemeClr val="tx1"/>
                </a:solidFill>
                <a:effectLst>
                  <a:outerShdw blurRad="38100" dist="38100" dir="2700000" algn="tl">
                    <a:srgbClr val="000000">
                      <a:alpha val="43137"/>
                    </a:srgbClr>
                  </a:outerShdw>
                </a:effectLst>
                <a:latin typeface="+mj-lt"/>
                <a:ea typeface="+mj-ea"/>
              </a:rPr>
              <a:t>风险</a:t>
            </a:r>
            <a:endParaRPr sz="2800" spc="0">
              <a:solidFill>
                <a:schemeClr val="tx1"/>
              </a:solidFill>
              <a:effectLst>
                <a:outerShdw blurRad="38100" dist="38100" dir="2700000" algn="tl">
                  <a:srgbClr val="000000">
                    <a:alpha val="43137"/>
                  </a:srgbClr>
                </a:outerShdw>
              </a:effectLst>
              <a:latin typeface="+mj-lt"/>
              <a:ea typeface="+mj-ea"/>
            </a:endParaRPr>
          </a:p>
        </p:txBody>
      </p:sp>
      <p:sp>
        <p:nvSpPr>
          <p:cNvPr id="3" name="内容占位符 2"/>
          <p:cNvSpPr>
            <a:spLocks noGrp="1"/>
          </p:cNvSpPr>
          <p:nvPr>
            <p:ph idx="1"/>
          </p:nvPr>
        </p:nvSpPr>
        <p:spPr/>
        <p:txBody>
          <a:bodyPr/>
          <a:p>
            <a:pPr marL="0" indent="0">
              <a:buFont typeface="Wingdings" panose="05000000000000000000" charset="0"/>
              <a:buNone/>
            </a:pPr>
            <a:r>
              <a:rPr lang="en-US" altLang="zh-CN"/>
              <a:t>      </a:t>
            </a:r>
            <a:r>
              <a:t>无论是给金融衍生品估值，还是建立金融衍生品的风险度量和对冲策略，都需要用到金融衍生品的定价模型。模型是对现实的近似，也是对真实市场情况的一种抽象。由于真实市场条件的复杂性以及计算能力的限制，模型给出的估计可能与真实情况有一定的偏离。</a:t>
            </a:r>
          </a:p>
          <a:p>
            <a:pPr marL="0" indent="0">
              <a:buFont typeface="Wingdings" panose="05000000000000000000" charset="0"/>
              <a:buNone/>
            </a:pPr>
            <a:r>
              <a:t>      因为所使用的模型存在不恰当之处，导致定价、风险度量和对冲策略存在偏误，进而导致金融衍生品交易业务的开展面临风险，称为模型风险。</a:t>
            </a:r>
          </a:p>
          <a:p>
            <a:pPr marL="0" indent="0">
              <a:buFont typeface="Wingdings" panose="05000000000000000000" charset="0"/>
              <a:buNone/>
            </a:pPr>
            <a:r>
              <a:t>      模型风险主要体现在两个方面：估值层面和风险对冲操作层面。</a:t>
            </a:r>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65.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68.xml><?xml version="1.0" encoding="utf-8"?>
<p:tagLst xmlns:p="http://schemas.openxmlformats.org/presentationml/2006/main">
  <p:tag name="KSO_WM_BEAUTIFY_FLAG" val="#wm#"/>
  <p:tag name="KSO_WM_TEMPLATE_CATEGORY" val="custom"/>
  <p:tag name="KSO_WM_TEMPLATE_INDEX" val="20205176"/>
</p:tagLst>
</file>

<file path=ppt/tags/tag69.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176"/>
</p:tagLst>
</file>

<file path=ppt/tags/tag71.xml><?xml version="1.0" encoding="utf-8"?>
<p:tagLst xmlns:p="http://schemas.openxmlformats.org/presentationml/2006/main">
  <p:tag name="KSO_WM_BEAUTIFY_FLAG" val="#wm#"/>
  <p:tag name="KSO_WM_TEMPLATE_CATEGORY" val="custom"/>
  <p:tag name="KSO_WM_TEMPLATE_INDEX" val="20205176"/>
</p:tagLst>
</file>

<file path=ppt/tags/tag72.xml><?xml version="1.0" encoding="utf-8"?>
<p:tagLst xmlns:p="http://schemas.openxmlformats.org/presentationml/2006/main">
  <p:tag name="KSO_WM_BEAUTIFY_FLAG" val="#wm#"/>
  <p:tag name="KSO_WM_TEMPLATE_CATEGORY" val="custom"/>
  <p:tag name="KSO_WM_TEMPLATE_INDEX" val="20205176"/>
</p:tagLst>
</file>

<file path=ppt/tags/tag73.xml><?xml version="1.0" encoding="utf-8"?>
<p:tagLst xmlns:p="http://schemas.openxmlformats.org/presentationml/2006/main">
  <p:tag name="KSO_WM_BEAUTIFY_FLAG" val="#wm#"/>
  <p:tag name="KSO_WM_TEMPLATE_CATEGORY" val="custom"/>
  <p:tag name="KSO_WM_TEMPLATE_INDEX" val="20205176"/>
</p:tagLst>
</file>

<file path=ppt/tags/tag74.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75.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76.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p="http://schemas.openxmlformats.org/presentationml/2006/main">
  <p:tag name="KSO_WM_BEAUTIFY_FLAG" val="#wm#"/>
  <p:tag name="KSO_WM_TEMPLATE_CATEGORY" val="custom"/>
  <p:tag name="KSO_WM_TEMPLATE_INDEX" val="20205176"/>
</p:tagLst>
</file>

<file path=ppt/tags/tag78.xml><?xml version="1.0" encoding="utf-8"?>
<p:tagLst xmlns:p="http://schemas.openxmlformats.org/presentationml/2006/main">
  <p:tag name="KSO_WM_BEAUTIFY_FLAG" val="#wm#"/>
  <p:tag name="KSO_WM_TEMPLATE_CATEGORY" val="custom"/>
  <p:tag name="KSO_WM_TEMPLATE_INDEX" val="20205176"/>
</p:tagLst>
</file>

<file path=ppt/tags/tag79.xml><?xml version="1.0" encoding="utf-8"?>
<p:tagLst xmlns:p="http://schemas.openxmlformats.org/presentationml/2006/main">
  <p:tag name="KSO_WM_BEAUTIFY_FLAG" val="#wm#"/>
  <p:tag name="KSO_WM_TEMPLATE_CATEGORY" val="custom"/>
  <p:tag name="KSO_WM_TEMPLATE_INDEX" val="20205176"/>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176"/>
</p:tagLst>
</file>

<file path=ppt/tags/tag81.xml><?xml version="1.0" encoding="utf-8"?>
<p:tagLst xmlns:p="http://schemas.openxmlformats.org/presentationml/2006/main">
  <p:tag name="KSO_WM_BEAUTIFY_FLAG" val="#wm#"/>
  <p:tag name="KSO_WM_TEMPLATE_CATEGORY" val="custom"/>
  <p:tag name="KSO_WM_TEMPLATE_INDEX" val="20205176"/>
</p:tagLst>
</file>

<file path=ppt/tags/tag82.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83.xml><?xml version="1.0" encoding="utf-8"?>
<p:tagLst xmlns:p="http://schemas.openxmlformats.org/presentationml/2006/main">
  <p:tag name="KSO_WM_UNIT_ISCONTENTSTITLE" val="0"/>
  <p:tag name="KSO_WM_UNIT_ISNUMDGMTITLE" val="0"/>
  <p:tag name="KSO_WM_UNIT_PRESET_TEXT" val="单击输入您的封面副标题"/>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176_1*b*1"/>
  <p:tag name="KSO_WM_TEMPLATE_CATEGORY" val="custom"/>
  <p:tag name="KSO_WM_TEMPLATE_INDEX" val="20205176"/>
  <p:tag name="KSO_WM_UNIT_LAYERLEVEL" val="1"/>
  <p:tag name="KSO_WM_TAG_VERSION" val="1.0"/>
  <p:tag name="KSO_WM_BEAUTIFY_FLAG" val="#wm#"/>
</p:tagLst>
</file>

<file path=ppt/tags/tag8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85.xml><?xml version="1.0" encoding="utf-8"?>
<p:tagLst xmlns:p="http://schemas.openxmlformats.org/presentationml/2006/main">
  <p:tag name="KSO_WM_BEAUTIFY_FLAG" val="#wm#"/>
  <p:tag name="KSO_WM_TEMPLATE_CATEGORY" val="custom"/>
  <p:tag name="KSO_WM_TEMPLATE_INDEX" val="20205176"/>
</p:tagLst>
</file>

<file path=ppt/tags/tag86.xml><?xml version="1.0" encoding="utf-8"?>
<p:tagLst xmlns:p="http://schemas.openxmlformats.org/presentationml/2006/main">
  <p:tag name="KSO_WM_UNIT_TABLE_BEAUTIFY" val="smartTable{f67163a4-aae3-46ee-b297-e0f62319fe0a}"/>
</p:tagLst>
</file>

<file path=ppt/tags/tag87.xml><?xml version="1.0" encoding="utf-8"?>
<p:tagLst xmlns:p="http://schemas.openxmlformats.org/presentationml/2006/main">
  <p:tag name="KSO_WM_BEAUTIFY_FLAG" val="#wm#"/>
  <p:tag name="KSO_WM_TEMPLATE_CATEGORY" val="custom"/>
  <p:tag name="KSO_WM_TEMPLATE_INDEX" val="20205176"/>
</p:tagLst>
</file>

<file path=ppt/tags/tag88.xml><?xml version="1.0" encoding="utf-8"?>
<p:tagLst xmlns:p="http://schemas.openxmlformats.org/presentationml/2006/main">
  <p:tag name="KSO_WM_UNIT_TABLE_BEAUTIFY" val="smartTable{f67163a4-aae3-46ee-b297-e0f62319fe0a}"/>
</p:tagLst>
</file>

<file path=ppt/tags/tag89.xml><?xml version="1.0" encoding="utf-8"?>
<p:tagLst xmlns:p="http://schemas.openxmlformats.org/presentationml/2006/main">
  <p:tag name="KSO_WM_BEAUTIFY_FLAG" val="#wm#"/>
  <p:tag name="KSO_WM_TEMPLATE_CATEGORY" val="custom"/>
  <p:tag name="KSO_WM_TEMPLATE_INDEX" val="20205176"/>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2915</Words>
  <Application>WPS 演示</Application>
  <PresentationFormat>宽屏</PresentationFormat>
  <Paragraphs>214</Paragraphs>
  <Slides>19</Slides>
  <Notes>4</Notes>
  <HiddenSlides>0</HiddenSlides>
  <MMClips>0</MMClips>
  <ScaleCrop>false</ScaleCrop>
  <HeadingPairs>
    <vt:vector size="8" baseType="variant">
      <vt:variant>
        <vt:lpstr>已用的字体</vt:lpstr>
      </vt:variant>
      <vt:variant>
        <vt:i4>8</vt:i4>
      </vt:variant>
      <vt:variant>
        <vt:lpstr>主题</vt:lpstr>
      </vt:variant>
      <vt:variant>
        <vt:i4>1</vt:i4>
      </vt:variant>
      <vt:variant>
        <vt:lpstr>嵌入 OLE 服务器</vt:lpstr>
      </vt:variant>
      <vt:variant>
        <vt:i4>2</vt:i4>
      </vt:variant>
      <vt:variant>
        <vt:lpstr>幻灯片标题</vt:lpstr>
      </vt:variant>
      <vt:variant>
        <vt:i4>19</vt:i4>
      </vt:variant>
    </vt:vector>
  </HeadingPairs>
  <TitlesOfParts>
    <vt:vector size="30" baseType="lpstr">
      <vt:lpstr>Arial</vt:lpstr>
      <vt:lpstr>宋体</vt:lpstr>
      <vt:lpstr>Wingdings</vt:lpstr>
      <vt:lpstr>微软雅黑</vt:lpstr>
      <vt:lpstr>Wingdings</vt:lpstr>
      <vt:lpstr>楷体</vt:lpstr>
      <vt:lpstr>Arial Unicode MS</vt:lpstr>
      <vt:lpstr>Calibri</vt:lpstr>
      <vt:lpstr>Office 主题​​</vt:lpstr>
      <vt:lpstr>Equation.KSEE3</vt:lpstr>
      <vt:lpstr>Equation.KSEE3</vt:lpstr>
      <vt:lpstr>第九章 衍生品业务风险管理</vt:lpstr>
      <vt:lpstr>衍生品业务风险管理</vt:lpstr>
      <vt:lpstr>风险识别</vt:lpstr>
      <vt:lpstr>风险识别</vt:lpstr>
      <vt:lpstr>风险识别——市场风险</vt:lpstr>
      <vt:lpstr>风险识别——信用风险</vt:lpstr>
      <vt:lpstr>风险识别——流动性风险</vt:lpstr>
      <vt:lpstr>风险识别——操作风险</vt:lpstr>
      <vt:lpstr>风险识别——模型风险</vt:lpstr>
      <vt:lpstr>第九章 衍生品业务风险管理</vt:lpstr>
      <vt:lpstr>风险度量</vt:lpstr>
      <vt:lpstr>风险度量——敏感性分析</vt:lpstr>
      <vt:lpstr>风险度量——情景分析和压力测试</vt:lpstr>
      <vt:lpstr>风险度量——在险价值（VaR）</vt:lpstr>
      <vt:lpstr>风险度量——在险价值（VaR）</vt:lpstr>
      <vt:lpstr>第九章 衍生品业务风险管理</vt:lpstr>
      <vt:lpstr>风险对冲</vt:lpstr>
      <vt:lpstr>风险对冲</vt:lpstr>
      <vt:lpstr>风险对冲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李健</cp:lastModifiedBy>
  <cp:revision>211</cp:revision>
  <dcterms:created xsi:type="dcterms:W3CDTF">2019-06-19T02:08:00Z</dcterms:created>
  <dcterms:modified xsi:type="dcterms:W3CDTF">2020-05-14T04:45:33Z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2052-11.1.0.9662</vt:lpwstr>
  </property>
</Properties>
</file>