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27" r:id="rId3"/>
    <p:sldId id="428" r:id="rId4"/>
    <p:sldId id="429" r:id="rId5"/>
    <p:sldId id="431" r:id="rId6"/>
    <p:sldId id="432" r:id="rId7"/>
    <p:sldId id="433" r:id="rId8"/>
    <p:sldId id="434" r:id="rId9"/>
    <p:sldId id="435" r:id="rId10"/>
    <p:sldId id="436" r:id="rId11"/>
    <p:sldId id="437" r:id="rId12"/>
    <p:sldId id="438" r:id="rId13"/>
    <p:sldId id="439" r:id="rId14"/>
    <p:sldId id="440" r:id="rId15"/>
    <p:sldId id="441" r:id="rId16"/>
    <p:sldId id="442" r:id="rId17"/>
    <p:sldId id="443" r:id="rId18"/>
    <p:sldId id="445" r:id="rId19"/>
    <p:sldId id="446" r:id="rId20"/>
    <p:sldId id="447" r:id="rId21"/>
    <p:sldId id="448" r:id="rId22"/>
    <p:sldId id="449" r:id="rId23"/>
    <p:sldId id="451" r:id="rId24"/>
    <p:sldId id="452" r:id="rId25"/>
    <p:sldId id="454" r:id="rId26"/>
    <p:sldId id="455"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2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s>
</file>

<file path=ppt/slides/_rels/slide2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s>
</file>

<file path=ppt/slides/_rels/slide24.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2.xml"/><Relationship Id="rId4" Type="http://schemas.openxmlformats.org/officeDocument/2006/relationships/tags" Target="../tags/tag137.xml"/><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tags" Target="../tags/tag136.xml"/></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75.xml"/><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79.xml"/><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tags" Target="../tags/tag8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第八章 结构化产品</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第一节 权益类结构化产品</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嵌入奇异期权的权益类结构化产品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359590"/>
            <a:ext cx="10969200" cy="4759200"/>
          </a:xfrm>
        </p:spPr>
        <p:txBody>
          <a:bodyPr/>
          <a:p>
            <a:pPr marL="0" indent="0">
              <a:buFont typeface="Wingdings" panose="05000000000000000000" charset="0"/>
              <a:buNone/>
            </a:pPr>
            <a:r>
              <a:t>下表是嵌入了或有现金看涨期权的一款结构化产品的基本条款：</a:t>
            </a:r>
          </a:p>
          <a:p>
            <a:pPr marL="0" indent="0">
              <a:buFont typeface="Wingdings" panose="05000000000000000000" charset="0"/>
              <a:buNone/>
            </a:pPr>
          </a:p>
        </p:txBody>
      </p:sp>
      <p:graphicFrame>
        <p:nvGraphicFramePr>
          <p:cNvPr id="5" name="表格 4"/>
          <p:cNvGraphicFramePr/>
          <p:nvPr>
            <p:custDataLst>
              <p:tags r:id="rId3"/>
            </p:custDataLst>
          </p:nvPr>
        </p:nvGraphicFramePr>
        <p:xfrm>
          <a:off x="1829435" y="2430780"/>
          <a:ext cx="8533130" cy="4191000"/>
        </p:xfrm>
        <a:graphic>
          <a:graphicData uri="http://schemas.openxmlformats.org/drawingml/2006/table">
            <a:tbl>
              <a:tblPr firstRow="1" bandRow="1">
                <a:tableStyleId>{5C22544A-7EE6-4342-B048-85BDC9FD1C3A}</a:tableStyleId>
              </a:tblPr>
              <a:tblGrid>
                <a:gridCol w="2555240"/>
                <a:gridCol w="59778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发行人</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XXXX</a:t>
                      </a:r>
                      <a:r>
                        <a:rPr lang="zh-CN" altLang="en-US">
                          <a:solidFill>
                            <a:srgbClr val="404040"/>
                          </a:solidFill>
                        </a:rPr>
                        <a:t>银行</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标的指数</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zh-CN" altLang="en-US">
                          <a:solidFill>
                            <a:srgbClr val="404040"/>
                          </a:solidFill>
                        </a:rPr>
                        <a:t>上证</a:t>
                      </a:r>
                      <a:r>
                        <a:rPr lang="en-US" altLang="zh-CN">
                          <a:solidFill>
                            <a:srgbClr val="404040"/>
                          </a:solidFill>
                        </a:rPr>
                        <a:t>50</a:t>
                      </a:r>
                      <a:r>
                        <a:rPr lang="zh-CN" altLang="en-US">
                          <a:solidFill>
                            <a:srgbClr val="404040"/>
                          </a:solidFill>
                        </a:rPr>
                        <a:t>指数</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面值（元）</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100</a:t>
                      </a:r>
                      <a:endParaRPr lang="en-US" altLang="zh-CN">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期限</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1</a:t>
                      </a:r>
                      <a:r>
                        <a:rPr lang="zh-CN" altLang="en-US">
                          <a:solidFill>
                            <a:srgbClr val="404040"/>
                          </a:solidFill>
                        </a:rPr>
                        <a:t>年</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发行日</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XXXX</a:t>
                      </a:r>
                      <a:r>
                        <a:rPr lang="zh-CN" altLang="en-US">
                          <a:solidFill>
                            <a:srgbClr val="404040"/>
                          </a:solidFill>
                        </a:rPr>
                        <a:t>年</a:t>
                      </a:r>
                      <a:r>
                        <a:rPr lang="en-US" altLang="zh-CN">
                          <a:solidFill>
                            <a:srgbClr val="404040"/>
                          </a:solidFill>
                        </a:rPr>
                        <a:t>3</a:t>
                      </a:r>
                      <a:r>
                        <a:rPr lang="zh-CN" altLang="en-US">
                          <a:solidFill>
                            <a:srgbClr val="404040"/>
                          </a:solidFill>
                        </a:rPr>
                        <a:t>月</a:t>
                      </a:r>
                      <a:r>
                        <a:rPr lang="en-US" altLang="zh-CN">
                          <a:solidFill>
                            <a:srgbClr val="404040"/>
                          </a:solidFill>
                        </a:rPr>
                        <a:t>1</a:t>
                      </a:r>
                      <a:r>
                        <a:rPr lang="zh-CN" altLang="en-US">
                          <a:solidFill>
                            <a:srgbClr val="404040"/>
                          </a:solidFill>
                        </a:rPr>
                        <a:t>日</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基准价格</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2200</a:t>
                      </a:r>
                      <a:r>
                        <a:rPr lang="zh-CN" altLang="en-US">
                          <a:solidFill>
                            <a:srgbClr val="404040"/>
                          </a:solidFill>
                        </a:rPr>
                        <a:t>点</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利息计算方式</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zh-CN" altLang="en-US">
                          <a:solidFill>
                            <a:srgbClr val="404040"/>
                          </a:solidFill>
                        </a:rPr>
                        <a:t>未来一年每个季月的</a:t>
                      </a:r>
                      <a:r>
                        <a:rPr lang="en-US" altLang="zh-CN">
                          <a:solidFill>
                            <a:srgbClr val="404040"/>
                          </a:solidFill>
                        </a:rPr>
                        <a:t>20</a:t>
                      </a:r>
                      <a:r>
                        <a:rPr lang="zh-CN" altLang="en-US">
                          <a:solidFill>
                            <a:srgbClr val="404040"/>
                          </a:solidFill>
                        </a:rPr>
                        <a:t>日，若当日收盘价格高于基准价格，则投资者获得</a:t>
                      </a:r>
                      <a:r>
                        <a:rPr lang="en-US" altLang="zh-CN">
                          <a:solidFill>
                            <a:srgbClr val="404040"/>
                          </a:solidFill>
                        </a:rPr>
                        <a:t>2.0</a:t>
                      </a:r>
                      <a:r>
                        <a:rPr lang="zh-CN" altLang="en-US">
                          <a:solidFill>
                            <a:srgbClr val="404040"/>
                          </a:solidFill>
                        </a:rPr>
                        <a:t>元利息，否则利息为</a:t>
                      </a:r>
                      <a:r>
                        <a:rPr lang="en-US" altLang="zh-CN">
                          <a:solidFill>
                            <a:srgbClr val="404040"/>
                          </a:solidFill>
                        </a:rPr>
                        <a:t>0</a:t>
                      </a:r>
                      <a:r>
                        <a:rPr lang="zh-CN" altLang="en-US">
                          <a:solidFill>
                            <a:srgbClr val="404040"/>
                          </a:solidFill>
                        </a:rPr>
                        <a:t>。</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本金偿还</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rgbClr val="F2F2F2"/>
                    </a:solidFill>
                  </a:tcPr>
                </a:tc>
                <a:tc>
                  <a:txBody>
                    <a:bodyPr/>
                    <a:p>
                      <a:pPr algn="l">
                        <a:buNone/>
                      </a:pPr>
                      <a:r>
                        <a:rPr lang="zh-CN" altLang="en-US">
                          <a:solidFill>
                            <a:srgbClr val="404040"/>
                          </a:solidFill>
                        </a:rPr>
                        <a:t>次年</a:t>
                      </a:r>
                      <a:r>
                        <a:rPr lang="en-US" altLang="zh-CN">
                          <a:solidFill>
                            <a:srgbClr val="404040"/>
                          </a:solidFill>
                        </a:rPr>
                        <a:t>3</a:t>
                      </a:r>
                      <a:r>
                        <a:rPr lang="zh-CN" altLang="en-US">
                          <a:solidFill>
                            <a:srgbClr val="404040"/>
                          </a:solidFill>
                        </a:rPr>
                        <a:t>月</a:t>
                      </a:r>
                      <a:r>
                        <a:rPr lang="en-US" altLang="zh-CN">
                          <a:solidFill>
                            <a:srgbClr val="404040"/>
                          </a:solidFill>
                        </a:rPr>
                        <a:t>1</a:t>
                      </a:r>
                      <a:r>
                        <a:rPr lang="zh-CN" altLang="en-US">
                          <a:solidFill>
                            <a:srgbClr val="404040"/>
                          </a:solidFill>
                        </a:rPr>
                        <a:t>日全额偿还本金</a:t>
                      </a:r>
                      <a:endParaRPr lang="zh-CN" altLang="en-US">
                        <a:solidFill>
                          <a:srgbClr val="404040"/>
                        </a:solidFill>
                      </a:endParaRPr>
                    </a:p>
                  </a:txBody>
                  <a:tcPr>
                    <a:lnL w="19050">
                      <a:solidFill>
                        <a:srgbClr val="FFFFFF"/>
                      </a:solidFill>
                      <a:prstDash val="solid"/>
                    </a:lnL>
                    <a:lnR>
                      <a:noFill/>
                    </a:lnR>
                    <a:lnT>
                      <a:noFill/>
                    </a:lnT>
                    <a:lnB w="19050">
                      <a:solidFill>
                        <a:srgbClr val="E34D4D"/>
                      </a:solidFill>
                      <a:prstDash val="solid"/>
                    </a:lnB>
                    <a:solidFill>
                      <a:srgbClr val="F2F2F2"/>
                    </a:solidFill>
                  </a:tcPr>
                </a:tc>
              </a:tr>
            </a:tbl>
          </a:graphicData>
        </a:graphic>
      </p:graphicFrame>
    </p:spTree>
    <p:custDataLst>
      <p:tags r:id="rId4"/>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第八章 结构化产品</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第二节 利率类结构化产品</a:t>
            </a:r>
            <a:endParaRPr lang="zh-CN" altLang="en-US"/>
          </a:p>
        </p:txBody>
      </p:sp>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利率类结构化产品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229415"/>
            <a:ext cx="10969200" cy="4759200"/>
          </a:xfrm>
        </p:spPr>
        <p:txBody>
          <a:bodyPr/>
          <a:p>
            <a:pPr marL="0" indent="0">
              <a:buFont typeface="Wingdings" panose="05000000000000000000" charset="0"/>
              <a:buNone/>
            </a:pPr>
            <a:r>
              <a:t>利率类结构化产品同样是由固定收益证券和金融衍生工具构成，其中的金融衍生工具以基准利率、互换利率、债券价格或者债券价格指数等利率变量为标的。利率类结构化产品也通常被称为</a:t>
            </a:r>
            <a:r>
              <a:rPr b="1"/>
              <a:t>利率联结票据</a:t>
            </a:r>
            <a:r>
              <a:t>（</a:t>
            </a:r>
            <a:r>
              <a:rPr lang="en-US" altLang="zh-CN"/>
              <a:t>Interest Rate-liked Note</a:t>
            </a:r>
            <a:r>
              <a:t>）。</a:t>
            </a:r>
          </a:p>
          <a:p>
            <a:pPr marL="0" indent="0">
              <a:buFont typeface="Wingdings" panose="05000000000000000000" charset="0"/>
              <a:buNone/>
            </a:pPr>
            <a:r>
              <a:t>利率结构化产品通常包括内嵌利率远期的结构和内嵌利率期权的结构。</a:t>
            </a:r>
          </a:p>
          <a:p>
            <a:pPr marL="0" indent="0">
              <a:buFont typeface="Wingdings" panose="05000000000000000000" charset="0"/>
              <a:buNone/>
            </a:pPr>
            <a:r>
              <a:t>本节将介绍：</a:t>
            </a:r>
          </a:p>
          <a:p>
            <a:pPr>
              <a:buFont typeface="Wingdings" panose="05000000000000000000" charset="0"/>
              <a:buChar char="n"/>
            </a:pPr>
            <a:r>
              <a:t> 逆向浮动利率票据</a:t>
            </a:r>
          </a:p>
          <a:p>
            <a:pPr>
              <a:buFont typeface="Wingdings" panose="05000000000000000000" charset="0"/>
              <a:buChar char="n"/>
            </a:pPr>
            <a:r>
              <a:t> 区间浮动利率票据</a:t>
            </a:r>
          </a:p>
        </p:txBody>
      </p:sp>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逆向浮动利率票据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229415"/>
            <a:ext cx="10969200" cy="4759200"/>
          </a:xfrm>
        </p:spPr>
        <p:txBody>
          <a:bodyPr/>
          <a:p>
            <a:pPr marL="0" indent="0">
              <a:buFont typeface="Wingdings" panose="05000000000000000000" charset="0"/>
              <a:buNone/>
            </a:pPr>
            <a:r>
              <a:t>逆向浮动利率票据类似于浮动利率债券，其主要的特征在于票据的息票率等于某个固定利率减去某个浮动利率。当金融市场处于持续的利率下降过程中，逆向浮动利率票据能够为投资者带来更高的投资收益。</a:t>
            </a:r>
          </a:p>
          <a:p>
            <a:pPr marL="0" indent="0">
              <a:buFont typeface="Wingdings" panose="05000000000000000000" charset="0"/>
              <a:buNone/>
            </a:pPr>
            <a:r>
              <a:t>逆向浮动利率票据的主要条款如下表所示：</a:t>
            </a:r>
          </a:p>
          <a:p>
            <a:pPr marL="0" indent="0">
              <a:buFont typeface="Wingdings" panose="05000000000000000000" charset="0"/>
              <a:buNone/>
            </a:pPr>
          </a:p>
        </p:txBody>
      </p:sp>
      <p:graphicFrame>
        <p:nvGraphicFramePr>
          <p:cNvPr id="5" name="表格 4"/>
          <p:cNvGraphicFramePr/>
          <p:nvPr>
            <p:custDataLst>
              <p:tags r:id="rId3"/>
            </p:custDataLst>
          </p:nvPr>
        </p:nvGraphicFramePr>
        <p:xfrm>
          <a:off x="1829435" y="3231515"/>
          <a:ext cx="9202420" cy="3152140"/>
        </p:xfrm>
        <a:graphic>
          <a:graphicData uri="http://schemas.openxmlformats.org/drawingml/2006/table">
            <a:tbl>
              <a:tblPr firstRow="1" bandRow="1">
                <a:tableStyleId>{5C22544A-7EE6-4342-B048-85BDC9FD1C3A}</a:tableStyleId>
              </a:tblPr>
              <a:tblGrid>
                <a:gridCol w="1951990"/>
                <a:gridCol w="7250430"/>
              </a:tblGrid>
              <a:tr h="36576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65760">
                <a:tc>
                  <a:txBody>
                    <a:bodyPr/>
                    <a:p>
                      <a:pPr algn="ctr">
                        <a:buNone/>
                      </a:pPr>
                      <a:r>
                        <a:rPr lang="zh-CN" altLang="en-US">
                          <a:solidFill>
                            <a:srgbClr val="404040"/>
                          </a:solidFill>
                        </a:rPr>
                        <a:t>发行规模</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10</a:t>
                      </a:r>
                      <a:r>
                        <a:rPr lang="zh-CN" altLang="en-US">
                          <a:solidFill>
                            <a:srgbClr val="404040"/>
                          </a:solidFill>
                        </a:rPr>
                        <a:t>亿美元</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65760">
                <a:tc>
                  <a:txBody>
                    <a:bodyPr/>
                    <a:p>
                      <a:pPr algn="ctr">
                        <a:buNone/>
                      </a:pPr>
                      <a:r>
                        <a:rPr lang="zh-CN" altLang="en-US">
                          <a:solidFill>
                            <a:srgbClr val="404040"/>
                          </a:solidFill>
                        </a:rPr>
                        <a:t>票据期限</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3</a:t>
                      </a:r>
                      <a:r>
                        <a:rPr lang="zh-CN" altLang="en-US">
                          <a:solidFill>
                            <a:srgbClr val="404040"/>
                          </a:solidFill>
                        </a:rPr>
                        <a:t>年</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495935">
                <a:tc>
                  <a:txBody>
                    <a:bodyPr/>
                    <a:p>
                      <a:pPr algn="ctr">
                        <a:buNone/>
                      </a:pPr>
                      <a:r>
                        <a:rPr lang="zh-CN" altLang="en-US">
                          <a:solidFill>
                            <a:srgbClr val="404040"/>
                          </a:solidFill>
                        </a:rPr>
                        <a:t>票据息票率</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8%</a:t>
                      </a:r>
                      <a:r>
                        <a:rPr lang="zh-CN" altLang="en-US">
                          <a:solidFill>
                            <a:srgbClr val="404040"/>
                          </a:solidFill>
                        </a:rPr>
                        <a:t>减去</a:t>
                      </a:r>
                      <a:r>
                        <a:rPr lang="en-US" altLang="zh-CN">
                          <a:solidFill>
                            <a:srgbClr val="404040"/>
                          </a:solidFill>
                        </a:rPr>
                        <a:t>6</a:t>
                      </a:r>
                      <a:r>
                        <a:rPr lang="zh-CN" altLang="en-US">
                          <a:solidFill>
                            <a:srgbClr val="404040"/>
                          </a:solidFill>
                        </a:rPr>
                        <a:t>月期美元即期</a:t>
                      </a:r>
                      <a:r>
                        <a:rPr lang="en-US" altLang="zh-CN">
                          <a:solidFill>
                            <a:srgbClr val="404040"/>
                          </a:solidFill>
                        </a:rPr>
                        <a:t>Libor</a:t>
                      </a:r>
                      <a:r>
                        <a:rPr lang="zh-CN" altLang="en-US">
                          <a:solidFill>
                            <a:srgbClr val="404040"/>
                          </a:solidFill>
                        </a:rPr>
                        <a:t>，利息每半年支付一次，每半年调整一次。</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1558925">
                <a:tc>
                  <a:txBody>
                    <a:bodyPr/>
                    <a:p>
                      <a:pPr algn="ctr">
                        <a:buNone/>
                      </a:pPr>
                      <a:r>
                        <a:rPr lang="zh-CN" altLang="en-US">
                          <a:solidFill>
                            <a:srgbClr val="404040"/>
                          </a:solidFill>
                        </a:rPr>
                        <a:t>最低息票率</a:t>
                      </a:r>
                      <a:endParaRPr lang="zh-CN" altLang="en-US">
                        <a:solidFill>
                          <a:srgbClr val="404040"/>
                        </a:solidFill>
                      </a:endParaRPr>
                    </a:p>
                  </a:txBody>
                  <a:tcPr anchor="ctr" anchorCtr="0">
                    <a:lnL>
                      <a:noFill/>
                    </a:lnL>
                    <a:lnR w="19050">
                      <a:solidFill>
                        <a:srgbClr val="FFFFFF"/>
                      </a:solidFill>
                      <a:prstDash val="solid"/>
                    </a:lnR>
                    <a:lnT>
                      <a:noFill/>
                    </a:lnT>
                    <a:lnB w="19050">
                      <a:solidFill>
                        <a:srgbClr val="E34D4D"/>
                      </a:solidFill>
                      <a:prstDash val="solid"/>
                    </a:lnB>
                    <a:solidFill>
                      <a:srgbClr val="F2F2F2"/>
                    </a:solidFill>
                  </a:tcPr>
                </a:tc>
                <a:tc>
                  <a:txBody>
                    <a:bodyPr/>
                    <a:p>
                      <a:pPr algn="l">
                        <a:buNone/>
                      </a:pPr>
                      <a:r>
                        <a:rPr lang="en-US" altLang="zh-CN">
                          <a:solidFill>
                            <a:srgbClr val="404040"/>
                          </a:solidFill>
                        </a:rPr>
                        <a:t>0</a:t>
                      </a:r>
                      <a:endParaRPr lang="en-US" altLang="zh-CN">
                        <a:solidFill>
                          <a:srgbClr val="404040"/>
                        </a:solidFill>
                      </a:endParaRPr>
                    </a:p>
                    <a:p>
                      <a:pPr algn="l">
                        <a:buNone/>
                      </a:pPr>
                      <a:endParaRPr lang="en-US" altLang="zh-CN">
                        <a:solidFill>
                          <a:srgbClr val="404040"/>
                        </a:solidFill>
                      </a:endParaRPr>
                    </a:p>
                    <a:p>
                      <a:pPr algn="l">
                        <a:buNone/>
                      </a:pPr>
                      <a:r>
                        <a:rPr lang="zh-CN" altLang="en-US">
                          <a:solidFill>
                            <a:srgbClr val="404040"/>
                          </a:solidFill>
                        </a:rPr>
                        <a:t>投资者在任何时候获得的利息都不可能是负的，即当</a:t>
                      </a:r>
                      <a:r>
                        <a:rPr lang="en-US" altLang="zh-CN">
                          <a:solidFill>
                            <a:srgbClr val="404040"/>
                          </a:solidFill>
                        </a:rPr>
                        <a:t>6</a:t>
                      </a:r>
                      <a:r>
                        <a:rPr lang="zh-CN" altLang="en-US">
                          <a:solidFill>
                            <a:srgbClr val="404040"/>
                          </a:solidFill>
                        </a:rPr>
                        <a:t>月期美元即期</a:t>
                      </a:r>
                      <a:r>
                        <a:rPr lang="en-US" altLang="zh-CN">
                          <a:solidFill>
                            <a:srgbClr val="404040"/>
                          </a:solidFill>
                        </a:rPr>
                        <a:t>Libor</a:t>
                      </a:r>
                      <a:r>
                        <a:rPr lang="zh-CN" altLang="en-US">
                          <a:solidFill>
                            <a:srgbClr val="404040"/>
                          </a:solidFill>
                        </a:rPr>
                        <a:t>达到或高于</a:t>
                      </a:r>
                      <a:r>
                        <a:rPr lang="en-US" altLang="zh-CN">
                          <a:solidFill>
                            <a:srgbClr val="404040"/>
                          </a:solidFill>
                        </a:rPr>
                        <a:t>8%</a:t>
                      </a:r>
                      <a:r>
                        <a:rPr lang="zh-CN" altLang="en-US">
                          <a:solidFill>
                            <a:srgbClr val="404040"/>
                          </a:solidFill>
                        </a:rPr>
                        <a:t>时，投资者不承担向发行者支付利息的义务。</a:t>
                      </a:r>
                      <a:endParaRPr lang="zh-CN" altLang="en-US">
                        <a:solidFill>
                          <a:srgbClr val="404040"/>
                        </a:solidFill>
                      </a:endParaRPr>
                    </a:p>
                  </a:txBody>
                  <a:tcPr anchor="ctr" anchorCtr="0">
                    <a:lnL w="19050">
                      <a:solidFill>
                        <a:srgbClr val="FFFFFF"/>
                      </a:solidFill>
                      <a:prstDash val="solid"/>
                    </a:lnL>
                    <a:lnR>
                      <a:noFill/>
                    </a:lnR>
                    <a:lnT>
                      <a:noFill/>
                    </a:lnT>
                    <a:lnB w="19050">
                      <a:solidFill>
                        <a:srgbClr val="E34D4D"/>
                      </a:solidFill>
                      <a:prstDash val="solid"/>
                    </a:lnB>
                    <a:solidFill>
                      <a:srgbClr val="F2F2F2"/>
                    </a:solidFill>
                  </a:tcPr>
                </a:tc>
              </a:tr>
            </a:tbl>
          </a:graphicData>
        </a:graphic>
      </p:graphicFrame>
    </p:spTree>
    <p:custDataLst>
      <p:tags r:id="rId4"/>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逆向浮动利率票据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t>这款逆向浮动利率票据，可分解成以下三个较为基础的金融工具：</a:t>
            </a:r>
          </a:p>
          <a:p>
            <a:pPr marL="342900" indent="-342900">
              <a:buFont typeface="+mj-ea"/>
              <a:buAutoNum type="circleNumDbPlain"/>
            </a:pPr>
            <a:r>
              <a:t> 一个固定利率债券（例如，债券的息票率可以是</a:t>
            </a:r>
            <a:r>
              <a:rPr lang="en-US" altLang="zh-CN"/>
              <a:t>4%</a:t>
            </a:r>
            <a:r>
              <a:t>）；</a:t>
            </a:r>
          </a:p>
          <a:p>
            <a:pPr marL="342900" indent="-342900">
              <a:buFont typeface="+mj-ea"/>
              <a:buAutoNum type="circleNumDbPlain"/>
            </a:pPr>
            <a:r>
              <a:t> 一份利率互换合约，使投资者可以获得固定利率并且支付浮动利率（例如，获得的固定利率是</a:t>
            </a:r>
            <a:r>
              <a:rPr lang="en-US" altLang="zh-CN"/>
              <a:t>4%</a:t>
            </a:r>
            <a:r>
              <a:t>，支付的浮动利率则是</a:t>
            </a:r>
            <a:r>
              <a:rPr lang="en-US" altLang="zh-CN"/>
              <a:t>6</a:t>
            </a:r>
            <a:r>
              <a:t>月期美元即期</a:t>
            </a:r>
            <a:r>
              <a:rPr lang="en-US" altLang="zh-CN"/>
              <a:t>Libor</a:t>
            </a:r>
            <a:r>
              <a:t>，合约规模等于票据发行规模</a:t>
            </a:r>
            <a:r>
              <a:t>）；</a:t>
            </a:r>
          </a:p>
          <a:p>
            <a:pPr marL="342900" indent="-342900">
              <a:buFont typeface="+mj-ea"/>
              <a:buAutoNum type="circleNumDbPlain"/>
            </a:pPr>
            <a:r>
              <a:t> 一个利率上限期权（该封顶期权执行价格是</a:t>
            </a:r>
            <a:r>
              <a:rPr lang="en-US" altLang="zh-CN"/>
              <a:t>8%</a:t>
            </a:r>
            <a:r>
              <a:t>，标的的利率是</a:t>
            </a:r>
            <a:r>
              <a:rPr lang="en-US" altLang="zh-CN"/>
              <a:t>6</a:t>
            </a:r>
            <a:r>
              <a:t>月期美元即期</a:t>
            </a:r>
            <a:r>
              <a:rPr lang="en-US" altLang="zh-CN"/>
              <a:t>Libor</a:t>
            </a:r>
            <a:r>
              <a:t>）。</a:t>
            </a:r>
          </a:p>
        </p:txBody>
      </p:sp>
    </p:spTree>
    <p:custDataLst>
      <p:tags r:id="rId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区间浮动利率票据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t>区间浮动利率票据是普通债券与利率期权的组合。</a:t>
            </a:r>
          </a:p>
          <a:p>
            <a:pPr marL="0" indent="0">
              <a:buFont typeface="Wingdings" panose="05000000000000000000" charset="0"/>
              <a:buNone/>
            </a:pPr>
            <a:r>
              <a:t>区间浮动利率票据是利息支付联结于某个市场基准利率的浮动利率债券，票据的息票率具有上下浮动界限，如最高不超过</a:t>
            </a:r>
            <a:r>
              <a:rPr lang="en-US" altLang="zh-CN"/>
              <a:t>10%</a:t>
            </a:r>
            <a:r>
              <a:t>，最低不低于</a:t>
            </a:r>
            <a:r>
              <a:rPr lang="en-US" altLang="zh-CN"/>
              <a:t>5%</a:t>
            </a:r>
            <a:r>
              <a:t>。</a:t>
            </a:r>
          </a:p>
          <a:p>
            <a:pPr marL="0" indent="0">
              <a:buFont typeface="Wingdings" panose="05000000000000000000" charset="0"/>
              <a:buNone/>
            </a:pPr>
            <a:r>
              <a:t>区间浮动利率票据实际上相当于普通的浮动利率票据以及利率上限期权空头和利率下限期权多头的组合，这样的结构在正收益率曲线较陡峭时能产生比较高的投资收益。</a:t>
            </a:r>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区间浮动利率票据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t>下表是一款区间浮动利率票据的主要条款：</a:t>
            </a:r>
          </a:p>
          <a:p>
            <a:pPr marL="0" indent="0">
              <a:buFont typeface="Wingdings" panose="05000000000000000000" charset="0"/>
              <a:buNone/>
            </a:pPr>
          </a:p>
        </p:txBody>
      </p:sp>
      <p:graphicFrame>
        <p:nvGraphicFramePr>
          <p:cNvPr id="5" name="表格 4"/>
          <p:cNvGraphicFramePr/>
          <p:nvPr>
            <p:custDataLst>
              <p:tags r:id="rId3"/>
            </p:custDataLst>
          </p:nvPr>
        </p:nvGraphicFramePr>
        <p:xfrm>
          <a:off x="1829435" y="2430780"/>
          <a:ext cx="8533130" cy="4191000"/>
        </p:xfrm>
        <a:graphic>
          <a:graphicData uri="http://schemas.openxmlformats.org/drawingml/2006/table">
            <a:tbl>
              <a:tblPr firstRow="1" bandRow="1">
                <a:tableStyleId>{5C22544A-7EE6-4342-B048-85BDC9FD1C3A}</a:tableStyleId>
              </a:tblPr>
              <a:tblGrid>
                <a:gridCol w="2542540"/>
                <a:gridCol w="59905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发行规模</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solidFill>
                            <a:srgbClr val="404040"/>
                          </a:solidFill>
                        </a:rPr>
                        <a:t>2</a:t>
                      </a:r>
                      <a:r>
                        <a:rPr lang="zh-CN" altLang="en-US">
                          <a:solidFill>
                            <a:srgbClr val="404040"/>
                          </a:solidFill>
                        </a:rPr>
                        <a:t>亿美元</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票据期限</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solidFill>
                            <a:srgbClr val="404040"/>
                          </a:solidFill>
                        </a:rPr>
                        <a:t>5</a:t>
                      </a:r>
                      <a:r>
                        <a:rPr lang="zh-CN" altLang="en-US">
                          <a:solidFill>
                            <a:srgbClr val="404040"/>
                          </a:solidFill>
                        </a:rPr>
                        <a:t>年</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标的利率</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3</a:t>
                      </a:r>
                      <a:r>
                        <a:rPr lang="zh-CN" altLang="en-US">
                          <a:solidFill>
                            <a:srgbClr val="404040"/>
                          </a:solidFill>
                        </a:rPr>
                        <a:t>月期美元即期</a:t>
                      </a:r>
                      <a:r>
                        <a:rPr lang="en-US" altLang="zh-CN">
                          <a:solidFill>
                            <a:srgbClr val="404040"/>
                          </a:solidFill>
                        </a:rPr>
                        <a:t>Libor</a:t>
                      </a:r>
                      <a:endParaRPr lang="en-US" altLang="zh-CN">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发行价格</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99.85</a:t>
                      </a:r>
                      <a:r>
                        <a:rPr lang="zh-CN" altLang="en-US">
                          <a:solidFill>
                            <a:srgbClr val="404040"/>
                          </a:solidFill>
                        </a:rPr>
                        <a:t>（百元报价法）</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ClrTx/>
                        <a:buSzTx/>
                        <a:buFontTx/>
                        <a:buNone/>
                      </a:pPr>
                      <a:r>
                        <a:rPr lang="en-US" altLang="zh-CN">
                          <a:solidFill>
                            <a:srgbClr val="404040"/>
                          </a:solidFill>
                        </a:rPr>
                        <a:t>最低利率</a:t>
                      </a:r>
                      <a:endParaRPr lang="en-US" altLang="zh-CN">
                        <a:solidFill>
                          <a:srgbClr val="404040"/>
                        </a:solidFill>
                      </a:endParaRPr>
                    </a:p>
                  </a:txBody>
                  <a:tcPr>
                    <a:lnL>
                      <a:noFill/>
                    </a:lnL>
                    <a:lnR w="19050">
                      <a:solidFill>
                        <a:srgbClr val="FFFFFF"/>
                      </a:solidFill>
                      <a:prstDash val="solid"/>
                    </a:lnR>
                    <a:lnT>
                      <a:noFill/>
                    </a:lnT>
                    <a:lnB>
                      <a:noFill/>
                    </a:lnB>
                    <a:solidFill>
                      <a:schemeClr val="bg1"/>
                    </a:solidFill>
                  </a:tcPr>
                </a:tc>
                <a:tc>
                  <a:txBody>
                    <a:bodyPr/>
                    <a:p>
                      <a:pPr algn="l">
                        <a:buClrTx/>
                        <a:buSzTx/>
                        <a:buFontTx/>
                        <a:buNone/>
                      </a:pPr>
                      <a:r>
                        <a:rPr lang="en-US" altLang="zh-CN">
                          <a:solidFill>
                            <a:srgbClr val="404040"/>
                          </a:solidFill>
                        </a:rPr>
                        <a:t>3%</a:t>
                      </a:r>
                      <a:endParaRPr lang="en-US" altLang="zh-CN">
                        <a:solidFill>
                          <a:srgbClr val="404040"/>
                        </a:solidFill>
                      </a:endParaRPr>
                    </a:p>
                  </a:txBody>
                  <a:tcPr>
                    <a:lnL w="19050">
                      <a:solidFill>
                        <a:srgbClr val="FFFFFF"/>
                      </a:solidFill>
                      <a:prstDash val="solid"/>
                    </a:lnL>
                    <a:lnR>
                      <a:noFill/>
                    </a:lnR>
                    <a:lnT>
                      <a:noFill/>
                    </a:lnT>
                    <a:lnB>
                      <a:noFill/>
                    </a:lnB>
                    <a:solidFill>
                      <a:schemeClr val="bg1"/>
                    </a:solidFill>
                  </a:tcPr>
                </a:tc>
              </a:tr>
              <a:tr h="381000">
                <a:tc>
                  <a:txBody>
                    <a:bodyPr/>
                    <a:p>
                      <a:pPr algn="ctr">
                        <a:buNone/>
                      </a:pPr>
                      <a:r>
                        <a:rPr lang="zh-CN" altLang="en-US">
                          <a:solidFill>
                            <a:srgbClr val="404040"/>
                          </a:solidFill>
                        </a:rPr>
                        <a:t>最高利率</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8%</a:t>
                      </a:r>
                      <a:endParaRPr lang="en-US" altLang="zh-CN">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面额</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chemeClr val="bg1"/>
                    </a:solidFill>
                  </a:tcPr>
                </a:tc>
                <a:tc>
                  <a:txBody>
                    <a:bodyPr/>
                    <a:p>
                      <a:pPr algn="l">
                        <a:buNone/>
                      </a:pPr>
                      <a:r>
                        <a:rPr lang="en-US" altLang="zh-CN">
                          <a:solidFill>
                            <a:srgbClr val="404040"/>
                          </a:solidFill>
                        </a:rPr>
                        <a:t>5 000</a:t>
                      </a:r>
                      <a:r>
                        <a:rPr lang="zh-CN" altLang="en-US">
                          <a:solidFill>
                            <a:srgbClr val="404040"/>
                          </a:solidFill>
                        </a:rPr>
                        <a:t>美元；</a:t>
                      </a:r>
                      <a:r>
                        <a:rPr lang="en-US" altLang="zh-CN">
                          <a:solidFill>
                            <a:srgbClr val="404040"/>
                          </a:solidFill>
                        </a:rPr>
                        <a:t>10 000</a:t>
                      </a:r>
                      <a:r>
                        <a:rPr lang="zh-CN" altLang="en-US">
                          <a:solidFill>
                            <a:srgbClr val="404040"/>
                          </a:solidFill>
                        </a:rPr>
                        <a:t>美元</a:t>
                      </a:r>
                      <a:endParaRPr lang="zh-CN" altLang="en-US">
                        <a:solidFill>
                          <a:srgbClr val="404040"/>
                        </a:solidFill>
                      </a:endParaRPr>
                    </a:p>
                  </a:txBody>
                  <a:tcPr>
                    <a:lnL w="19050">
                      <a:solidFill>
                        <a:srgbClr val="FFFFFF"/>
                      </a:solidFill>
                      <a:prstDash val="solid"/>
                    </a:lnL>
                    <a:lnR>
                      <a:noFill/>
                    </a:lnR>
                    <a:lnT>
                      <a:noFill/>
                    </a:lnT>
                    <a:lnB w="19050">
                      <a:solidFill>
                        <a:srgbClr val="E34D4D"/>
                      </a:solidFill>
                      <a:prstDash val="solid"/>
                    </a:lnB>
                    <a:solidFill>
                      <a:schemeClr val="bg1"/>
                    </a:solidFill>
                  </a:tcPr>
                </a:tc>
              </a:tr>
            </a:tbl>
          </a:graphicData>
        </a:graphic>
      </p:graphicFrame>
    </p:spTree>
    <p:custDataLst>
      <p:tags r:id="rId4"/>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区间浮动利率票据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rPr>
                <a:sym typeface="+mn-ea"/>
              </a:rPr>
              <a:t>这款区间浮动利率票据，可分解成以下三个较为基础的金融工具：</a:t>
            </a:r>
            <a:endParaRPr>
              <a:sym typeface="+mn-ea"/>
            </a:endParaRPr>
          </a:p>
          <a:p>
            <a:pPr marL="342900" indent="-342900">
              <a:buFont typeface="+mj-ea"/>
              <a:buAutoNum type="circleNumDbPlain"/>
            </a:pPr>
            <a:r>
              <a:rPr>
                <a:sym typeface="+mn-ea"/>
              </a:rPr>
              <a:t> 利率为</a:t>
            </a:r>
            <a:r>
              <a:rPr lang="en-US" altLang="zh-CN">
                <a:sym typeface="+mn-ea"/>
              </a:rPr>
              <a:t>3</a:t>
            </a:r>
            <a:r>
              <a:rPr>
                <a:sym typeface="+mn-ea"/>
              </a:rPr>
              <a:t>月期美元</a:t>
            </a:r>
            <a:r>
              <a:rPr lang="en-US" altLang="zh-CN">
                <a:sym typeface="+mn-ea"/>
              </a:rPr>
              <a:t>Libor</a:t>
            </a:r>
            <a:r>
              <a:rPr>
                <a:sym typeface="+mn-ea"/>
              </a:rPr>
              <a:t>的</a:t>
            </a:r>
            <a:r>
              <a:rPr lang="en-US" altLang="zh-CN">
                <a:sym typeface="+mn-ea"/>
              </a:rPr>
              <a:t>5</a:t>
            </a:r>
            <a:r>
              <a:rPr>
                <a:sym typeface="+mn-ea"/>
              </a:rPr>
              <a:t>年期浮动利率票据；</a:t>
            </a:r>
            <a:endParaRPr>
              <a:sym typeface="+mn-ea"/>
            </a:endParaRPr>
          </a:p>
          <a:p>
            <a:pPr marL="342900" indent="-342900">
              <a:buFont typeface="+mj-ea"/>
              <a:buAutoNum type="circleNumDbPlain"/>
            </a:pPr>
            <a:r>
              <a:rPr>
                <a:sym typeface="+mn-ea"/>
              </a:rPr>
              <a:t> 卖出行权利率为</a:t>
            </a:r>
            <a:r>
              <a:rPr lang="en-US" altLang="zh-CN">
                <a:sym typeface="+mn-ea"/>
              </a:rPr>
              <a:t>10%</a:t>
            </a:r>
            <a:r>
              <a:rPr>
                <a:sym typeface="+mn-ea"/>
              </a:rPr>
              <a:t>，标的为</a:t>
            </a:r>
            <a:r>
              <a:rPr lang="en-US" altLang="zh-CN">
                <a:sym typeface="+mn-ea"/>
              </a:rPr>
              <a:t>3</a:t>
            </a:r>
            <a:r>
              <a:rPr>
                <a:sym typeface="+mn-ea"/>
              </a:rPr>
              <a:t>月期美元</a:t>
            </a:r>
            <a:r>
              <a:rPr lang="en-US" altLang="zh-CN">
                <a:sym typeface="+mn-ea"/>
              </a:rPr>
              <a:t>Libor</a:t>
            </a:r>
            <a:r>
              <a:rPr>
                <a:sym typeface="+mn-ea"/>
              </a:rPr>
              <a:t>的利率上限期权；</a:t>
            </a:r>
            <a:endParaRPr>
              <a:sym typeface="+mn-ea"/>
            </a:endParaRPr>
          </a:p>
          <a:p>
            <a:pPr marL="342900" indent="-342900">
              <a:buFont typeface="+mj-ea"/>
              <a:buAutoNum type="circleNumDbPlain"/>
            </a:pPr>
            <a:r>
              <a:rPr>
                <a:sym typeface="+mn-ea"/>
              </a:rPr>
              <a:t> 买入行权利率为</a:t>
            </a:r>
            <a:r>
              <a:rPr lang="en-US" altLang="zh-CN">
                <a:sym typeface="+mn-ea"/>
              </a:rPr>
              <a:t>5%</a:t>
            </a:r>
            <a:r>
              <a:rPr>
                <a:sym typeface="+mn-ea"/>
              </a:rPr>
              <a:t>、标的为</a:t>
            </a:r>
            <a:r>
              <a:rPr lang="en-US" altLang="zh-CN">
                <a:sym typeface="+mn-ea"/>
              </a:rPr>
              <a:t>3</a:t>
            </a:r>
            <a:r>
              <a:rPr>
                <a:sym typeface="+mn-ea"/>
              </a:rPr>
              <a:t>月期美元</a:t>
            </a:r>
            <a:r>
              <a:rPr lang="en-US" altLang="zh-CN">
                <a:sym typeface="+mn-ea"/>
              </a:rPr>
              <a:t>Libor</a:t>
            </a:r>
            <a:r>
              <a:rPr>
                <a:sym typeface="+mn-ea"/>
              </a:rPr>
              <a:t>的利率下限期权。</a:t>
            </a:r>
            <a:endParaRPr>
              <a:sym typeface="+mn-ea"/>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第八章 结构化产品</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第三节 汇率类结构化产品</a:t>
            </a:r>
            <a:endParaRPr lang="zh-CN" altLang="en-US"/>
          </a:p>
        </p:txBody>
      </p:sp>
    </p:spTree>
    <p:custDataLst>
      <p:tags r:id="rId3"/>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汇率类结构化产品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rPr>
                <a:sym typeface="+mn-ea"/>
              </a:rPr>
              <a:t>汇率类结构化产品投资收益联结于汇率变化，即产品利息收入和本金偿还都收到汇率变化的影响。</a:t>
            </a:r>
            <a:endParaRPr>
              <a:sym typeface="+mn-ea"/>
            </a:endParaRPr>
          </a:p>
          <a:p>
            <a:pPr marL="0" indent="0">
              <a:buFont typeface="Wingdings" panose="05000000000000000000" charset="0"/>
              <a:buNone/>
            </a:pPr>
            <a:r>
              <a:rPr>
                <a:sym typeface="+mn-ea"/>
              </a:rPr>
              <a:t>汇率类结构化产品有两种基本结构：</a:t>
            </a:r>
            <a:endParaRPr>
              <a:sym typeface="+mn-ea"/>
            </a:endParaRPr>
          </a:p>
          <a:p>
            <a:pPr>
              <a:buFont typeface="Wingdings" panose="05000000000000000000" charset="0"/>
              <a:buChar char="n"/>
            </a:pPr>
            <a:r>
              <a:rPr>
                <a:sym typeface="+mn-ea"/>
              </a:rPr>
              <a:t> 双货币结构</a:t>
            </a:r>
            <a:endParaRPr>
              <a:sym typeface="+mn-ea"/>
            </a:endParaRPr>
          </a:p>
          <a:p>
            <a:pPr>
              <a:buFont typeface="Wingdings" panose="05000000000000000000" charset="0"/>
              <a:buChar char="n"/>
            </a:pPr>
            <a:r>
              <a:rPr>
                <a:sym typeface="+mn-ea"/>
              </a:rPr>
              <a:t> 货币联结结构</a:t>
            </a:r>
            <a:endParaRPr>
              <a:sym typeface="+mn-ea"/>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权益类结构化产品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None/>
            </a:pPr>
            <a:r>
              <a:t>权益类结构化产品是固定收益证券和以股权类资产为标的的金融衍生工具的组合。</a:t>
            </a:r>
          </a:p>
          <a:p>
            <a:pPr marL="0" indent="0">
              <a:buNone/>
            </a:pPr>
            <a:r>
              <a:t>下面以案例的型式介绍典型的权益类结构化产品：</a:t>
            </a:r>
          </a:p>
          <a:p>
            <a:pPr>
              <a:buFont typeface="Wingdings" panose="05000000000000000000" charset="0"/>
              <a:buChar char="n"/>
            </a:pPr>
            <a:r>
              <a:t> 保本型股指联结票据</a:t>
            </a:r>
          </a:p>
          <a:p>
            <a:pPr>
              <a:buFont typeface="Wingdings" panose="05000000000000000000" charset="0"/>
              <a:buChar char="n"/>
            </a:pPr>
            <a:r>
              <a:t> 收益增强型股指联结票据</a:t>
            </a:r>
          </a:p>
          <a:p>
            <a:pPr>
              <a:buFont typeface="Wingdings" panose="05000000000000000000" charset="0"/>
              <a:buChar char="n"/>
            </a:pPr>
            <a:r>
              <a:t> 参与型红利证</a:t>
            </a:r>
          </a:p>
          <a:p>
            <a:pPr marL="0" indent="0">
              <a:buFont typeface="Wingdings" panose="05000000000000000000" charset="0"/>
              <a:buNone/>
            </a:p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双货币债券</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rPr>
                <a:sym typeface="+mn-ea"/>
              </a:rPr>
              <a:t>双货币债券与普通的债券类似，会定期支付利息并在期末偿还本金，但是其利息的计价货币与本金偿还的计价货币不同。具体而言，投资者的本金和债券的利息均以相同的货币（本币）计价，而债券的本金偿还却以另外一种货币（外币）计价。</a:t>
            </a:r>
            <a:endParaRPr>
              <a:sym typeface="+mn-ea"/>
            </a:endParaRPr>
          </a:p>
          <a:p>
            <a:pPr marL="0" indent="0">
              <a:buFont typeface="Wingdings" panose="05000000000000000000" charset="0"/>
              <a:buNone/>
            </a:pPr>
            <a:r>
              <a:rPr>
                <a:sym typeface="+mn-ea"/>
              </a:rPr>
              <a:t>两种货币的汇率发生变化，将影响该债券在期末收回的本金的价值，使得该债券蕴含了汇率风险。</a:t>
            </a:r>
            <a:endParaRPr>
              <a:sym typeface="+mn-ea"/>
            </a:endParaRPr>
          </a:p>
        </p:txBody>
      </p:sp>
    </p:spTree>
    <p:custDataLst>
      <p:tags r:id="rId3"/>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双货币债券</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81510"/>
            <a:ext cx="10969200" cy="4759200"/>
          </a:xfrm>
        </p:spPr>
        <p:txBody>
          <a:bodyPr/>
          <a:p>
            <a:pPr marL="0" indent="0">
              <a:buFont typeface="Wingdings" panose="05000000000000000000" charset="0"/>
              <a:buNone/>
            </a:pPr>
            <a:r>
              <a:rPr>
                <a:sym typeface="+mn-ea"/>
              </a:rPr>
              <a:t>下表是一款双货币债券的主要条款：</a:t>
            </a:r>
            <a:endParaRPr>
              <a:sym typeface="+mn-ea"/>
            </a:endParaRPr>
          </a:p>
          <a:p>
            <a:pPr marL="0" indent="0">
              <a:buFont typeface="Wingdings" panose="05000000000000000000" charset="0"/>
              <a:buNone/>
            </a:pPr>
            <a:endParaRPr>
              <a:sym typeface="+mn-ea"/>
            </a:endParaRPr>
          </a:p>
        </p:txBody>
      </p:sp>
      <p:graphicFrame>
        <p:nvGraphicFramePr>
          <p:cNvPr id="5" name="表格 4"/>
          <p:cNvGraphicFramePr/>
          <p:nvPr>
            <p:custDataLst>
              <p:tags r:id="rId3"/>
            </p:custDataLst>
          </p:nvPr>
        </p:nvGraphicFramePr>
        <p:xfrm>
          <a:off x="1826260" y="2481580"/>
          <a:ext cx="8533130" cy="4191000"/>
        </p:xfrm>
        <a:graphic>
          <a:graphicData uri="http://schemas.openxmlformats.org/drawingml/2006/table">
            <a:tbl>
              <a:tblPr firstRow="1" bandRow="1">
                <a:tableStyleId>{5C22544A-7EE6-4342-B048-85BDC9FD1C3A}</a:tableStyleId>
              </a:tblPr>
              <a:tblGrid>
                <a:gridCol w="2542540"/>
                <a:gridCol w="59905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发行人</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zh-CN" altLang="en-US">
                          <a:solidFill>
                            <a:srgbClr val="404040"/>
                          </a:solidFill>
                        </a:rPr>
                        <a:t>某</a:t>
                      </a:r>
                      <a:r>
                        <a:rPr lang="en-US" altLang="zh-CN">
                          <a:solidFill>
                            <a:srgbClr val="404040"/>
                          </a:solidFill>
                        </a:rPr>
                        <a:t>AAA</a:t>
                      </a:r>
                      <a:r>
                        <a:rPr lang="zh-CN" altLang="en-US">
                          <a:solidFill>
                            <a:srgbClr val="404040"/>
                          </a:solidFill>
                        </a:rPr>
                        <a:t>级商业银行</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发行规模</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solidFill>
                            <a:srgbClr val="404040"/>
                          </a:solidFill>
                        </a:rPr>
                        <a:t>5</a:t>
                      </a:r>
                      <a:r>
                        <a:rPr lang="zh-CN" altLang="en-US">
                          <a:solidFill>
                            <a:srgbClr val="404040"/>
                          </a:solidFill>
                        </a:rPr>
                        <a:t>亿元人民币</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债券期限</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3</a:t>
                      </a:r>
                      <a:r>
                        <a:rPr lang="zh-CN">
                          <a:solidFill>
                            <a:srgbClr val="404040"/>
                          </a:solidFill>
                        </a:rPr>
                        <a:t>年</a:t>
                      </a:r>
                      <a:endParaRPr lang="zh-CN">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息票率</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6.00%</a:t>
                      </a:r>
                      <a:r>
                        <a:rPr lang="zh-CN" altLang="en-US">
                          <a:solidFill>
                            <a:srgbClr val="404040"/>
                          </a:solidFill>
                        </a:rPr>
                        <a:t>，按年支付，以人民币计价和支付</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到期价值</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chemeClr val="bg1"/>
                    </a:solidFill>
                  </a:tcPr>
                </a:tc>
                <a:tc>
                  <a:txBody>
                    <a:bodyPr/>
                    <a:p>
                      <a:pPr algn="l">
                        <a:buNone/>
                      </a:pPr>
                      <a:r>
                        <a:rPr lang="en-US" altLang="zh-CN">
                          <a:solidFill>
                            <a:srgbClr val="404040"/>
                          </a:solidFill>
                        </a:rPr>
                        <a:t>0.8</a:t>
                      </a:r>
                      <a:r>
                        <a:rPr lang="zh-CN" altLang="en-US">
                          <a:solidFill>
                            <a:srgbClr val="404040"/>
                          </a:solidFill>
                        </a:rPr>
                        <a:t>亿美元</a:t>
                      </a:r>
                      <a:endParaRPr lang="zh-CN" altLang="en-US">
                        <a:solidFill>
                          <a:srgbClr val="404040"/>
                        </a:solidFill>
                      </a:endParaRPr>
                    </a:p>
                  </a:txBody>
                  <a:tcPr>
                    <a:lnL w="19050">
                      <a:solidFill>
                        <a:srgbClr val="FFFFFF"/>
                      </a:solidFill>
                      <a:prstDash val="solid"/>
                    </a:lnL>
                    <a:lnR>
                      <a:noFill/>
                    </a:lnR>
                    <a:lnT>
                      <a:noFill/>
                    </a:lnT>
                    <a:lnB w="19050">
                      <a:solidFill>
                        <a:srgbClr val="E34D4D"/>
                      </a:solidFill>
                      <a:prstDash val="solid"/>
                    </a:lnB>
                    <a:solidFill>
                      <a:schemeClr val="bg1"/>
                    </a:solidFill>
                  </a:tcPr>
                </a:tc>
              </a:tr>
            </a:tbl>
          </a:graphicData>
        </a:graphic>
      </p:graphicFrame>
    </p:spTree>
    <p:custDataLst>
      <p:tags r:id="rId4"/>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双货币债券</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94210"/>
            <a:ext cx="10969200" cy="4759200"/>
          </a:xfrm>
        </p:spPr>
        <p:txBody>
          <a:bodyPr/>
          <a:p>
            <a:pPr marL="0" indent="0">
              <a:buFont typeface="Wingdings" panose="05000000000000000000" charset="0"/>
              <a:buNone/>
            </a:pPr>
            <a:r>
              <a:rPr>
                <a:sym typeface="+mn-ea"/>
              </a:rPr>
              <a:t>双货币债券可以分解成两类基本的金融工具：</a:t>
            </a:r>
            <a:endParaRPr>
              <a:sym typeface="+mn-ea"/>
            </a:endParaRPr>
          </a:p>
          <a:p>
            <a:pPr marL="342900" indent="-342900">
              <a:buFont typeface="+mj-ea"/>
              <a:buAutoNum type="circleNumDbPlain"/>
            </a:pPr>
            <a:r>
              <a:rPr>
                <a:sym typeface="+mn-ea"/>
              </a:rPr>
              <a:t> 一份普通的、以本币计价的固定利率债券；</a:t>
            </a:r>
            <a:endParaRPr>
              <a:sym typeface="+mn-ea"/>
            </a:endParaRPr>
          </a:p>
          <a:p>
            <a:pPr marL="342900" indent="-342900">
              <a:buFont typeface="+mj-ea"/>
              <a:buAutoNum type="circleNumDbPlain"/>
            </a:pPr>
            <a:r>
              <a:rPr>
                <a:sym typeface="+mn-ea"/>
              </a:rPr>
              <a:t> 一份或多份外汇远期合约</a:t>
            </a:r>
            <a:endParaRPr>
              <a:sym typeface="+mn-ea"/>
            </a:endParaRPr>
          </a:p>
          <a:p>
            <a:pPr marL="0" indent="0">
              <a:buFont typeface="+mj-ea"/>
              <a:buNone/>
            </a:pPr>
            <a:endParaRPr>
              <a:sym typeface="+mn-ea"/>
            </a:endParaRPr>
          </a:p>
          <a:p>
            <a:pPr marL="0" indent="0">
              <a:buFont typeface="+mj-ea"/>
              <a:buNone/>
            </a:pPr>
            <a:r>
              <a:rPr>
                <a:sym typeface="+mn-ea"/>
              </a:rPr>
              <a:t>产品的基本特征体现在以下几个方面：</a:t>
            </a:r>
            <a:endParaRPr>
              <a:sym typeface="+mn-ea"/>
            </a:endParaRPr>
          </a:p>
          <a:p>
            <a:pPr marL="0" indent="0">
              <a:buFont typeface="+mj-ea"/>
              <a:buNone/>
            </a:pPr>
            <a:r>
              <a:rPr>
                <a:sym typeface="+mn-ea"/>
              </a:rPr>
              <a:t>（</a:t>
            </a:r>
            <a:r>
              <a:rPr lang="en-US" altLang="zh-CN">
                <a:sym typeface="+mn-ea"/>
              </a:rPr>
              <a:t>1</a:t>
            </a:r>
            <a:r>
              <a:rPr>
                <a:sym typeface="+mn-ea"/>
              </a:rPr>
              <a:t>）投资者的利息收入不存在外汇风险，因为利息支付是以人民币计价的；</a:t>
            </a:r>
            <a:endParaRPr>
              <a:sym typeface="+mn-ea"/>
            </a:endParaRPr>
          </a:p>
          <a:p>
            <a:pPr marL="0" indent="0">
              <a:buFont typeface="+mj-ea"/>
              <a:buNone/>
            </a:pPr>
            <a:r>
              <a:rPr>
                <a:sym typeface="+mn-ea"/>
              </a:rPr>
              <a:t>（</a:t>
            </a:r>
            <a:r>
              <a:rPr lang="en-US" altLang="zh-CN">
                <a:sym typeface="+mn-ea"/>
              </a:rPr>
              <a:t>2</a:t>
            </a:r>
            <a:r>
              <a:rPr>
                <a:sym typeface="+mn-ea"/>
              </a:rPr>
              <a:t>）投资者获得的利息收入要高于同期的可比的普通债券的利息收入；</a:t>
            </a:r>
            <a:endParaRPr>
              <a:sym typeface="+mn-ea"/>
            </a:endParaRPr>
          </a:p>
          <a:p>
            <a:pPr marL="0" indent="0">
              <a:buFont typeface="+mj-ea"/>
              <a:buNone/>
            </a:pPr>
            <a:r>
              <a:rPr>
                <a:sym typeface="+mn-ea"/>
              </a:rPr>
              <a:t>（</a:t>
            </a:r>
            <a:r>
              <a:rPr lang="en-US" altLang="zh-CN">
                <a:sym typeface="+mn-ea"/>
              </a:rPr>
              <a:t>3</a:t>
            </a:r>
            <a:r>
              <a:rPr>
                <a:sym typeface="+mn-ea"/>
              </a:rPr>
              <a:t>）投资者的本金收回将承担外汇风险，风险敞口等于投资本金，因为在债券到期时，投资者将收到美元作为本金偿还，所以需要将美元换成人民币。</a:t>
            </a:r>
            <a:endParaRPr>
              <a:sym typeface="+mn-ea"/>
            </a:endParaRPr>
          </a:p>
          <a:p>
            <a:pPr marL="0" indent="0">
              <a:buFont typeface="Wingdings" panose="05000000000000000000" charset="0"/>
              <a:buNone/>
            </a:pPr>
            <a:endParaRPr>
              <a:sym typeface="+mn-ea"/>
            </a:endParaRPr>
          </a:p>
        </p:txBody>
      </p:sp>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指数货币期权票据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94210"/>
            <a:ext cx="10969200" cy="4759200"/>
          </a:xfrm>
        </p:spPr>
        <p:txBody>
          <a:bodyPr/>
          <a:p>
            <a:pPr marL="0" indent="0">
              <a:buFont typeface="Wingdings" panose="05000000000000000000" charset="0"/>
              <a:buNone/>
            </a:pPr>
            <a:r>
              <a:rPr>
                <a:sym typeface="+mn-ea"/>
              </a:rPr>
              <a:t>指数货币期权票据（</a:t>
            </a:r>
            <a:r>
              <a:rPr lang="en-US" altLang="zh-CN">
                <a:sym typeface="+mn-ea"/>
              </a:rPr>
              <a:t>Indexed Currency Option Note</a:t>
            </a:r>
            <a:r>
              <a:rPr>
                <a:sym typeface="+mn-ea"/>
              </a:rPr>
              <a:t>，</a:t>
            </a:r>
            <a:r>
              <a:rPr lang="en-US" altLang="zh-CN">
                <a:sym typeface="+mn-ea"/>
              </a:rPr>
              <a:t>ICON</a:t>
            </a:r>
            <a:r>
              <a:rPr>
                <a:sym typeface="+mn-ea"/>
              </a:rPr>
              <a:t>）是普通债券类资产与货币期权的组合。其内嵌的货币期权将影响票据的赎回价值。</a:t>
            </a:r>
            <a:endParaRPr>
              <a:sym typeface="+mn-ea"/>
            </a:endParaRPr>
          </a:p>
          <a:p>
            <a:pPr marL="0" indent="0">
              <a:buFont typeface="Wingdings" panose="05000000000000000000" charset="0"/>
              <a:buNone/>
            </a:pPr>
            <a:r>
              <a:rPr>
                <a:sym typeface="+mn-ea"/>
              </a:rPr>
              <a:t>之所以称之为“指数货币期权票据”，是因为内嵌期权影响到期价值的方式并不是简单地将期权价值叠加到投资本金中，而是以乘数因子的方式按特定的比例缩小或放大票据的赎回价值。内嵌期权的结构特征决定了指数货币期权票据的风险和收益特征。</a:t>
            </a:r>
            <a:endParaRPr>
              <a:sym typeface="+mn-ea"/>
            </a:endParaRPr>
          </a:p>
        </p:txBody>
      </p:sp>
    </p:spTree>
    <p:custDataLst>
      <p:tags r:id="rId3"/>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p:sp>
        <p:nvSpPr>
          <p:cNvPr id="2" name="标题 1"/>
          <p:cNvSpPr>
            <a:spLocks noGrp="1"/>
          </p:cNvSpPr>
          <p:nvPr>
            <p:ph type="title"/>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指数货币期权票据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08400" y="1313870"/>
            <a:ext cx="10969200" cy="4759200"/>
          </a:xfrm>
        </p:spPr>
        <p:txBody>
          <a:bodyPr/>
          <a:p>
            <a:pPr marL="0" indent="0">
              <a:buNone/>
            </a:pPr>
            <a:r>
              <a:rPr>
                <a:sym typeface="+mn-ea"/>
              </a:rPr>
              <a:t>下面是一款简单的指数货币期权票据的主要条款：</a:t>
            </a:r>
            <a:endParaRPr>
              <a:sym typeface="+mn-ea"/>
            </a:endParaRPr>
          </a:p>
          <a:p>
            <a:endParaRPr lang="zh-CN" altLang="en-US"/>
          </a:p>
        </p:txBody>
      </p:sp>
      <p:graphicFrame>
        <p:nvGraphicFramePr>
          <p:cNvPr id="5" name="表格 4"/>
          <p:cNvGraphicFramePr/>
          <p:nvPr>
            <p:custDataLst>
              <p:tags r:id="rId1"/>
            </p:custDataLst>
          </p:nvPr>
        </p:nvGraphicFramePr>
        <p:xfrm>
          <a:off x="1414145" y="1922145"/>
          <a:ext cx="9799320" cy="4284980"/>
        </p:xfrm>
        <a:graphic>
          <a:graphicData uri="http://schemas.openxmlformats.org/drawingml/2006/table">
            <a:tbl>
              <a:tblPr firstRow="1" bandRow="1">
                <a:tableStyleId>{5C22544A-7EE6-4342-B048-85BDC9FD1C3A}</a:tableStyleId>
              </a:tblPr>
              <a:tblGrid>
                <a:gridCol w="2301240"/>
                <a:gridCol w="749808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发行规模</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solidFill>
                            <a:srgbClr val="404040"/>
                          </a:solidFill>
                        </a:rPr>
                        <a:t>1</a:t>
                      </a:r>
                      <a:r>
                        <a:rPr lang="zh-CN" altLang="en-US">
                          <a:solidFill>
                            <a:srgbClr val="404040"/>
                          </a:solidFill>
                        </a:rPr>
                        <a:t>亿美元</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票据期限</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solidFill>
                            <a:srgbClr val="404040"/>
                          </a:solidFill>
                        </a:rPr>
                        <a:t>5</a:t>
                      </a:r>
                      <a:r>
                        <a:rPr lang="zh-CN" altLang="en-US">
                          <a:solidFill>
                            <a:srgbClr val="404040"/>
                          </a:solidFill>
                        </a:rPr>
                        <a:t>年</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息票率</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5.00%</a:t>
                      </a:r>
                      <a:r>
                        <a:rPr lang="zh-CN" altLang="en-US">
                          <a:solidFill>
                            <a:srgbClr val="404040"/>
                          </a:solidFill>
                        </a:rPr>
                        <a:t>，按年支付，以美元计价和支付</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68300">
                <a:tc>
                  <a:txBody>
                    <a:bodyPr/>
                    <a:p>
                      <a:pPr algn="ctr">
                        <a:buNone/>
                      </a:pPr>
                      <a:r>
                        <a:rPr lang="zh-CN" altLang="en-US">
                          <a:solidFill>
                            <a:srgbClr val="404040"/>
                          </a:solidFill>
                        </a:rPr>
                        <a:t>目标汇率</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zh-CN" altLang="en-US">
                          <a:solidFill>
                            <a:srgbClr val="404040"/>
                          </a:solidFill>
                        </a:rPr>
                        <a:t>人民币兑美元</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1907540">
                <a:tc>
                  <a:txBody>
                    <a:bodyPr/>
                    <a:p>
                      <a:pPr algn="ctr">
                        <a:buClrTx/>
                        <a:buSzTx/>
                        <a:buFontTx/>
                        <a:buNone/>
                      </a:pPr>
                      <a:r>
                        <a:rPr lang="zh-CN" altLang="en-US">
                          <a:solidFill>
                            <a:srgbClr val="404040"/>
                          </a:solidFill>
                        </a:rPr>
                        <a:t>到期价值</a:t>
                      </a:r>
                      <a:endParaRPr lang="zh-CN" altLang="en-US">
                        <a:solidFill>
                          <a:srgbClr val="404040"/>
                        </a:solidFill>
                      </a:endParaRPr>
                    </a:p>
                  </a:txBody>
                  <a:tcPr anchor="ctr" anchorCtr="0">
                    <a:lnL>
                      <a:noFill/>
                    </a:lnL>
                    <a:lnR w="19050">
                      <a:solidFill>
                        <a:srgbClr val="FFFFFF"/>
                      </a:solidFill>
                      <a:prstDash val="solid"/>
                    </a:lnR>
                    <a:lnT>
                      <a:noFill/>
                    </a:lnT>
                    <a:lnB>
                      <a:noFill/>
                    </a:lnB>
                    <a:solidFill>
                      <a:schemeClr val="bg1"/>
                    </a:solidFill>
                  </a:tcPr>
                </a:tc>
                <a:tc>
                  <a:txBody>
                    <a:bodyPr/>
                    <a:p>
                      <a:pPr algn="l">
                        <a:buClrTx/>
                        <a:buSzTx/>
                        <a:buFontTx/>
                        <a:buNone/>
                      </a:pPr>
                      <a:r>
                        <a:rPr lang="zh-CN" altLang="en-US">
                          <a:solidFill>
                            <a:srgbClr val="404040"/>
                          </a:solidFill>
                        </a:rPr>
                        <a:t>当到期时的即期汇率</a:t>
                      </a:r>
                      <a:r>
                        <a:rPr lang="en-US" altLang="zh-CN">
                          <a:solidFill>
                            <a:srgbClr val="404040"/>
                          </a:solidFill>
                        </a:rPr>
                        <a:t>S</a:t>
                      </a:r>
                      <a:r>
                        <a:rPr lang="zh-CN" altLang="en-US">
                          <a:solidFill>
                            <a:srgbClr val="404040"/>
                          </a:solidFill>
                        </a:rPr>
                        <a:t>小于</a:t>
                      </a:r>
                      <a:r>
                        <a:rPr lang="en-US" altLang="zh-CN">
                          <a:solidFill>
                            <a:srgbClr val="404040"/>
                          </a:solidFill>
                        </a:rPr>
                        <a:t>6.5</a:t>
                      </a:r>
                      <a:r>
                        <a:rPr lang="zh-CN" altLang="en-US">
                          <a:solidFill>
                            <a:srgbClr val="404040"/>
                          </a:solidFill>
                        </a:rPr>
                        <a:t>时（人民币升值），投资者收回的本金</a:t>
                      </a:r>
                      <a:r>
                        <a:rPr lang="en-US" altLang="zh-CN">
                          <a:solidFill>
                            <a:srgbClr val="404040"/>
                          </a:solidFill>
                        </a:rPr>
                        <a:t>R</a:t>
                      </a:r>
                      <a:r>
                        <a:rPr lang="zh-CN" altLang="en-US">
                          <a:solidFill>
                            <a:srgbClr val="404040"/>
                          </a:solidFill>
                        </a:rPr>
                        <a:t>按如下公式计算：</a:t>
                      </a:r>
                      <a:endParaRPr lang="zh-CN" altLang="en-US">
                        <a:solidFill>
                          <a:srgbClr val="404040"/>
                        </a:solidFill>
                      </a:endParaRPr>
                    </a:p>
                    <a:p>
                      <a:pPr algn="l">
                        <a:buClrTx/>
                        <a:buSzTx/>
                        <a:buFontTx/>
                        <a:buNone/>
                      </a:pPr>
                      <a:endParaRPr lang="zh-CN" altLang="en-US">
                        <a:solidFill>
                          <a:srgbClr val="404040"/>
                        </a:solidFill>
                      </a:endParaRPr>
                    </a:p>
                    <a:p>
                      <a:pPr algn="l">
                        <a:buClrTx/>
                        <a:buSzTx/>
                        <a:buFontTx/>
                        <a:buNone/>
                      </a:pPr>
                      <a:endParaRPr lang="zh-CN" altLang="en-US">
                        <a:solidFill>
                          <a:srgbClr val="404040"/>
                        </a:solidFill>
                      </a:endParaRPr>
                    </a:p>
                    <a:p>
                      <a:pPr algn="l">
                        <a:buClrTx/>
                        <a:buSzTx/>
                        <a:buFontTx/>
                        <a:buNone/>
                      </a:pPr>
                      <a:endParaRPr lang="zh-CN" altLang="en-US">
                        <a:solidFill>
                          <a:srgbClr val="404040"/>
                        </a:solidFill>
                      </a:endParaRPr>
                    </a:p>
                    <a:p>
                      <a:pPr algn="l">
                        <a:buClrTx/>
                        <a:buSzTx/>
                        <a:buFontTx/>
                        <a:buNone/>
                      </a:pPr>
                      <a:r>
                        <a:rPr lang="zh-CN" altLang="en-US">
                          <a:solidFill>
                            <a:srgbClr val="404040"/>
                          </a:solidFill>
                        </a:rPr>
                        <a:t>反之，当汇率等于或大于</a:t>
                      </a:r>
                      <a:r>
                        <a:rPr lang="en-US" altLang="zh-CN">
                          <a:solidFill>
                            <a:srgbClr val="404040"/>
                          </a:solidFill>
                        </a:rPr>
                        <a:t>6.5</a:t>
                      </a:r>
                      <a:r>
                        <a:rPr lang="zh-CN" altLang="en-US">
                          <a:solidFill>
                            <a:srgbClr val="404040"/>
                          </a:solidFill>
                        </a:rPr>
                        <a:t>时（人民币贬值），投资者全额收回本金。</a:t>
                      </a:r>
                      <a:endParaRPr lang="zh-CN" altLang="en-US">
                        <a:solidFill>
                          <a:srgbClr val="404040"/>
                        </a:solidFill>
                      </a:endParaRPr>
                    </a:p>
                  </a:txBody>
                  <a:tcPr>
                    <a:lnL w="19050">
                      <a:solidFill>
                        <a:srgbClr val="FFFFFF"/>
                      </a:solidFill>
                      <a:prstDash val="solid"/>
                    </a:lnL>
                    <a:lnR>
                      <a:noFill/>
                    </a:lnR>
                    <a:lnT>
                      <a:noFill/>
                    </a:lnT>
                    <a:lnB>
                      <a:noFill/>
                    </a:lnB>
                    <a:solidFill>
                      <a:schemeClr val="bg1"/>
                    </a:solidFill>
                  </a:tcPr>
                </a:tc>
              </a:tr>
              <a:tr h="381000">
                <a:tc>
                  <a:txBody>
                    <a:bodyPr/>
                    <a:p>
                      <a:pPr algn="ctr">
                        <a:buNone/>
                      </a:pPr>
                      <a:r>
                        <a:rPr lang="zh-CN" altLang="en-US">
                          <a:solidFill>
                            <a:srgbClr val="404040"/>
                          </a:solidFill>
                        </a:rPr>
                        <a:t>最低到期价值</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chemeClr val="bg1">
                        <a:lumMod val="95000"/>
                      </a:schemeClr>
                    </a:solidFill>
                  </a:tcPr>
                </a:tc>
                <a:tc>
                  <a:txBody>
                    <a:bodyPr/>
                    <a:p>
                      <a:pPr algn="l">
                        <a:buNone/>
                      </a:pPr>
                      <a:r>
                        <a:rPr lang="en-US" altLang="zh-CN">
                          <a:solidFill>
                            <a:srgbClr val="404040"/>
                          </a:solidFill>
                        </a:rPr>
                        <a:t>0</a:t>
                      </a:r>
                      <a:endParaRPr lang="en-US" altLang="zh-CN">
                        <a:solidFill>
                          <a:srgbClr val="404040"/>
                        </a:solidFill>
                      </a:endParaRPr>
                    </a:p>
                  </a:txBody>
                  <a:tcPr>
                    <a:lnL w="19050">
                      <a:solidFill>
                        <a:srgbClr val="FFFFFF"/>
                      </a:solidFill>
                      <a:prstDash val="solid"/>
                    </a:lnL>
                    <a:lnR>
                      <a:noFill/>
                    </a:lnR>
                    <a:lnT>
                      <a:noFill/>
                    </a:lnT>
                    <a:lnB w="19050">
                      <a:solidFill>
                        <a:srgbClr val="E34D4D"/>
                      </a:solidFill>
                      <a:prstDash val="solid"/>
                    </a:lnB>
                    <a:solidFill>
                      <a:schemeClr val="bg1">
                        <a:lumMod val="95000"/>
                      </a:schemeClr>
                    </a:solidFill>
                  </a:tcPr>
                </a:tc>
              </a:tr>
            </a:tbl>
          </a:graphicData>
        </a:graphic>
      </p:graphicFrame>
      <p:graphicFrame>
        <p:nvGraphicFramePr>
          <p:cNvPr id="4" name="对象 3">
            <a:hlinkClick r:id="" action="ppaction://ole?verb="/>
          </p:cNvPr>
          <p:cNvGraphicFramePr>
            <a:graphicFrameLocks noChangeAspect="1"/>
          </p:cNvGraphicFramePr>
          <p:nvPr/>
        </p:nvGraphicFramePr>
        <p:xfrm>
          <a:off x="4770120" y="4434840"/>
          <a:ext cx="2273300" cy="613410"/>
        </p:xfrm>
        <a:graphic>
          <a:graphicData uri="http://schemas.openxmlformats.org/presentationml/2006/ole">
            <mc:AlternateContent xmlns:mc="http://schemas.openxmlformats.org/markup-compatibility/2006">
              <mc:Choice xmlns:v="urn:schemas-microsoft-com:vml" Requires="v">
                <p:oleObj spid="_x0000_s1025" name="" r:id="rId2" imgW="1600200" imgH="431800" progId="Equation.KSEE3">
                  <p:embed/>
                </p:oleObj>
              </mc:Choice>
              <mc:Fallback>
                <p:oleObj name="" r:id="rId2" imgW="1600200" imgH="431800" progId="Equation.KSEE3">
                  <p:embed/>
                  <p:pic>
                    <p:nvPicPr>
                      <p:cNvPr id="0" name="图片 1024"/>
                      <p:cNvPicPr/>
                      <p:nvPr/>
                    </p:nvPicPr>
                    <p:blipFill>
                      <a:blip r:embed="rId3"/>
                      <a:stretch>
                        <a:fillRect/>
                      </a:stretch>
                    </p:blipFill>
                    <p:spPr>
                      <a:xfrm>
                        <a:off x="4770120" y="4434840"/>
                        <a:ext cx="2273300" cy="613410"/>
                      </a:xfrm>
                      <a:prstGeom prst="rect">
                        <a:avLst/>
                      </a:prstGeom>
                    </p:spPr>
                  </p:pic>
                </p:oleObj>
              </mc:Fallback>
            </mc:AlternateContent>
          </a:graphicData>
        </a:graphic>
      </p:graphicFrame>
    </p:spTree>
    <p:custDataLst>
      <p:tags r:id="rId4"/>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指数货币期权票据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494210"/>
            <a:ext cx="10969200" cy="4759200"/>
          </a:xfrm>
        </p:spPr>
        <p:txBody>
          <a:bodyPr>
            <a:normAutofit lnSpcReduction="10000"/>
          </a:bodyPr>
          <a:p>
            <a:pPr marL="0" indent="0">
              <a:buFont typeface="Wingdings" panose="05000000000000000000" charset="0"/>
              <a:buNone/>
            </a:pPr>
            <a:r>
              <a:rPr>
                <a:sym typeface="+mn-ea"/>
              </a:rPr>
              <a:t>上述指数货币期权票据可以分解成三类基本的金融工具：</a:t>
            </a:r>
            <a:endParaRPr>
              <a:sym typeface="+mn-ea"/>
            </a:endParaRPr>
          </a:p>
          <a:p>
            <a:pPr marL="342900" indent="-342900">
              <a:buFont typeface="+mj-ea"/>
              <a:buAutoNum type="circleNumDbPlain"/>
            </a:pPr>
            <a:r>
              <a:rPr>
                <a:sym typeface="+mn-ea"/>
              </a:rPr>
              <a:t> 普通的以美元计价的固定利率债券；</a:t>
            </a:r>
            <a:endParaRPr>
              <a:sym typeface="+mn-ea"/>
            </a:endParaRPr>
          </a:p>
          <a:p>
            <a:pPr marL="342900" indent="-342900">
              <a:buFont typeface="+mj-ea"/>
              <a:buAutoNum type="circleNumDbPlain"/>
            </a:pPr>
            <a:r>
              <a:rPr>
                <a:sym typeface="+mn-ea"/>
              </a:rPr>
              <a:t> 人民币看涨期权空头，执行价</a:t>
            </a:r>
            <a:r>
              <a:rPr lang="en-US" altLang="zh-CN">
                <a:sym typeface="+mn-ea"/>
              </a:rPr>
              <a:t>6.5</a:t>
            </a:r>
            <a:r>
              <a:rPr>
                <a:sym typeface="+mn-ea"/>
              </a:rPr>
              <a:t>；</a:t>
            </a:r>
            <a:endParaRPr lang="en-US" altLang="zh-CN">
              <a:sym typeface="+mn-ea"/>
            </a:endParaRPr>
          </a:p>
          <a:p>
            <a:pPr marL="342900" indent="-342900">
              <a:buFont typeface="+mj-ea"/>
              <a:buAutoNum type="circleNumDbPlain"/>
            </a:pPr>
            <a:r>
              <a:rPr>
                <a:sym typeface="+mn-ea"/>
              </a:rPr>
              <a:t> 人民币看跌期权多头，执行价</a:t>
            </a:r>
            <a:r>
              <a:rPr lang="en-US" altLang="zh-CN">
                <a:sym typeface="+mn-ea"/>
              </a:rPr>
              <a:t>3.25</a:t>
            </a:r>
            <a:r>
              <a:rPr>
                <a:sym typeface="+mn-ea"/>
              </a:rPr>
              <a:t>。</a:t>
            </a:r>
            <a:endParaRPr>
              <a:sym typeface="+mn-ea"/>
            </a:endParaRPr>
          </a:p>
          <a:p>
            <a:pPr marL="0" indent="0">
              <a:buFont typeface="+mj-ea"/>
              <a:buNone/>
            </a:pPr>
            <a:endParaRPr>
              <a:sym typeface="+mn-ea"/>
            </a:endParaRPr>
          </a:p>
          <a:p>
            <a:pPr marL="0" indent="0">
              <a:buFont typeface="Wingdings" panose="05000000000000000000" charset="0"/>
              <a:buNone/>
            </a:pPr>
            <a:endParaRPr>
              <a:sym typeface="+mn-ea"/>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保本型股指联结票据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08400" y="1201475"/>
            <a:ext cx="10969200" cy="4759200"/>
          </a:xfrm>
        </p:spPr>
        <p:txBody>
          <a:bodyPr/>
          <a:p>
            <a:pPr marL="0" indent="0">
              <a:buFont typeface="Wingdings" panose="05000000000000000000" charset="0"/>
              <a:buNone/>
            </a:pPr>
            <a:r>
              <a:t>保本型股指联结票据是由固定收益证券与股指期权组合构成的。</a:t>
            </a:r>
          </a:p>
          <a:p>
            <a:pPr marL="0" indent="0">
              <a:buFont typeface="Wingdings" panose="05000000000000000000" charset="0"/>
              <a:buNone/>
            </a:pPr>
            <a:r>
              <a:t>这类产品的基本组成部分是：零息固定收益证券和期权多头，其中的债券的利息通常会被剥离出来以作为购建期权多头所需的费用。</a:t>
            </a:r>
          </a:p>
        </p:txBody>
      </p:sp>
      <p:grpSp>
        <p:nvGrpSpPr>
          <p:cNvPr id="30" name="组合 29"/>
          <p:cNvGrpSpPr/>
          <p:nvPr/>
        </p:nvGrpSpPr>
        <p:grpSpPr>
          <a:xfrm>
            <a:off x="2221865" y="2757805"/>
            <a:ext cx="7905750" cy="4023360"/>
            <a:chOff x="3499" y="4343"/>
            <a:chExt cx="12450" cy="6336"/>
          </a:xfrm>
        </p:grpSpPr>
        <p:grpSp>
          <p:nvGrpSpPr>
            <p:cNvPr id="28" name="组合 27"/>
            <p:cNvGrpSpPr/>
            <p:nvPr/>
          </p:nvGrpSpPr>
          <p:grpSpPr>
            <a:xfrm>
              <a:off x="3499" y="4343"/>
              <a:ext cx="12451" cy="5756"/>
              <a:chOff x="2910" y="4875"/>
              <a:chExt cx="12451" cy="5756"/>
            </a:xfrm>
          </p:grpSpPr>
          <p:grpSp>
            <p:nvGrpSpPr>
              <p:cNvPr id="27" name="组合 26"/>
              <p:cNvGrpSpPr/>
              <p:nvPr/>
            </p:nvGrpSpPr>
            <p:grpSpPr>
              <a:xfrm>
                <a:off x="4913" y="4875"/>
                <a:ext cx="10449" cy="5756"/>
                <a:chOff x="4913" y="4875"/>
                <a:chExt cx="10449" cy="5756"/>
              </a:xfrm>
            </p:grpSpPr>
            <p:sp>
              <p:nvSpPr>
                <p:cNvPr id="4" name="矩形 3"/>
                <p:cNvSpPr/>
                <p:nvPr/>
              </p:nvSpPr>
              <p:spPr>
                <a:xfrm>
                  <a:off x="7811" y="7270"/>
                  <a:ext cx="944" cy="2636"/>
                </a:xfrm>
                <a:prstGeom prst="rect">
                  <a:avLst/>
                </a:prstGeom>
                <a:ln>
                  <a:solidFill>
                    <a:schemeClr val="tx1"/>
                  </a:solidFill>
                </a:ln>
              </p:spPr>
              <p:style>
                <a:lnRef idx="3">
                  <a:schemeClr val="lt1"/>
                </a:lnRef>
                <a:fillRef idx="1">
                  <a:schemeClr val="accent6"/>
                </a:fillRef>
                <a:effectRef idx="1">
                  <a:schemeClr val="accent6"/>
                </a:effectRef>
                <a:fontRef idx="minor">
                  <a:schemeClr val="lt1"/>
                </a:fontRef>
              </p:style>
              <p:txBody>
                <a:bodyPr rtlCol="0" anchor="ctr"/>
                <a:p>
                  <a:pPr algn="ctr"/>
                  <a:endParaRPr lang="zh-CN" altLang="en-US"/>
                </a:p>
              </p:txBody>
            </p:sp>
            <p:sp>
              <p:nvSpPr>
                <p:cNvPr id="5" name="矩形 4"/>
                <p:cNvSpPr/>
                <p:nvPr/>
              </p:nvSpPr>
              <p:spPr>
                <a:xfrm>
                  <a:off x="7810" y="6502"/>
                  <a:ext cx="945" cy="787"/>
                </a:xfrm>
                <a:prstGeom prst="rect">
                  <a:avLst/>
                </a:prstGeom>
                <a:ln>
                  <a:solidFill>
                    <a:schemeClr val="tx1"/>
                  </a:solidFill>
                </a:ln>
              </p:spPr>
              <p:style>
                <a:lnRef idx="3">
                  <a:schemeClr val="lt1"/>
                </a:lnRef>
                <a:fillRef idx="1">
                  <a:schemeClr val="accent1"/>
                </a:fillRef>
                <a:effectRef idx="1">
                  <a:schemeClr val="accent1"/>
                </a:effectRef>
                <a:fontRef idx="minor">
                  <a:schemeClr val="lt1"/>
                </a:fontRef>
              </p:style>
              <p:txBody>
                <a:bodyPr rtlCol="0" anchor="ctr"/>
                <a:p>
                  <a:pPr algn="ctr"/>
                  <a:endParaRPr lang="zh-CN" altLang="en-US"/>
                </a:p>
              </p:txBody>
            </p:sp>
            <p:grpSp>
              <p:nvGrpSpPr>
                <p:cNvPr id="8" name="组合 7"/>
                <p:cNvGrpSpPr/>
                <p:nvPr/>
              </p:nvGrpSpPr>
              <p:grpSpPr>
                <a:xfrm>
                  <a:off x="10929" y="5165"/>
                  <a:ext cx="946" cy="4760"/>
                  <a:chOff x="7832" y="4671"/>
                  <a:chExt cx="946" cy="4760"/>
                </a:xfrm>
              </p:grpSpPr>
              <p:sp>
                <p:nvSpPr>
                  <p:cNvPr id="6" name="矩形 5"/>
                  <p:cNvSpPr/>
                  <p:nvPr/>
                </p:nvSpPr>
                <p:spPr>
                  <a:xfrm>
                    <a:off x="7832" y="6009"/>
                    <a:ext cx="944" cy="3422"/>
                  </a:xfrm>
                  <a:prstGeom prst="rect">
                    <a:avLst/>
                  </a:prstGeom>
                  <a:ln>
                    <a:solidFill>
                      <a:schemeClr val="tx1"/>
                    </a:solidFill>
                  </a:ln>
                </p:spPr>
                <p:style>
                  <a:lnRef idx="3">
                    <a:schemeClr val="lt1"/>
                  </a:lnRef>
                  <a:fillRef idx="1">
                    <a:schemeClr val="accent6"/>
                  </a:fillRef>
                  <a:effectRef idx="1">
                    <a:schemeClr val="accent6"/>
                  </a:effectRef>
                  <a:fontRef idx="minor">
                    <a:schemeClr val="lt1"/>
                  </a:fontRef>
                </p:style>
                <p:txBody>
                  <a:bodyPr rtlCol="0" anchor="ctr"/>
                  <a:p>
                    <a:pPr algn="ctr"/>
                    <a:endParaRPr lang="zh-CN" altLang="en-US"/>
                  </a:p>
                </p:txBody>
              </p:sp>
              <p:sp>
                <p:nvSpPr>
                  <p:cNvPr id="7" name="矩形 6"/>
                  <p:cNvSpPr/>
                  <p:nvPr/>
                </p:nvSpPr>
                <p:spPr>
                  <a:xfrm>
                    <a:off x="7832" y="4671"/>
                    <a:ext cx="946" cy="1338"/>
                  </a:xfrm>
                  <a:prstGeom prst="rect">
                    <a:avLst/>
                  </a:prstGeom>
                  <a:ln>
                    <a:solidFill>
                      <a:schemeClr val="tx1"/>
                    </a:solidFill>
                    <a:prstDash val="sysDash"/>
                  </a:ln>
                </p:spPr>
                <p:style>
                  <a:lnRef idx="3">
                    <a:schemeClr val="lt1"/>
                  </a:lnRef>
                  <a:fillRef idx="1">
                    <a:schemeClr val="accent1"/>
                  </a:fillRef>
                  <a:effectRef idx="1">
                    <a:schemeClr val="accent1"/>
                  </a:effectRef>
                  <a:fontRef idx="minor">
                    <a:schemeClr val="lt1"/>
                  </a:fontRef>
                </p:style>
                <p:txBody>
                  <a:bodyPr rtlCol="0" anchor="ctr"/>
                  <a:p>
                    <a:pPr algn="ctr"/>
                    <a:endParaRPr lang="zh-CN" altLang="en-US"/>
                  </a:p>
                </p:txBody>
              </p:sp>
            </p:grpSp>
            <p:cxnSp>
              <p:nvCxnSpPr>
                <p:cNvPr id="10" name="直接连接符 9"/>
                <p:cNvCxnSpPr/>
                <p:nvPr/>
              </p:nvCxnSpPr>
              <p:spPr>
                <a:xfrm flipV="1">
                  <a:off x="8795" y="6503"/>
                  <a:ext cx="2105" cy="20"/>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 name="直接连接符 10"/>
                <p:cNvCxnSpPr>
                  <a:stCxn id="5" idx="2"/>
                </p:cNvCxnSpPr>
                <p:nvPr/>
              </p:nvCxnSpPr>
              <p:spPr>
                <a:xfrm flipV="1">
                  <a:off x="8283" y="6522"/>
                  <a:ext cx="3119" cy="786"/>
                </a:xfrm>
                <a:prstGeom prst="line">
                  <a:avLst/>
                </a:prstGeom>
              </p:spPr>
              <p:style>
                <a:lnRef idx="2">
                  <a:schemeClr val="dk1"/>
                </a:lnRef>
                <a:fillRef idx="0">
                  <a:schemeClr val="dk1"/>
                </a:fillRef>
                <a:effectRef idx="1">
                  <a:schemeClr val="dk1"/>
                </a:effectRef>
                <a:fontRef idx="minor">
                  <a:schemeClr val="tx1"/>
                </a:fontRef>
              </p:style>
            </p:cxnSp>
            <p:cxnSp>
              <p:nvCxnSpPr>
                <p:cNvPr id="12" name="直接连接符 11"/>
                <p:cNvCxnSpPr/>
                <p:nvPr/>
              </p:nvCxnSpPr>
              <p:spPr>
                <a:xfrm flipV="1">
                  <a:off x="8283" y="5165"/>
                  <a:ext cx="3119" cy="1337"/>
                </a:xfrm>
                <a:prstGeom prst="line">
                  <a:avLst/>
                </a:prstGeom>
              </p:spPr>
              <p:style>
                <a:lnRef idx="2">
                  <a:schemeClr val="dk1"/>
                </a:lnRef>
                <a:fillRef idx="0">
                  <a:schemeClr val="dk1"/>
                </a:fillRef>
                <a:effectRef idx="1">
                  <a:schemeClr val="dk1"/>
                </a:effectRef>
                <a:fontRef idx="minor">
                  <a:schemeClr val="tx1"/>
                </a:fontRef>
              </p:style>
            </p:cxnSp>
            <p:cxnSp>
              <p:nvCxnSpPr>
                <p:cNvPr id="13" name="直接箭头连接符 12"/>
                <p:cNvCxnSpPr/>
                <p:nvPr/>
              </p:nvCxnSpPr>
              <p:spPr>
                <a:xfrm>
                  <a:off x="5350" y="9932"/>
                  <a:ext cx="8168" cy="0"/>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sp>
              <p:nvSpPr>
                <p:cNvPr id="14" name="文本框 13"/>
                <p:cNvSpPr txBox="1"/>
                <p:nvPr/>
              </p:nvSpPr>
              <p:spPr>
                <a:xfrm>
                  <a:off x="7810" y="10051"/>
                  <a:ext cx="1318" cy="580"/>
                </a:xfrm>
                <a:prstGeom prst="rect">
                  <a:avLst/>
                </a:prstGeom>
                <a:noFill/>
              </p:spPr>
              <p:txBody>
                <a:bodyPr wrap="square" rtlCol="0">
                  <a:spAutoFit/>
                </a:bodyPr>
                <a:p>
                  <a:r>
                    <a:rPr lang="zh-CN" altLang="en-US" b="1"/>
                    <a:t>发行</a:t>
                  </a:r>
                  <a:endParaRPr lang="zh-CN" altLang="en-US" b="1"/>
                </a:p>
              </p:txBody>
            </p:sp>
            <p:sp>
              <p:nvSpPr>
                <p:cNvPr id="15" name="文本框 14"/>
                <p:cNvSpPr txBox="1"/>
                <p:nvPr/>
              </p:nvSpPr>
              <p:spPr>
                <a:xfrm>
                  <a:off x="10857" y="10051"/>
                  <a:ext cx="1318" cy="580"/>
                </a:xfrm>
                <a:prstGeom prst="rect">
                  <a:avLst/>
                </a:prstGeom>
                <a:noFill/>
              </p:spPr>
              <p:txBody>
                <a:bodyPr wrap="square" rtlCol="0">
                  <a:spAutoFit/>
                </a:bodyPr>
                <a:p>
                  <a:r>
                    <a:rPr lang="zh-CN" altLang="en-US" b="1"/>
                    <a:t>到期</a:t>
                  </a:r>
                  <a:endParaRPr lang="zh-CN" altLang="en-US" b="1"/>
                </a:p>
              </p:txBody>
            </p:sp>
            <p:cxnSp>
              <p:nvCxnSpPr>
                <p:cNvPr id="16" name="直接箭头连接符 15"/>
                <p:cNvCxnSpPr/>
                <p:nvPr/>
              </p:nvCxnSpPr>
              <p:spPr>
                <a:xfrm flipV="1">
                  <a:off x="5374" y="4875"/>
                  <a:ext cx="0" cy="5056"/>
                </a:xfrm>
                <a:prstGeom prst="straightConnector1">
                  <a:avLst/>
                </a:prstGeom>
                <a:ln>
                  <a:tailEnd type="arrow" w="med" len="med"/>
                </a:ln>
              </p:spPr>
              <p:style>
                <a:lnRef idx="3">
                  <a:schemeClr val="dk1"/>
                </a:lnRef>
                <a:fillRef idx="0">
                  <a:schemeClr val="dk1"/>
                </a:fillRef>
                <a:effectRef idx="2">
                  <a:schemeClr val="dk1"/>
                </a:effectRef>
                <a:fontRef idx="minor">
                  <a:schemeClr val="tx1"/>
                </a:fontRef>
              </p:style>
            </p:cxnSp>
            <p:sp>
              <p:nvSpPr>
                <p:cNvPr id="17" name="右大括号 16"/>
                <p:cNvSpPr/>
                <p:nvPr/>
              </p:nvSpPr>
              <p:spPr>
                <a:xfrm>
                  <a:off x="11921" y="5144"/>
                  <a:ext cx="590" cy="1337"/>
                </a:xfrm>
                <a:prstGeom prst="rightBrace">
                  <a:avLst/>
                </a:prstGeom>
              </p:spPr>
              <p:style>
                <a:lnRef idx="2">
                  <a:schemeClr val="dk1"/>
                </a:lnRef>
                <a:fillRef idx="0">
                  <a:schemeClr val="dk1"/>
                </a:fillRef>
                <a:effectRef idx="1">
                  <a:schemeClr val="dk1"/>
                </a:effectRef>
                <a:fontRef idx="minor">
                  <a:schemeClr val="tx1"/>
                </a:fontRef>
              </p:style>
              <p:txBody>
                <a:bodyPr rtlCol="0" anchor="ctr"/>
                <a:p>
                  <a:pPr algn="ctr"/>
                  <a:endParaRPr lang="zh-CN" altLang="en-US"/>
                </a:p>
              </p:txBody>
            </p:sp>
            <p:sp>
              <p:nvSpPr>
                <p:cNvPr id="18" name="右大括号 17"/>
                <p:cNvSpPr/>
                <p:nvPr/>
              </p:nvSpPr>
              <p:spPr>
                <a:xfrm>
                  <a:off x="11921" y="6481"/>
                  <a:ext cx="590" cy="3445"/>
                </a:xfrm>
                <a:prstGeom prst="rightBrace">
                  <a:avLst/>
                </a:prstGeom>
              </p:spPr>
              <p:style>
                <a:lnRef idx="2">
                  <a:schemeClr val="dk1"/>
                </a:lnRef>
                <a:fillRef idx="0">
                  <a:schemeClr val="dk1"/>
                </a:fillRef>
                <a:effectRef idx="1">
                  <a:schemeClr val="dk1"/>
                </a:effectRef>
                <a:fontRef idx="minor">
                  <a:schemeClr val="tx1"/>
                </a:fontRef>
              </p:style>
              <p:txBody>
                <a:bodyPr rtlCol="0" anchor="ctr"/>
                <a:p>
                  <a:pPr algn="ctr"/>
                  <a:endParaRPr lang="zh-CN" altLang="en-US"/>
                </a:p>
              </p:txBody>
            </p:sp>
            <p:sp>
              <p:nvSpPr>
                <p:cNvPr id="19" name="文本框 18"/>
                <p:cNvSpPr txBox="1"/>
                <p:nvPr/>
              </p:nvSpPr>
              <p:spPr>
                <a:xfrm>
                  <a:off x="12458" y="5522"/>
                  <a:ext cx="2905" cy="483"/>
                </a:xfrm>
                <a:prstGeom prst="rect">
                  <a:avLst/>
                </a:prstGeom>
                <a:noFill/>
              </p:spPr>
              <p:txBody>
                <a:bodyPr vert="horz" wrap="square" rtlCol="0">
                  <a:spAutoFit/>
                </a:bodyPr>
                <a:p>
                  <a:r>
                    <a:rPr lang="zh-CN" altLang="en-US" sz="1400"/>
                    <a:t>期权到期价值</a:t>
                  </a:r>
                  <a:endParaRPr lang="zh-CN" altLang="en-US" sz="1400"/>
                </a:p>
              </p:txBody>
            </p:sp>
            <p:sp>
              <p:nvSpPr>
                <p:cNvPr id="20" name="文本框 19"/>
                <p:cNvSpPr txBox="1"/>
                <p:nvPr/>
              </p:nvSpPr>
              <p:spPr>
                <a:xfrm>
                  <a:off x="12575" y="7886"/>
                  <a:ext cx="2636" cy="483"/>
                </a:xfrm>
                <a:prstGeom prst="rect">
                  <a:avLst/>
                </a:prstGeom>
                <a:noFill/>
              </p:spPr>
              <p:txBody>
                <a:bodyPr wrap="square" rtlCol="0">
                  <a:spAutoFit/>
                </a:bodyPr>
                <a:p>
                  <a:r>
                    <a:rPr lang="zh-CN" altLang="en-US" sz="1400"/>
                    <a:t>零息债券面值</a:t>
                  </a:r>
                  <a:endParaRPr lang="zh-CN" altLang="en-US" sz="1400"/>
                </a:p>
              </p:txBody>
            </p:sp>
            <p:sp>
              <p:nvSpPr>
                <p:cNvPr id="21" name="左大括号 20"/>
                <p:cNvSpPr/>
                <p:nvPr/>
              </p:nvSpPr>
              <p:spPr>
                <a:xfrm>
                  <a:off x="7367" y="6482"/>
                  <a:ext cx="399" cy="787"/>
                </a:xfrm>
                <a:prstGeom prst="leftBrace">
                  <a:avLst/>
                </a:prstGeom>
              </p:spPr>
              <p:style>
                <a:lnRef idx="2">
                  <a:schemeClr val="dk1"/>
                </a:lnRef>
                <a:fillRef idx="0">
                  <a:schemeClr val="dk1"/>
                </a:fillRef>
                <a:effectRef idx="1">
                  <a:schemeClr val="dk1"/>
                </a:effectRef>
                <a:fontRef idx="minor">
                  <a:schemeClr val="tx1"/>
                </a:fontRef>
              </p:style>
              <p:txBody>
                <a:bodyPr rtlCol="0" anchor="ctr"/>
                <a:p>
                  <a:pPr algn="ctr"/>
                  <a:endParaRPr lang="zh-CN" altLang="en-US"/>
                </a:p>
              </p:txBody>
            </p:sp>
            <p:sp>
              <p:nvSpPr>
                <p:cNvPr id="22" name="左大括号 21"/>
                <p:cNvSpPr/>
                <p:nvPr/>
              </p:nvSpPr>
              <p:spPr>
                <a:xfrm>
                  <a:off x="7367" y="7269"/>
                  <a:ext cx="399" cy="2664"/>
                </a:xfrm>
                <a:prstGeom prst="leftBrace">
                  <a:avLst/>
                </a:prstGeom>
              </p:spPr>
              <p:style>
                <a:lnRef idx="2">
                  <a:schemeClr val="dk1"/>
                </a:lnRef>
                <a:fillRef idx="0">
                  <a:schemeClr val="dk1"/>
                </a:fillRef>
                <a:effectRef idx="1">
                  <a:schemeClr val="dk1"/>
                </a:effectRef>
                <a:fontRef idx="minor">
                  <a:schemeClr val="tx1"/>
                </a:fontRef>
              </p:style>
              <p:txBody>
                <a:bodyPr rtlCol="0" anchor="ctr"/>
                <a:p>
                  <a:pPr algn="ctr"/>
                  <a:endParaRPr lang="zh-CN" altLang="en-US"/>
                </a:p>
              </p:txBody>
            </p:sp>
            <p:sp>
              <p:nvSpPr>
                <p:cNvPr id="23" name="文本框 22"/>
                <p:cNvSpPr txBox="1"/>
                <p:nvPr/>
              </p:nvSpPr>
              <p:spPr>
                <a:xfrm>
                  <a:off x="5428" y="6623"/>
                  <a:ext cx="1928" cy="483"/>
                </a:xfrm>
                <a:prstGeom prst="rect">
                  <a:avLst/>
                </a:prstGeom>
                <a:noFill/>
              </p:spPr>
              <p:txBody>
                <a:bodyPr wrap="square" rtlCol="0">
                  <a:spAutoFit/>
                </a:bodyPr>
                <a:p>
                  <a:pPr algn="r"/>
                  <a:r>
                    <a:rPr lang="zh-CN" altLang="en-US" sz="1400"/>
                    <a:t>期权价格</a:t>
                  </a:r>
                  <a:endParaRPr lang="zh-CN" altLang="en-US" sz="1400"/>
                </a:p>
              </p:txBody>
            </p:sp>
            <p:sp>
              <p:nvSpPr>
                <p:cNvPr id="24" name="文本框 23"/>
                <p:cNvSpPr txBox="1"/>
                <p:nvPr/>
              </p:nvSpPr>
              <p:spPr>
                <a:xfrm>
                  <a:off x="5449" y="8349"/>
                  <a:ext cx="2021" cy="483"/>
                </a:xfrm>
                <a:prstGeom prst="rect">
                  <a:avLst/>
                </a:prstGeom>
                <a:noFill/>
              </p:spPr>
              <p:txBody>
                <a:bodyPr wrap="square" rtlCol="0">
                  <a:spAutoFit/>
                </a:bodyPr>
                <a:p>
                  <a:r>
                    <a:rPr lang="zh-CN" altLang="en-US" sz="1400"/>
                    <a:t>零息债券价格</a:t>
                  </a:r>
                  <a:endParaRPr lang="zh-CN" altLang="en-US" sz="1400"/>
                </a:p>
              </p:txBody>
            </p:sp>
            <p:sp>
              <p:nvSpPr>
                <p:cNvPr id="25" name="左大括号 24"/>
                <p:cNvSpPr/>
                <p:nvPr/>
              </p:nvSpPr>
              <p:spPr>
                <a:xfrm>
                  <a:off x="4913" y="6481"/>
                  <a:ext cx="423" cy="3450"/>
                </a:xfrm>
                <a:prstGeom prst="leftBrace">
                  <a:avLst/>
                </a:prstGeom>
              </p:spPr>
              <p:style>
                <a:lnRef idx="2">
                  <a:schemeClr val="dk1"/>
                </a:lnRef>
                <a:fillRef idx="0">
                  <a:schemeClr val="dk1"/>
                </a:fillRef>
                <a:effectRef idx="1">
                  <a:schemeClr val="dk1"/>
                </a:effectRef>
                <a:fontRef idx="minor">
                  <a:schemeClr val="tx1"/>
                </a:fontRef>
              </p:style>
              <p:txBody>
                <a:bodyPr rtlCol="0" anchor="ctr"/>
                <a:p>
                  <a:pPr algn="ctr"/>
                  <a:endParaRPr lang="zh-CN" altLang="en-US"/>
                </a:p>
              </p:txBody>
            </p:sp>
          </p:grpSp>
          <p:sp>
            <p:nvSpPr>
              <p:cNvPr id="26" name="文本框 25"/>
              <p:cNvSpPr txBox="1"/>
              <p:nvPr/>
            </p:nvSpPr>
            <p:spPr>
              <a:xfrm>
                <a:off x="2910" y="7973"/>
                <a:ext cx="2021" cy="483"/>
              </a:xfrm>
              <a:prstGeom prst="rect">
                <a:avLst/>
              </a:prstGeom>
              <a:noFill/>
            </p:spPr>
            <p:txBody>
              <a:bodyPr wrap="square" rtlCol="0">
                <a:spAutoFit/>
              </a:bodyPr>
              <a:p>
                <a:pPr algn="r"/>
                <a:r>
                  <a:rPr lang="zh-CN" altLang="en-US" sz="1400"/>
                  <a:t>投资本金</a:t>
                </a:r>
                <a:endParaRPr lang="zh-CN" altLang="en-US" sz="1400"/>
              </a:p>
            </p:txBody>
          </p:sp>
        </p:grpSp>
        <p:sp>
          <p:nvSpPr>
            <p:cNvPr id="29" name="文本框 28"/>
            <p:cNvSpPr txBox="1"/>
            <p:nvPr/>
          </p:nvSpPr>
          <p:spPr>
            <a:xfrm>
              <a:off x="6148" y="10099"/>
              <a:ext cx="7751" cy="580"/>
            </a:xfrm>
            <a:prstGeom prst="rect">
              <a:avLst/>
            </a:prstGeom>
            <a:noFill/>
          </p:spPr>
          <p:txBody>
            <a:bodyPr wrap="square" rtlCol="0">
              <a:spAutoFit/>
            </a:bodyPr>
            <a:p>
              <a:pPr algn="ctr"/>
              <a:r>
                <a:rPr lang="zh-CN" altLang="en-US"/>
                <a:t>图  保本型股指联结票据的结构</a:t>
              </a:r>
              <a:endParaRPr lang="zh-CN" altLang="en-US"/>
            </a:p>
          </p:txBody>
        </p:sp>
      </p:gr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保本型股指联结票据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p:txBody>
          <a:bodyPr/>
          <a:p>
            <a:pPr marL="0" indent="0">
              <a:buFont typeface="Wingdings" panose="05000000000000000000" charset="0"/>
              <a:buNone/>
            </a:pPr>
            <a:r>
              <a:t>某资产管理机构发行了一款保本型股指联结票据，产品的主要条款如下：</a:t>
            </a:r>
          </a:p>
        </p:txBody>
      </p:sp>
      <p:graphicFrame>
        <p:nvGraphicFramePr>
          <p:cNvPr id="4" name="表格 3"/>
          <p:cNvGraphicFramePr/>
          <p:nvPr>
            <p:custDataLst>
              <p:tags r:id="rId3"/>
            </p:custDataLst>
          </p:nvPr>
        </p:nvGraphicFramePr>
        <p:xfrm>
          <a:off x="1826260" y="2795270"/>
          <a:ext cx="8533765" cy="2667000"/>
        </p:xfrm>
        <a:graphic>
          <a:graphicData uri="http://schemas.openxmlformats.org/drawingml/2006/table">
            <a:tbl>
              <a:tblPr firstRow="1" bandRow="1">
                <a:tableStyleId>{5C22544A-7EE6-4342-B048-85BDC9FD1C3A}</a:tableStyleId>
              </a:tblPr>
              <a:tblGrid>
                <a:gridCol w="2555240"/>
                <a:gridCol w="59778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产品发行方</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zh-CN" altLang="en-US">
                          <a:solidFill>
                            <a:srgbClr val="404040"/>
                          </a:solidFill>
                        </a:rPr>
                        <a:t>某资产管理机构</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产品起始日期</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2015</a:t>
                      </a:r>
                      <a:r>
                        <a:rPr lang="zh-CN" altLang="en-US">
                          <a:solidFill>
                            <a:srgbClr val="404040"/>
                          </a:solidFill>
                        </a:rPr>
                        <a:t>年</a:t>
                      </a:r>
                      <a:r>
                        <a:rPr lang="en-US" altLang="zh-CN">
                          <a:solidFill>
                            <a:srgbClr val="404040"/>
                          </a:solidFill>
                        </a:rPr>
                        <a:t>6</a:t>
                      </a:r>
                      <a:r>
                        <a:rPr lang="zh-CN" altLang="en-US">
                          <a:solidFill>
                            <a:srgbClr val="404040"/>
                          </a:solidFill>
                        </a:rPr>
                        <a:t>月</a:t>
                      </a:r>
                      <a:r>
                        <a:rPr lang="en-US" altLang="zh-CN">
                          <a:solidFill>
                            <a:srgbClr val="404040"/>
                          </a:solidFill>
                        </a:rPr>
                        <a:t>30</a:t>
                      </a:r>
                      <a:r>
                        <a:rPr lang="zh-CN" altLang="en-US">
                          <a:solidFill>
                            <a:srgbClr val="404040"/>
                          </a:solidFill>
                        </a:rPr>
                        <a:t>日</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产品到期日</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2016</a:t>
                      </a:r>
                      <a:r>
                        <a:rPr lang="zh-CN" altLang="en-US">
                          <a:solidFill>
                            <a:srgbClr val="404040"/>
                          </a:solidFill>
                        </a:rPr>
                        <a:t>年</a:t>
                      </a:r>
                      <a:r>
                        <a:rPr lang="en-US" altLang="zh-CN">
                          <a:solidFill>
                            <a:srgbClr val="404040"/>
                          </a:solidFill>
                        </a:rPr>
                        <a:t>6</a:t>
                      </a:r>
                      <a:r>
                        <a:rPr lang="zh-CN" altLang="en-US">
                          <a:solidFill>
                            <a:srgbClr val="404040"/>
                          </a:solidFill>
                        </a:rPr>
                        <a:t>月</a:t>
                      </a:r>
                      <a:r>
                        <a:rPr lang="en-US" altLang="zh-CN">
                          <a:solidFill>
                            <a:srgbClr val="404040"/>
                          </a:solidFill>
                        </a:rPr>
                        <a:t>30</a:t>
                      </a:r>
                      <a:r>
                        <a:rPr lang="zh-CN" altLang="en-US">
                          <a:solidFill>
                            <a:srgbClr val="404040"/>
                          </a:solidFill>
                        </a:rPr>
                        <a:t>日</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面值（元）</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100</a:t>
                      </a:r>
                      <a:endParaRPr lang="en-US" altLang="zh-CN">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标的指数</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zh-CN" altLang="en-US">
                          <a:solidFill>
                            <a:srgbClr val="404040"/>
                          </a:solidFill>
                        </a:rPr>
                        <a:t>上证</a:t>
                      </a:r>
                      <a:r>
                        <a:rPr lang="en-US" altLang="zh-CN">
                          <a:solidFill>
                            <a:srgbClr val="404040"/>
                          </a:solidFill>
                        </a:rPr>
                        <a:t>50</a:t>
                      </a:r>
                      <a:r>
                        <a:rPr lang="zh-CN" altLang="en-US">
                          <a:solidFill>
                            <a:srgbClr val="404040"/>
                          </a:solidFill>
                        </a:rPr>
                        <a:t>指数</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赎回价值（元）</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rgbClr val="F2F2F2"/>
                    </a:solidFill>
                  </a:tcPr>
                </a:tc>
                <a:tc>
                  <a:txBody>
                    <a:bodyPr/>
                    <a:p>
                      <a:pPr algn="l">
                        <a:buNone/>
                      </a:pPr>
                      <a:r>
                        <a:rPr lang="en-US" altLang="zh-CN">
                          <a:solidFill>
                            <a:srgbClr val="404040"/>
                          </a:solidFill>
                        </a:rPr>
                        <a:t>100+100xMax[</a:t>
                      </a:r>
                      <a:r>
                        <a:rPr lang="zh-CN" altLang="en-US">
                          <a:solidFill>
                            <a:srgbClr val="404040"/>
                          </a:solidFill>
                        </a:rPr>
                        <a:t>标的指数涨跌幅，</a:t>
                      </a:r>
                      <a:r>
                        <a:rPr lang="en-US" altLang="zh-CN">
                          <a:solidFill>
                            <a:srgbClr val="404040"/>
                          </a:solidFill>
                        </a:rPr>
                        <a:t>0</a:t>
                      </a:r>
                      <a:r>
                        <a:rPr lang="en-US" altLang="zh-CN">
                          <a:solidFill>
                            <a:srgbClr val="404040"/>
                          </a:solidFill>
                        </a:rPr>
                        <a:t>]</a:t>
                      </a:r>
                      <a:endParaRPr lang="zh-CN" altLang="en-US">
                        <a:solidFill>
                          <a:srgbClr val="404040"/>
                        </a:solidFill>
                      </a:endParaRPr>
                    </a:p>
                  </a:txBody>
                  <a:tcPr>
                    <a:lnL w="19050">
                      <a:solidFill>
                        <a:srgbClr val="FFFFFF"/>
                      </a:solidFill>
                      <a:prstDash val="solid"/>
                    </a:lnL>
                    <a:lnR>
                      <a:noFill/>
                    </a:lnR>
                    <a:lnT>
                      <a:noFill/>
                    </a:lnT>
                    <a:lnB w="19050">
                      <a:solidFill>
                        <a:srgbClr val="E34D4D"/>
                      </a:solidFill>
                      <a:prstDash val="solid"/>
                    </a:lnB>
                    <a:solidFill>
                      <a:srgbClr val="F2F2F2"/>
                    </a:solidFill>
                  </a:tcPr>
                </a:tc>
              </a:tr>
            </a:tbl>
          </a:graphicData>
        </a:graphic>
      </p:graphicFrame>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保本型股指联结票据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p:txBody>
          <a:bodyPr/>
          <a:p>
            <a:pPr marL="0" indent="0">
              <a:buFont typeface="Wingdings" panose="05000000000000000000" charset="0"/>
              <a:buNone/>
            </a:pPr>
            <a:r>
              <a:t>因为初始投资</a:t>
            </a:r>
            <a:r>
              <a:rPr lang="en-US" altLang="zh-CN"/>
              <a:t>100</a:t>
            </a:r>
            <a:r>
              <a:t>元中只有</a:t>
            </a:r>
            <a:r>
              <a:rPr lang="en-US" altLang="zh-CN"/>
              <a:t>3.5</a:t>
            </a:r>
            <a:r>
              <a:t>元可以用于期权头寸，而原来设计中的期权头寸的价值是</a:t>
            </a:r>
            <a:r>
              <a:rPr lang="en-US" altLang="zh-CN"/>
              <a:t>8.68</a:t>
            </a:r>
            <a:r>
              <a:t>元。因此，产品中可以加入同样数量比例的看涨期权的空头头寸，利用</a:t>
            </a:r>
            <a:r>
              <a:rPr lang="en-US" altLang="zh-CN"/>
              <a:t>8.6-3.5=5.18</a:t>
            </a:r>
            <a:r>
              <a:t>元的权利金收入，来弥补原设计中购买期权的资金不足部分。这样一来，相当于将指数上涨的收益进行了封顶。</a:t>
            </a:r>
          </a:p>
          <a:p>
            <a:pPr marL="0" indent="0">
              <a:buFont typeface="Wingdings" panose="05000000000000000000" charset="0"/>
              <a:buNone/>
            </a:pPr>
            <a:r>
              <a:t>原条款修改为：</a:t>
            </a:r>
          </a:p>
        </p:txBody>
      </p:sp>
      <p:graphicFrame>
        <p:nvGraphicFramePr>
          <p:cNvPr id="4" name="表格 3"/>
          <p:cNvGraphicFramePr/>
          <p:nvPr>
            <p:custDataLst>
              <p:tags r:id="rId3"/>
            </p:custDataLst>
          </p:nvPr>
        </p:nvGraphicFramePr>
        <p:xfrm>
          <a:off x="1826260" y="3622040"/>
          <a:ext cx="8533130" cy="762000"/>
        </p:xfrm>
        <a:graphic>
          <a:graphicData uri="http://schemas.openxmlformats.org/drawingml/2006/table">
            <a:tbl>
              <a:tblPr firstRow="1" bandRow="1">
                <a:tableStyleId>{5C22544A-7EE6-4342-B048-85BDC9FD1C3A}</a:tableStyleId>
              </a:tblPr>
              <a:tblGrid>
                <a:gridCol w="2555240"/>
                <a:gridCol w="59778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赎回价值（元）</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rgbClr val="F2F2F2"/>
                    </a:solidFill>
                  </a:tcPr>
                </a:tc>
                <a:tc>
                  <a:txBody>
                    <a:bodyPr/>
                    <a:p>
                      <a:pPr algn="l">
                        <a:buNone/>
                      </a:pPr>
                      <a:r>
                        <a:rPr lang="en-US" altLang="zh-CN">
                          <a:solidFill>
                            <a:srgbClr val="404040"/>
                          </a:solidFill>
                        </a:rPr>
                        <a:t>100+100xMin [ Max[</a:t>
                      </a:r>
                      <a:r>
                        <a:rPr lang="zh-CN" altLang="en-US">
                          <a:solidFill>
                            <a:srgbClr val="404040"/>
                          </a:solidFill>
                        </a:rPr>
                        <a:t>标的指数涨跌幅，</a:t>
                      </a:r>
                      <a:r>
                        <a:rPr lang="en-US" altLang="zh-CN">
                          <a:solidFill>
                            <a:srgbClr val="404040"/>
                          </a:solidFill>
                        </a:rPr>
                        <a:t>0]</a:t>
                      </a:r>
                      <a:r>
                        <a:rPr lang="zh-CN" altLang="en-US">
                          <a:solidFill>
                            <a:srgbClr val="404040"/>
                          </a:solidFill>
                        </a:rPr>
                        <a:t>，</a:t>
                      </a:r>
                      <a:r>
                        <a:rPr lang="en-US" altLang="zh-CN">
                          <a:solidFill>
                            <a:srgbClr val="404040"/>
                          </a:solidFill>
                        </a:rPr>
                        <a:t>7.46% ]</a:t>
                      </a:r>
                      <a:endParaRPr lang="zh-CN" altLang="en-US">
                        <a:solidFill>
                          <a:srgbClr val="404040"/>
                        </a:solidFill>
                      </a:endParaRPr>
                    </a:p>
                  </a:txBody>
                  <a:tcPr>
                    <a:lnL w="19050">
                      <a:solidFill>
                        <a:srgbClr val="FFFFFF"/>
                      </a:solidFill>
                      <a:prstDash val="solid"/>
                    </a:lnL>
                    <a:lnR>
                      <a:noFill/>
                    </a:lnR>
                    <a:lnT>
                      <a:noFill/>
                    </a:lnT>
                    <a:lnB w="19050">
                      <a:solidFill>
                        <a:srgbClr val="E34D4D"/>
                      </a:solidFill>
                      <a:prstDash val="solid"/>
                    </a:lnB>
                    <a:solidFill>
                      <a:srgbClr val="F2F2F2"/>
                    </a:solidFill>
                  </a:tcPr>
                </a:tc>
              </a:tr>
            </a:tbl>
          </a:graphicData>
        </a:graphic>
      </p:graphicFrame>
    </p:spTree>
    <p:custDataLst>
      <p:tags r:id="rId4"/>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收益增强型股指联结票据</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229415"/>
            <a:ext cx="10969200" cy="4759200"/>
          </a:xfrm>
        </p:spPr>
        <p:txBody>
          <a:bodyPr/>
          <a:p>
            <a:pPr marL="0" indent="0">
              <a:buFont typeface="Wingdings" panose="05000000000000000000" charset="0"/>
              <a:buNone/>
            </a:pPr>
            <a:r>
              <a:t>收益增强型股指联结票据具有收益增强结构，使得投资者从票据中获得的利息高于市场同期的利息率。为了产生高出的利息现金流，通常需要在票据中嵌入股指期权空头或者价值为负的股指期货或远期合约，其中期权空头结构最为常用。</a:t>
            </a:r>
          </a:p>
        </p:txBody>
      </p:sp>
      <p:graphicFrame>
        <p:nvGraphicFramePr>
          <p:cNvPr id="5" name="表格 4"/>
          <p:cNvGraphicFramePr/>
          <p:nvPr>
            <p:custDataLst>
              <p:tags r:id="rId3"/>
            </p:custDataLst>
          </p:nvPr>
        </p:nvGraphicFramePr>
        <p:xfrm>
          <a:off x="1950085" y="2493645"/>
          <a:ext cx="8533130" cy="4191000"/>
        </p:xfrm>
        <a:graphic>
          <a:graphicData uri="http://schemas.openxmlformats.org/drawingml/2006/table">
            <a:tbl>
              <a:tblPr firstRow="1" bandRow="1">
                <a:tableStyleId>{5C22544A-7EE6-4342-B048-85BDC9FD1C3A}</a:tableStyleId>
              </a:tblPr>
              <a:tblGrid>
                <a:gridCol w="2555240"/>
                <a:gridCol w="59778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发行者</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zh-CN" altLang="en-US">
                          <a:solidFill>
                            <a:srgbClr val="404040"/>
                          </a:solidFill>
                        </a:rPr>
                        <a:t>美国的某个信用评级为</a:t>
                      </a:r>
                      <a:r>
                        <a:rPr lang="en-US" altLang="zh-CN">
                          <a:solidFill>
                            <a:srgbClr val="404040"/>
                          </a:solidFill>
                        </a:rPr>
                        <a:t>AAA</a:t>
                      </a:r>
                      <a:r>
                        <a:rPr lang="zh-CN" altLang="en-US">
                          <a:solidFill>
                            <a:srgbClr val="404040"/>
                          </a:solidFill>
                        </a:rPr>
                        <a:t>级的商业银行</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发行对象</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zh-CN" altLang="en-US">
                          <a:solidFill>
                            <a:srgbClr val="404040"/>
                          </a:solidFill>
                        </a:rPr>
                        <a:t>中国境内的资产规模超过</a:t>
                      </a:r>
                      <a:r>
                        <a:rPr lang="en-US" altLang="zh-CN">
                          <a:solidFill>
                            <a:srgbClr val="404040"/>
                          </a:solidFill>
                        </a:rPr>
                        <a:t>100</a:t>
                      </a:r>
                      <a:r>
                        <a:rPr lang="zh-CN" altLang="en-US">
                          <a:solidFill>
                            <a:srgbClr val="404040"/>
                          </a:solidFill>
                        </a:rPr>
                        <a:t>万元人民币的投资者</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发行规模</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10</a:t>
                      </a:r>
                      <a:r>
                        <a:rPr lang="zh-CN" altLang="en-US">
                          <a:solidFill>
                            <a:srgbClr val="404040"/>
                          </a:solidFill>
                        </a:rPr>
                        <a:t>亿元人民币</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票据期限</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1</a:t>
                      </a:r>
                      <a:r>
                        <a:rPr lang="zh-CN" altLang="en-US">
                          <a:solidFill>
                            <a:srgbClr val="404040"/>
                          </a:solidFill>
                        </a:rPr>
                        <a:t>年</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息票率</a:t>
                      </a:r>
                      <a:endParaRPr lang="zh-CN" altLang="en-US">
                        <a:solidFill>
                          <a:srgbClr val="404040"/>
                        </a:solidFill>
                      </a:endParaRPr>
                    </a:p>
                  </a:txBody>
                  <a:tcPr>
                    <a:lnL>
                      <a:noFill/>
                    </a:lnL>
                    <a:lnR w="19050">
                      <a:solidFill>
                        <a:srgbClr val="FFFFFF"/>
                      </a:solidFill>
                      <a:prstDash val="solid"/>
                    </a:lnR>
                    <a:lnT>
                      <a:noFill/>
                    </a:lnT>
                    <a:lnB>
                      <a:noFill/>
                    </a:lnB>
                    <a:solidFill>
                      <a:schemeClr val="bg1"/>
                    </a:solidFill>
                  </a:tcPr>
                </a:tc>
                <a:tc>
                  <a:txBody>
                    <a:bodyPr/>
                    <a:p>
                      <a:pPr algn="l">
                        <a:buNone/>
                      </a:pPr>
                      <a:r>
                        <a:rPr lang="en-US" altLang="zh-CN">
                          <a:solidFill>
                            <a:srgbClr val="404040"/>
                          </a:solidFill>
                        </a:rPr>
                        <a:t>14.5%</a:t>
                      </a:r>
                      <a:endParaRPr lang="en-US" altLang="zh-CN">
                        <a:solidFill>
                          <a:srgbClr val="404040"/>
                        </a:solidFill>
                      </a:endParaRPr>
                    </a:p>
                  </a:txBody>
                  <a:tcPr>
                    <a:lnL w="19050">
                      <a:solidFill>
                        <a:srgbClr val="FFFFFF"/>
                      </a:solidFill>
                      <a:prstDash val="solid"/>
                    </a:lnL>
                    <a:lnR>
                      <a:noFill/>
                    </a:lnR>
                    <a:lnT>
                      <a:noFill/>
                    </a:lnT>
                    <a:lnB>
                      <a:noFill/>
                    </a:lnB>
                    <a:solidFill>
                      <a:schemeClr val="bg1"/>
                    </a:solidFill>
                  </a:tcPr>
                </a:tc>
              </a:tr>
              <a:tr h="381000">
                <a:tc>
                  <a:txBody>
                    <a:bodyPr/>
                    <a:p>
                      <a:pPr algn="ctr">
                        <a:buNone/>
                      </a:pPr>
                      <a:r>
                        <a:rPr lang="zh-CN" altLang="en-US">
                          <a:solidFill>
                            <a:srgbClr val="404040"/>
                          </a:solidFill>
                        </a:rPr>
                        <a:t>发行价格</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en-US" altLang="zh-CN">
                          <a:solidFill>
                            <a:srgbClr val="404040"/>
                          </a:solidFill>
                        </a:rPr>
                        <a:t>100</a:t>
                      </a:r>
                      <a:r>
                        <a:rPr lang="zh-CN" altLang="en-US">
                          <a:solidFill>
                            <a:srgbClr val="404040"/>
                          </a:solidFill>
                        </a:rPr>
                        <a:t>（百元报价方式）</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标的指数</a:t>
                      </a:r>
                      <a:endParaRPr lang="zh-CN" altLang="en-US">
                        <a:solidFill>
                          <a:srgbClr val="404040"/>
                        </a:solidFill>
                      </a:endParaRPr>
                    </a:p>
                  </a:txBody>
                  <a:tcPr>
                    <a:lnL>
                      <a:noFill/>
                    </a:lnL>
                    <a:lnR w="19050">
                      <a:solidFill>
                        <a:srgbClr val="FFFFFF"/>
                      </a:solidFill>
                      <a:prstDash val="solid"/>
                    </a:lnR>
                    <a:lnT>
                      <a:noFill/>
                    </a:lnT>
                    <a:lnB>
                      <a:noFill/>
                    </a:lnB>
                    <a:solidFill>
                      <a:schemeClr val="bg1"/>
                    </a:solidFill>
                  </a:tcPr>
                </a:tc>
                <a:tc>
                  <a:txBody>
                    <a:bodyPr/>
                    <a:p>
                      <a:pPr algn="l">
                        <a:buNone/>
                      </a:pPr>
                      <a:r>
                        <a:rPr lang="zh-CN" altLang="en-US">
                          <a:solidFill>
                            <a:srgbClr val="404040"/>
                          </a:solidFill>
                        </a:rPr>
                        <a:t>标准普尔</a:t>
                      </a:r>
                      <a:r>
                        <a:rPr lang="en-US" altLang="zh-CN">
                          <a:solidFill>
                            <a:srgbClr val="404040"/>
                          </a:solidFill>
                        </a:rPr>
                        <a:t>500</a:t>
                      </a:r>
                      <a:r>
                        <a:rPr lang="zh-CN" altLang="en-US">
                          <a:solidFill>
                            <a:srgbClr val="404040"/>
                          </a:solidFill>
                        </a:rPr>
                        <a:t>指数（</a:t>
                      </a:r>
                      <a:r>
                        <a:rPr lang="en-US" altLang="zh-CN">
                          <a:solidFill>
                            <a:srgbClr val="404040"/>
                          </a:solidFill>
                        </a:rPr>
                        <a:t>S&amp;P500</a:t>
                      </a:r>
                      <a:r>
                        <a:rPr lang="zh-CN" altLang="en-US">
                          <a:solidFill>
                            <a:srgbClr val="404040"/>
                          </a:solidFill>
                        </a:rPr>
                        <a:t>）</a:t>
                      </a:r>
                      <a:endParaRPr lang="zh-CN" altLang="en-US">
                        <a:solidFill>
                          <a:srgbClr val="404040"/>
                        </a:solidFill>
                      </a:endParaRPr>
                    </a:p>
                  </a:txBody>
                  <a:tcPr>
                    <a:lnL w="19050">
                      <a:solidFill>
                        <a:srgbClr val="FFFFFF"/>
                      </a:solidFill>
                      <a:prstDash val="solid"/>
                    </a:lnL>
                    <a:lnR>
                      <a:noFill/>
                    </a:lnR>
                    <a:lnT>
                      <a:noFill/>
                    </a:lnT>
                    <a:lnB>
                      <a:noFill/>
                    </a:lnB>
                    <a:solidFill>
                      <a:schemeClr val="bg1"/>
                    </a:solidFill>
                  </a:tcPr>
                </a:tc>
              </a:tr>
              <a:tr h="381000">
                <a:tc>
                  <a:txBody>
                    <a:bodyPr/>
                    <a:p>
                      <a:pPr algn="ctr">
                        <a:buNone/>
                      </a:pPr>
                      <a:r>
                        <a:rPr lang="zh-CN" altLang="en-US">
                          <a:solidFill>
                            <a:srgbClr val="404040"/>
                          </a:solidFill>
                        </a:rPr>
                        <a:t>票据赎回价值</a:t>
                      </a:r>
                      <a:endParaRPr lang="zh-CN" altLang="en-US">
                        <a:solidFill>
                          <a:srgbClr val="404040"/>
                        </a:solidFill>
                      </a:endParaRPr>
                    </a:p>
                  </a:txBody>
                  <a:tcPr>
                    <a:lnL>
                      <a:noFill/>
                    </a:lnL>
                    <a:lnR w="19050">
                      <a:solidFill>
                        <a:srgbClr val="FFFFFF"/>
                      </a:solidFill>
                      <a:prstDash val="solid"/>
                    </a:lnR>
                    <a:lnT>
                      <a:noFill/>
                    </a:lnT>
                    <a:lnB>
                      <a:noFill/>
                    </a:lnB>
                    <a:solidFill>
                      <a:schemeClr val="bg1">
                        <a:lumMod val="95000"/>
                      </a:schemeClr>
                    </a:solidFill>
                  </a:tcPr>
                </a:tc>
                <a:tc>
                  <a:txBody>
                    <a:bodyPr/>
                    <a:p>
                      <a:pPr algn="l">
                        <a:buNone/>
                      </a:pPr>
                      <a:r>
                        <a:rPr lang="en-US" altLang="zh-CN">
                          <a:solidFill>
                            <a:srgbClr val="404040"/>
                          </a:solidFill>
                        </a:rPr>
                        <a:t>100-</a:t>
                      </a:r>
                      <a:r>
                        <a:rPr lang="zh-CN" altLang="en-US">
                          <a:solidFill>
                            <a:srgbClr val="404040"/>
                          </a:solidFill>
                        </a:rPr>
                        <a:t>（</a:t>
                      </a:r>
                      <a:r>
                        <a:rPr lang="en-US" altLang="zh-CN">
                          <a:solidFill>
                            <a:srgbClr val="404040"/>
                          </a:solidFill>
                        </a:rPr>
                        <a:t>1-</a:t>
                      </a:r>
                      <a:r>
                        <a:rPr lang="zh-CN" altLang="en-US">
                          <a:solidFill>
                            <a:srgbClr val="404040"/>
                          </a:solidFill>
                        </a:rPr>
                        <a:t>指数涨跌幅</a:t>
                      </a:r>
                      <a:r>
                        <a:rPr lang="zh-CN" altLang="en-US">
                          <a:solidFill>
                            <a:srgbClr val="404040"/>
                          </a:solidFill>
                        </a:rPr>
                        <a:t>）</a:t>
                      </a:r>
                      <a:endParaRPr lang="zh-CN" altLang="en-US">
                        <a:solidFill>
                          <a:srgbClr val="404040"/>
                        </a:solidFill>
                      </a:endParaRPr>
                    </a:p>
                  </a:txBody>
                  <a:tcPr>
                    <a:lnL w="19050">
                      <a:solidFill>
                        <a:srgbClr val="FFFFFF"/>
                      </a:solidFill>
                      <a:prstDash val="solid"/>
                    </a:lnL>
                    <a:lnR>
                      <a:noFill/>
                    </a:lnR>
                    <a:lnT>
                      <a:noFill/>
                    </a:lnT>
                    <a:lnB>
                      <a:noFill/>
                    </a:lnB>
                    <a:solidFill>
                      <a:schemeClr val="bg1">
                        <a:lumMod val="95000"/>
                      </a:schemeClr>
                    </a:solidFill>
                  </a:tcPr>
                </a:tc>
              </a:tr>
              <a:tr h="381000">
                <a:tc>
                  <a:txBody>
                    <a:bodyPr/>
                    <a:p>
                      <a:pPr algn="ctr">
                        <a:buNone/>
                      </a:pPr>
                      <a:r>
                        <a:rPr lang="zh-CN" altLang="en-US">
                          <a:solidFill>
                            <a:srgbClr val="404040"/>
                          </a:solidFill>
                        </a:rPr>
                        <a:t>最大赎回价值</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100</a:t>
                      </a:r>
                      <a:endParaRPr lang="en-US" altLang="zh-CN">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最小赎回价值</a:t>
                      </a:r>
                      <a:endParaRPr lang="zh-CN" altLang="en-US">
                        <a:solidFill>
                          <a:srgbClr val="404040"/>
                        </a:solidFill>
                      </a:endParaRPr>
                    </a:p>
                  </a:txBody>
                  <a:tcPr>
                    <a:lnL>
                      <a:noFill/>
                    </a:lnL>
                    <a:lnR w="19050">
                      <a:solidFill>
                        <a:srgbClr val="FFFFFF"/>
                      </a:solidFill>
                      <a:prstDash val="solid"/>
                    </a:lnR>
                    <a:lnT>
                      <a:noFill/>
                    </a:lnT>
                    <a:lnB w="19050">
                      <a:solidFill>
                        <a:srgbClr val="E34D4D"/>
                      </a:solidFill>
                      <a:prstDash val="solid"/>
                    </a:lnB>
                    <a:solidFill>
                      <a:srgbClr val="F2F2F2"/>
                    </a:solidFill>
                  </a:tcPr>
                </a:tc>
                <a:tc>
                  <a:txBody>
                    <a:bodyPr/>
                    <a:p>
                      <a:pPr algn="l">
                        <a:buNone/>
                      </a:pPr>
                      <a:r>
                        <a:rPr lang="en-US" altLang="zh-CN">
                          <a:solidFill>
                            <a:srgbClr val="404040"/>
                          </a:solidFill>
                        </a:rPr>
                        <a:t>0</a:t>
                      </a:r>
                      <a:endParaRPr lang="en-US" altLang="zh-CN">
                        <a:solidFill>
                          <a:srgbClr val="404040"/>
                        </a:solidFill>
                      </a:endParaRPr>
                    </a:p>
                  </a:txBody>
                  <a:tcPr>
                    <a:lnL w="19050">
                      <a:solidFill>
                        <a:srgbClr val="FFFFFF"/>
                      </a:solidFill>
                      <a:prstDash val="solid"/>
                    </a:lnL>
                    <a:lnR>
                      <a:noFill/>
                    </a:lnR>
                    <a:lnT>
                      <a:noFill/>
                    </a:lnT>
                    <a:lnB w="19050">
                      <a:solidFill>
                        <a:srgbClr val="E34D4D"/>
                      </a:solidFill>
                      <a:prstDash val="solid"/>
                    </a:lnB>
                    <a:solidFill>
                      <a:srgbClr val="F2F2F2"/>
                    </a:solidFill>
                  </a:tcPr>
                </a:tc>
              </a:tr>
            </a:tbl>
          </a:graphicData>
        </a:graphic>
      </p:graphicFrame>
    </p:spTree>
    <p:custDataLst>
      <p:tags r:id="rId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参与型红利证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229415"/>
            <a:ext cx="10969200" cy="4759200"/>
          </a:xfrm>
        </p:spPr>
        <p:txBody>
          <a:bodyPr/>
          <a:p>
            <a:pPr marL="0" indent="0">
              <a:buFont typeface="Wingdings" panose="05000000000000000000" charset="0"/>
              <a:buNone/>
            </a:pPr>
            <a:r>
              <a:t>参与型结构化产品能够让产品的投资者参与到某个领域的投资，且这个领域的投资在常规条件下是这些投资者无法参与的。</a:t>
            </a:r>
          </a:p>
          <a:p>
            <a:pPr marL="0" indent="0">
              <a:buFont typeface="Wingdings" panose="05000000000000000000" charset="0"/>
              <a:buNone/>
            </a:pPr>
            <a:r>
              <a:t>最简单的参与型结构化产品是跟踪证（</a:t>
            </a:r>
            <a:r>
              <a:rPr lang="en-US" altLang="zh-CN"/>
              <a:t>Tracker Certificate</a:t>
            </a:r>
            <a:r>
              <a:t>），其本质是一个低行权价的期权（</a:t>
            </a:r>
            <a:r>
              <a:rPr lang="en-US" altLang="zh-CN"/>
              <a:t>Low Exercise Price Option</a:t>
            </a:r>
            <a:r>
              <a:t>，</a:t>
            </a:r>
            <a:r>
              <a:rPr lang="en-US" altLang="zh-CN"/>
              <a:t>LEPO</a:t>
            </a:r>
            <a:r>
              <a:t>）。极低的行权价格，使得</a:t>
            </a:r>
            <a:r>
              <a:rPr lang="en-US" altLang="zh-CN"/>
              <a:t>LEPO</a:t>
            </a:r>
            <a:r>
              <a:t>的市场价格与标的资产的价格基本相同。因为权益类标的资产会带来红利，而期权没有红利，所以</a:t>
            </a:r>
            <a:r>
              <a:rPr lang="en-US" altLang="zh-CN"/>
              <a:t>LEPO</a:t>
            </a:r>
            <a:r>
              <a:t>的价格通常会低于标的资产的价格。</a:t>
            </a:r>
          </a:p>
          <a:p>
            <a:pPr marL="0" indent="0">
              <a:buFont typeface="Wingdings" panose="05000000000000000000" charset="0"/>
              <a:buNone/>
            </a:pPr>
            <a:r>
              <a:t>这个差异的价格可以用来建立保护性期权头寸，这就是为什么这种结构化产品叫作</a:t>
            </a:r>
            <a:r>
              <a:rPr lang="en-US" altLang="zh-CN"/>
              <a:t>“</a:t>
            </a:r>
            <a:r>
              <a:t>红利证</a:t>
            </a:r>
            <a:r>
              <a:rPr lang="en-US" altLang="zh-CN"/>
              <a:t>”</a:t>
            </a:r>
            <a:r>
              <a:t>的原因。</a:t>
            </a:r>
          </a:p>
          <a:p>
            <a:pPr marL="0" indent="0">
              <a:buFont typeface="Wingdings" panose="05000000000000000000" charset="0"/>
              <a:buNone/>
            </a:pPr>
          </a:p>
        </p:txBody>
      </p: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normAutofit/>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参与型红利证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229415"/>
            <a:ext cx="10969200" cy="4759200"/>
          </a:xfrm>
        </p:spPr>
        <p:txBody>
          <a:bodyPr/>
          <a:p>
            <a:pPr marL="0" indent="0">
              <a:buFont typeface="Wingdings" panose="05000000000000000000" charset="0"/>
              <a:buNone/>
            </a:pPr>
            <a:r>
              <a:t>下面是一个</a:t>
            </a:r>
            <a:r>
              <a:rPr lang="en-US" altLang="zh-CN"/>
              <a:t>“</a:t>
            </a:r>
            <a:r>
              <a:t>红利证</a:t>
            </a:r>
            <a:r>
              <a:rPr lang="en-US" altLang="zh-CN"/>
              <a:t>”</a:t>
            </a:r>
            <a:r>
              <a:t>的主要条款：</a:t>
            </a:r>
          </a:p>
        </p:txBody>
      </p:sp>
      <p:graphicFrame>
        <p:nvGraphicFramePr>
          <p:cNvPr id="5" name="表格 4"/>
          <p:cNvGraphicFramePr/>
          <p:nvPr>
            <p:custDataLst>
              <p:tags r:id="rId3"/>
            </p:custDataLst>
          </p:nvPr>
        </p:nvGraphicFramePr>
        <p:xfrm>
          <a:off x="1826260" y="2072005"/>
          <a:ext cx="8533130" cy="2286000"/>
        </p:xfrm>
        <a:graphic>
          <a:graphicData uri="http://schemas.openxmlformats.org/drawingml/2006/table">
            <a:tbl>
              <a:tblPr firstRow="1" bandRow="1">
                <a:tableStyleId>{5C22544A-7EE6-4342-B048-85BDC9FD1C3A}</a:tableStyleId>
              </a:tblPr>
              <a:tblGrid>
                <a:gridCol w="2555240"/>
                <a:gridCol w="5977890"/>
              </a:tblGrid>
              <a:tr h="381000">
                <a:tc>
                  <a:txBody>
                    <a:bodyPr/>
                    <a:p>
                      <a:pPr algn="ctr">
                        <a:buNone/>
                      </a:pPr>
                      <a:r>
                        <a:rPr lang="zh-CN" altLang="en-US">
                          <a:solidFill>
                            <a:srgbClr val="FFFFFF"/>
                          </a:solidFill>
                        </a:rPr>
                        <a:t>项目</a:t>
                      </a:r>
                      <a:endParaRPr lang="zh-CN" altLang="en-US">
                        <a:solidFill>
                          <a:srgbClr val="FFFFFF"/>
                        </a:solidFill>
                      </a:endParaRPr>
                    </a:p>
                  </a:txBody>
                  <a:tcPr>
                    <a:lnL>
                      <a:noFill/>
                    </a:lnL>
                    <a:lnR w="19050">
                      <a:solidFill>
                        <a:srgbClr val="FFFFFF"/>
                      </a:solidFill>
                      <a:prstDash val="solid"/>
                    </a:lnR>
                    <a:lnT>
                      <a:noFill/>
                    </a:lnT>
                    <a:lnB>
                      <a:noFill/>
                    </a:lnB>
                    <a:solidFill>
                      <a:srgbClr val="404040"/>
                    </a:solidFill>
                  </a:tcPr>
                </a:tc>
                <a:tc>
                  <a:txBody>
                    <a:bodyPr/>
                    <a:p>
                      <a:pPr algn="ctr">
                        <a:buNone/>
                      </a:pPr>
                      <a:r>
                        <a:rPr lang="zh-CN" altLang="en-US">
                          <a:solidFill>
                            <a:srgbClr val="FFFFFF"/>
                          </a:solidFill>
                        </a:rPr>
                        <a:t>条款</a:t>
                      </a:r>
                      <a:endParaRPr lang="zh-CN" altLang="en-US">
                        <a:solidFill>
                          <a:srgbClr val="FFFFFF"/>
                        </a:solidFill>
                      </a:endParaRPr>
                    </a:p>
                  </a:txBody>
                  <a:tcPr>
                    <a:lnL w="19050">
                      <a:solidFill>
                        <a:srgbClr val="FFFFFF"/>
                      </a:solidFill>
                      <a:prstDash val="solid"/>
                    </a:lnL>
                    <a:lnR>
                      <a:noFill/>
                    </a:lnR>
                    <a:lnT>
                      <a:noFill/>
                    </a:lnT>
                    <a:lnB>
                      <a:noFill/>
                    </a:lnB>
                    <a:solidFill>
                      <a:srgbClr val="E34D4D"/>
                    </a:solidFill>
                  </a:tcPr>
                </a:tc>
              </a:tr>
              <a:tr h="381000">
                <a:tc>
                  <a:txBody>
                    <a:bodyPr/>
                    <a:p>
                      <a:pPr algn="ctr">
                        <a:buNone/>
                      </a:pPr>
                      <a:r>
                        <a:rPr lang="zh-CN" altLang="en-US">
                          <a:solidFill>
                            <a:srgbClr val="404040"/>
                          </a:solidFill>
                        </a:rPr>
                        <a:t>发行人</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XXXX</a:t>
                      </a:r>
                      <a:r>
                        <a:rPr lang="zh-CN" altLang="en-US">
                          <a:solidFill>
                            <a:srgbClr val="404040"/>
                          </a:solidFill>
                        </a:rPr>
                        <a:t>基金公司</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标的指数</a:t>
                      </a:r>
                      <a:endParaRPr lang="zh-CN" altLang="en-US">
                        <a:solidFill>
                          <a:srgbClr val="404040"/>
                        </a:solidFill>
                      </a:endParaRPr>
                    </a:p>
                  </a:txBody>
                  <a:tcPr>
                    <a:lnL>
                      <a:noFill/>
                    </a:lnL>
                    <a:lnR w="19050">
                      <a:solidFill>
                        <a:srgbClr val="FFFFFF"/>
                      </a:solidFill>
                      <a:prstDash val="solid"/>
                    </a:lnR>
                    <a:lnT>
                      <a:noFill/>
                    </a:lnT>
                    <a:lnB>
                      <a:noFill/>
                    </a:lnB>
                    <a:solidFill>
                      <a:srgbClr val="F2F2F2"/>
                    </a:solidFill>
                  </a:tcPr>
                </a:tc>
                <a:tc>
                  <a:txBody>
                    <a:bodyPr/>
                    <a:p>
                      <a:pPr algn="l">
                        <a:buNone/>
                      </a:pPr>
                      <a:r>
                        <a:rPr lang="zh-CN" altLang="en-US">
                          <a:solidFill>
                            <a:srgbClr val="404040"/>
                          </a:solidFill>
                        </a:rPr>
                        <a:t>沪深</a:t>
                      </a:r>
                      <a:r>
                        <a:rPr lang="en-US" altLang="zh-CN">
                          <a:solidFill>
                            <a:srgbClr val="404040"/>
                          </a:solidFill>
                        </a:rPr>
                        <a:t>300</a:t>
                      </a:r>
                      <a:r>
                        <a:rPr lang="zh-CN" altLang="en-US">
                          <a:solidFill>
                            <a:srgbClr val="404040"/>
                          </a:solidFill>
                        </a:rPr>
                        <a:t>指数</a:t>
                      </a:r>
                      <a:endParaRPr lang="zh-CN" altLang="en-US">
                        <a:solidFill>
                          <a:srgbClr val="404040"/>
                        </a:solidFill>
                      </a:endParaRPr>
                    </a:p>
                  </a:txBody>
                  <a:tcPr>
                    <a:lnL w="19050">
                      <a:solidFill>
                        <a:srgbClr val="FFFFFF"/>
                      </a:solidFill>
                      <a:prstDash val="solid"/>
                    </a:lnL>
                    <a:lnR>
                      <a:noFill/>
                    </a:lnR>
                    <a:lnT>
                      <a:noFill/>
                    </a:lnT>
                    <a:lnB>
                      <a:noFill/>
                    </a:lnB>
                    <a:solidFill>
                      <a:srgbClr val="F2F2F2"/>
                    </a:solidFill>
                  </a:tcPr>
                </a:tc>
              </a:tr>
              <a:tr h="381000">
                <a:tc>
                  <a:txBody>
                    <a:bodyPr/>
                    <a:p>
                      <a:pPr algn="ctr">
                        <a:buNone/>
                      </a:pPr>
                      <a:r>
                        <a:rPr lang="zh-CN" altLang="en-US">
                          <a:solidFill>
                            <a:srgbClr val="404040"/>
                          </a:solidFill>
                        </a:rPr>
                        <a:t>面值（元）</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100</a:t>
                      </a:r>
                      <a:endParaRPr lang="en-US" altLang="zh-CN">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期限</a:t>
                      </a:r>
                      <a:endParaRPr lang="zh-CN" altLang="en-US">
                        <a:solidFill>
                          <a:srgbClr val="404040"/>
                        </a:solidFill>
                      </a:endParaRPr>
                    </a:p>
                  </a:txBody>
                  <a:tcPr>
                    <a:lnL>
                      <a:noFill/>
                    </a:lnL>
                    <a:lnR w="19050">
                      <a:solidFill>
                        <a:srgbClr val="FFFFFF"/>
                      </a:solidFill>
                      <a:prstDash val="solid"/>
                    </a:lnR>
                    <a:lnT>
                      <a:noFill/>
                    </a:lnT>
                    <a:lnB>
                      <a:noFill/>
                    </a:lnB>
                    <a:solidFill>
                      <a:srgbClr val="FFFFFF"/>
                    </a:solidFill>
                  </a:tcPr>
                </a:tc>
                <a:tc>
                  <a:txBody>
                    <a:bodyPr/>
                    <a:p>
                      <a:pPr algn="l">
                        <a:buNone/>
                      </a:pPr>
                      <a:r>
                        <a:rPr lang="en-US" altLang="zh-CN">
                          <a:solidFill>
                            <a:srgbClr val="404040"/>
                          </a:solidFill>
                        </a:rPr>
                        <a:t>1</a:t>
                      </a:r>
                      <a:r>
                        <a:rPr lang="zh-CN" altLang="en-US">
                          <a:solidFill>
                            <a:srgbClr val="404040"/>
                          </a:solidFill>
                        </a:rPr>
                        <a:t>年</a:t>
                      </a:r>
                      <a:endParaRPr lang="zh-CN" altLang="en-US">
                        <a:solidFill>
                          <a:srgbClr val="404040"/>
                        </a:solidFill>
                      </a:endParaRPr>
                    </a:p>
                  </a:txBody>
                  <a:tcPr>
                    <a:lnL w="19050">
                      <a:solidFill>
                        <a:srgbClr val="FFFFFF"/>
                      </a:solidFill>
                      <a:prstDash val="solid"/>
                    </a:lnL>
                    <a:lnR>
                      <a:noFill/>
                    </a:lnR>
                    <a:lnT>
                      <a:noFill/>
                    </a:lnT>
                    <a:lnB>
                      <a:noFill/>
                    </a:lnB>
                    <a:solidFill>
                      <a:srgbClr val="FFFFFF"/>
                    </a:solidFill>
                  </a:tcPr>
                </a:tc>
              </a:tr>
              <a:tr h="381000">
                <a:tc>
                  <a:txBody>
                    <a:bodyPr/>
                    <a:p>
                      <a:pPr algn="ctr">
                        <a:buNone/>
                      </a:pPr>
                      <a:r>
                        <a:rPr lang="zh-CN" altLang="en-US">
                          <a:solidFill>
                            <a:srgbClr val="404040"/>
                          </a:solidFill>
                        </a:rPr>
                        <a:t>赎回价值</a:t>
                      </a:r>
                      <a:endParaRPr lang="zh-CN" altLang="en-US">
                        <a:solidFill>
                          <a:srgbClr val="404040"/>
                        </a:solidFill>
                      </a:endParaRPr>
                    </a:p>
                  </a:txBody>
                  <a:tcPr anchor="ctr" anchorCtr="0">
                    <a:lnL>
                      <a:noFill/>
                    </a:lnL>
                    <a:lnR w="19050">
                      <a:solidFill>
                        <a:srgbClr val="FFFFFF"/>
                      </a:solidFill>
                      <a:prstDash val="solid"/>
                    </a:lnR>
                    <a:lnT>
                      <a:noFill/>
                    </a:lnT>
                    <a:lnB w="19050">
                      <a:solidFill>
                        <a:srgbClr val="E34D4D"/>
                      </a:solidFill>
                      <a:prstDash val="solid"/>
                    </a:lnB>
                    <a:solidFill>
                      <a:srgbClr val="F2F2F2"/>
                    </a:solidFill>
                  </a:tcPr>
                </a:tc>
                <a:tc>
                  <a:txBody>
                    <a:bodyPr/>
                    <a:p>
                      <a:pPr algn="l">
                        <a:buNone/>
                      </a:pPr>
                      <a:r>
                        <a:rPr lang="zh-CN" altLang="en-US">
                          <a:solidFill>
                            <a:srgbClr val="404040"/>
                          </a:solidFill>
                        </a:rPr>
                        <a:t>在产品存续期间，如果标的指数下跌幅度突破</a:t>
                      </a:r>
                      <a:r>
                        <a:rPr lang="en-US" altLang="zh-CN">
                          <a:solidFill>
                            <a:srgbClr val="404040"/>
                          </a:solidFill>
                        </a:rPr>
                        <a:t>20%</a:t>
                      </a:r>
                      <a:r>
                        <a:rPr lang="zh-CN" altLang="en-US">
                          <a:solidFill>
                            <a:srgbClr val="404040"/>
                          </a:solidFill>
                        </a:rPr>
                        <a:t>，则产品的赎回价值计算公式是：</a:t>
                      </a:r>
                      <a:endParaRPr lang="zh-CN" altLang="en-US">
                        <a:solidFill>
                          <a:srgbClr val="404040"/>
                        </a:solidFill>
                      </a:endParaRPr>
                    </a:p>
                    <a:p>
                      <a:pPr algn="l">
                        <a:buNone/>
                      </a:pPr>
                      <a:r>
                        <a:rPr lang="en-US" altLang="zh-CN">
                          <a:solidFill>
                            <a:srgbClr val="404040"/>
                          </a:solidFill>
                        </a:rPr>
                        <a:t>100 x </a:t>
                      </a:r>
                      <a:r>
                        <a:rPr lang="zh-CN" altLang="en-US">
                          <a:solidFill>
                            <a:srgbClr val="404040"/>
                          </a:solidFill>
                        </a:rPr>
                        <a:t>（</a:t>
                      </a:r>
                      <a:r>
                        <a:rPr lang="en-US" altLang="zh-CN">
                          <a:solidFill>
                            <a:srgbClr val="404040"/>
                          </a:solidFill>
                        </a:rPr>
                        <a:t>1+</a:t>
                      </a:r>
                      <a:r>
                        <a:rPr lang="zh-CN" altLang="en-US">
                          <a:solidFill>
                            <a:srgbClr val="404040"/>
                          </a:solidFill>
                        </a:rPr>
                        <a:t>指数期末涨跌幅</a:t>
                      </a:r>
                      <a:r>
                        <a:rPr lang="zh-CN" altLang="en-US">
                          <a:solidFill>
                            <a:srgbClr val="404040"/>
                          </a:solidFill>
                        </a:rPr>
                        <a:t>）</a:t>
                      </a:r>
                      <a:endParaRPr lang="zh-CN" altLang="en-US">
                        <a:solidFill>
                          <a:srgbClr val="404040"/>
                        </a:solidFill>
                      </a:endParaRPr>
                    </a:p>
                    <a:p>
                      <a:pPr algn="l">
                        <a:buNone/>
                      </a:pPr>
                      <a:endParaRPr lang="zh-CN" altLang="en-US">
                        <a:solidFill>
                          <a:srgbClr val="404040"/>
                        </a:solidFill>
                      </a:endParaRPr>
                    </a:p>
                    <a:p>
                      <a:pPr algn="l">
                        <a:buNone/>
                      </a:pPr>
                      <a:r>
                        <a:rPr lang="zh-CN" altLang="en-US">
                          <a:solidFill>
                            <a:srgbClr val="404040"/>
                          </a:solidFill>
                        </a:rPr>
                        <a:t>在产品存续期间，如果标的指数下跌幅度不曾突破过</a:t>
                      </a:r>
                      <a:r>
                        <a:rPr lang="en-US" altLang="zh-CN">
                          <a:solidFill>
                            <a:srgbClr val="404040"/>
                          </a:solidFill>
                        </a:rPr>
                        <a:t>20%</a:t>
                      </a:r>
                      <a:r>
                        <a:rPr lang="zh-CN" altLang="en-US">
                          <a:solidFill>
                            <a:srgbClr val="404040"/>
                          </a:solidFill>
                        </a:rPr>
                        <a:t>，则产品的赎回价值计算公式是：</a:t>
                      </a:r>
                      <a:endParaRPr lang="zh-CN" altLang="en-US">
                        <a:solidFill>
                          <a:srgbClr val="404040"/>
                        </a:solidFill>
                      </a:endParaRPr>
                    </a:p>
                    <a:p>
                      <a:pPr algn="l">
                        <a:buNone/>
                      </a:pPr>
                      <a:r>
                        <a:rPr lang="en-US" altLang="zh-CN">
                          <a:solidFill>
                            <a:srgbClr val="404040"/>
                          </a:solidFill>
                        </a:rPr>
                        <a:t>100 x [ 1+Max( </a:t>
                      </a:r>
                      <a:r>
                        <a:rPr lang="zh-CN" altLang="en-US">
                          <a:solidFill>
                            <a:srgbClr val="404040"/>
                          </a:solidFill>
                        </a:rPr>
                        <a:t>指数期末涨跌幅，</a:t>
                      </a:r>
                      <a:r>
                        <a:rPr lang="en-US" altLang="zh-CN">
                          <a:solidFill>
                            <a:srgbClr val="404040"/>
                          </a:solidFill>
                        </a:rPr>
                        <a:t>0 </a:t>
                      </a:r>
                      <a:r>
                        <a:rPr lang="en-US" altLang="zh-CN">
                          <a:solidFill>
                            <a:srgbClr val="404040"/>
                          </a:solidFill>
                        </a:rPr>
                        <a:t>) ]</a:t>
                      </a:r>
                      <a:endParaRPr lang="en-US" altLang="zh-CN">
                        <a:solidFill>
                          <a:srgbClr val="404040"/>
                        </a:solidFill>
                      </a:endParaRPr>
                    </a:p>
                  </a:txBody>
                  <a:tcPr anchor="ctr" anchorCtr="0">
                    <a:lnL w="19050">
                      <a:solidFill>
                        <a:srgbClr val="FFFFFF"/>
                      </a:solidFill>
                      <a:prstDash val="solid"/>
                    </a:lnL>
                    <a:lnR>
                      <a:noFill/>
                    </a:lnR>
                    <a:lnT>
                      <a:noFill/>
                    </a:lnT>
                    <a:lnB w="19050">
                      <a:solidFill>
                        <a:srgbClr val="E34D4D"/>
                      </a:solidFill>
                      <a:prstDash val="solid"/>
                    </a:lnB>
                    <a:solidFill>
                      <a:srgbClr val="F2F2F2"/>
                    </a:solidFill>
                  </a:tcPr>
                </a:tc>
              </a:tr>
            </a:tbl>
          </a:graphicData>
        </a:graphic>
      </p:graphicFrame>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pPr algn="l">
              <a:buClrTx/>
              <a:buSzTx/>
              <a:buFontTx/>
            </a:pPr>
            <a:r>
              <a:rPr sz="2800" spc="0">
                <a:solidFill>
                  <a:schemeClr val="tx1"/>
                </a:solidFill>
                <a:effectLst>
                  <a:outerShdw blurRad="38100" dist="38100" dir="2700000" algn="tl">
                    <a:srgbClr val="000000">
                      <a:alpha val="43137"/>
                    </a:srgbClr>
                  </a:outerShdw>
                </a:effectLst>
                <a:latin typeface="+mj-lt"/>
                <a:ea typeface="+mj-ea"/>
                <a:sym typeface="+mn-ea"/>
              </a:rPr>
              <a:t>嵌入奇异期权的权益类结构化产品</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custDataLst>
              <p:tags r:id="rId2"/>
            </p:custDataLst>
          </p:nvPr>
        </p:nvSpPr>
        <p:spPr>
          <a:xfrm>
            <a:off x="608400" y="1229415"/>
            <a:ext cx="10969200" cy="4759200"/>
          </a:xfrm>
        </p:spPr>
        <p:txBody>
          <a:bodyPr/>
          <a:p>
            <a:pPr marL="0" indent="0">
              <a:buFont typeface="Wingdings" panose="05000000000000000000" charset="0"/>
              <a:buNone/>
            </a:pPr>
            <a:r>
              <a:t>若在结构化产品中嵌入奇异期权，则结构化产品的收益和风险特征就变得更加多样化。</a:t>
            </a:r>
          </a:p>
          <a:p>
            <a:pPr marL="0" indent="0">
              <a:buFont typeface="Wingdings" panose="05000000000000000000" charset="0"/>
              <a:buNone/>
            </a:pPr>
            <a:r>
              <a:t>事实上，在结构化产品中，大部分嵌入的期权都是奇异期权。</a:t>
            </a:r>
          </a:p>
          <a:p>
            <a:pPr marL="0" indent="0">
              <a:buFont typeface="Wingdings" panose="05000000000000000000" charset="0"/>
              <a:buNone/>
            </a:pPr>
            <a:r>
              <a:t>在结构化产品市场中，或有现金期权（</a:t>
            </a:r>
            <a:r>
              <a:rPr lang="en-US" altLang="zh-CN"/>
              <a:t>Cash-or-nothing</a:t>
            </a:r>
            <a:r>
              <a:t>）比或有资产期权（</a:t>
            </a:r>
            <a:r>
              <a:rPr lang="en-US" altLang="zh-CN"/>
              <a:t>Asset-or-nothing</a:t>
            </a:r>
            <a:r>
              <a:t>）更常用。</a:t>
            </a:r>
          </a:p>
        </p:txBody>
      </p:sp>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REFSHAPE" val="360374820"/>
</p:tagLst>
</file>

<file path=ppt/tags/tag101.xml><?xml version="1.0" encoding="utf-8"?>
<p:tagLst xmlns:p="http://schemas.openxmlformats.org/presentationml/2006/main">
  <p:tag name="REFSHAPE" val="360373188"/>
</p:tagLst>
</file>

<file path=ppt/tags/tag102.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103.xml><?xml version="1.0" encoding="utf-8"?>
<p:tagLst xmlns:p="http://schemas.openxmlformats.org/presentationml/2006/main">
  <p:tag name="KSO_WM_BEAUTIFY_FLAG" val="#wm#"/>
  <p:tag name="KSO_WM_TEMPLATE_CATEGORY" val="custom"/>
  <p:tag name="KSO_WM_TEMPLATE_INDEX" val="20205176"/>
</p:tagLst>
</file>

<file path=ppt/tags/tag104.xml><?xml version="1.0" encoding="utf-8"?>
<p:tagLst xmlns:p="http://schemas.openxmlformats.org/presentationml/2006/main">
  <p:tag name="REFSHAPE" val="360374820"/>
</p:tagLst>
</file>

<file path=ppt/tags/tag105.xml><?xml version="1.0" encoding="utf-8"?>
<p:tagLst xmlns:p="http://schemas.openxmlformats.org/presentationml/2006/main">
  <p:tag name="REFSHAPE" val="360373188"/>
</p:tagLst>
</file>

<file path=ppt/tags/tag106.xml><?xml version="1.0" encoding="utf-8"?>
<p:tagLst xmlns:p="http://schemas.openxmlformats.org/presentationml/2006/main">
  <p:tag name="KSO_WM_BEAUTIFY_FLAG" val="#wm#"/>
  <p:tag name="KSO_WM_TEMPLATE_CATEGORY" val="custom"/>
  <p:tag name="KSO_WM_TEMPLATE_INDEX" val="20205176"/>
</p:tagLst>
</file>

<file path=ppt/tags/tag107.xml><?xml version="1.0" encoding="utf-8"?>
<p:tagLst xmlns:p="http://schemas.openxmlformats.org/presentationml/2006/main">
  <p:tag name="REFSHAPE" val="360374820"/>
</p:tagLst>
</file>

<file path=ppt/tags/tag108.xml><?xml version="1.0" encoding="utf-8"?>
<p:tagLst xmlns:p="http://schemas.openxmlformats.org/presentationml/2006/main">
  <p:tag name="REFSHAPE" val="360373188"/>
</p:tagLst>
</file>

<file path=ppt/tags/tag109.xml><?xml version="1.0" encoding="utf-8"?>
<p:tagLst xmlns:p="http://schemas.openxmlformats.org/presentationml/2006/main">
  <p:tag name="KSO_WM_BEAUTIFY_FLAG" val="#wm#"/>
  <p:tag name="KSO_WM_TEMPLATE_CATEGORY" val="custom"/>
  <p:tag name="KSO_WM_TEMPLATE_INDEX" val="20205176"/>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REFSHAPE" val="360374820"/>
</p:tagLst>
</file>

<file path=ppt/tags/tag111.xml><?xml version="1.0" encoding="utf-8"?>
<p:tagLst xmlns:p="http://schemas.openxmlformats.org/presentationml/2006/main">
  <p:tag name="REFSHAPE" val="360373188"/>
</p:tagLst>
</file>

<file path=ppt/tags/tag112.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113.xml><?xml version="1.0" encoding="utf-8"?>
<p:tagLst xmlns:p="http://schemas.openxmlformats.org/presentationml/2006/main">
  <p:tag name="KSO_WM_BEAUTIFY_FLAG" val="#wm#"/>
  <p:tag name="KSO_WM_TEMPLATE_CATEGORY" val="custom"/>
  <p:tag name="KSO_WM_TEMPLATE_INDEX" val="20205176"/>
</p:tagLst>
</file>

<file path=ppt/tags/tag114.xml><?xml version="1.0" encoding="utf-8"?>
<p:tagLst xmlns:p="http://schemas.openxmlformats.org/presentationml/2006/main">
  <p:tag name="REFSHAPE" val="360374820"/>
</p:tagLst>
</file>

<file path=ppt/tags/tag115.xml><?xml version="1.0" encoding="utf-8"?>
<p:tagLst xmlns:p="http://schemas.openxmlformats.org/presentationml/2006/main">
  <p:tag name="REFSHAPE" val="360373188"/>
</p:tagLst>
</file>

<file path=ppt/tags/tag116.xml><?xml version="1.0" encoding="utf-8"?>
<p:tagLst xmlns:p="http://schemas.openxmlformats.org/presentationml/2006/main">
  <p:tag name="KSO_WM_BEAUTIFY_FLAG" val="#wm#"/>
  <p:tag name="KSO_WM_TEMPLATE_CATEGORY" val="custom"/>
  <p:tag name="KSO_WM_TEMPLATE_INDEX" val="20205176"/>
</p:tagLst>
</file>

<file path=ppt/tags/tag117.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118.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119.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REFSHAPE" val="360374820"/>
</p:tagLst>
</file>

<file path=ppt/tags/tag121.xml><?xml version="1.0" encoding="utf-8"?>
<p:tagLst xmlns:p="http://schemas.openxmlformats.org/presentationml/2006/main">
  <p:tag name="REFSHAPE" val="360373188"/>
</p:tagLst>
</file>

<file path=ppt/tags/tag122.xml><?xml version="1.0" encoding="utf-8"?>
<p:tagLst xmlns:p="http://schemas.openxmlformats.org/presentationml/2006/main">
  <p:tag name="KSO_WM_BEAUTIFY_FLAG" val="#wm#"/>
  <p:tag name="KSO_WM_TEMPLATE_CATEGORY" val="custom"/>
  <p:tag name="KSO_WM_TEMPLATE_INDEX" val="20205176"/>
</p:tagLst>
</file>

<file path=ppt/tags/tag123.xml><?xml version="1.0" encoding="utf-8"?>
<p:tagLst xmlns:p="http://schemas.openxmlformats.org/presentationml/2006/main">
  <p:tag name="REFSHAPE" val="360374820"/>
</p:tagLst>
</file>

<file path=ppt/tags/tag124.xml><?xml version="1.0" encoding="utf-8"?>
<p:tagLst xmlns:p="http://schemas.openxmlformats.org/presentationml/2006/main">
  <p:tag name="REFSHAPE" val="360373188"/>
</p:tagLst>
</file>

<file path=ppt/tags/tag125.xml><?xml version="1.0" encoding="utf-8"?>
<p:tagLst xmlns:p="http://schemas.openxmlformats.org/presentationml/2006/main">
  <p:tag name="KSO_WM_BEAUTIFY_FLAG" val="#wm#"/>
  <p:tag name="KSO_WM_TEMPLATE_CATEGORY" val="custom"/>
  <p:tag name="KSO_WM_TEMPLATE_INDEX" val="20205176"/>
</p:tagLst>
</file>

<file path=ppt/tags/tag126.xml><?xml version="1.0" encoding="utf-8"?>
<p:tagLst xmlns:p="http://schemas.openxmlformats.org/presentationml/2006/main">
  <p:tag name="REFSHAPE" val="360374820"/>
</p:tagLst>
</file>

<file path=ppt/tags/tag127.xml><?xml version="1.0" encoding="utf-8"?>
<p:tagLst xmlns:p="http://schemas.openxmlformats.org/presentationml/2006/main">
  <p:tag name="REFSHAPE" val="360373188"/>
</p:tagLst>
</file>

<file path=ppt/tags/tag128.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129.xml><?xml version="1.0" encoding="utf-8"?>
<p:tagLst xmlns:p="http://schemas.openxmlformats.org/presentationml/2006/main">
  <p:tag name="KSO_WM_BEAUTIFY_FLAG" val="#wm#"/>
  <p:tag name="KSO_WM_TEMPLATE_CATEGORY" val="custom"/>
  <p:tag name="KSO_WM_TEMPLATE_INDEX" val="20205176"/>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REFSHAPE" val="360374820"/>
</p:tagLst>
</file>

<file path=ppt/tags/tag131.xml><?xml version="1.0" encoding="utf-8"?>
<p:tagLst xmlns:p="http://schemas.openxmlformats.org/presentationml/2006/main">
  <p:tag name="REFSHAPE" val="360373188"/>
</p:tagLst>
</file>

<file path=ppt/tags/tag132.xml><?xml version="1.0" encoding="utf-8"?>
<p:tagLst xmlns:p="http://schemas.openxmlformats.org/presentationml/2006/main">
  <p:tag name="KSO_WM_BEAUTIFY_FLAG" val="#wm#"/>
  <p:tag name="KSO_WM_TEMPLATE_CATEGORY" val="custom"/>
  <p:tag name="KSO_WM_TEMPLATE_INDEX" val="20205176"/>
</p:tagLst>
</file>

<file path=ppt/tags/tag133.xml><?xml version="1.0" encoding="utf-8"?>
<p:tagLst xmlns:p="http://schemas.openxmlformats.org/presentationml/2006/main">
  <p:tag name="REFSHAPE" val="360374820"/>
</p:tagLst>
</file>

<file path=ppt/tags/tag134.xml><?xml version="1.0" encoding="utf-8"?>
<p:tagLst xmlns:p="http://schemas.openxmlformats.org/presentationml/2006/main">
  <p:tag name="REFSHAPE" val="360373188"/>
</p:tagLst>
</file>

<file path=ppt/tags/tag135.xml><?xml version="1.0" encoding="utf-8"?>
<p:tagLst xmlns:p="http://schemas.openxmlformats.org/presentationml/2006/main">
  <p:tag name="KSO_WM_BEAUTIFY_FLAG" val="#wm#"/>
  <p:tag name="KSO_WM_TEMPLATE_CATEGORY" val="custom"/>
  <p:tag name="KSO_WM_TEMPLATE_INDEX" val="20205176"/>
</p:tagLst>
</file>

<file path=ppt/tags/tag136.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137.xml><?xml version="1.0" encoding="utf-8"?>
<p:tagLst xmlns:p="http://schemas.openxmlformats.org/presentationml/2006/main">
  <p:tag name="KSO_WM_BEAUTIFY_FLAG" val="#wm#"/>
  <p:tag name="KSO_WM_TEMPLATE_CATEGORY" val="custom"/>
  <p:tag name="KSO_WM_TEMPLATE_INDEX" val="20205176"/>
</p:tagLst>
</file>

<file path=ppt/tags/tag138.xml><?xml version="1.0" encoding="utf-8"?>
<p:tagLst xmlns:p="http://schemas.openxmlformats.org/presentationml/2006/main">
  <p:tag name="REFSHAPE" val="360374820"/>
</p:tagLst>
</file>

<file path=ppt/tags/tag139.xml><?xml version="1.0" encoding="utf-8"?>
<p:tagLst xmlns:p="http://schemas.openxmlformats.org/presentationml/2006/main">
  <p:tag name="REFSHAPE" val="36037318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custom"/>
  <p:tag name="KSO_WM_TEMPLATE_INDEX" val="20205176"/>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REFSHAPE" val="360374820"/>
</p:tagLst>
</file>

<file path=ppt/tags/tag69.xml><?xml version="1.0" encoding="utf-8"?>
<p:tagLst xmlns:p="http://schemas.openxmlformats.org/presentationml/2006/main">
  <p:tag name="REFSHAPE" val="36037318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REFSHAPE" val="360374820"/>
</p:tagLst>
</file>

<file path=ppt/tags/tag73.xml><?xml version="1.0" encoding="utf-8"?>
<p:tagLst xmlns:p="http://schemas.openxmlformats.org/presentationml/2006/main">
  <p:tag name="REFSHAPE" val="360373188"/>
</p:tagLst>
</file>

<file path=ppt/tags/tag74.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75.xml><?xml version="1.0" encoding="utf-8"?>
<p:tagLst xmlns:p="http://schemas.openxmlformats.org/presentationml/2006/main">
  <p:tag name="KSO_WM_BEAUTIFY_FLAG" val="#wm#"/>
  <p:tag name="KSO_WM_TEMPLATE_CATEGORY" val="custom"/>
  <p:tag name="KSO_WM_TEMPLATE_INDEX" val="20205176"/>
</p:tagLst>
</file>

<file path=ppt/tags/tag76.xml><?xml version="1.0" encoding="utf-8"?>
<p:tagLst xmlns:p="http://schemas.openxmlformats.org/presentationml/2006/main">
  <p:tag name="REFSHAPE" val="360374820"/>
</p:tagLst>
</file>

<file path=ppt/tags/tag77.xml><?xml version="1.0" encoding="utf-8"?>
<p:tagLst xmlns:p="http://schemas.openxmlformats.org/presentationml/2006/main">
  <p:tag name="REFSHAPE" val="360373188"/>
</p:tagLst>
</file>

<file path=ppt/tags/tag78.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79.xml><?xml version="1.0" encoding="utf-8"?>
<p:tagLst xmlns:p="http://schemas.openxmlformats.org/presentationml/2006/main">
  <p:tag name="KSO_WM_BEAUTIFY_FLAG" val="#wm#"/>
  <p:tag name="KSO_WM_TEMPLATE_CATEGORY" val="custom"/>
  <p:tag name="KSO_WM_TEMPLATE_INDEX" val="20205176"/>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REFSHAPE" val="360374820"/>
</p:tagLst>
</file>

<file path=ppt/tags/tag81.xml><?xml version="1.0" encoding="utf-8"?>
<p:tagLst xmlns:p="http://schemas.openxmlformats.org/presentationml/2006/main">
  <p:tag name="REFSHAPE" val="360373188"/>
</p:tagLst>
</file>

<file path=ppt/tags/tag82.xml><?xml version="1.0" encoding="utf-8"?>
<p:tagLst xmlns:p="http://schemas.openxmlformats.org/presentationml/2006/main">
  <p:tag name="KSO_WM_BEAUTIFY_FLAG" val="#wm#"/>
  <p:tag name="KSO_WM_TEMPLATE_CATEGORY" val="custom"/>
  <p:tag name="KSO_WM_TEMPLATE_INDEX" val="20205176"/>
</p:tagLst>
</file>

<file path=ppt/tags/tag83.xml><?xml version="1.0" encoding="utf-8"?>
<p:tagLst xmlns:p="http://schemas.openxmlformats.org/presentationml/2006/main">
  <p:tag name="REFSHAPE" val="360374820"/>
</p:tagLst>
</file>

<file path=ppt/tags/tag84.xml><?xml version="1.0" encoding="utf-8"?>
<p:tagLst xmlns:p="http://schemas.openxmlformats.org/presentationml/2006/main">
  <p:tag name="REFSHAPE" val="360373188"/>
</p:tagLst>
</file>

<file path=ppt/tags/tag85.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86.xml><?xml version="1.0" encoding="utf-8"?>
<p:tagLst xmlns:p="http://schemas.openxmlformats.org/presentationml/2006/main">
  <p:tag name="KSO_WM_BEAUTIFY_FLAG" val="#wm#"/>
  <p:tag name="KSO_WM_TEMPLATE_CATEGORY" val="custom"/>
  <p:tag name="KSO_WM_TEMPLATE_INDEX" val="20205176"/>
</p:tagLst>
</file>

<file path=ppt/tags/tag87.xml><?xml version="1.0" encoding="utf-8"?>
<p:tagLst xmlns:p="http://schemas.openxmlformats.org/presentationml/2006/main">
  <p:tag name="REFSHAPE" val="360374820"/>
</p:tagLst>
</file>

<file path=ppt/tags/tag88.xml><?xml version="1.0" encoding="utf-8"?>
<p:tagLst xmlns:p="http://schemas.openxmlformats.org/presentationml/2006/main">
  <p:tag name="REFSHAPE" val="360373188"/>
</p:tagLst>
</file>

<file path=ppt/tags/tag89.xml><?xml version="1.0" encoding="utf-8"?>
<p:tagLst xmlns:p="http://schemas.openxmlformats.org/presentationml/2006/main">
  <p:tag name="KSO_WM_BEAUTIFY_FLAG" val="#wm#"/>
  <p:tag name="KSO_WM_TEMPLATE_CATEGORY" val="custom"/>
  <p:tag name="KSO_WM_TEMPLATE_INDEX" val="2020517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REFSHAPE" val="360374820"/>
</p:tagLst>
</file>

<file path=ppt/tags/tag91.xml><?xml version="1.0" encoding="utf-8"?>
<p:tagLst xmlns:p="http://schemas.openxmlformats.org/presentationml/2006/main">
  <p:tag name="REFSHAPE" val="360373188"/>
</p:tagLst>
</file>

<file path=ppt/tags/tag92.xml><?xml version="1.0" encoding="utf-8"?>
<p:tagLst xmlns:p="http://schemas.openxmlformats.org/presentationml/2006/main">
  <p:tag name="KSO_WM_UNIT_TABLE_BEAUTIFY" val="smartTable{af7db1ba-9394-4f20-83e4-b43af1f8a8e8}"/>
  <p:tag name="REFSHAPE" val="360382572"/>
  <p:tag name="TABLE_SKINIDX" val="1"/>
  <p:tag name="TABLE_COLORIDX" val="c"/>
</p:tagLst>
</file>

<file path=ppt/tags/tag93.xml><?xml version="1.0" encoding="utf-8"?>
<p:tagLst xmlns:p="http://schemas.openxmlformats.org/presentationml/2006/main">
  <p:tag name="KSO_WM_BEAUTIFY_FLAG" val="#wm#"/>
  <p:tag name="KSO_WM_TEMPLATE_CATEGORY" val="custom"/>
  <p:tag name="KSO_WM_TEMPLATE_INDEX" val="20205176"/>
</p:tagLst>
</file>

<file path=ppt/tags/tag94.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95.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96.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97.xml><?xml version="1.0" encoding="utf-8"?>
<p:tagLst xmlns:p="http://schemas.openxmlformats.org/presentationml/2006/main">
  <p:tag name="REFSHAPE" val="360374820"/>
</p:tagLst>
</file>

<file path=ppt/tags/tag98.xml><?xml version="1.0" encoding="utf-8"?>
<p:tagLst xmlns:p="http://schemas.openxmlformats.org/presentationml/2006/main">
  <p:tag name="REFSHAPE" val="360373188"/>
</p:tagLst>
</file>

<file path=ppt/tags/tag99.xml><?xml version="1.0" encoding="utf-8"?>
<p:tagLst xmlns:p="http://schemas.openxmlformats.org/presentationml/2006/main">
  <p:tag name="KSO_WM_BEAUTIFY_FLAG" val="#wm#"/>
  <p:tag name="KSO_WM_TEMPLATE_CATEGORY" val="custom"/>
  <p:tag name="KSO_WM_TEMPLATE_INDEX" val="20205176"/>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3653</Words>
  <Application>WPS 演示</Application>
  <PresentationFormat>宽屏</PresentationFormat>
  <Paragraphs>418</Paragraphs>
  <Slides>25</Slides>
  <Notes>4</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1</vt:i4>
      </vt:variant>
      <vt:variant>
        <vt:lpstr>幻灯片标题</vt:lpstr>
      </vt:variant>
      <vt:variant>
        <vt:i4>25</vt:i4>
      </vt:variant>
    </vt:vector>
  </HeadingPairs>
  <TitlesOfParts>
    <vt:vector size="34" baseType="lpstr">
      <vt:lpstr>Arial</vt:lpstr>
      <vt:lpstr>宋体</vt:lpstr>
      <vt:lpstr>Wingdings</vt:lpstr>
      <vt:lpstr>微软雅黑</vt:lpstr>
      <vt:lpstr>Wingdings</vt:lpstr>
      <vt:lpstr>Arial Unicode MS</vt:lpstr>
      <vt:lpstr>Calibri</vt:lpstr>
      <vt:lpstr>Office 主题​​</vt:lpstr>
      <vt:lpstr>Equation.KSEE3</vt:lpstr>
      <vt:lpstr>第八章 结构化产品</vt:lpstr>
      <vt:lpstr>权益类结构化产品</vt:lpstr>
      <vt:lpstr>保本型股指联结票据</vt:lpstr>
      <vt:lpstr>保本型股指联结票据</vt:lpstr>
      <vt:lpstr>保本型股指联结票据</vt:lpstr>
      <vt:lpstr>收益增强型股指联结票据</vt:lpstr>
      <vt:lpstr>参与型红利证</vt:lpstr>
      <vt:lpstr>参与型红利证</vt:lpstr>
      <vt:lpstr>嵌入奇异期权的权益类结构化产品</vt:lpstr>
      <vt:lpstr>嵌入奇异期权的权益类结构化产品</vt:lpstr>
      <vt:lpstr>第八章 结构化产品</vt:lpstr>
      <vt:lpstr>利率类结构化产品</vt:lpstr>
      <vt:lpstr>逆向浮动利率票据</vt:lpstr>
      <vt:lpstr>逆向浮动利率票据</vt:lpstr>
      <vt:lpstr>区间浮动利率票据</vt:lpstr>
      <vt:lpstr>区间浮动利率票据</vt:lpstr>
      <vt:lpstr>区间浮动利率票据</vt:lpstr>
      <vt:lpstr>第八章 结构化产品</vt:lpstr>
      <vt:lpstr>汇率类结构化产品</vt:lpstr>
      <vt:lpstr>双货币债券</vt:lpstr>
      <vt:lpstr>双货币债券</vt:lpstr>
      <vt:lpstr>双货币债券</vt:lpstr>
      <vt:lpstr>指数货币期权票据</vt:lpstr>
      <vt:lpstr>指数货币期权票据</vt:lpstr>
      <vt:lpstr>指数货币期权票据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李健</cp:lastModifiedBy>
  <cp:revision>204</cp:revision>
  <dcterms:created xsi:type="dcterms:W3CDTF">2019-06-19T02:08:00Z</dcterms:created>
  <dcterms:modified xsi:type="dcterms:W3CDTF">2020-05-09T17:31:10Z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