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495" r:id="rId4"/>
    <p:sldId id="496" r:id="rId6"/>
    <p:sldId id="497" r:id="rId7"/>
    <p:sldId id="498" r:id="rId8"/>
    <p:sldId id="499" r:id="rId9"/>
    <p:sldId id="501" r:id="rId10"/>
    <p:sldId id="502" r:id="rId11"/>
    <p:sldId id="504" r:id="rId12"/>
    <p:sldId id="505" r:id="rId13"/>
    <p:sldId id="507" r:id="rId14"/>
    <p:sldId id="508" r:id="rId15"/>
    <p:sldId id="509" r:id="rId16"/>
    <p:sldId id="363" r:id="rId17"/>
  </p:sldIdLst>
  <p:sldSz cx="12192000" cy="6858000"/>
  <p:notesSz cx="6858000" cy="9144000"/>
  <p:custDataLst>
    <p:tags r:id="rId2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9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849B"/>
    <a:srgbClr val="526580"/>
    <a:srgbClr val="2B4663"/>
    <a:srgbClr val="323F4B"/>
    <a:srgbClr val="00B6A5"/>
    <a:srgbClr val="43536A"/>
    <a:srgbClr val="FFFFFF"/>
    <a:srgbClr val="F9FAFB"/>
    <a:srgbClr val="DBEFF9"/>
    <a:srgbClr val="553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94662" autoAdjust="0"/>
  </p:normalViewPr>
  <p:slideViewPr>
    <p:cSldViewPr snapToGrid="0" showGuides="1">
      <p:cViewPr varScale="1">
        <p:scale>
          <a:sx n="63" d="100"/>
          <a:sy n="63" d="100"/>
        </p:scale>
        <p:origin x="720" y="48"/>
      </p:cViewPr>
      <p:guideLst>
        <p:guide orient="horz" pos="2208"/>
        <p:guide pos="3934"/>
      </p:guideLst>
    </p:cSldViewPr>
  </p:slideViewPr>
  <p:outlineViewPr>
    <p:cViewPr>
      <p:scale>
        <a:sx n="33" d="100"/>
        <a:sy n="33" d="100"/>
      </p:scale>
      <p:origin x="0" y="0"/>
    </p:cViewPr>
  </p:outlin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9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fld>
            <a:endParaRPr lang="zh-CN" altLang="en-US" sz="120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直角三角形 1"/>
          <p:cNvSpPr/>
          <p:nvPr userDrawn="1"/>
        </p:nvSpPr>
        <p:spPr>
          <a:xfrm flipH="1">
            <a:off x="10954527" y="5535066"/>
            <a:ext cx="1238674" cy="1323287"/>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2">
                  <a:lumMod val="25000"/>
                </a:schemeClr>
              </a:solidFill>
            </a:endParaRPr>
          </a:p>
        </p:txBody>
      </p:sp>
      <p:grpSp>
        <p:nvGrpSpPr>
          <p:cNvPr id="8" name="组合 7"/>
          <p:cNvGrpSpPr/>
          <p:nvPr userDrawn="1"/>
        </p:nvGrpSpPr>
        <p:grpSpPr>
          <a:xfrm>
            <a:off x="265880" y="-446216"/>
            <a:ext cx="1454717" cy="852637"/>
            <a:chOff x="244" y="-590"/>
            <a:chExt cx="2015" cy="1180"/>
          </a:xfrm>
        </p:grpSpPr>
        <p:sp>
          <p:nvSpPr>
            <p:cNvPr id="4" name="直角三角形 3"/>
            <p:cNvSpPr/>
            <p:nvPr userDrawn="1"/>
          </p:nvSpPr>
          <p:spPr>
            <a:xfrm rot="13500000" flipV="1">
              <a:off x="1079" y="-590"/>
              <a:ext cx="1180" cy="1180"/>
            </a:xfrm>
            <a:prstGeom prst="rtTriangle">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3" name="直角三角形 2"/>
            <p:cNvSpPr/>
            <p:nvPr userDrawn="1"/>
          </p:nvSpPr>
          <p:spPr>
            <a:xfrm rot="13500000" flipV="1">
              <a:off x="244" y="-590"/>
              <a:ext cx="1180" cy="1180"/>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grpSp>
      <p:sp>
        <p:nvSpPr>
          <p:cNvPr id="7" name="Title 1"/>
          <p:cNvSpPr>
            <a:spLocks noGrp="1"/>
          </p:cNvSpPr>
          <p:nvPr>
            <p:ph type="title"/>
          </p:nvPr>
        </p:nvSpPr>
        <p:spPr>
          <a:xfrm>
            <a:off x="1745999" y="154101"/>
            <a:ext cx="9796051" cy="484318"/>
          </a:xfrm>
        </p:spPr>
        <p:txBody>
          <a:bodyPr>
            <a:noAutofit/>
          </a:bodyPr>
          <a:lstStyle>
            <a:lvl1pPr>
              <a:lnSpc>
                <a:spcPct val="100000"/>
              </a:lnSpc>
              <a:defRPr sz="2665"/>
            </a:lvl1pPr>
          </a:lstStyle>
          <a:p>
            <a:r>
              <a:rPr lang="zh-CN" altLang="en-US"/>
              <a:t>单击此处编辑母版标题样式</a:t>
            </a:r>
            <a:endParaRPr lang="zh-CN" altLang="en-US" dirty="0"/>
          </a:p>
        </p:txBody>
      </p:sp>
    </p:spTree>
  </p:cSld>
  <p:clrMapOvr>
    <a:masterClrMapping/>
  </p:clrMapOvr>
  <p:transition spd="med"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698" y="987476"/>
            <a:ext cx="6172808" cy="48738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59" y="365144"/>
            <a:ext cx="2629159" cy="58121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83" y="365144"/>
            <a:ext cx="7735062" cy="58121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直角三角形 1"/>
          <p:cNvSpPr/>
          <p:nvPr userDrawn="1"/>
        </p:nvSpPr>
        <p:spPr>
          <a:xfrm flipH="1">
            <a:off x="10954527" y="5535066"/>
            <a:ext cx="1238674" cy="1323287"/>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2">
                  <a:lumMod val="25000"/>
                </a:schemeClr>
              </a:solidFill>
            </a:endParaRPr>
          </a:p>
        </p:txBody>
      </p:sp>
      <p:grpSp>
        <p:nvGrpSpPr>
          <p:cNvPr id="8" name="组合 7"/>
          <p:cNvGrpSpPr/>
          <p:nvPr userDrawn="1"/>
        </p:nvGrpSpPr>
        <p:grpSpPr>
          <a:xfrm>
            <a:off x="265880" y="-446216"/>
            <a:ext cx="1454717" cy="852637"/>
            <a:chOff x="244" y="-590"/>
            <a:chExt cx="2015" cy="1180"/>
          </a:xfrm>
        </p:grpSpPr>
        <p:sp>
          <p:nvSpPr>
            <p:cNvPr id="4" name="直角三角形 3"/>
            <p:cNvSpPr/>
            <p:nvPr userDrawn="1"/>
          </p:nvSpPr>
          <p:spPr>
            <a:xfrm rot="13500000" flipV="1">
              <a:off x="1079" y="-590"/>
              <a:ext cx="1180" cy="1180"/>
            </a:xfrm>
            <a:prstGeom prst="rtTriangle">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3" name="直角三角形 2"/>
            <p:cNvSpPr/>
            <p:nvPr userDrawn="1"/>
          </p:nvSpPr>
          <p:spPr>
            <a:xfrm rot="13500000" flipV="1">
              <a:off x="244" y="-590"/>
              <a:ext cx="1180" cy="1180"/>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grpSp>
      <p:sp>
        <p:nvSpPr>
          <p:cNvPr id="7" name="Title 1"/>
          <p:cNvSpPr>
            <a:spLocks noGrp="1"/>
          </p:cNvSpPr>
          <p:nvPr>
            <p:ph type="title"/>
          </p:nvPr>
        </p:nvSpPr>
        <p:spPr>
          <a:xfrm>
            <a:off x="1745999" y="154101"/>
            <a:ext cx="9796051" cy="484318"/>
          </a:xfrm>
        </p:spPr>
        <p:txBody>
          <a:bodyPr>
            <a:noAutofit/>
          </a:bodyPr>
          <a:lstStyle>
            <a:lvl1pPr>
              <a:lnSpc>
                <a:spcPct val="100000"/>
              </a:lnSpc>
              <a:defRPr sz="2665"/>
            </a:lvl1pPr>
          </a:lstStyle>
          <a:p>
            <a:r>
              <a:rPr lang="zh-CN" altLang="en-US"/>
              <a:t>单击此处编辑母版标题样式</a:t>
            </a:r>
            <a:endParaRPr lang="zh-CN" altLang="en-US" dirty="0"/>
          </a:p>
        </p:txBody>
      </p:sp>
    </p:spTree>
  </p:cSld>
  <p:clrMapOvr>
    <a:masterClrMapping/>
  </p:clrMapOvr>
  <p:transition spd="med" advClick="0"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128" cy="623607"/>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2508" y="0"/>
            <a:ext cx="720128" cy="623607"/>
          </a:xfrm>
          <a:prstGeom prst="rect">
            <a:avLst/>
          </a:prstGeom>
        </p:spPr>
      </p:pic>
      <p:sp>
        <p:nvSpPr>
          <p:cNvPr id="7" name="Title 1"/>
          <p:cNvSpPr>
            <a:spLocks noGrp="1"/>
          </p:cNvSpPr>
          <p:nvPr>
            <p:ph type="title"/>
          </p:nvPr>
        </p:nvSpPr>
        <p:spPr>
          <a:xfrm>
            <a:off x="634114" y="78536"/>
            <a:ext cx="9796051" cy="484318"/>
          </a:xfrm>
        </p:spPr>
        <p:txBody>
          <a:bodyPr>
            <a:noAutofit/>
          </a:bodyPr>
          <a:lstStyle>
            <a:lvl1pPr>
              <a:lnSpc>
                <a:spcPct val="100000"/>
              </a:lnSpc>
              <a:defRPr sz="2200" b="1">
                <a:solidFill>
                  <a:schemeClr val="accent1"/>
                </a:solidFill>
              </a:defRPr>
            </a:lvl1pPr>
          </a:lstStyle>
          <a:p>
            <a:r>
              <a:rPr lang="zh-CN" altLang="en-US"/>
              <a:t>单击此处编辑母版标题样式</a:t>
            </a:r>
            <a:endParaRPr lang="zh-CN" altLang="en-US" dirty="0"/>
          </a:p>
        </p:txBody>
      </p:sp>
      <p:cxnSp>
        <p:nvCxnSpPr>
          <p:cNvPr id="8" name="直接连接符 7"/>
          <p:cNvCxnSpPr/>
          <p:nvPr/>
        </p:nvCxnSpPr>
        <p:spPr>
          <a:xfrm>
            <a:off x="707390" y="553085"/>
            <a:ext cx="10728000"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50" y="1122420"/>
            <a:ext cx="9144900" cy="2387723"/>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150" y="3602223"/>
            <a:ext cx="9144900" cy="16558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33" y="1709827"/>
            <a:ext cx="10516635" cy="2852884"/>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933" y="4589700"/>
            <a:ext cx="10516635"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83" y="1825719"/>
            <a:ext cx="5182110" cy="435156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808" y="1825719"/>
            <a:ext cx="5182110" cy="435156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71" y="365144"/>
            <a:ext cx="10516635" cy="1325631"/>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872" y="1681249"/>
            <a:ext cx="5158295"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872" y="2505204"/>
            <a:ext cx="5158295" cy="368477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808" y="1681249"/>
            <a:ext cx="5183698"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808" y="2505204"/>
            <a:ext cx="5183698" cy="368477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
        <p:nvSpPr>
          <p:cNvPr id="11" name="矩形 10"/>
          <p:cNvSpPr/>
          <p:nvPr userDrawn="1"/>
        </p:nvSpPr>
        <p:spPr>
          <a:xfrm>
            <a:off x="8565985" y="5089247"/>
            <a:ext cx="1033616" cy="281305"/>
          </a:xfrm>
          <a:prstGeom prst="rect">
            <a:avLst/>
          </a:prstGeom>
        </p:spPr>
        <p:txBody>
          <a:bodyPr wrap="square">
            <a:spAutoFit/>
          </a:bodyPr>
          <a:lstStyle/>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a:t>
            </a:r>
            <a:r>
              <a:rPr lang="en-US" altLang="zh-CN" sz="135" dirty="0">
                <a:solidFill>
                  <a:prstClr val="white"/>
                </a:solidFill>
                <a:latin typeface="Calibri" panose="020F0502020204030204"/>
                <a:ea typeface="宋体" panose="02010600030101010101" pitchFamily="2" charset="-122"/>
              </a:rPr>
              <a:t>www.1ppt.com/sucai/</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a:t>
            </a:r>
            <a:r>
              <a:rPr lang="en-US" altLang="zh-CN" sz="135" dirty="0">
                <a:solidFill>
                  <a:prstClr val="white"/>
                </a:solidFill>
                <a:latin typeface="Calibri" panose="020F0502020204030204"/>
                <a:ea typeface="宋体" panose="02010600030101010101" pitchFamily="2" charset="-122"/>
              </a:rPr>
              <a:t>www.1ppt.com/tubiao/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精美</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课件：</a:t>
            </a:r>
            <a:r>
              <a:rPr lang="en-US" altLang="zh-CN" sz="135" dirty="0">
                <a:solidFill>
                  <a:prstClr val="white"/>
                </a:solidFill>
                <a:latin typeface="Calibri" panose="020F0502020204030204"/>
                <a:ea typeface="宋体" panose="02010600030101010101" pitchFamily="2" charset="-122"/>
              </a:rPr>
              <a:t>www.1ppt.com/kejian/             </a:t>
            </a:r>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工作总结</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www.1ppt.com/xiazai/zongjie/ </a:t>
            </a:r>
            <a:r>
              <a:rPr lang="zh-CN" altLang="en-US" sz="135" dirty="0">
                <a:solidFill>
                  <a:prstClr val="white"/>
                </a:solidFill>
                <a:latin typeface="Calibri" panose="020F0502020204030204"/>
                <a:ea typeface="宋体" panose="02010600030101010101" pitchFamily="2" charset="-122"/>
              </a:rPr>
              <a:t>工作计划：</a:t>
            </a:r>
            <a:r>
              <a:rPr lang="en-US" altLang="zh-CN" sz="135" dirty="0">
                <a:solidFill>
                  <a:prstClr val="white"/>
                </a:solidFill>
                <a:latin typeface="Calibri" panose="020F0502020204030204"/>
                <a:ea typeface="宋体" panose="02010600030101010101" pitchFamily="2" charset="-122"/>
              </a:rPr>
              <a:t>www.1ppt.com/xiazai/jihua/</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商务</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www.1ppt.com/moban/shangwu/  </a:t>
            </a:r>
            <a:r>
              <a:rPr lang="zh-CN" altLang="en-US" sz="135" dirty="0">
                <a:solidFill>
                  <a:prstClr val="white"/>
                </a:solidFill>
                <a:latin typeface="Calibri" panose="020F0502020204030204"/>
                <a:ea typeface="宋体" panose="02010600030101010101" pitchFamily="2" charset="-122"/>
              </a:rPr>
              <a:t>个人简历</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www.1ppt.com/xiazai/jianli/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毕业答辩</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www.1ppt.com/xiazai/dabian/  </a:t>
            </a:r>
            <a:r>
              <a:rPr lang="zh-CN" altLang="en-US" sz="135" dirty="0">
                <a:solidFill>
                  <a:prstClr val="white"/>
                </a:solidFill>
                <a:latin typeface="Calibri" panose="020F0502020204030204"/>
                <a:ea typeface="宋体" panose="02010600030101010101" pitchFamily="2" charset="-122"/>
              </a:rPr>
              <a:t>工作汇报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www.1ppt.com/xiazai/huibao/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 </a:t>
            </a:r>
            <a:endParaRPr lang="en-US" altLang="zh-CN" sz="135"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128" cy="623607"/>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2508" y="0"/>
            <a:ext cx="720128" cy="623607"/>
          </a:xfrm>
          <a:prstGeom prst="rect">
            <a:avLst/>
          </a:prstGeom>
        </p:spPr>
      </p:pic>
      <p:sp>
        <p:nvSpPr>
          <p:cNvPr id="7" name="Title 1"/>
          <p:cNvSpPr>
            <a:spLocks noGrp="1"/>
          </p:cNvSpPr>
          <p:nvPr>
            <p:ph type="title"/>
          </p:nvPr>
        </p:nvSpPr>
        <p:spPr>
          <a:xfrm>
            <a:off x="719839" y="107111"/>
            <a:ext cx="9796051" cy="484318"/>
          </a:xfrm>
        </p:spPr>
        <p:txBody>
          <a:bodyPr>
            <a:noAutofit/>
          </a:bodyPr>
          <a:lstStyle>
            <a:lvl1pPr>
              <a:lnSpc>
                <a:spcPct val="100000"/>
              </a:lnSpc>
              <a:defRPr sz="2200" b="1"/>
            </a:lvl1pPr>
          </a:lstStyle>
          <a:p>
            <a:r>
              <a:rPr lang="zh-CN" altLang="en-US"/>
              <a:t>单击此处编辑母版标题样式</a:t>
            </a:r>
            <a:endParaRPr lang="zh-CN" altLang="en-US" dirty="0"/>
          </a:p>
        </p:txBody>
      </p:sp>
      <p:cxnSp>
        <p:nvCxnSpPr>
          <p:cNvPr id="8" name="直接连接符 7"/>
          <p:cNvCxnSpPr/>
          <p:nvPr/>
        </p:nvCxnSpPr>
        <p:spPr>
          <a:xfrm>
            <a:off x="707390" y="553085"/>
            <a:ext cx="10728000"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698" y="987476"/>
            <a:ext cx="6172808" cy="4873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698" y="987476"/>
            <a:ext cx="6172808" cy="48738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59" y="365144"/>
            <a:ext cx="2629159" cy="58121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83" y="365144"/>
            <a:ext cx="7735062" cy="58121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50" y="1122420"/>
            <a:ext cx="9144900" cy="2387723"/>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150" y="3602223"/>
            <a:ext cx="9144900" cy="16558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33" y="1709827"/>
            <a:ext cx="10516635" cy="2852884"/>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933" y="4589700"/>
            <a:ext cx="10516635"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83" y="1825719"/>
            <a:ext cx="5182110" cy="435156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808" y="1825719"/>
            <a:ext cx="5182110" cy="435156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71" y="365144"/>
            <a:ext cx="10516635" cy="1325631"/>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872" y="1681249"/>
            <a:ext cx="5158295"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872" y="2505204"/>
            <a:ext cx="5158295" cy="368477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808" y="1681249"/>
            <a:ext cx="5183698"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808" y="2505204"/>
            <a:ext cx="5183698" cy="368477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
        <p:nvSpPr>
          <p:cNvPr id="11" name="矩形 10"/>
          <p:cNvSpPr/>
          <p:nvPr userDrawn="1"/>
        </p:nvSpPr>
        <p:spPr>
          <a:xfrm>
            <a:off x="8565985" y="5089247"/>
            <a:ext cx="1033616" cy="281305"/>
          </a:xfrm>
          <a:prstGeom prst="rect">
            <a:avLst/>
          </a:prstGeom>
        </p:spPr>
        <p:txBody>
          <a:bodyPr wrap="square">
            <a:spAutoFit/>
          </a:bodyPr>
          <a:lstStyle/>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a:t>
            </a:r>
            <a:r>
              <a:rPr lang="en-US" altLang="zh-CN" sz="135" dirty="0">
                <a:solidFill>
                  <a:prstClr val="white"/>
                </a:solidFill>
                <a:latin typeface="Calibri" panose="020F0502020204030204"/>
                <a:ea typeface="宋体" panose="02010600030101010101" pitchFamily="2" charset="-122"/>
              </a:rPr>
              <a:t>www.1ppt.com/sucai/</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a:t>
            </a:r>
            <a:r>
              <a:rPr lang="en-US" altLang="zh-CN" sz="135" dirty="0">
                <a:solidFill>
                  <a:prstClr val="white"/>
                </a:solidFill>
                <a:latin typeface="Calibri" panose="020F0502020204030204"/>
                <a:ea typeface="宋体" panose="02010600030101010101" pitchFamily="2" charset="-122"/>
              </a:rPr>
              <a:t>www.1ppt.com/tubiao/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精美</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课件：</a:t>
            </a:r>
            <a:r>
              <a:rPr lang="en-US" altLang="zh-CN" sz="135" dirty="0">
                <a:solidFill>
                  <a:prstClr val="white"/>
                </a:solidFill>
                <a:latin typeface="Calibri" panose="020F0502020204030204"/>
                <a:ea typeface="宋体" panose="02010600030101010101" pitchFamily="2" charset="-122"/>
              </a:rPr>
              <a:t>www.1ppt.com/kejian/             </a:t>
            </a:r>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工作总结</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www.1ppt.com/xiazai/zongjie/ </a:t>
            </a:r>
            <a:r>
              <a:rPr lang="zh-CN" altLang="en-US" sz="135" dirty="0">
                <a:solidFill>
                  <a:prstClr val="white"/>
                </a:solidFill>
                <a:latin typeface="Calibri" panose="020F0502020204030204"/>
                <a:ea typeface="宋体" panose="02010600030101010101" pitchFamily="2" charset="-122"/>
              </a:rPr>
              <a:t>工作计划：</a:t>
            </a:r>
            <a:r>
              <a:rPr lang="en-US" altLang="zh-CN" sz="135" dirty="0">
                <a:solidFill>
                  <a:prstClr val="white"/>
                </a:solidFill>
                <a:latin typeface="Calibri" panose="020F0502020204030204"/>
                <a:ea typeface="宋体" panose="02010600030101010101" pitchFamily="2" charset="-122"/>
              </a:rPr>
              <a:t>www.1ppt.com/xiazai/jihua/</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商务</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www.1ppt.com/moban/shangwu/  </a:t>
            </a:r>
            <a:r>
              <a:rPr lang="zh-CN" altLang="en-US" sz="135" dirty="0">
                <a:solidFill>
                  <a:prstClr val="white"/>
                </a:solidFill>
                <a:latin typeface="Calibri" panose="020F0502020204030204"/>
                <a:ea typeface="宋体" panose="02010600030101010101" pitchFamily="2" charset="-122"/>
              </a:rPr>
              <a:t>个人简历</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www.1ppt.com/xiazai/jianli/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毕业答辩</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www.1ppt.com/xiazai/dabian/  </a:t>
            </a:r>
            <a:r>
              <a:rPr lang="zh-CN" altLang="en-US" sz="135" dirty="0">
                <a:solidFill>
                  <a:prstClr val="white"/>
                </a:solidFill>
                <a:latin typeface="Calibri" panose="020F0502020204030204"/>
                <a:ea typeface="宋体" panose="02010600030101010101" pitchFamily="2" charset="-122"/>
              </a:rPr>
              <a:t>工作汇报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www.1ppt.com/xiazai/huibao/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 </a:t>
            </a:r>
            <a:endParaRPr lang="en-US" altLang="zh-CN" sz="135"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698" y="987476"/>
            <a:ext cx="6172808" cy="4873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83" y="365144"/>
            <a:ext cx="10516635" cy="132563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83" y="1825719"/>
            <a:ext cx="10516635" cy="4351563"/>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83" y="6356678"/>
            <a:ext cx="274347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4038998" y="6356678"/>
            <a:ext cx="4115205"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448" y="6356678"/>
            <a:ext cx="274347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83" y="365144"/>
            <a:ext cx="10516635" cy="132563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83" y="1825719"/>
            <a:ext cx="10516635" cy="4351563"/>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83" y="6356678"/>
            <a:ext cx="274347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4038998" y="6356678"/>
            <a:ext cx="4115205"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448" y="6356678"/>
            <a:ext cx="274347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7.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3.jpeg"/><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8.jpeg"/><Relationship Id="rId1" Type="http://schemas.openxmlformats.org/officeDocument/2006/relationships/tags" Target="../tags/tag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2" Type="http://schemas.openxmlformats.org/officeDocument/2006/relationships/slideLayout" Target="../slideLayouts/slideLayout14.xml"/><Relationship Id="rId21" Type="http://schemas.openxmlformats.org/officeDocument/2006/relationships/tags" Target="../tags/tag90.xml"/><Relationship Id="rId20" Type="http://schemas.openxmlformats.org/officeDocument/2006/relationships/tags" Target="../tags/tag89.xml"/><Relationship Id="rId2" Type="http://schemas.openxmlformats.org/officeDocument/2006/relationships/tags" Target="../tags/tag71.xml"/><Relationship Id="rId19" Type="http://schemas.openxmlformats.org/officeDocument/2006/relationships/tags" Target="../tags/tag88.xml"/><Relationship Id="rId18" Type="http://schemas.openxmlformats.org/officeDocument/2006/relationships/tags" Target="../tags/tag87.xml"/><Relationship Id="rId17" Type="http://schemas.openxmlformats.org/officeDocument/2006/relationships/tags" Target="../tags/tag86.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0.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4.xml"/><Relationship Id="rId2" Type="http://schemas.openxmlformats.org/officeDocument/2006/relationships/tags" Target="../tags/tag91.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1" Type="http://schemas.openxmlformats.org/officeDocument/2006/relationships/slideLayout" Target="../slideLayouts/slideLayout14.xml"/><Relationship Id="rId10" Type="http://schemas.openxmlformats.org/officeDocument/2006/relationships/tags" Target="../tags/tag1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4.xml"/><Relationship Id="rId4" Type="http://schemas.openxmlformats.org/officeDocument/2006/relationships/image" Target="../media/image5.emf"/><Relationship Id="rId3" Type="http://schemas.openxmlformats.org/officeDocument/2006/relationships/oleObject" Target="../embeddings/oleObject1.bin"/><Relationship Id="rId2" Type="http://schemas.openxmlformats.org/officeDocument/2006/relationships/tags" Target="../tags/tag19.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2" Type="http://schemas.openxmlformats.org/officeDocument/2006/relationships/slideLayout" Target="../slideLayouts/slideLayout14.xml"/><Relationship Id="rId21" Type="http://schemas.openxmlformats.org/officeDocument/2006/relationships/tags" Target="../tags/tag40.xml"/><Relationship Id="rId20" Type="http://schemas.openxmlformats.org/officeDocument/2006/relationships/tags" Target="../tags/tag39.xml"/><Relationship Id="rId2" Type="http://schemas.openxmlformats.org/officeDocument/2006/relationships/tags" Target="../tags/tag21.xml"/><Relationship Id="rId19" Type="http://schemas.openxmlformats.org/officeDocument/2006/relationships/tags" Target="../tags/tag38.xml"/><Relationship Id="rId18" Type="http://schemas.openxmlformats.org/officeDocument/2006/relationships/tags" Target="../tags/tag37.xml"/><Relationship Id="rId17" Type="http://schemas.openxmlformats.org/officeDocument/2006/relationships/tags" Target="../tags/tag36.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6.jpeg"/><Relationship Id="rId2" Type="http://schemas.openxmlformats.org/officeDocument/2006/relationships/tags" Target="../tags/tag42.xml"/><Relationship Id="rId1" Type="http://schemas.openxmlformats.org/officeDocument/2006/relationships/tags" Target="../tags/tag41.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7.jpeg"/><Relationship Id="rId2" Type="http://schemas.openxmlformats.org/officeDocument/2006/relationships/tags" Target="../tags/tag52.xml"/><Relationship Id="rId1" Type="http://schemas.openxmlformats.org/officeDocument/2006/relationships/tags" Target="../tags/tag51.xml"/></Relationships>
</file>

<file path=ppt/slides/_rels/slide9.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7" Type="http://schemas.openxmlformats.org/officeDocument/2006/relationships/slideLayout" Target="../slideLayouts/slideLayout14.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tags" Target="../tags/tag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7" name="文本框 6"/>
          <p:cNvSpPr txBox="1"/>
          <p:nvPr/>
        </p:nvSpPr>
        <p:spPr>
          <a:xfrm>
            <a:off x="5572125" y="2372360"/>
            <a:ext cx="5827395" cy="1896745"/>
          </a:xfrm>
          <a:prstGeom prst="rect">
            <a:avLst/>
          </a:prstGeom>
          <a:noFill/>
        </p:spPr>
        <p:txBody>
          <a:bodyPr wrap="square" rtlCol="0">
            <a:spAutoFit/>
          </a:bodyPr>
          <a:lstStyle/>
          <a:p>
            <a:pPr algn="l"/>
            <a:r>
              <a:rPr kumimoji="1" lang="zh-CN" altLang="en-US" sz="5865" b="1" dirty="0">
                <a:solidFill>
                  <a:srgbClr val="43536A"/>
                </a:solidFill>
                <a:cs typeface="+mn-ea"/>
                <a:sym typeface="+mn-lt"/>
              </a:rPr>
              <a:t>大数据在金融领域的应用</a:t>
            </a:r>
            <a:endParaRPr kumimoji="1" lang="zh-CN" altLang="en-US" sz="5865" b="1" dirty="0">
              <a:solidFill>
                <a:srgbClr val="43536A"/>
              </a:solidFill>
              <a:cs typeface="+mn-ea"/>
              <a:sym typeface="+mn-lt"/>
            </a:endParaRPr>
          </a:p>
        </p:txBody>
      </p:sp>
      <p:sp>
        <p:nvSpPr>
          <p:cNvPr id="8" name="平行四边形 7"/>
          <p:cNvSpPr/>
          <p:nvPr>
            <p:custDataLst>
              <p:tags r:id="rId5"/>
            </p:custDataLst>
          </p:nvPr>
        </p:nvSpPr>
        <p:spPr>
          <a:xfrm>
            <a:off x="5571948" y="437398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chemeClr val="dk1"/>
                </a:solidFill>
                <a:latin typeface="+mn-ea"/>
                <a:cs typeface="+mn-ea"/>
                <a:sym typeface="+mn-lt"/>
              </a:rPr>
              <a:t>主讲人：刘杨</a:t>
            </a:r>
            <a:endParaRPr kumimoji="1" lang="zh-CN" altLang="en-US" sz="1600" dirty="0">
              <a:solidFill>
                <a:schemeClr val="dk1"/>
              </a:solidFill>
              <a:latin typeface="+mn-ea"/>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p:bldP spid="12" grpId="0" bldLvl="0" animBg="1"/>
      <p:bldP spid="16" grpId="0" bldLvl="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a:sym typeface="+mn-ea"/>
              </a:rPr>
              <a:t>大数据在金融领域的应用</a:t>
            </a:r>
            <a:endParaRPr lang="zh-CN" altLang="en-US">
              <a:solidFill>
                <a:schemeClr val="accent1"/>
              </a:solidFill>
            </a:endParaRPr>
          </a:p>
        </p:txBody>
      </p:sp>
      <p:grpSp>
        <p:nvGrpSpPr>
          <p:cNvPr id="16" name="组合 15"/>
          <p:cNvGrpSpPr/>
          <p:nvPr/>
        </p:nvGrpSpPr>
        <p:grpSpPr>
          <a:xfrm>
            <a:off x="634365" y="887095"/>
            <a:ext cx="3517348" cy="473075"/>
            <a:chOff x="2347" y="2773"/>
            <a:chExt cx="6314"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2539" y="2773"/>
              <a:ext cx="612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889000" y="939165"/>
            <a:ext cx="3117215" cy="368300"/>
          </a:xfrm>
          <a:prstGeom prst="rect">
            <a:avLst/>
          </a:prstGeom>
          <a:noFill/>
        </p:spPr>
        <p:txBody>
          <a:bodyPr wrap="square">
            <a:spAutoFit/>
          </a:bodyPr>
          <a:lstStyle/>
          <a:p>
            <a:r>
              <a:rPr lang="zh-CN" altLang="en-US" sz="1800" b="1" dirty="0">
                <a:solidFill>
                  <a:schemeClr val="bg1"/>
                </a:solidFill>
                <a:latin typeface="微软雅黑" panose="020B0503020204020204" charset="-122"/>
                <a:ea typeface="微软雅黑" panose="020B0503020204020204" charset="-122"/>
                <a:sym typeface="+mn-ea"/>
              </a:rPr>
              <a:t>（四）大数据客户关系管理</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4216400" y="939800"/>
            <a:ext cx="3477895" cy="368300"/>
          </a:xfrm>
          <a:prstGeom prst="rect">
            <a:avLst/>
          </a:prstGeom>
          <a:noFill/>
        </p:spPr>
        <p:txBody>
          <a:bodyPr wrap="square">
            <a:spAutoFit/>
          </a:bodyPr>
          <a:lstStyle/>
          <a:p>
            <a:r>
              <a:rPr sz="1800" b="1" dirty="0">
                <a:solidFill>
                  <a:schemeClr val="accent1"/>
                </a:solidFill>
                <a:latin typeface="微软雅黑" panose="020B0503020204020204" charset="-122"/>
                <a:ea typeface="微软雅黑" panose="020B0503020204020204" charset="-122"/>
                <a:sym typeface="+mn-ea"/>
              </a:rPr>
              <a:t>1. 客户关系管理的定义</a:t>
            </a:r>
            <a:endParaRPr sz="1800" b="1" dirty="0">
              <a:solidFill>
                <a:schemeClr val="accent1"/>
              </a:solidFill>
              <a:latin typeface="微软雅黑" panose="020B0503020204020204" charset="-122"/>
              <a:ea typeface="微软雅黑" panose="020B0503020204020204" charset="-122"/>
              <a:sym typeface="+mn-ea"/>
            </a:endParaRPr>
          </a:p>
        </p:txBody>
      </p:sp>
      <p:sp>
        <p:nvSpPr>
          <p:cNvPr id="2" name="TextBox 6"/>
          <p:cNvSpPr txBox="1"/>
          <p:nvPr>
            <p:custDataLst>
              <p:tags r:id="rId1"/>
            </p:custDataLst>
          </p:nvPr>
        </p:nvSpPr>
        <p:spPr>
          <a:xfrm>
            <a:off x="6047740" y="2392680"/>
            <a:ext cx="5161280" cy="3322955"/>
          </a:xfrm>
          <a:prstGeom prst="rect">
            <a:avLst/>
          </a:prstGeom>
          <a:noFill/>
        </p:spPr>
        <p:txBody>
          <a:bodyPr wrap="square" rtlCol="0">
            <a:spAutoFit/>
          </a:bodyPr>
          <a:lstStyle/>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 客户关系管理( C R M ) 是企业总体战略的一种，它采用先进的数据库和其它信息技术来获取顾客数据，分析顾客行为和偏好特性，积累和共享顾客知识，有针对性地为顾客提供产品或服务，发展和管理顾客关系，培养顾客长期的忠诚度，以实现顾客价值最大化和企业收益最大化之间的平衡。</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104" name="图片 103"/>
          <p:cNvPicPr/>
          <p:nvPr/>
        </p:nvPicPr>
        <p:blipFill>
          <a:blip r:embed="rId2"/>
          <a:stretch>
            <a:fillRect/>
          </a:stretch>
        </p:blipFill>
        <p:spPr>
          <a:xfrm>
            <a:off x="889000" y="2071370"/>
            <a:ext cx="4773295" cy="3644265"/>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000" fill="hold">
                                          <p:stCondLst>
                                            <p:cond delay="0"/>
                                          </p:stCondLst>
                                        </p:cTn>
                                        <p:tgtEl>
                                          <p:spTgt spid="104"/>
                                        </p:tgtEl>
                                        <p:attrNameLst>
                                          <p:attrName>style.visibility</p:attrName>
                                        </p:attrNameLst>
                                      </p:cBhvr>
                                      <p:to>
                                        <p:strVal val="visible"/>
                                      </p:to>
                                    </p:set>
                                    <p:animEffect transition="in" filter="wedge">
                                      <p:cBhvr>
                                        <p:cTn id="20" dur="1000"/>
                                        <p:tgtEl>
                                          <p:spTgt spid="104"/>
                                        </p:tgtEl>
                                      </p:cBhvr>
                                    </p:animEffect>
                                  </p:childTnLst>
                                </p:cTn>
                              </p:par>
                            </p:childTnLst>
                          </p:cTn>
                        </p:par>
                        <p:par>
                          <p:cTn id="21" fill="hold">
                            <p:stCondLst>
                              <p:cond delay="1000"/>
                            </p:stCondLst>
                            <p:childTnLst>
                              <p:par>
                                <p:cTn id="22" presetID="2" presetClass="entr" presetSubtype="2"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a:sym typeface="+mn-ea"/>
              </a:rPr>
              <a:t>大数据在金融领域的应用</a:t>
            </a:r>
            <a:endParaRPr lang="zh-CN" altLang="en-US">
              <a:solidFill>
                <a:schemeClr val="accent1"/>
              </a:solidFill>
            </a:endParaRPr>
          </a:p>
        </p:txBody>
      </p:sp>
      <p:grpSp>
        <p:nvGrpSpPr>
          <p:cNvPr id="16" name="组合 15"/>
          <p:cNvGrpSpPr/>
          <p:nvPr/>
        </p:nvGrpSpPr>
        <p:grpSpPr>
          <a:xfrm>
            <a:off x="634365" y="887095"/>
            <a:ext cx="3517348" cy="473075"/>
            <a:chOff x="2347" y="2773"/>
            <a:chExt cx="6314"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2539" y="2773"/>
              <a:ext cx="612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889000" y="939165"/>
            <a:ext cx="3117215" cy="368300"/>
          </a:xfrm>
          <a:prstGeom prst="rect">
            <a:avLst/>
          </a:prstGeom>
          <a:noFill/>
        </p:spPr>
        <p:txBody>
          <a:bodyPr wrap="square">
            <a:spAutoFit/>
          </a:bodyPr>
          <a:lstStyle/>
          <a:p>
            <a:r>
              <a:rPr lang="zh-CN" altLang="en-US" sz="1800" b="1" dirty="0">
                <a:solidFill>
                  <a:schemeClr val="bg1"/>
                </a:solidFill>
                <a:latin typeface="微软雅黑" panose="020B0503020204020204" charset="-122"/>
                <a:ea typeface="微软雅黑" panose="020B0503020204020204" charset="-122"/>
                <a:sym typeface="+mn-ea"/>
              </a:rPr>
              <a:t>（四）大数据客户关系管理</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4216400" y="939800"/>
            <a:ext cx="3477895" cy="368300"/>
          </a:xfrm>
          <a:prstGeom prst="rect">
            <a:avLst/>
          </a:prstGeom>
          <a:noFill/>
        </p:spPr>
        <p:txBody>
          <a:bodyPr wrap="square">
            <a:spAutoFit/>
          </a:bodyPr>
          <a:lstStyle/>
          <a:p>
            <a:r>
              <a:rPr sz="1800" b="1" dirty="0">
                <a:solidFill>
                  <a:schemeClr val="accent1"/>
                </a:solidFill>
                <a:latin typeface="微软雅黑" panose="020B0503020204020204" charset="-122"/>
                <a:ea typeface="微软雅黑" panose="020B0503020204020204" charset="-122"/>
                <a:sym typeface="+mn-ea"/>
              </a:rPr>
              <a:t>2.</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客户关系管理的重要性</a:t>
            </a:r>
            <a:endParaRPr sz="1800" b="1" dirty="0">
              <a:solidFill>
                <a:schemeClr val="accent1"/>
              </a:solidFill>
              <a:latin typeface="微软雅黑" panose="020B0503020204020204" charset="-122"/>
              <a:ea typeface="微软雅黑" panose="020B0503020204020204" charset="-122"/>
              <a:sym typeface="+mn-ea"/>
            </a:endParaRPr>
          </a:p>
        </p:txBody>
      </p:sp>
      <p:grpSp>
        <p:nvGrpSpPr>
          <p:cNvPr id="11" name="组合 10"/>
          <p:cNvGrpSpPr/>
          <p:nvPr/>
        </p:nvGrpSpPr>
        <p:grpSpPr>
          <a:xfrm>
            <a:off x="908685" y="2490470"/>
            <a:ext cx="2361565" cy="2546985"/>
            <a:chOff x="2796" y="4258"/>
            <a:chExt cx="3719" cy="4011"/>
          </a:xfrm>
        </p:grpSpPr>
        <p:sp>
          <p:nvSpPr>
            <p:cNvPr id="3" name="TextBox 23"/>
            <p:cNvSpPr txBox="1"/>
            <p:nvPr/>
          </p:nvSpPr>
          <p:spPr>
            <a:xfrm>
              <a:off x="2796" y="7079"/>
              <a:ext cx="3719" cy="1190"/>
            </a:xfrm>
            <a:prstGeom prst="rect">
              <a:avLst/>
            </a:prstGeom>
            <a:noFill/>
            <a:ln>
              <a:noFill/>
              <a:prstDash val="lgDash"/>
            </a:ln>
          </p:spPr>
          <p:txBody>
            <a:bodyPr wrap="square">
              <a:spAutoFit/>
            </a:bodyPr>
            <a:lstStyle/>
            <a:p>
              <a:pPr indent="0" algn="ctr">
                <a:lnSpc>
                  <a:spcPct val="120000"/>
                </a:lnSpc>
                <a:spcBef>
                  <a:spcPts val="0"/>
                </a:spcBef>
                <a:spcAft>
                  <a:spcPts val="1500"/>
                </a:spcAft>
                <a:buClr>
                  <a:srgbClr val="966426"/>
                </a:buClr>
                <a:buNone/>
                <a:defRPr/>
              </a:pPr>
              <a:r>
                <a:rPr sz="1800" dirty="0">
                  <a:latin typeface="微软雅黑" panose="020B0503020204020204" charset="-122"/>
                  <a:ea typeface="微软雅黑" panose="020B0503020204020204" charset="-122"/>
                </a:rPr>
                <a:t>降低企业维系老客户和开发新客户的成本</a:t>
              </a:r>
              <a:endParaRPr sz="1800" dirty="0">
                <a:latin typeface="微软雅黑" panose="020B0503020204020204" charset="-122"/>
                <a:ea typeface="微软雅黑" panose="020B0503020204020204" charset="-122"/>
              </a:endParaRPr>
            </a:p>
          </p:txBody>
        </p:sp>
        <p:sp>
          <p:nvSpPr>
            <p:cNvPr id="5" name="文本框 4"/>
            <p:cNvSpPr txBox="1"/>
            <p:nvPr/>
          </p:nvSpPr>
          <p:spPr>
            <a:xfrm>
              <a:off x="3621" y="4258"/>
              <a:ext cx="2068" cy="2082"/>
            </a:xfrm>
            <a:prstGeom prst="rect">
              <a:avLst/>
            </a:prstGeom>
            <a:noFill/>
          </p:spPr>
          <p:txBody>
            <a:bodyPr wrap="none" rtlCol="0">
              <a:spAutoFit/>
            </a:bodyPr>
            <a:lstStyle/>
            <a:p>
              <a:pPr algn="ctr"/>
              <a:r>
                <a:rPr lang="en-US" altLang="zh-CN" sz="8000">
                  <a:solidFill>
                    <a:srgbClr val="526580"/>
                  </a:solidFill>
                  <a:latin typeface="DINPro-Black" panose="02000503030000020004" charset="0"/>
                  <a:cs typeface="DINPro-Black" panose="02000503030000020004" charset="0"/>
                </a:rPr>
                <a:t>01</a:t>
              </a:r>
              <a:endParaRPr lang="en-US" altLang="zh-CN" sz="8000">
                <a:solidFill>
                  <a:srgbClr val="526580"/>
                </a:solidFill>
                <a:latin typeface="DINPro-Black" panose="02000503030000020004" charset="0"/>
                <a:cs typeface="DINPro-Black" panose="02000503030000020004" charset="0"/>
              </a:endParaRPr>
            </a:p>
          </p:txBody>
        </p:sp>
        <p:cxnSp>
          <p:nvCxnSpPr>
            <p:cNvPr id="7" name="直接连接符 6"/>
            <p:cNvCxnSpPr/>
            <p:nvPr/>
          </p:nvCxnSpPr>
          <p:spPr>
            <a:xfrm>
              <a:off x="3805" y="6424"/>
              <a:ext cx="1701" cy="0"/>
            </a:xfrm>
            <a:prstGeom prst="line">
              <a:avLst/>
            </a:prstGeom>
            <a:ln w="63500">
              <a:solidFill>
                <a:srgbClr val="7E7E7E"/>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3564255" y="2490470"/>
            <a:ext cx="2361565" cy="2546985"/>
            <a:chOff x="7740" y="4258"/>
            <a:chExt cx="3719" cy="4011"/>
          </a:xfrm>
        </p:grpSpPr>
        <p:sp>
          <p:nvSpPr>
            <p:cNvPr id="8" name="文本框 7"/>
            <p:cNvSpPr txBox="1"/>
            <p:nvPr/>
          </p:nvSpPr>
          <p:spPr>
            <a:xfrm>
              <a:off x="8566" y="4258"/>
              <a:ext cx="2068" cy="2082"/>
            </a:xfrm>
            <a:prstGeom prst="rect">
              <a:avLst/>
            </a:prstGeom>
            <a:noFill/>
          </p:spPr>
          <p:txBody>
            <a:bodyPr wrap="none" rtlCol="0">
              <a:spAutoFit/>
            </a:bodyPr>
            <a:lstStyle/>
            <a:p>
              <a:pPr algn="ctr"/>
              <a:r>
                <a:rPr lang="en-US" altLang="zh-CN" sz="8000">
                  <a:solidFill>
                    <a:srgbClr val="526580"/>
                  </a:solidFill>
                  <a:latin typeface="DINPro-Black" panose="02000503030000020004" charset="0"/>
                  <a:cs typeface="DINPro-Black" panose="02000503030000020004" charset="0"/>
                </a:rPr>
                <a:t>02</a:t>
              </a:r>
              <a:endParaRPr lang="en-US" altLang="zh-CN" sz="8000">
                <a:solidFill>
                  <a:srgbClr val="526580"/>
                </a:solidFill>
                <a:latin typeface="DINPro-Black" panose="02000503030000020004" charset="0"/>
                <a:cs typeface="DINPro-Black" panose="02000503030000020004" charset="0"/>
              </a:endParaRPr>
            </a:p>
          </p:txBody>
        </p:sp>
        <p:cxnSp>
          <p:nvCxnSpPr>
            <p:cNvPr id="9" name="直接连接符 8"/>
            <p:cNvCxnSpPr/>
            <p:nvPr/>
          </p:nvCxnSpPr>
          <p:spPr>
            <a:xfrm>
              <a:off x="8749" y="6424"/>
              <a:ext cx="1701" cy="0"/>
            </a:xfrm>
            <a:prstGeom prst="line">
              <a:avLst/>
            </a:prstGeom>
            <a:ln w="63500">
              <a:solidFill>
                <a:srgbClr val="7E7E7E"/>
              </a:solidFill>
            </a:ln>
          </p:spPr>
          <p:style>
            <a:lnRef idx="1">
              <a:schemeClr val="accent1"/>
            </a:lnRef>
            <a:fillRef idx="0">
              <a:schemeClr val="accent1"/>
            </a:fillRef>
            <a:effectRef idx="0">
              <a:schemeClr val="accent1"/>
            </a:effectRef>
            <a:fontRef idx="minor">
              <a:schemeClr val="tx1"/>
            </a:fontRef>
          </p:style>
        </p:cxnSp>
        <p:sp>
          <p:nvSpPr>
            <p:cNvPr id="4" name="TextBox 23"/>
            <p:cNvSpPr txBox="1"/>
            <p:nvPr/>
          </p:nvSpPr>
          <p:spPr>
            <a:xfrm>
              <a:off x="7740" y="7079"/>
              <a:ext cx="3719" cy="1190"/>
            </a:xfrm>
            <a:prstGeom prst="rect">
              <a:avLst/>
            </a:prstGeom>
            <a:noFill/>
            <a:ln>
              <a:noFill/>
              <a:prstDash val="lgDash"/>
            </a:ln>
          </p:spPr>
          <p:txBody>
            <a:bodyPr wrap="square">
              <a:spAutoFit/>
            </a:bodyPr>
            <a:lstStyle/>
            <a:p>
              <a:pPr indent="0" algn="ctr">
                <a:lnSpc>
                  <a:spcPct val="120000"/>
                </a:lnSpc>
                <a:spcBef>
                  <a:spcPts val="0"/>
                </a:spcBef>
                <a:spcAft>
                  <a:spcPts val="0"/>
                </a:spcAft>
                <a:buClr>
                  <a:srgbClr val="966426"/>
                </a:buClr>
                <a:buFont typeface="Wingdings" panose="05000000000000000000" charset="0"/>
                <a:buNone/>
                <a:defRPr/>
              </a:pPr>
              <a:r>
                <a:rPr sz="1800" dirty="0">
                  <a:latin typeface="微软雅黑" panose="020B0503020204020204" charset="-122"/>
                  <a:ea typeface="微软雅黑" panose="020B0503020204020204" charset="-122"/>
                  <a:sym typeface="+mn-ea"/>
                </a:rPr>
                <a:t>降低企业与客户的</a:t>
              </a:r>
              <a:endParaRPr sz="1800" dirty="0">
                <a:latin typeface="微软雅黑" panose="020B0503020204020204" charset="-122"/>
                <a:ea typeface="微软雅黑" panose="020B0503020204020204" charset="-122"/>
                <a:sym typeface="+mn-ea"/>
              </a:endParaRPr>
            </a:p>
            <a:p>
              <a:pPr indent="0" algn="ctr">
                <a:lnSpc>
                  <a:spcPct val="120000"/>
                </a:lnSpc>
                <a:spcBef>
                  <a:spcPts val="0"/>
                </a:spcBef>
                <a:spcAft>
                  <a:spcPts val="0"/>
                </a:spcAft>
                <a:buClr>
                  <a:srgbClr val="966426"/>
                </a:buClr>
                <a:buFont typeface="Wingdings" panose="05000000000000000000" charset="0"/>
                <a:buNone/>
                <a:defRPr/>
              </a:pPr>
              <a:r>
                <a:rPr sz="1800" dirty="0">
                  <a:latin typeface="微软雅黑" panose="020B0503020204020204" charset="-122"/>
                  <a:ea typeface="微软雅黑" panose="020B0503020204020204" charset="-122"/>
                  <a:sym typeface="+mn-ea"/>
                </a:rPr>
                <a:t>交易成本</a:t>
              </a:r>
              <a:endParaRPr sz="1800" dirty="0">
                <a:latin typeface="微软雅黑" panose="020B0503020204020204" charset="-122"/>
                <a:ea typeface="微软雅黑" panose="020B0503020204020204" charset="-122"/>
                <a:sym typeface="+mn-ea"/>
              </a:endParaRPr>
            </a:p>
          </p:txBody>
        </p:sp>
      </p:grpSp>
      <p:grpSp>
        <p:nvGrpSpPr>
          <p:cNvPr id="17" name="组合 16"/>
          <p:cNvGrpSpPr/>
          <p:nvPr/>
        </p:nvGrpSpPr>
        <p:grpSpPr>
          <a:xfrm>
            <a:off x="6219825" y="2490470"/>
            <a:ext cx="2361565" cy="2546985"/>
            <a:chOff x="12611" y="4258"/>
            <a:chExt cx="3719" cy="4011"/>
          </a:xfrm>
        </p:grpSpPr>
        <p:sp>
          <p:nvSpPr>
            <p:cNvPr id="10" name="文本框 9"/>
            <p:cNvSpPr txBox="1"/>
            <p:nvPr/>
          </p:nvSpPr>
          <p:spPr>
            <a:xfrm>
              <a:off x="13437" y="4258"/>
              <a:ext cx="2068" cy="2082"/>
            </a:xfrm>
            <a:prstGeom prst="rect">
              <a:avLst/>
            </a:prstGeom>
            <a:noFill/>
          </p:spPr>
          <p:txBody>
            <a:bodyPr wrap="none" rtlCol="0">
              <a:spAutoFit/>
            </a:bodyPr>
            <a:lstStyle/>
            <a:p>
              <a:pPr algn="ctr"/>
              <a:r>
                <a:rPr lang="en-US" altLang="zh-CN" sz="8000">
                  <a:solidFill>
                    <a:srgbClr val="526580"/>
                  </a:solidFill>
                  <a:latin typeface="DINPro-Black" panose="02000503030000020004" charset="0"/>
                  <a:cs typeface="DINPro-Black" panose="02000503030000020004" charset="0"/>
                </a:rPr>
                <a:t>03</a:t>
              </a:r>
              <a:endParaRPr lang="en-US" altLang="zh-CN" sz="8000">
                <a:solidFill>
                  <a:srgbClr val="526580"/>
                </a:solidFill>
                <a:latin typeface="DINPro-Black" panose="02000503030000020004" charset="0"/>
                <a:cs typeface="DINPro-Black" panose="02000503030000020004" charset="0"/>
              </a:endParaRPr>
            </a:p>
          </p:txBody>
        </p:sp>
        <p:cxnSp>
          <p:nvCxnSpPr>
            <p:cNvPr id="18" name="直接连接符 17"/>
            <p:cNvCxnSpPr/>
            <p:nvPr/>
          </p:nvCxnSpPr>
          <p:spPr>
            <a:xfrm>
              <a:off x="13620" y="6424"/>
              <a:ext cx="1701" cy="0"/>
            </a:xfrm>
            <a:prstGeom prst="line">
              <a:avLst/>
            </a:prstGeom>
            <a:ln w="63500">
              <a:solidFill>
                <a:srgbClr val="7E7E7E"/>
              </a:solidFill>
            </a:ln>
          </p:spPr>
          <p:style>
            <a:lnRef idx="1">
              <a:schemeClr val="accent1"/>
            </a:lnRef>
            <a:fillRef idx="0">
              <a:schemeClr val="accent1"/>
            </a:fillRef>
            <a:effectRef idx="0">
              <a:schemeClr val="accent1"/>
            </a:effectRef>
            <a:fontRef idx="minor">
              <a:schemeClr val="tx1"/>
            </a:fontRef>
          </p:style>
        </p:cxnSp>
        <p:sp>
          <p:nvSpPr>
            <p:cNvPr id="19" name="TextBox 23"/>
            <p:cNvSpPr txBox="1"/>
            <p:nvPr/>
          </p:nvSpPr>
          <p:spPr>
            <a:xfrm>
              <a:off x="12611" y="7079"/>
              <a:ext cx="3719" cy="1190"/>
            </a:xfrm>
            <a:prstGeom prst="rect">
              <a:avLst/>
            </a:prstGeom>
            <a:noFill/>
            <a:ln>
              <a:noFill/>
              <a:prstDash val="lgDash"/>
            </a:ln>
          </p:spPr>
          <p:txBody>
            <a:bodyPr wrap="square">
              <a:spAutoFit/>
            </a:bodyPr>
            <a:lstStyle/>
            <a:p>
              <a:pPr indent="0" algn="ctr">
                <a:lnSpc>
                  <a:spcPct val="120000"/>
                </a:lnSpc>
                <a:spcBef>
                  <a:spcPts val="0"/>
                </a:spcBef>
                <a:spcAft>
                  <a:spcPts val="0"/>
                </a:spcAft>
                <a:buClr>
                  <a:srgbClr val="966426"/>
                </a:buClr>
                <a:buFont typeface="Wingdings" panose="05000000000000000000" charset="0"/>
                <a:buNone/>
                <a:defRPr/>
              </a:pPr>
              <a:r>
                <a:rPr sz="1800" dirty="0">
                  <a:latin typeface="微软雅黑" panose="020B0503020204020204" charset="-122"/>
                  <a:ea typeface="微软雅黑" panose="020B0503020204020204" charset="-122"/>
                  <a:sym typeface="+mn-ea"/>
                </a:rPr>
                <a:t>促进增量购买和</a:t>
              </a:r>
              <a:endParaRPr sz="1800" dirty="0">
                <a:latin typeface="微软雅黑" panose="020B0503020204020204" charset="-122"/>
                <a:ea typeface="微软雅黑" panose="020B0503020204020204" charset="-122"/>
                <a:sym typeface="+mn-ea"/>
              </a:endParaRPr>
            </a:p>
            <a:p>
              <a:pPr indent="0" algn="ctr">
                <a:lnSpc>
                  <a:spcPct val="120000"/>
                </a:lnSpc>
                <a:spcBef>
                  <a:spcPts val="0"/>
                </a:spcBef>
                <a:spcAft>
                  <a:spcPts val="0"/>
                </a:spcAft>
                <a:buClr>
                  <a:srgbClr val="966426"/>
                </a:buClr>
                <a:buFont typeface="Wingdings" panose="05000000000000000000" charset="0"/>
                <a:buNone/>
                <a:defRPr/>
              </a:pPr>
              <a:r>
                <a:rPr sz="1800" dirty="0">
                  <a:latin typeface="微软雅黑" panose="020B0503020204020204" charset="-122"/>
                  <a:ea typeface="微软雅黑" panose="020B0503020204020204" charset="-122"/>
                  <a:sym typeface="+mn-ea"/>
                </a:rPr>
                <a:t>交叉购买</a:t>
              </a:r>
              <a:endParaRPr sz="1800" dirty="0">
                <a:latin typeface="微软雅黑" panose="020B0503020204020204" charset="-122"/>
                <a:ea typeface="微软雅黑" panose="020B0503020204020204" charset="-122"/>
                <a:sym typeface="+mn-ea"/>
              </a:endParaRPr>
            </a:p>
          </p:txBody>
        </p:sp>
      </p:grpSp>
      <p:grpSp>
        <p:nvGrpSpPr>
          <p:cNvPr id="20" name="组合 19"/>
          <p:cNvGrpSpPr/>
          <p:nvPr/>
        </p:nvGrpSpPr>
        <p:grpSpPr>
          <a:xfrm>
            <a:off x="8875395" y="2490470"/>
            <a:ext cx="2361565" cy="2546985"/>
            <a:chOff x="12611" y="4258"/>
            <a:chExt cx="3719" cy="4011"/>
          </a:xfrm>
        </p:grpSpPr>
        <p:sp>
          <p:nvSpPr>
            <p:cNvPr id="21" name="文本框 20"/>
            <p:cNvSpPr txBox="1"/>
            <p:nvPr/>
          </p:nvSpPr>
          <p:spPr>
            <a:xfrm>
              <a:off x="13437" y="4258"/>
              <a:ext cx="2068" cy="2082"/>
            </a:xfrm>
            <a:prstGeom prst="rect">
              <a:avLst/>
            </a:prstGeom>
            <a:noFill/>
          </p:spPr>
          <p:txBody>
            <a:bodyPr wrap="none" rtlCol="0">
              <a:spAutoFit/>
            </a:bodyPr>
            <a:lstStyle/>
            <a:p>
              <a:pPr algn="ctr"/>
              <a:r>
                <a:rPr lang="en-US" altLang="zh-CN" sz="8000">
                  <a:solidFill>
                    <a:srgbClr val="526580"/>
                  </a:solidFill>
                  <a:latin typeface="DINPro-Black" panose="02000503030000020004" charset="0"/>
                  <a:cs typeface="DINPro-Black" panose="02000503030000020004" charset="0"/>
                </a:rPr>
                <a:t>04</a:t>
              </a:r>
              <a:endParaRPr lang="en-US" altLang="zh-CN" sz="8000">
                <a:solidFill>
                  <a:srgbClr val="526580"/>
                </a:solidFill>
                <a:latin typeface="DINPro-Black" panose="02000503030000020004" charset="0"/>
                <a:cs typeface="DINPro-Black" panose="02000503030000020004" charset="0"/>
              </a:endParaRPr>
            </a:p>
          </p:txBody>
        </p:sp>
        <p:cxnSp>
          <p:nvCxnSpPr>
            <p:cNvPr id="22" name="直接连接符 21"/>
            <p:cNvCxnSpPr/>
            <p:nvPr/>
          </p:nvCxnSpPr>
          <p:spPr>
            <a:xfrm>
              <a:off x="13620" y="6424"/>
              <a:ext cx="1701" cy="0"/>
            </a:xfrm>
            <a:prstGeom prst="line">
              <a:avLst/>
            </a:prstGeom>
            <a:ln w="63500">
              <a:solidFill>
                <a:srgbClr val="7E7E7E"/>
              </a:solidFill>
            </a:ln>
          </p:spPr>
          <p:style>
            <a:lnRef idx="1">
              <a:schemeClr val="accent1"/>
            </a:lnRef>
            <a:fillRef idx="0">
              <a:schemeClr val="accent1"/>
            </a:fillRef>
            <a:effectRef idx="0">
              <a:schemeClr val="accent1"/>
            </a:effectRef>
            <a:fontRef idx="minor">
              <a:schemeClr val="tx1"/>
            </a:fontRef>
          </p:style>
        </p:cxnSp>
        <p:sp>
          <p:nvSpPr>
            <p:cNvPr id="23" name="TextBox 23"/>
            <p:cNvSpPr txBox="1"/>
            <p:nvPr/>
          </p:nvSpPr>
          <p:spPr>
            <a:xfrm>
              <a:off x="12611" y="7079"/>
              <a:ext cx="3719" cy="1190"/>
            </a:xfrm>
            <a:prstGeom prst="rect">
              <a:avLst/>
            </a:prstGeom>
            <a:noFill/>
            <a:ln>
              <a:noFill/>
              <a:prstDash val="lgDash"/>
            </a:ln>
          </p:spPr>
          <p:txBody>
            <a:bodyPr wrap="square">
              <a:spAutoFit/>
            </a:bodyPr>
            <a:lstStyle/>
            <a:p>
              <a:pPr indent="0" algn="ctr">
                <a:lnSpc>
                  <a:spcPct val="120000"/>
                </a:lnSpc>
                <a:spcBef>
                  <a:spcPts val="0"/>
                </a:spcBef>
                <a:spcAft>
                  <a:spcPts val="1500"/>
                </a:spcAft>
                <a:buClr>
                  <a:srgbClr val="966426"/>
                </a:buClr>
                <a:buFont typeface="Wingdings" panose="05000000000000000000" charset="0"/>
                <a:buNone/>
                <a:defRPr/>
              </a:pPr>
              <a:r>
                <a:rPr sz="1800" dirty="0">
                  <a:latin typeface="微软雅黑" panose="020B0503020204020204" charset="-122"/>
                  <a:ea typeface="微软雅黑" panose="020B0503020204020204" charset="-122"/>
                  <a:sym typeface="+mn-ea"/>
                </a:rPr>
                <a:t>给企业带来源源不断的利润</a:t>
              </a:r>
              <a:endParaRPr sz="1800" dirty="0">
                <a:latin typeface="微软雅黑" panose="020B0503020204020204" charset="-122"/>
                <a:ea typeface="微软雅黑" panose="020B0503020204020204" charset="-122"/>
                <a:sym typeface="+mn-ea"/>
              </a:endParaRP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a:sym typeface="+mn-ea"/>
              </a:rPr>
              <a:t>大数据在金融领域的应用</a:t>
            </a:r>
            <a:endParaRPr lang="zh-CN" altLang="en-US">
              <a:solidFill>
                <a:schemeClr val="accent1"/>
              </a:solidFill>
            </a:endParaRPr>
          </a:p>
        </p:txBody>
      </p:sp>
      <p:grpSp>
        <p:nvGrpSpPr>
          <p:cNvPr id="16" name="组合 15"/>
          <p:cNvGrpSpPr/>
          <p:nvPr/>
        </p:nvGrpSpPr>
        <p:grpSpPr>
          <a:xfrm>
            <a:off x="634365" y="887095"/>
            <a:ext cx="3517348" cy="473075"/>
            <a:chOff x="2347" y="2773"/>
            <a:chExt cx="6314"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2539" y="2773"/>
              <a:ext cx="612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889000" y="939165"/>
            <a:ext cx="3117215" cy="368300"/>
          </a:xfrm>
          <a:prstGeom prst="rect">
            <a:avLst/>
          </a:prstGeom>
          <a:noFill/>
        </p:spPr>
        <p:txBody>
          <a:bodyPr wrap="square">
            <a:spAutoFit/>
          </a:bodyPr>
          <a:lstStyle/>
          <a:p>
            <a:r>
              <a:rPr lang="zh-CN" altLang="en-US" sz="1800" b="1" dirty="0">
                <a:solidFill>
                  <a:schemeClr val="bg1"/>
                </a:solidFill>
                <a:latin typeface="微软雅黑" panose="020B0503020204020204" charset="-122"/>
                <a:ea typeface="微软雅黑" panose="020B0503020204020204" charset="-122"/>
                <a:sym typeface="+mn-ea"/>
              </a:rPr>
              <a:t>（四）大数据客户关系管理</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4216400" y="939800"/>
            <a:ext cx="3477895" cy="368300"/>
          </a:xfrm>
          <a:prstGeom prst="rect">
            <a:avLst/>
          </a:prstGeom>
          <a:noFill/>
        </p:spPr>
        <p:txBody>
          <a:bodyPr wrap="square">
            <a:spAutoFit/>
          </a:bodyPr>
          <a:lstStyle/>
          <a:p>
            <a:r>
              <a:rPr sz="1800" b="1" dirty="0">
                <a:solidFill>
                  <a:schemeClr val="accent1"/>
                </a:solidFill>
                <a:latin typeface="微软雅黑" panose="020B0503020204020204" charset="-122"/>
                <a:ea typeface="微软雅黑" panose="020B0503020204020204" charset="-122"/>
                <a:sym typeface="+mn-ea"/>
              </a:rPr>
              <a:t>3.</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大数据有效客户关系管理</a:t>
            </a:r>
            <a:endParaRPr sz="1800" b="1" dirty="0">
              <a:solidFill>
                <a:schemeClr val="accent1"/>
              </a:solidFill>
              <a:latin typeface="微软雅黑" panose="020B0503020204020204" charset="-122"/>
              <a:ea typeface="微软雅黑" panose="020B0503020204020204" charset="-122"/>
              <a:sym typeface="+mn-ea"/>
            </a:endParaRPr>
          </a:p>
        </p:txBody>
      </p:sp>
      <p:cxnSp>
        <p:nvCxnSpPr>
          <p:cNvPr id="2" name="直接连接符 1"/>
          <p:cNvCxnSpPr/>
          <p:nvPr>
            <p:custDataLst>
              <p:tags r:id="rId1"/>
            </p:custDataLst>
          </p:nvPr>
        </p:nvCxnSpPr>
        <p:spPr>
          <a:xfrm>
            <a:off x="964878" y="3984636"/>
            <a:ext cx="10263514" cy="0"/>
          </a:xfrm>
          <a:prstGeom prst="line">
            <a:avLst/>
          </a:prstGeom>
          <a:ln w="12700">
            <a:solidFill>
              <a:schemeClr val="l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泪滴形 9"/>
          <p:cNvSpPr/>
          <p:nvPr>
            <p:custDataLst>
              <p:tags r:id="rId2"/>
            </p:custDataLst>
          </p:nvPr>
        </p:nvSpPr>
        <p:spPr>
          <a:xfrm rot="8100436">
            <a:off x="1725010" y="2209601"/>
            <a:ext cx="959339" cy="959339"/>
          </a:xfrm>
          <a:prstGeom prst="teardrop">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custDataLst>
              <p:tags r:id="rId3"/>
            </p:custDataLst>
          </p:nvPr>
        </p:nvSpPr>
        <p:spPr>
          <a:xfrm>
            <a:off x="1844679" y="2329269"/>
            <a:ext cx="720000" cy="720000"/>
          </a:xfrm>
          <a:prstGeom prst="rect">
            <a:avLst/>
          </a:prstGeom>
          <a:noFill/>
        </p:spPr>
        <p:txBody>
          <a:bodyPr wrap="square" rtlCol="0" anchor="ctr" anchorCtr="0">
            <a:normAutofit fontScale="75000" lnSpcReduction="20000"/>
          </a:bodyPr>
          <a:lstStyle/>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01</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4" name="泪滴形 3"/>
          <p:cNvSpPr/>
          <p:nvPr>
            <p:custDataLst>
              <p:tags r:id="rId4"/>
            </p:custDataLst>
          </p:nvPr>
        </p:nvSpPr>
        <p:spPr>
          <a:xfrm rot="18886495">
            <a:off x="9181282" y="4811879"/>
            <a:ext cx="959339" cy="959339"/>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5"/>
            </p:custDataLst>
          </p:nvPr>
        </p:nvSpPr>
        <p:spPr>
          <a:xfrm>
            <a:off x="9300951" y="4931548"/>
            <a:ext cx="720000" cy="720000"/>
          </a:xfrm>
          <a:prstGeom prst="rect">
            <a:avLst/>
          </a:prstGeom>
          <a:noFill/>
        </p:spPr>
        <p:txBody>
          <a:bodyPr wrap="square" rtlCol="0" anchor="ctr" anchorCtr="0">
            <a:normAutofit fontScale="75000" lnSpcReduction="20000"/>
          </a:bodyPr>
          <a:lstStyle/>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04</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18" name="泪滴形 17"/>
          <p:cNvSpPr/>
          <p:nvPr>
            <p:custDataLst>
              <p:tags r:id="rId6"/>
            </p:custDataLst>
          </p:nvPr>
        </p:nvSpPr>
        <p:spPr>
          <a:xfrm rot="18886495">
            <a:off x="4153008" y="4808434"/>
            <a:ext cx="959339" cy="959339"/>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custDataLst>
              <p:tags r:id="rId7"/>
            </p:custDataLst>
          </p:nvPr>
        </p:nvSpPr>
        <p:spPr>
          <a:xfrm>
            <a:off x="4272677" y="4928103"/>
            <a:ext cx="720000" cy="720000"/>
          </a:xfrm>
          <a:prstGeom prst="rect">
            <a:avLst/>
          </a:prstGeom>
          <a:noFill/>
        </p:spPr>
        <p:txBody>
          <a:bodyPr wrap="square" rtlCol="0" anchor="ctr" anchorCtr="0">
            <a:normAutofit fontScale="75000" lnSpcReduction="20000"/>
          </a:bodyPr>
          <a:lstStyle/>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02</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8" name="泪滴形 7"/>
          <p:cNvSpPr/>
          <p:nvPr>
            <p:custDataLst>
              <p:tags r:id="rId8"/>
            </p:custDataLst>
          </p:nvPr>
        </p:nvSpPr>
        <p:spPr>
          <a:xfrm rot="8100436">
            <a:off x="6704604" y="2203748"/>
            <a:ext cx="959339" cy="959339"/>
          </a:xfrm>
          <a:prstGeom prst="teardrop">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9" name="文本框 8"/>
          <p:cNvSpPr txBox="1"/>
          <p:nvPr>
            <p:custDataLst>
              <p:tags r:id="rId9"/>
            </p:custDataLst>
          </p:nvPr>
        </p:nvSpPr>
        <p:spPr>
          <a:xfrm>
            <a:off x="6824273" y="2323417"/>
            <a:ext cx="720000" cy="720000"/>
          </a:xfrm>
          <a:prstGeom prst="rect">
            <a:avLst/>
          </a:prstGeom>
          <a:noFill/>
        </p:spPr>
        <p:txBody>
          <a:bodyPr wrap="square" rtlCol="0" anchor="ctr" anchorCtr="0">
            <a:normAutofit fontScale="75000" lnSpcReduction="20000"/>
          </a:bodyPr>
          <a:lstStyle/>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03</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11" name="文本框 10"/>
          <p:cNvSpPr txBox="1"/>
          <p:nvPr>
            <p:custDataLst>
              <p:tags r:id="rId10"/>
            </p:custDataLst>
          </p:nvPr>
        </p:nvSpPr>
        <p:spPr>
          <a:xfrm>
            <a:off x="3662284" y="2953132"/>
            <a:ext cx="1894304" cy="800164"/>
          </a:xfrm>
          <a:prstGeom prst="rect">
            <a:avLst/>
          </a:prstGeom>
          <a:noFill/>
        </p:spPr>
        <p:txBody>
          <a:bodyPr wrap="square" rtlCol="0" anchor="b">
            <a:noAutofit/>
          </a:bodyPr>
          <a:lstStyle/>
          <a:p>
            <a:pPr marL="0" lvl="0" indent="0" algn="ctr">
              <a:lnSpc>
                <a:spcPct val="120000"/>
              </a:lnSpc>
              <a:spcBef>
                <a:spcPts val="0"/>
              </a:spcBef>
              <a:spcAft>
                <a:spcPts val="0"/>
              </a:spcAft>
              <a:buSzPct val="100000"/>
            </a:pPr>
            <a:r>
              <a:rPr lang="zh-CN" altLang="en-US" sz="2000" b="1" spc="150" dirty="0">
                <a:solidFill>
                  <a:schemeClr val="tx1"/>
                </a:solidFill>
                <a:latin typeface="Arial" panose="020B0604020202020204" pitchFamily="34" charset="0"/>
                <a:ea typeface="微软雅黑" panose="020B0503020204020204" charset="-122"/>
              </a:rPr>
              <a:t>提供</a:t>
            </a:r>
            <a:endParaRPr lang="zh-CN" altLang="en-US" sz="2000" b="1" spc="150" dirty="0">
              <a:solidFill>
                <a:schemeClr val="tx1"/>
              </a:solidFill>
              <a:latin typeface="Arial" panose="020B0604020202020204" pitchFamily="34" charset="0"/>
              <a:ea typeface="微软雅黑" panose="020B0503020204020204" charset="-122"/>
            </a:endParaRPr>
          </a:p>
          <a:p>
            <a:pPr marL="0" lvl="0" indent="0" algn="ctr">
              <a:lnSpc>
                <a:spcPct val="120000"/>
              </a:lnSpc>
              <a:spcBef>
                <a:spcPts val="0"/>
              </a:spcBef>
              <a:spcAft>
                <a:spcPts val="0"/>
              </a:spcAft>
              <a:buSzPct val="100000"/>
            </a:pPr>
            <a:r>
              <a:rPr lang="zh-CN" altLang="en-US" sz="2000" b="1" spc="150" dirty="0">
                <a:solidFill>
                  <a:schemeClr val="tx1"/>
                </a:solidFill>
                <a:latin typeface="Arial" panose="020B0604020202020204" pitchFamily="34" charset="0"/>
                <a:ea typeface="微软雅黑" panose="020B0503020204020204" charset="-122"/>
              </a:rPr>
              <a:t>个性化服务</a:t>
            </a:r>
            <a:endParaRPr lang="zh-CN" altLang="en-US" sz="2000" b="1" spc="150" dirty="0">
              <a:solidFill>
                <a:schemeClr val="tx1"/>
              </a:solidFill>
              <a:latin typeface="Arial" panose="020B0604020202020204" pitchFamily="34" charset="0"/>
              <a:ea typeface="微软雅黑" panose="020B0503020204020204" charset="-122"/>
            </a:endParaRPr>
          </a:p>
        </p:txBody>
      </p:sp>
      <p:sp>
        <p:nvSpPr>
          <p:cNvPr id="24" name="文本框 23"/>
          <p:cNvSpPr txBox="1"/>
          <p:nvPr>
            <p:custDataLst>
              <p:tags r:id="rId11"/>
            </p:custDataLst>
          </p:nvPr>
        </p:nvSpPr>
        <p:spPr>
          <a:xfrm>
            <a:off x="6234898" y="4224232"/>
            <a:ext cx="1894304" cy="800164"/>
          </a:xfrm>
          <a:prstGeom prst="rect">
            <a:avLst/>
          </a:prstGeom>
          <a:noFill/>
        </p:spPr>
        <p:txBody>
          <a:bodyPr wrap="square" rtlCol="0"/>
          <a:lstStyle/>
          <a:p>
            <a:pPr marL="0" lvl="0" indent="0" algn="ctr">
              <a:lnSpc>
                <a:spcPct val="120000"/>
              </a:lnSpc>
              <a:spcBef>
                <a:spcPts val="0"/>
              </a:spcBef>
              <a:spcAft>
                <a:spcPts val="0"/>
              </a:spcAft>
              <a:buSzPct val="100000"/>
            </a:pPr>
            <a:r>
              <a:rPr lang="zh-CN" altLang="en-US" sz="2000" b="1" spc="150" dirty="0">
                <a:solidFill>
                  <a:schemeClr val="tx1"/>
                </a:solidFill>
                <a:latin typeface="Arial" panose="020B0604020202020204" pitchFamily="34" charset="0"/>
                <a:ea typeface="微软雅黑" panose="020B0503020204020204" charset="-122"/>
              </a:rPr>
              <a:t>客户流失预测</a:t>
            </a:r>
            <a:endParaRPr lang="zh-CN" altLang="en-US" sz="2000" b="1" spc="150" dirty="0">
              <a:solidFill>
                <a:schemeClr val="tx1"/>
              </a:solidFill>
              <a:latin typeface="Arial" panose="020B0604020202020204" pitchFamily="34" charset="0"/>
              <a:ea typeface="微软雅黑" panose="020B0503020204020204" charset="-122"/>
            </a:endParaRPr>
          </a:p>
        </p:txBody>
      </p:sp>
      <p:sp>
        <p:nvSpPr>
          <p:cNvPr id="28" name="文本框 27"/>
          <p:cNvSpPr txBox="1"/>
          <p:nvPr>
            <p:custDataLst>
              <p:tags r:id="rId12"/>
            </p:custDataLst>
          </p:nvPr>
        </p:nvSpPr>
        <p:spPr>
          <a:xfrm>
            <a:off x="8701927" y="2980286"/>
            <a:ext cx="1894304" cy="800164"/>
          </a:xfrm>
          <a:prstGeom prst="rect">
            <a:avLst/>
          </a:prstGeom>
          <a:noFill/>
        </p:spPr>
        <p:txBody>
          <a:bodyPr wrap="square" rtlCol="0" anchor="b">
            <a:noAutofit/>
          </a:bodyPr>
          <a:lstStyle/>
          <a:p>
            <a:pPr marL="0" lvl="0" indent="0" algn="ctr">
              <a:lnSpc>
                <a:spcPct val="120000"/>
              </a:lnSpc>
              <a:spcBef>
                <a:spcPts val="0"/>
              </a:spcBef>
              <a:spcAft>
                <a:spcPts val="0"/>
              </a:spcAft>
              <a:buSzPct val="100000"/>
            </a:pPr>
            <a:r>
              <a:rPr lang="zh-CN" altLang="en-US" sz="2000" b="1" spc="150" dirty="0">
                <a:solidFill>
                  <a:schemeClr val="tx1"/>
                </a:solidFill>
                <a:latin typeface="Arial" panose="020B0604020202020204" pitchFamily="34" charset="0"/>
                <a:ea typeface="微软雅黑" panose="020B0503020204020204" charset="-122"/>
              </a:rPr>
              <a:t>欺诈检测</a:t>
            </a:r>
            <a:endParaRPr lang="zh-CN" altLang="en-US" sz="2000" b="1" spc="150" dirty="0">
              <a:solidFill>
                <a:schemeClr val="tx1"/>
              </a:solidFill>
              <a:latin typeface="Arial" panose="020B0604020202020204" pitchFamily="34" charset="0"/>
              <a:ea typeface="微软雅黑" panose="020B0503020204020204" charset="-122"/>
            </a:endParaRPr>
          </a:p>
        </p:txBody>
      </p:sp>
      <p:cxnSp>
        <p:nvCxnSpPr>
          <p:cNvPr id="32" name="直接连接符 31"/>
          <p:cNvCxnSpPr/>
          <p:nvPr>
            <p:custDataLst>
              <p:tags r:id="rId13"/>
            </p:custDataLst>
          </p:nvPr>
        </p:nvCxnSpPr>
        <p:spPr>
          <a:xfrm>
            <a:off x="2203765" y="3436350"/>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椭圆 16"/>
          <p:cNvSpPr/>
          <p:nvPr>
            <p:custDataLst>
              <p:tags r:id="rId14"/>
            </p:custDataLst>
          </p:nvPr>
        </p:nvSpPr>
        <p:spPr>
          <a:xfrm>
            <a:off x="2118519" y="3903464"/>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4" name="椭圆 33"/>
          <p:cNvSpPr/>
          <p:nvPr>
            <p:custDataLst>
              <p:tags r:id="rId15"/>
            </p:custDataLst>
          </p:nvPr>
        </p:nvSpPr>
        <p:spPr>
          <a:xfrm>
            <a:off x="4543941" y="3901927"/>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19" name="椭圆 18"/>
          <p:cNvSpPr/>
          <p:nvPr>
            <p:custDataLst>
              <p:tags r:id="rId16"/>
            </p:custDataLst>
          </p:nvPr>
        </p:nvSpPr>
        <p:spPr>
          <a:xfrm>
            <a:off x="7097365" y="3907931"/>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6" name="椭圆 35"/>
          <p:cNvSpPr/>
          <p:nvPr>
            <p:custDataLst>
              <p:tags r:id="rId17"/>
            </p:custDataLst>
          </p:nvPr>
        </p:nvSpPr>
        <p:spPr>
          <a:xfrm>
            <a:off x="9578349" y="3903572"/>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cxnSp>
        <p:nvCxnSpPr>
          <p:cNvPr id="39" name="直接连接符 38"/>
          <p:cNvCxnSpPr/>
          <p:nvPr>
            <p:custDataLst>
              <p:tags r:id="rId18"/>
            </p:custDataLst>
          </p:nvPr>
        </p:nvCxnSpPr>
        <p:spPr>
          <a:xfrm>
            <a:off x="7181589" y="3418938"/>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custDataLst>
              <p:tags r:id="rId19"/>
            </p:custDataLst>
          </p:nvPr>
        </p:nvCxnSpPr>
        <p:spPr>
          <a:xfrm>
            <a:off x="4622272" y="4122627"/>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0"/>
            </p:custDataLst>
          </p:nvPr>
        </p:nvCxnSpPr>
        <p:spPr>
          <a:xfrm>
            <a:off x="9657478" y="4136013"/>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文本框 43"/>
          <p:cNvSpPr txBox="1"/>
          <p:nvPr>
            <p:custDataLst>
              <p:tags r:id="rId21"/>
            </p:custDataLst>
          </p:nvPr>
        </p:nvSpPr>
        <p:spPr>
          <a:xfrm>
            <a:off x="1256851" y="4231774"/>
            <a:ext cx="1894304" cy="800164"/>
          </a:xfrm>
          <a:prstGeom prst="rect">
            <a:avLst/>
          </a:prstGeom>
          <a:noFill/>
        </p:spPr>
        <p:txBody>
          <a:bodyPr wrap="square" rtlCol="0"/>
          <a:lstStyle/>
          <a:p>
            <a:pPr marL="0" lvl="0" indent="0" algn="ctr">
              <a:lnSpc>
                <a:spcPct val="120000"/>
              </a:lnSpc>
              <a:spcBef>
                <a:spcPts val="0"/>
              </a:spcBef>
              <a:spcAft>
                <a:spcPts val="0"/>
              </a:spcAft>
              <a:buSzPct val="100000"/>
            </a:pPr>
            <a:r>
              <a:rPr lang="zh-CN" altLang="en-US" sz="2000" b="1" spc="150" dirty="0">
                <a:solidFill>
                  <a:schemeClr val="tx1"/>
                </a:solidFill>
                <a:latin typeface="Arial" panose="020B0604020202020204" pitchFamily="34" charset="0"/>
                <a:ea typeface="微软雅黑" panose="020B0503020204020204" charset="-122"/>
              </a:rPr>
              <a:t>拓展客户渠道</a:t>
            </a:r>
            <a:endParaRPr lang="zh-CN" altLang="en-US" sz="2000" b="1" spc="150" dirty="0">
              <a:solidFill>
                <a:schemeClr val="tx1"/>
              </a:solidFill>
              <a:latin typeface="Arial" panose="020B0604020202020204" pitchFamily="34" charset="0"/>
              <a:ea typeface="微软雅黑" panose="020B0503020204020204" charset="-122"/>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up)">
                                      <p:cBhvr>
                                        <p:cTn id="52" dur="500"/>
                                        <p:tgtEl>
                                          <p:spTgt spid="41"/>
                                        </p:tgtEl>
                                      </p:cBhvr>
                                    </p:animEffect>
                                  </p:childTnLst>
                                </p:cTn>
                              </p:par>
                            </p:childTnLst>
                          </p:cTn>
                        </p:par>
                        <p:par>
                          <p:cTn id="53" fill="hold">
                            <p:stCondLst>
                              <p:cond delay="1000"/>
                            </p:stCondLst>
                            <p:childTnLst>
                              <p:par>
                                <p:cTn id="54" presetID="22" presetClass="entr" presetSubtype="1"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up)">
                                      <p:cBhvr>
                                        <p:cTn id="56" dur="500"/>
                                        <p:tgtEl>
                                          <p:spTgt spid="1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up)">
                                      <p:cBhvr>
                                        <p:cTn id="59" dur="500"/>
                                        <p:tgtEl>
                                          <p:spTgt spid="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
                            </p:stCondLst>
                            <p:childTnLst>
                              <p:par>
                                <p:cTn id="71" presetID="22" presetClass="entr" presetSubtype="4"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down)">
                                      <p:cBhvr>
                                        <p:cTn id="73" dur="500"/>
                                        <p:tgtEl>
                                          <p:spTgt spid="39"/>
                                        </p:tgtEl>
                                      </p:cBhvr>
                                    </p:animEffect>
                                  </p:childTnLst>
                                </p:cTn>
                              </p:par>
                            </p:childTnLst>
                          </p:cTn>
                        </p:par>
                        <p:par>
                          <p:cTn id="74" fill="hold">
                            <p:stCondLst>
                              <p:cond delay="1000"/>
                            </p:stCondLst>
                            <p:childTnLst>
                              <p:par>
                                <p:cTn id="75" presetID="22" presetClass="entr" presetSubtype="4"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500"/>
                                        <p:tgtEl>
                                          <p:spTgt spid="9"/>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down)">
                                      <p:cBhvr>
                                        <p:cTn id="80" dur="500"/>
                                        <p:tgtEl>
                                          <p:spTgt spid="8"/>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up)">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Effect transition="in" filter="fade">
                                      <p:cBhvr>
                                        <p:cTn id="90" dur="500"/>
                                        <p:tgtEl>
                                          <p:spTgt spid="36"/>
                                        </p:tgtEl>
                                      </p:cBhvr>
                                    </p:animEffect>
                                  </p:childTnLst>
                                </p:cTn>
                              </p:par>
                            </p:childTnLst>
                          </p:cTn>
                        </p:par>
                        <p:par>
                          <p:cTn id="91" fill="hold">
                            <p:stCondLst>
                              <p:cond delay="500"/>
                            </p:stCondLst>
                            <p:childTnLst>
                              <p:par>
                                <p:cTn id="92" presetID="22" presetClass="entr" presetSubtype="1" fill="hold"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up)">
                                      <p:cBhvr>
                                        <p:cTn id="94" dur="500"/>
                                        <p:tgtEl>
                                          <p:spTgt spid="42"/>
                                        </p:tgtEl>
                                      </p:cBhvr>
                                    </p:animEffect>
                                  </p:childTnLst>
                                </p:cTn>
                              </p:par>
                            </p:childTnLst>
                          </p:cTn>
                        </p:par>
                        <p:par>
                          <p:cTn id="95" fill="hold">
                            <p:stCondLst>
                              <p:cond delay="1000"/>
                            </p:stCondLst>
                            <p:childTnLst>
                              <p:par>
                                <p:cTn id="96" presetID="22" presetClass="entr" presetSubtype="1" fill="hold" grpId="0"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up)">
                                      <p:cBhvr>
                                        <p:cTn id="98" dur="500"/>
                                        <p:tgtEl>
                                          <p:spTgt spid="5"/>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wipe(up)">
                                      <p:cBhvr>
                                        <p:cTn id="101" dur="500"/>
                                        <p:tgtEl>
                                          <p:spTgt spid="4"/>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down)">
                                      <p:cBhvr>
                                        <p:cTn id="10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10" grpId="0" bldLvl="0" animBg="1"/>
      <p:bldP spid="3" grpId="0"/>
      <p:bldP spid="4" grpId="0" bldLvl="0" animBg="1"/>
      <p:bldP spid="5" grpId="0"/>
      <p:bldP spid="18" grpId="0" bldLvl="0" animBg="1"/>
      <p:bldP spid="7" grpId="0"/>
      <p:bldP spid="8" grpId="0" bldLvl="0" animBg="1"/>
      <p:bldP spid="9" grpId="0"/>
      <p:bldP spid="11" grpId="0"/>
      <p:bldP spid="24" grpId="0"/>
      <p:bldP spid="28" grpId="0"/>
      <p:bldP spid="17" grpId="0" bldLvl="0" animBg="1"/>
      <p:bldP spid="34" grpId="0" bldLvl="0" animBg="1"/>
      <p:bldP spid="19" grpId="0" bldLvl="0" animBg="1"/>
      <p:bldP spid="36" grpId="0" bldLvl="0" animBg="1"/>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a:off x="1353" y="600"/>
            <a:ext cx="6879636" cy="6879636"/>
          </a:xfrm>
          <a:prstGeom prst="rtTriangle">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3" name="任意多边形 2"/>
          <p:cNvSpPr/>
          <p:nvPr>
            <p:custDataLst>
              <p:tags r:id="rId2"/>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6" name="文本框 5"/>
          <p:cNvSpPr txBox="1"/>
          <p:nvPr/>
        </p:nvSpPr>
        <p:spPr>
          <a:xfrm>
            <a:off x="5423783" y="2272061"/>
            <a:ext cx="6229850" cy="2306955"/>
          </a:xfrm>
          <a:prstGeom prst="rect">
            <a:avLst/>
          </a:prstGeom>
          <a:noFill/>
        </p:spPr>
        <p:txBody>
          <a:bodyPr wrap="square" rtlCol="0">
            <a:spAutoFit/>
          </a:bodyPr>
          <a:lstStyle/>
          <a:p>
            <a:pPr algn="ctr"/>
            <a:r>
              <a:rPr kumimoji="1" lang="zh-CN" altLang="en-US" sz="7200" b="1" dirty="0">
                <a:solidFill>
                  <a:prstClr val="white">
                    <a:lumMod val="50000"/>
                  </a:prstClr>
                </a:solidFill>
                <a:cs typeface="+mn-ea"/>
                <a:sym typeface="+mn-lt"/>
              </a:rPr>
              <a:t>感谢观看 </a:t>
            </a:r>
            <a:r>
              <a:rPr kumimoji="1" lang="en-US" altLang="zh-CN" sz="7200" b="1" dirty="0">
                <a:solidFill>
                  <a:prstClr val="white">
                    <a:lumMod val="50000"/>
                  </a:prstClr>
                </a:solidFill>
                <a:cs typeface="+mn-ea"/>
                <a:sym typeface="+mn-lt"/>
              </a:rPr>
              <a:t>THANK YOU!</a:t>
            </a:r>
            <a:endParaRPr kumimoji="1" lang="en-US" altLang="zh-CN" sz="7200" b="1" dirty="0">
              <a:solidFill>
                <a:prstClr val="white">
                  <a:lumMod val="50000"/>
                </a:prstClr>
              </a:solidFill>
              <a:cs typeface="+mn-ea"/>
              <a:sym typeface="+mn-lt"/>
            </a:endParaRPr>
          </a:p>
        </p:txBody>
      </p:sp>
      <p:sp>
        <p:nvSpPr>
          <p:cNvPr id="9" name="文本框 8"/>
          <p:cNvSpPr txBox="1"/>
          <p:nvPr/>
        </p:nvSpPr>
        <p:spPr>
          <a:xfrm rot="2648766">
            <a:off x="963533" y="1860942"/>
            <a:ext cx="4992812" cy="748030"/>
          </a:xfrm>
          <a:prstGeom prst="rect">
            <a:avLst/>
          </a:prstGeom>
          <a:noFill/>
        </p:spPr>
        <p:txBody>
          <a:bodyPr wrap="square" rtlCol="0">
            <a:spAutoFit/>
          </a:bodyPr>
          <a:lstStyle/>
          <a:p>
            <a:r>
              <a:rPr kumimoji="1" lang="en-US" altLang="zh-CN" sz="4265" dirty="0">
                <a:solidFill>
                  <a:schemeClr val="accent1"/>
                </a:solidFill>
                <a:latin typeface="Agency FB" panose="020B0503020202020204" pitchFamily="34" charset="0"/>
                <a:cs typeface="+mn-ea"/>
                <a:sym typeface="+mn-lt"/>
              </a:rPr>
              <a:t>BUSINESS POWERPOINT</a:t>
            </a:r>
            <a:endParaRPr kumimoji="1" lang="en-US" altLang="zh-CN" sz="4265" dirty="0">
              <a:solidFill>
                <a:schemeClr val="accent1"/>
              </a:solidFill>
              <a:latin typeface="Agency FB" panose="020B0503020202020204" pitchFamily="34" charset="0"/>
              <a:cs typeface="+mn-ea"/>
              <a:sym typeface="+mn-lt"/>
            </a:endParaRPr>
          </a:p>
        </p:txBody>
      </p:sp>
      <p:sp>
        <p:nvSpPr>
          <p:cNvPr id="12" name="直角三角形 11"/>
          <p:cNvSpPr/>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DBEFF9">
                  <a:lumMod val="25000"/>
                </a:srgb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a:picLocks noChangeAspect="1"/>
          </p:cNvPicPr>
          <p:nvPr/>
        </p:nvPicPr>
        <p:blipFill>
          <a:blip r:embed="rId1">
            <a:lum contrast="-42000"/>
          </a:blip>
          <a:srcRect t="17334" b="56427"/>
          <a:stretch>
            <a:fillRect/>
          </a:stretch>
        </p:blipFill>
        <p:spPr>
          <a:xfrm>
            <a:off x="0" y="1125855"/>
            <a:ext cx="12191365" cy="2399030"/>
          </a:xfrm>
          <a:prstGeom prst="rect">
            <a:avLst/>
          </a:prstGeom>
          <a:noFill/>
          <a:ln w="9525">
            <a:noFill/>
          </a:ln>
        </p:spPr>
      </p:pic>
      <p:sp>
        <p:nvSpPr>
          <p:cNvPr id="6" name="标题 5"/>
          <p:cNvSpPr>
            <a:spLocks noGrp="1"/>
          </p:cNvSpPr>
          <p:nvPr>
            <p:ph type="title"/>
          </p:nvPr>
        </p:nvSpPr>
        <p:spPr/>
        <p:txBody>
          <a:bodyPr/>
          <a:lstStyle/>
          <a:p>
            <a:r>
              <a:rPr lang="zh-CN" altLang="en-US">
                <a:solidFill>
                  <a:schemeClr val="accent1"/>
                </a:solidFill>
              </a:rPr>
              <a:t>大数据在金融领域的应用</a:t>
            </a:r>
            <a:endParaRPr lang="zh-CN" altLang="en-US">
              <a:solidFill>
                <a:schemeClr val="accent1"/>
              </a:solidFill>
            </a:endParaRPr>
          </a:p>
        </p:txBody>
      </p:sp>
      <p:sp>
        <p:nvSpPr>
          <p:cNvPr id="4" name="圆角矩形 3"/>
          <p:cNvSpPr/>
          <p:nvPr>
            <p:custDataLst>
              <p:tags r:id="rId2"/>
            </p:custDataLst>
          </p:nvPr>
        </p:nvSpPr>
        <p:spPr>
          <a:xfrm>
            <a:off x="673929" y="1125538"/>
            <a:ext cx="10844776" cy="2393516"/>
          </a:xfrm>
          <a:prstGeom prst="roundRect">
            <a:avLst>
              <a:gd name="adj" fmla="val 0"/>
            </a:avLst>
          </a:prstGeom>
          <a:solidFill>
            <a:schemeClr val="accent1">
              <a:lumMod val="50000"/>
              <a:alpha val="70000"/>
            </a:schemeClr>
          </a:solidFill>
          <a:ln w="12700" cap="flat" cmpd="sng" algn="ctr">
            <a:noFill/>
            <a:prstDash val="solid"/>
            <a:miter lim="800000"/>
          </a:ln>
          <a:effectLst/>
        </p:spPr>
        <p:style>
          <a:lnRef idx="2">
            <a:srgbClr val="4276AA">
              <a:shade val="50000"/>
            </a:srgbClr>
          </a:lnRef>
          <a:fillRef idx="1">
            <a:srgbClr val="4276AA"/>
          </a:fillRef>
          <a:effectRef idx="0">
            <a:srgbClr val="4276AA"/>
          </a:effectRef>
          <a:fontRef idx="minor">
            <a:srgbClr val="FFFFFF"/>
          </a:fontRef>
        </p:style>
        <p:txBody>
          <a:bodyPr anchor="ctr"/>
          <a:lstStyle/>
          <a:p>
            <a:pPr algn="ctr">
              <a:lnSpc>
                <a:spcPct val="130000"/>
              </a:lnSpc>
            </a:pPr>
            <a:endParaRPr lang="zh-CN" altLang="en-US" sz="1600" b="1"/>
          </a:p>
        </p:txBody>
      </p:sp>
      <p:cxnSp>
        <p:nvCxnSpPr>
          <p:cNvPr id="14" name="直接连接符 13"/>
          <p:cNvCxnSpPr/>
          <p:nvPr>
            <p:custDataLst>
              <p:tags r:id="rId3"/>
            </p:custDataLst>
          </p:nvPr>
        </p:nvCxnSpPr>
        <p:spPr>
          <a:xfrm>
            <a:off x="3372511" y="4280548"/>
            <a:ext cx="0" cy="1548000"/>
          </a:xfrm>
          <a:prstGeom prst="line">
            <a:avLst/>
          </a:prstGeom>
          <a:ln w="3175">
            <a:solidFill>
              <a:srgbClr val="FFFFFF">
                <a:lumMod val="85000"/>
              </a:srgbClr>
            </a:solidFill>
          </a:ln>
        </p:spPr>
        <p:style>
          <a:lnRef idx="1">
            <a:srgbClr val="4276AA"/>
          </a:lnRef>
          <a:fillRef idx="0">
            <a:srgbClr val="4276AA"/>
          </a:fillRef>
          <a:effectRef idx="0">
            <a:srgbClr val="4276AA"/>
          </a:effectRef>
          <a:fontRef idx="minor">
            <a:srgbClr val="000000"/>
          </a:fontRef>
        </p:style>
      </p:cxnSp>
      <p:cxnSp>
        <p:nvCxnSpPr>
          <p:cNvPr id="15" name="直接连接符 14"/>
          <p:cNvCxnSpPr/>
          <p:nvPr>
            <p:custDataLst>
              <p:tags r:id="rId4"/>
            </p:custDataLst>
          </p:nvPr>
        </p:nvCxnSpPr>
        <p:spPr>
          <a:xfrm>
            <a:off x="5826673" y="4280548"/>
            <a:ext cx="0" cy="1548000"/>
          </a:xfrm>
          <a:prstGeom prst="line">
            <a:avLst/>
          </a:prstGeom>
          <a:ln w="3175">
            <a:solidFill>
              <a:srgbClr val="FFFFFF">
                <a:lumMod val="85000"/>
              </a:srgbClr>
            </a:solidFill>
          </a:ln>
        </p:spPr>
        <p:style>
          <a:lnRef idx="1">
            <a:srgbClr val="4276AA"/>
          </a:lnRef>
          <a:fillRef idx="0">
            <a:srgbClr val="4276AA"/>
          </a:fillRef>
          <a:effectRef idx="0">
            <a:srgbClr val="4276AA"/>
          </a:effectRef>
          <a:fontRef idx="minor">
            <a:srgbClr val="000000"/>
          </a:fontRef>
        </p:style>
      </p:cxnSp>
      <p:cxnSp>
        <p:nvCxnSpPr>
          <p:cNvPr id="16" name="直接连接符 15"/>
          <p:cNvCxnSpPr/>
          <p:nvPr>
            <p:custDataLst>
              <p:tags r:id="rId5"/>
            </p:custDataLst>
          </p:nvPr>
        </p:nvCxnSpPr>
        <p:spPr>
          <a:xfrm>
            <a:off x="8339468" y="4280548"/>
            <a:ext cx="0" cy="1548000"/>
          </a:xfrm>
          <a:prstGeom prst="line">
            <a:avLst/>
          </a:prstGeom>
          <a:ln w="3175">
            <a:solidFill>
              <a:srgbClr val="FFFFFF">
                <a:lumMod val="85000"/>
              </a:srgbClr>
            </a:solidFill>
          </a:ln>
        </p:spPr>
        <p:style>
          <a:lnRef idx="1">
            <a:srgbClr val="4276AA"/>
          </a:lnRef>
          <a:fillRef idx="0">
            <a:srgbClr val="4276AA"/>
          </a:fillRef>
          <a:effectRef idx="0">
            <a:srgbClr val="4276AA"/>
          </a:effectRef>
          <a:fontRef idx="minor">
            <a:srgbClr val="000000"/>
          </a:fontRef>
        </p:style>
      </p:cxnSp>
      <p:sp>
        <p:nvSpPr>
          <p:cNvPr id="2" name="矩形 1"/>
          <p:cNvSpPr/>
          <p:nvPr>
            <p:custDataLst>
              <p:tags r:id="rId6"/>
            </p:custDataLst>
          </p:nvPr>
        </p:nvSpPr>
        <p:spPr>
          <a:xfrm>
            <a:off x="1576705" y="1936750"/>
            <a:ext cx="6096000" cy="770255"/>
          </a:xfrm>
          <a:prstGeom prst="rect">
            <a:avLst/>
          </a:prstGeom>
        </p:spPr>
        <p:txBody>
          <a:bodyPr>
            <a:noAutofit/>
          </a:bodyPr>
          <a:lstStyle/>
          <a:p>
            <a:pPr algn="l">
              <a:lnSpc>
                <a:spcPct val="130000"/>
              </a:lnSpc>
            </a:pPr>
            <a:r>
              <a:rPr lang="zh-CN" altLang="en-US" sz="3200">
                <a:solidFill>
                  <a:srgbClr val="FFFFFF"/>
                </a:solidFill>
              </a:rPr>
              <a:t>大数据在金融领域的应用</a:t>
            </a:r>
            <a:endParaRPr lang="zh-CN" altLang="en-US" sz="3200">
              <a:solidFill>
                <a:srgbClr val="FFFFFF"/>
              </a:solidFill>
            </a:endParaRPr>
          </a:p>
        </p:txBody>
      </p:sp>
      <p:sp>
        <p:nvSpPr>
          <p:cNvPr id="13" name="TextBox 6"/>
          <p:cNvSpPr txBox="1"/>
          <p:nvPr>
            <p:custDataLst>
              <p:tags r:id="rId7"/>
            </p:custDataLst>
          </p:nvPr>
        </p:nvSpPr>
        <p:spPr>
          <a:xfrm>
            <a:off x="1423035" y="4453255"/>
            <a:ext cx="2223770" cy="1198880"/>
          </a:xfrm>
          <a:prstGeom prst="rect">
            <a:avLst/>
          </a:prstGeom>
          <a:noFill/>
        </p:spPr>
        <p:txBody>
          <a:bodyPr wrap="square" rtlCol="0">
            <a:spAutoFit/>
          </a:bodyPr>
          <a:lstStyle/>
          <a:p>
            <a:pPr indent="0" algn="just" fontAlgn="auto">
              <a:lnSpc>
                <a:spcPct val="100000"/>
              </a:lnSpc>
            </a:pPr>
            <a:r>
              <a:rPr lang="en-US" altLang="zh-CN" sz="3200" b="1" kern="100" dirty="0">
                <a:solidFill>
                  <a:srgbClr val="526580"/>
                </a:solidFill>
                <a:latin typeface="DINPro-Black" panose="02000503030000020004" charset="0"/>
                <a:ea typeface="微软雅黑" panose="020B0503020204020204" charset="-122"/>
                <a:cs typeface="DINPro-Black" panose="02000503030000020004" charset="0"/>
              </a:rPr>
              <a:t>01</a:t>
            </a:r>
            <a:endParaRPr lang="zh-CN" altLang="zh-CN" sz="3200" b="1" kern="100" dirty="0">
              <a:solidFill>
                <a:srgbClr val="526580"/>
              </a:solidFill>
              <a:latin typeface="DINPro-Black" panose="02000503030000020004" charset="0"/>
              <a:ea typeface="微软雅黑" panose="020B0503020204020204" charset="-122"/>
              <a:cs typeface="DINPro-Black" panose="02000503030000020004"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大数据</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精准客户画像</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7" name="TextBox 6"/>
          <p:cNvSpPr txBox="1"/>
          <p:nvPr>
            <p:custDataLst>
              <p:tags r:id="rId8"/>
            </p:custDataLst>
          </p:nvPr>
        </p:nvSpPr>
        <p:spPr>
          <a:xfrm>
            <a:off x="3915410" y="4453255"/>
            <a:ext cx="2223770" cy="1198880"/>
          </a:xfrm>
          <a:prstGeom prst="rect">
            <a:avLst/>
          </a:prstGeom>
          <a:noFill/>
        </p:spPr>
        <p:txBody>
          <a:bodyPr wrap="square" rtlCol="0">
            <a:spAutoFit/>
          </a:bodyPr>
          <a:lstStyle/>
          <a:p>
            <a:pPr indent="0" algn="just" fontAlgn="auto">
              <a:lnSpc>
                <a:spcPct val="100000"/>
              </a:lnSpc>
            </a:pPr>
            <a:r>
              <a:rPr lang="en-US" altLang="zh-CN" sz="3200" b="1" kern="100" dirty="0">
                <a:solidFill>
                  <a:srgbClr val="526580"/>
                </a:solidFill>
                <a:latin typeface="DINPro-Black" panose="02000503030000020004" charset="0"/>
                <a:ea typeface="微软雅黑" panose="020B0503020204020204" charset="-122"/>
                <a:cs typeface="DINPro-Black" panose="02000503030000020004" charset="0"/>
                <a:sym typeface="+mn-ea"/>
              </a:rPr>
              <a:t>02</a:t>
            </a:r>
            <a:endParaRPr lang="zh-CN" altLang="zh-CN" sz="3200" b="1" kern="100" dirty="0">
              <a:solidFill>
                <a:srgbClr val="526580"/>
              </a:solidFill>
              <a:latin typeface="DINPro-Black" panose="02000503030000020004" charset="0"/>
              <a:ea typeface="微软雅黑" panose="020B0503020204020204" charset="-122"/>
              <a:cs typeface="DINPro-Black" panose="02000503030000020004"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大数据</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精准营销</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8" name="TextBox 6"/>
          <p:cNvSpPr txBox="1"/>
          <p:nvPr>
            <p:custDataLst>
              <p:tags r:id="rId9"/>
            </p:custDataLst>
          </p:nvPr>
        </p:nvSpPr>
        <p:spPr>
          <a:xfrm>
            <a:off x="6394450" y="4453255"/>
            <a:ext cx="2223770" cy="1198880"/>
          </a:xfrm>
          <a:prstGeom prst="rect">
            <a:avLst/>
          </a:prstGeom>
          <a:noFill/>
        </p:spPr>
        <p:txBody>
          <a:bodyPr wrap="square" rtlCol="0">
            <a:spAutoFit/>
          </a:bodyPr>
          <a:lstStyle/>
          <a:p>
            <a:pPr indent="0" algn="just" fontAlgn="auto">
              <a:lnSpc>
                <a:spcPct val="100000"/>
              </a:lnSpc>
            </a:pPr>
            <a:r>
              <a:rPr lang="en-US" altLang="zh-CN" sz="3200" b="1" kern="100" dirty="0">
                <a:solidFill>
                  <a:srgbClr val="526580"/>
                </a:solidFill>
                <a:latin typeface="DINPro-Black" panose="02000503030000020004" charset="0"/>
                <a:ea typeface="微软雅黑" panose="020B0503020204020204" charset="-122"/>
                <a:cs typeface="DINPro-Black" panose="02000503030000020004" charset="0"/>
                <a:sym typeface="+mn-ea"/>
              </a:rPr>
              <a:t>03</a:t>
            </a:r>
            <a:endParaRPr lang="zh-CN" altLang="zh-CN" sz="3200" b="1" kern="100" dirty="0">
              <a:solidFill>
                <a:srgbClr val="526580"/>
              </a:solidFill>
              <a:latin typeface="DINPro-Black" panose="02000503030000020004" charset="0"/>
              <a:ea typeface="微软雅黑" panose="020B0503020204020204" charset="-122"/>
              <a:cs typeface="DINPro-Black" panose="02000503030000020004"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大数据</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风险管理</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9" name="TextBox 6"/>
          <p:cNvSpPr txBox="1"/>
          <p:nvPr>
            <p:custDataLst>
              <p:tags r:id="rId10"/>
            </p:custDataLst>
          </p:nvPr>
        </p:nvSpPr>
        <p:spPr>
          <a:xfrm>
            <a:off x="8873490" y="4453255"/>
            <a:ext cx="2223770" cy="1198880"/>
          </a:xfrm>
          <a:prstGeom prst="rect">
            <a:avLst/>
          </a:prstGeom>
          <a:noFill/>
        </p:spPr>
        <p:txBody>
          <a:bodyPr wrap="square" rtlCol="0">
            <a:spAutoFit/>
          </a:bodyPr>
          <a:lstStyle/>
          <a:p>
            <a:pPr indent="0" algn="just" fontAlgn="auto">
              <a:lnSpc>
                <a:spcPct val="100000"/>
              </a:lnSpc>
            </a:pPr>
            <a:r>
              <a:rPr lang="en-US" altLang="zh-CN" sz="3200" b="1" kern="100" dirty="0">
                <a:solidFill>
                  <a:srgbClr val="526580"/>
                </a:solidFill>
                <a:latin typeface="DINPro-Black" panose="02000503030000020004" charset="0"/>
                <a:ea typeface="微软雅黑" panose="020B0503020204020204" charset="-122"/>
                <a:cs typeface="DINPro-Black" panose="02000503030000020004" charset="0"/>
                <a:sym typeface="+mn-ea"/>
              </a:rPr>
              <a:t>04</a:t>
            </a:r>
            <a:endParaRPr lang="zh-CN" altLang="zh-CN" sz="3200" b="1" kern="100" dirty="0">
              <a:solidFill>
                <a:srgbClr val="526580"/>
              </a:solidFill>
              <a:latin typeface="DINPro-Black" panose="02000503030000020004" charset="0"/>
              <a:ea typeface="微软雅黑" panose="020B0503020204020204" charset="-122"/>
              <a:cs typeface="DINPro-Black" panose="02000503030000020004"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大数据</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客户关系管理</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a:sym typeface="+mn-ea"/>
              </a:rPr>
              <a:t>大数据在金融领域的应用</a:t>
            </a:r>
            <a:endParaRPr lang="zh-CN" altLang="en-US">
              <a:solidFill>
                <a:schemeClr val="accent1"/>
              </a:solidFill>
            </a:endParaRPr>
          </a:p>
        </p:txBody>
      </p:sp>
      <p:sp>
        <p:nvSpPr>
          <p:cNvPr id="13" name="TextBox 6"/>
          <p:cNvSpPr txBox="1"/>
          <p:nvPr>
            <p:custDataLst>
              <p:tags r:id="rId1"/>
            </p:custDataLst>
          </p:nvPr>
        </p:nvSpPr>
        <p:spPr>
          <a:xfrm>
            <a:off x="838200" y="3025140"/>
            <a:ext cx="5994400" cy="2861310"/>
          </a:xfrm>
          <a:prstGeom prst="rect">
            <a:avLst/>
          </a:prstGeom>
          <a:noFill/>
        </p:spPr>
        <p:txBody>
          <a:bodyPr wrap="square" rtlCol="0">
            <a:spAutoFit/>
          </a:bodyPr>
          <a:lstStyle/>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在实际操作的过程中往往会以最为浅显和贴近生活的话语将用户的属性、行为与期待的数据转化联结起来。作为实际用户的虚拟代表，用户画像所形成的用户角色是根据用户的网络行为轨迹勾画出来的，形成的用户角色需要有代表性，能代表产品的主要受众和目标群体。</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3548544" cy="473075"/>
            <a:chOff x="2347" y="2773"/>
            <a:chExt cx="6370"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2539" y="2773"/>
              <a:ext cx="6178"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889000" y="939165"/>
            <a:ext cx="3375025" cy="368300"/>
          </a:xfrm>
          <a:prstGeom prst="rect">
            <a:avLst/>
          </a:prstGeom>
          <a:noFill/>
        </p:spPr>
        <p:txBody>
          <a:bodyPr wrap="square">
            <a:spAutoFit/>
          </a:bodyPr>
          <a:lstStyle/>
          <a:p>
            <a:r>
              <a:rPr lang="zh-CN" altLang="en-US" sz="1800" b="1" dirty="0">
                <a:solidFill>
                  <a:schemeClr val="bg1"/>
                </a:solidFill>
                <a:latin typeface="微软雅黑" panose="020B0503020204020204" charset="-122"/>
                <a:ea typeface="微软雅黑" panose="020B0503020204020204" charset="-122"/>
                <a:sym typeface="+mn-ea"/>
              </a:rPr>
              <a:t>（一）大数据精准客户画像</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4241800" y="939800"/>
            <a:ext cx="3477895" cy="368300"/>
          </a:xfrm>
          <a:prstGeom prst="rect">
            <a:avLst/>
          </a:prstGeom>
          <a:noFill/>
        </p:spPr>
        <p:txBody>
          <a:bodyPr wrap="square">
            <a:spAutoFit/>
          </a:bodyPr>
          <a:lstStyle/>
          <a:p>
            <a:r>
              <a:rPr sz="1800" b="1" dirty="0">
                <a:solidFill>
                  <a:schemeClr val="accent1"/>
                </a:solidFill>
                <a:latin typeface="微软雅黑" panose="020B0503020204020204" charset="-122"/>
                <a:ea typeface="微软雅黑" panose="020B0503020204020204" charset="-122"/>
                <a:sym typeface="+mn-ea"/>
              </a:rPr>
              <a:t>1.</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大数据精准客户画像的定义</a:t>
            </a:r>
            <a:endParaRPr sz="1800" b="1" dirty="0">
              <a:solidFill>
                <a:schemeClr val="accent1"/>
              </a:solidFill>
              <a:latin typeface="微软雅黑" panose="020B0503020204020204" charset="-122"/>
              <a:ea typeface="微软雅黑" panose="020B0503020204020204" charset="-122"/>
              <a:sym typeface="+mn-ea"/>
            </a:endParaRPr>
          </a:p>
        </p:txBody>
      </p:sp>
      <p:sp>
        <p:nvSpPr>
          <p:cNvPr id="2" name="TextBox 6"/>
          <p:cNvSpPr txBox="1"/>
          <p:nvPr>
            <p:custDataLst>
              <p:tags r:id="rId2"/>
            </p:custDataLst>
          </p:nvPr>
        </p:nvSpPr>
        <p:spPr>
          <a:xfrm>
            <a:off x="838200" y="1845945"/>
            <a:ext cx="10171430" cy="1014730"/>
          </a:xfrm>
          <a:prstGeom prst="rect">
            <a:avLst/>
          </a:prstGeom>
          <a:noFill/>
        </p:spPr>
        <p:txBody>
          <a:bodyPr wrap="square" rtlCol="0">
            <a:spAutoFit/>
          </a:bodyPr>
          <a:lstStyle/>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客户画像又称用户角色，是一种勾画目标用户、联系用户诉求与设计方向的有效工具，用户画像在各领域得到了广泛的应用。</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aphicFrame>
        <p:nvGraphicFramePr>
          <p:cNvPr id="3" name="对象 2"/>
          <p:cNvGraphicFramePr/>
          <p:nvPr/>
        </p:nvGraphicFramePr>
        <p:xfrm>
          <a:off x="6832600" y="2687320"/>
          <a:ext cx="4728845" cy="3537585"/>
        </p:xfrm>
        <a:graphic>
          <a:graphicData uri="http://schemas.openxmlformats.org/presentationml/2006/ole">
            <mc:AlternateContent xmlns:mc="http://schemas.openxmlformats.org/markup-compatibility/2006">
              <mc:Choice xmlns:v="urn:schemas-microsoft-com:vml" Requires="v">
                <p:oleObj spid="_x0000_s1026" name="" r:id="rId3" imgW="8242300" imgH="6413500" progId="Photoshop.Image.18">
                  <p:embed/>
                </p:oleObj>
              </mc:Choice>
              <mc:Fallback>
                <p:oleObj name="" r:id="rId3" imgW="8242300" imgH="6413500" progId="Photoshop.Image.18">
                  <p:embed/>
                  <p:pic>
                    <p:nvPicPr>
                      <p:cNvPr id="0" name="图片 3"/>
                      <p:cNvPicPr/>
                      <p:nvPr/>
                    </p:nvPicPr>
                    <p:blipFill>
                      <a:blip r:embed="rId4"/>
                      <a:stretch>
                        <a:fillRect/>
                      </a:stretch>
                    </p:blipFill>
                    <p:spPr>
                      <a:xfrm>
                        <a:off x="6832600" y="2687320"/>
                        <a:ext cx="4728845" cy="3537585"/>
                      </a:xfrm>
                      <a:prstGeom prst="rect">
                        <a:avLst/>
                      </a:prstGeom>
                    </p:spPr>
                  </p:pic>
                </p:oleObj>
              </mc:Fallback>
            </mc:AlternateContent>
          </a:graphicData>
        </a:graphic>
      </p:graphicFrame>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par>
                                <p:cTn id="28" presetID="18" presetClass="entr" presetSubtype="12"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strips(downLeft)">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3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89000" y="3656318"/>
            <a:ext cx="4947920" cy="23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5"/>
          <p:cNvSpPr>
            <a:spLocks noGrp="1"/>
          </p:cNvSpPr>
          <p:nvPr>
            <p:ph type="title"/>
          </p:nvPr>
        </p:nvSpPr>
        <p:spPr/>
        <p:txBody>
          <a:bodyPr/>
          <a:lstStyle/>
          <a:p>
            <a:r>
              <a:rPr lang="zh-CN" altLang="en-US">
                <a:sym typeface="+mn-ea"/>
              </a:rPr>
              <a:t>大数据在金融领域的应用</a:t>
            </a:r>
            <a:endParaRPr lang="zh-CN" altLang="en-US">
              <a:solidFill>
                <a:schemeClr val="accent1"/>
              </a:solidFill>
            </a:endParaRPr>
          </a:p>
        </p:txBody>
      </p:sp>
      <p:grpSp>
        <p:nvGrpSpPr>
          <p:cNvPr id="16" name="组合 15"/>
          <p:cNvGrpSpPr/>
          <p:nvPr/>
        </p:nvGrpSpPr>
        <p:grpSpPr>
          <a:xfrm>
            <a:off x="634365" y="887095"/>
            <a:ext cx="3548544" cy="473075"/>
            <a:chOff x="2347" y="2773"/>
            <a:chExt cx="6370"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2539" y="2773"/>
              <a:ext cx="6178"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889000" y="939165"/>
            <a:ext cx="3375025" cy="368300"/>
          </a:xfrm>
          <a:prstGeom prst="rect">
            <a:avLst/>
          </a:prstGeom>
          <a:noFill/>
        </p:spPr>
        <p:txBody>
          <a:bodyPr wrap="square">
            <a:spAutoFit/>
          </a:bodyPr>
          <a:lstStyle/>
          <a:p>
            <a:r>
              <a:rPr lang="zh-CN" altLang="en-US" sz="1800" b="1" dirty="0">
                <a:solidFill>
                  <a:schemeClr val="bg1"/>
                </a:solidFill>
                <a:latin typeface="微软雅黑" panose="020B0503020204020204" charset="-122"/>
                <a:ea typeface="微软雅黑" panose="020B0503020204020204" charset="-122"/>
                <a:sym typeface="+mn-ea"/>
              </a:rPr>
              <a:t>（一）大数据精准客户画像</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4241800" y="939800"/>
            <a:ext cx="3477895" cy="368300"/>
          </a:xfrm>
          <a:prstGeom prst="rect">
            <a:avLst/>
          </a:prstGeom>
          <a:noFill/>
        </p:spPr>
        <p:txBody>
          <a:bodyPr wrap="square">
            <a:spAutoFit/>
          </a:bodyPr>
          <a:lstStyle/>
          <a:p>
            <a:r>
              <a:rPr sz="1800" b="1" dirty="0">
                <a:solidFill>
                  <a:schemeClr val="accent1"/>
                </a:solidFill>
                <a:latin typeface="微软雅黑" panose="020B0503020204020204" charset="-122"/>
                <a:ea typeface="微软雅黑" panose="020B0503020204020204" charset="-122"/>
                <a:sym typeface="+mn-ea"/>
              </a:rPr>
              <a:t>2.</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大数据精准客户画像的分类</a:t>
            </a:r>
            <a:endParaRPr sz="1800" b="1" dirty="0">
              <a:solidFill>
                <a:schemeClr val="accent1"/>
              </a:solidFill>
              <a:latin typeface="微软雅黑" panose="020B0503020204020204" charset="-122"/>
              <a:ea typeface="微软雅黑" panose="020B0503020204020204" charset="-122"/>
              <a:sym typeface="+mn-ea"/>
            </a:endParaRPr>
          </a:p>
        </p:txBody>
      </p:sp>
      <p:sp>
        <p:nvSpPr>
          <p:cNvPr id="5" name="菱形 4"/>
          <p:cNvSpPr/>
          <p:nvPr/>
        </p:nvSpPr>
        <p:spPr>
          <a:xfrm>
            <a:off x="1743330" y="2013037"/>
            <a:ext cx="3240000" cy="1440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sym typeface="+mn-lt"/>
            </a:endParaRPr>
          </a:p>
        </p:txBody>
      </p:sp>
      <p:sp>
        <p:nvSpPr>
          <p:cNvPr id="20" name="菱形 19"/>
          <p:cNvSpPr/>
          <p:nvPr/>
        </p:nvSpPr>
        <p:spPr>
          <a:xfrm>
            <a:off x="7098176" y="2013037"/>
            <a:ext cx="3240000" cy="14400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sym typeface="+mn-lt"/>
            </a:endParaRPr>
          </a:p>
        </p:txBody>
      </p:sp>
      <p:sp>
        <p:nvSpPr>
          <p:cNvPr id="21" name="TextBox 20"/>
          <p:cNvSpPr txBox="1"/>
          <p:nvPr/>
        </p:nvSpPr>
        <p:spPr>
          <a:xfrm>
            <a:off x="2366995" y="2318064"/>
            <a:ext cx="1992669" cy="829945"/>
          </a:xfrm>
          <a:prstGeom prst="rect">
            <a:avLst/>
          </a:prstGeom>
          <a:noFill/>
        </p:spPr>
        <p:txBody>
          <a:bodyPr wrap="square" rtlCol="0">
            <a:spAutoFit/>
          </a:bodyPr>
          <a:lstStyle/>
          <a:p>
            <a:pPr algn="ctr">
              <a:lnSpc>
                <a:spcPct val="100000"/>
              </a:lnSpc>
            </a:pPr>
            <a:r>
              <a:rPr lang="zh-CN" altLang="en-US" sz="2400" dirty="0">
                <a:solidFill>
                  <a:schemeClr val="bg1"/>
                </a:solidFill>
                <a:cs typeface="+mn-ea"/>
                <a:sym typeface="+mn-lt"/>
              </a:rPr>
              <a:t>个人</a:t>
            </a:r>
            <a:endParaRPr lang="zh-CN" altLang="en-US" sz="2400" dirty="0">
              <a:solidFill>
                <a:schemeClr val="bg1"/>
              </a:solidFill>
              <a:cs typeface="+mn-ea"/>
              <a:sym typeface="+mn-lt"/>
            </a:endParaRPr>
          </a:p>
          <a:p>
            <a:pPr algn="ctr">
              <a:lnSpc>
                <a:spcPct val="100000"/>
              </a:lnSpc>
            </a:pPr>
            <a:r>
              <a:rPr lang="zh-CN" altLang="en-US" sz="2400" dirty="0">
                <a:solidFill>
                  <a:schemeClr val="bg1"/>
                </a:solidFill>
                <a:cs typeface="+mn-ea"/>
                <a:sym typeface="+mn-lt"/>
              </a:rPr>
              <a:t>客户画像</a:t>
            </a:r>
            <a:endParaRPr lang="zh-CN" altLang="en-US" sz="2400" dirty="0">
              <a:solidFill>
                <a:schemeClr val="bg1"/>
              </a:solidFill>
              <a:cs typeface="+mn-ea"/>
              <a:sym typeface="+mn-lt"/>
            </a:endParaRPr>
          </a:p>
        </p:txBody>
      </p:sp>
      <p:sp>
        <p:nvSpPr>
          <p:cNvPr id="22" name="TextBox 21"/>
          <p:cNvSpPr txBox="1"/>
          <p:nvPr/>
        </p:nvSpPr>
        <p:spPr>
          <a:xfrm>
            <a:off x="7721841" y="2318064"/>
            <a:ext cx="1992669" cy="829945"/>
          </a:xfrm>
          <a:prstGeom prst="rect">
            <a:avLst/>
          </a:prstGeom>
          <a:noFill/>
        </p:spPr>
        <p:txBody>
          <a:bodyPr wrap="square" rtlCol="0">
            <a:spAutoFit/>
          </a:bodyPr>
          <a:lstStyle/>
          <a:p>
            <a:pPr algn="ctr">
              <a:lnSpc>
                <a:spcPct val="100000"/>
              </a:lnSpc>
            </a:pPr>
            <a:r>
              <a:rPr altLang="zh-CN" sz="2400" dirty="0">
                <a:solidFill>
                  <a:schemeClr val="bg1"/>
                </a:solidFill>
              </a:rPr>
              <a:t>企业</a:t>
            </a:r>
            <a:endParaRPr altLang="zh-CN" sz="2400" dirty="0">
              <a:solidFill>
                <a:schemeClr val="bg1"/>
              </a:solidFill>
            </a:endParaRPr>
          </a:p>
          <a:p>
            <a:pPr algn="ctr">
              <a:lnSpc>
                <a:spcPct val="100000"/>
              </a:lnSpc>
            </a:pPr>
            <a:r>
              <a:rPr altLang="zh-CN" sz="2400" dirty="0">
                <a:solidFill>
                  <a:schemeClr val="bg1"/>
                </a:solidFill>
              </a:rPr>
              <a:t>客户画像</a:t>
            </a:r>
            <a:endParaRPr altLang="zh-CN" sz="2400" dirty="0">
              <a:solidFill>
                <a:schemeClr val="bg1"/>
              </a:solidFill>
            </a:endParaRPr>
          </a:p>
        </p:txBody>
      </p:sp>
      <p:sp>
        <p:nvSpPr>
          <p:cNvPr id="8" name="文本框 7"/>
          <p:cNvSpPr txBox="1"/>
          <p:nvPr/>
        </p:nvSpPr>
        <p:spPr>
          <a:xfrm>
            <a:off x="1282700" y="3949700"/>
            <a:ext cx="4160520" cy="1337945"/>
          </a:xfrm>
          <a:prstGeom prst="rect">
            <a:avLst/>
          </a:prstGeom>
          <a:noFill/>
        </p:spPr>
        <p:txBody>
          <a:bodyPr wrap="square" rtlCol="0">
            <a:spAutoFit/>
          </a:bodyPr>
          <a:lstStyle/>
          <a:p>
            <a:pPr>
              <a:lnSpc>
                <a:spcPct val="150000"/>
              </a:lnSpc>
              <a:spcBef>
                <a:spcPts val="0"/>
              </a:spcBef>
              <a:spcAft>
                <a:spcPts val="0"/>
              </a:spcAft>
            </a:pPr>
            <a:r>
              <a:rPr lang="zh-CN" altLang="en-US" sz="1800"/>
              <a:t>个人客户画像包括人口统计信息、社会关系、地理位置、付款记录、就业记录、借贷记录、风险偏好、信用信息等。</a:t>
            </a:r>
            <a:endParaRPr lang="zh-CN" altLang="en-US" sz="1800"/>
          </a:p>
        </p:txBody>
      </p:sp>
      <p:sp>
        <p:nvSpPr>
          <p:cNvPr id="10" name="矩形 9"/>
          <p:cNvSpPr/>
          <p:nvPr/>
        </p:nvSpPr>
        <p:spPr>
          <a:xfrm>
            <a:off x="6243955" y="3656318"/>
            <a:ext cx="4947920" cy="23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a:p>
            <a:pPr algn="ctr"/>
            <a:endParaRPr lang="zh-CN" altLang="en-US"/>
          </a:p>
          <a:p>
            <a:pPr algn="ctr"/>
            <a:endParaRPr lang="zh-CN" altLang="en-US"/>
          </a:p>
          <a:p>
            <a:pPr algn="ctr"/>
            <a:endParaRPr lang="zh-CN" altLang="en-US"/>
          </a:p>
          <a:p>
            <a:pPr algn="ctr"/>
            <a:endParaRPr lang="zh-CN" altLang="en-US"/>
          </a:p>
          <a:p>
            <a:pPr algn="ctr"/>
            <a:endParaRPr lang="zh-CN" altLang="en-US"/>
          </a:p>
          <a:p>
            <a:pPr algn="ctr"/>
            <a:endParaRPr lang="zh-CN" altLang="en-US"/>
          </a:p>
        </p:txBody>
      </p:sp>
      <p:sp>
        <p:nvSpPr>
          <p:cNvPr id="11" name="文本框 10"/>
          <p:cNvSpPr txBox="1"/>
          <p:nvPr/>
        </p:nvSpPr>
        <p:spPr>
          <a:xfrm>
            <a:off x="6638290" y="3949700"/>
            <a:ext cx="4160520" cy="1753235"/>
          </a:xfrm>
          <a:prstGeom prst="rect">
            <a:avLst/>
          </a:prstGeom>
          <a:noFill/>
        </p:spPr>
        <p:txBody>
          <a:bodyPr wrap="square" rtlCol="0">
            <a:spAutoFit/>
          </a:bodyPr>
          <a:lstStyle/>
          <a:p>
            <a:pPr>
              <a:lnSpc>
                <a:spcPct val="150000"/>
              </a:lnSpc>
              <a:spcBef>
                <a:spcPts val="0"/>
              </a:spcBef>
              <a:spcAft>
                <a:spcPts val="0"/>
              </a:spcAft>
            </a:pPr>
            <a:r>
              <a:rPr lang="zh-CN" altLang="en-US" sz="1800"/>
              <a:t>企业客户画像包括企业的身份信息、企业的财务信息、企业的公司治理结构、企业的产品和服务、企业上下游情况、市场营销情况，企业信用等。</a:t>
            </a:r>
            <a:endParaRPr lang="zh-CN" altLang="en-US" sz="1800"/>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500"/>
                            </p:stCondLst>
                            <p:childTnLst>
                              <p:par>
                                <p:cTn id="39" presetID="47"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35" grpId="0"/>
      <p:bldP spid="5" grpId="0" bldLvl="0" animBg="1"/>
      <p:bldP spid="20" grpId="0" bldLvl="0" animBg="1"/>
      <p:bldP spid="21" grpId="0"/>
      <p:bldP spid="22" grpId="0"/>
      <p:bldP spid="8" grpId="0"/>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a:sym typeface="+mn-ea"/>
              </a:rPr>
              <a:t>大数据在金融领域的应用</a:t>
            </a:r>
            <a:endParaRPr lang="zh-CN" altLang="en-US">
              <a:solidFill>
                <a:schemeClr val="accent1"/>
              </a:solidFill>
            </a:endParaRPr>
          </a:p>
        </p:txBody>
      </p:sp>
      <p:grpSp>
        <p:nvGrpSpPr>
          <p:cNvPr id="16" name="组合 15"/>
          <p:cNvGrpSpPr/>
          <p:nvPr/>
        </p:nvGrpSpPr>
        <p:grpSpPr>
          <a:xfrm>
            <a:off x="634365" y="887095"/>
            <a:ext cx="3548544" cy="473075"/>
            <a:chOff x="2347" y="2773"/>
            <a:chExt cx="6370"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2539" y="2773"/>
              <a:ext cx="6178"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889000" y="939165"/>
            <a:ext cx="3375025" cy="368300"/>
          </a:xfrm>
          <a:prstGeom prst="rect">
            <a:avLst/>
          </a:prstGeom>
          <a:noFill/>
        </p:spPr>
        <p:txBody>
          <a:bodyPr wrap="square">
            <a:spAutoFit/>
          </a:bodyPr>
          <a:lstStyle/>
          <a:p>
            <a:r>
              <a:rPr lang="zh-CN" altLang="en-US" sz="1800" b="1" dirty="0">
                <a:solidFill>
                  <a:schemeClr val="bg1"/>
                </a:solidFill>
                <a:latin typeface="微软雅黑" panose="020B0503020204020204" charset="-122"/>
                <a:ea typeface="微软雅黑" panose="020B0503020204020204" charset="-122"/>
                <a:sym typeface="+mn-ea"/>
              </a:rPr>
              <a:t>（一）大数据精准客户画像</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4241800" y="939800"/>
            <a:ext cx="3477895" cy="368300"/>
          </a:xfrm>
          <a:prstGeom prst="rect">
            <a:avLst/>
          </a:prstGeom>
          <a:noFill/>
        </p:spPr>
        <p:txBody>
          <a:bodyPr wrap="square">
            <a:spAutoFit/>
          </a:bodyPr>
          <a:lstStyle/>
          <a:p>
            <a:r>
              <a:rPr sz="1800" b="1" dirty="0">
                <a:solidFill>
                  <a:schemeClr val="accent1"/>
                </a:solidFill>
                <a:latin typeface="微软雅黑" panose="020B0503020204020204" charset="-122"/>
                <a:ea typeface="微软雅黑" panose="020B0503020204020204" charset="-122"/>
                <a:sym typeface="+mn-ea"/>
              </a:rPr>
              <a:t>3.</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大数据精准客户画像的步骤</a:t>
            </a:r>
            <a:endParaRPr sz="1800" b="1" dirty="0">
              <a:solidFill>
                <a:schemeClr val="accent1"/>
              </a:solidFill>
              <a:latin typeface="微软雅黑" panose="020B0503020204020204" charset="-122"/>
              <a:ea typeface="微软雅黑" panose="020B0503020204020204" charset="-122"/>
              <a:sym typeface="+mn-ea"/>
            </a:endParaRPr>
          </a:p>
        </p:txBody>
      </p:sp>
      <p:cxnSp>
        <p:nvCxnSpPr>
          <p:cNvPr id="2" name="直接连接符 1"/>
          <p:cNvCxnSpPr/>
          <p:nvPr>
            <p:custDataLst>
              <p:tags r:id="rId1"/>
            </p:custDataLst>
          </p:nvPr>
        </p:nvCxnSpPr>
        <p:spPr>
          <a:xfrm>
            <a:off x="964878" y="3984636"/>
            <a:ext cx="10263514" cy="0"/>
          </a:xfrm>
          <a:prstGeom prst="line">
            <a:avLst/>
          </a:prstGeom>
          <a:ln w="12700">
            <a:solidFill>
              <a:schemeClr val="l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泪滴形 2"/>
          <p:cNvSpPr/>
          <p:nvPr>
            <p:custDataLst>
              <p:tags r:id="rId2"/>
            </p:custDataLst>
          </p:nvPr>
        </p:nvSpPr>
        <p:spPr>
          <a:xfrm rot="8100436">
            <a:off x="1725010" y="2209601"/>
            <a:ext cx="959339" cy="959339"/>
          </a:xfrm>
          <a:prstGeom prst="teardrop">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4" name="文本框 3"/>
          <p:cNvSpPr txBox="1"/>
          <p:nvPr>
            <p:custDataLst>
              <p:tags r:id="rId3"/>
            </p:custDataLst>
          </p:nvPr>
        </p:nvSpPr>
        <p:spPr>
          <a:xfrm>
            <a:off x="1844679" y="2329269"/>
            <a:ext cx="720000" cy="720000"/>
          </a:xfrm>
          <a:prstGeom prst="rect">
            <a:avLst/>
          </a:prstGeom>
          <a:noFill/>
        </p:spPr>
        <p:txBody>
          <a:bodyPr wrap="square" rtlCol="0" anchor="ctr" anchorCtr="0">
            <a:normAutofit fontScale="75000" lnSpcReduction="20000"/>
          </a:bodyPr>
          <a:lstStyle/>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01</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7" name="泪滴形 6"/>
          <p:cNvSpPr/>
          <p:nvPr>
            <p:custDataLst>
              <p:tags r:id="rId4"/>
            </p:custDataLst>
          </p:nvPr>
        </p:nvSpPr>
        <p:spPr>
          <a:xfrm rot="18886495">
            <a:off x="9181282" y="4811879"/>
            <a:ext cx="959339" cy="959339"/>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custDataLst>
              <p:tags r:id="rId5"/>
            </p:custDataLst>
          </p:nvPr>
        </p:nvSpPr>
        <p:spPr>
          <a:xfrm>
            <a:off x="9300951" y="4931548"/>
            <a:ext cx="720000" cy="720000"/>
          </a:xfrm>
          <a:prstGeom prst="rect">
            <a:avLst/>
          </a:prstGeom>
          <a:noFill/>
        </p:spPr>
        <p:txBody>
          <a:bodyPr wrap="square" rtlCol="0" anchor="ctr" anchorCtr="0">
            <a:normAutofit fontScale="75000" lnSpcReduction="20000"/>
          </a:bodyPr>
          <a:lstStyle/>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04</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18" name="泪滴形 17"/>
          <p:cNvSpPr/>
          <p:nvPr>
            <p:custDataLst>
              <p:tags r:id="rId6"/>
            </p:custDataLst>
          </p:nvPr>
        </p:nvSpPr>
        <p:spPr>
          <a:xfrm rot="18886495">
            <a:off x="4153008" y="4808434"/>
            <a:ext cx="959339" cy="959339"/>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custDataLst>
              <p:tags r:id="rId7"/>
            </p:custDataLst>
          </p:nvPr>
        </p:nvSpPr>
        <p:spPr>
          <a:xfrm>
            <a:off x="4272677" y="4928103"/>
            <a:ext cx="720000" cy="720000"/>
          </a:xfrm>
          <a:prstGeom prst="rect">
            <a:avLst/>
          </a:prstGeom>
          <a:noFill/>
        </p:spPr>
        <p:txBody>
          <a:bodyPr wrap="square" rtlCol="0" anchor="ctr" anchorCtr="0">
            <a:normAutofit fontScale="75000" lnSpcReduction="20000"/>
          </a:bodyPr>
          <a:lstStyle/>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02</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19" name="泪滴形 18"/>
          <p:cNvSpPr/>
          <p:nvPr>
            <p:custDataLst>
              <p:tags r:id="rId8"/>
            </p:custDataLst>
          </p:nvPr>
        </p:nvSpPr>
        <p:spPr>
          <a:xfrm rot="8100436">
            <a:off x="6704604" y="2203748"/>
            <a:ext cx="959339" cy="959339"/>
          </a:xfrm>
          <a:prstGeom prst="teardrop">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23" name="文本框 22"/>
          <p:cNvSpPr txBox="1"/>
          <p:nvPr>
            <p:custDataLst>
              <p:tags r:id="rId9"/>
            </p:custDataLst>
          </p:nvPr>
        </p:nvSpPr>
        <p:spPr>
          <a:xfrm>
            <a:off x="6824273" y="2323417"/>
            <a:ext cx="720000" cy="720000"/>
          </a:xfrm>
          <a:prstGeom prst="rect">
            <a:avLst/>
          </a:prstGeom>
          <a:noFill/>
        </p:spPr>
        <p:txBody>
          <a:bodyPr wrap="square" rtlCol="0" anchor="ctr" anchorCtr="0">
            <a:normAutofit fontScale="75000" lnSpcReduction="20000"/>
          </a:bodyPr>
          <a:lstStyle/>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03</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24" name="文本框 23"/>
          <p:cNvSpPr txBox="1"/>
          <p:nvPr>
            <p:custDataLst>
              <p:tags r:id="rId10"/>
            </p:custDataLst>
          </p:nvPr>
        </p:nvSpPr>
        <p:spPr>
          <a:xfrm>
            <a:off x="3662284" y="2953132"/>
            <a:ext cx="1894304" cy="800164"/>
          </a:xfrm>
          <a:prstGeom prst="rect">
            <a:avLst/>
          </a:prstGeom>
          <a:noFill/>
        </p:spPr>
        <p:txBody>
          <a:bodyPr wrap="square" rtlCol="0" anchor="b">
            <a:noAutofit/>
          </a:bodyPr>
          <a:lstStyle/>
          <a:p>
            <a:pPr marL="0" lvl="0" indent="0" algn="ctr">
              <a:lnSpc>
                <a:spcPct val="120000"/>
              </a:lnSpc>
              <a:spcBef>
                <a:spcPts val="0"/>
              </a:spcBef>
              <a:spcAft>
                <a:spcPts val="0"/>
              </a:spcAft>
              <a:buSzPct val="100000"/>
            </a:pPr>
            <a:r>
              <a:rPr lang="zh-CN" altLang="en-US" sz="2000" spc="150" dirty="0">
                <a:solidFill>
                  <a:schemeClr val="tx1"/>
                </a:solidFill>
                <a:latin typeface="Arial" panose="020B0604020202020204" pitchFamily="34" charset="0"/>
                <a:ea typeface="微软雅黑" panose="020B0503020204020204" charset="-122"/>
              </a:rPr>
              <a:t>找到同研究目的所需的数据</a:t>
            </a:r>
            <a:endParaRPr lang="zh-CN" altLang="en-US" sz="2000" spc="150" dirty="0">
              <a:solidFill>
                <a:schemeClr val="tx1"/>
              </a:solidFill>
              <a:latin typeface="Arial" panose="020B0604020202020204" pitchFamily="34" charset="0"/>
              <a:ea typeface="微软雅黑" panose="020B0503020204020204" charset="-122"/>
            </a:endParaRPr>
          </a:p>
        </p:txBody>
      </p:sp>
      <p:sp>
        <p:nvSpPr>
          <p:cNvPr id="25" name="文本框 24"/>
          <p:cNvSpPr txBox="1"/>
          <p:nvPr>
            <p:custDataLst>
              <p:tags r:id="rId11"/>
            </p:custDataLst>
          </p:nvPr>
        </p:nvSpPr>
        <p:spPr>
          <a:xfrm>
            <a:off x="6234898" y="4224232"/>
            <a:ext cx="1894304" cy="800164"/>
          </a:xfrm>
          <a:prstGeom prst="rect">
            <a:avLst/>
          </a:prstGeom>
          <a:noFill/>
        </p:spPr>
        <p:txBody>
          <a:bodyPr wrap="square" rtlCol="0"/>
          <a:lstStyle/>
          <a:p>
            <a:pPr marL="0" lvl="0" indent="0" algn="ctr">
              <a:lnSpc>
                <a:spcPct val="120000"/>
              </a:lnSpc>
              <a:spcBef>
                <a:spcPts val="0"/>
              </a:spcBef>
              <a:spcAft>
                <a:spcPts val="0"/>
              </a:spcAft>
              <a:buSzPct val="100000"/>
            </a:pPr>
            <a:r>
              <a:rPr lang="zh-CN" altLang="en-US" sz="2000" spc="150" dirty="0">
                <a:solidFill>
                  <a:schemeClr val="tx1"/>
                </a:solidFill>
                <a:latin typeface="Arial" panose="020B0604020202020204" pitchFamily="34" charset="0"/>
                <a:ea typeface="微软雅黑" panose="020B0503020204020204" charset="-122"/>
              </a:rPr>
              <a:t>对数据进行分类和标签化</a:t>
            </a:r>
            <a:endParaRPr lang="zh-CN" altLang="en-US" sz="2000" spc="150" dirty="0">
              <a:solidFill>
                <a:schemeClr val="tx1"/>
              </a:solidFill>
              <a:latin typeface="Arial" panose="020B0604020202020204" pitchFamily="34" charset="0"/>
              <a:ea typeface="微软雅黑" panose="020B0503020204020204" charset="-122"/>
            </a:endParaRPr>
          </a:p>
        </p:txBody>
      </p:sp>
      <p:sp>
        <p:nvSpPr>
          <p:cNvPr id="28" name="文本框 27"/>
          <p:cNvSpPr txBox="1"/>
          <p:nvPr>
            <p:custDataLst>
              <p:tags r:id="rId12"/>
            </p:custDataLst>
          </p:nvPr>
        </p:nvSpPr>
        <p:spPr>
          <a:xfrm>
            <a:off x="8701927" y="2980286"/>
            <a:ext cx="1894304" cy="800164"/>
          </a:xfrm>
          <a:prstGeom prst="rect">
            <a:avLst/>
          </a:prstGeom>
          <a:noFill/>
        </p:spPr>
        <p:txBody>
          <a:bodyPr wrap="square" rtlCol="0" anchor="b">
            <a:noAutofit/>
          </a:bodyPr>
          <a:lstStyle/>
          <a:p>
            <a:pPr marL="0" lvl="0" indent="0" algn="ctr">
              <a:lnSpc>
                <a:spcPct val="120000"/>
              </a:lnSpc>
              <a:spcBef>
                <a:spcPts val="0"/>
              </a:spcBef>
              <a:spcAft>
                <a:spcPts val="0"/>
              </a:spcAft>
              <a:buSzPct val="100000"/>
            </a:pPr>
            <a:r>
              <a:rPr lang="zh-CN" altLang="en-US" sz="2000" spc="150" dirty="0">
                <a:solidFill>
                  <a:schemeClr val="tx1"/>
                </a:solidFill>
                <a:latin typeface="Arial" panose="020B0604020202020204" pitchFamily="34" charset="0"/>
                <a:ea typeface="微软雅黑" panose="020B0503020204020204" charset="-122"/>
              </a:rPr>
              <a:t>依据数据分析存在的机会点</a:t>
            </a:r>
            <a:endParaRPr lang="zh-CN" altLang="en-US" sz="2000" spc="150" dirty="0">
              <a:solidFill>
                <a:schemeClr val="tx1"/>
              </a:solidFill>
              <a:latin typeface="Arial" panose="020B0604020202020204" pitchFamily="34" charset="0"/>
              <a:ea typeface="微软雅黑" panose="020B0503020204020204" charset="-122"/>
            </a:endParaRPr>
          </a:p>
        </p:txBody>
      </p:sp>
      <p:cxnSp>
        <p:nvCxnSpPr>
          <p:cNvPr id="32" name="直接连接符 31"/>
          <p:cNvCxnSpPr/>
          <p:nvPr>
            <p:custDataLst>
              <p:tags r:id="rId13"/>
            </p:custDataLst>
          </p:nvPr>
        </p:nvCxnSpPr>
        <p:spPr>
          <a:xfrm>
            <a:off x="2203765" y="3436350"/>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椭圆 25"/>
          <p:cNvSpPr/>
          <p:nvPr>
            <p:custDataLst>
              <p:tags r:id="rId14"/>
            </p:custDataLst>
          </p:nvPr>
        </p:nvSpPr>
        <p:spPr>
          <a:xfrm>
            <a:off x="2118519" y="3903464"/>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4" name="椭圆 33"/>
          <p:cNvSpPr/>
          <p:nvPr>
            <p:custDataLst>
              <p:tags r:id="rId15"/>
            </p:custDataLst>
          </p:nvPr>
        </p:nvSpPr>
        <p:spPr>
          <a:xfrm>
            <a:off x="4543941" y="3901927"/>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27" name="椭圆 26"/>
          <p:cNvSpPr/>
          <p:nvPr>
            <p:custDataLst>
              <p:tags r:id="rId16"/>
            </p:custDataLst>
          </p:nvPr>
        </p:nvSpPr>
        <p:spPr>
          <a:xfrm>
            <a:off x="7097365" y="3907931"/>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6" name="椭圆 35"/>
          <p:cNvSpPr/>
          <p:nvPr>
            <p:custDataLst>
              <p:tags r:id="rId17"/>
            </p:custDataLst>
          </p:nvPr>
        </p:nvSpPr>
        <p:spPr>
          <a:xfrm>
            <a:off x="9578349" y="3903572"/>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cxnSp>
        <p:nvCxnSpPr>
          <p:cNvPr id="39" name="直接连接符 38"/>
          <p:cNvCxnSpPr/>
          <p:nvPr>
            <p:custDataLst>
              <p:tags r:id="rId18"/>
            </p:custDataLst>
          </p:nvPr>
        </p:nvCxnSpPr>
        <p:spPr>
          <a:xfrm>
            <a:off x="7181589" y="3418938"/>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custDataLst>
              <p:tags r:id="rId19"/>
            </p:custDataLst>
          </p:nvPr>
        </p:nvCxnSpPr>
        <p:spPr>
          <a:xfrm>
            <a:off x="4622272" y="4122627"/>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0"/>
            </p:custDataLst>
          </p:nvPr>
        </p:nvCxnSpPr>
        <p:spPr>
          <a:xfrm>
            <a:off x="9657478" y="4136013"/>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文本框 43"/>
          <p:cNvSpPr txBox="1"/>
          <p:nvPr>
            <p:custDataLst>
              <p:tags r:id="rId21"/>
            </p:custDataLst>
          </p:nvPr>
        </p:nvSpPr>
        <p:spPr>
          <a:xfrm>
            <a:off x="1256851" y="4231774"/>
            <a:ext cx="1894304" cy="800164"/>
          </a:xfrm>
          <a:prstGeom prst="rect">
            <a:avLst/>
          </a:prstGeom>
          <a:noFill/>
        </p:spPr>
        <p:txBody>
          <a:bodyPr wrap="square" rtlCol="0"/>
          <a:lstStyle/>
          <a:p>
            <a:pPr marL="0" lvl="0" indent="0" algn="ctr">
              <a:lnSpc>
                <a:spcPct val="120000"/>
              </a:lnSpc>
              <a:spcBef>
                <a:spcPts val="0"/>
              </a:spcBef>
              <a:spcAft>
                <a:spcPts val="0"/>
              </a:spcAft>
              <a:buSzPct val="100000"/>
            </a:pPr>
            <a:r>
              <a:rPr lang="zh-CN" altLang="en-US" sz="2000" spc="150" dirty="0">
                <a:solidFill>
                  <a:schemeClr val="tx1"/>
                </a:solidFill>
                <a:latin typeface="Arial" panose="020B0604020202020204" pitchFamily="34" charset="0"/>
                <a:ea typeface="微软雅黑" panose="020B0503020204020204" charset="-122"/>
              </a:rPr>
              <a:t>画像所需数据的收集和整理</a:t>
            </a:r>
            <a:endParaRPr lang="zh-CN" altLang="en-US" sz="2000" spc="150" dirty="0">
              <a:solidFill>
                <a:schemeClr val="tx1"/>
              </a:solidFill>
              <a:latin typeface="Arial" panose="020B0604020202020204" pitchFamily="34" charset="0"/>
              <a:ea typeface="微软雅黑" panose="020B0503020204020204" charset="-122"/>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up)">
                                      <p:cBhvr>
                                        <p:cTn id="52" dur="500"/>
                                        <p:tgtEl>
                                          <p:spTgt spid="41"/>
                                        </p:tgtEl>
                                      </p:cBhvr>
                                    </p:animEffect>
                                  </p:childTnLst>
                                </p:cTn>
                              </p:par>
                            </p:childTnLst>
                          </p:cTn>
                        </p:par>
                        <p:par>
                          <p:cTn id="53" fill="hold">
                            <p:stCondLst>
                              <p:cond delay="1000"/>
                            </p:stCondLst>
                            <p:childTnLst>
                              <p:par>
                                <p:cTn id="54" presetID="22" presetClass="entr" presetSubtype="1"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up)">
                                      <p:cBhvr>
                                        <p:cTn id="56" dur="500"/>
                                        <p:tgtEl>
                                          <p:spTgt spid="1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up)">
                                      <p:cBhvr>
                                        <p:cTn id="59" dur="500"/>
                                        <p:tgtEl>
                                          <p:spTgt spid="1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childTnLst>
                          </p:cTn>
                        </p:par>
                        <p:par>
                          <p:cTn id="70" fill="hold">
                            <p:stCondLst>
                              <p:cond delay="500"/>
                            </p:stCondLst>
                            <p:childTnLst>
                              <p:par>
                                <p:cTn id="71" presetID="22" presetClass="entr" presetSubtype="4"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down)">
                                      <p:cBhvr>
                                        <p:cTn id="73" dur="500"/>
                                        <p:tgtEl>
                                          <p:spTgt spid="39"/>
                                        </p:tgtEl>
                                      </p:cBhvr>
                                    </p:animEffect>
                                  </p:childTnLst>
                                </p:cTn>
                              </p:par>
                            </p:childTnLst>
                          </p:cTn>
                        </p:par>
                        <p:par>
                          <p:cTn id="74" fill="hold">
                            <p:stCondLst>
                              <p:cond delay="1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00"/>
                                        <p:tgtEl>
                                          <p:spTgt spid="19"/>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up)">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Effect transition="in" filter="fade">
                                      <p:cBhvr>
                                        <p:cTn id="90" dur="500"/>
                                        <p:tgtEl>
                                          <p:spTgt spid="36"/>
                                        </p:tgtEl>
                                      </p:cBhvr>
                                    </p:animEffect>
                                  </p:childTnLst>
                                </p:cTn>
                              </p:par>
                            </p:childTnLst>
                          </p:cTn>
                        </p:par>
                        <p:par>
                          <p:cTn id="91" fill="hold">
                            <p:stCondLst>
                              <p:cond delay="500"/>
                            </p:stCondLst>
                            <p:childTnLst>
                              <p:par>
                                <p:cTn id="92" presetID="22" presetClass="entr" presetSubtype="1" fill="hold"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up)">
                                      <p:cBhvr>
                                        <p:cTn id="94" dur="500"/>
                                        <p:tgtEl>
                                          <p:spTgt spid="42"/>
                                        </p:tgtEl>
                                      </p:cBhvr>
                                    </p:animEffect>
                                  </p:childTnLst>
                                </p:cTn>
                              </p:par>
                            </p:childTnLst>
                          </p:cTn>
                        </p:par>
                        <p:par>
                          <p:cTn id="95" fill="hold">
                            <p:stCondLst>
                              <p:cond delay="1000"/>
                            </p:stCondLst>
                            <p:childTnLst>
                              <p:par>
                                <p:cTn id="96" presetID="22" presetClass="entr" presetSubtype="1"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up)">
                                      <p:cBhvr>
                                        <p:cTn id="98" dur="500"/>
                                        <p:tgtEl>
                                          <p:spTgt spid="13"/>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up)">
                                      <p:cBhvr>
                                        <p:cTn id="101" dur="500"/>
                                        <p:tgtEl>
                                          <p:spTgt spid="7"/>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down)">
                                      <p:cBhvr>
                                        <p:cTn id="10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3" grpId="0" bldLvl="0" animBg="1"/>
      <p:bldP spid="4" grpId="0"/>
      <p:bldP spid="7" grpId="0" bldLvl="0" animBg="1"/>
      <p:bldP spid="13" grpId="0"/>
      <p:bldP spid="18" grpId="0" bldLvl="0" animBg="1"/>
      <p:bldP spid="17" grpId="0"/>
      <p:bldP spid="19" grpId="0" bldLvl="0" animBg="1"/>
      <p:bldP spid="23" grpId="0"/>
      <p:bldP spid="24" grpId="0"/>
      <p:bldP spid="25" grpId="0"/>
      <p:bldP spid="28" grpId="0"/>
      <p:bldP spid="26" grpId="0" bldLvl="0" animBg="1"/>
      <p:bldP spid="34" grpId="0" bldLvl="0" animBg="1"/>
      <p:bldP spid="27" grpId="0" bldLvl="0" animBg="1"/>
      <p:bldP spid="36" grpId="0" bldLvl="0" animBg="1"/>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956945" y="1810385"/>
            <a:ext cx="10278110" cy="8147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0"/>
              </a:spcAft>
            </a:pPr>
            <a:r>
              <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rPr>
              <a:t>“精耕细作”的精准营销是企业营销管理发展的大趋势。</a:t>
            </a: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6" name="标题 5"/>
          <p:cNvSpPr>
            <a:spLocks noGrp="1"/>
          </p:cNvSpPr>
          <p:nvPr>
            <p:ph type="title"/>
          </p:nvPr>
        </p:nvSpPr>
        <p:spPr/>
        <p:txBody>
          <a:bodyPr/>
          <a:lstStyle/>
          <a:p>
            <a:r>
              <a:rPr lang="zh-CN" altLang="en-US">
                <a:sym typeface="+mn-ea"/>
              </a:rPr>
              <a:t>大数据在金融领域的应用</a:t>
            </a:r>
            <a:endParaRPr lang="zh-CN" altLang="en-US">
              <a:solidFill>
                <a:schemeClr val="accent1"/>
              </a:solidFill>
            </a:endParaRPr>
          </a:p>
        </p:txBody>
      </p:sp>
      <p:sp>
        <p:nvSpPr>
          <p:cNvPr id="13" name="TextBox 6"/>
          <p:cNvSpPr txBox="1"/>
          <p:nvPr>
            <p:custDataLst>
              <p:tags r:id="rId2"/>
            </p:custDataLst>
          </p:nvPr>
        </p:nvSpPr>
        <p:spPr>
          <a:xfrm>
            <a:off x="956945" y="3068320"/>
            <a:ext cx="5479415" cy="2861310"/>
          </a:xfrm>
          <a:prstGeom prst="rect">
            <a:avLst/>
          </a:prstGeom>
          <a:noFill/>
        </p:spPr>
        <p:txBody>
          <a:bodyPr wrap="square" rtlCol="0">
            <a:spAutoFit/>
          </a:bodyPr>
          <a:lstStyle/>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精准营销是通过定量和定性相结合的方法对目标市场的不同消费者进行细致分析 , 根据他们不同的消费心理和行为特征 , 企业采用有针对性的现代技术、方法和指向明确的策略 , 实现对目标市场不同消费者群体强有效性、高投资回报的营销沟通。</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3124613" cy="473075"/>
            <a:chOff x="2347" y="2773"/>
            <a:chExt cx="5609"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2539" y="2773"/>
              <a:ext cx="5417"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889000" y="939165"/>
            <a:ext cx="2673350" cy="368300"/>
          </a:xfrm>
          <a:prstGeom prst="rect">
            <a:avLst/>
          </a:prstGeom>
          <a:noFill/>
        </p:spPr>
        <p:txBody>
          <a:bodyPr wrap="square">
            <a:spAutoFit/>
          </a:bodyPr>
          <a:lstStyle/>
          <a:p>
            <a:r>
              <a:rPr lang="zh-CN" altLang="en-US" sz="1800" b="1" dirty="0">
                <a:solidFill>
                  <a:schemeClr val="bg1"/>
                </a:solidFill>
                <a:latin typeface="微软雅黑" panose="020B0503020204020204" charset="-122"/>
                <a:ea typeface="微软雅黑" panose="020B0503020204020204" charset="-122"/>
                <a:sym typeface="+mn-ea"/>
              </a:rPr>
              <a:t>（二）大数据精准营销</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3793490" y="939800"/>
            <a:ext cx="3477895" cy="368300"/>
          </a:xfrm>
          <a:prstGeom prst="rect">
            <a:avLst/>
          </a:prstGeom>
          <a:noFill/>
        </p:spPr>
        <p:txBody>
          <a:bodyPr wrap="square">
            <a:spAutoFit/>
          </a:bodyPr>
          <a:lstStyle/>
          <a:p>
            <a:r>
              <a:rPr sz="1800" b="1" dirty="0">
                <a:solidFill>
                  <a:schemeClr val="accent1"/>
                </a:solidFill>
                <a:latin typeface="微软雅黑" panose="020B0503020204020204" charset="-122"/>
                <a:ea typeface="微软雅黑" panose="020B0503020204020204" charset="-122"/>
                <a:sym typeface="+mn-ea"/>
              </a:rPr>
              <a:t>1. 精准营销的定义</a:t>
            </a:r>
            <a:endParaRPr sz="1800" b="1" dirty="0">
              <a:solidFill>
                <a:schemeClr val="accent1"/>
              </a:solidFill>
              <a:latin typeface="微软雅黑" panose="020B0503020204020204" charset="-122"/>
              <a:ea typeface="微软雅黑" panose="020B0503020204020204" charset="-122"/>
              <a:sym typeface="+mn-ea"/>
            </a:endParaRPr>
          </a:p>
        </p:txBody>
      </p:sp>
      <p:pic>
        <p:nvPicPr>
          <p:cNvPr id="102" name="图片 101"/>
          <p:cNvPicPr/>
          <p:nvPr/>
        </p:nvPicPr>
        <p:blipFill>
          <a:blip r:embed="rId3"/>
          <a:stretch>
            <a:fillRect/>
          </a:stretch>
        </p:blipFill>
        <p:spPr>
          <a:xfrm>
            <a:off x="6690995" y="2991485"/>
            <a:ext cx="4544060" cy="3015615"/>
          </a:xfrm>
          <a:prstGeom prst="snip2Diag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up)">
                                      <p:cBhvr>
                                        <p:cTn id="25" dur="500"/>
                                        <p:tgtEl>
                                          <p:spTgt spid="13"/>
                                        </p:tgtEl>
                                      </p:cBhvr>
                                    </p:animEffect>
                                  </p:childTnLst>
                                </p:cTn>
                              </p:par>
                              <p:par>
                                <p:cTn id="26" presetID="12" presetClass="entr" presetSubtype="4" fill="hold" nodeType="with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additive="base">
                                        <p:cTn id="28" dur="500"/>
                                        <p:tgtEl>
                                          <p:spTgt spid="102"/>
                                        </p:tgtEl>
                                        <p:attrNameLst>
                                          <p:attrName>ppt_y</p:attrName>
                                        </p:attrNameLst>
                                      </p:cBhvr>
                                      <p:tavLst>
                                        <p:tav tm="0">
                                          <p:val>
                                            <p:strVal val="#ppt_y+#ppt_h*1.125000"/>
                                          </p:val>
                                        </p:tav>
                                        <p:tav tm="100000">
                                          <p:val>
                                            <p:strVal val="#ppt_y"/>
                                          </p:val>
                                        </p:tav>
                                      </p:tavLst>
                                    </p:anim>
                                    <p:animEffect transition="in" filter="wipe(up)">
                                      <p:cBhvr>
                                        <p:cTn id="29"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3" grpId="0"/>
      <p:bldP spid="12"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a:sym typeface="+mn-ea"/>
              </a:rPr>
              <a:t>大数据在金融领域的应用</a:t>
            </a:r>
            <a:endParaRPr lang="zh-CN" altLang="en-US">
              <a:solidFill>
                <a:schemeClr val="accent1"/>
              </a:solidFill>
            </a:endParaRPr>
          </a:p>
        </p:txBody>
      </p:sp>
      <p:grpSp>
        <p:nvGrpSpPr>
          <p:cNvPr id="16" name="组合 15"/>
          <p:cNvGrpSpPr/>
          <p:nvPr/>
        </p:nvGrpSpPr>
        <p:grpSpPr>
          <a:xfrm>
            <a:off x="634365" y="887095"/>
            <a:ext cx="3124613" cy="473075"/>
            <a:chOff x="2347" y="2773"/>
            <a:chExt cx="5609"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2539" y="2773"/>
              <a:ext cx="5417"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889000" y="939165"/>
            <a:ext cx="2673350" cy="368300"/>
          </a:xfrm>
          <a:prstGeom prst="rect">
            <a:avLst/>
          </a:prstGeom>
          <a:noFill/>
        </p:spPr>
        <p:txBody>
          <a:bodyPr wrap="square">
            <a:spAutoFit/>
          </a:bodyPr>
          <a:lstStyle/>
          <a:p>
            <a:r>
              <a:rPr lang="zh-CN" altLang="en-US" sz="1800" b="1" dirty="0">
                <a:solidFill>
                  <a:schemeClr val="bg1"/>
                </a:solidFill>
                <a:latin typeface="微软雅黑" panose="020B0503020204020204" charset="-122"/>
                <a:ea typeface="微软雅黑" panose="020B0503020204020204" charset="-122"/>
                <a:sym typeface="+mn-ea"/>
              </a:rPr>
              <a:t>（二）大数据精准营销</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3793490" y="939800"/>
            <a:ext cx="3477895" cy="368300"/>
          </a:xfrm>
          <a:prstGeom prst="rect">
            <a:avLst/>
          </a:prstGeom>
          <a:noFill/>
        </p:spPr>
        <p:txBody>
          <a:bodyPr wrap="square">
            <a:spAutoFit/>
          </a:bodyPr>
          <a:lstStyle/>
          <a:p>
            <a:r>
              <a:rPr sz="1800" b="1" dirty="0">
                <a:solidFill>
                  <a:schemeClr val="accent1"/>
                </a:solidFill>
                <a:latin typeface="微软雅黑" panose="020B0503020204020204" charset="-122"/>
                <a:ea typeface="微软雅黑" panose="020B0503020204020204" charset="-122"/>
                <a:sym typeface="+mn-ea"/>
              </a:rPr>
              <a:t>2.</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大数据精准营销的作用</a:t>
            </a:r>
            <a:endParaRPr sz="1800" b="1" dirty="0">
              <a:solidFill>
                <a:schemeClr val="accent1"/>
              </a:solidFill>
              <a:latin typeface="微软雅黑" panose="020B0503020204020204" charset="-122"/>
              <a:ea typeface="微软雅黑" panose="020B0503020204020204" charset="-122"/>
              <a:sym typeface="+mn-ea"/>
            </a:endParaRPr>
          </a:p>
        </p:txBody>
      </p:sp>
      <p:grpSp>
        <p:nvGrpSpPr>
          <p:cNvPr id="43" name="组合 42"/>
          <p:cNvGrpSpPr/>
          <p:nvPr/>
        </p:nvGrpSpPr>
        <p:grpSpPr>
          <a:xfrm>
            <a:off x="1021080" y="2766060"/>
            <a:ext cx="2553970" cy="2980690"/>
            <a:chOff x="6079" y="5432"/>
            <a:chExt cx="2250" cy="2626"/>
          </a:xfrm>
        </p:grpSpPr>
        <p:sp>
          <p:nvSpPr>
            <p:cNvPr id="2" name="六边形 1"/>
            <p:cNvSpPr/>
            <p:nvPr>
              <p:custDataLst>
                <p:tags r:id="rId1"/>
              </p:custDataLst>
            </p:nvPr>
          </p:nvSpPr>
          <p:spPr>
            <a:xfrm>
              <a:off x="6439" y="5432"/>
              <a:ext cx="1531" cy="1306"/>
            </a:xfrm>
            <a:prstGeom prst="hexagon">
              <a:avLst/>
            </a:prstGeom>
            <a:solidFill>
              <a:srgbClr val="5265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DINPro-Black" panose="02000503030000020004" charset="0"/>
                  <a:ea typeface="微软雅黑" panose="020B0503020204020204" charset="-122"/>
                  <a:cs typeface="DINPro-Black" panose="02000503030000020004" charset="0"/>
                </a:rPr>
                <a:t>01</a:t>
              </a:r>
              <a:endParaRPr lang="en-US" altLang="zh-CN" sz="3200" dirty="0">
                <a:latin typeface="DINPro-Black" panose="02000503030000020004" charset="0"/>
                <a:ea typeface="微软雅黑" panose="020B0503020204020204" charset="-122"/>
                <a:cs typeface="DINPro-Black" panose="02000503030000020004" charset="0"/>
              </a:endParaRPr>
            </a:p>
          </p:txBody>
        </p:sp>
        <p:sp>
          <p:nvSpPr>
            <p:cNvPr id="36" name="文本框 10"/>
            <p:cNvSpPr txBox="1"/>
            <p:nvPr>
              <p:custDataLst>
                <p:tags r:id="rId2"/>
              </p:custDataLst>
            </p:nvPr>
          </p:nvSpPr>
          <p:spPr>
            <a:xfrm>
              <a:off x="6079" y="6980"/>
              <a:ext cx="2250" cy="1078"/>
            </a:xfrm>
            <a:prstGeom prst="rect">
              <a:avLst/>
            </a:prstGeom>
            <a:noFill/>
          </p:spPr>
          <p:txBody>
            <a:bodyPr vert="horz" wrap="square" lIns="90000" tIns="46800" rIns="90000" bIns="4680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0"/>
                </a:spcAft>
                <a:buSzPct val="100000"/>
              </a:pPr>
              <a:r>
                <a:rPr lang="zh-CN" altLang="en-US" b="1" spc="140">
                  <a:solidFill>
                    <a:schemeClr val="tx1"/>
                  </a:solidFill>
                  <a:latin typeface="Arial" panose="020B0604020202020204" pitchFamily="34" charset="0"/>
                  <a:ea typeface="微软雅黑" panose="020B0503020204020204" charset="-122"/>
                  <a:sym typeface="+mn-ea"/>
                </a:rPr>
                <a:t>助力客户信息</a:t>
              </a:r>
              <a:endParaRPr lang="zh-CN" altLang="en-US" b="1" spc="140">
                <a:solidFill>
                  <a:schemeClr val="tx1"/>
                </a:solidFill>
                <a:latin typeface="Arial" panose="020B0604020202020204" pitchFamily="34" charset="0"/>
                <a:ea typeface="微软雅黑" panose="020B0503020204020204" charset="-122"/>
                <a:sym typeface="+mn-ea"/>
              </a:endParaRPr>
            </a:p>
            <a:p>
              <a:pPr marL="0" lvl="0" indent="0" algn="ctr" fontAlgn="auto">
                <a:lnSpc>
                  <a:spcPct val="100000"/>
                </a:lnSpc>
                <a:spcBef>
                  <a:spcPts val="0"/>
                </a:spcBef>
                <a:spcAft>
                  <a:spcPts val="0"/>
                </a:spcAft>
                <a:buSzPct val="100000"/>
              </a:pPr>
              <a:r>
                <a:rPr lang="zh-CN" altLang="en-US" b="1" spc="140">
                  <a:solidFill>
                    <a:schemeClr val="tx1"/>
                  </a:solidFill>
                  <a:latin typeface="Arial" panose="020B0604020202020204" pitchFamily="34" charset="0"/>
                  <a:ea typeface="微软雅黑" panose="020B0503020204020204" charset="-122"/>
                  <a:sym typeface="+mn-ea"/>
                </a:rPr>
                <a:t>收集与处理</a:t>
              </a:r>
              <a:endParaRPr lang="zh-CN" altLang="en-US" b="1" spc="140">
                <a:solidFill>
                  <a:schemeClr val="tx1"/>
                </a:solidFill>
                <a:latin typeface="Arial" panose="020B0604020202020204" pitchFamily="34" charset="0"/>
                <a:ea typeface="微软雅黑" panose="020B0503020204020204" charset="-122"/>
                <a:sym typeface="+mn-ea"/>
              </a:endParaRPr>
            </a:p>
          </p:txBody>
        </p:sp>
      </p:grpSp>
      <p:grpSp>
        <p:nvGrpSpPr>
          <p:cNvPr id="44" name="组合 43"/>
          <p:cNvGrpSpPr/>
          <p:nvPr/>
        </p:nvGrpSpPr>
        <p:grpSpPr>
          <a:xfrm>
            <a:off x="3606165" y="2766060"/>
            <a:ext cx="2553970" cy="2980690"/>
            <a:chOff x="9202" y="5432"/>
            <a:chExt cx="2250" cy="2626"/>
          </a:xfrm>
        </p:grpSpPr>
        <p:sp>
          <p:nvSpPr>
            <p:cNvPr id="37" name="六边形 36"/>
            <p:cNvSpPr/>
            <p:nvPr>
              <p:custDataLst>
                <p:tags r:id="rId3"/>
              </p:custDataLst>
            </p:nvPr>
          </p:nvSpPr>
          <p:spPr>
            <a:xfrm>
              <a:off x="9562" y="5432"/>
              <a:ext cx="1531" cy="1306"/>
            </a:xfrm>
            <a:prstGeom prst="hexagon">
              <a:avLst/>
            </a:prstGeom>
            <a:solidFill>
              <a:schemeClr val="bg2">
                <a:lumMod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DINPro-Black" panose="02000503030000020004" charset="0"/>
                  <a:ea typeface="微软雅黑" panose="020B0503020204020204" charset="-122"/>
                  <a:cs typeface="DINPro-Black" panose="02000503030000020004" charset="0"/>
                </a:rPr>
                <a:t>02</a:t>
              </a:r>
              <a:endParaRPr lang="en-US" altLang="zh-CN" sz="3200" dirty="0">
                <a:latin typeface="DINPro-Black" panose="02000503030000020004" charset="0"/>
                <a:ea typeface="微软雅黑" panose="020B0503020204020204" charset="-122"/>
                <a:cs typeface="DINPro-Black" panose="02000503030000020004" charset="0"/>
              </a:endParaRPr>
            </a:p>
          </p:txBody>
        </p:sp>
        <p:sp>
          <p:nvSpPr>
            <p:cNvPr id="38" name="文本框 10"/>
            <p:cNvSpPr txBox="1"/>
            <p:nvPr>
              <p:custDataLst>
                <p:tags r:id="rId4"/>
              </p:custDataLst>
            </p:nvPr>
          </p:nvSpPr>
          <p:spPr>
            <a:xfrm>
              <a:off x="9202" y="6980"/>
              <a:ext cx="2250" cy="1078"/>
            </a:xfrm>
            <a:prstGeom prst="rect">
              <a:avLst/>
            </a:prstGeom>
            <a:noFill/>
          </p:spPr>
          <p:txBody>
            <a:bodyPr vert="horz" wrap="square" lIns="90000" tIns="46800" rIns="90000" bIns="4680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0"/>
                </a:spcAft>
                <a:buSzPct val="100000"/>
              </a:pPr>
              <a:r>
                <a:rPr lang="zh-CN" altLang="en-US" b="1" spc="140">
                  <a:solidFill>
                    <a:schemeClr val="tx1"/>
                  </a:solidFill>
                  <a:latin typeface="Arial" panose="020B0604020202020204" pitchFamily="34" charset="0"/>
                  <a:ea typeface="微软雅黑" panose="020B0503020204020204" charset="-122"/>
                  <a:sym typeface="+mn-ea"/>
                </a:rPr>
                <a:t>更精准的市场定位</a:t>
              </a:r>
              <a:endParaRPr lang="zh-CN" altLang="en-US" b="1" spc="140">
                <a:solidFill>
                  <a:schemeClr val="tx1"/>
                </a:solidFill>
                <a:latin typeface="Arial" panose="020B0604020202020204" pitchFamily="34" charset="0"/>
                <a:ea typeface="微软雅黑" panose="020B0503020204020204" charset="-122"/>
                <a:sym typeface="+mn-ea"/>
              </a:endParaRPr>
            </a:p>
          </p:txBody>
        </p:sp>
      </p:grpSp>
      <p:grpSp>
        <p:nvGrpSpPr>
          <p:cNvPr id="45" name="组合 44"/>
          <p:cNvGrpSpPr/>
          <p:nvPr/>
        </p:nvGrpSpPr>
        <p:grpSpPr>
          <a:xfrm>
            <a:off x="6191250" y="2766060"/>
            <a:ext cx="2553970" cy="2980690"/>
            <a:chOff x="12324" y="5432"/>
            <a:chExt cx="2250" cy="2626"/>
          </a:xfrm>
        </p:grpSpPr>
        <p:sp>
          <p:nvSpPr>
            <p:cNvPr id="39" name="六边形 38"/>
            <p:cNvSpPr/>
            <p:nvPr>
              <p:custDataLst>
                <p:tags r:id="rId5"/>
              </p:custDataLst>
            </p:nvPr>
          </p:nvSpPr>
          <p:spPr>
            <a:xfrm>
              <a:off x="12684" y="5432"/>
              <a:ext cx="1531" cy="1306"/>
            </a:xfrm>
            <a:prstGeom prst="hexagon">
              <a:avLst/>
            </a:prstGeom>
            <a:solidFill>
              <a:srgbClr val="5265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DINPro-Black" panose="02000503030000020004" charset="0"/>
                  <a:ea typeface="微软雅黑" panose="020B0503020204020204" charset="-122"/>
                  <a:cs typeface="DINPro-Black" panose="02000503030000020004" charset="0"/>
                </a:rPr>
                <a:t>03</a:t>
              </a:r>
              <a:endParaRPr lang="en-US" altLang="zh-CN" sz="3200" dirty="0">
                <a:latin typeface="DINPro-Black" panose="02000503030000020004" charset="0"/>
                <a:ea typeface="微软雅黑" panose="020B0503020204020204" charset="-122"/>
                <a:cs typeface="DINPro-Black" panose="02000503030000020004" charset="0"/>
              </a:endParaRPr>
            </a:p>
          </p:txBody>
        </p:sp>
        <p:sp>
          <p:nvSpPr>
            <p:cNvPr id="40" name="文本框 10"/>
            <p:cNvSpPr txBox="1"/>
            <p:nvPr>
              <p:custDataLst>
                <p:tags r:id="rId6"/>
              </p:custDataLst>
            </p:nvPr>
          </p:nvSpPr>
          <p:spPr>
            <a:xfrm>
              <a:off x="12324" y="6980"/>
              <a:ext cx="2250" cy="1078"/>
            </a:xfrm>
            <a:prstGeom prst="rect">
              <a:avLst/>
            </a:prstGeom>
            <a:noFill/>
          </p:spPr>
          <p:txBody>
            <a:bodyPr vert="horz" wrap="square" lIns="90000" tIns="46800" rIns="90000" bIns="4680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0"/>
                </a:spcAft>
                <a:buSzPct val="100000"/>
              </a:pPr>
              <a:r>
                <a:rPr lang="zh-CN" altLang="en-US" b="1" spc="140">
                  <a:solidFill>
                    <a:schemeClr val="tx1"/>
                  </a:solidFill>
                  <a:latin typeface="Arial" panose="020B0604020202020204" pitchFamily="34" charset="0"/>
                  <a:ea typeface="微软雅黑" panose="020B0503020204020204" charset="-122"/>
                  <a:sym typeface="+mn-ea"/>
                </a:rPr>
                <a:t>辅助营销决策</a:t>
              </a:r>
              <a:endParaRPr lang="zh-CN" altLang="en-US" b="1" spc="140">
                <a:solidFill>
                  <a:schemeClr val="tx1"/>
                </a:solidFill>
                <a:latin typeface="Arial" panose="020B0604020202020204" pitchFamily="34" charset="0"/>
                <a:ea typeface="微软雅黑" panose="020B0503020204020204" charset="-122"/>
                <a:sym typeface="+mn-ea"/>
              </a:endParaRPr>
            </a:p>
            <a:p>
              <a:pPr marL="0" lvl="0" indent="0" algn="ctr" fontAlgn="auto">
                <a:lnSpc>
                  <a:spcPct val="100000"/>
                </a:lnSpc>
                <a:spcBef>
                  <a:spcPts val="0"/>
                </a:spcBef>
                <a:spcAft>
                  <a:spcPts val="0"/>
                </a:spcAft>
                <a:buSzPct val="100000"/>
              </a:pPr>
              <a:r>
                <a:rPr lang="zh-CN" altLang="en-US" b="1" spc="140">
                  <a:solidFill>
                    <a:schemeClr val="tx1"/>
                  </a:solidFill>
                  <a:latin typeface="Arial" panose="020B0604020202020204" pitchFamily="34" charset="0"/>
                  <a:ea typeface="微软雅黑" panose="020B0503020204020204" charset="-122"/>
                  <a:sym typeface="+mn-ea"/>
                </a:rPr>
                <a:t>与营销战略设计</a:t>
              </a:r>
              <a:endParaRPr lang="zh-CN" altLang="en-US" b="1" spc="140">
                <a:solidFill>
                  <a:schemeClr val="tx1"/>
                </a:solidFill>
                <a:latin typeface="Arial" panose="020B0604020202020204" pitchFamily="34" charset="0"/>
                <a:ea typeface="微软雅黑" panose="020B0503020204020204" charset="-122"/>
                <a:sym typeface="+mn-ea"/>
              </a:endParaRPr>
            </a:p>
          </p:txBody>
        </p:sp>
      </p:grpSp>
      <p:grpSp>
        <p:nvGrpSpPr>
          <p:cNvPr id="46" name="组合 45"/>
          <p:cNvGrpSpPr/>
          <p:nvPr/>
        </p:nvGrpSpPr>
        <p:grpSpPr>
          <a:xfrm>
            <a:off x="8776335" y="2766060"/>
            <a:ext cx="2553970" cy="2980690"/>
            <a:chOff x="15447" y="5432"/>
            <a:chExt cx="2250" cy="2626"/>
          </a:xfrm>
        </p:grpSpPr>
        <p:sp>
          <p:nvSpPr>
            <p:cNvPr id="41" name="六边形 40"/>
            <p:cNvSpPr/>
            <p:nvPr>
              <p:custDataLst>
                <p:tags r:id="rId7"/>
              </p:custDataLst>
            </p:nvPr>
          </p:nvSpPr>
          <p:spPr>
            <a:xfrm>
              <a:off x="15807" y="5432"/>
              <a:ext cx="1531" cy="1306"/>
            </a:xfrm>
            <a:prstGeom prst="hexagon">
              <a:avLst/>
            </a:prstGeom>
            <a:solidFill>
              <a:schemeClr val="bg2">
                <a:lumMod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DINPro-Black" panose="02000503030000020004" charset="0"/>
                  <a:ea typeface="微软雅黑" panose="020B0503020204020204" charset="-122"/>
                  <a:cs typeface="DINPro-Black" panose="02000503030000020004" charset="0"/>
                </a:rPr>
                <a:t>04</a:t>
              </a:r>
              <a:endParaRPr lang="en-US" altLang="zh-CN" sz="3200" dirty="0">
                <a:latin typeface="DINPro-Black" panose="02000503030000020004" charset="0"/>
                <a:ea typeface="微软雅黑" panose="020B0503020204020204" charset="-122"/>
                <a:cs typeface="DINPro-Black" panose="02000503030000020004" charset="0"/>
              </a:endParaRPr>
            </a:p>
          </p:txBody>
        </p:sp>
        <p:sp>
          <p:nvSpPr>
            <p:cNvPr id="42" name="文本框 10"/>
            <p:cNvSpPr txBox="1"/>
            <p:nvPr>
              <p:custDataLst>
                <p:tags r:id="rId8"/>
              </p:custDataLst>
            </p:nvPr>
          </p:nvSpPr>
          <p:spPr>
            <a:xfrm>
              <a:off x="15447" y="6980"/>
              <a:ext cx="2250" cy="1078"/>
            </a:xfrm>
            <a:prstGeom prst="rect">
              <a:avLst/>
            </a:prstGeom>
            <a:noFill/>
          </p:spPr>
          <p:txBody>
            <a:bodyPr vert="horz" wrap="square" lIns="90000" tIns="46800" rIns="90000" bIns="4680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0"/>
                </a:spcAft>
                <a:buSzPct val="100000"/>
              </a:pPr>
              <a:r>
                <a:rPr lang="zh-CN" altLang="en-US" b="1" spc="140">
                  <a:solidFill>
                    <a:schemeClr val="tx1"/>
                  </a:solidFill>
                  <a:latin typeface="Arial" panose="020B0604020202020204" pitchFamily="34" charset="0"/>
                  <a:ea typeface="微软雅黑" panose="020B0503020204020204" charset="-122"/>
                  <a:sym typeface="+mn-ea"/>
                </a:rPr>
                <a:t>对未来的预测能力</a:t>
              </a:r>
              <a:endParaRPr lang="zh-CN" altLang="en-US" b="1" spc="140">
                <a:solidFill>
                  <a:schemeClr val="tx1"/>
                </a:solidFill>
                <a:latin typeface="Arial" panose="020B0604020202020204" pitchFamily="34" charset="0"/>
                <a:ea typeface="微软雅黑" panose="020B0503020204020204" charset="-122"/>
                <a:sym typeface="+mn-ea"/>
              </a:endParaRP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p:tgtEl>
                                          <p:spTgt spid="43"/>
                                        </p:tgtEl>
                                        <p:attrNameLst>
                                          <p:attrName>ppt_x</p:attrName>
                                        </p:attrNameLst>
                                      </p:cBhvr>
                                      <p:tavLst>
                                        <p:tav tm="0">
                                          <p:val>
                                            <p:strVal val="#ppt_x-#ppt_w*1.125000"/>
                                          </p:val>
                                        </p:tav>
                                        <p:tav tm="100000">
                                          <p:val>
                                            <p:strVal val="#ppt_x"/>
                                          </p:val>
                                        </p:tav>
                                      </p:tavLst>
                                    </p:anim>
                                    <p:animEffect transition="in" filter="wipe(right)">
                                      <p:cBhvr>
                                        <p:cTn id="20" dur="500"/>
                                        <p:tgtEl>
                                          <p:spTgt spid="43"/>
                                        </p:tgtEl>
                                      </p:cBhvr>
                                    </p:animEffect>
                                  </p:childTnLst>
                                </p:cTn>
                              </p:par>
                              <p:par>
                                <p:cTn id="21" presetID="12" presetClass="entr" presetSubtype="8"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p:tgtEl>
                                          <p:spTgt spid="44"/>
                                        </p:tgtEl>
                                        <p:attrNameLst>
                                          <p:attrName>ppt_x</p:attrName>
                                        </p:attrNameLst>
                                      </p:cBhvr>
                                      <p:tavLst>
                                        <p:tav tm="0">
                                          <p:val>
                                            <p:strVal val="#ppt_x-#ppt_w*1.125000"/>
                                          </p:val>
                                        </p:tav>
                                        <p:tav tm="100000">
                                          <p:val>
                                            <p:strVal val="#ppt_x"/>
                                          </p:val>
                                        </p:tav>
                                      </p:tavLst>
                                    </p:anim>
                                    <p:animEffect transition="in" filter="wipe(right)">
                                      <p:cBhvr>
                                        <p:cTn id="24" dur="500"/>
                                        <p:tgtEl>
                                          <p:spTgt spid="44"/>
                                        </p:tgtEl>
                                      </p:cBhvr>
                                    </p:animEffect>
                                  </p:childTnLst>
                                </p:cTn>
                              </p:par>
                              <p:par>
                                <p:cTn id="25" presetID="12" presetClass="entr" presetSubtype="8"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par>
                                <p:cTn id="29" presetID="12" presetClass="entr" presetSubtype="8"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p:tgtEl>
                                          <p:spTgt spid="46"/>
                                        </p:tgtEl>
                                        <p:attrNameLst>
                                          <p:attrName>ppt_x</p:attrName>
                                        </p:attrNameLst>
                                      </p:cBhvr>
                                      <p:tavLst>
                                        <p:tav tm="0">
                                          <p:val>
                                            <p:strVal val="#ppt_x-#ppt_w*1.125000"/>
                                          </p:val>
                                        </p:tav>
                                        <p:tav tm="100000">
                                          <p:val>
                                            <p:strVal val="#ppt_x"/>
                                          </p:val>
                                        </p:tav>
                                      </p:tavLst>
                                    </p:anim>
                                    <p:animEffect transition="in" filter="wipe(right)">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956945" y="1975485"/>
            <a:ext cx="4404995" cy="12579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Bef>
                <a:spcPts val="0"/>
              </a:spcBef>
              <a:spcAft>
                <a:spcPts val="0"/>
              </a:spcAft>
            </a:pPr>
            <a:r>
              <a:rPr lang="zh-CN" altLang="zh-CN" sz="18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rPr>
              <a:t>大数据风险管理是指通过运用大数据构建模型的方法，对客户进行风险控制和风险提示。</a:t>
            </a:r>
            <a:endParaRPr lang="zh-CN" altLang="zh-CN" sz="18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6" name="标题 5"/>
          <p:cNvSpPr>
            <a:spLocks noGrp="1"/>
          </p:cNvSpPr>
          <p:nvPr>
            <p:ph type="title"/>
          </p:nvPr>
        </p:nvSpPr>
        <p:spPr/>
        <p:txBody>
          <a:bodyPr/>
          <a:lstStyle/>
          <a:p>
            <a:r>
              <a:rPr lang="zh-CN" altLang="en-US">
                <a:sym typeface="+mn-ea"/>
              </a:rPr>
              <a:t>大数据在金融领域的应用</a:t>
            </a:r>
            <a:endParaRPr lang="zh-CN" altLang="en-US">
              <a:solidFill>
                <a:schemeClr val="accent1"/>
              </a:solidFill>
            </a:endParaRPr>
          </a:p>
        </p:txBody>
      </p:sp>
      <p:sp>
        <p:nvSpPr>
          <p:cNvPr id="13" name="TextBox 6"/>
          <p:cNvSpPr txBox="1"/>
          <p:nvPr>
            <p:custDataLst>
              <p:tags r:id="rId2"/>
            </p:custDataLst>
          </p:nvPr>
        </p:nvSpPr>
        <p:spPr>
          <a:xfrm>
            <a:off x="956945" y="3388360"/>
            <a:ext cx="4404995" cy="2584450"/>
          </a:xfrm>
          <a:prstGeom prst="rect">
            <a:avLst/>
          </a:prstGeom>
          <a:noFill/>
        </p:spPr>
        <p:txBody>
          <a:bodyPr wrap="square" rtlCol="0">
            <a:spAutoFit/>
          </a:bodyPr>
          <a:lstStyle/>
          <a:p>
            <a:pPr indent="457200" algn="just" fontAlgn="auto">
              <a:lnSpc>
                <a:spcPct val="150000"/>
              </a:lnSpc>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与传统的风险控制由各个机构内设风控团队，以人工的方式，对企业客户和个人客户进行经验式风控不同。大数据风控通过采集大量的客户信息，以数据建模的方式对各项指标进行评分，并对不同的分值区间给予不同的管理方法与策略。</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3124613" cy="473075"/>
            <a:chOff x="2347" y="2773"/>
            <a:chExt cx="5609"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2539" y="2773"/>
              <a:ext cx="5417"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889000" y="939165"/>
            <a:ext cx="2673350" cy="368300"/>
          </a:xfrm>
          <a:prstGeom prst="rect">
            <a:avLst/>
          </a:prstGeom>
          <a:noFill/>
        </p:spPr>
        <p:txBody>
          <a:bodyPr wrap="square">
            <a:spAutoFit/>
          </a:bodyPr>
          <a:lstStyle/>
          <a:p>
            <a:r>
              <a:rPr lang="zh-CN" altLang="en-US" sz="1800" b="1" dirty="0">
                <a:solidFill>
                  <a:schemeClr val="bg1"/>
                </a:solidFill>
                <a:latin typeface="微软雅黑" panose="020B0503020204020204" charset="-122"/>
                <a:ea typeface="微软雅黑" panose="020B0503020204020204" charset="-122"/>
                <a:sym typeface="+mn-ea"/>
              </a:rPr>
              <a:t>（三）大数据风险管理</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3793490" y="939800"/>
            <a:ext cx="3477895" cy="368300"/>
          </a:xfrm>
          <a:prstGeom prst="rect">
            <a:avLst/>
          </a:prstGeom>
          <a:noFill/>
        </p:spPr>
        <p:txBody>
          <a:bodyPr wrap="square">
            <a:spAutoFit/>
          </a:bodyPr>
          <a:lstStyle/>
          <a:p>
            <a:r>
              <a:rPr sz="1800" b="1" dirty="0">
                <a:solidFill>
                  <a:schemeClr val="accent1"/>
                </a:solidFill>
                <a:latin typeface="微软雅黑" panose="020B0503020204020204" charset="-122"/>
                <a:ea typeface="微软雅黑" panose="020B0503020204020204" charset="-122"/>
                <a:sym typeface="+mn-ea"/>
              </a:rPr>
              <a:t>1. 大数据风险管理的定义</a:t>
            </a:r>
            <a:endParaRPr sz="1800" b="1" dirty="0">
              <a:solidFill>
                <a:schemeClr val="accent1"/>
              </a:solidFill>
              <a:latin typeface="微软雅黑" panose="020B0503020204020204" charset="-122"/>
              <a:ea typeface="微软雅黑" panose="020B0503020204020204" charset="-122"/>
              <a:sym typeface="+mn-ea"/>
            </a:endParaRPr>
          </a:p>
        </p:txBody>
      </p:sp>
      <p:pic>
        <p:nvPicPr>
          <p:cNvPr id="103" name="图片 102"/>
          <p:cNvPicPr>
            <a:picLocks noChangeAspect="1"/>
          </p:cNvPicPr>
          <p:nvPr/>
        </p:nvPicPr>
        <p:blipFill>
          <a:blip r:embed="rId3"/>
          <a:srcRect l="17071" r="15333"/>
          <a:stretch>
            <a:fillRect/>
          </a:stretch>
        </p:blipFill>
        <p:spPr>
          <a:xfrm>
            <a:off x="5506720" y="1862455"/>
            <a:ext cx="6018530" cy="4263390"/>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1+#ppt_w/2"/>
                                          </p:val>
                                        </p:tav>
                                        <p:tav tm="100000">
                                          <p:val>
                                            <p:strVal val="#ppt_x"/>
                                          </p:val>
                                        </p:tav>
                                      </p:tavLst>
                                    </p:anim>
                                    <p:anim calcmode="lin" valueType="num">
                                      <p:cBhvr additive="base">
                                        <p:cTn id="20" dur="500" fill="hold"/>
                                        <p:tgtEl>
                                          <p:spTgt spid="10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ppt_y</p:attrName>
                                        </p:attrNameLst>
                                      </p:cBhvr>
                                      <p:tavLst>
                                        <p:tav tm="0">
                                          <p:val>
                                            <p:strVal val="#ppt_y+#ppt_h*1.125000"/>
                                          </p:val>
                                        </p:tav>
                                        <p:tav tm="100000">
                                          <p:val>
                                            <p:strVal val="#ppt_y"/>
                                          </p:val>
                                        </p:tav>
                                      </p:tavLst>
                                    </p:anim>
                                    <p:animEffect transition="in" filter="wipe(up)">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3" grpId="0"/>
      <p:bldP spid="12"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a:sym typeface="+mn-ea"/>
              </a:rPr>
              <a:t>大数据在金融领域的应用</a:t>
            </a:r>
            <a:endParaRPr lang="zh-CN" altLang="en-US">
              <a:solidFill>
                <a:schemeClr val="accent1"/>
              </a:solidFill>
            </a:endParaRPr>
          </a:p>
        </p:txBody>
      </p:sp>
      <p:grpSp>
        <p:nvGrpSpPr>
          <p:cNvPr id="16" name="组合 15"/>
          <p:cNvGrpSpPr/>
          <p:nvPr/>
        </p:nvGrpSpPr>
        <p:grpSpPr>
          <a:xfrm>
            <a:off x="634365" y="887095"/>
            <a:ext cx="3124613" cy="473075"/>
            <a:chOff x="2347" y="2773"/>
            <a:chExt cx="5609"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2539" y="2773"/>
              <a:ext cx="5417"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889000" y="939165"/>
            <a:ext cx="2673350" cy="368300"/>
          </a:xfrm>
          <a:prstGeom prst="rect">
            <a:avLst/>
          </a:prstGeom>
          <a:noFill/>
        </p:spPr>
        <p:txBody>
          <a:bodyPr wrap="square">
            <a:spAutoFit/>
          </a:bodyPr>
          <a:lstStyle/>
          <a:p>
            <a:r>
              <a:rPr lang="zh-CN" altLang="en-US" sz="1800" b="1" dirty="0">
                <a:solidFill>
                  <a:schemeClr val="bg1"/>
                </a:solidFill>
                <a:latin typeface="微软雅黑" panose="020B0503020204020204" charset="-122"/>
                <a:ea typeface="微软雅黑" panose="020B0503020204020204" charset="-122"/>
                <a:sym typeface="+mn-ea"/>
              </a:rPr>
              <a:t>（三）大数据风险管理</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3793490" y="939800"/>
            <a:ext cx="3477895" cy="368300"/>
          </a:xfrm>
          <a:prstGeom prst="rect">
            <a:avLst/>
          </a:prstGeom>
          <a:noFill/>
        </p:spPr>
        <p:txBody>
          <a:bodyPr wrap="square">
            <a:spAutoFit/>
          </a:bodyPr>
          <a:lstStyle/>
          <a:p>
            <a:r>
              <a:rPr sz="1800" b="1" dirty="0">
                <a:solidFill>
                  <a:schemeClr val="accent1"/>
                </a:solidFill>
                <a:latin typeface="微软雅黑" panose="020B0503020204020204" charset="-122"/>
                <a:ea typeface="微软雅黑" panose="020B0503020204020204" charset="-122"/>
                <a:sym typeface="+mn-ea"/>
              </a:rPr>
              <a:t>2.</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大数据管理信用风险</a:t>
            </a:r>
            <a:endParaRPr sz="1800" b="1" dirty="0">
              <a:solidFill>
                <a:schemeClr val="accent1"/>
              </a:solidFill>
              <a:latin typeface="微软雅黑" panose="020B0503020204020204" charset="-122"/>
              <a:ea typeface="微软雅黑" panose="020B0503020204020204" charset="-122"/>
              <a:sym typeface="+mn-ea"/>
            </a:endParaRPr>
          </a:p>
        </p:txBody>
      </p:sp>
      <p:grpSp>
        <p:nvGrpSpPr>
          <p:cNvPr id="58" name="组合 57"/>
          <p:cNvGrpSpPr/>
          <p:nvPr/>
        </p:nvGrpSpPr>
        <p:grpSpPr>
          <a:xfrm>
            <a:off x="1529080" y="2511425"/>
            <a:ext cx="9053830" cy="1850390"/>
            <a:chOff x="2408" y="3955"/>
            <a:chExt cx="14258" cy="2914"/>
          </a:xfrm>
        </p:grpSpPr>
        <p:sp>
          <p:nvSpPr>
            <p:cNvPr id="20" name="圆角矩形 19"/>
            <p:cNvSpPr/>
            <p:nvPr>
              <p:custDataLst>
                <p:tags r:id="rId1"/>
              </p:custDataLst>
            </p:nvPr>
          </p:nvSpPr>
          <p:spPr>
            <a:xfrm rot="2702816">
              <a:off x="2408" y="3955"/>
              <a:ext cx="2915" cy="2915"/>
            </a:xfrm>
            <a:prstGeom prst="roundRect">
              <a:avLst/>
            </a:prstGeom>
            <a:noFill/>
            <a:ln w="3175">
              <a:solidFill>
                <a:schemeClr val="accent5"/>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6" name="任意多边形 25"/>
            <p:cNvSpPr/>
            <p:nvPr>
              <p:custDataLst>
                <p:tags r:id="rId2"/>
              </p:custDataLst>
            </p:nvPr>
          </p:nvSpPr>
          <p:spPr>
            <a:xfrm rot="2702816">
              <a:off x="2572" y="4118"/>
              <a:ext cx="2587" cy="2587"/>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bg2">
                <a:lumMod val="2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custDataLst>
                <p:tags r:id="rId3"/>
              </p:custDataLst>
            </p:nvPr>
          </p:nvSpPr>
          <p:spPr>
            <a:xfrm>
              <a:off x="4379" y="4977"/>
              <a:ext cx="996" cy="871"/>
            </a:xfrm>
            <a:prstGeom prst="rect">
              <a:avLst/>
            </a:prstGeom>
            <a:noFill/>
          </p:spPr>
          <p:txBody>
            <a:bodyPr wrap="square" lIns="90000" tIns="46800" rIns="90000" bIns="46800">
              <a:normAutofit fontScale="95000"/>
            </a:bodyPr>
            <a:lstStyle/>
            <a:p>
              <a:pPr>
                <a:lnSpc>
                  <a:spcPct val="130000"/>
                </a:lnSpc>
              </a:pPr>
              <a:r>
                <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01</a:t>
              </a:r>
              <a:endPar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21" name="圆角矩形 20"/>
            <p:cNvSpPr/>
            <p:nvPr>
              <p:custDataLst>
                <p:tags r:id="rId4"/>
              </p:custDataLst>
            </p:nvPr>
          </p:nvSpPr>
          <p:spPr>
            <a:xfrm rot="2702816">
              <a:off x="6172" y="3955"/>
              <a:ext cx="2915" cy="2915"/>
            </a:xfrm>
            <a:prstGeom prst="roundRect">
              <a:avLst/>
            </a:prstGeom>
            <a:noFill/>
            <a:ln w="3175">
              <a:solidFill>
                <a:schemeClr val="accent5"/>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7" name="任意多边形 16"/>
            <p:cNvSpPr/>
            <p:nvPr>
              <p:custDataLst>
                <p:tags r:id="rId5"/>
              </p:custDataLst>
            </p:nvPr>
          </p:nvSpPr>
          <p:spPr>
            <a:xfrm rot="2702816">
              <a:off x="6336" y="4118"/>
              <a:ext cx="2587" cy="2587"/>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9" name="文本框 28"/>
            <p:cNvSpPr txBox="1"/>
            <p:nvPr>
              <p:custDataLst>
                <p:tags r:id="rId6"/>
              </p:custDataLst>
            </p:nvPr>
          </p:nvSpPr>
          <p:spPr>
            <a:xfrm>
              <a:off x="8142" y="4977"/>
              <a:ext cx="996" cy="871"/>
            </a:xfrm>
            <a:prstGeom prst="rect">
              <a:avLst/>
            </a:prstGeom>
            <a:noFill/>
          </p:spPr>
          <p:txBody>
            <a:bodyPr wrap="square" lIns="90000" tIns="46800" rIns="90000" bIns="46800">
              <a:normAutofit fontScale="95000"/>
            </a:bodyPr>
            <a:lstStyle/>
            <a:p>
              <a:pPr>
                <a:lnSpc>
                  <a:spcPct val="130000"/>
                </a:lnSpc>
              </a:pPr>
              <a:r>
                <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02</a:t>
              </a:r>
              <a:endPar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24" name="圆角矩形 23"/>
            <p:cNvSpPr/>
            <p:nvPr>
              <p:custDataLst>
                <p:tags r:id="rId7"/>
              </p:custDataLst>
            </p:nvPr>
          </p:nvSpPr>
          <p:spPr>
            <a:xfrm rot="2702816">
              <a:off x="9936" y="3955"/>
              <a:ext cx="2915" cy="2915"/>
            </a:xfrm>
            <a:prstGeom prst="roundRect">
              <a:avLst/>
            </a:prstGeom>
            <a:noFill/>
            <a:ln w="3175">
              <a:solidFill>
                <a:schemeClr val="accent5"/>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0" name="任意多边形 29"/>
            <p:cNvSpPr/>
            <p:nvPr>
              <p:custDataLst>
                <p:tags r:id="rId8"/>
              </p:custDataLst>
            </p:nvPr>
          </p:nvSpPr>
          <p:spPr>
            <a:xfrm rot="2702816">
              <a:off x="10098" y="4118"/>
              <a:ext cx="2587" cy="2587"/>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526580"/>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5" name="文本框 24"/>
            <p:cNvSpPr txBox="1"/>
            <p:nvPr>
              <p:custDataLst>
                <p:tags r:id="rId9"/>
              </p:custDataLst>
            </p:nvPr>
          </p:nvSpPr>
          <p:spPr>
            <a:xfrm>
              <a:off x="11906" y="4977"/>
              <a:ext cx="996" cy="871"/>
            </a:xfrm>
            <a:prstGeom prst="rect">
              <a:avLst/>
            </a:prstGeom>
            <a:noFill/>
          </p:spPr>
          <p:txBody>
            <a:bodyPr wrap="square" lIns="90000" tIns="46800" rIns="90000" bIns="46800">
              <a:normAutofit fontScale="95000"/>
            </a:bodyPr>
            <a:lstStyle/>
            <a:p>
              <a:pPr>
                <a:lnSpc>
                  <a:spcPct val="130000"/>
                </a:lnSpc>
              </a:pPr>
              <a:r>
                <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03</a:t>
              </a:r>
              <a:endPar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36" name="圆角矩形 35"/>
            <p:cNvSpPr/>
            <p:nvPr>
              <p:custDataLst>
                <p:tags r:id="rId10"/>
              </p:custDataLst>
            </p:nvPr>
          </p:nvSpPr>
          <p:spPr>
            <a:xfrm rot="2702816">
              <a:off x="13699" y="3955"/>
              <a:ext cx="2915" cy="2915"/>
            </a:xfrm>
            <a:prstGeom prst="roundRect">
              <a:avLst/>
            </a:prstGeom>
            <a:noFill/>
            <a:ln w="3175">
              <a:solidFill>
                <a:schemeClr val="accent5"/>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50" name="任意多边形 49"/>
            <p:cNvSpPr/>
            <p:nvPr>
              <p:custDataLst>
                <p:tags r:id="rId11"/>
              </p:custDataLst>
            </p:nvPr>
          </p:nvSpPr>
          <p:spPr>
            <a:xfrm rot="2702816">
              <a:off x="13864" y="4118"/>
              <a:ext cx="2587" cy="2587"/>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3">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51" name="文本框 50"/>
            <p:cNvSpPr txBox="1"/>
            <p:nvPr>
              <p:custDataLst>
                <p:tags r:id="rId12"/>
              </p:custDataLst>
            </p:nvPr>
          </p:nvSpPr>
          <p:spPr>
            <a:xfrm>
              <a:off x="15670" y="4977"/>
              <a:ext cx="996" cy="871"/>
            </a:xfrm>
            <a:prstGeom prst="rect">
              <a:avLst/>
            </a:prstGeom>
            <a:noFill/>
          </p:spPr>
          <p:txBody>
            <a:bodyPr wrap="square" lIns="90000" tIns="46800" rIns="90000" bIns="46800">
              <a:normAutofit fontScale="95000"/>
            </a:bodyPr>
            <a:lstStyle/>
            <a:p>
              <a:pPr>
                <a:lnSpc>
                  <a:spcPct val="130000"/>
                </a:lnSpc>
              </a:pPr>
              <a:r>
                <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04</a:t>
              </a:r>
              <a:endPar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grpSp>
      <p:sp>
        <p:nvSpPr>
          <p:cNvPr id="54" name="TextBox 6"/>
          <p:cNvSpPr txBox="1"/>
          <p:nvPr>
            <p:custDataLst>
              <p:tags r:id="rId13"/>
            </p:custDataLst>
          </p:nvPr>
        </p:nvSpPr>
        <p:spPr>
          <a:xfrm>
            <a:off x="1312545" y="4796790"/>
            <a:ext cx="2223770" cy="398780"/>
          </a:xfrm>
          <a:prstGeom prst="rect">
            <a:avLst/>
          </a:prstGeom>
          <a:noFill/>
        </p:spPr>
        <p:txBody>
          <a:bodyPr wrap="square" rtlCol="0">
            <a:spAutoFit/>
          </a:bodyPr>
          <a:lstStyle/>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信用风险的定义</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55" name="TextBox 6"/>
          <p:cNvSpPr txBox="1"/>
          <p:nvPr>
            <p:custDataLst>
              <p:tags r:id="rId14"/>
            </p:custDataLst>
          </p:nvPr>
        </p:nvSpPr>
        <p:spPr>
          <a:xfrm>
            <a:off x="3733165" y="4796790"/>
            <a:ext cx="2223770" cy="706755"/>
          </a:xfrm>
          <a:prstGeom prst="rect">
            <a:avLst/>
          </a:prstGeom>
          <a:noFill/>
        </p:spPr>
        <p:txBody>
          <a:bodyPr wrap="square" rtlCol="0">
            <a:spAutoFit/>
          </a:bodyPr>
          <a:lstStyle/>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信用风险产生的</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两个原因</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56" name="TextBox 6"/>
          <p:cNvSpPr txBox="1"/>
          <p:nvPr>
            <p:custDataLst>
              <p:tags r:id="rId15"/>
            </p:custDataLst>
          </p:nvPr>
        </p:nvSpPr>
        <p:spPr>
          <a:xfrm>
            <a:off x="6128385" y="4796790"/>
            <a:ext cx="2223770" cy="706755"/>
          </a:xfrm>
          <a:prstGeom prst="rect">
            <a:avLst/>
          </a:prstGeom>
          <a:noFill/>
        </p:spPr>
        <p:txBody>
          <a:bodyPr wrap="square" rtlCol="0">
            <a:spAutoFit/>
          </a:bodyPr>
          <a:lstStyle/>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信用风险管理的</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措施</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57" name="TextBox 6"/>
          <p:cNvSpPr txBox="1"/>
          <p:nvPr>
            <p:custDataLst>
              <p:tags r:id="rId16"/>
            </p:custDataLst>
          </p:nvPr>
        </p:nvSpPr>
        <p:spPr>
          <a:xfrm>
            <a:off x="8503285" y="4796790"/>
            <a:ext cx="2223770" cy="706755"/>
          </a:xfrm>
          <a:prstGeom prst="rect">
            <a:avLst/>
          </a:prstGeom>
          <a:noFill/>
        </p:spPr>
        <p:txBody>
          <a:bodyPr wrap="square" rtlCol="0">
            <a:spAutoFit/>
          </a:bodyPr>
          <a:lstStyle/>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大数据在信用风险管理应用的步骤</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0-#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ppt_x"/>
                                          </p:val>
                                        </p:tav>
                                        <p:tav tm="100000">
                                          <p:val>
                                            <p:strVal val="#ppt_x"/>
                                          </p:val>
                                        </p:tav>
                                      </p:tavLst>
                                    </p:anim>
                                    <p:anim calcmode="lin" valueType="num">
                                      <p:cBhvr additive="base">
                                        <p:cTn id="26" dur="500" fill="hold"/>
                                        <p:tgtEl>
                                          <p:spTgt spid="54"/>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ppt_x"/>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ppt_x"/>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54" grpId="0"/>
      <p:bldP spid="55" grpId="0"/>
      <p:bldP spid="56" grpId="0"/>
      <p:bldP spid="57" grpId="0"/>
    </p:bldLst>
  </p:timing>
</p:sld>
</file>

<file path=ppt/tags/tag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c849740b-2724-488e-a9ad-bcd156c1d39b}"/>
  <p:tag name="KSO_WM_UNIT_TYPE" val="i"/>
</p:tagLst>
</file>

<file path=ppt/tags/tag10.xml><?xml version="1.0" encoding="utf-8"?>
<p:tagLst xmlns:p="http://schemas.openxmlformats.org/presentationml/2006/main">
  <p:tag name="KSO_WM_TEMPLATE_CATEGORY" val="diagram"/>
  <p:tag name="KSO_WM_TEMPLATE_INDEX" val="20186090"/>
  <p:tag name="KSO_WM_UNIT_TYPE" val="l_i"/>
  <p:tag name="KSO_WM_UNIT_INDEX" val="1_1"/>
  <p:tag name="KSO_WM_UNIT_ID" val="diagram20186090_2*l_i*1_1"/>
  <p:tag name="KSO_WM_UNIT_LAYERLEVEL" val="1_1"/>
  <p:tag name="KSO_WM_BEAUTIFY_FLAG" val="#wm#"/>
  <p:tag name="KSO_WM_TAG_VERSION" val="1.0"/>
  <p:tag name="KSO_WM_DIAGRAM_GROUP_CODE" val="l1-1"/>
  <p:tag name="KSO_WM_UNIT_LINE_FORE_SCHEMECOLOR_INDEX" val="14"/>
  <p:tag name="KSO_WM_UNIT_LINE_FILL_TYPE" val="2"/>
</p:tagLst>
</file>

<file path=ppt/tags/tag11.xml><?xml version="1.0" encoding="utf-8"?>
<p:tagLst xmlns:p="http://schemas.openxmlformats.org/presentationml/2006/main">
  <p:tag name="KSO_WM_TEMPLATE_CATEGORY" val="diagram"/>
  <p:tag name="KSO_WM_TEMPLATE_INDEX" val="20186090"/>
  <p:tag name="KSO_WM_UNIT_TYPE" val="l_i"/>
  <p:tag name="KSO_WM_UNIT_INDEX" val="1_2"/>
  <p:tag name="KSO_WM_UNIT_ID" val="diagram20186090_2*l_i*1_2"/>
  <p:tag name="KSO_WM_UNIT_LAYERLEVEL" val="1_1"/>
  <p:tag name="KSO_WM_BEAUTIFY_FLAG" val="#wm#"/>
  <p:tag name="KSO_WM_TAG_VERSION" val="1.0"/>
  <p:tag name="KSO_WM_DIAGRAM_GROUP_CODE" val="l1-1"/>
  <p:tag name="KSO_WM_UNIT_LINE_FORE_SCHEMECOLOR_INDEX" val="14"/>
  <p:tag name="KSO_WM_UNIT_LINE_FILL_TYPE" val="2"/>
</p:tagLst>
</file>

<file path=ppt/tags/tag12.xml><?xml version="1.0" encoding="utf-8"?>
<p:tagLst xmlns:p="http://schemas.openxmlformats.org/presentationml/2006/main">
  <p:tag name="KSO_WM_TEMPLATE_CATEGORY" val="diagram"/>
  <p:tag name="KSO_WM_TEMPLATE_INDEX" val="20186090"/>
  <p:tag name="KSO_WM_UNIT_TYPE" val="l_i"/>
  <p:tag name="KSO_WM_UNIT_INDEX" val="1_3"/>
  <p:tag name="KSO_WM_UNIT_ID" val="diagram20186090_2*l_i*1_3"/>
  <p:tag name="KSO_WM_UNIT_LAYERLEVEL" val="1_1"/>
  <p:tag name="KSO_WM_BEAUTIFY_FLAG" val="#wm#"/>
  <p:tag name="KSO_WM_TAG_VERSION" val="1.0"/>
  <p:tag name="KSO_WM_DIAGRAM_GROUP_CODE" val="l1-1"/>
  <p:tag name="KSO_WM_UNIT_LINE_FORE_SCHEMECOLOR_INDEX" val="14"/>
  <p:tag name="KSO_WM_UNIT_LINE_FILL_TYPE" val="2"/>
</p:tagLst>
</file>

<file path=ppt/tags/tag13.xml><?xml version="1.0" encoding="utf-8"?>
<p:tagLst xmlns:p="http://schemas.openxmlformats.org/presentationml/2006/main">
  <p:tag name="KSO_WM_TEMPLATE_CATEGORY" val="diagram"/>
  <p:tag name="KSO_WM_TEMPLATE_INDEX" val="20186090"/>
  <p:tag name="KSO_WM_UNIT_TYPE" val="h_f"/>
  <p:tag name="KSO_WM_UNIT_INDEX" val="1_3"/>
  <p:tag name="KSO_WM_UNIT_ID" val="diagram20186090_2*h_f*1_3"/>
  <p:tag name="KSO_WM_UNIT_LAYERLEVEL" val="1_1"/>
  <p:tag name="KSO_WM_UNIT_VALUE" val="38"/>
  <p:tag name="KSO_WM_UNIT_HIGHLIGHT" val="0"/>
  <p:tag name="KSO_WM_UNIT_COMPATIBLE" val="0"/>
  <p:tag name="KSO_WM_UNIT_CLEAR" val="0"/>
  <p:tag name="KSO_WM_BEAUTIFY_FLAG" val="#wm#"/>
  <p:tag name="KSO_WM_TAG_VERSION" val="1.0"/>
  <p:tag name="KSO_WM_UNIT_PRESET_TEXT" val="Adjust the spacing to adapt to Chinese typesetting, use the reference line in PPT."/>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61e1ca8-5140-4ebb-979f-fa152c8fb128}"/>
  <p:tag name="KSO_WM_UNIT_TYPE" val="i"/>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69541_5*m_i*1_1"/>
  <p:tag name="KSO_WM_TEMPLATE_CATEGORY" val="diagram"/>
  <p:tag name="KSO_WM_TEMPLATE_INDEX" val="20169541"/>
  <p:tag name="KSO_WM_UNIT_LAYERLEVEL" val="1_1"/>
  <p:tag name="KSO_WM_TAG_VERSION" val="1.0"/>
  <p:tag name="KSO_WM_BEAUTIFY_FLAG" val="#wm#"/>
  <p:tag name="KSO_WM_UNIT_LINE_FORE_SCHEMECOLOR_INDEX_BRIGHTNESS" val="-0.5"/>
  <p:tag name="KSO_WM_UNIT_LINE_FORE_SCHEMECOLOR_INDEX" val="14"/>
  <p:tag name="KSO_WM_UNIT_LINE_FILL_TYPE" val="2"/>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69541_5*m_h_i*1_1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169541_5*m_h_i*1_1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69541_5*m_h_i*1_4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2"/>
  <p:tag name="KSO_WM_UNIT_ID" val="diagram20169541_5*m_h_i*1_4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69541_5*m_h_i*1_2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2"/>
  <p:tag name="KSO_WM_UNIT_ID" val="diagram20169541_5*m_h_i*1_2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69541_5*m_h_i*1_3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2"/>
  <p:tag name="KSO_WM_UNIT_ID" val="diagram20169541_5*m_h_i*1_3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9.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69541_5*m_h_f*1_2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c849740b-2724-488e-a9ad-bcd156c1d39b}"/>
  <p:tag name="KSO_WM_UNIT_TYPE" val="i"/>
</p:tagLst>
</file>

<file path=ppt/tags/tag30.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69541_5*m_h_f*1_3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31.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69541_5*m_h_f*1_4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169541_5*m_h_i*1_1_4"/>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69541_5*m_h_i*1_1_3"/>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69541_5*m_h_i*1_2_4"/>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69541_5*m_h_i*1_3_4"/>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169541_5*m_h_i*1_4_4"/>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69541_5*m_h_i*1_3_3"/>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69541_5*m_h_i*1_2_3"/>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69541_5*m_h_i*1_4_3"/>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61e1ca8-5140-4ebb-979f-fa152c8fb128}"/>
  <p:tag name="KSO_WM_UNIT_TYPE" val="i"/>
</p:tagLst>
</file>

<file path=ppt/tags/tag40.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69541_5*m_h_f*1_1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41.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9149_3*l_h_i*1_1_2"/>
  <p:tag name="KSO_WM_TEMPLATE_CATEGORY" val="diagram"/>
  <p:tag name="KSO_WM_TEMPLATE_INDEX" val="20219149"/>
  <p:tag name="KSO_WM_UNIT_LAYERLEVEL" val="1_1_1"/>
  <p:tag name="KSO_WM_TAG_VERSION" val="1.0"/>
  <p:tag name="KSO_WM_BEAUTIFY_FLAG" val="#wm#"/>
  <p:tag name="KSO_WM_CHIP_GROUPID" val="60b9e9c7d573a1aeab43c116"/>
  <p:tag name="KSO_WM_CHIP_XID" val="60b9e9c7d573a1aeab43c117"/>
  <p:tag name="KSO_WM_ASSEMBLE_CHIP_INDEX" val="e3d42c08b25f4db7805c3862d8621ade"/>
  <p:tag name="KSO_WM_UNIT_VALUE" val="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149_3*l_h_f*1_1_1"/>
  <p:tag name="KSO_WM_TEMPLATE_CATEGORY" val="diagram"/>
  <p:tag name="KSO_WM_TEMPLATE_INDEX" val="20219149"/>
  <p:tag name="KSO_WM_UNIT_LAYERLEVEL" val="1_1_1"/>
  <p:tag name="KSO_WM_TAG_VERSION" val="1.0"/>
  <p:tag name="KSO_WM_BEAUTIFY_FLAG" val="#wm#"/>
  <p:tag name="KSO_WM_UNIT_VALUE" val="18"/>
  <p:tag name="KSO_WM_UNIT_PRESET_TEXT" val="单击此处输入正文"/>
  <p:tag name="KSO_WM_CHIP_GROUPID" val="60b9e9c7d573a1aeab43c116"/>
  <p:tag name="KSO_WM_CHIP_XID" val="60b9e9c7d573a1aeab43c117"/>
  <p:tag name="KSO_WM_ASSEMBLE_CHIP_INDEX" val="e3d42c08b25f4db7805c3862d8621ade"/>
  <p:tag name="KSO_WM_UNIT_TEXT_FILL_FORE_SCHEMECOLOR_INDEX_BRIGHTNESS" val="0"/>
  <p:tag name="KSO_WM_UNIT_TEXT_FILL_FORE_SCHEMECOLOR_INDEX" val="13"/>
  <p:tag name="KSO_WM_UNIT_TEXT_FILL_TYPE" val="1"/>
  <p:tag name="KSO_WM_UNIT_USESOURCEFORMAT_APPLY"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19149_3*l_h_i*1_2_2"/>
  <p:tag name="KSO_WM_TEMPLATE_CATEGORY" val="diagram"/>
  <p:tag name="KSO_WM_TEMPLATE_INDEX" val="20219149"/>
  <p:tag name="KSO_WM_UNIT_LAYERLEVEL" val="1_1_1"/>
  <p:tag name="KSO_WM_TAG_VERSION" val="1.0"/>
  <p:tag name="KSO_WM_BEAUTIFY_FLAG" val="#wm#"/>
  <p:tag name="KSO_WM_CHIP_GROUPID" val="60b9e9c7d573a1aeab43c116"/>
  <p:tag name="KSO_WM_CHIP_XID" val="60b9e9c7d573a1aeab43c117"/>
  <p:tag name="KSO_WM_ASSEMBLE_CHIP_INDEX" val="e3d42c08b25f4db7805c3862d8621ade"/>
  <p:tag name="KSO_WM_UNIT_VALUE" val="6"/>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149_3*l_h_f*1_2_1"/>
  <p:tag name="KSO_WM_TEMPLATE_CATEGORY" val="diagram"/>
  <p:tag name="KSO_WM_TEMPLATE_INDEX" val="20219149"/>
  <p:tag name="KSO_WM_UNIT_LAYERLEVEL" val="1_1_1"/>
  <p:tag name="KSO_WM_TAG_VERSION" val="1.0"/>
  <p:tag name="KSO_WM_BEAUTIFY_FLAG" val="#wm#"/>
  <p:tag name="KSO_WM_UNIT_VALUE" val="18"/>
  <p:tag name="KSO_WM_UNIT_PRESET_TEXT" val="单击此处输入正文"/>
  <p:tag name="KSO_WM_CHIP_GROUPID" val="60b9e9c7d573a1aeab43c116"/>
  <p:tag name="KSO_WM_CHIP_XID" val="60b9e9c7d573a1aeab43c117"/>
  <p:tag name="KSO_WM_ASSEMBLE_CHIP_INDEX" val="e3d42c08b25f4db7805c3862d8621ade"/>
  <p:tag name="KSO_WM_UNIT_TEXT_FILL_FORE_SCHEMECOLOR_INDEX_BRIGHTNESS" val="0"/>
  <p:tag name="KSO_WM_UNIT_TEXT_FILL_FORE_SCHEMECOLOR_INDEX" val="13"/>
  <p:tag name="KSO_WM_UNIT_TEXT_FILL_TYPE" val="1"/>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19149_3*l_h_i*1_3_2"/>
  <p:tag name="KSO_WM_TEMPLATE_CATEGORY" val="diagram"/>
  <p:tag name="KSO_WM_TEMPLATE_INDEX" val="20219149"/>
  <p:tag name="KSO_WM_UNIT_LAYERLEVEL" val="1_1_1"/>
  <p:tag name="KSO_WM_TAG_VERSION" val="1.0"/>
  <p:tag name="KSO_WM_BEAUTIFY_FLAG" val="#wm#"/>
  <p:tag name="KSO_WM_CHIP_GROUPID" val="60b9e9c7d573a1aeab43c116"/>
  <p:tag name="KSO_WM_CHIP_XID" val="60b9e9c7d573a1aeab43c117"/>
  <p:tag name="KSO_WM_ASSEMBLE_CHIP_INDEX" val="e3d42c08b25f4db7805c3862d8621ade"/>
  <p:tag name="KSO_WM_UNIT_VALUE" val="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149_3*l_h_f*1_3_1"/>
  <p:tag name="KSO_WM_TEMPLATE_CATEGORY" val="diagram"/>
  <p:tag name="KSO_WM_TEMPLATE_INDEX" val="20219149"/>
  <p:tag name="KSO_WM_UNIT_LAYERLEVEL" val="1_1_1"/>
  <p:tag name="KSO_WM_TAG_VERSION" val="1.0"/>
  <p:tag name="KSO_WM_BEAUTIFY_FLAG" val="#wm#"/>
  <p:tag name="KSO_WM_UNIT_VALUE" val="18"/>
  <p:tag name="KSO_WM_UNIT_PRESET_TEXT" val="单击此处输入正文"/>
  <p:tag name="KSO_WM_CHIP_GROUPID" val="60b9e9c7d573a1aeab43c116"/>
  <p:tag name="KSO_WM_CHIP_XID" val="60b9e9c7d573a1aeab43c117"/>
  <p:tag name="KSO_WM_ASSEMBLE_CHIP_INDEX" val="e3d42c08b25f4db7805c3862d8621ade"/>
  <p:tag name="KSO_WM_UNIT_TEXT_FILL_FORE_SCHEMECOLOR_INDEX_BRIGHTNESS" val="0"/>
  <p:tag name="KSO_WM_UNIT_TEXT_FILL_FORE_SCHEMECOLOR_INDEX" val="13"/>
  <p:tag name="KSO_WM_UNIT_TEXT_FILL_TYPE" val="1"/>
  <p:tag name="KSO_WM_UNIT_USESOURCEFORMAT_APPLY"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19149_3*l_h_i*1_4_2"/>
  <p:tag name="KSO_WM_TEMPLATE_CATEGORY" val="diagram"/>
  <p:tag name="KSO_WM_TEMPLATE_INDEX" val="20219149"/>
  <p:tag name="KSO_WM_UNIT_LAYERLEVEL" val="1_1_1"/>
  <p:tag name="KSO_WM_TAG_VERSION" val="1.0"/>
  <p:tag name="KSO_WM_BEAUTIFY_FLAG" val="#wm#"/>
  <p:tag name="KSO_WM_CHIP_GROUPID" val="60b9e9c7d573a1aeab43c116"/>
  <p:tag name="KSO_WM_CHIP_XID" val="60b9e9c7d573a1aeab43c117"/>
  <p:tag name="KSO_WM_ASSEMBLE_CHIP_INDEX" val="e3d42c08b25f4db7805c3862d8621ade"/>
  <p:tag name="KSO_WM_UNIT_VALUE" val="6"/>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19149_3*l_h_f*1_4_1"/>
  <p:tag name="KSO_WM_TEMPLATE_CATEGORY" val="diagram"/>
  <p:tag name="KSO_WM_TEMPLATE_INDEX" val="20219149"/>
  <p:tag name="KSO_WM_UNIT_LAYERLEVEL" val="1_1_1"/>
  <p:tag name="KSO_WM_TAG_VERSION" val="1.0"/>
  <p:tag name="KSO_WM_BEAUTIFY_FLAG" val="#wm#"/>
  <p:tag name="KSO_WM_UNIT_VALUE" val="18"/>
  <p:tag name="KSO_WM_UNIT_PRESET_TEXT" val="单击此处输入正文"/>
  <p:tag name="KSO_WM_CHIP_GROUPID" val="60b9e9c7d573a1aeab43c116"/>
  <p:tag name="KSO_WM_CHIP_XID" val="60b9e9c7d573a1aeab43c117"/>
  <p:tag name="KSO_WM_ASSEMBLE_CHIP_INDEX" val="e3d42c08b25f4db7805c3862d8621ade"/>
  <p:tag name="KSO_WM_UNIT_TEXT_FILL_FORE_SCHEMECOLOR_INDEX_BRIGHTNESS" val="0"/>
  <p:tag name="KSO_WM_UNIT_TEXT_FILL_FORE_SCHEMECOLOR_INDEX" val="13"/>
  <p:tag name="KSO_WM_UNIT_TEXT_FILL_TYPE" val="1"/>
  <p:tag name="KSO_WM_UNIT_USESOURCEFORMAT_APPLY" val="1"/>
</p:tagLst>
</file>

<file path=ppt/tags/tag51.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78812_3*m_h_i*1_1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78812_3*m_h_i*1_1_2"/>
  <p:tag name="KSO_WM_TEMPLATE_CATEGORY" val="diagram"/>
  <p:tag name="KSO_WM_TEMPLATE_INDEX" val="2017881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78812_3*m_h_i*1_1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78812_3*m_h_i*1_2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78812_3*m_h_i*1_2_2"/>
  <p:tag name="KSO_WM_TEMPLATE_CATEGORY" val="diagram"/>
  <p:tag name="KSO_WM_TEMPLATE_INDEX" val="20178812"/>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78812_3*m_h_i*1_2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78812_3*m_h_i*1_3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78812_3*m_h_i*1_3_2"/>
  <p:tag name="KSO_WM_TEMPLATE_CATEGORY" val="diagram"/>
  <p:tag name="KSO_WM_TEMPLATE_INDEX" val="20178812"/>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78812_3*m_h_i*1_3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78812_3*m_h_i*1_4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78812_3*m_h_i*1_4_2"/>
  <p:tag name="KSO_WM_TEMPLATE_CATEGORY" val="diagram"/>
  <p:tag name="KSO_WM_TEMPLATE_INDEX" val="20178812"/>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78812_3*m_h_i*1_4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69541_5*m_i*1_1"/>
  <p:tag name="KSO_WM_TEMPLATE_CATEGORY" val="diagram"/>
  <p:tag name="KSO_WM_TEMPLATE_INDEX" val="20169541"/>
  <p:tag name="KSO_WM_UNIT_LAYERLEVEL" val="1_1"/>
  <p:tag name="KSO_WM_TAG_VERSION" val="1.0"/>
  <p:tag name="KSO_WM_BEAUTIFY_FLAG" val="#wm#"/>
  <p:tag name="KSO_WM_UNIT_LINE_FORE_SCHEMECOLOR_INDEX_BRIGHTNESS" val="-0.5"/>
  <p:tag name="KSO_WM_UNIT_LINE_FORE_SCHEMECOLOR_INDEX" val="14"/>
  <p:tag name="KSO_WM_UNIT_LINE_FILL_TYPE" val="2"/>
  <p:tag name="KSO_WM_UNIT_USESOURCEFORMAT_APPLY"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69541_5*m_h_i*1_1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169541_5*m_h_i*1_1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69541_5*m_h_i*1_4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2"/>
  <p:tag name="KSO_WM_UNIT_ID" val="diagram20169541_5*m_h_i*1_4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69541_5*m_h_i*1_2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2"/>
  <p:tag name="KSO_WM_UNIT_ID" val="diagram20169541_5*m_h_i*1_2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69541_5*m_h_i*1_3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2"/>
  <p:tag name="KSO_WM_UNIT_ID" val="diagram20169541_5*m_h_i*1_3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79.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69541_5*m_h_f*1_2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80.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69541_5*m_h_f*1_3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81.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69541_5*m_h_f*1_4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169541_5*m_h_i*1_1_4"/>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69541_5*m_h_i*1_1_3"/>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69541_5*m_h_i*1_2_4"/>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69541_5*m_h_i*1_3_4"/>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169541_5*m_h_i*1_4_4"/>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69541_5*m_h_i*1_3_3"/>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69541_5*m_h_i*1_2_3"/>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69541_5*m_h_i*1_4_3"/>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9.xml><?xml version="1.0" encoding="utf-8"?>
<p:tagLst xmlns:p="http://schemas.openxmlformats.org/presentationml/2006/main">
  <p:tag name="KSO_WM_UNIT_LAYERLEVEL" val="1_1"/>
  <p:tag name="KSO_WM_TAG_VERSION" val="1.0"/>
  <p:tag name="KSO_WM_BEAUTIFY_FLAG" val="#wm#"/>
  <p:tag name="KSO_WM_UNIT_TYPE" val="i"/>
  <p:tag name="KSO_WM_UNIT_ID" val="diagram20186090_2*i*1"/>
  <p:tag name="KSO_WM_TEMPLATE_CATEGORY" val="diagram"/>
  <p:tag name="KSO_WM_TEMPLATE_INDEX" val="20186090"/>
  <p:tag name="KSO_WM_UNIT_INDEX" val="1"/>
</p:tagLst>
</file>

<file path=ppt/tags/tag90.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69541_5*m_h_f*1_1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91.xml><?xml version="1.0" encoding="utf-8"?>
<p:tagLst xmlns:p="http://schemas.openxmlformats.org/presentationml/2006/main">
  <p:tag name="KSO_WM_UNIT_FILL_FORE_SCHEMECOLOR_INDEX_BRIGHTNESS" val="0"/>
  <p:tag name="KSO_WM_UNIT_FILL_FORE_SCHEMECOLOR_INDEX" val="16"/>
  <p:tag name="KSO_WM_UNIT_FILL_TYPE" val="1"/>
</p:tagLst>
</file>

<file path=ppt/tags/tag92.xml><?xml version="1.0" encoding="utf-8"?>
<p:tagLst xmlns:p="http://schemas.openxmlformats.org/presentationml/2006/main">
  <p:tag name="KSO_WPP_MARK_KEY" val="7116db40-86a3-4ae9-9882-e31e03f8b83e"/>
  <p:tag name="COMMONDATA" val="eyJoZGlkIjoiOTRiYWY2ZDYxOTM2OTVmOTUwNjYxNzhkNWNmYTNiNjcifQ=="/>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7406D"/>
      </a:dk2>
      <a:lt2>
        <a:srgbClr val="DBEFF9"/>
      </a:lt2>
      <a:accent1>
        <a:srgbClr val="43536A"/>
      </a:accent1>
      <a:accent2>
        <a:srgbClr val="7F7F7F"/>
      </a:accent2>
      <a:accent3>
        <a:srgbClr val="43536A"/>
      </a:accent3>
      <a:accent4>
        <a:srgbClr val="7F7F7F"/>
      </a:accent4>
      <a:accent5>
        <a:srgbClr val="43536A"/>
      </a:accent5>
      <a:accent6>
        <a:srgbClr val="7F7F7F"/>
      </a:accent6>
      <a:hlink>
        <a:srgbClr val="F49100"/>
      </a:hlink>
      <a:folHlink>
        <a:srgbClr val="85DFD0"/>
      </a:folHlink>
    </a:clrScheme>
    <a:fontScheme name="qb0g2jkz">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qb0g2jkz">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1447</Words>
  <Application>WPS 演示</Application>
  <PresentationFormat>宽屏</PresentationFormat>
  <Paragraphs>208</Paragraphs>
  <Slides>13</Slides>
  <Notes>2</Notes>
  <HiddenSlides>0</HiddenSlides>
  <MMClips>0</MMClips>
  <ScaleCrop>false</ScaleCrop>
  <HeadingPairs>
    <vt:vector size="8" baseType="variant">
      <vt:variant>
        <vt:lpstr>已用的字体</vt:lpstr>
      </vt:variant>
      <vt:variant>
        <vt:i4>16</vt:i4>
      </vt:variant>
      <vt:variant>
        <vt:lpstr>主题</vt:lpstr>
      </vt:variant>
      <vt:variant>
        <vt:i4>2</vt:i4>
      </vt:variant>
      <vt:variant>
        <vt:lpstr>嵌入 OLE 服务器</vt:lpstr>
      </vt:variant>
      <vt:variant>
        <vt:i4>1</vt:i4>
      </vt:variant>
      <vt:variant>
        <vt:lpstr>幻灯片标题</vt:lpstr>
      </vt:variant>
      <vt:variant>
        <vt:i4>13</vt:i4>
      </vt:variant>
    </vt:vector>
  </HeadingPairs>
  <TitlesOfParts>
    <vt:vector size="32" baseType="lpstr">
      <vt:lpstr>Arial</vt:lpstr>
      <vt:lpstr>宋体</vt:lpstr>
      <vt:lpstr>Wingdings</vt:lpstr>
      <vt:lpstr>Calibri</vt:lpstr>
      <vt:lpstr>Agency FB</vt:lpstr>
      <vt:lpstr>Trebuchet MS</vt:lpstr>
      <vt:lpstr>方正正黑简体</vt:lpstr>
      <vt:lpstr>黑体</vt:lpstr>
      <vt:lpstr>Calibri</vt:lpstr>
      <vt:lpstr>DINPro-Black</vt:lpstr>
      <vt:lpstr>DejaVu Math TeX Gyre</vt:lpstr>
      <vt:lpstr>微软雅黑</vt:lpstr>
      <vt:lpstr>Times New Roman</vt:lpstr>
      <vt:lpstr>Wingdings</vt:lpstr>
      <vt:lpstr>Arial Unicode MS</vt:lpstr>
      <vt:lpstr>等线</vt:lpstr>
      <vt:lpstr>第一PPT，www.1ppt.com</vt:lpstr>
      <vt:lpstr>1_第一PPT，www.1ppt.com</vt:lpstr>
      <vt:lpstr>Photoshop.Image.18</vt:lpstr>
      <vt:lpstr>PowerPoint 演示文稿</vt:lpstr>
      <vt:lpstr>大数据在金融领域的应用</vt:lpstr>
      <vt:lpstr>大数据在金融领域的应用</vt:lpstr>
      <vt:lpstr>大数据在金融领域的应用</vt:lpstr>
      <vt:lpstr>大数据在金融领域的应用</vt:lpstr>
      <vt:lpstr>大数据在金融领域的应用</vt:lpstr>
      <vt:lpstr>大数据在金融领域的应用</vt:lpstr>
      <vt:lpstr>大数据在金融领域的应用</vt:lpstr>
      <vt:lpstr>大数据在金融领域的应用</vt:lpstr>
      <vt:lpstr>大数据在金融领域的应用</vt:lpstr>
      <vt:lpstr>大数据在金融领域的应用</vt:lpstr>
      <vt:lpstr>大数据在金融领域的应用</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欧美商务</dc:title>
  <dc:creator>第一PPT</dc:creator>
  <cp:keywords>www.1ppt.com</cp:keywords>
  <dc:description>www.1ppt.com</dc:description>
  <cp:lastModifiedBy>小刘</cp:lastModifiedBy>
  <cp:revision>403</cp:revision>
  <dcterms:created xsi:type="dcterms:W3CDTF">2017-03-04T06:55:00Z</dcterms:created>
  <dcterms:modified xsi:type="dcterms:W3CDTF">2023-06-08T03:35:29Z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4228CE36FFE34AABAFB7560BEA55BE85</vt:lpwstr>
  </property>
  <property fmtid="{D5CDD505-2E9C-101B-9397-08002B2CF9AE}" pid="3" name="KSOProductBuildVer">
    <vt:lpwstr>2052-11.1.0.14309</vt:lpwstr>
  </property>
</Properties>
</file>