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423" r:id="rId4"/>
    <p:sldId id="337" r:id="rId6"/>
    <p:sldId id="335" r:id="rId7"/>
    <p:sldId id="425" r:id="rId8"/>
    <p:sldId id="426" r:id="rId9"/>
    <p:sldId id="427" r:id="rId10"/>
    <p:sldId id="428" r:id="rId11"/>
    <p:sldId id="429" r:id="rId12"/>
    <p:sldId id="430" r:id="rId13"/>
    <p:sldId id="431" r:id="rId14"/>
    <p:sldId id="432" r:id="rId15"/>
    <p:sldId id="433" r:id="rId16"/>
    <p:sldId id="491" r:id="rId17"/>
    <p:sldId id="492" r:id="rId18"/>
    <p:sldId id="368" r:id="rId19"/>
    <p:sldId id="364" r:id="rId20"/>
    <p:sldId id="493" r:id="rId21"/>
    <p:sldId id="494" r:id="rId22"/>
    <p:sldId id="495" r:id="rId23"/>
    <p:sldId id="496" r:id="rId24"/>
    <p:sldId id="497" r:id="rId25"/>
    <p:sldId id="498" r:id="rId26"/>
    <p:sldId id="499" r:id="rId27"/>
    <p:sldId id="500" r:id="rId28"/>
    <p:sldId id="501" r:id="rId29"/>
    <p:sldId id="502" r:id="rId30"/>
    <p:sldId id="503" r:id="rId31"/>
    <p:sldId id="504" r:id="rId32"/>
    <p:sldId id="505" r:id="rId33"/>
    <p:sldId id="506" r:id="rId34"/>
    <p:sldId id="507" r:id="rId35"/>
    <p:sldId id="508" r:id="rId36"/>
    <p:sldId id="509" r:id="rId37"/>
    <p:sldId id="372" r:id="rId38"/>
    <p:sldId id="511" r:id="rId39"/>
    <p:sldId id="512" r:id="rId40"/>
    <p:sldId id="513" r:id="rId41"/>
    <p:sldId id="515" r:id="rId42"/>
    <p:sldId id="518" r:id="rId43"/>
    <p:sldId id="517" r:id="rId44"/>
    <p:sldId id="363" r:id="rId45"/>
  </p:sldIdLst>
  <p:sldSz cx="12192635" cy="6858000"/>
  <p:notesSz cx="6858000" cy="9144000"/>
  <p:custDataLst>
    <p:tags r:id="rId4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9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849B"/>
    <a:srgbClr val="526580"/>
    <a:srgbClr val="2B4663"/>
    <a:srgbClr val="323F4B"/>
    <a:srgbClr val="00B6A5"/>
    <a:srgbClr val="43536A"/>
    <a:srgbClr val="FFFFFF"/>
    <a:srgbClr val="F9FAFB"/>
    <a:srgbClr val="DBEFF9"/>
    <a:srgbClr val="553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62" autoAdjust="0"/>
  </p:normalViewPr>
  <p:slideViewPr>
    <p:cSldViewPr snapToGrid="0">
      <p:cViewPr>
        <p:scale>
          <a:sx n="66" d="100"/>
          <a:sy n="66" d="100"/>
        </p:scale>
        <p:origin x="-432" y="-1626"/>
      </p:cViewPr>
      <p:guideLst>
        <p:guide orient="horz" pos="2208"/>
        <p:guide pos="3934"/>
      </p:guideLst>
    </p:cSldViewPr>
  </p:slideViewPr>
  <p:outlineViewPr>
    <p:cViewPr>
      <p:scale>
        <a:sx n="33" d="100"/>
        <a:sy n="33" d="100"/>
      </p:scale>
      <p:origin x="0" y="0"/>
    </p:cViewPr>
  </p:outlin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9" Type="http://schemas.openxmlformats.org/officeDocument/2006/relationships/tags" Target="tags/tag25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fld>
            <a:endParaRPr lang="zh-CN" altLang="en-US" sz="120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直角三角形 1"/>
          <p:cNvSpPr/>
          <p:nvPr userDrawn="1"/>
        </p:nvSpPr>
        <p:spPr>
          <a:xfrm flipH="1">
            <a:off x="10954527" y="5535066"/>
            <a:ext cx="1238674" cy="1323287"/>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2">
                  <a:lumMod val="25000"/>
                </a:schemeClr>
              </a:solidFill>
            </a:endParaRPr>
          </a:p>
        </p:txBody>
      </p:sp>
      <p:grpSp>
        <p:nvGrpSpPr>
          <p:cNvPr id="8" name="组合 7"/>
          <p:cNvGrpSpPr/>
          <p:nvPr userDrawn="1"/>
        </p:nvGrpSpPr>
        <p:grpSpPr>
          <a:xfrm>
            <a:off x="265880" y="-446216"/>
            <a:ext cx="1454717" cy="852637"/>
            <a:chOff x="244" y="-590"/>
            <a:chExt cx="2015" cy="1180"/>
          </a:xfrm>
        </p:grpSpPr>
        <p:sp>
          <p:nvSpPr>
            <p:cNvPr id="4" name="直角三角形 3"/>
            <p:cNvSpPr/>
            <p:nvPr userDrawn="1"/>
          </p:nvSpPr>
          <p:spPr>
            <a:xfrm rot="13500000" flipV="1">
              <a:off x="1079" y="-590"/>
              <a:ext cx="1180" cy="1180"/>
            </a:xfrm>
            <a:prstGeom prst="rtTriangle">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3" name="直角三角形 2"/>
            <p:cNvSpPr/>
            <p:nvPr userDrawn="1"/>
          </p:nvSpPr>
          <p:spPr>
            <a:xfrm rot="13500000" flipV="1">
              <a:off x="244" y="-590"/>
              <a:ext cx="1180" cy="1180"/>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grpSp>
      <p:sp>
        <p:nvSpPr>
          <p:cNvPr id="7" name="Title 1"/>
          <p:cNvSpPr>
            <a:spLocks noGrp="1"/>
          </p:cNvSpPr>
          <p:nvPr>
            <p:ph type="title"/>
          </p:nvPr>
        </p:nvSpPr>
        <p:spPr>
          <a:xfrm>
            <a:off x="1745999" y="154101"/>
            <a:ext cx="9796051" cy="484318"/>
          </a:xfrm>
        </p:spPr>
        <p:txBody>
          <a:bodyPr>
            <a:noAutofit/>
          </a:bodyPr>
          <a:lstStyle>
            <a:lvl1pPr>
              <a:lnSpc>
                <a:spcPct val="100000"/>
              </a:lnSpc>
              <a:defRPr sz="2665"/>
            </a:lvl1pPr>
          </a:lstStyle>
          <a:p>
            <a:r>
              <a:rPr lang="zh-CN" altLang="en-US" smtClean="0"/>
              <a:t>单击此处编辑母版标题样式</a:t>
            </a:r>
            <a:endParaRPr lang="zh-CN" altLang="en-US" dirty="0" smtClean="0"/>
          </a:p>
        </p:txBody>
      </p:sp>
    </p:spTree>
  </p:cSld>
  <p:clrMapOvr>
    <a:masterClrMapping/>
  </p:clrMapOvr>
  <p:transition spd="med" advClick="0" advTm="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698" y="987476"/>
            <a:ext cx="6172808" cy="487387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59" y="365144"/>
            <a:ext cx="2629159" cy="58121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83" y="365144"/>
            <a:ext cx="7735062" cy="58121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直角三角形 1"/>
          <p:cNvSpPr/>
          <p:nvPr userDrawn="1"/>
        </p:nvSpPr>
        <p:spPr>
          <a:xfrm flipH="1">
            <a:off x="10954527" y="5535066"/>
            <a:ext cx="1238674" cy="1323287"/>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2">
                  <a:lumMod val="25000"/>
                </a:schemeClr>
              </a:solidFill>
            </a:endParaRPr>
          </a:p>
        </p:txBody>
      </p:sp>
      <p:grpSp>
        <p:nvGrpSpPr>
          <p:cNvPr id="8" name="组合 7"/>
          <p:cNvGrpSpPr/>
          <p:nvPr userDrawn="1"/>
        </p:nvGrpSpPr>
        <p:grpSpPr>
          <a:xfrm>
            <a:off x="265880" y="-446216"/>
            <a:ext cx="1454717" cy="852637"/>
            <a:chOff x="244" y="-590"/>
            <a:chExt cx="2015" cy="1180"/>
          </a:xfrm>
        </p:grpSpPr>
        <p:sp>
          <p:nvSpPr>
            <p:cNvPr id="4" name="直角三角形 3"/>
            <p:cNvSpPr/>
            <p:nvPr userDrawn="1"/>
          </p:nvSpPr>
          <p:spPr>
            <a:xfrm rot="13500000" flipV="1">
              <a:off x="1079" y="-590"/>
              <a:ext cx="1180" cy="1180"/>
            </a:xfrm>
            <a:prstGeom prst="rtTriangle">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3" name="直角三角形 2"/>
            <p:cNvSpPr/>
            <p:nvPr userDrawn="1"/>
          </p:nvSpPr>
          <p:spPr>
            <a:xfrm rot="13500000" flipV="1">
              <a:off x="244" y="-590"/>
              <a:ext cx="1180" cy="1180"/>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grpSp>
      <p:sp>
        <p:nvSpPr>
          <p:cNvPr id="7" name="Title 1"/>
          <p:cNvSpPr>
            <a:spLocks noGrp="1"/>
          </p:cNvSpPr>
          <p:nvPr>
            <p:ph type="title"/>
          </p:nvPr>
        </p:nvSpPr>
        <p:spPr>
          <a:xfrm>
            <a:off x="1745999" y="154101"/>
            <a:ext cx="9796051" cy="484318"/>
          </a:xfrm>
        </p:spPr>
        <p:txBody>
          <a:bodyPr>
            <a:noAutofit/>
          </a:bodyPr>
          <a:lstStyle>
            <a:lvl1pPr>
              <a:lnSpc>
                <a:spcPct val="100000"/>
              </a:lnSpc>
              <a:defRPr sz="2665"/>
            </a:lvl1pPr>
          </a:lstStyle>
          <a:p>
            <a:r>
              <a:rPr lang="zh-CN" altLang="en-US" smtClean="0"/>
              <a:t>单击此处编辑母版标题样式</a:t>
            </a:r>
            <a:endParaRPr lang="zh-CN" altLang="en-US" dirty="0" smtClean="0"/>
          </a:p>
        </p:txBody>
      </p:sp>
    </p:spTree>
  </p:cSld>
  <p:clrMapOvr>
    <a:masterClrMapping/>
  </p:clrMapOvr>
  <p:transition spd="med" advClick="0" advTm="0">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128" cy="623607"/>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2508" y="0"/>
            <a:ext cx="720128" cy="623607"/>
          </a:xfrm>
          <a:prstGeom prst="rect">
            <a:avLst/>
          </a:prstGeom>
        </p:spPr>
      </p:pic>
      <p:sp>
        <p:nvSpPr>
          <p:cNvPr id="7" name="Title 1"/>
          <p:cNvSpPr>
            <a:spLocks noGrp="1"/>
          </p:cNvSpPr>
          <p:nvPr>
            <p:ph type="title"/>
          </p:nvPr>
        </p:nvSpPr>
        <p:spPr>
          <a:xfrm>
            <a:off x="634114" y="78536"/>
            <a:ext cx="9796051" cy="484318"/>
          </a:xfrm>
        </p:spPr>
        <p:txBody>
          <a:bodyPr>
            <a:noAutofit/>
          </a:bodyPr>
          <a:lstStyle>
            <a:lvl1pPr>
              <a:lnSpc>
                <a:spcPct val="100000"/>
              </a:lnSpc>
              <a:defRPr sz="2200" b="1">
                <a:solidFill>
                  <a:schemeClr val="accent1"/>
                </a:solidFill>
              </a:defRPr>
            </a:lvl1pPr>
          </a:lstStyle>
          <a:p>
            <a:r>
              <a:rPr lang="zh-CN" altLang="en-US" smtClean="0"/>
              <a:t>单击此处编辑母版标题样式</a:t>
            </a:r>
            <a:endParaRPr lang="zh-CN" altLang="en-US" dirty="0" smtClean="0"/>
          </a:p>
        </p:txBody>
      </p:sp>
      <p:cxnSp>
        <p:nvCxnSpPr>
          <p:cNvPr id="8" name="直接连接符 7"/>
          <p:cNvCxnSpPr/>
          <p:nvPr/>
        </p:nvCxnSpPr>
        <p:spPr>
          <a:xfrm>
            <a:off x="707390" y="553085"/>
            <a:ext cx="10728000"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50" y="1122420"/>
            <a:ext cx="9144900" cy="2387723"/>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150" y="3602223"/>
            <a:ext cx="9144900" cy="16558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33" y="1709827"/>
            <a:ext cx="10516635" cy="2852884"/>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1933" y="4589700"/>
            <a:ext cx="10516635"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838283"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6172808"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71" y="365144"/>
            <a:ext cx="10516635" cy="1325631"/>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9872" y="1681249"/>
            <a:ext cx="5158295"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839872" y="2505204"/>
            <a:ext cx="5158295"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2808" y="1681249"/>
            <a:ext cx="5183698"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6172808" y="2505204"/>
            <a:ext cx="5183698"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
        <p:nvSpPr>
          <p:cNvPr id="11" name="矩形 10"/>
          <p:cNvSpPr/>
          <p:nvPr userDrawn="1"/>
        </p:nvSpPr>
        <p:spPr>
          <a:xfrm>
            <a:off x="8565985" y="5089247"/>
            <a:ext cx="1033616" cy="281305"/>
          </a:xfrm>
          <a:prstGeom prst="rect">
            <a:avLst/>
          </a:prstGeom>
        </p:spPr>
        <p:txBody>
          <a:bodyPr wrap="square">
            <a:spAutoFit/>
          </a:bodyPr>
          <a:lstStyle/>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a:t>
            </a:r>
            <a:r>
              <a:rPr lang="en-US" altLang="zh-CN" sz="135" dirty="0">
                <a:solidFill>
                  <a:prstClr val="white"/>
                </a:solidFill>
                <a:latin typeface="Calibri" panose="020F0502020204030204"/>
                <a:ea typeface="宋体" panose="02010600030101010101" pitchFamily="2" charset="-122"/>
              </a:rPr>
              <a:t>www.1ppt.com/sucai/</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a:t>
            </a:r>
            <a:r>
              <a:rPr lang="en-US" altLang="zh-CN" sz="135" dirty="0">
                <a:solidFill>
                  <a:prstClr val="white"/>
                </a:solidFill>
                <a:latin typeface="Calibri" panose="020F0502020204030204"/>
                <a:ea typeface="宋体" panose="02010600030101010101" pitchFamily="2" charset="-122"/>
              </a:rPr>
              <a:t>www.1ppt.com/tubiao/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精美</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课件：</a:t>
            </a:r>
            <a:r>
              <a:rPr lang="en-US" altLang="zh-CN" sz="135" dirty="0">
                <a:solidFill>
                  <a:prstClr val="white"/>
                </a:solidFill>
                <a:latin typeface="Calibri" panose="020F0502020204030204"/>
                <a:ea typeface="宋体" panose="02010600030101010101" pitchFamily="2" charset="-122"/>
              </a:rPr>
              <a:t>www.1ppt.com/kejian/             </a:t>
            </a:r>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工作总结</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www.1ppt.com/xiazai/zongjie/ </a:t>
            </a:r>
            <a:r>
              <a:rPr lang="zh-CN" altLang="en-US" sz="135" dirty="0">
                <a:solidFill>
                  <a:prstClr val="white"/>
                </a:solidFill>
                <a:latin typeface="Calibri" panose="020F0502020204030204"/>
                <a:ea typeface="宋体" panose="02010600030101010101" pitchFamily="2" charset="-122"/>
              </a:rPr>
              <a:t>工作计划：</a:t>
            </a:r>
            <a:r>
              <a:rPr lang="en-US" altLang="zh-CN" sz="135" dirty="0">
                <a:solidFill>
                  <a:prstClr val="white"/>
                </a:solidFill>
                <a:latin typeface="Calibri" panose="020F0502020204030204"/>
                <a:ea typeface="宋体" panose="02010600030101010101" pitchFamily="2" charset="-122"/>
              </a:rPr>
              <a:t>www.1ppt.com/xiazai/jihua/</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商务</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www.1ppt.com/moban/shangwu/  </a:t>
            </a:r>
            <a:r>
              <a:rPr lang="zh-CN" altLang="en-US" sz="135" dirty="0">
                <a:solidFill>
                  <a:prstClr val="white"/>
                </a:solidFill>
                <a:latin typeface="Calibri" panose="020F0502020204030204"/>
                <a:ea typeface="宋体" panose="02010600030101010101" pitchFamily="2" charset="-122"/>
              </a:rPr>
              <a:t>个人简历</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www.1ppt.com/xiazai/jianli/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毕业答辩</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www.1ppt.com/xiazai/dabian/  </a:t>
            </a:r>
            <a:r>
              <a:rPr lang="zh-CN" altLang="en-US" sz="135" dirty="0">
                <a:solidFill>
                  <a:prstClr val="white"/>
                </a:solidFill>
                <a:latin typeface="Calibri" panose="020F0502020204030204"/>
                <a:ea typeface="宋体" panose="02010600030101010101" pitchFamily="2" charset="-122"/>
              </a:rPr>
              <a:t>工作汇报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www.1ppt.com/xiazai/huibao/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 </a:t>
            </a:r>
            <a:endParaRPr lang="en-US" altLang="zh-CN" sz="135" dirty="0">
              <a:solidFill>
                <a:prstClr val="white"/>
              </a:solidFill>
              <a:latin typeface="Calibri" panose="020F0502020204030204"/>
              <a:ea typeface="宋体" panose="02010600030101010101" pitchFamily="2" charset="-122"/>
            </a:endParaRPr>
          </a:p>
        </p:txBody>
      </p:sp>
    </p:spTree>
  </p:cSld>
  <p:clrMapOvr>
    <a:masterClrMapping/>
  </p:clrMapOvr>
  <p:transition spd="med"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128" cy="623607"/>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2508" y="0"/>
            <a:ext cx="720128" cy="623607"/>
          </a:xfrm>
          <a:prstGeom prst="rect">
            <a:avLst/>
          </a:prstGeom>
        </p:spPr>
      </p:pic>
      <p:sp>
        <p:nvSpPr>
          <p:cNvPr id="7" name="Title 1"/>
          <p:cNvSpPr>
            <a:spLocks noGrp="1"/>
          </p:cNvSpPr>
          <p:nvPr>
            <p:ph type="title"/>
          </p:nvPr>
        </p:nvSpPr>
        <p:spPr>
          <a:xfrm>
            <a:off x="719839" y="107111"/>
            <a:ext cx="9796051" cy="484318"/>
          </a:xfrm>
        </p:spPr>
        <p:txBody>
          <a:bodyPr>
            <a:noAutofit/>
          </a:bodyPr>
          <a:lstStyle>
            <a:lvl1pPr>
              <a:lnSpc>
                <a:spcPct val="100000"/>
              </a:lnSpc>
              <a:defRPr sz="2200" b="1"/>
            </a:lvl1pPr>
          </a:lstStyle>
          <a:p>
            <a:r>
              <a:rPr lang="zh-CN" altLang="en-US" smtClean="0"/>
              <a:t>单击此处编辑母版标题样式</a:t>
            </a:r>
            <a:endParaRPr lang="zh-CN" altLang="en-US" dirty="0" smtClean="0"/>
          </a:p>
        </p:txBody>
      </p:sp>
      <p:cxnSp>
        <p:nvCxnSpPr>
          <p:cNvPr id="8" name="直接连接符 7"/>
          <p:cNvCxnSpPr/>
          <p:nvPr/>
        </p:nvCxnSpPr>
        <p:spPr>
          <a:xfrm>
            <a:off x="707390" y="553085"/>
            <a:ext cx="10728000"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183698" y="987476"/>
            <a:ext cx="6172808" cy="4873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698" y="987476"/>
            <a:ext cx="6172808" cy="487387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59" y="365144"/>
            <a:ext cx="2629159" cy="58121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83" y="365144"/>
            <a:ext cx="7735062" cy="58121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50" y="1122420"/>
            <a:ext cx="9144900" cy="2387723"/>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150" y="3602223"/>
            <a:ext cx="9144900" cy="16558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33" y="1709827"/>
            <a:ext cx="10516635" cy="2852884"/>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1933" y="4589700"/>
            <a:ext cx="10516635"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838283"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6172808"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71" y="365144"/>
            <a:ext cx="10516635" cy="1325631"/>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9872" y="1681249"/>
            <a:ext cx="5158295"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839872" y="2505204"/>
            <a:ext cx="5158295"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2808" y="1681249"/>
            <a:ext cx="5183698"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6172808" y="2505204"/>
            <a:ext cx="5183698"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
        <p:nvSpPr>
          <p:cNvPr id="11" name="矩形 10"/>
          <p:cNvSpPr/>
          <p:nvPr userDrawn="1"/>
        </p:nvSpPr>
        <p:spPr>
          <a:xfrm>
            <a:off x="8565985" y="5089247"/>
            <a:ext cx="1033616" cy="281305"/>
          </a:xfrm>
          <a:prstGeom prst="rect">
            <a:avLst/>
          </a:prstGeom>
        </p:spPr>
        <p:txBody>
          <a:bodyPr wrap="square">
            <a:spAutoFit/>
          </a:bodyPr>
          <a:lstStyle/>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a:t>
            </a:r>
            <a:r>
              <a:rPr lang="en-US" altLang="zh-CN" sz="135" dirty="0">
                <a:solidFill>
                  <a:prstClr val="white"/>
                </a:solidFill>
                <a:latin typeface="Calibri" panose="020F0502020204030204"/>
                <a:ea typeface="宋体" panose="02010600030101010101" pitchFamily="2" charset="-122"/>
              </a:rPr>
              <a:t>www.1ppt.com/sucai/</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a:t>
            </a:r>
            <a:r>
              <a:rPr lang="en-US" altLang="zh-CN" sz="135" dirty="0">
                <a:solidFill>
                  <a:prstClr val="white"/>
                </a:solidFill>
                <a:latin typeface="Calibri" panose="020F0502020204030204"/>
                <a:ea typeface="宋体" panose="02010600030101010101" pitchFamily="2" charset="-122"/>
              </a:rPr>
              <a:t>www.1ppt.com/tubiao/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精美</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课件：</a:t>
            </a:r>
            <a:r>
              <a:rPr lang="en-US" altLang="zh-CN" sz="135" dirty="0">
                <a:solidFill>
                  <a:prstClr val="white"/>
                </a:solidFill>
                <a:latin typeface="Calibri" panose="020F0502020204030204"/>
                <a:ea typeface="宋体" panose="02010600030101010101" pitchFamily="2" charset="-122"/>
              </a:rPr>
              <a:t>www.1ppt.com/kejian/             </a:t>
            </a:r>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工作总结</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www.1ppt.com/xiazai/zongjie/ </a:t>
            </a:r>
            <a:r>
              <a:rPr lang="zh-CN" altLang="en-US" sz="135" dirty="0">
                <a:solidFill>
                  <a:prstClr val="white"/>
                </a:solidFill>
                <a:latin typeface="Calibri" panose="020F0502020204030204"/>
                <a:ea typeface="宋体" panose="02010600030101010101" pitchFamily="2" charset="-122"/>
              </a:rPr>
              <a:t>工作计划：</a:t>
            </a:r>
            <a:r>
              <a:rPr lang="en-US" altLang="zh-CN" sz="135" dirty="0">
                <a:solidFill>
                  <a:prstClr val="white"/>
                </a:solidFill>
                <a:latin typeface="Calibri" panose="020F0502020204030204"/>
                <a:ea typeface="宋体" panose="02010600030101010101" pitchFamily="2" charset="-122"/>
              </a:rPr>
              <a:t>www.1ppt.com/xiazai/jihua/</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商务</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www.1ppt.com/moban/shangwu/  </a:t>
            </a:r>
            <a:r>
              <a:rPr lang="zh-CN" altLang="en-US" sz="135" dirty="0">
                <a:solidFill>
                  <a:prstClr val="white"/>
                </a:solidFill>
                <a:latin typeface="Calibri" panose="020F0502020204030204"/>
                <a:ea typeface="宋体" panose="02010600030101010101" pitchFamily="2" charset="-122"/>
              </a:rPr>
              <a:t>个人简历</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www.1ppt.com/xiazai/jianli/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毕业答辩</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www.1ppt.com/xiazai/dabian/  </a:t>
            </a:r>
            <a:r>
              <a:rPr lang="zh-CN" altLang="en-US" sz="135" dirty="0">
                <a:solidFill>
                  <a:prstClr val="white"/>
                </a:solidFill>
                <a:latin typeface="Calibri" panose="020F0502020204030204"/>
                <a:ea typeface="宋体" panose="02010600030101010101" pitchFamily="2" charset="-122"/>
              </a:rPr>
              <a:t>工作汇报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www.1ppt.com/xiazai/huibao/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 </a:t>
            </a:r>
            <a:endParaRPr lang="en-US" altLang="zh-CN" sz="135" dirty="0">
              <a:solidFill>
                <a:prstClr val="white"/>
              </a:solidFill>
              <a:latin typeface="Calibri" panose="020F0502020204030204"/>
              <a:ea typeface="宋体" panose="02010600030101010101" pitchFamily="2" charset="-122"/>
            </a:endParaRPr>
          </a:p>
        </p:txBody>
      </p:sp>
    </p:spTree>
  </p:cSld>
  <p:clrMapOvr>
    <a:masterClrMapping/>
  </p:clrMapOvr>
  <p:transition spd="med"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183698" y="987476"/>
            <a:ext cx="6172808" cy="4873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83" y="365144"/>
            <a:ext cx="10516635" cy="1325631"/>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83" y="1825719"/>
            <a:ext cx="10516635" cy="4351563"/>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83" y="6356678"/>
            <a:ext cx="274347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4038998" y="6356678"/>
            <a:ext cx="4115205"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448" y="6356678"/>
            <a:ext cx="274347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83" y="365144"/>
            <a:ext cx="10516635" cy="1325631"/>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83" y="1825719"/>
            <a:ext cx="10516635" cy="4351563"/>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83" y="6356678"/>
            <a:ext cx="274347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4038998" y="6356678"/>
            <a:ext cx="4115205"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448" y="6356678"/>
            <a:ext cx="274347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7.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3.jpeg"/><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7.xml"/><Relationship Id="rId6" Type="http://schemas.openxmlformats.org/officeDocument/2006/relationships/tags" Target="../tags/tag29.xml"/><Relationship Id="rId5" Type="http://schemas.openxmlformats.org/officeDocument/2006/relationships/image" Target="../media/image5.png"/><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3.jpeg"/><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image" Target="../media/image9.jpeg"/><Relationship Id="rId12" Type="http://schemas.openxmlformats.org/officeDocument/2006/relationships/slideLayout" Target="../slideLayouts/slideLayout14.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7.xml"/><Relationship Id="rId6" Type="http://schemas.openxmlformats.org/officeDocument/2006/relationships/tags" Target="../tags/tag43.xml"/><Relationship Id="rId5" Type="http://schemas.openxmlformats.org/officeDocument/2006/relationships/image" Target="../media/image5.png"/><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image" Target="../media/image3.jpeg"/><Relationship Id="rId1" Type="http://schemas.openxmlformats.org/officeDocument/2006/relationships/tags" Target="../tags/tag40.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image" Target="../media/image10.jpeg"/><Relationship Id="rId1" Type="http://schemas.openxmlformats.org/officeDocument/2006/relationships/tags" Target="../tags/tag44.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image" Target="../media/image3.jpeg"/><Relationship Id="rId1" Type="http://schemas.openxmlformats.org/officeDocument/2006/relationships/tags" Target="../tags/tag51.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56.xml"/><Relationship Id="rId2" Type="http://schemas.openxmlformats.org/officeDocument/2006/relationships/image" Target="../media/image11.jpeg"/><Relationship Id="rId1" Type="http://schemas.openxmlformats.org/officeDocument/2006/relationships/tags" Target="../tags/tag55.xml"/></Relationships>
</file>

<file path=ppt/slides/_rels/slide17.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2" Type="http://schemas.openxmlformats.org/officeDocument/2006/relationships/slideLayout" Target="../slideLayouts/slideLayout14.xml"/><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tags" Target="../tags/tag58.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7.xml"/><Relationship Id="rId6" Type="http://schemas.openxmlformats.org/officeDocument/2006/relationships/tags" Target="../tags/tag81.xml"/><Relationship Id="rId5" Type="http://schemas.openxmlformats.org/officeDocument/2006/relationships/image" Target="../media/image5.png"/><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image" Target="../media/image3.jpeg"/><Relationship Id="rId1" Type="http://schemas.openxmlformats.org/officeDocument/2006/relationships/tags" Target="../tags/tag7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1" Type="http://schemas.openxmlformats.org/officeDocument/2006/relationships/slideLayout" Target="../slideLayouts/slideLayout14.xml"/><Relationship Id="rId10" Type="http://schemas.openxmlformats.org/officeDocument/2006/relationships/tags" Target="../tags/tag90.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4.xml"/><Relationship Id="rId4" Type="http://schemas.openxmlformats.org/officeDocument/2006/relationships/image" Target="../media/image13.emf"/><Relationship Id="rId3" Type="http://schemas.openxmlformats.org/officeDocument/2006/relationships/oleObject" Target="../embeddings/oleObject1.bin"/><Relationship Id="rId2" Type="http://schemas.openxmlformats.org/officeDocument/2006/relationships/tags" Target="../tags/tag92.xml"/><Relationship Id="rId1" Type="http://schemas.openxmlformats.org/officeDocument/2006/relationships/tags" Target="../tags/tag9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2" Type="http://schemas.openxmlformats.org/officeDocument/2006/relationships/slideLayout" Target="../slideLayouts/slideLayout14.xml"/><Relationship Id="rId21" Type="http://schemas.openxmlformats.org/officeDocument/2006/relationships/tags" Target="../tags/tag113.xml"/><Relationship Id="rId20" Type="http://schemas.openxmlformats.org/officeDocument/2006/relationships/tags" Target="../tags/tag112.xml"/><Relationship Id="rId2" Type="http://schemas.openxmlformats.org/officeDocument/2006/relationships/tags" Target="../tags/tag94.xml"/><Relationship Id="rId19" Type="http://schemas.openxmlformats.org/officeDocument/2006/relationships/tags" Target="../tags/tag111.xml"/><Relationship Id="rId18" Type="http://schemas.openxmlformats.org/officeDocument/2006/relationships/tags" Target="../tags/tag110.xml"/><Relationship Id="rId17" Type="http://schemas.openxmlformats.org/officeDocument/2006/relationships/tags" Target="../tags/tag109.xml"/><Relationship Id="rId16" Type="http://schemas.openxmlformats.org/officeDocument/2006/relationships/tags" Target="../tags/tag108.xml"/><Relationship Id="rId15" Type="http://schemas.openxmlformats.org/officeDocument/2006/relationships/tags" Target="../tags/tag107.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tags" Target="../tags/tag93.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7.xml"/><Relationship Id="rId6" Type="http://schemas.openxmlformats.org/officeDocument/2006/relationships/tags" Target="../tags/tag117.xml"/><Relationship Id="rId5" Type="http://schemas.openxmlformats.org/officeDocument/2006/relationships/image" Target="../media/image5.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image" Target="../media/image3.jpeg"/><Relationship Id="rId1" Type="http://schemas.openxmlformats.org/officeDocument/2006/relationships/tags" Target="../tags/tag114.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4.jpeg"/><Relationship Id="rId2" Type="http://schemas.openxmlformats.org/officeDocument/2006/relationships/tags" Target="../tags/tag119.xml"/><Relationship Id="rId1" Type="http://schemas.openxmlformats.org/officeDocument/2006/relationships/tags" Target="../tags/tag118.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7.xml"/><Relationship Id="rId6" Type="http://schemas.openxmlformats.org/officeDocument/2006/relationships/tags" Target="../tags/tag131.xml"/><Relationship Id="rId5" Type="http://schemas.openxmlformats.org/officeDocument/2006/relationships/image" Target="../media/image5.png"/><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image" Target="../media/image3.jpeg"/><Relationship Id="rId1" Type="http://schemas.openxmlformats.org/officeDocument/2006/relationships/tags" Target="../tags/tag128.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5.jpeg"/><Relationship Id="rId2" Type="http://schemas.openxmlformats.org/officeDocument/2006/relationships/tags" Target="../tags/tag133.xml"/><Relationship Id="rId1" Type="http://schemas.openxmlformats.org/officeDocument/2006/relationships/tags" Target="../tags/tag132.xml"/></Relationships>
</file>

<file path=ppt/slides/_rels/slide29.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7" Type="http://schemas.openxmlformats.org/officeDocument/2006/relationships/slideLayout" Target="../slideLayouts/slideLayout14.xml"/><Relationship Id="rId16" Type="http://schemas.openxmlformats.org/officeDocument/2006/relationships/tags" Target="../tags/tag149.xml"/><Relationship Id="rId15" Type="http://schemas.openxmlformats.org/officeDocument/2006/relationships/tags" Target="../tags/tag148.xml"/><Relationship Id="rId14" Type="http://schemas.openxmlformats.org/officeDocument/2006/relationships/tags" Target="../tags/tag147.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tags" Target="../tags/tag134.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3.jpeg"/><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7.xml"/><Relationship Id="rId6" Type="http://schemas.openxmlformats.org/officeDocument/2006/relationships/tags" Target="../tags/tag153.xml"/><Relationship Id="rId5" Type="http://schemas.openxmlformats.org/officeDocument/2006/relationships/image" Target="../media/image5.png"/><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image" Target="../media/image3.jpeg"/><Relationship Id="rId1" Type="http://schemas.openxmlformats.org/officeDocument/2006/relationships/tags" Target="../tags/tag15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6.jpeg"/><Relationship Id="rId1" Type="http://schemas.openxmlformats.org/officeDocument/2006/relationships/tags" Target="../tags/tag1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2" Type="http://schemas.openxmlformats.org/officeDocument/2006/relationships/slideLayout" Target="../slideLayouts/slideLayout14.xml"/><Relationship Id="rId21" Type="http://schemas.openxmlformats.org/officeDocument/2006/relationships/tags" Target="../tags/tag175.xml"/><Relationship Id="rId20" Type="http://schemas.openxmlformats.org/officeDocument/2006/relationships/tags" Target="../tags/tag174.xml"/><Relationship Id="rId2" Type="http://schemas.openxmlformats.org/officeDocument/2006/relationships/tags" Target="../tags/tag156.xml"/><Relationship Id="rId19" Type="http://schemas.openxmlformats.org/officeDocument/2006/relationships/tags" Target="../tags/tag173.xml"/><Relationship Id="rId18" Type="http://schemas.openxmlformats.org/officeDocument/2006/relationships/tags" Target="../tags/tag172.xml"/><Relationship Id="rId17" Type="http://schemas.openxmlformats.org/officeDocument/2006/relationships/tags" Target="../tags/tag171.xml"/><Relationship Id="rId16" Type="http://schemas.openxmlformats.org/officeDocument/2006/relationships/tags" Target="../tags/tag170.xml"/><Relationship Id="rId15" Type="http://schemas.openxmlformats.org/officeDocument/2006/relationships/tags" Target="../tags/tag169.xml"/><Relationship Id="rId14" Type="http://schemas.openxmlformats.org/officeDocument/2006/relationships/tags" Target="../tags/tag168.xml"/><Relationship Id="rId13" Type="http://schemas.openxmlformats.org/officeDocument/2006/relationships/tags" Target="../tags/tag167.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tags" Target="../tags/tag155.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image" Target="../media/image3.jpeg"/><Relationship Id="rId1" Type="http://schemas.openxmlformats.org/officeDocument/2006/relationships/tags" Target="../tags/tag176.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7.png"/><Relationship Id="rId2" Type="http://schemas.openxmlformats.org/officeDocument/2006/relationships/tags" Target="../tags/tag181.xml"/><Relationship Id="rId1" Type="http://schemas.openxmlformats.org/officeDocument/2006/relationships/tags" Target="../tags/tag180.xml"/></Relationships>
</file>

<file path=ppt/slides/_rels/slide36.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1" Type="http://schemas.openxmlformats.org/officeDocument/2006/relationships/slideLayout" Target="../slideLayouts/slideLayout14.xml"/><Relationship Id="rId30" Type="http://schemas.openxmlformats.org/officeDocument/2006/relationships/tags" Target="../tags/tag211.xml"/><Relationship Id="rId3" Type="http://schemas.openxmlformats.org/officeDocument/2006/relationships/tags" Target="../tags/tag184.xml"/><Relationship Id="rId29" Type="http://schemas.openxmlformats.org/officeDocument/2006/relationships/tags" Target="../tags/tag210.xml"/><Relationship Id="rId28" Type="http://schemas.openxmlformats.org/officeDocument/2006/relationships/tags" Target="../tags/tag209.xml"/><Relationship Id="rId27" Type="http://schemas.openxmlformats.org/officeDocument/2006/relationships/tags" Target="../tags/tag208.xml"/><Relationship Id="rId26" Type="http://schemas.openxmlformats.org/officeDocument/2006/relationships/tags" Target="../tags/tag207.xml"/><Relationship Id="rId25" Type="http://schemas.openxmlformats.org/officeDocument/2006/relationships/tags" Target="../tags/tag206.xml"/><Relationship Id="rId24" Type="http://schemas.openxmlformats.org/officeDocument/2006/relationships/tags" Target="../tags/tag205.xml"/><Relationship Id="rId23" Type="http://schemas.openxmlformats.org/officeDocument/2006/relationships/tags" Target="../tags/tag204.xml"/><Relationship Id="rId22" Type="http://schemas.openxmlformats.org/officeDocument/2006/relationships/tags" Target="../tags/tag203.xml"/><Relationship Id="rId21" Type="http://schemas.openxmlformats.org/officeDocument/2006/relationships/tags" Target="../tags/tag202.xml"/><Relationship Id="rId20" Type="http://schemas.openxmlformats.org/officeDocument/2006/relationships/tags" Target="../tags/tag201.xml"/><Relationship Id="rId2" Type="http://schemas.openxmlformats.org/officeDocument/2006/relationships/tags" Target="../tags/tag183.xml"/><Relationship Id="rId19" Type="http://schemas.openxmlformats.org/officeDocument/2006/relationships/tags" Target="../tags/tag200.xml"/><Relationship Id="rId18" Type="http://schemas.openxmlformats.org/officeDocument/2006/relationships/tags" Target="../tags/tag199.xml"/><Relationship Id="rId17" Type="http://schemas.openxmlformats.org/officeDocument/2006/relationships/tags" Target="../tags/tag198.xml"/><Relationship Id="rId16" Type="http://schemas.openxmlformats.org/officeDocument/2006/relationships/tags" Target="../tags/tag197.xml"/><Relationship Id="rId15" Type="http://schemas.openxmlformats.org/officeDocument/2006/relationships/tags" Target="../tags/tag196.xml"/><Relationship Id="rId14" Type="http://schemas.openxmlformats.org/officeDocument/2006/relationships/tags" Target="../tags/tag195.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tags" Target="../tags/tag182.xml"/></Relationships>
</file>

<file path=ppt/slides/_rels/slide37.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5" Type="http://schemas.openxmlformats.org/officeDocument/2006/relationships/slideLayout" Target="../slideLayouts/slideLayout14.xml"/><Relationship Id="rId14" Type="http://schemas.openxmlformats.org/officeDocument/2006/relationships/tags" Target="../tags/tag225.xml"/><Relationship Id="rId13" Type="http://schemas.openxmlformats.org/officeDocument/2006/relationships/tags" Target="../tags/tag224.xml"/><Relationship Id="rId12" Type="http://schemas.openxmlformats.org/officeDocument/2006/relationships/tags" Target="../tags/tag223.xml"/><Relationship Id="rId11" Type="http://schemas.openxmlformats.org/officeDocument/2006/relationships/tags" Target="../tags/tag222.xml"/><Relationship Id="rId10" Type="http://schemas.openxmlformats.org/officeDocument/2006/relationships/tags" Target="../tags/tag221.xml"/><Relationship Id="rId1" Type="http://schemas.openxmlformats.org/officeDocument/2006/relationships/tags" Target="../tags/tag212.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7.xml"/><Relationship Id="rId6" Type="http://schemas.openxmlformats.org/officeDocument/2006/relationships/tags" Target="../tags/tag229.xml"/><Relationship Id="rId5" Type="http://schemas.openxmlformats.org/officeDocument/2006/relationships/image" Target="../media/image5.png"/><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image" Target="../media/image3.jpeg"/><Relationship Id="rId1" Type="http://schemas.openxmlformats.org/officeDocument/2006/relationships/tags" Target="../tags/tag226.xml"/></Relationships>
</file>

<file path=ppt/slides/_rels/slide39.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1" Type="http://schemas.openxmlformats.org/officeDocument/2006/relationships/slideLayout" Target="../slideLayouts/slideLayout14.xml"/><Relationship Id="rId20" Type="http://schemas.openxmlformats.org/officeDocument/2006/relationships/tags" Target="../tags/tag249.xml"/><Relationship Id="rId2" Type="http://schemas.openxmlformats.org/officeDocument/2006/relationships/tags" Target="../tags/tag231.xml"/><Relationship Id="rId19" Type="http://schemas.openxmlformats.org/officeDocument/2006/relationships/tags" Target="../tags/tag248.xml"/><Relationship Id="rId18" Type="http://schemas.openxmlformats.org/officeDocument/2006/relationships/tags" Target="../tags/tag247.xml"/><Relationship Id="rId17" Type="http://schemas.openxmlformats.org/officeDocument/2006/relationships/tags" Target="../tags/tag246.xml"/><Relationship Id="rId16" Type="http://schemas.openxmlformats.org/officeDocument/2006/relationships/tags" Target="../tags/tag245.xml"/><Relationship Id="rId15" Type="http://schemas.openxmlformats.org/officeDocument/2006/relationships/tags" Target="../tags/tag244.xml"/><Relationship Id="rId14" Type="http://schemas.openxmlformats.org/officeDocument/2006/relationships/tags" Target="../tags/tag243.xml"/><Relationship Id="rId13" Type="http://schemas.openxmlformats.org/officeDocument/2006/relationships/tags" Target="../tags/tag242.xml"/><Relationship Id="rId12" Type="http://schemas.openxmlformats.org/officeDocument/2006/relationships/tags" Target="../tags/tag241.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tags" Target="../tags/tag23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6.jpeg"/><Relationship Id="rId1" Type="http://schemas.openxmlformats.org/officeDocument/2006/relationships/tags" Target="../tags/tag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4.xml"/><Relationship Id="rId2" Type="http://schemas.openxmlformats.org/officeDocument/2006/relationships/tags" Target="../tags/tag250.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7.jpeg"/><Relationship Id="rId2" Type="http://schemas.openxmlformats.org/officeDocument/2006/relationships/tags" Target="../tags/tag16.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7.xml"/><Relationship Id="rId6" Type="http://schemas.openxmlformats.org/officeDocument/2006/relationships/tags" Target="../tags/tag20.xml"/><Relationship Id="rId5" Type="http://schemas.openxmlformats.org/officeDocument/2006/relationships/image" Target="../media/image5.png"/><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3.jpeg"/><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8.png"/><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7.xml"/><Relationship Id="rId6" Type="http://schemas.openxmlformats.org/officeDocument/2006/relationships/tags" Target="../tags/tag25.xml"/><Relationship Id="rId5" Type="http://schemas.openxmlformats.org/officeDocument/2006/relationships/image" Target="../media/image5.png"/><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3.jpeg"/><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7" name="文本框 6"/>
          <p:cNvSpPr txBox="1"/>
          <p:nvPr/>
        </p:nvSpPr>
        <p:spPr>
          <a:xfrm>
            <a:off x="5572125" y="2372360"/>
            <a:ext cx="5827395" cy="1896745"/>
          </a:xfrm>
          <a:prstGeom prst="rect">
            <a:avLst/>
          </a:prstGeom>
          <a:noFill/>
        </p:spPr>
        <p:txBody>
          <a:bodyPr wrap="square" rtlCol="0">
            <a:spAutoFit/>
          </a:bodyPr>
          <a:p>
            <a:pPr algn="l"/>
            <a:r>
              <a:rPr kumimoji="1" lang="zh-CN" altLang="en-US" sz="5865" b="1" dirty="0" smtClean="0">
                <a:solidFill>
                  <a:srgbClr val="43536A"/>
                </a:solidFill>
                <a:cs typeface="+mn-ea"/>
                <a:sym typeface="+mn-lt"/>
              </a:rPr>
              <a:t>金融科技的发展历程</a:t>
            </a:r>
            <a:endParaRPr kumimoji="1" lang="zh-CN" altLang="en-US" sz="5865" b="1" dirty="0" smtClean="0">
              <a:solidFill>
                <a:srgbClr val="43536A"/>
              </a:solidFill>
              <a:cs typeface="+mn-ea"/>
              <a:sym typeface="+mn-lt"/>
            </a:endParaRPr>
          </a:p>
        </p:txBody>
      </p:sp>
      <p:sp>
        <p:nvSpPr>
          <p:cNvPr id="8" name="平行四边形 7"/>
          <p:cNvSpPr/>
          <p:nvPr>
            <p:custDataLst>
              <p:tags r:id="rId5"/>
            </p:custDataLst>
          </p:nvPr>
        </p:nvSpPr>
        <p:spPr>
          <a:xfrm>
            <a:off x="5571948" y="437398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主讲人：刘杨</a:t>
            </a:r>
            <a:endParaRPr kumimoji="1" lang="zh-CN" altLang="en-US" sz="1600" dirty="0">
              <a:solidFill>
                <a:schemeClr val="dk1"/>
              </a:solidFill>
              <a:latin typeface="+mn-ea"/>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p:bldP spid="12" grpId="0" bldLvl="0" animBg="1"/>
      <p:bldP spid="16" grpId="0" bldLvl="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金融科技对金融业的深层次影响</a:t>
            </a:r>
            <a:endParaRPr lang="zh-CN" altLang="en-US">
              <a:solidFill>
                <a:schemeClr val="accent1"/>
              </a:solidFill>
            </a:endParaRPr>
          </a:p>
        </p:txBody>
      </p:sp>
      <p:grpSp>
        <p:nvGrpSpPr>
          <p:cNvPr id="5" name="组合 4"/>
          <p:cNvGrpSpPr/>
          <p:nvPr/>
        </p:nvGrpSpPr>
        <p:grpSpPr>
          <a:xfrm>
            <a:off x="1913905" y="2175084"/>
            <a:ext cx="1185154" cy="1330630"/>
            <a:chOff x="562959" y="1254450"/>
            <a:chExt cx="919426" cy="1032287"/>
          </a:xfrm>
          <a:solidFill>
            <a:srgbClr val="526580"/>
          </a:solidFill>
        </p:grpSpPr>
        <p:sp>
          <p:nvSpPr>
            <p:cNvPr id="2" name="等腰三角形 46"/>
            <p:cNvSpPr>
              <a:spLocks noChangeArrowheads="1"/>
            </p:cNvSpPr>
            <p:nvPr/>
          </p:nvSpPr>
          <p:spPr bwMode="auto">
            <a:xfrm rot="5400000">
              <a:off x="579242" y="2056357"/>
              <a:ext cx="214097" cy="246663"/>
            </a:xfrm>
            <a:prstGeom prst="triangle">
              <a:avLst>
                <a:gd name="adj" fmla="val 0"/>
              </a:avLst>
            </a:prstGeom>
            <a:grpFill/>
            <a:ln>
              <a:noFill/>
            </a:ln>
          </p:spPr>
          <p:txBody>
            <a:bodyPr anchor="ctr"/>
            <a:p>
              <a:pPr algn="ctr"/>
              <a:endParaRPr lang="zh-CN" altLang="zh-CN" sz="2000">
                <a:solidFill>
                  <a:schemeClr val="bg1"/>
                </a:solidFill>
                <a:cs typeface="+mn-ea"/>
                <a:sym typeface="+mn-lt"/>
              </a:endParaRPr>
            </a:p>
          </p:txBody>
        </p:sp>
        <p:sp>
          <p:nvSpPr>
            <p:cNvPr id="7" name="矩形 44"/>
            <p:cNvSpPr>
              <a:spLocks noChangeArrowheads="1"/>
            </p:cNvSpPr>
            <p:nvPr/>
          </p:nvSpPr>
          <p:spPr bwMode="auto">
            <a:xfrm>
              <a:off x="562959" y="1254450"/>
              <a:ext cx="919426" cy="839787"/>
            </a:xfrm>
            <a:prstGeom prst="rect">
              <a:avLst/>
            </a:prstGeom>
            <a:grpFill/>
            <a:ln>
              <a:noFill/>
            </a:ln>
          </p:spPr>
          <p:txBody>
            <a:bodyPr anchor="ctr"/>
            <a:p>
              <a:pPr algn="ctr"/>
              <a:r>
                <a:rPr lang="en-US" altLang="zh-CN" sz="4000" b="1" dirty="0">
                  <a:solidFill>
                    <a:schemeClr val="bg1"/>
                  </a:solidFill>
                  <a:cs typeface="+mn-ea"/>
                  <a:sym typeface="+mn-lt"/>
                </a:rPr>
                <a:t>1</a:t>
              </a:r>
              <a:endParaRPr lang="zh-CN" altLang="en-US" sz="4000" b="1" dirty="0">
                <a:solidFill>
                  <a:schemeClr val="bg1"/>
                </a:solidFill>
                <a:cs typeface="+mn-ea"/>
                <a:sym typeface="+mn-lt"/>
              </a:endParaRPr>
            </a:p>
          </p:txBody>
        </p:sp>
      </p:grpSp>
      <p:sp>
        <p:nvSpPr>
          <p:cNvPr id="8" name="TextBox 76"/>
          <p:cNvSpPr txBox="1"/>
          <p:nvPr/>
        </p:nvSpPr>
        <p:spPr>
          <a:xfrm>
            <a:off x="1066482" y="3682690"/>
            <a:ext cx="2880000" cy="1548000"/>
          </a:xfrm>
          <a:prstGeom prst="rect">
            <a:avLst/>
          </a:prstGeom>
          <a:solidFill>
            <a:srgbClr val="526580"/>
          </a:solidFill>
        </p:spPr>
        <p:txBody>
          <a:bodyPr wrap="square" rtlCol="0" anchor="ctr" anchorCtr="0">
            <a:spAutoFit/>
          </a:bodyPr>
          <a:p>
            <a:pPr algn="ctr">
              <a:lnSpc>
                <a:spcPct val="130000"/>
              </a:lnSpc>
              <a:spcBef>
                <a:spcPts val="0"/>
              </a:spcBef>
              <a:spcAft>
                <a:spcPts val="0"/>
              </a:spcAft>
            </a:pPr>
            <a:r>
              <a:rPr lang="zh-CN" altLang="zh-CN" sz="2000" dirty="0">
                <a:solidFill>
                  <a:schemeClr val="bg1"/>
                </a:solidFill>
              </a:rPr>
              <a:t>金融科技创新对银行体系信用生成机制的重塑</a:t>
            </a:r>
            <a:endParaRPr lang="zh-CN" altLang="zh-CN" sz="2000" dirty="0">
              <a:solidFill>
                <a:schemeClr val="bg1"/>
              </a:solidFill>
            </a:endParaRPr>
          </a:p>
        </p:txBody>
      </p:sp>
      <p:grpSp>
        <p:nvGrpSpPr>
          <p:cNvPr id="9" name="组合 8"/>
          <p:cNvGrpSpPr/>
          <p:nvPr/>
        </p:nvGrpSpPr>
        <p:grpSpPr>
          <a:xfrm>
            <a:off x="5503944" y="2175084"/>
            <a:ext cx="1185154" cy="1330630"/>
            <a:chOff x="562959" y="1254450"/>
            <a:chExt cx="919426" cy="1032287"/>
          </a:xfrm>
          <a:solidFill>
            <a:schemeClr val="accent2"/>
          </a:solidFill>
        </p:grpSpPr>
        <p:sp>
          <p:nvSpPr>
            <p:cNvPr id="10" name="等腰三角形 46"/>
            <p:cNvSpPr>
              <a:spLocks noChangeArrowheads="1"/>
            </p:cNvSpPr>
            <p:nvPr/>
          </p:nvSpPr>
          <p:spPr bwMode="auto">
            <a:xfrm rot="5400000">
              <a:off x="579242" y="2056357"/>
              <a:ext cx="214097" cy="246663"/>
            </a:xfrm>
            <a:prstGeom prst="triangle">
              <a:avLst>
                <a:gd name="adj" fmla="val 0"/>
              </a:avLst>
            </a:prstGeom>
            <a:grpFill/>
            <a:ln>
              <a:noFill/>
            </a:ln>
          </p:spPr>
          <p:txBody>
            <a:bodyPr anchor="ctr"/>
            <a:p>
              <a:pPr algn="ctr"/>
              <a:endParaRPr lang="zh-CN" altLang="zh-CN" sz="2000">
                <a:solidFill>
                  <a:schemeClr val="bg1"/>
                </a:solidFill>
                <a:cs typeface="+mn-ea"/>
                <a:sym typeface="+mn-lt"/>
              </a:endParaRPr>
            </a:p>
          </p:txBody>
        </p:sp>
        <p:sp>
          <p:nvSpPr>
            <p:cNvPr id="3" name="矩形 44"/>
            <p:cNvSpPr>
              <a:spLocks noChangeArrowheads="1"/>
            </p:cNvSpPr>
            <p:nvPr/>
          </p:nvSpPr>
          <p:spPr bwMode="auto">
            <a:xfrm>
              <a:off x="562959" y="1254450"/>
              <a:ext cx="919426" cy="839787"/>
            </a:xfrm>
            <a:prstGeom prst="rect">
              <a:avLst/>
            </a:prstGeom>
            <a:grpFill/>
            <a:ln>
              <a:noFill/>
            </a:ln>
          </p:spPr>
          <p:txBody>
            <a:bodyPr anchor="ctr"/>
            <a:p>
              <a:pPr algn="ctr"/>
              <a:r>
                <a:rPr lang="en-US" altLang="zh-CN" sz="4000" b="1" dirty="0">
                  <a:solidFill>
                    <a:schemeClr val="bg1"/>
                  </a:solidFill>
                  <a:cs typeface="+mn-ea"/>
                  <a:sym typeface="+mn-lt"/>
                </a:rPr>
                <a:t>2</a:t>
              </a:r>
              <a:endParaRPr lang="zh-CN" altLang="en-US" sz="4000" b="1" dirty="0">
                <a:solidFill>
                  <a:schemeClr val="bg1"/>
                </a:solidFill>
                <a:cs typeface="+mn-ea"/>
                <a:sym typeface="+mn-lt"/>
              </a:endParaRPr>
            </a:p>
          </p:txBody>
        </p:sp>
      </p:grpSp>
      <p:sp>
        <p:nvSpPr>
          <p:cNvPr id="4" name="TextBox 81"/>
          <p:cNvSpPr txBox="1"/>
          <p:nvPr/>
        </p:nvSpPr>
        <p:spPr>
          <a:xfrm>
            <a:off x="4656521" y="3682690"/>
            <a:ext cx="2880000" cy="1548000"/>
          </a:xfrm>
          <a:prstGeom prst="rect">
            <a:avLst/>
          </a:prstGeom>
          <a:solidFill>
            <a:schemeClr val="accent2"/>
          </a:solidFill>
        </p:spPr>
        <p:txBody>
          <a:bodyPr wrap="square" rtlCol="0" anchor="ctr" anchorCtr="0">
            <a:spAutoFit/>
          </a:bodyPr>
          <a:p>
            <a:pPr algn="ctr">
              <a:lnSpc>
                <a:spcPct val="130000"/>
              </a:lnSpc>
              <a:spcBef>
                <a:spcPts val="0"/>
              </a:spcBef>
              <a:spcAft>
                <a:spcPts val="0"/>
              </a:spcAft>
            </a:pPr>
            <a:r>
              <a:rPr lang="zh-CN" altLang="zh-CN" sz="2000" dirty="0">
                <a:solidFill>
                  <a:schemeClr val="bg1"/>
                </a:solidFill>
              </a:rPr>
              <a:t>金融科技创新对资本市场有效性的影响机制</a:t>
            </a:r>
            <a:endParaRPr lang="zh-CN" altLang="zh-CN" sz="2000" dirty="0">
              <a:solidFill>
                <a:schemeClr val="bg1"/>
              </a:solidFill>
            </a:endParaRPr>
          </a:p>
        </p:txBody>
      </p:sp>
      <p:grpSp>
        <p:nvGrpSpPr>
          <p:cNvPr id="12" name="组合 11"/>
          <p:cNvGrpSpPr/>
          <p:nvPr/>
        </p:nvGrpSpPr>
        <p:grpSpPr>
          <a:xfrm>
            <a:off x="9094447" y="2175084"/>
            <a:ext cx="1185154" cy="1330630"/>
            <a:chOff x="562959" y="1254450"/>
            <a:chExt cx="919426" cy="1032287"/>
          </a:xfrm>
          <a:solidFill>
            <a:schemeClr val="accent5"/>
          </a:solidFill>
        </p:grpSpPr>
        <p:sp>
          <p:nvSpPr>
            <p:cNvPr id="17" name="等腰三角形 46"/>
            <p:cNvSpPr>
              <a:spLocks noChangeArrowheads="1"/>
            </p:cNvSpPr>
            <p:nvPr/>
          </p:nvSpPr>
          <p:spPr bwMode="auto">
            <a:xfrm rot="5400000">
              <a:off x="579242" y="2056357"/>
              <a:ext cx="214097" cy="246663"/>
            </a:xfrm>
            <a:prstGeom prst="triangle">
              <a:avLst>
                <a:gd name="adj" fmla="val 0"/>
              </a:avLst>
            </a:prstGeom>
            <a:grpFill/>
            <a:ln>
              <a:noFill/>
            </a:ln>
          </p:spPr>
          <p:txBody>
            <a:bodyPr anchor="ctr"/>
            <a:p>
              <a:pPr algn="ctr"/>
              <a:endParaRPr lang="zh-CN" altLang="zh-CN" sz="2000">
                <a:solidFill>
                  <a:schemeClr val="bg1"/>
                </a:solidFill>
                <a:cs typeface="+mn-ea"/>
                <a:sym typeface="+mn-lt"/>
              </a:endParaRPr>
            </a:p>
          </p:txBody>
        </p:sp>
        <p:sp>
          <p:nvSpPr>
            <p:cNvPr id="18" name="矩形 44"/>
            <p:cNvSpPr>
              <a:spLocks noChangeArrowheads="1"/>
            </p:cNvSpPr>
            <p:nvPr/>
          </p:nvSpPr>
          <p:spPr bwMode="auto">
            <a:xfrm>
              <a:off x="562959" y="1254450"/>
              <a:ext cx="919426" cy="839787"/>
            </a:xfrm>
            <a:prstGeom prst="rect">
              <a:avLst/>
            </a:prstGeom>
            <a:grpFill/>
            <a:ln>
              <a:noFill/>
            </a:ln>
          </p:spPr>
          <p:txBody>
            <a:bodyPr anchor="ctr"/>
            <a:p>
              <a:pPr algn="ctr"/>
              <a:r>
                <a:rPr lang="en-US" altLang="zh-CN" sz="4000" b="1" dirty="0">
                  <a:solidFill>
                    <a:schemeClr val="bg1"/>
                  </a:solidFill>
                  <a:cs typeface="+mn-ea"/>
                  <a:sym typeface="+mn-lt"/>
                </a:rPr>
                <a:t>3</a:t>
              </a:r>
              <a:endParaRPr lang="zh-CN" altLang="en-US" sz="4000" b="1" dirty="0">
                <a:solidFill>
                  <a:schemeClr val="bg1"/>
                </a:solidFill>
                <a:cs typeface="+mn-ea"/>
                <a:sym typeface="+mn-lt"/>
              </a:endParaRPr>
            </a:p>
          </p:txBody>
        </p:sp>
      </p:grpSp>
      <p:sp>
        <p:nvSpPr>
          <p:cNvPr id="19" name="TextBox 86"/>
          <p:cNvSpPr txBox="1"/>
          <p:nvPr/>
        </p:nvSpPr>
        <p:spPr>
          <a:xfrm>
            <a:off x="8247024" y="3682690"/>
            <a:ext cx="2880000" cy="1548000"/>
          </a:xfrm>
          <a:prstGeom prst="rect">
            <a:avLst/>
          </a:prstGeom>
          <a:solidFill>
            <a:schemeClr val="accent5"/>
          </a:solidFill>
        </p:spPr>
        <p:txBody>
          <a:bodyPr wrap="square" rtlCol="0" anchor="ctr" anchorCtr="0">
            <a:spAutoFit/>
          </a:bodyPr>
          <a:p>
            <a:pPr algn="ctr">
              <a:lnSpc>
                <a:spcPct val="130000"/>
              </a:lnSpc>
              <a:spcBef>
                <a:spcPts val="0"/>
              </a:spcBef>
              <a:spcAft>
                <a:spcPts val="0"/>
              </a:spcAft>
            </a:pPr>
            <a:r>
              <a:rPr lang="zh-CN" altLang="zh-CN" sz="2000" dirty="0">
                <a:solidFill>
                  <a:schemeClr val="bg1"/>
                </a:solidFill>
              </a:rPr>
              <a:t>金融科技创新对金融市场的重构路径</a:t>
            </a:r>
            <a:endParaRPr lang="zh-CN" altLang="zh-CN" sz="2000" dirty="0">
              <a:solidFill>
                <a:schemeClr val="bg1"/>
              </a:solidFill>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bldLvl="0" animBg="1"/>
      <p:bldP spid="1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pic>
        <p:nvPicPr>
          <p:cNvPr id="5" name="图片 4" descr="logo2"/>
          <p:cNvPicPr>
            <a:picLocks noChangeAspect="1"/>
          </p:cNvPicPr>
          <p:nvPr/>
        </p:nvPicPr>
        <p:blipFill>
          <a:blip r:embed="rId5"/>
          <a:stretch>
            <a:fillRect/>
          </a:stretch>
        </p:blipFill>
        <p:spPr>
          <a:xfrm>
            <a:off x="9654701" y="210547"/>
            <a:ext cx="2366141" cy="524869"/>
          </a:xfrm>
          <a:prstGeom prst="rect">
            <a:avLst/>
          </a:prstGeom>
        </p:spPr>
      </p:pic>
      <p:sp>
        <p:nvSpPr>
          <p:cNvPr id="7" name="文本框 6"/>
          <p:cNvSpPr txBox="1"/>
          <p:nvPr/>
        </p:nvSpPr>
        <p:spPr>
          <a:xfrm>
            <a:off x="5572125" y="2372360"/>
            <a:ext cx="5827395" cy="1896745"/>
          </a:xfrm>
          <a:prstGeom prst="rect">
            <a:avLst/>
          </a:prstGeom>
          <a:noFill/>
        </p:spPr>
        <p:txBody>
          <a:bodyPr wrap="square" rtlCol="0">
            <a:spAutoFit/>
          </a:bodyPr>
          <a:p>
            <a:pPr algn="l"/>
            <a:r>
              <a:rPr kumimoji="1" lang="zh-CN" altLang="en-US" sz="5865" b="1" dirty="0" smtClean="0">
                <a:solidFill>
                  <a:srgbClr val="43536A"/>
                </a:solidFill>
                <a:cs typeface="+mn-ea"/>
                <a:sym typeface="+mn-lt"/>
              </a:rPr>
              <a:t>金融科技的动力机制</a:t>
            </a:r>
            <a:endParaRPr kumimoji="1" lang="zh-CN" altLang="en-US" sz="5865" b="1" dirty="0" smtClean="0">
              <a:solidFill>
                <a:srgbClr val="43536A"/>
              </a:solidFill>
              <a:cs typeface="+mn-ea"/>
              <a:sym typeface="+mn-lt"/>
            </a:endParaRPr>
          </a:p>
        </p:txBody>
      </p:sp>
      <p:sp>
        <p:nvSpPr>
          <p:cNvPr id="8" name="平行四边形 7"/>
          <p:cNvSpPr/>
          <p:nvPr>
            <p:custDataLst>
              <p:tags r:id="rId6"/>
            </p:custDataLst>
          </p:nvPr>
        </p:nvSpPr>
        <p:spPr>
          <a:xfrm>
            <a:off x="5571948" y="437398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主讲人：刘杨</a:t>
            </a:r>
            <a:endParaRPr kumimoji="1" lang="zh-CN" altLang="en-US" sz="1600" dirty="0">
              <a:solidFill>
                <a:schemeClr val="dk1"/>
              </a:solidFill>
              <a:latin typeface="+mn-ea"/>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p:bldP spid="12" grpId="0" bldLvl="0" animBg="1"/>
      <p:bldP spid="16" grpId="0" bldLvl="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金融科技的动力机制</a:t>
            </a:r>
            <a:endParaRPr lang="zh-CN" altLang="en-US">
              <a:solidFill>
                <a:schemeClr val="accent1"/>
              </a:solidFill>
            </a:endParaRPr>
          </a:p>
        </p:txBody>
      </p:sp>
      <p:sp>
        <p:nvSpPr>
          <p:cNvPr id="3" name="圆角矩形 2"/>
          <p:cNvSpPr/>
          <p:nvPr>
            <p:custDataLst>
              <p:tags r:id="rId1"/>
            </p:custDataLst>
          </p:nvPr>
        </p:nvSpPr>
        <p:spPr>
          <a:xfrm>
            <a:off x="318" y="1125336"/>
            <a:ext cx="12192000" cy="2393718"/>
          </a:xfrm>
          <a:prstGeom prst="roundRect">
            <a:avLst>
              <a:gd name="adj" fmla="val 0"/>
            </a:avLst>
          </a:prstGeom>
          <a:blipFill>
            <a:blip r:embed="rId2"/>
            <a:srcRect/>
            <a:stretch>
              <a:fillRect t="-115108" b="-114390"/>
            </a:stretch>
          </a:blipFill>
          <a:ln w="12700" cap="flat" cmpd="sng" algn="ctr">
            <a:noFill/>
            <a:prstDash val="solid"/>
            <a:miter lim="800000"/>
          </a:ln>
          <a:effectLst/>
        </p:spPr>
        <p:style>
          <a:lnRef idx="2">
            <a:srgbClr val="4276AA">
              <a:shade val="50000"/>
            </a:srgbClr>
          </a:lnRef>
          <a:fillRef idx="1">
            <a:srgbClr val="4276AA"/>
          </a:fillRef>
          <a:effectRef idx="0">
            <a:srgbClr val="4276AA"/>
          </a:effectRef>
          <a:fontRef idx="minor">
            <a:srgbClr val="FFFFFF"/>
          </a:fontRef>
        </p:style>
        <p:txBody>
          <a:bodyPr rtlCol="0" anchor="ctr"/>
          <a:p>
            <a:pPr algn="ctr">
              <a:lnSpc>
                <a:spcPct val="130000"/>
              </a:lnSpc>
            </a:pPr>
            <a:endParaRPr lang="zh-CN" altLang="en-US" dirty="0">
              <a:solidFill>
                <a:prstClr val="white"/>
              </a:solidFill>
            </a:endParaRPr>
          </a:p>
        </p:txBody>
      </p:sp>
      <p:sp>
        <p:nvSpPr>
          <p:cNvPr id="4" name="圆角矩形 3"/>
          <p:cNvSpPr/>
          <p:nvPr>
            <p:custDataLst>
              <p:tags r:id="rId3"/>
            </p:custDataLst>
          </p:nvPr>
        </p:nvSpPr>
        <p:spPr>
          <a:xfrm>
            <a:off x="673929" y="1125538"/>
            <a:ext cx="10844776" cy="2393516"/>
          </a:xfrm>
          <a:prstGeom prst="roundRect">
            <a:avLst>
              <a:gd name="adj" fmla="val 0"/>
            </a:avLst>
          </a:prstGeom>
          <a:solidFill>
            <a:schemeClr val="bg2">
              <a:lumMod val="25000"/>
              <a:alpha val="70000"/>
            </a:schemeClr>
          </a:solidFill>
          <a:ln w="12700" cap="flat" cmpd="sng" algn="ctr">
            <a:noFill/>
            <a:prstDash val="solid"/>
            <a:miter lim="800000"/>
          </a:ln>
          <a:effectLst/>
        </p:spPr>
        <p:style>
          <a:lnRef idx="2">
            <a:srgbClr val="4276AA">
              <a:shade val="50000"/>
            </a:srgbClr>
          </a:lnRef>
          <a:fillRef idx="1">
            <a:srgbClr val="4276AA"/>
          </a:fillRef>
          <a:effectRef idx="0">
            <a:srgbClr val="4276AA"/>
          </a:effectRef>
          <a:fontRef idx="minor">
            <a:srgbClr val="FFFFFF"/>
          </a:fontRef>
        </p:style>
        <p:txBody>
          <a:bodyPr anchor="ctr"/>
          <a:p>
            <a:pPr algn="ctr">
              <a:lnSpc>
                <a:spcPct val="130000"/>
              </a:lnSpc>
            </a:pPr>
            <a:endParaRPr lang="zh-CN" altLang="en-US" sz="1600" b="1"/>
          </a:p>
        </p:txBody>
      </p:sp>
      <p:cxnSp>
        <p:nvCxnSpPr>
          <p:cNvPr id="14" name="直接连接符 13"/>
          <p:cNvCxnSpPr/>
          <p:nvPr>
            <p:custDataLst>
              <p:tags r:id="rId4"/>
            </p:custDataLst>
          </p:nvPr>
        </p:nvCxnSpPr>
        <p:spPr>
          <a:xfrm>
            <a:off x="3528721" y="4128148"/>
            <a:ext cx="0" cy="1869356"/>
          </a:xfrm>
          <a:prstGeom prst="line">
            <a:avLst/>
          </a:prstGeom>
          <a:ln w="3175">
            <a:solidFill>
              <a:srgbClr val="FFFFFF">
                <a:lumMod val="85000"/>
              </a:srgbClr>
            </a:solidFill>
          </a:ln>
        </p:spPr>
        <p:style>
          <a:lnRef idx="1">
            <a:srgbClr val="4276AA"/>
          </a:lnRef>
          <a:fillRef idx="0">
            <a:srgbClr val="4276AA"/>
          </a:fillRef>
          <a:effectRef idx="0">
            <a:srgbClr val="4276AA"/>
          </a:effectRef>
          <a:fontRef idx="minor">
            <a:srgbClr val="000000"/>
          </a:fontRef>
        </p:style>
      </p:cxnSp>
      <p:cxnSp>
        <p:nvCxnSpPr>
          <p:cNvPr id="15" name="直接连接符 14"/>
          <p:cNvCxnSpPr/>
          <p:nvPr>
            <p:custDataLst>
              <p:tags r:id="rId5"/>
            </p:custDataLst>
          </p:nvPr>
        </p:nvCxnSpPr>
        <p:spPr>
          <a:xfrm>
            <a:off x="5982883" y="4128148"/>
            <a:ext cx="0" cy="1869356"/>
          </a:xfrm>
          <a:prstGeom prst="line">
            <a:avLst/>
          </a:prstGeom>
          <a:ln w="3175">
            <a:solidFill>
              <a:srgbClr val="FFFFFF">
                <a:lumMod val="85000"/>
              </a:srgbClr>
            </a:solidFill>
          </a:ln>
        </p:spPr>
        <p:style>
          <a:lnRef idx="1">
            <a:srgbClr val="4276AA"/>
          </a:lnRef>
          <a:fillRef idx="0">
            <a:srgbClr val="4276AA"/>
          </a:fillRef>
          <a:effectRef idx="0">
            <a:srgbClr val="4276AA"/>
          </a:effectRef>
          <a:fontRef idx="minor">
            <a:srgbClr val="000000"/>
          </a:fontRef>
        </p:style>
      </p:cxnSp>
      <p:cxnSp>
        <p:nvCxnSpPr>
          <p:cNvPr id="16" name="直接连接符 15"/>
          <p:cNvCxnSpPr/>
          <p:nvPr>
            <p:custDataLst>
              <p:tags r:id="rId6"/>
            </p:custDataLst>
          </p:nvPr>
        </p:nvCxnSpPr>
        <p:spPr>
          <a:xfrm>
            <a:off x="8495678" y="4128148"/>
            <a:ext cx="0" cy="1869356"/>
          </a:xfrm>
          <a:prstGeom prst="line">
            <a:avLst/>
          </a:prstGeom>
          <a:ln w="3175">
            <a:solidFill>
              <a:srgbClr val="FFFFFF">
                <a:lumMod val="85000"/>
              </a:srgbClr>
            </a:solidFill>
          </a:ln>
        </p:spPr>
        <p:style>
          <a:lnRef idx="1">
            <a:srgbClr val="4276AA"/>
          </a:lnRef>
          <a:fillRef idx="0">
            <a:srgbClr val="4276AA"/>
          </a:fillRef>
          <a:effectRef idx="0">
            <a:srgbClr val="4276AA"/>
          </a:effectRef>
          <a:fontRef idx="minor">
            <a:srgbClr val="000000"/>
          </a:fontRef>
        </p:style>
      </p:cxnSp>
      <p:sp>
        <p:nvSpPr>
          <p:cNvPr id="2" name="矩形 1"/>
          <p:cNvSpPr/>
          <p:nvPr>
            <p:custDataLst>
              <p:tags r:id="rId7"/>
            </p:custDataLst>
          </p:nvPr>
        </p:nvSpPr>
        <p:spPr>
          <a:xfrm>
            <a:off x="1576705" y="1936750"/>
            <a:ext cx="6096000" cy="770255"/>
          </a:xfrm>
          <a:prstGeom prst="rect">
            <a:avLst/>
          </a:prstGeom>
        </p:spPr>
        <p:txBody>
          <a:bodyPr>
            <a:noAutofit/>
          </a:bodyPr>
          <a:p>
            <a:pPr algn="l">
              <a:lnSpc>
                <a:spcPct val="130000"/>
              </a:lnSpc>
            </a:pPr>
            <a:r>
              <a:rPr lang="zh-CN" altLang="en-US" sz="3200">
                <a:solidFill>
                  <a:srgbClr val="FFFFFF"/>
                </a:solidFill>
              </a:rPr>
              <a:t>金融科技的动力机制</a:t>
            </a:r>
            <a:endParaRPr lang="zh-CN" altLang="en-US" sz="3200">
              <a:solidFill>
                <a:srgbClr val="FFFFFF"/>
              </a:solidFill>
            </a:endParaRPr>
          </a:p>
        </p:txBody>
      </p:sp>
      <p:sp>
        <p:nvSpPr>
          <p:cNvPr id="13" name="TextBox 6"/>
          <p:cNvSpPr txBox="1"/>
          <p:nvPr>
            <p:custDataLst>
              <p:tags r:id="rId8"/>
            </p:custDataLst>
          </p:nvPr>
        </p:nvSpPr>
        <p:spPr>
          <a:xfrm>
            <a:off x="1128395" y="4138295"/>
            <a:ext cx="2223770" cy="1198880"/>
          </a:xfrm>
          <a:prstGeom prst="rect">
            <a:avLst/>
          </a:prstGeom>
          <a:noFill/>
        </p:spPr>
        <p:txBody>
          <a:bodyPr wrap="square" rtlCol="0">
            <a:spAutoFit/>
          </a:bodyPr>
          <a:p>
            <a:pPr indent="0" algn="just" fontAlgn="auto">
              <a:lnSpc>
                <a:spcPct val="100000"/>
              </a:lnSpc>
            </a:pPr>
            <a:r>
              <a:rPr lang="en-US" altLang="zh-CN" sz="3200" b="1" kern="100" dirty="0">
                <a:solidFill>
                  <a:srgbClr val="526580"/>
                </a:solidFill>
                <a:latin typeface="DINPro-Black" panose="02000503030000020004" charset="0"/>
                <a:ea typeface="微软雅黑" panose="020B0503020204020204" charset="-122"/>
                <a:cs typeface="DINPro-Black" panose="02000503030000020004" charset="0"/>
              </a:rPr>
              <a:t>01</a:t>
            </a:r>
            <a:endParaRPr lang="zh-CN" altLang="zh-CN" sz="3200" b="1" kern="100" dirty="0">
              <a:solidFill>
                <a:srgbClr val="526580"/>
              </a:solidFill>
              <a:latin typeface="DINPro-Black" panose="02000503030000020004" charset="0"/>
              <a:ea typeface="微软雅黑" panose="020B0503020204020204" charset="-122"/>
              <a:cs typeface="DINPro-Black" panose="02000503030000020004"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政府扶持与金融科技的发展</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7" name="TextBox 6"/>
          <p:cNvSpPr txBox="1"/>
          <p:nvPr>
            <p:custDataLst>
              <p:tags r:id="rId9"/>
            </p:custDataLst>
          </p:nvPr>
        </p:nvSpPr>
        <p:spPr>
          <a:xfrm>
            <a:off x="3620770" y="4138295"/>
            <a:ext cx="2223770" cy="1198880"/>
          </a:xfrm>
          <a:prstGeom prst="rect">
            <a:avLst/>
          </a:prstGeom>
          <a:noFill/>
        </p:spPr>
        <p:txBody>
          <a:bodyPr wrap="square" rtlCol="0">
            <a:spAutoFit/>
          </a:bodyPr>
          <a:p>
            <a:pPr indent="0" algn="just" fontAlgn="auto">
              <a:lnSpc>
                <a:spcPct val="100000"/>
              </a:lnSpc>
            </a:pPr>
            <a:r>
              <a:rPr lang="en-US" altLang="zh-CN" sz="3200" b="1" kern="100" dirty="0">
                <a:solidFill>
                  <a:srgbClr val="526580"/>
                </a:solidFill>
                <a:latin typeface="DINPro-Black" panose="02000503030000020004" charset="0"/>
                <a:ea typeface="微软雅黑" panose="020B0503020204020204" charset="-122"/>
                <a:cs typeface="DINPro-Black" panose="02000503030000020004" charset="0"/>
                <a:sym typeface="+mn-ea"/>
              </a:rPr>
              <a:t>02</a:t>
            </a:r>
            <a:endParaRPr lang="zh-CN" altLang="zh-CN" sz="3200" b="1" kern="100" dirty="0">
              <a:solidFill>
                <a:srgbClr val="526580"/>
              </a:solidFill>
              <a:latin typeface="DINPro-Black" panose="02000503030000020004" charset="0"/>
              <a:ea typeface="微软雅黑" panose="020B0503020204020204" charset="-122"/>
              <a:cs typeface="DINPro-Black" panose="02000503030000020004"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科学进步与金融科技的发展</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8" name="TextBox 6"/>
          <p:cNvSpPr txBox="1"/>
          <p:nvPr>
            <p:custDataLst>
              <p:tags r:id="rId10"/>
            </p:custDataLst>
          </p:nvPr>
        </p:nvSpPr>
        <p:spPr>
          <a:xfrm>
            <a:off x="6099810" y="4138295"/>
            <a:ext cx="2223770" cy="1506855"/>
          </a:xfrm>
          <a:prstGeom prst="rect">
            <a:avLst/>
          </a:prstGeom>
          <a:noFill/>
        </p:spPr>
        <p:txBody>
          <a:bodyPr wrap="square" rtlCol="0">
            <a:spAutoFit/>
          </a:bodyPr>
          <a:p>
            <a:pPr indent="0" algn="just" fontAlgn="auto">
              <a:lnSpc>
                <a:spcPct val="100000"/>
              </a:lnSpc>
            </a:pPr>
            <a:r>
              <a:rPr lang="en-US" altLang="zh-CN" sz="3200" b="1" kern="100" dirty="0">
                <a:solidFill>
                  <a:srgbClr val="526580"/>
                </a:solidFill>
                <a:latin typeface="DINPro-Black" panose="02000503030000020004" charset="0"/>
                <a:ea typeface="微软雅黑" panose="020B0503020204020204" charset="-122"/>
                <a:cs typeface="DINPro-Black" panose="02000503030000020004" charset="0"/>
                <a:sym typeface="+mn-ea"/>
              </a:rPr>
              <a:t>03</a:t>
            </a:r>
            <a:endParaRPr lang="zh-CN" altLang="zh-CN" sz="3200" b="1" kern="100" dirty="0">
              <a:solidFill>
                <a:srgbClr val="526580"/>
              </a:solidFill>
              <a:latin typeface="DINPro-Black" panose="02000503030000020004" charset="0"/>
              <a:ea typeface="微软雅黑" panose="020B0503020204020204" charset="-122"/>
              <a:cs typeface="DINPro-Black" panose="02000503030000020004"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人口因素及其消费者偏好与金融科技的发展</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9" name="TextBox 6"/>
          <p:cNvSpPr txBox="1"/>
          <p:nvPr>
            <p:custDataLst>
              <p:tags r:id="rId11"/>
            </p:custDataLst>
          </p:nvPr>
        </p:nvSpPr>
        <p:spPr>
          <a:xfrm>
            <a:off x="8578850" y="4138295"/>
            <a:ext cx="2223770" cy="1506855"/>
          </a:xfrm>
          <a:prstGeom prst="rect">
            <a:avLst/>
          </a:prstGeom>
          <a:noFill/>
        </p:spPr>
        <p:txBody>
          <a:bodyPr wrap="square" rtlCol="0">
            <a:spAutoFit/>
          </a:bodyPr>
          <a:p>
            <a:pPr indent="0" algn="just" fontAlgn="auto">
              <a:lnSpc>
                <a:spcPct val="100000"/>
              </a:lnSpc>
            </a:pPr>
            <a:r>
              <a:rPr lang="en-US" altLang="zh-CN" sz="3200" b="1" kern="100" dirty="0">
                <a:solidFill>
                  <a:srgbClr val="526580"/>
                </a:solidFill>
                <a:latin typeface="DINPro-Black" panose="02000503030000020004" charset="0"/>
                <a:ea typeface="微软雅黑" panose="020B0503020204020204" charset="-122"/>
                <a:cs typeface="DINPro-Black" panose="02000503030000020004" charset="0"/>
                <a:sym typeface="+mn-ea"/>
              </a:rPr>
              <a:t>04</a:t>
            </a:r>
            <a:endParaRPr lang="zh-CN" altLang="zh-CN" sz="3200" b="1" kern="100" dirty="0">
              <a:solidFill>
                <a:srgbClr val="526580"/>
              </a:solidFill>
              <a:latin typeface="DINPro-Black" panose="02000503030000020004" charset="0"/>
              <a:ea typeface="微软雅黑" panose="020B0503020204020204" charset="-122"/>
              <a:cs typeface="DINPro-Black" panose="02000503030000020004"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传统金融体系的漏洞与金融科技的发展</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pic>
        <p:nvPicPr>
          <p:cNvPr id="5" name="图片 4" descr="logo2"/>
          <p:cNvPicPr>
            <a:picLocks noChangeAspect="1"/>
          </p:cNvPicPr>
          <p:nvPr/>
        </p:nvPicPr>
        <p:blipFill>
          <a:blip r:embed="rId5"/>
          <a:stretch>
            <a:fillRect/>
          </a:stretch>
        </p:blipFill>
        <p:spPr>
          <a:xfrm>
            <a:off x="9654701" y="210547"/>
            <a:ext cx="2366141" cy="524869"/>
          </a:xfrm>
          <a:prstGeom prst="rect">
            <a:avLst/>
          </a:prstGeom>
        </p:spPr>
      </p:pic>
      <p:sp>
        <p:nvSpPr>
          <p:cNvPr id="7" name="文本框 6"/>
          <p:cNvSpPr txBox="1"/>
          <p:nvPr/>
        </p:nvSpPr>
        <p:spPr>
          <a:xfrm>
            <a:off x="5572125" y="2372360"/>
            <a:ext cx="5827395" cy="1896745"/>
          </a:xfrm>
          <a:prstGeom prst="rect">
            <a:avLst/>
          </a:prstGeom>
          <a:noFill/>
        </p:spPr>
        <p:txBody>
          <a:bodyPr wrap="square" rtlCol="0">
            <a:spAutoFit/>
          </a:bodyPr>
          <a:p>
            <a:pPr algn="l"/>
            <a:r>
              <a:rPr kumimoji="1" lang="zh-CN" altLang="en-US" sz="5865" b="1" dirty="0" smtClean="0">
                <a:solidFill>
                  <a:srgbClr val="43536A"/>
                </a:solidFill>
                <a:cs typeface="+mn-ea"/>
                <a:sym typeface="+mn-lt"/>
              </a:rPr>
              <a:t>金融科技的现实障碍</a:t>
            </a:r>
            <a:endParaRPr kumimoji="1" lang="zh-CN" altLang="en-US" sz="5865" b="1" dirty="0" smtClean="0">
              <a:solidFill>
                <a:srgbClr val="43536A"/>
              </a:solidFill>
              <a:cs typeface="+mn-ea"/>
              <a:sym typeface="+mn-lt"/>
            </a:endParaRPr>
          </a:p>
        </p:txBody>
      </p:sp>
      <p:sp>
        <p:nvSpPr>
          <p:cNvPr id="8" name="平行四边形 7"/>
          <p:cNvSpPr/>
          <p:nvPr>
            <p:custDataLst>
              <p:tags r:id="rId6"/>
            </p:custDataLst>
          </p:nvPr>
        </p:nvSpPr>
        <p:spPr>
          <a:xfrm>
            <a:off x="5571948" y="437398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主讲人：刘杨</a:t>
            </a:r>
            <a:endParaRPr kumimoji="1" lang="zh-CN" altLang="en-US" sz="1600" dirty="0">
              <a:solidFill>
                <a:schemeClr val="dk1"/>
              </a:solidFill>
              <a:latin typeface="+mn-ea"/>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p:bldP spid="12" grpId="0" bldLvl="0" animBg="1"/>
      <p:bldP spid="16" grpId="0" bldLvl="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金融科技的现实障碍</a:t>
            </a:r>
            <a:endParaRPr lang="zh-CN" altLang="en-US">
              <a:solidFill>
                <a:schemeClr val="accent1"/>
              </a:solidFill>
            </a:endParaRPr>
          </a:p>
        </p:txBody>
      </p:sp>
      <p:sp>
        <p:nvSpPr>
          <p:cNvPr id="5" name="任意多边形 4"/>
          <p:cNvSpPr/>
          <p:nvPr>
            <p:custDataLst>
              <p:tags r:id="rId1"/>
            </p:custDataLst>
          </p:nvPr>
        </p:nvSpPr>
        <p:spPr bwMode="auto">
          <a:xfrm>
            <a:off x="497522" y="1201638"/>
            <a:ext cx="3714651" cy="3722439"/>
          </a:xfrm>
          <a:custGeom>
            <a:avLst/>
            <a:gdLst>
              <a:gd name="T0" fmla="*/ 0 w 1908"/>
              <a:gd name="T1" fmla="*/ 0 h 1912"/>
              <a:gd name="T2" fmla="*/ 1908 w 1908"/>
              <a:gd name="T3" fmla="*/ 0 h 1912"/>
              <a:gd name="T4" fmla="*/ 0 w 1908"/>
              <a:gd name="T5" fmla="*/ 1912 h 1912"/>
              <a:gd name="T6" fmla="*/ 0 w 1908"/>
              <a:gd name="T7" fmla="*/ 0 h 1912"/>
            </a:gdLst>
            <a:ahLst/>
            <a:cxnLst>
              <a:cxn ang="0">
                <a:pos x="T0" y="T1"/>
              </a:cxn>
              <a:cxn ang="0">
                <a:pos x="T2" y="T3"/>
              </a:cxn>
              <a:cxn ang="0">
                <a:pos x="T4" y="T5"/>
              </a:cxn>
              <a:cxn ang="0">
                <a:pos x="T6" y="T7"/>
              </a:cxn>
            </a:cxnLst>
            <a:rect l="0" t="0" r="r" b="b"/>
            <a:pathLst>
              <a:path w="1908" h="1912">
                <a:moveTo>
                  <a:pt x="0" y="0"/>
                </a:moveTo>
                <a:lnTo>
                  <a:pt x="1908" y="0"/>
                </a:lnTo>
                <a:lnTo>
                  <a:pt x="0" y="1912"/>
                </a:lnTo>
                <a:lnTo>
                  <a:pt x="0" y="0"/>
                </a:lnTo>
                <a:close/>
              </a:path>
            </a:pathLst>
          </a:custGeom>
          <a:blipFill>
            <a:blip r:embed="rId2"/>
            <a:srcRect/>
            <a:stretch>
              <a:fillRect l="-27512" t="102" r="-27391" b="-102"/>
            </a:stretch>
          </a:blipFill>
          <a:ln w="9525">
            <a:noFill/>
            <a:round/>
          </a:ln>
          <a:effectLst/>
          <a:extLst>
            <a:ext uri="{91240B29-F687-4F45-9708-019B960494DF}">
              <a14:hiddenLine xmlns:a14="http://schemas.microsoft.com/office/drawing/2010/main" w="9525">
                <a:solidFill>
                  <a:srgbClr val="000000"/>
                </a:solidFill>
                <a:round/>
              </a14:hiddenLine>
            </a:ext>
          </a:extLst>
        </p:spPr>
        <p:style>
          <a:lnRef idx="2">
            <a:srgbClr val="4276AA">
              <a:shade val="50000"/>
            </a:srgbClr>
          </a:lnRef>
          <a:fillRef idx="1">
            <a:srgbClr val="4276AA"/>
          </a:fillRef>
          <a:effectRef idx="0">
            <a:srgbClr val="4276AA"/>
          </a:effectRef>
          <a:fontRef idx="minor">
            <a:srgbClr val="FFFFFF"/>
          </a:fontRef>
        </p:style>
        <p:txBody>
          <a:bodyPr anchor="ctr"/>
          <a:p>
            <a:pPr algn="ctr"/>
            <a:endParaRPr dirty="0"/>
          </a:p>
        </p:txBody>
      </p:sp>
      <p:sp>
        <p:nvSpPr>
          <p:cNvPr id="10" name="矩形 9"/>
          <p:cNvSpPr/>
          <p:nvPr>
            <p:custDataLst>
              <p:tags r:id="rId3"/>
            </p:custDataLst>
          </p:nvPr>
        </p:nvSpPr>
        <p:spPr bwMode="auto">
          <a:xfrm>
            <a:off x="770205" y="1464310"/>
            <a:ext cx="3169285" cy="4683760"/>
          </a:xfrm>
          <a:prstGeom prst="rect">
            <a:avLst/>
          </a:prstGeom>
          <a:noFill/>
          <a:ln w="38100">
            <a:solidFill>
              <a:schemeClr val="accent5"/>
            </a:solidFill>
            <a:round/>
          </a:ln>
        </p:spPr>
        <p:txBody>
          <a:bodyPr anchor="ctr"/>
          <a:p>
            <a:pPr algn="ctr"/>
          </a:p>
        </p:txBody>
      </p:sp>
      <p:sp>
        <p:nvSpPr>
          <p:cNvPr id="29" name="文本框 28"/>
          <p:cNvSpPr txBox="1"/>
          <p:nvPr>
            <p:custDataLst>
              <p:tags r:id="rId4"/>
            </p:custDataLst>
          </p:nvPr>
        </p:nvSpPr>
        <p:spPr>
          <a:xfrm>
            <a:off x="1016635" y="4610735"/>
            <a:ext cx="2922905" cy="1169670"/>
          </a:xfrm>
          <a:prstGeom prst="rect">
            <a:avLst/>
          </a:prstGeom>
          <a:noFill/>
        </p:spPr>
        <p:txBody>
          <a:bodyPr wrap="square">
            <a:noAutofit/>
          </a:bodyPr>
          <a:p>
            <a:r>
              <a:rPr lang="zh-CN" altLang="en-US" sz="2800" b="1">
                <a:solidFill>
                  <a:srgbClr val="526580"/>
                </a:solidFill>
              </a:rPr>
              <a:t>金融科技的</a:t>
            </a:r>
            <a:endParaRPr lang="zh-CN" altLang="en-US" sz="2800" b="1">
              <a:solidFill>
                <a:srgbClr val="526580"/>
              </a:solidFill>
            </a:endParaRPr>
          </a:p>
          <a:p>
            <a:r>
              <a:rPr lang="zh-CN" altLang="en-US" sz="4800" b="1">
                <a:solidFill>
                  <a:srgbClr val="526580"/>
                </a:solidFill>
              </a:rPr>
              <a:t>现实障碍</a:t>
            </a:r>
            <a:endParaRPr lang="zh-CN" altLang="en-US" sz="4800" b="1">
              <a:solidFill>
                <a:srgbClr val="526580"/>
              </a:solidFill>
            </a:endParaRPr>
          </a:p>
        </p:txBody>
      </p:sp>
      <p:sp>
        <p:nvSpPr>
          <p:cNvPr id="42" name="TextBox 6"/>
          <p:cNvSpPr txBox="1"/>
          <p:nvPr>
            <p:custDataLst>
              <p:tags r:id="rId5"/>
            </p:custDataLst>
          </p:nvPr>
        </p:nvSpPr>
        <p:spPr>
          <a:xfrm>
            <a:off x="4254500" y="2443480"/>
            <a:ext cx="3503930" cy="1198880"/>
          </a:xfrm>
          <a:prstGeom prst="rect">
            <a:avLst/>
          </a:prstGeom>
          <a:noFill/>
        </p:spPr>
        <p:txBody>
          <a:bodyPr wrap="square" rtlCol="0">
            <a:spAutoFit/>
          </a:bodyPr>
          <a:p>
            <a:pPr indent="0" algn="just" fontAlgn="auto">
              <a:lnSpc>
                <a:spcPct val="100000"/>
              </a:lnSpc>
            </a:pPr>
            <a:r>
              <a:rPr lang="en-US" altLang="zh-CN" sz="3200" b="1" kern="100" dirty="0">
                <a:solidFill>
                  <a:srgbClr val="526580"/>
                </a:solidFill>
                <a:latin typeface="DINPro-Black" panose="02000503030000020004" charset="0"/>
                <a:ea typeface="微软雅黑" panose="020B0503020204020204" charset="-122"/>
                <a:cs typeface="DINPro-Black" panose="02000503030000020004" charset="0"/>
              </a:rPr>
              <a:t>01</a:t>
            </a:r>
            <a:endParaRPr lang="zh-CN" altLang="zh-CN" sz="3200" b="1" kern="100" dirty="0">
              <a:solidFill>
                <a:srgbClr val="526580"/>
              </a:solidFill>
              <a:latin typeface="DINPro-Black" panose="02000503030000020004" charset="0"/>
              <a:ea typeface="微软雅黑" panose="020B0503020204020204" charset="-122"/>
              <a:cs typeface="DINPro-Black" panose="02000503030000020004"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法律法规的滞后性影响金融科技的发展</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43" name="TextBox 6"/>
          <p:cNvSpPr txBox="1"/>
          <p:nvPr>
            <p:custDataLst>
              <p:tags r:id="rId6"/>
            </p:custDataLst>
          </p:nvPr>
        </p:nvSpPr>
        <p:spPr>
          <a:xfrm>
            <a:off x="7993380" y="2443480"/>
            <a:ext cx="3503930" cy="1198880"/>
          </a:xfrm>
          <a:prstGeom prst="rect">
            <a:avLst/>
          </a:prstGeom>
          <a:noFill/>
        </p:spPr>
        <p:txBody>
          <a:bodyPr wrap="square" rtlCol="0">
            <a:spAutoFit/>
          </a:bodyPr>
          <a:p>
            <a:pPr indent="0" algn="just" fontAlgn="auto">
              <a:lnSpc>
                <a:spcPct val="100000"/>
              </a:lnSpc>
            </a:pPr>
            <a:r>
              <a:rPr lang="en-US" altLang="zh-CN" sz="3200" b="1" kern="100" dirty="0">
                <a:solidFill>
                  <a:srgbClr val="526580"/>
                </a:solidFill>
                <a:latin typeface="DINPro-Black" panose="02000503030000020004" charset="0"/>
                <a:ea typeface="微软雅黑" panose="020B0503020204020204" charset="-122"/>
                <a:cs typeface="DINPro-Black" panose="02000503030000020004" charset="0"/>
                <a:sym typeface="+mn-ea"/>
              </a:rPr>
              <a:t>02</a:t>
            </a:r>
            <a:endParaRPr lang="zh-CN" altLang="zh-CN" sz="3200" b="1" kern="100" dirty="0">
              <a:solidFill>
                <a:srgbClr val="526580"/>
              </a:solidFill>
              <a:latin typeface="DINPro-Black" panose="02000503030000020004" charset="0"/>
              <a:ea typeface="微软雅黑" panose="020B0503020204020204" charset="-122"/>
              <a:cs typeface="DINPro-Black" panose="02000503030000020004"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金融科技自身的缺陷影响金融科技的发展</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44" name="TextBox 6"/>
          <p:cNvSpPr txBox="1"/>
          <p:nvPr>
            <p:custDataLst>
              <p:tags r:id="rId7"/>
            </p:custDataLst>
          </p:nvPr>
        </p:nvSpPr>
        <p:spPr>
          <a:xfrm>
            <a:off x="4254500" y="4032885"/>
            <a:ext cx="3503930" cy="1198880"/>
          </a:xfrm>
          <a:prstGeom prst="rect">
            <a:avLst/>
          </a:prstGeom>
          <a:noFill/>
        </p:spPr>
        <p:txBody>
          <a:bodyPr wrap="square" rtlCol="0">
            <a:spAutoFit/>
          </a:bodyPr>
          <a:p>
            <a:pPr indent="0" algn="just" fontAlgn="auto">
              <a:lnSpc>
                <a:spcPct val="100000"/>
              </a:lnSpc>
            </a:pPr>
            <a:r>
              <a:rPr lang="en-US" altLang="zh-CN" sz="3200" b="1" kern="100" dirty="0">
                <a:solidFill>
                  <a:srgbClr val="526580"/>
                </a:solidFill>
                <a:latin typeface="DINPro-Black" panose="02000503030000020004" charset="0"/>
                <a:ea typeface="微软雅黑" panose="020B0503020204020204" charset="-122"/>
                <a:cs typeface="DINPro-Black" panose="02000503030000020004" charset="0"/>
                <a:sym typeface="+mn-ea"/>
              </a:rPr>
              <a:t>03</a:t>
            </a:r>
            <a:endParaRPr lang="zh-CN" altLang="zh-CN" sz="3200" b="1" kern="100" dirty="0">
              <a:solidFill>
                <a:srgbClr val="526580"/>
              </a:solidFill>
              <a:latin typeface="DINPro-Black" panose="02000503030000020004" charset="0"/>
              <a:ea typeface="微软雅黑" panose="020B0503020204020204" charset="-122"/>
              <a:cs typeface="DINPro-Black" panose="02000503030000020004"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金融市场的不健全影响金融科技的发展</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45" name="TextBox 6"/>
          <p:cNvSpPr txBox="1"/>
          <p:nvPr>
            <p:custDataLst>
              <p:tags r:id="rId8"/>
            </p:custDataLst>
          </p:nvPr>
        </p:nvSpPr>
        <p:spPr>
          <a:xfrm>
            <a:off x="7993380" y="4032885"/>
            <a:ext cx="3503930" cy="1198880"/>
          </a:xfrm>
          <a:prstGeom prst="rect">
            <a:avLst/>
          </a:prstGeom>
          <a:noFill/>
        </p:spPr>
        <p:txBody>
          <a:bodyPr wrap="square" rtlCol="0">
            <a:spAutoFit/>
          </a:bodyPr>
          <a:p>
            <a:pPr indent="0" algn="just" fontAlgn="auto">
              <a:lnSpc>
                <a:spcPct val="100000"/>
              </a:lnSpc>
            </a:pPr>
            <a:r>
              <a:rPr lang="en-US" altLang="zh-CN" sz="3200" b="1" kern="100" dirty="0">
                <a:solidFill>
                  <a:srgbClr val="526580"/>
                </a:solidFill>
                <a:latin typeface="DINPro-Black" panose="02000503030000020004" charset="0"/>
                <a:ea typeface="微软雅黑" panose="020B0503020204020204" charset="-122"/>
                <a:cs typeface="DINPro-Black" panose="02000503030000020004" charset="0"/>
                <a:sym typeface="+mn-ea"/>
              </a:rPr>
              <a:t>04</a:t>
            </a:r>
            <a:endParaRPr lang="zh-CN" altLang="zh-CN" sz="3200" b="1" kern="100" dirty="0">
              <a:solidFill>
                <a:srgbClr val="526580"/>
              </a:solidFill>
              <a:latin typeface="DINPro-Black" panose="02000503030000020004" charset="0"/>
              <a:ea typeface="微软雅黑" panose="020B0503020204020204" charset="-122"/>
              <a:cs typeface="DINPro-Black" panose="02000503030000020004"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高层次人才的匮乏影响金融科技的发展</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6" name="文本框 5"/>
          <p:cNvSpPr txBox="1"/>
          <p:nvPr/>
        </p:nvSpPr>
        <p:spPr>
          <a:xfrm>
            <a:off x="5571948" y="2733805"/>
            <a:ext cx="6229850" cy="993775"/>
          </a:xfrm>
          <a:prstGeom prst="rect">
            <a:avLst/>
          </a:prstGeom>
          <a:noFill/>
        </p:spPr>
        <p:txBody>
          <a:bodyPr wrap="square" rtlCol="0">
            <a:spAutoFit/>
          </a:bodyPr>
          <a:lstStyle/>
          <a:p>
            <a:pPr algn="l"/>
            <a:r>
              <a:rPr kumimoji="1" lang="zh-CN" altLang="en-US" sz="5865" b="1" dirty="0" smtClean="0">
                <a:solidFill>
                  <a:srgbClr val="43536A"/>
                </a:solidFill>
                <a:cs typeface="+mn-ea"/>
                <a:sym typeface="+mn-lt"/>
              </a:rPr>
              <a:t>大数据概述</a:t>
            </a:r>
            <a:endParaRPr kumimoji="1" lang="zh-CN" altLang="en-US" sz="5865" b="1" dirty="0" smtClean="0">
              <a:solidFill>
                <a:srgbClr val="43536A"/>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4" name="平行四边形 3"/>
          <p:cNvSpPr/>
          <p:nvPr>
            <p:custDataLst>
              <p:tags r:id="rId5"/>
            </p:custDataLst>
          </p:nvPr>
        </p:nvSpPr>
        <p:spPr>
          <a:xfrm>
            <a:off x="5571948" y="402346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主讲人：刘杨</a:t>
            </a:r>
            <a:endParaRPr kumimoji="1" lang="zh-CN" altLang="en-US" sz="1600" dirty="0">
              <a:solidFill>
                <a:schemeClr val="dk1"/>
              </a:solidFill>
              <a:latin typeface="+mn-ea"/>
              <a:cs typeface="+mn-ea"/>
              <a:sym typeface="+mn-lt"/>
            </a:endParaRPr>
          </a:p>
        </p:txBody>
      </p:sp>
      <p:pic>
        <p:nvPicPr>
          <p:cNvPr id="5" name="图片 4" descr="logo2"/>
          <p:cNvPicPr>
            <a:picLocks noChangeAspect="1"/>
          </p:cNvPicPr>
          <p:nvPr/>
        </p:nvPicPr>
        <p:blipFill>
          <a:blip r:embed="rId6"/>
          <a:stretch>
            <a:fillRect/>
          </a:stretch>
        </p:blipFill>
        <p:spPr>
          <a:xfrm>
            <a:off x="9654701" y="210547"/>
            <a:ext cx="2366141" cy="524869"/>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大数据概述</a:t>
            </a:r>
            <a:endParaRPr lang="zh-CN" altLang="en-US">
              <a:solidFill>
                <a:schemeClr val="accent1"/>
              </a:solidFill>
            </a:endParaRPr>
          </a:p>
        </p:txBody>
      </p:sp>
      <p:pic>
        <p:nvPicPr>
          <p:cNvPr id="33" name="图片 32" descr="D:\Tao_xy工作\校园-设计服务\辽宁现代服务\互联网金融\02\src=http_%2F%2Finews.gtimg.com%2Fnewsapp_match%2F0%2F2696388525%2F0.jpg&amp;refer=http_%2F%2Finews.gtimg.jpgsrc=http_%2F%2Finews.gtimg.com%2Fnewsapp_match%2F0%2F2696388525%2F0.jpg&amp;refer=http_%2F%2Finews.gtimg"/>
          <p:cNvPicPr>
            <a:picLocks noChangeAspect="1"/>
          </p:cNvPicPr>
          <p:nvPr>
            <p:custDataLst>
              <p:tags r:id="rId1"/>
            </p:custDataLst>
          </p:nvPr>
        </p:nvPicPr>
        <p:blipFill>
          <a:blip r:embed="rId2"/>
          <a:srcRect r="14009"/>
          <a:stretch>
            <a:fillRect/>
          </a:stretch>
        </p:blipFill>
        <p:spPr>
          <a:xfrm>
            <a:off x="889000" y="2028825"/>
            <a:ext cx="5634355" cy="3832225"/>
          </a:xfrm>
          <a:custGeom>
            <a:avLst/>
            <a:gdLst>
              <a:gd name="connsiteX0" fmla="*/ 0 w 4419635"/>
              <a:gd name="connsiteY0" fmla="*/ 0 h 4419635"/>
              <a:gd name="connsiteX1" fmla="*/ 3683014 w 4419635"/>
              <a:gd name="connsiteY1" fmla="*/ 0 h 4419635"/>
              <a:gd name="connsiteX2" fmla="*/ 4419635 w 4419635"/>
              <a:gd name="connsiteY2" fmla="*/ 736621 h 4419635"/>
              <a:gd name="connsiteX3" fmla="*/ 4419635 w 4419635"/>
              <a:gd name="connsiteY3" fmla="*/ 4419635 h 4419635"/>
              <a:gd name="connsiteX4" fmla="*/ 0 w 4419635"/>
              <a:gd name="connsiteY4" fmla="*/ 4419635 h 441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35" h="4419635">
                <a:moveTo>
                  <a:pt x="0" y="0"/>
                </a:moveTo>
                <a:lnTo>
                  <a:pt x="3683014" y="0"/>
                </a:lnTo>
                <a:lnTo>
                  <a:pt x="4419635" y="736621"/>
                </a:lnTo>
                <a:lnTo>
                  <a:pt x="4419635" y="4419635"/>
                </a:lnTo>
                <a:lnTo>
                  <a:pt x="0" y="4419635"/>
                </a:lnTo>
                <a:close/>
              </a:path>
            </a:pathLst>
          </a:custGeom>
        </p:spPr>
      </p:pic>
      <p:sp>
        <p:nvSpPr>
          <p:cNvPr id="13" name="TextBox 6"/>
          <p:cNvSpPr txBox="1"/>
          <p:nvPr>
            <p:custDataLst>
              <p:tags r:id="rId3"/>
            </p:custDataLst>
          </p:nvPr>
        </p:nvSpPr>
        <p:spPr>
          <a:xfrm>
            <a:off x="6893560" y="2703830"/>
            <a:ext cx="4166870" cy="2861310"/>
          </a:xfrm>
          <a:prstGeom prst="rect">
            <a:avLst/>
          </a:prstGeom>
          <a:noFill/>
        </p:spPr>
        <p:txBody>
          <a:bodyPr wrap="square" rtlCol="0">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rPr>
              <a:t>大数据通常是指需要新处理模式才能具有更强的决策力、洞察发现力和流程优化能力的海量、高增长率和多样化的信息资产，其通常具有数据体量巨大、数据类型繁多、价值密度低等特点。</a:t>
            </a: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2939665" cy="473075"/>
            <a:chOff x="2347" y="2773"/>
            <a:chExt cx="5277"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5085"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53936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（一）大数据的定义</a:t>
            </a:r>
            <a:endParaRPr lang="zh-CN" altLang="en-US" sz="1800" b="1" dirty="0">
              <a:solidFill>
                <a:schemeClr val="bg1"/>
              </a:solidFill>
              <a:latin typeface="微软雅黑" panose="020B0503020204020204" charset="-122"/>
              <a:ea typeface="微软雅黑" panose="020B0503020204020204" charset="-122"/>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大数据概述</a:t>
            </a:r>
            <a:endParaRPr lang="zh-CN" altLang="en-US">
              <a:solidFill>
                <a:schemeClr val="accent1"/>
              </a:solidFill>
            </a:endParaRPr>
          </a:p>
        </p:txBody>
      </p:sp>
      <p:grpSp>
        <p:nvGrpSpPr>
          <p:cNvPr id="16" name="组合 15"/>
          <p:cNvGrpSpPr/>
          <p:nvPr/>
        </p:nvGrpSpPr>
        <p:grpSpPr>
          <a:xfrm>
            <a:off x="634365" y="887095"/>
            <a:ext cx="2939665" cy="473075"/>
            <a:chOff x="2347" y="2773"/>
            <a:chExt cx="5277"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5085"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53936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（二）大数据的特征</a:t>
            </a:r>
            <a:endParaRPr lang="zh-CN" altLang="en-US" sz="1800" b="1" dirty="0">
              <a:solidFill>
                <a:schemeClr val="bg1"/>
              </a:solidFill>
              <a:latin typeface="微软雅黑" panose="020B0503020204020204" charset="-122"/>
              <a:ea typeface="微软雅黑" panose="020B0503020204020204" charset="-122"/>
              <a:sym typeface="+mn-ea"/>
            </a:endParaRPr>
          </a:p>
        </p:txBody>
      </p:sp>
      <p:cxnSp>
        <p:nvCxnSpPr>
          <p:cNvPr id="2" name="直接连接符 1"/>
          <p:cNvCxnSpPr/>
          <p:nvPr>
            <p:custDataLst>
              <p:tags r:id="rId1"/>
            </p:custDataLst>
          </p:nvPr>
        </p:nvCxnSpPr>
        <p:spPr>
          <a:xfrm>
            <a:off x="964878" y="3984636"/>
            <a:ext cx="10263514" cy="0"/>
          </a:xfrm>
          <a:prstGeom prst="line">
            <a:avLst/>
          </a:prstGeom>
          <a:ln w="12700">
            <a:solidFill>
              <a:schemeClr val="l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泪滴形 9"/>
          <p:cNvSpPr/>
          <p:nvPr>
            <p:custDataLst>
              <p:tags r:id="rId2"/>
            </p:custDataLst>
          </p:nvPr>
        </p:nvSpPr>
        <p:spPr>
          <a:xfrm rot="8100436">
            <a:off x="1725010" y="2209601"/>
            <a:ext cx="959339" cy="959339"/>
          </a:xfrm>
          <a:prstGeom prst="teardrop">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custDataLst>
              <p:tags r:id="rId3"/>
            </p:custDataLst>
          </p:nvPr>
        </p:nvSpPr>
        <p:spPr>
          <a:xfrm>
            <a:off x="1844679" y="2329269"/>
            <a:ext cx="720000" cy="720000"/>
          </a:xfrm>
          <a:prstGeom prst="rect">
            <a:avLst/>
          </a:prstGeom>
          <a:noFill/>
        </p:spPr>
        <p:txBody>
          <a:bodyPr wrap="square" rtlCol="0" anchor="ctr" anchorCtr="0">
            <a:normAutofit fontScale="75000" lnSpcReduction="20000"/>
          </a:bodyPr>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01</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4" name="泪滴形 3"/>
          <p:cNvSpPr/>
          <p:nvPr>
            <p:custDataLst>
              <p:tags r:id="rId4"/>
            </p:custDataLst>
          </p:nvPr>
        </p:nvSpPr>
        <p:spPr>
          <a:xfrm rot="18886495">
            <a:off x="9181282" y="4811879"/>
            <a:ext cx="959339" cy="959339"/>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5"/>
            </p:custDataLst>
          </p:nvPr>
        </p:nvSpPr>
        <p:spPr>
          <a:xfrm>
            <a:off x="9300951" y="4931548"/>
            <a:ext cx="720000" cy="720000"/>
          </a:xfrm>
          <a:prstGeom prst="rect">
            <a:avLst/>
          </a:prstGeom>
          <a:noFill/>
        </p:spPr>
        <p:txBody>
          <a:bodyPr wrap="square" rtlCol="0" anchor="ctr" anchorCtr="0">
            <a:normAutofit fontScale="75000" lnSpcReduction="20000"/>
          </a:bodyPr>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04</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18" name="泪滴形 17"/>
          <p:cNvSpPr/>
          <p:nvPr>
            <p:custDataLst>
              <p:tags r:id="rId6"/>
            </p:custDataLst>
          </p:nvPr>
        </p:nvSpPr>
        <p:spPr>
          <a:xfrm rot="18886495">
            <a:off x="4153008" y="4808434"/>
            <a:ext cx="959339" cy="959339"/>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custDataLst>
              <p:tags r:id="rId7"/>
            </p:custDataLst>
          </p:nvPr>
        </p:nvSpPr>
        <p:spPr>
          <a:xfrm>
            <a:off x="4272677" y="4928103"/>
            <a:ext cx="720000" cy="720000"/>
          </a:xfrm>
          <a:prstGeom prst="rect">
            <a:avLst/>
          </a:prstGeom>
          <a:noFill/>
        </p:spPr>
        <p:txBody>
          <a:bodyPr wrap="square" rtlCol="0" anchor="ctr" anchorCtr="0">
            <a:normAutofit fontScale="75000" lnSpcReduction="20000"/>
          </a:bodyPr>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02</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8" name="泪滴形 7"/>
          <p:cNvSpPr/>
          <p:nvPr>
            <p:custDataLst>
              <p:tags r:id="rId8"/>
            </p:custDataLst>
          </p:nvPr>
        </p:nvSpPr>
        <p:spPr>
          <a:xfrm rot="8100436">
            <a:off x="6704604" y="2203748"/>
            <a:ext cx="959339" cy="959339"/>
          </a:xfrm>
          <a:prstGeom prst="teardrop">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9" name="文本框 8"/>
          <p:cNvSpPr txBox="1"/>
          <p:nvPr>
            <p:custDataLst>
              <p:tags r:id="rId9"/>
            </p:custDataLst>
          </p:nvPr>
        </p:nvSpPr>
        <p:spPr>
          <a:xfrm>
            <a:off x="6824273" y="2323417"/>
            <a:ext cx="720000" cy="720000"/>
          </a:xfrm>
          <a:prstGeom prst="rect">
            <a:avLst/>
          </a:prstGeom>
          <a:noFill/>
        </p:spPr>
        <p:txBody>
          <a:bodyPr wrap="square" rtlCol="0" anchor="ctr" anchorCtr="0">
            <a:normAutofit fontScale="75000" lnSpcReduction="20000"/>
          </a:bodyPr>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03</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11" name="文本框 10"/>
          <p:cNvSpPr txBox="1"/>
          <p:nvPr>
            <p:custDataLst>
              <p:tags r:id="rId10"/>
            </p:custDataLst>
          </p:nvPr>
        </p:nvSpPr>
        <p:spPr>
          <a:xfrm>
            <a:off x="3662284" y="2953132"/>
            <a:ext cx="1894304" cy="800164"/>
          </a:xfrm>
          <a:prstGeom prst="rect">
            <a:avLst/>
          </a:prstGeom>
          <a:noFill/>
        </p:spPr>
        <p:txBody>
          <a:bodyPr wrap="square" rtlCol="0" anchor="b">
            <a:noAutofit/>
          </a:bodyPr>
          <a:p>
            <a:pPr marL="0" lvl="0" indent="0" algn="ctr">
              <a:lnSpc>
                <a:spcPct val="120000"/>
              </a:lnSpc>
              <a:spcBef>
                <a:spcPts val="0"/>
              </a:spcBef>
              <a:spcAft>
                <a:spcPts val="0"/>
              </a:spcAft>
              <a:buSzPct val="100000"/>
            </a:pPr>
            <a:r>
              <a:rPr lang="zh-CN" altLang="en-US" sz="2400" b="1" spc="150" dirty="0">
                <a:solidFill>
                  <a:schemeClr val="tx1"/>
                </a:solidFill>
                <a:latin typeface="Arial" panose="020B0604020202020204" pitchFamily="34" charset="0"/>
                <a:ea typeface="微软雅黑" panose="020B0503020204020204" charset="-122"/>
              </a:rPr>
              <a:t>多样性</a:t>
            </a:r>
            <a:endParaRPr lang="zh-CN" altLang="en-US" sz="2400" b="1" spc="150" dirty="0">
              <a:solidFill>
                <a:schemeClr val="tx1"/>
              </a:solidFill>
              <a:latin typeface="Arial" panose="020B0604020202020204" pitchFamily="34" charset="0"/>
              <a:ea typeface="微软雅黑" panose="020B0503020204020204" charset="-122"/>
            </a:endParaRPr>
          </a:p>
        </p:txBody>
      </p:sp>
      <p:sp>
        <p:nvSpPr>
          <p:cNvPr id="24" name="文本框 23"/>
          <p:cNvSpPr txBox="1"/>
          <p:nvPr>
            <p:custDataLst>
              <p:tags r:id="rId11"/>
            </p:custDataLst>
          </p:nvPr>
        </p:nvSpPr>
        <p:spPr>
          <a:xfrm>
            <a:off x="6234898" y="4224232"/>
            <a:ext cx="1894304" cy="800164"/>
          </a:xfrm>
          <a:prstGeom prst="rect">
            <a:avLst/>
          </a:prstGeom>
          <a:noFill/>
        </p:spPr>
        <p:txBody>
          <a:bodyPr wrap="square" rtlCol="0"/>
          <a:p>
            <a:pPr marL="0" lvl="0" indent="0" algn="ctr">
              <a:lnSpc>
                <a:spcPct val="120000"/>
              </a:lnSpc>
              <a:spcBef>
                <a:spcPts val="0"/>
              </a:spcBef>
              <a:spcAft>
                <a:spcPts val="0"/>
              </a:spcAft>
              <a:buSzPct val="100000"/>
            </a:pPr>
            <a:r>
              <a:rPr lang="zh-CN" altLang="en-US" sz="2400" b="1" spc="150" dirty="0">
                <a:solidFill>
                  <a:schemeClr val="tx1"/>
                </a:solidFill>
                <a:latin typeface="Arial" panose="020B0604020202020204" pitchFamily="34" charset="0"/>
                <a:ea typeface="微软雅黑" panose="020B0503020204020204" charset="-122"/>
              </a:rPr>
              <a:t>时效性</a:t>
            </a:r>
            <a:endParaRPr lang="zh-CN" altLang="en-US" sz="2400" b="1" spc="150" dirty="0">
              <a:solidFill>
                <a:schemeClr val="tx1"/>
              </a:solidFill>
              <a:latin typeface="Arial" panose="020B0604020202020204" pitchFamily="34" charset="0"/>
              <a:ea typeface="微软雅黑" panose="020B0503020204020204" charset="-122"/>
            </a:endParaRPr>
          </a:p>
        </p:txBody>
      </p:sp>
      <p:sp>
        <p:nvSpPr>
          <p:cNvPr id="28" name="文本框 27"/>
          <p:cNvSpPr txBox="1"/>
          <p:nvPr>
            <p:custDataLst>
              <p:tags r:id="rId12"/>
            </p:custDataLst>
          </p:nvPr>
        </p:nvSpPr>
        <p:spPr>
          <a:xfrm>
            <a:off x="8701927" y="2980286"/>
            <a:ext cx="1894304" cy="800164"/>
          </a:xfrm>
          <a:prstGeom prst="rect">
            <a:avLst/>
          </a:prstGeom>
          <a:noFill/>
        </p:spPr>
        <p:txBody>
          <a:bodyPr wrap="square" rtlCol="0" anchor="b">
            <a:noAutofit/>
          </a:bodyPr>
          <a:p>
            <a:pPr marL="0" lvl="0" indent="0" algn="ctr">
              <a:lnSpc>
                <a:spcPct val="120000"/>
              </a:lnSpc>
              <a:spcBef>
                <a:spcPts val="0"/>
              </a:spcBef>
              <a:spcAft>
                <a:spcPts val="0"/>
              </a:spcAft>
              <a:buSzPct val="100000"/>
            </a:pPr>
            <a:r>
              <a:rPr lang="zh-CN" altLang="en-US" sz="2400" b="1" spc="150" dirty="0">
                <a:solidFill>
                  <a:schemeClr val="tx1"/>
                </a:solidFill>
                <a:latin typeface="Arial" panose="020B0604020202020204" pitchFamily="34" charset="0"/>
                <a:ea typeface="微软雅黑" panose="020B0503020204020204" charset="-122"/>
              </a:rPr>
              <a:t>价值性</a:t>
            </a:r>
            <a:endParaRPr lang="zh-CN" altLang="en-US" sz="2400" b="1" spc="150" dirty="0">
              <a:solidFill>
                <a:schemeClr val="tx1"/>
              </a:solidFill>
              <a:latin typeface="Arial" panose="020B0604020202020204" pitchFamily="34" charset="0"/>
              <a:ea typeface="微软雅黑" panose="020B0503020204020204" charset="-122"/>
            </a:endParaRPr>
          </a:p>
        </p:txBody>
      </p:sp>
      <p:cxnSp>
        <p:nvCxnSpPr>
          <p:cNvPr id="32" name="直接连接符 31"/>
          <p:cNvCxnSpPr/>
          <p:nvPr>
            <p:custDataLst>
              <p:tags r:id="rId13"/>
            </p:custDataLst>
          </p:nvPr>
        </p:nvCxnSpPr>
        <p:spPr>
          <a:xfrm>
            <a:off x="2203765" y="3436350"/>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椭圆 16"/>
          <p:cNvSpPr/>
          <p:nvPr>
            <p:custDataLst>
              <p:tags r:id="rId14"/>
            </p:custDataLst>
          </p:nvPr>
        </p:nvSpPr>
        <p:spPr>
          <a:xfrm>
            <a:off x="2118519" y="3903464"/>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34" name="椭圆 33"/>
          <p:cNvSpPr/>
          <p:nvPr>
            <p:custDataLst>
              <p:tags r:id="rId15"/>
            </p:custDataLst>
          </p:nvPr>
        </p:nvSpPr>
        <p:spPr>
          <a:xfrm>
            <a:off x="4543941" y="3901927"/>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19" name="椭圆 18"/>
          <p:cNvSpPr/>
          <p:nvPr>
            <p:custDataLst>
              <p:tags r:id="rId16"/>
            </p:custDataLst>
          </p:nvPr>
        </p:nvSpPr>
        <p:spPr>
          <a:xfrm>
            <a:off x="7097365" y="3907931"/>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36" name="椭圆 35"/>
          <p:cNvSpPr/>
          <p:nvPr>
            <p:custDataLst>
              <p:tags r:id="rId17"/>
            </p:custDataLst>
          </p:nvPr>
        </p:nvSpPr>
        <p:spPr>
          <a:xfrm>
            <a:off x="9578349" y="3903572"/>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cxnSp>
        <p:nvCxnSpPr>
          <p:cNvPr id="39" name="直接连接符 38"/>
          <p:cNvCxnSpPr/>
          <p:nvPr>
            <p:custDataLst>
              <p:tags r:id="rId18"/>
            </p:custDataLst>
          </p:nvPr>
        </p:nvCxnSpPr>
        <p:spPr>
          <a:xfrm>
            <a:off x="7181589" y="3418938"/>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custDataLst>
              <p:tags r:id="rId19"/>
            </p:custDataLst>
          </p:nvPr>
        </p:nvCxnSpPr>
        <p:spPr>
          <a:xfrm>
            <a:off x="4622272" y="4122627"/>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20"/>
            </p:custDataLst>
          </p:nvPr>
        </p:nvCxnSpPr>
        <p:spPr>
          <a:xfrm>
            <a:off x="9657478" y="4136013"/>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文本框 43"/>
          <p:cNvSpPr txBox="1"/>
          <p:nvPr>
            <p:custDataLst>
              <p:tags r:id="rId21"/>
            </p:custDataLst>
          </p:nvPr>
        </p:nvSpPr>
        <p:spPr>
          <a:xfrm>
            <a:off x="1256851" y="4231774"/>
            <a:ext cx="1894304" cy="800164"/>
          </a:xfrm>
          <a:prstGeom prst="rect">
            <a:avLst/>
          </a:prstGeom>
          <a:noFill/>
        </p:spPr>
        <p:txBody>
          <a:bodyPr wrap="square" rtlCol="0"/>
          <a:p>
            <a:pPr marL="0" lvl="0" indent="0" algn="ctr">
              <a:lnSpc>
                <a:spcPct val="120000"/>
              </a:lnSpc>
              <a:spcBef>
                <a:spcPts val="0"/>
              </a:spcBef>
              <a:spcAft>
                <a:spcPts val="0"/>
              </a:spcAft>
              <a:buSzPct val="100000"/>
            </a:pPr>
            <a:r>
              <a:rPr lang="zh-CN" altLang="en-US" sz="2400" b="1" spc="150" dirty="0">
                <a:solidFill>
                  <a:schemeClr val="tx1"/>
                </a:solidFill>
                <a:latin typeface="Arial" panose="020B0604020202020204" pitchFamily="34" charset="0"/>
                <a:ea typeface="微软雅黑" panose="020B0503020204020204" charset="-122"/>
              </a:rPr>
              <a:t>大量性</a:t>
            </a:r>
            <a:endParaRPr lang="zh-CN" altLang="en-US" sz="2400" b="1" spc="150" dirty="0">
              <a:solidFill>
                <a:schemeClr val="tx1"/>
              </a:solidFill>
              <a:latin typeface="Arial" panose="020B0604020202020204" pitchFamily="34" charset="0"/>
              <a:ea typeface="微软雅黑" panose="020B0503020204020204" charset="-122"/>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up)">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up)">
                                      <p:cBhvr>
                                        <p:cTn id="47" dur="500"/>
                                        <p:tgtEl>
                                          <p:spTgt spid="41"/>
                                        </p:tgtEl>
                                      </p:cBhvr>
                                    </p:animEffect>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up)">
                                      <p:cBhvr>
                                        <p:cTn id="54" dur="500"/>
                                        <p:tgtEl>
                                          <p:spTgt spid="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childTnLst>
                          </p:cTn>
                        </p:par>
                        <p:par>
                          <p:cTn id="65" fill="hold">
                            <p:stCondLst>
                              <p:cond delay="500"/>
                            </p:stCondLst>
                            <p:childTnLst>
                              <p:par>
                                <p:cTn id="66" presetID="22" presetClass="entr" presetSubtype="4"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500"/>
                                        <p:tgtEl>
                                          <p:spTgt spid="39"/>
                                        </p:tgtEl>
                                      </p:cBhvr>
                                    </p:animEffect>
                                  </p:childTnLst>
                                </p:cTn>
                              </p:par>
                            </p:childTnLst>
                          </p:cTn>
                        </p:par>
                        <p:par>
                          <p:cTn id="69" fill="hold">
                            <p:stCondLst>
                              <p:cond delay="10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00"/>
                                        <p:tgtEl>
                                          <p:spTgt spid="8"/>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up)">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p:cTn id="83" dur="500" fill="hold"/>
                                        <p:tgtEl>
                                          <p:spTgt spid="36"/>
                                        </p:tgtEl>
                                        <p:attrNameLst>
                                          <p:attrName>ppt_w</p:attrName>
                                        </p:attrNameLst>
                                      </p:cBhvr>
                                      <p:tavLst>
                                        <p:tav tm="0">
                                          <p:val>
                                            <p:fltVal val="0"/>
                                          </p:val>
                                        </p:tav>
                                        <p:tav tm="100000">
                                          <p:val>
                                            <p:strVal val="#ppt_w"/>
                                          </p:val>
                                        </p:tav>
                                      </p:tavLst>
                                    </p:anim>
                                    <p:anim calcmode="lin" valueType="num">
                                      <p:cBhvr>
                                        <p:cTn id="84" dur="500" fill="hold"/>
                                        <p:tgtEl>
                                          <p:spTgt spid="36"/>
                                        </p:tgtEl>
                                        <p:attrNameLst>
                                          <p:attrName>ppt_h</p:attrName>
                                        </p:attrNameLst>
                                      </p:cBhvr>
                                      <p:tavLst>
                                        <p:tav tm="0">
                                          <p:val>
                                            <p:fltVal val="0"/>
                                          </p:val>
                                        </p:tav>
                                        <p:tav tm="100000">
                                          <p:val>
                                            <p:strVal val="#ppt_h"/>
                                          </p:val>
                                        </p:tav>
                                      </p:tavLst>
                                    </p:anim>
                                    <p:animEffect transition="in" filter="fade">
                                      <p:cBhvr>
                                        <p:cTn id="85" dur="500"/>
                                        <p:tgtEl>
                                          <p:spTgt spid="36"/>
                                        </p:tgtEl>
                                      </p:cBhvr>
                                    </p:animEffect>
                                  </p:childTnLst>
                                </p:cTn>
                              </p:par>
                            </p:childTnLst>
                          </p:cTn>
                        </p:par>
                        <p:par>
                          <p:cTn id="86" fill="hold">
                            <p:stCondLst>
                              <p:cond delay="500"/>
                            </p:stCondLst>
                            <p:childTnLst>
                              <p:par>
                                <p:cTn id="87" presetID="22" presetClass="entr" presetSubtype="1" fill="hold"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wipe(up)">
                                      <p:cBhvr>
                                        <p:cTn id="89" dur="500"/>
                                        <p:tgtEl>
                                          <p:spTgt spid="42"/>
                                        </p:tgtEl>
                                      </p:cBhvr>
                                    </p:animEffect>
                                  </p:childTnLst>
                                </p:cTn>
                              </p:par>
                            </p:childTnLst>
                          </p:cTn>
                        </p:par>
                        <p:par>
                          <p:cTn id="90" fill="hold">
                            <p:stCondLst>
                              <p:cond delay="1000"/>
                            </p:stCondLst>
                            <p:childTnLst>
                              <p:par>
                                <p:cTn id="91" presetID="22" presetClass="entr" presetSubtype="1" fill="hold" grpId="0" nodeType="after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wipe(up)">
                                      <p:cBhvr>
                                        <p:cTn id="93" dur="500"/>
                                        <p:tgtEl>
                                          <p:spTgt spid="5"/>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up)">
                                      <p:cBhvr>
                                        <p:cTn id="96" dur="500"/>
                                        <p:tgtEl>
                                          <p:spTgt spid="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down)">
                                      <p:cBhvr>
                                        <p:cTn id="9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bldLvl="0" animBg="1"/>
      <p:bldP spid="34" grpId="0" bldLvl="0" animBg="1"/>
      <p:bldP spid="19" grpId="0" bldLvl="0" animBg="1"/>
      <p:bldP spid="36" grpId="0" bldLvl="0" animBg="1"/>
      <p:bldP spid="3" grpId="0"/>
      <p:bldP spid="10" grpId="0" bldLvl="0" animBg="1"/>
      <p:bldP spid="9" grpId="0"/>
      <p:bldP spid="8" grpId="0" bldLvl="0" animBg="1"/>
      <p:bldP spid="18" grpId="0" bldLvl="0" animBg="1"/>
      <p:bldP spid="7" grpId="0"/>
      <p:bldP spid="5" grpId="0"/>
      <p:bldP spid="4" grpId="0" bldLvl="0" animBg="1"/>
      <p:bldP spid="44" grpId="0"/>
      <p:bldP spid="24" grpId="0"/>
      <p:bldP spid="11"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大数据概述</a:t>
            </a:r>
            <a:endParaRPr lang="zh-CN" altLang="en-US">
              <a:solidFill>
                <a:schemeClr val="accent1"/>
              </a:solidFill>
            </a:endParaRPr>
          </a:p>
        </p:txBody>
      </p:sp>
      <p:grpSp>
        <p:nvGrpSpPr>
          <p:cNvPr id="16" name="组合 15"/>
          <p:cNvGrpSpPr/>
          <p:nvPr/>
        </p:nvGrpSpPr>
        <p:grpSpPr>
          <a:xfrm>
            <a:off x="634365" y="887095"/>
            <a:ext cx="2939665" cy="473075"/>
            <a:chOff x="2347" y="2773"/>
            <a:chExt cx="5277"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5085"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53936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（三）大数据的作用</a:t>
            </a:r>
            <a:endParaRPr lang="zh-CN" altLang="en-US" sz="1800" b="1" dirty="0">
              <a:solidFill>
                <a:schemeClr val="bg1"/>
              </a:solidFill>
              <a:latin typeface="微软雅黑" panose="020B0503020204020204" charset="-122"/>
              <a:ea typeface="微软雅黑" panose="020B0503020204020204" charset="-122"/>
              <a:sym typeface="+mn-ea"/>
            </a:endParaRPr>
          </a:p>
        </p:txBody>
      </p:sp>
      <p:grpSp>
        <p:nvGrpSpPr>
          <p:cNvPr id="11" name="组合 10"/>
          <p:cNvGrpSpPr/>
          <p:nvPr/>
        </p:nvGrpSpPr>
        <p:grpSpPr>
          <a:xfrm>
            <a:off x="908685" y="2490470"/>
            <a:ext cx="2361565" cy="2546985"/>
            <a:chOff x="2796" y="4258"/>
            <a:chExt cx="3719" cy="4011"/>
          </a:xfrm>
        </p:grpSpPr>
        <p:sp>
          <p:nvSpPr>
            <p:cNvPr id="3" name="TextBox 23"/>
            <p:cNvSpPr txBox="1"/>
            <p:nvPr/>
          </p:nvSpPr>
          <p:spPr>
            <a:xfrm>
              <a:off x="2796" y="7079"/>
              <a:ext cx="3719" cy="1190"/>
            </a:xfrm>
            <a:prstGeom prst="rect">
              <a:avLst/>
            </a:prstGeom>
            <a:noFill/>
            <a:ln>
              <a:noFill/>
              <a:prstDash val="lgDash"/>
            </a:ln>
          </p:spPr>
          <p:txBody>
            <a:bodyPr wrap="square">
              <a:spAutoFit/>
            </a:bodyPr>
            <a:p>
              <a:pPr indent="0" algn="ctr">
                <a:lnSpc>
                  <a:spcPct val="120000"/>
                </a:lnSpc>
                <a:spcBef>
                  <a:spcPts val="0"/>
                </a:spcBef>
                <a:spcAft>
                  <a:spcPts val="1500"/>
                </a:spcAft>
                <a:buClr>
                  <a:srgbClr val="966426"/>
                </a:buClr>
                <a:buNone/>
                <a:defRPr/>
              </a:pPr>
              <a:r>
                <a:rPr sz="1800" dirty="0">
                  <a:latin typeface="微软雅黑" panose="020B0503020204020204" charset="-122"/>
                  <a:ea typeface="微软雅黑" panose="020B0503020204020204" charset="-122"/>
                </a:rPr>
                <a:t>大数据影响了人们的思维方式</a:t>
              </a:r>
              <a:endParaRPr sz="1800" dirty="0">
                <a:latin typeface="微软雅黑" panose="020B0503020204020204" charset="-122"/>
                <a:ea typeface="微软雅黑" panose="020B0503020204020204" charset="-122"/>
              </a:endParaRPr>
            </a:p>
          </p:txBody>
        </p:sp>
        <p:sp>
          <p:nvSpPr>
            <p:cNvPr id="5" name="文本框 4"/>
            <p:cNvSpPr txBox="1"/>
            <p:nvPr/>
          </p:nvSpPr>
          <p:spPr>
            <a:xfrm>
              <a:off x="3621" y="4258"/>
              <a:ext cx="2068" cy="2082"/>
            </a:xfrm>
            <a:prstGeom prst="rect">
              <a:avLst/>
            </a:prstGeom>
            <a:noFill/>
          </p:spPr>
          <p:txBody>
            <a:bodyPr wrap="none" rtlCol="0">
              <a:spAutoFit/>
            </a:bodyPr>
            <a:p>
              <a:pPr algn="ctr"/>
              <a:r>
                <a:rPr lang="en-US" altLang="zh-CN" sz="8000">
                  <a:solidFill>
                    <a:srgbClr val="526580"/>
                  </a:solidFill>
                  <a:latin typeface="DINPro-Black" panose="02000503030000020004" charset="0"/>
                  <a:cs typeface="DINPro-Black" panose="02000503030000020004" charset="0"/>
                </a:rPr>
                <a:t>01</a:t>
              </a:r>
              <a:endParaRPr lang="en-US" altLang="zh-CN" sz="8000">
                <a:solidFill>
                  <a:srgbClr val="526580"/>
                </a:solidFill>
                <a:latin typeface="DINPro-Black" panose="02000503030000020004" charset="0"/>
                <a:cs typeface="DINPro-Black" panose="02000503030000020004" charset="0"/>
              </a:endParaRPr>
            </a:p>
          </p:txBody>
        </p:sp>
        <p:cxnSp>
          <p:nvCxnSpPr>
            <p:cNvPr id="7" name="直接连接符 6"/>
            <p:cNvCxnSpPr/>
            <p:nvPr/>
          </p:nvCxnSpPr>
          <p:spPr>
            <a:xfrm>
              <a:off x="3805" y="6424"/>
              <a:ext cx="1701" cy="0"/>
            </a:xfrm>
            <a:prstGeom prst="line">
              <a:avLst/>
            </a:prstGeom>
            <a:ln w="63500">
              <a:solidFill>
                <a:srgbClr val="7E7E7E"/>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3564255" y="2490470"/>
            <a:ext cx="2361565" cy="2546985"/>
            <a:chOff x="7740" y="4258"/>
            <a:chExt cx="3719" cy="4011"/>
          </a:xfrm>
        </p:grpSpPr>
        <p:sp>
          <p:nvSpPr>
            <p:cNvPr id="8" name="文本框 7"/>
            <p:cNvSpPr txBox="1"/>
            <p:nvPr/>
          </p:nvSpPr>
          <p:spPr>
            <a:xfrm>
              <a:off x="8566" y="4258"/>
              <a:ext cx="2068" cy="2082"/>
            </a:xfrm>
            <a:prstGeom prst="rect">
              <a:avLst/>
            </a:prstGeom>
            <a:noFill/>
          </p:spPr>
          <p:txBody>
            <a:bodyPr wrap="none" rtlCol="0">
              <a:spAutoFit/>
            </a:bodyPr>
            <a:p>
              <a:pPr algn="ctr"/>
              <a:r>
                <a:rPr lang="en-US" altLang="zh-CN" sz="8000">
                  <a:solidFill>
                    <a:srgbClr val="526580"/>
                  </a:solidFill>
                  <a:latin typeface="DINPro-Black" panose="02000503030000020004" charset="0"/>
                  <a:cs typeface="DINPro-Black" panose="02000503030000020004" charset="0"/>
                </a:rPr>
                <a:t>02</a:t>
              </a:r>
              <a:endParaRPr lang="en-US" altLang="zh-CN" sz="8000">
                <a:solidFill>
                  <a:srgbClr val="526580"/>
                </a:solidFill>
                <a:latin typeface="DINPro-Black" panose="02000503030000020004" charset="0"/>
                <a:cs typeface="DINPro-Black" panose="02000503030000020004" charset="0"/>
              </a:endParaRPr>
            </a:p>
          </p:txBody>
        </p:sp>
        <p:cxnSp>
          <p:nvCxnSpPr>
            <p:cNvPr id="9" name="直接连接符 8"/>
            <p:cNvCxnSpPr/>
            <p:nvPr/>
          </p:nvCxnSpPr>
          <p:spPr>
            <a:xfrm>
              <a:off x="8749" y="6424"/>
              <a:ext cx="1701" cy="0"/>
            </a:xfrm>
            <a:prstGeom prst="line">
              <a:avLst/>
            </a:prstGeom>
            <a:ln w="63500">
              <a:solidFill>
                <a:srgbClr val="7E7E7E"/>
              </a:solidFill>
            </a:ln>
          </p:spPr>
          <p:style>
            <a:lnRef idx="1">
              <a:schemeClr val="accent1"/>
            </a:lnRef>
            <a:fillRef idx="0">
              <a:schemeClr val="accent1"/>
            </a:fillRef>
            <a:effectRef idx="0">
              <a:schemeClr val="accent1"/>
            </a:effectRef>
            <a:fontRef idx="minor">
              <a:schemeClr val="tx1"/>
            </a:fontRef>
          </p:style>
        </p:cxnSp>
        <p:sp>
          <p:nvSpPr>
            <p:cNvPr id="4" name="TextBox 23"/>
            <p:cNvSpPr txBox="1"/>
            <p:nvPr/>
          </p:nvSpPr>
          <p:spPr>
            <a:xfrm>
              <a:off x="7740" y="7079"/>
              <a:ext cx="3719" cy="1190"/>
            </a:xfrm>
            <a:prstGeom prst="rect">
              <a:avLst/>
            </a:prstGeom>
            <a:noFill/>
            <a:ln>
              <a:noFill/>
              <a:prstDash val="lgDash"/>
            </a:ln>
          </p:spPr>
          <p:txBody>
            <a:bodyPr wrap="square">
              <a:spAutoFit/>
            </a:bodyPr>
            <a:p>
              <a:pPr indent="0" algn="ctr">
                <a:lnSpc>
                  <a:spcPct val="120000"/>
                </a:lnSpc>
                <a:spcBef>
                  <a:spcPts val="0"/>
                </a:spcBef>
                <a:spcAft>
                  <a:spcPts val="1500"/>
                </a:spcAft>
                <a:buClr>
                  <a:srgbClr val="966426"/>
                </a:buClr>
                <a:buFont typeface="Wingdings" panose="05000000000000000000" charset="0"/>
                <a:buNone/>
                <a:defRPr/>
              </a:pPr>
              <a:r>
                <a:rPr sz="1800" dirty="0">
                  <a:latin typeface="微软雅黑" panose="020B0503020204020204" charset="-122"/>
                  <a:ea typeface="微软雅黑" panose="020B0503020204020204" charset="-122"/>
                  <a:sym typeface="+mn-ea"/>
                </a:rPr>
                <a:t>大数据加速了商业时代的变革</a:t>
              </a:r>
              <a:endParaRPr sz="1800" dirty="0">
                <a:latin typeface="微软雅黑" panose="020B0503020204020204" charset="-122"/>
                <a:ea typeface="微软雅黑" panose="020B0503020204020204" charset="-122"/>
                <a:sym typeface="+mn-ea"/>
              </a:endParaRPr>
            </a:p>
          </p:txBody>
        </p:sp>
      </p:grpSp>
      <p:grpSp>
        <p:nvGrpSpPr>
          <p:cNvPr id="17" name="组合 16"/>
          <p:cNvGrpSpPr/>
          <p:nvPr/>
        </p:nvGrpSpPr>
        <p:grpSpPr>
          <a:xfrm>
            <a:off x="6219825" y="2490470"/>
            <a:ext cx="2361565" cy="2546985"/>
            <a:chOff x="12611" y="4258"/>
            <a:chExt cx="3719" cy="4011"/>
          </a:xfrm>
        </p:grpSpPr>
        <p:sp>
          <p:nvSpPr>
            <p:cNvPr id="10" name="文本框 9"/>
            <p:cNvSpPr txBox="1"/>
            <p:nvPr/>
          </p:nvSpPr>
          <p:spPr>
            <a:xfrm>
              <a:off x="13437" y="4258"/>
              <a:ext cx="2068" cy="2082"/>
            </a:xfrm>
            <a:prstGeom prst="rect">
              <a:avLst/>
            </a:prstGeom>
            <a:noFill/>
          </p:spPr>
          <p:txBody>
            <a:bodyPr wrap="none" rtlCol="0">
              <a:spAutoFit/>
            </a:bodyPr>
            <a:p>
              <a:pPr algn="ctr"/>
              <a:r>
                <a:rPr lang="en-US" altLang="zh-CN" sz="8000">
                  <a:solidFill>
                    <a:srgbClr val="526580"/>
                  </a:solidFill>
                  <a:latin typeface="DINPro-Black" panose="02000503030000020004" charset="0"/>
                  <a:cs typeface="DINPro-Black" panose="02000503030000020004" charset="0"/>
                </a:rPr>
                <a:t>03</a:t>
              </a:r>
              <a:endParaRPr lang="en-US" altLang="zh-CN" sz="8000">
                <a:solidFill>
                  <a:srgbClr val="526580"/>
                </a:solidFill>
                <a:latin typeface="DINPro-Black" panose="02000503030000020004" charset="0"/>
                <a:cs typeface="DINPro-Black" panose="02000503030000020004" charset="0"/>
              </a:endParaRPr>
            </a:p>
          </p:txBody>
        </p:sp>
        <p:cxnSp>
          <p:nvCxnSpPr>
            <p:cNvPr id="2" name="直接连接符 1"/>
            <p:cNvCxnSpPr/>
            <p:nvPr/>
          </p:nvCxnSpPr>
          <p:spPr>
            <a:xfrm>
              <a:off x="13620" y="6424"/>
              <a:ext cx="1701" cy="0"/>
            </a:xfrm>
            <a:prstGeom prst="line">
              <a:avLst/>
            </a:prstGeom>
            <a:ln w="63500">
              <a:solidFill>
                <a:srgbClr val="7E7E7E"/>
              </a:solidFill>
            </a:ln>
          </p:spPr>
          <p:style>
            <a:lnRef idx="1">
              <a:schemeClr val="accent1"/>
            </a:lnRef>
            <a:fillRef idx="0">
              <a:schemeClr val="accent1"/>
            </a:fillRef>
            <a:effectRef idx="0">
              <a:schemeClr val="accent1"/>
            </a:effectRef>
            <a:fontRef idx="minor">
              <a:schemeClr val="tx1"/>
            </a:fontRef>
          </p:style>
        </p:cxnSp>
        <p:sp>
          <p:nvSpPr>
            <p:cNvPr id="18" name="TextBox 23"/>
            <p:cNvSpPr txBox="1"/>
            <p:nvPr/>
          </p:nvSpPr>
          <p:spPr>
            <a:xfrm>
              <a:off x="12611" y="7079"/>
              <a:ext cx="3719" cy="1190"/>
            </a:xfrm>
            <a:prstGeom prst="rect">
              <a:avLst/>
            </a:prstGeom>
            <a:noFill/>
            <a:ln>
              <a:noFill/>
              <a:prstDash val="lgDash"/>
            </a:ln>
          </p:spPr>
          <p:txBody>
            <a:bodyPr wrap="square">
              <a:spAutoFit/>
            </a:bodyPr>
            <a:p>
              <a:pPr indent="0" algn="ctr">
                <a:lnSpc>
                  <a:spcPct val="120000"/>
                </a:lnSpc>
                <a:spcBef>
                  <a:spcPts val="0"/>
                </a:spcBef>
                <a:spcAft>
                  <a:spcPts val="1500"/>
                </a:spcAft>
                <a:buClr>
                  <a:srgbClr val="966426"/>
                </a:buClr>
                <a:buFont typeface="Wingdings" panose="05000000000000000000" charset="0"/>
                <a:buNone/>
                <a:defRPr/>
              </a:pPr>
              <a:r>
                <a:rPr sz="1800" dirty="0">
                  <a:latin typeface="微软雅黑" panose="020B0503020204020204" charset="-122"/>
                  <a:ea typeface="微软雅黑" panose="020B0503020204020204" charset="-122"/>
                  <a:sym typeface="+mn-ea"/>
                </a:rPr>
                <a:t>大数据是企业的战略性竞争资源</a:t>
              </a:r>
              <a:endParaRPr sz="1800" dirty="0">
                <a:latin typeface="微软雅黑" panose="020B0503020204020204" charset="-122"/>
                <a:ea typeface="微软雅黑" panose="020B0503020204020204" charset="-122"/>
                <a:sym typeface="+mn-ea"/>
              </a:endParaRPr>
            </a:p>
          </p:txBody>
        </p:sp>
      </p:grpSp>
      <p:grpSp>
        <p:nvGrpSpPr>
          <p:cNvPr id="19" name="组合 18"/>
          <p:cNvGrpSpPr/>
          <p:nvPr/>
        </p:nvGrpSpPr>
        <p:grpSpPr>
          <a:xfrm>
            <a:off x="8875395" y="2490470"/>
            <a:ext cx="2361565" cy="2546985"/>
            <a:chOff x="12611" y="4258"/>
            <a:chExt cx="3719" cy="4011"/>
          </a:xfrm>
        </p:grpSpPr>
        <p:sp>
          <p:nvSpPr>
            <p:cNvPr id="20" name="文本框 19"/>
            <p:cNvSpPr txBox="1"/>
            <p:nvPr/>
          </p:nvSpPr>
          <p:spPr>
            <a:xfrm>
              <a:off x="13437" y="4258"/>
              <a:ext cx="2068" cy="2082"/>
            </a:xfrm>
            <a:prstGeom prst="rect">
              <a:avLst/>
            </a:prstGeom>
            <a:noFill/>
          </p:spPr>
          <p:txBody>
            <a:bodyPr wrap="none" rtlCol="0">
              <a:spAutoFit/>
            </a:bodyPr>
            <a:p>
              <a:pPr algn="ctr"/>
              <a:r>
                <a:rPr lang="en-US" altLang="zh-CN" sz="8000">
                  <a:solidFill>
                    <a:srgbClr val="526580"/>
                  </a:solidFill>
                  <a:latin typeface="DINPro-Black" panose="02000503030000020004" charset="0"/>
                  <a:cs typeface="DINPro-Black" panose="02000503030000020004" charset="0"/>
                </a:rPr>
                <a:t>04</a:t>
              </a:r>
              <a:endParaRPr lang="en-US" altLang="zh-CN" sz="8000">
                <a:solidFill>
                  <a:srgbClr val="526580"/>
                </a:solidFill>
                <a:latin typeface="DINPro-Black" panose="02000503030000020004" charset="0"/>
                <a:cs typeface="DINPro-Black" panose="02000503030000020004" charset="0"/>
              </a:endParaRPr>
            </a:p>
          </p:txBody>
        </p:sp>
        <p:cxnSp>
          <p:nvCxnSpPr>
            <p:cNvPr id="21" name="直接连接符 20"/>
            <p:cNvCxnSpPr/>
            <p:nvPr/>
          </p:nvCxnSpPr>
          <p:spPr>
            <a:xfrm>
              <a:off x="13620" y="6424"/>
              <a:ext cx="1701" cy="0"/>
            </a:xfrm>
            <a:prstGeom prst="line">
              <a:avLst/>
            </a:prstGeom>
            <a:ln w="63500">
              <a:solidFill>
                <a:srgbClr val="7E7E7E"/>
              </a:solidFill>
            </a:ln>
          </p:spPr>
          <p:style>
            <a:lnRef idx="1">
              <a:schemeClr val="accent1"/>
            </a:lnRef>
            <a:fillRef idx="0">
              <a:schemeClr val="accent1"/>
            </a:fillRef>
            <a:effectRef idx="0">
              <a:schemeClr val="accent1"/>
            </a:effectRef>
            <a:fontRef idx="minor">
              <a:schemeClr val="tx1"/>
            </a:fontRef>
          </p:style>
        </p:cxnSp>
        <p:sp>
          <p:nvSpPr>
            <p:cNvPr id="22" name="TextBox 23"/>
            <p:cNvSpPr txBox="1"/>
            <p:nvPr/>
          </p:nvSpPr>
          <p:spPr>
            <a:xfrm>
              <a:off x="12611" y="7079"/>
              <a:ext cx="3719" cy="1190"/>
            </a:xfrm>
            <a:prstGeom prst="rect">
              <a:avLst/>
            </a:prstGeom>
            <a:noFill/>
            <a:ln>
              <a:noFill/>
              <a:prstDash val="lgDash"/>
            </a:ln>
          </p:spPr>
          <p:txBody>
            <a:bodyPr wrap="square">
              <a:spAutoFit/>
            </a:bodyPr>
            <a:p>
              <a:pPr indent="0" algn="ctr">
                <a:lnSpc>
                  <a:spcPct val="120000"/>
                </a:lnSpc>
                <a:spcBef>
                  <a:spcPts val="0"/>
                </a:spcBef>
                <a:spcAft>
                  <a:spcPts val="1500"/>
                </a:spcAft>
                <a:buClr>
                  <a:srgbClr val="966426"/>
                </a:buClr>
                <a:buFont typeface="Wingdings" panose="05000000000000000000" charset="0"/>
                <a:buNone/>
                <a:defRPr/>
              </a:pPr>
              <a:r>
                <a:rPr sz="1800" dirty="0">
                  <a:latin typeface="微软雅黑" panose="020B0503020204020204" charset="-122"/>
                  <a:ea typeface="微软雅黑" panose="020B0503020204020204" charset="-122"/>
                  <a:sym typeface="+mn-ea"/>
                </a:rPr>
                <a:t>大数据已经成为新的基础设施</a:t>
              </a:r>
              <a:endParaRPr sz="1800" dirty="0">
                <a:latin typeface="微软雅黑" panose="020B0503020204020204" charset="-122"/>
                <a:ea typeface="微软雅黑" panose="020B0503020204020204" charset="-122"/>
                <a:sym typeface="+mn-ea"/>
              </a:endParaRP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0-#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pic>
        <p:nvPicPr>
          <p:cNvPr id="5" name="图片 4" descr="logo2"/>
          <p:cNvPicPr>
            <a:picLocks noChangeAspect="1"/>
          </p:cNvPicPr>
          <p:nvPr/>
        </p:nvPicPr>
        <p:blipFill>
          <a:blip r:embed="rId5"/>
          <a:stretch>
            <a:fillRect/>
          </a:stretch>
        </p:blipFill>
        <p:spPr>
          <a:xfrm>
            <a:off x="9654701" y="210547"/>
            <a:ext cx="2366141" cy="524869"/>
          </a:xfrm>
          <a:prstGeom prst="rect">
            <a:avLst/>
          </a:prstGeom>
        </p:spPr>
      </p:pic>
      <p:sp>
        <p:nvSpPr>
          <p:cNvPr id="7" name="文本框 6"/>
          <p:cNvSpPr txBox="1"/>
          <p:nvPr/>
        </p:nvSpPr>
        <p:spPr>
          <a:xfrm>
            <a:off x="5572125" y="2372360"/>
            <a:ext cx="5827395" cy="1896745"/>
          </a:xfrm>
          <a:prstGeom prst="rect">
            <a:avLst/>
          </a:prstGeom>
          <a:noFill/>
        </p:spPr>
        <p:txBody>
          <a:bodyPr wrap="square" rtlCol="0">
            <a:spAutoFit/>
          </a:bodyPr>
          <a:p>
            <a:pPr algn="l"/>
            <a:r>
              <a:rPr kumimoji="1" lang="zh-CN" altLang="en-US" sz="5865" b="1" dirty="0" smtClean="0">
                <a:solidFill>
                  <a:srgbClr val="43536A"/>
                </a:solidFill>
                <a:cs typeface="+mn-ea"/>
                <a:sym typeface="+mn-lt"/>
              </a:rPr>
              <a:t>大数据在金融领域的应用</a:t>
            </a:r>
            <a:endParaRPr kumimoji="1" lang="zh-CN" altLang="en-US" sz="5865" b="1" dirty="0" smtClean="0">
              <a:solidFill>
                <a:srgbClr val="43536A"/>
              </a:solidFill>
              <a:cs typeface="+mn-ea"/>
              <a:sym typeface="+mn-lt"/>
            </a:endParaRPr>
          </a:p>
        </p:txBody>
      </p:sp>
      <p:sp>
        <p:nvSpPr>
          <p:cNvPr id="8" name="平行四边形 7"/>
          <p:cNvSpPr/>
          <p:nvPr>
            <p:custDataLst>
              <p:tags r:id="rId6"/>
            </p:custDataLst>
          </p:nvPr>
        </p:nvSpPr>
        <p:spPr>
          <a:xfrm>
            <a:off x="5571948" y="437398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主讲人：刘杨</a:t>
            </a:r>
            <a:endParaRPr kumimoji="1" lang="zh-CN" altLang="en-US" sz="1600" dirty="0">
              <a:solidFill>
                <a:schemeClr val="dk1"/>
              </a:solidFill>
              <a:latin typeface="+mn-ea"/>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p:bldP spid="12" grpId="0" bldLvl="0" animBg="1"/>
      <p:bldP spid="16" grpId="0" bldLvl="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金融科技的发展历程</a:t>
            </a:r>
            <a:endParaRPr lang="zh-CN" altLang="en-US">
              <a:solidFill>
                <a:schemeClr val="accent1"/>
              </a:solidFill>
            </a:endParaRPr>
          </a:p>
        </p:txBody>
      </p:sp>
      <p:pic>
        <p:nvPicPr>
          <p:cNvPr id="2" name="图片 1" descr="D:\Tao_xy工作\校园-设计服务\辽宁现代服务\互联网金融\02\图片2.png图片2"/>
          <p:cNvPicPr>
            <a:picLocks noChangeAspect="1"/>
          </p:cNvPicPr>
          <p:nvPr/>
        </p:nvPicPr>
        <p:blipFill rotWithShape="1">
          <a:blip r:embed="rId1"/>
          <a:srcRect/>
          <a:stretch>
            <a:fillRect/>
          </a:stretch>
        </p:blipFill>
        <p:spPr>
          <a:xfrm>
            <a:off x="1067118" y="1058545"/>
            <a:ext cx="10058400" cy="5195805"/>
          </a:xfrm>
          <a:prstGeom prst="rect">
            <a:avLst/>
          </a:prstGeom>
        </p:spPr>
      </p:pic>
      <p:sp>
        <p:nvSpPr>
          <p:cNvPr id="34" name="矩形 33"/>
          <p:cNvSpPr/>
          <p:nvPr>
            <p:custDataLst>
              <p:tags r:id="rId2"/>
            </p:custDataLst>
          </p:nvPr>
        </p:nvSpPr>
        <p:spPr>
          <a:xfrm>
            <a:off x="780098" y="874830"/>
            <a:ext cx="10632440" cy="5563235"/>
          </a:xfrm>
          <a:prstGeom prst="rect">
            <a:avLst/>
          </a:prstGeom>
          <a:noFill/>
          <a:ln>
            <a:solidFill>
              <a:schemeClr val="accent5"/>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spTree>
  </p:cSld>
  <p:clrMapOvr>
    <a:masterClrMapping/>
  </p:clrMapOvr>
  <p:transition spd="med" advClick="0" advTm="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a:picLocks noChangeAspect="1"/>
          </p:cNvPicPr>
          <p:nvPr/>
        </p:nvPicPr>
        <p:blipFill>
          <a:blip r:embed="rId1">
            <a:lum contrast="-42000"/>
          </a:blip>
          <a:srcRect t="17334" b="56427"/>
          <a:stretch>
            <a:fillRect/>
          </a:stretch>
        </p:blipFill>
        <p:spPr>
          <a:xfrm>
            <a:off x="0" y="1125855"/>
            <a:ext cx="12191365" cy="2399030"/>
          </a:xfrm>
          <a:prstGeom prst="rect">
            <a:avLst/>
          </a:prstGeom>
          <a:noFill/>
          <a:ln w="9525">
            <a:noFill/>
          </a:ln>
        </p:spPr>
      </p:pic>
      <p:sp>
        <p:nvSpPr>
          <p:cNvPr id="6" name="标题 5"/>
          <p:cNvSpPr>
            <a:spLocks noGrp="1"/>
          </p:cNvSpPr>
          <p:nvPr>
            <p:ph type="title"/>
          </p:nvPr>
        </p:nvSpPr>
        <p:spPr/>
        <p:txBody>
          <a:bodyPr/>
          <a:p>
            <a:r>
              <a:rPr lang="zh-CN" altLang="en-US">
                <a:solidFill>
                  <a:schemeClr val="accent1"/>
                </a:solidFill>
              </a:rPr>
              <a:t>大数据在金融领域的应用</a:t>
            </a:r>
            <a:endParaRPr lang="zh-CN" altLang="en-US">
              <a:solidFill>
                <a:schemeClr val="accent1"/>
              </a:solidFill>
            </a:endParaRPr>
          </a:p>
        </p:txBody>
      </p:sp>
      <p:sp>
        <p:nvSpPr>
          <p:cNvPr id="4" name="圆角矩形 3"/>
          <p:cNvSpPr/>
          <p:nvPr>
            <p:custDataLst>
              <p:tags r:id="rId2"/>
            </p:custDataLst>
          </p:nvPr>
        </p:nvSpPr>
        <p:spPr>
          <a:xfrm>
            <a:off x="673929" y="1125538"/>
            <a:ext cx="10844776" cy="2393516"/>
          </a:xfrm>
          <a:prstGeom prst="roundRect">
            <a:avLst>
              <a:gd name="adj" fmla="val 0"/>
            </a:avLst>
          </a:prstGeom>
          <a:solidFill>
            <a:schemeClr val="accent1">
              <a:lumMod val="50000"/>
              <a:alpha val="70000"/>
            </a:schemeClr>
          </a:solidFill>
          <a:ln w="12700" cap="flat" cmpd="sng" algn="ctr">
            <a:noFill/>
            <a:prstDash val="solid"/>
            <a:miter lim="800000"/>
          </a:ln>
          <a:effectLst/>
        </p:spPr>
        <p:style>
          <a:lnRef idx="2">
            <a:srgbClr val="4276AA">
              <a:shade val="50000"/>
            </a:srgbClr>
          </a:lnRef>
          <a:fillRef idx="1">
            <a:srgbClr val="4276AA"/>
          </a:fillRef>
          <a:effectRef idx="0">
            <a:srgbClr val="4276AA"/>
          </a:effectRef>
          <a:fontRef idx="minor">
            <a:srgbClr val="FFFFFF"/>
          </a:fontRef>
        </p:style>
        <p:txBody>
          <a:bodyPr anchor="ctr"/>
          <a:p>
            <a:pPr algn="ctr">
              <a:lnSpc>
                <a:spcPct val="130000"/>
              </a:lnSpc>
            </a:pPr>
            <a:endParaRPr lang="zh-CN" altLang="en-US" sz="1600" b="1"/>
          </a:p>
        </p:txBody>
      </p:sp>
      <p:cxnSp>
        <p:nvCxnSpPr>
          <p:cNvPr id="14" name="直接连接符 13"/>
          <p:cNvCxnSpPr/>
          <p:nvPr>
            <p:custDataLst>
              <p:tags r:id="rId3"/>
            </p:custDataLst>
          </p:nvPr>
        </p:nvCxnSpPr>
        <p:spPr>
          <a:xfrm>
            <a:off x="3372511" y="4280548"/>
            <a:ext cx="0" cy="1548000"/>
          </a:xfrm>
          <a:prstGeom prst="line">
            <a:avLst/>
          </a:prstGeom>
          <a:ln w="3175">
            <a:solidFill>
              <a:srgbClr val="FFFFFF">
                <a:lumMod val="85000"/>
              </a:srgbClr>
            </a:solidFill>
          </a:ln>
        </p:spPr>
        <p:style>
          <a:lnRef idx="1">
            <a:srgbClr val="4276AA"/>
          </a:lnRef>
          <a:fillRef idx="0">
            <a:srgbClr val="4276AA"/>
          </a:fillRef>
          <a:effectRef idx="0">
            <a:srgbClr val="4276AA"/>
          </a:effectRef>
          <a:fontRef idx="minor">
            <a:srgbClr val="000000"/>
          </a:fontRef>
        </p:style>
      </p:cxnSp>
      <p:cxnSp>
        <p:nvCxnSpPr>
          <p:cNvPr id="15" name="直接连接符 14"/>
          <p:cNvCxnSpPr/>
          <p:nvPr>
            <p:custDataLst>
              <p:tags r:id="rId4"/>
            </p:custDataLst>
          </p:nvPr>
        </p:nvCxnSpPr>
        <p:spPr>
          <a:xfrm>
            <a:off x="5826673" y="4280548"/>
            <a:ext cx="0" cy="1548000"/>
          </a:xfrm>
          <a:prstGeom prst="line">
            <a:avLst/>
          </a:prstGeom>
          <a:ln w="3175">
            <a:solidFill>
              <a:srgbClr val="FFFFFF">
                <a:lumMod val="85000"/>
              </a:srgbClr>
            </a:solidFill>
          </a:ln>
        </p:spPr>
        <p:style>
          <a:lnRef idx="1">
            <a:srgbClr val="4276AA"/>
          </a:lnRef>
          <a:fillRef idx="0">
            <a:srgbClr val="4276AA"/>
          </a:fillRef>
          <a:effectRef idx="0">
            <a:srgbClr val="4276AA"/>
          </a:effectRef>
          <a:fontRef idx="minor">
            <a:srgbClr val="000000"/>
          </a:fontRef>
        </p:style>
      </p:cxnSp>
      <p:cxnSp>
        <p:nvCxnSpPr>
          <p:cNvPr id="16" name="直接连接符 15"/>
          <p:cNvCxnSpPr/>
          <p:nvPr>
            <p:custDataLst>
              <p:tags r:id="rId5"/>
            </p:custDataLst>
          </p:nvPr>
        </p:nvCxnSpPr>
        <p:spPr>
          <a:xfrm>
            <a:off x="8339468" y="4280548"/>
            <a:ext cx="0" cy="1548000"/>
          </a:xfrm>
          <a:prstGeom prst="line">
            <a:avLst/>
          </a:prstGeom>
          <a:ln w="3175">
            <a:solidFill>
              <a:srgbClr val="FFFFFF">
                <a:lumMod val="85000"/>
              </a:srgbClr>
            </a:solidFill>
          </a:ln>
        </p:spPr>
        <p:style>
          <a:lnRef idx="1">
            <a:srgbClr val="4276AA"/>
          </a:lnRef>
          <a:fillRef idx="0">
            <a:srgbClr val="4276AA"/>
          </a:fillRef>
          <a:effectRef idx="0">
            <a:srgbClr val="4276AA"/>
          </a:effectRef>
          <a:fontRef idx="minor">
            <a:srgbClr val="000000"/>
          </a:fontRef>
        </p:style>
      </p:cxnSp>
      <p:sp>
        <p:nvSpPr>
          <p:cNvPr id="2" name="矩形 1"/>
          <p:cNvSpPr/>
          <p:nvPr>
            <p:custDataLst>
              <p:tags r:id="rId6"/>
            </p:custDataLst>
          </p:nvPr>
        </p:nvSpPr>
        <p:spPr>
          <a:xfrm>
            <a:off x="1576705" y="1936750"/>
            <a:ext cx="6096000" cy="770255"/>
          </a:xfrm>
          <a:prstGeom prst="rect">
            <a:avLst/>
          </a:prstGeom>
        </p:spPr>
        <p:txBody>
          <a:bodyPr>
            <a:noAutofit/>
          </a:bodyPr>
          <a:p>
            <a:pPr algn="l">
              <a:lnSpc>
                <a:spcPct val="130000"/>
              </a:lnSpc>
            </a:pPr>
            <a:r>
              <a:rPr lang="zh-CN" altLang="en-US" sz="3200">
                <a:solidFill>
                  <a:srgbClr val="FFFFFF"/>
                </a:solidFill>
              </a:rPr>
              <a:t>大数据在金融领域的应用</a:t>
            </a:r>
            <a:endParaRPr lang="zh-CN" altLang="en-US" sz="3200">
              <a:solidFill>
                <a:srgbClr val="FFFFFF"/>
              </a:solidFill>
            </a:endParaRPr>
          </a:p>
        </p:txBody>
      </p:sp>
      <p:sp>
        <p:nvSpPr>
          <p:cNvPr id="13" name="TextBox 6"/>
          <p:cNvSpPr txBox="1"/>
          <p:nvPr>
            <p:custDataLst>
              <p:tags r:id="rId7"/>
            </p:custDataLst>
          </p:nvPr>
        </p:nvSpPr>
        <p:spPr>
          <a:xfrm>
            <a:off x="1423035" y="4453255"/>
            <a:ext cx="2223770" cy="1198880"/>
          </a:xfrm>
          <a:prstGeom prst="rect">
            <a:avLst/>
          </a:prstGeom>
          <a:noFill/>
        </p:spPr>
        <p:txBody>
          <a:bodyPr wrap="square" rtlCol="0">
            <a:spAutoFit/>
          </a:bodyPr>
          <a:p>
            <a:pPr indent="0" algn="just" fontAlgn="auto">
              <a:lnSpc>
                <a:spcPct val="100000"/>
              </a:lnSpc>
            </a:pPr>
            <a:r>
              <a:rPr lang="en-US" altLang="zh-CN" sz="3200" b="1" kern="100" dirty="0">
                <a:solidFill>
                  <a:srgbClr val="526580"/>
                </a:solidFill>
                <a:latin typeface="DINPro-Black" panose="02000503030000020004" charset="0"/>
                <a:ea typeface="微软雅黑" panose="020B0503020204020204" charset="-122"/>
                <a:cs typeface="DINPro-Black" panose="02000503030000020004" charset="0"/>
              </a:rPr>
              <a:t>01</a:t>
            </a:r>
            <a:endParaRPr lang="zh-CN" altLang="zh-CN" sz="3200" b="1" kern="100" dirty="0">
              <a:solidFill>
                <a:srgbClr val="526580"/>
              </a:solidFill>
              <a:latin typeface="DINPro-Black" panose="02000503030000020004" charset="0"/>
              <a:ea typeface="微软雅黑" panose="020B0503020204020204" charset="-122"/>
              <a:cs typeface="DINPro-Black" panose="02000503030000020004"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大数据</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精准客户画像</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7" name="TextBox 6"/>
          <p:cNvSpPr txBox="1"/>
          <p:nvPr>
            <p:custDataLst>
              <p:tags r:id="rId8"/>
            </p:custDataLst>
          </p:nvPr>
        </p:nvSpPr>
        <p:spPr>
          <a:xfrm>
            <a:off x="3915410" y="4453255"/>
            <a:ext cx="2223770" cy="1198880"/>
          </a:xfrm>
          <a:prstGeom prst="rect">
            <a:avLst/>
          </a:prstGeom>
          <a:noFill/>
        </p:spPr>
        <p:txBody>
          <a:bodyPr wrap="square" rtlCol="0">
            <a:spAutoFit/>
          </a:bodyPr>
          <a:p>
            <a:pPr indent="0" algn="just" fontAlgn="auto">
              <a:lnSpc>
                <a:spcPct val="100000"/>
              </a:lnSpc>
            </a:pPr>
            <a:r>
              <a:rPr lang="en-US" altLang="zh-CN" sz="3200" b="1" kern="100" dirty="0">
                <a:solidFill>
                  <a:srgbClr val="526580"/>
                </a:solidFill>
                <a:latin typeface="DINPro-Black" panose="02000503030000020004" charset="0"/>
                <a:ea typeface="微软雅黑" panose="020B0503020204020204" charset="-122"/>
                <a:cs typeface="DINPro-Black" panose="02000503030000020004" charset="0"/>
                <a:sym typeface="+mn-ea"/>
              </a:rPr>
              <a:t>02</a:t>
            </a:r>
            <a:endParaRPr lang="zh-CN" altLang="zh-CN" sz="3200" b="1" kern="100" dirty="0">
              <a:solidFill>
                <a:srgbClr val="526580"/>
              </a:solidFill>
              <a:latin typeface="DINPro-Black" panose="02000503030000020004" charset="0"/>
              <a:ea typeface="微软雅黑" panose="020B0503020204020204" charset="-122"/>
              <a:cs typeface="DINPro-Black" panose="02000503030000020004"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大数据</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精准营销</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8" name="TextBox 6"/>
          <p:cNvSpPr txBox="1"/>
          <p:nvPr>
            <p:custDataLst>
              <p:tags r:id="rId9"/>
            </p:custDataLst>
          </p:nvPr>
        </p:nvSpPr>
        <p:spPr>
          <a:xfrm>
            <a:off x="6394450" y="4453255"/>
            <a:ext cx="2223770" cy="1198880"/>
          </a:xfrm>
          <a:prstGeom prst="rect">
            <a:avLst/>
          </a:prstGeom>
          <a:noFill/>
        </p:spPr>
        <p:txBody>
          <a:bodyPr wrap="square" rtlCol="0">
            <a:spAutoFit/>
          </a:bodyPr>
          <a:p>
            <a:pPr indent="0" algn="just" fontAlgn="auto">
              <a:lnSpc>
                <a:spcPct val="100000"/>
              </a:lnSpc>
            </a:pPr>
            <a:r>
              <a:rPr lang="en-US" altLang="zh-CN" sz="3200" b="1" kern="100" dirty="0">
                <a:solidFill>
                  <a:srgbClr val="526580"/>
                </a:solidFill>
                <a:latin typeface="DINPro-Black" panose="02000503030000020004" charset="0"/>
                <a:ea typeface="微软雅黑" panose="020B0503020204020204" charset="-122"/>
                <a:cs typeface="DINPro-Black" panose="02000503030000020004" charset="0"/>
                <a:sym typeface="+mn-ea"/>
              </a:rPr>
              <a:t>03</a:t>
            </a:r>
            <a:endParaRPr lang="zh-CN" altLang="zh-CN" sz="3200" b="1" kern="100" dirty="0">
              <a:solidFill>
                <a:srgbClr val="526580"/>
              </a:solidFill>
              <a:latin typeface="DINPro-Black" panose="02000503030000020004" charset="0"/>
              <a:ea typeface="微软雅黑" panose="020B0503020204020204" charset="-122"/>
              <a:cs typeface="DINPro-Black" panose="02000503030000020004"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大数据</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风险管理</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9" name="TextBox 6"/>
          <p:cNvSpPr txBox="1"/>
          <p:nvPr>
            <p:custDataLst>
              <p:tags r:id="rId10"/>
            </p:custDataLst>
          </p:nvPr>
        </p:nvSpPr>
        <p:spPr>
          <a:xfrm>
            <a:off x="8873490" y="4453255"/>
            <a:ext cx="2223770" cy="1198880"/>
          </a:xfrm>
          <a:prstGeom prst="rect">
            <a:avLst/>
          </a:prstGeom>
          <a:noFill/>
        </p:spPr>
        <p:txBody>
          <a:bodyPr wrap="square" rtlCol="0">
            <a:spAutoFit/>
          </a:bodyPr>
          <a:p>
            <a:pPr indent="0" algn="just" fontAlgn="auto">
              <a:lnSpc>
                <a:spcPct val="100000"/>
              </a:lnSpc>
            </a:pPr>
            <a:r>
              <a:rPr lang="en-US" altLang="zh-CN" sz="3200" b="1" kern="100" dirty="0">
                <a:solidFill>
                  <a:srgbClr val="526580"/>
                </a:solidFill>
                <a:latin typeface="DINPro-Black" panose="02000503030000020004" charset="0"/>
                <a:ea typeface="微软雅黑" panose="020B0503020204020204" charset="-122"/>
                <a:cs typeface="DINPro-Black" panose="02000503030000020004" charset="0"/>
                <a:sym typeface="+mn-ea"/>
              </a:rPr>
              <a:t>04</a:t>
            </a:r>
            <a:endParaRPr lang="zh-CN" altLang="zh-CN" sz="3200" b="1" kern="100" dirty="0">
              <a:solidFill>
                <a:srgbClr val="526580"/>
              </a:solidFill>
              <a:latin typeface="DINPro-Black" panose="02000503030000020004" charset="0"/>
              <a:ea typeface="微软雅黑" panose="020B0503020204020204" charset="-122"/>
              <a:cs typeface="DINPro-Black" panose="02000503030000020004" charset="0"/>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大数据</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0" algn="just"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客户关系管理</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ym typeface="+mn-ea"/>
              </a:rPr>
              <a:t>大数据在金融领域的应用</a:t>
            </a:r>
            <a:endParaRPr lang="zh-CN" altLang="en-US">
              <a:solidFill>
                <a:schemeClr val="accent1"/>
              </a:solidFill>
            </a:endParaRPr>
          </a:p>
        </p:txBody>
      </p:sp>
      <p:sp>
        <p:nvSpPr>
          <p:cNvPr id="13" name="TextBox 6"/>
          <p:cNvSpPr txBox="1"/>
          <p:nvPr>
            <p:custDataLst>
              <p:tags r:id="rId1"/>
            </p:custDataLst>
          </p:nvPr>
        </p:nvSpPr>
        <p:spPr>
          <a:xfrm>
            <a:off x="838200" y="3025140"/>
            <a:ext cx="5994400" cy="2861310"/>
          </a:xfrm>
          <a:prstGeom prst="rect">
            <a:avLst/>
          </a:prstGeom>
          <a:noFill/>
        </p:spPr>
        <p:txBody>
          <a:bodyPr wrap="square" rtlCol="0">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在实际操作的过程中往往会以最为浅显和贴近生活的话语将用户的属性、行为与期待的数据转化联结起来。作为实际用户的虚拟代表，用户画像所形成的用户角色是根据用户的网络行为轨迹勾画出来的，形成的用户角色需要有代表性，能代表产品的主要受众和目标群体。</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3548544" cy="473075"/>
            <a:chOff x="2347" y="2773"/>
            <a:chExt cx="6370"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178"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37502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（一）大数据精准客户画像</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4241800" y="939800"/>
            <a:ext cx="3477895" cy="368300"/>
          </a:xfrm>
          <a:prstGeom prst="rect">
            <a:avLst/>
          </a:prstGeom>
          <a:noFill/>
        </p:spPr>
        <p:txBody>
          <a:bodyPr wrap="square">
            <a:spAutoFit/>
          </a:bodyPr>
          <a:p>
            <a:r>
              <a:rPr sz="1800" b="1" dirty="0">
                <a:solidFill>
                  <a:schemeClr val="accent1"/>
                </a:solidFill>
                <a:latin typeface="微软雅黑" panose="020B0503020204020204" charset="-122"/>
                <a:ea typeface="微软雅黑" panose="020B0503020204020204" charset="-122"/>
                <a:sym typeface="+mn-ea"/>
              </a:rPr>
              <a:t>1.</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大数据精准客户画像的定义</a:t>
            </a:r>
            <a:endParaRPr sz="1800" b="1" dirty="0">
              <a:solidFill>
                <a:schemeClr val="accent1"/>
              </a:solidFill>
              <a:latin typeface="微软雅黑" panose="020B0503020204020204" charset="-122"/>
              <a:ea typeface="微软雅黑" panose="020B0503020204020204" charset="-122"/>
              <a:sym typeface="+mn-ea"/>
            </a:endParaRPr>
          </a:p>
        </p:txBody>
      </p:sp>
      <p:sp>
        <p:nvSpPr>
          <p:cNvPr id="2" name="TextBox 6"/>
          <p:cNvSpPr txBox="1"/>
          <p:nvPr>
            <p:custDataLst>
              <p:tags r:id="rId2"/>
            </p:custDataLst>
          </p:nvPr>
        </p:nvSpPr>
        <p:spPr>
          <a:xfrm>
            <a:off x="838200" y="1845945"/>
            <a:ext cx="10171430" cy="1014730"/>
          </a:xfrm>
          <a:prstGeom prst="rect">
            <a:avLst/>
          </a:prstGeom>
          <a:noFill/>
        </p:spPr>
        <p:txBody>
          <a:bodyPr wrap="square" rtlCol="0">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客户画像又称用户角色，是一种勾画目标用户、联系用户诉求与设计方向的有效工具，用户画像在各领域得到了广泛的应用。</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aphicFrame>
        <p:nvGraphicFramePr>
          <p:cNvPr id="3" name="对象 2"/>
          <p:cNvGraphicFramePr/>
          <p:nvPr/>
        </p:nvGraphicFramePr>
        <p:xfrm>
          <a:off x="6832600" y="2687320"/>
          <a:ext cx="4728845" cy="3537585"/>
        </p:xfrm>
        <a:graphic>
          <a:graphicData uri="http://schemas.openxmlformats.org/presentationml/2006/ole">
            <mc:AlternateContent xmlns:mc="http://schemas.openxmlformats.org/markup-compatibility/2006">
              <mc:Choice xmlns:v="urn:schemas-microsoft-com:vml" Requires="v">
                <p:oleObj spid="_x0000_s4" name="" r:id="rId3" imgW="8242300" imgH="6413500" progId="Photoshop.Image.18">
                  <p:embed/>
                </p:oleObj>
              </mc:Choice>
              <mc:Fallback>
                <p:oleObj name="" r:id="rId3" imgW="8242300" imgH="6413500" progId="Photoshop.Image.18">
                  <p:embed/>
                  <p:pic>
                    <p:nvPicPr>
                      <p:cNvPr id="0" name="图片 3"/>
                      <p:cNvPicPr/>
                      <p:nvPr/>
                    </p:nvPicPr>
                    <p:blipFill>
                      <a:blip r:embed="rId4"/>
                      <a:stretch>
                        <a:fillRect/>
                      </a:stretch>
                    </p:blipFill>
                    <p:spPr>
                      <a:xfrm>
                        <a:off x="6832600" y="2687320"/>
                        <a:ext cx="4728845" cy="3537585"/>
                      </a:xfrm>
                      <a:prstGeom prst="rect">
                        <a:avLst/>
                      </a:prstGeom>
                    </p:spPr>
                  </p:pic>
                </p:oleObj>
              </mc:Fallback>
            </mc:AlternateContent>
          </a:graphicData>
        </a:graphic>
      </p:graphicFrame>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up)">
                                      <p:cBhvr>
                                        <p:cTn id="27" dur="500"/>
                                        <p:tgtEl>
                                          <p:spTgt spid="13"/>
                                        </p:tgtEl>
                                      </p:cBhvr>
                                    </p:animEffect>
                                  </p:childTnLst>
                                </p:cTn>
                              </p:par>
                              <p:par>
                                <p:cTn id="28" presetID="18" presetClass="entr" presetSubtype="12"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strips(downLeft)">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5"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889000" y="3656318"/>
            <a:ext cx="4947920" cy="23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标题 5"/>
          <p:cNvSpPr>
            <a:spLocks noGrp="1"/>
          </p:cNvSpPr>
          <p:nvPr>
            <p:ph type="title"/>
          </p:nvPr>
        </p:nvSpPr>
        <p:spPr/>
        <p:txBody>
          <a:bodyPr/>
          <a:p>
            <a:r>
              <a:rPr lang="zh-CN" altLang="en-US">
                <a:sym typeface="+mn-ea"/>
              </a:rPr>
              <a:t>大数据在金融领域的应用</a:t>
            </a:r>
            <a:endParaRPr lang="zh-CN" altLang="en-US">
              <a:solidFill>
                <a:schemeClr val="accent1"/>
              </a:solidFill>
            </a:endParaRPr>
          </a:p>
        </p:txBody>
      </p:sp>
      <p:grpSp>
        <p:nvGrpSpPr>
          <p:cNvPr id="16" name="组合 15"/>
          <p:cNvGrpSpPr/>
          <p:nvPr/>
        </p:nvGrpSpPr>
        <p:grpSpPr>
          <a:xfrm>
            <a:off x="634365" y="887095"/>
            <a:ext cx="3548544" cy="473075"/>
            <a:chOff x="2347" y="2773"/>
            <a:chExt cx="6370"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178"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37502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（一）大数据精准客户画像</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4241800" y="939800"/>
            <a:ext cx="3477895" cy="368300"/>
          </a:xfrm>
          <a:prstGeom prst="rect">
            <a:avLst/>
          </a:prstGeom>
          <a:noFill/>
        </p:spPr>
        <p:txBody>
          <a:bodyPr wrap="square">
            <a:spAutoFit/>
          </a:bodyPr>
          <a:p>
            <a:r>
              <a:rPr sz="1800" b="1" dirty="0">
                <a:solidFill>
                  <a:schemeClr val="accent1"/>
                </a:solidFill>
                <a:latin typeface="微软雅黑" panose="020B0503020204020204" charset="-122"/>
                <a:ea typeface="微软雅黑" panose="020B0503020204020204" charset="-122"/>
                <a:sym typeface="+mn-ea"/>
              </a:rPr>
              <a:t>2.</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大数据精准客户画像的分类</a:t>
            </a:r>
            <a:endParaRPr sz="1800" b="1" dirty="0">
              <a:solidFill>
                <a:schemeClr val="accent1"/>
              </a:solidFill>
              <a:latin typeface="微软雅黑" panose="020B0503020204020204" charset="-122"/>
              <a:ea typeface="微软雅黑" panose="020B0503020204020204" charset="-122"/>
              <a:sym typeface="+mn-ea"/>
            </a:endParaRPr>
          </a:p>
        </p:txBody>
      </p:sp>
      <p:sp>
        <p:nvSpPr>
          <p:cNvPr id="5" name="菱形 4"/>
          <p:cNvSpPr/>
          <p:nvPr/>
        </p:nvSpPr>
        <p:spPr>
          <a:xfrm>
            <a:off x="1743330" y="2013037"/>
            <a:ext cx="3240000" cy="1440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cs typeface="+mn-ea"/>
              <a:sym typeface="+mn-lt"/>
            </a:endParaRPr>
          </a:p>
        </p:txBody>
      </p:sp>
      <p:sp>
        <p:nvSpPr>
          <p:cNvPr id="20" name="菱形 19"/>
          <p:cNvSpPr/>
          <p:nvPr/>
        </p:nvSpPr>
        <p:spPr>
          <a:xfrm>
            <a:off x="7098176" y="2013037"/>
            <a:ext cx="3240000" cy="14400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cs typeface="+mn-ea"/>
              <a:sym typeface="+mn-lt"/>
            </a:endParaRPr>
          </a:p>
        </p:txBody>
      </p:sp>
      <p:sp>
        <p:nvSpPr>
          <p:cNvPr id="21" name="TextBox 20"/>
          <p:cNvSpPr txBox="1"/>
          <p:nvPr/>
        </p:nvSpPr>
        <p:spPr>
          <a:xfrm>
            <a:off x="2366995" y="2318064"/>
            <a:ext cx="1992669" cy="829945"/>
          </a:xfrm>
          <a:prstGeom prst="rect">
            <a:avLst/>
          </a:prstGeom>
          <a:noFill/>
        </p:spPr>
        <p:txBody>
          <a:bodyPr wrap="square" rtlCol="0">
            <a:spAutoFit/>
          </a:bodyPr>
          <a:p>
            <a:pPr algn="ctr">
              <a:lnSpc>
                <a:spcPct val="100000"/>
              </a:lnSpc>
            </a:pPr>
            <a:r>
              <a:rPr lang="zh-CN" altLang="en-US" sz="2400" dirty="0">
                <a:solidFill>
                  <a:schemeClr val="bg1"/>
                </a:solidFill>
                <a:cs typeface="+mn-ea"/>
                <a:sym typeface="+mn-lt"/>
              </a:rPr>
              <a:t>个人</a:t>
            </a:r>
            <a:endParaRPr lang="zh-CN" altLang="en-US" sz="2400" dirty="0">
              <a:solidFill>
                <a:schemeClr val="bg1"/>
              </a:solidFill>
              <a:cs typeface="+mn-ea"/>
              <a:sym typeface="+mn-lt"/>
            </a:endParaRPr>
          </a:p>
          <a:p>
            <a:pPr algn="ctr">
              <a:lnSpc>
                <a:spcPct val="100000"/>
              </a:lnSpc>
            </a:pPr>
            <a:r>
              <a:rPr lang="zh-CN" altLang="en-US" sz="2400" dirty="0">
                <a:solidFill>
                  <a:schemeClr val="bg1"/>
                </a:solidFill>
                <a:cs typeface="+mn-ea"/>
                <a:sym typeface="+mn-lt"/>
              </a:rPr>
              <a:t>客户画像</a:t>
            </a:r>
            <a:endParaRPr lang="zh-CN" altLang="en-US" sz="2400" dirty="0">
              <a:solidFill>
                <a:schemeClr val="bg1"/>
              </a:solidFill>
              <a:cs typeface="+mn-ea"/>
              <a:sym typeface="+mn-lt"/>
            </a:endParaRPr>
          </a:p>
        </p:txBody>
      </p:sp>
      <p:sp>
        <p:nvSpPr>
          <p:cNvPr id="22" name="TextBox 21"/>
          <p:cNvSpPr txBox="1"/>
          <p:nvPr/>
        </p:nvSpPr>
        <p:spPr>
          <a:xfrm>
            <a:off x="7721841" y="2318064"/>
            <a:ext cx="1992669" cy="829945"/>
          </a:xfrm>
          <a:prstGeom prst="rect">
            <a:avLst/>
          </a:prstGeom>
          <a:noFill/>
        </p:spPr>
        <p:txBody>
          <a:bodyPr wrap="square" rtlCol="0">
            <a:spAutoFit/>
          </a:bodyPr>
          <a:p>
            <a:pPr algn="ctr">
              <a:lnSpc>
                <a:spcPct val="100000"/>
              </a:lnSpc>
            </a:pPr>
            <a:r>
              <a:rPr altLang="zh-CN" sz="2400" dirty="0">
                <a:solidFill>
                  <a:schemeClr val="bg1"/>
                </a:solidFill>
              </a:rPr>
              <a:t>企业</a:t>
            </a:r>
            <a:endParaRPr altLang="zh-CN" sz="2400" dirty="0">
              <a:solidFill>
                <a:schemeClr val="bg1"/>
              </a:solidFill>
            </a:endParaRPr>
          </a:p>
          <a:p>
            <a:pPr algn="ctr">
              <a:lnSpc>
                <a:spcPct val="100000"/>
              </a:lnSpc>
            </a:pPr>
            <a:r>
              <a:rPr altLang="zh-CN" sz="2400" dirty="0">
                <a:solidFill>
                  <a:schemeClr val="bg1"/>
                </a:solidFill>
              </a:rPr>
              <a:t>客户画像</a:t>
            </a:r>
            <a:endParaRPr altLang="zh-CN" sz="2400" dirty="0">
              <a:solidFill>
                <a:schemeClr val="bg1"/>
              </a:solidFill>
            </a:endParaRPr>
          </a:p>
        </p:txBody>
      </p:sp>
      <p:sp>
        <p:nvSpPr>
          <p:cNvPr id="8" name="文本框 7"/>
          <p:cNvSpPr txBox="1"/>
          <p:nvPr/>
        </p:nvSpPr>
        <p:spPr>
          <a:xfrm>
            <a:off x="1282700" y="3949700"/>
            <a:ext cx="4160520" cy="1337945"/>
          </a:xfrm>
          <a:prstGeom prst="rect">
            <a:avLst/>
          </a:prstGeom>
          <a:noFill/>
        </p:spPr>
        <p:txBody>
          <a:bodyPr wrap="square" rtlCol="0">
            <a:spAutoFit/>
          </a:bodyPr>
          <a:p>
            <a:pPr>
              <a:lnSpc>
                <a:spcPct val="150000"/>
              </a:lnSpc>
              <a:spcBef>
                <a:spcPts val="0"/>
              </a:spcBef>
              <a:spcAft>
                <a:spcPts val="0"/>
              </a:spcAft>
            </a:pPr>
            <a:r>
              <a:rPr lang="zh-CN" altLang="en-US" sz="1800"/>
              <a:t>个人客户画像包括人口统计信息、社会关系、地理位置、付款记录、就业记录、借贷记录、风险偏好、信用信息等。</a:t>
            </a:r>
            <a:endParaRPr lang="zh-CN" altLang="en-US" sz="1800"/>
          </a:p>
        </p:txBody>
      </p:sp>
      <p:sp>
        <p:nvSpPr>
          <p:cNvPr id="10" name="矩形 9"/>
          <p:cNvSpPr/>
          <p:nvPr/>
        </p:nvSpPr>
        <p:spPr>
          <a:xfrm>
            <a:off x="6243955" y="3656318"/>
            <a:ext cx="4947920" cy="23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a:p>
            <a:pPr algn="ctr"/>
            <a:endParaRPr lang="zh-CN" altLang="en-US"/>
          </a:p>
          <a:p>
            <a:pPr algn="ctr"/>
            <a:endParaRPr lang="zh-CN" altLang="en-US"/>
          </a:p>
          <a:p>
            <a:pPr algn="ctr"/>
            <a:endParaRPr lang="zh-CN" altLang="en-US"/>
          </a:p>
          <a:p>
            <a:pPr algn="ctr"/>
            <a:endParaRPr lang="zh-CN" altLang="en-US"/>
          </a:p>
          <a:p>
            <a:pPr algn="ctr"/>
            <a:endParaRPr lang="zh-CN" altLang="en-US"/>
          </a:p>
        </p:txBody>
      </p:sp>
      <p:sp>
        <p:nvSpPr>
          <p:cNvPr id="11" name="文本框 10"/>
          <p:cNvSpPr txBox="1"/>
          <p:nvPr/>
        </p:nvSpPr>
        <p:spPr>
          <a:xfrm>
            <a:off x="6638290" y="3949700"/>
            <a:ext cx="4160520" cy="1753235"/>
          </a:xfrm>
          <a:prstGeom prst="rect">
            <a:avLst/>
          </a:prstGeom>
          <a:noFill/>
        </p:spPr>
        <p:txBody>
          <a:bodyPr wrap="square" rtlCol="0">
            <a:spAutoFit/>
          </a:bodyPr>
          <a:p>
            <a:pPr>
              <a:lnSpc>
                <a:spcPct val="150000"/>
              </a:lnSpc>
              <a:spcBef>
                <a:spcPts val="0"/>
              </a:spcBef>
              <a:spcAft>
                <a:spcPts val="0"/>
              </a:spcAft>
            </a:pPr>
            <a:r>
              <a:rPr lang="zh-CN" altLang="en-US" sz="1800"/>
              <a:t>企业客户画像包括企业的身份信息、企业的财务信息、企业的公司治理结构、企业的产品和服务、企业上下游情况、市场营销情况，企业信用等。</a:t>
            </a:r>
            <a:endParaRPr lang="zh-CN" altLang="en-US" sz="1800"/>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500"/>
                            </p:stCondLst>
                            <p:childTnLst>
                              <p:par>
                                <p:cTn id="39" presetID="47"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5" grpId="0" bldLvl="0" animBg="1"/>
      <p:bldP spid="20" grpId="0" bldLvl="0" animBg="1"/>
      <p:bldP spid="21" grpId="0"/>
      <p:bldP spid="22" grpId="0"/>
      <p:bldP spid="9" grpId="0" animBg="1"/>
      <p:bldP spid="8" grpId="0"/>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ym typeface="+mn-ea"/>
              </a:rPr>
              <a:t>大数据在金融领域的应用</a:t>
            </a:r>
            <a:endParaRPr lang="zh-CN" altLang="en-US">
              <a:solidFill>
                <a:schemeClr val="accent1"/>
              </a:solidFill>
            </a:endParaRPr>
          </a:p>
        </p:txBody>
      </p:sp>
      <p:grpSp>
        <p:nvGrpSpPr>
          <p:cNvPr id="16" name="组合 15"/>
          <p:cNvGrpSpPr/>
          <p:nvPr/>
        </p:nvGrpSpPr>
        <p:grpSpPr>
          <a:xfrm>
            <a:off x="634365" y="887095"/>
            <a:ext cx="3548544" cy="473075"/>
            <a:chOff x="2347" y="2773"/>
            <a:chExt cx="6370"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178"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37502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（一）大数据精准客户画像</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4241800" y="939800"/>
            <a:ext cx="3477895" cy="368300"/>
          </a:xfrm>
          <a:prstGeom prst="rect">
            <a:avLst/>
          </a:prstGeom>
          <a:noFill/>
        </p:spPr>
        <p:txBody>
          <a:bodyPr wrap="square">
            <a:spAutoFit/>
          </a:bodyPr>
          <a:p>
            <a:r>
              <a:rPr sz="1800" b="1" dirty="0">
                <a:solidFill>
                  <a:schemeClr val="accent1"/>
                </a:solidFill>
                <a:latin typeface="微软雅黑" panose="020B0503020204020204" charset="-122"/>
                <a:ea typeface="微软雅黑" panose="020B0503020204020204" charset="-122"/>
                <a:sym typeface="+mn-ea"/>
              </a:rPr>
              <a:t>3.</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大数据精准客户画像的步骤</a:t>
            </a:r>
            <a:endParaRPr sz="1800" b="1" dirty="0">
              <a:solidFill>
                <a:schemeClr val="accent1"/>
              </a:solidFill>
              <a:latin typeface="微软雅黑" panose="020B0503020204020204" charset="-122"/>
              <a:ea typeface="微软雅黑" panose="020B0503020204020204" charset="-122"/>
              <a:sym typeface="+mn-ea"/>
            </a:endParaRPr>
          </a:p>
        </p:txBody>
      </p:sp>
      <p:cxnSp>
        <p:nvCxnSpPr>
          <p:cNvPr id="2" name="直接连接符 1"/>
          <p:cNvCxnSpPr/>
          <p:nvPr>
            <p:custDataLst>
              <p:tags r:id="rId1"/>
            </p:custDataLst>
          </p:nvPr>
        </p:nvCxnSpPr>
        <p:spPr>
          <a:xfrm>
            <a:off x="964878" y="3984636"/>
            <a:ext cx="10263514" cy="0"/>
          </a:xfrm>
          <a:prstGeom prst="line">
            <a:avLst/>
          </a:prstGeom>
          <a:ln w="12700">
            <a:solidFill>
              <a:schemeClr val="l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泪滴形 2"/>
          <p:cNvSpPr/>
          <p:nvPr>
            <p:custDataLst>
              <p:tags r:id="rId2"/>
            </p:custDataLst>
          </p:nvPr>
        </p:nvSpPr>
        <p:spPr>
          <a:xfrm rot="8100436">
            <a:off x="1725010" y="2209601"/>
            <a:ext cx="959339" cy="959339"/>
          </a:xfrm>
          <a:prstGeom prst="teardrop">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4" name="文本框 3"/>
          <p:cNvSpPr txBox="1"/>
          <p:nvPr>
            <p:custDataLst>
              <p:tags r:id="rId3"/>
            </p:custDataLst>
          </p:nvPr>
        </p:nvSpPr>
        <p:spPr>
          <a:xfrm>
            <a:off x="1844679" y="2329269"/>
            <a:ext cx="720000" cy="720000"/>
          </a:xfrm>
          <a:prstGeom prst="rect">
            <a:avLst/>
          </a:prstGeom>
          <a:noFill/>
        </p:spPr>
        <p:txBody>
          <a:bodyPr wrap="square" rtlCol="0" anchor="ctr" anchorCtr="0">
            <a:normAutofit fontScale="75000" lnSpcReduction="20000"/>
          </a:bodyPr>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01</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7" name="泪滴形 6"/>
          <p:cNvSpPr/>
          <p:nvPr>
            <p:custDataLst>
              <p:tags r:id="rId4"/>
            </p:custDataLst>
          </p:nvPr>
        </p:nvSpPr>
        <p:spPr>
          <a:xfrm rot="18886495">
            <a:off x="9181282" y="4811879"/>
            <a:ext cx="959339" cy="959339"/>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custDataLst>
              <p:tags r:id="rId5"/>
            </p:custDataLst>
          </p:nvPr>
        </p:nvSpPr>
        <p:spPr>
          <a:xfrm>
            <a:off x="9300951" y="4931548"/>
            <a:ext cx="720000" cy="720000"/>
          </a:xfrm>
          <a:prstGeom prst="rect">
            <a:avLst/>
          </a:prstGeom>
          <a:noFill/>
        </p:spPr>
        <p:txBody>
          <a:bodyPr wrap="square" rtlCol="0" anchor="ctr" anchorCtr="0">
            <a:normAutofit fontScale="75000" lnSpcReduction="20000"/>
          </a:bodyPr>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04</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18" name="泪滴形 17"/>
          <p:cNvSpPr/>
          <p:nvPr>
            <p:custDataLst>
              <p:tags r:id="rId6"/>
            </p:custDataLst>
          </p:nvPr>
        </p:nvSpPr>
        <p:spPr>
          <a:xfrm rot="18886495">
            <a:off x="4153008" y="4808434"/>
            <a:ext cx="959339" cy="959339"/>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custDataLst>
              <p:tags r:id="rId7"/>
            </p:custDataLst>
          </p:nvPr>
        </p:nvSpPr>
        <p:spPr>
          <a:xfrm>
            <a:off x="4272677" y="4928103"/>
            <a:ext cx="720000" cy="720000"/>
          </a:xfrm>
          <a:prstGeom prst="rect">
            <a:avLst/>
          </a:prstGeom>
          <a:noFill/>
        </p:spPr>
        <p:txBody>
          <a:bodyPr wrap="square" rtlCol="0" anchor="ctr" anchorCtr="0">
            <a:normAutofit fontScale="75000" lnSpcReduction="20000"/>
          </a:bodyPr>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02</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19" name="泪滴形 18"/>
          <p:cNvSpPr/>
          <p:nvPr>
            <p:custDataLst>
              <p:tags r:id="rId8"/>
            </p:custDataLst>
          </p:nvPr>
        </p:nvSpPr>
        <p:spPr>
          <a:xfrm rot="8100436">
            <a:off x="6704604" y="2203748"/>
            <a:ext cx="959339" cy="959339"/>
          </a:xfrm>
          <a:prstGeom prst="teardrop">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23" name="文本框 22"/>
          <p:cNvSpPr txBox="1"/>
          <p:nvPr>
            <p:custDataLst>
              <p:tags r:id="rId9"/>
            </p:custDataLst>
          </p:nvPr>
        </p:nvSpPr>
        <p:spPr>
          <a:xfrm>
            <a:off x="6824273" y="2323417"/>
            <a:ext cx="720000" cy="720000"/>
          </a:xfrm>
          <a:prstGeom prst="rect">
            <a:avLst/>
          </a:prstGeom>
          <a:noFill/>
        </p:spPr>
        <p:txBody>
          <a:bodyPr wrap="square" rtlCol="0" anchor="ctr" anchorCtr="0">
            <a:normAutofit fontScale="75000" lnSpcReduction="20000"/>
          </a:bodyPr>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03</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24" name="文本框 23"/>
          <p:cNvSpPr txBox="1"/>
          <p:nvPr>
            <p:custDataLst>
              <p:tags r:id="rId10"/>
            </p:custDataLst>
          </p:nvPr>
        </p:nvSpPr>
        <p:spPr>
          <a:xfrm>
            <a:off x="3662284" y="2953132"/>
            <a:ext cx="1894304" cy="800164"/>
          </a:xfrm>
          <a:prstGeom prst="rect">
            <a:avLst/>
          </a:prstGeom>
          <a:noFill/>
        </p:spPr>
        <p:txBody>
          <a:bodyPr wrap="square" rtlCol="0" anchor="b">
            <a:noAutofit/>
          </a:bodyPr>
          <a:p>
            <a:pPr marL="0" lvl="0" indent="0" algn="ctr">
              <a:lnSpc>
                <a:spcPct val="120000"/>
              </a:lnSpc>
              <a:spcBef>
                <a:spcPts val="0"/>
              </a:spcBef>
              <a:spcAft>
                <a:spcPts val="0"/>
              </a:spcAft>
              <a:buSzPct val="100000"/>
            </a:pPr>
            <a:r>
              <a:rPr lang="zh-CN" altLang="en-US" sz="2000" spc="150" dirty="0">
                <a:solidFill>
                  <a:schemeClr val="tx1"/>
                </a:solidFill>
                <a:latin typeface="Arial" panose="020B0604020202020204" pitchFamily="34" charset="0"/>
                <a:ea typeface="微软雅黑" panose="020B0503020204020204" charset="-122"/>
              </a:rPr>
              <a:t>找到同研究目的所需的数据</a:t>
            </a:r>
            <a:endParaRPr lang="zh-CN" altLang="en-US" sz="2000" spc="150" dirty="0">
              <a:solidFill>
                <a:schemeClr val="tx1"/>
              </a:solidFill>
              <a:latin typeface="Arial" panose="020B0604020202020204" pitchFamily="34" charset="0"/>
              <a:ea typeface="微软雅黑" panose="020B0503020204020204" charset="-122"/>
            </a:endParaRPr>
          </a:p>
        </p:txBody>
      </p:sp>
      <p:sp>
        <p:nvSpPr>
          <p:cNvPr id="25" name="文本框 24"/>
          <p:cNvSpPr txBox="1"/>
          <p:nvPr>
            <p:custDataLst>
              <p:tags r:id="rId11"/>
            </p:custDataLst>
          </p:nvPr>
        </p:nvSpPr>
        <p:spPr>
          <a:xfrm>
            <a:off x="6234898" y="4224232"/>
            <a:ext cx="1894304" cy="800164"/>
          </a:xfrm>
          <a:prstGeom prst="rect">
            <a:avLst/>
          </a:prstGeom>
          <a:noFill/>
        </p:spPr>
        <p:txBody>
          <a:bodyPr wrap="square" rtlCol="0"/>
          <a:p>
            <a:pPr marL="0" lvl="0" indent="0" algn="ctr">
              <a:lnSpc>
                <a:spcPct val="120000"/>
              </a:lnSpc>
              <a:spcBef>
                <a:spcPts val="0"/>
              </a:spcBef>
              <a:spcAft>
                <a:spcPts val="0"/>
              </a:spcAft>
              <a:buSzPct val="100000"/>
            </a:pPr>
            <a:r>
              <a:rPr lang="zh-CN" altLang="en-US" sz="2000" spc="150" dirty="0">
                <a:solidFill>
                  <a:schemeClr val="tx1"/>
                </a:solidFill>
                <a:latin typeface="Arial" panose="020B0604020202020204" pitchFamily="34" charset="0"/>
                <a:ea typeface="微软雅黑" panose="020B0503020204020204" charset="-122"/>
              </a:rPr>
              <a:t>对数据进行分类和标签化</a:t>
            </a:r>
            <a:endParaRPr lang="zh-CN" altLang="en-US" sz="2000" spc="150" dirty="0">
              <a:solidFill>
                <a:schemeClr val="tx1"/>
              </a:solidFill>
              <a:latin typeface="Arial" panose="020B0604020202020204" pitchFamily="34" charset="0"/>
              <a:ea typeface="微软雅黑" panose="020B0503020204020204" charset="-122"/>
            </a:endParaRPr>
          </a:p>
        </p:txBody>
      </p:sp>
      <p:sp>
        <p:nvSpPr>
          <p:cNvPr id="28" name="文本框 27"/>
          <p:cNvSpPr txBox="1"/>
          <p:nvPr>
            <p:custDataLst>
              <p:tags r:id="rId12"/>
            </p:custDataLst>
          </p:nvPr>
        </p:nvSpPr>
        <p:spPr>
          <a:xfrm>
            <a:off x="8701927" y="2980286"/>
            <a:ext cx="1894304" cy="800164"/>
          </a:xfrm>
          <a:prstGeom prst="rect">
            <a:avLst/>
          </a:prstGeom>
          <a:noFill/>
        </p:spPr>
        <p:txBody>
          <a:bodyPr wrap="square" rtlCol="0" anchor="b">
            <a:noAutofit/>
          </a:bodyPr>
          <a:p>
            <a:pPr marL="0" lvl="0" indent="0" algn="ctr">
              <a:lnSpc>
                <a:spcPct val="120000"/>
              </a:lnSpc>
              <a:spcBef>
                <a:spcPts val="0"/>
              </a:spcBef>
              <a:spcAft>
                <a:spcPts val="0"/>
              </a:spcAft>
              <a:buSzPct val="100000"/>
            </a:pPr>
            <a:r>
              <a:rPr lang="zh-CN" altLang="en-US" sz="2000" spc="150" dirty="0">
                <a:solidFill>
                  <a:schemeClr val="tx1"/>
                </a:solidFill>
                <a:latin typeface="Arial" panose="020B0604020202020204" pitchFamily="34" charset="0"/>
                <a:ea typeface="微软雅黑" panose="020B0503020204020204" charset="-122"/>
              </a:rPr>
              <a:t>依据数据分析存在的机会点</a:t>
            </a:r>
            <a:endParaRPr lang="zh-CN" altLang="en-US" sz="2000" spc="150" dirty="0">
              <a:solidFill>
                <a:schemeClr val="tx1"/>
              </a:solidFill>
              <a:latin typeface="Arial" panose="020B0604020202020204" pitchFamily="34" charset="0"/>
              <a:ea typeface="微软雅黑" panose="020B0503020204020204" charset="-122"/>
            </a:endParaRPr>
          </a:p>
        </p:txBody>
      </p:sp>
      <p:cxnSp>
        <p:nvCxnSpPr>
          <p:cNvPr id="32" name="直接连接符 31"/>
          <p:cNvCxnSpPr/>
          <p:nvPr>
            <p:custDataLst>
              <p:tags r:id="rId13"/>
            </p:custDataLst>
          </p:nvPr>
        </p:nvCxnSpPr>
        <p:spPr>
          <a:xfrm>
            <a:off x="2203765" y="3436350"/>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椭圆 25"/>
          <p:cNvSpPr/>
          <p:nvPr>
            <p:custDataLst>
              <p:tags r:id="rId14"/>
            </p:custDataLst>
          </p:nvPr>
        </p:nvSpPr>
        <p:spPr>
          <a:xfrm>
            <a:off x="2118519" y="3903464"/>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34" name="椭圆 33"/>
          <p:cNvSpPr/>
          <p:nvPr>
            <p:custDataLst>
              <p:tags r:id="rId15"/>
            </p:custDataLst>
          </p:nvPr>
        </p:nvSpPr>
        <p:spPr>
          <a:xfrm>
            <a:off x="4543941" y="3901927"/>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27" name="椭圆 26"/>
          <p:cNvSpPr/>
          <p:nvPr>
            <p:custDataLst>
              <p:tags r:id="rId16"/>
            </p:custDataLst>
          </p:nvPr>
        </p:nvSpPr>
        <p:spPr>
          <a:xfrm>
            <a:off x="7097365" y="3907931"/>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36" name="椭圆 35"/>
          <p:cNvSpPr/>
          <p:nvPr>
            <p:custDataLst>
              <p:tags r:id="rId17"/>
            </p:custDataLst>
          </p:nvPr>
        </p:nvSpPr>
        <p:spPr>
          <a:xfrm>
            <a:off x="9578349" y="3903572"/>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cxnSp>
        <p:nvCxnSpPr>
          <p:cNvPr id="39" name="直接连接符 38"/>
          <p:cNvCxnSpPr/>
          <p:nvPr>
            <p:custDataLst>
              <p:tags r:id="rId18"/>
            </p:custDataLst>
          </p:nvPr>
        </p:nvCxnSpPr>
        <p:spPr>
          <a:xfrm>
            <a:off x="7181589" y="3418938"/>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custDataLst>
              <p:tags r:id="rId19"/>
            </p:custDataLst>
          </p:nvPr>
        </p:nvCxnSpPr>
        <p:spPr>
          <a:xfrm>
            <a:off x="4622272" y="4122627"/>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20"/>
            </p:custDataLst>
          </p:nvPr>
        </p:nvCxnSpPr>
        <p:spPr>
          <a:xfrm>
            <a:off x="9657478" y="4136013"/>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文本框 43"/>
          <p:cNvSpPr txBox="1"/>
          <p:nvPr>
            <p:custDataLst>
              <p:tags r:id="rId21"/>
            </p:custDataLst>
          </p:nvPr>
        </p:nvSpPr>
        <p:spPr>
          <a:xfrm>
            <a:off x="1256851" y="4231774"/>
            <a:ext cx="1894304" cy="800164"/>
          </a:xfrm>
          <a:prstGeom prst="rect">
            <a:avLst/>
          </a:prstGeom>
          <a:noFill/>
        </p:spPr>
        <p:txBody>
          <a:bodyPr wrap="square" rtlCol="0"/>
          <a:p>
            <a:pPr marL="0" lvl="0" indent="0" algn="ctr">
              <a:lnSpc>
                <a:spcPct val="120000"/>
              </a:lnSpc>
              <a:spcBef>
                <a:spcPts val="0"/>
              </a:spcBef>
              <a:spcAft>
                <a:spcPts val="0"/>
              </a:spcAft>
              <a:buSzPct val="100000"/>
            </a:pPr>
            <a:r>
              <a:rPr lang="zh-CN" altLang="en-US" sz="2000" spc="150" dirty="0">
                <a:solidFill>
                  <a:schemeClr val="tx1"/>
                </a:solidFill>
                <a:latin typeface="Arial" panose="020B0604020202020204" pitchFamily="34" charset="0"/>
                <a:ea typeface="微软雅黑" panose="020B0503020204020204" charset="-122"/>
              </a:rPr>
              <a:t>画像所需数据的收集和整理</a:t>
            </a:r>
            <a:endParaRPr lang="zh-CN" altLang="en-US" sz="2000" spc="150" dirty="0">
              <a:solidFill>
                <a:schemeClr val="tx1"/>
              </a:solidFill>
              <a:latin typeface="Arial" panose="020B0604020202020204" pitchFamily="34" charset="0"/>
              <a:ea typeface="微软雅黑" panose="020B0503020204020204" charset="-122"/>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up)">
                                      <p:cBhvr>
                                        <p:cTn id="52" dur="500"/>
                                        <p:tgtEl>
                                          <p:spTgt spid="41"/>
                                        </p:tgtEl>
                                      </p:cBhvr>
                                    </p:animEffect>
                                  </p:childTnLst>
                                </p:cTn>
                              </p:par>
                            </p:childTnLst>
                          </p:cTn>
                        </p:par>
                        <p:par>
                          <p:cTn id="53" fill="hold">
                            <p:stCondLst>
                              <p:cond delay="1000"/>
                            </p:stCondLst>
                            <p:childTnLst>
                              <p:par>
                                <p:cTn id="54" presetID="22" presetClass="entr" presetSubtype="1"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up)">
                                      <p:cBhvr>
                                        <p:cTn id="56" dur="500"/>
                                        <p:tgtEl>
                                          <p:spTgt spid="1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up)">
                                      <p:cBhvr>
                                        <p:cTn id="59" dur="500"/>
                                        <p:tgtEl>
                                          <p:spTgt spid="1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childTnLst>
                          </p:cTn>
                        </p:par>
                        <p:par>
                          <p:cTn id="70" fill="hold">
                            <p:stCondLst>
                              <p:cond delay="500"/>
                            </p:stCondLst>
                            <p:childTnLst>
                              <p:par>
                                <p:cTn id="71" presetID="22" presetClass="entr" presetSubtype="4"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down)">
                                      <p:cBhvr>
                                        <p:cTn id="73" dur="500"/>
                                        <p:tgtEl>
                                          <p:spTgt spid="39"/>
                                        </p:tgtEl>
                                      </p:cBhvr>
                                    </p:animEffect>
                                  </p:childTnLst>
                                </p:cTn>
                              </p:par>
                            </p:childTnLst>
                          </p:cTn>
                        </p:par>
                        <p:par>
                          <p:cTn id="74" fill="hold">
                            <p:stCondLst>
                              <p:cond delay="1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500"/>
                                        <p:tgtEl>
                                          <p:spTgt spid="19"/>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up)">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Effect transition="in" filter="fade">
                                      <p:cBhvr>
                                        <p:cTn id="90" dur="500"/>
                                        <p:tgtEl>
                                          <p:spTgt spid="36"/>
                                        </p:tgtEl>
                                      </p:cBhvr>
                                    </p:animEffect>
                                  </p:childTnLst>
                                </p:cTn>
                              </p:par>
                            </p:childTnLst>
                          </p:cTn>
                        </p:par>
                        <p:par>
                          <p:cTn id="91" fill="hold">
                            <p:stCondLst>
                              <p:cond delay="500"/>
                            </p:stCondLst>
                            <p:childTnLst>
                              <p:par>
                                <p:cTn id="92" presetID="22" presetClass="entr" presetSubtype="1" fill="hold"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up)">
                                      <p:cBhvr>
                                        <p:cTn id="94" dur="500"/>
                                        <p:tgtEl>
                                          <p:spTgt spid="42"/>
                                        </p:tgtEl>
                                      </p:cBhvr>
                                    </p:animEffect>
                                  </p:childTnLst>
                                </p:cTn>
                              </p:par>
                            </p:childTnLst>
                          </p:cTn>
                        </p:par>
                        <p:par>
                          <p:cTn id="95" fill="hold">
                            <p:stCondLst>
                              <p:cond delay="1000"/>
                            </p:stCondLst>
                            <p:childTnLst>
                              <p:par>
                                <p:cTn id="96" presetID="22" presetClass="entr" presetSubtype="1"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up)">
                                      <p:cBhvr>
                                        <p:cTn id="98" dur="500"/>
                                        <p:tgtEl>
                                          <p:spTgt spid="13"/>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up)">
                                      <p:cBhvr>
                                        <p:cTn id="101" dur="500"/>
                                        <p:tgtEl>
                                          <p:spTgt spid="7"/>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down)">
                                      <p:cBhvr>
                                        <p:cTn id="10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26" grpId="0" bldLvl="0" animBg="1"/>
      <p:bldP spid="34" grpId="0" bldLvl="0" animBg="1"/>
      <p:bldP spid="27" grpId="0" bldLvl="0" animBg="1"/>
      <p:bldP spid="36" grpId="0" bldLvl="0" animBg="1"/>
      <p:bldP spid="4" grpId="0"/>
      <p:bldP spid="3" grpId="0" bldLvl="0" animBg="1"/>
      <p:bldP spid="23" grpId="0"/>
      <p:bldP spid="19" grpId="0" bldLvl="0" animBg="1"/>
      <p:bldP spid="18" grpId="0" bldLvl="0" animBg="1"/>
      <p:bldP spid="17" grpId="0"/>
      <p:bldP spid="13" grpId="0"/>
      <p:bldP spid="7" grpId="0" bldLvl="0" animBg="1"/>
      <p:bldP spid="44" grpId="0"/>
      <p:bldP spid="25" grpId="0"/>
      <p:bldP spid="24"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pic>
        <p:nvPicPr>
          <p:cNvPr id="5" name="图片 4" descr="logo2"/>
          <p:cNvPicPr>
            <a:picLocks noChangeAspect="1"/>
          </p:cNvPicPr>
          <p:nvPr/>
        </p:nvPicPr>
        <p:blipFill>
          <a:blip r:embed="rId5"/>
          <a:stretch>
            <a:fillRect/>
          </a:stretch>
        </p:blipFill>
        <p:spPr>
          <a:xfrm>
            <a:off x="9654701" y="210547"/>
            <a:ext cx="2366141" cy="524869"/>
          </a:xfrm>
          <a:prstGeom prst="rect">
            <a:avLst/>
          </a:prstGeom>
        </p:spPr>
      </p:pic>
      <p:sp>
        <p:nvSpPr>
          <p:cNvPr id="7" name="文本框 6"/>
          <p:cNvSpPr txBox="1"/>
          <p:nvPr/>
        </p:nvSpPr>
        <p:spPr>
          <a:xfrm>
            <a:off x="5572125" y="2372360"/>
            <a:ext cx="5827395" cy="1896745"/>
          </a:xfrm>
          <a:prstGeom prst="rect">
            <a:avLst/>
          </a:prstGeom>
          <a:noFill/>
        </p:spPr>
        <p:txBody>
          <a:bodyPr wrap="square" rtlCol="0">
            <a:spAutoFit/>
          </a:bodyPr>
          <a:p>
            <a:pPr algn="l"/>
            <a:r>
              <a:rPr kumimoji="1" lang="zh-CN" altLang="en-US" sz="5865" b="1" dirty="0" smtClean="0">
                <a:solidFill>
                  <a:srgbClr val="43536A"/>
                </a:solidFill>
                <a:cs typeface="+mn-ea"/>
                <a:sym typeface="+mn-lt"/>
              </a:rPr>
              <a:t>大数据在金融领域的应用</a:t>
            </a:r>
            <a:endParaRPr kumimoji="1" lang="zh-CN" altLang="en-US" sz="5865" b="1" dirty="0" smtClean="0">
              <a:solidFill>
                <a:srgbClr val="43536A"/>
              </a:solidFill>
              <a:cs typeface="+mn-ea"/>
              <a:sym typeface="+mn-lt"/>
            </a:endParaRPr>
          </a:p>
        </p:txBody>
      </p:sp>
      <p:sp>
        <p:nvSpPr>
          <p:cNvPr id="8" name="平行四边形 7"/>
          <p:cNvSpPr/>
          <p:nvPr>
            <p:custDataLst>
              <p:tags r:id="rId6"/>
            </p:custDataLst>
          </p:nvPr>
        </p:nvSpPr>
        <p:spPr>
          <a:xfrm>
            <a:off x="5571948" y="437398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主讲人：刘杨</a:t>
            </a:r>
            <a:endParaRPr kumimoji="1" lang="zh-CN" altLang="en-US" sz="1600" dirty="0">
              <a:solidFill>
                <a:schemeClr val="dk1"/>
              </a:solidFill>
              <a:latin typeface="+mn-ea"/>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p:bldP spid="12" grpId="0" bldLvl="0" animBg="1"/>
      <p:bldP spid="16" grpId="0" bldLvl="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custDataLst>
              <p:tags r:id="rId1"/>
            </p:custDataLst>
          </p:nvPr>
        </p:nvSpPr>
        <p:spPr>
          <a:xfrm>
            <a:off x="956945" y="1810385"/>
            <a:ext cx="10278110" cy="8147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00000"/>
              </a:lnSpc>
              <a:spcBef>
                <a:spcPts val="0"/>
              </a:spcBef>
              <a:spcAft>
                <a:spcPts val="0"/>
              </a:spcAft>
            </a:pPr>
            <a:r>
              <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rPr>
              <a:t>“精耕细作”的精准营销是企业营销管理发展的大趋势。</a:t>
            </a: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6" name="标题 5"/>
          <p:cNvSpPr>
            <a:spLocks noGrp="1"/>
          </p:cNvSpPr>
          <p:nvPr>
            <p:ph type="title"/>
          </p:nvPr>
        </p:nvSpPr>
        <p:spPr/>
        <p:txBody>
          <a:bodyPr/>
          <a:p>
            <a:r>
              <a:rPr lang="zh-CN" altLang="en-US">
                <a:sym typeface="+mn-ea"/>
              </a:rPr>
              <a:t>大数据在金融领域的应用</a:t>
            </a:r>
            <a:endParaRPr lang="zh-CN" altLang="en-US">
              <a:solidFill>
                <a:schemeClr val="accent1"/>
              </a:solidFill>
            </a:endParaRPr>
          </a:p>
        </p:txBody>
      </p:sp>
      <p:sp>
        <p:nvSpPr>
          <p:cNvPr id="13" name="TextBox 6"/>
          <p:cNvSpPr txBox="1"/>
          <p:nvPr>
            <p:custDataLst>
              <p:tags r:id="rId2"/>
            </p:custDataLst>
          </p:nvPr>
        </p:nvSpPr>
        <p:spPr>
          <a:xfrm>
            <a:off x="956945" y="3068320"/>
            <a:ext cx="5479415" cy="2861310"/>
          </a:xfrm>
          <a:prstGeom prst="rect">
            <a:avLst/>
          </a:prstGeom>
          <a:noFill/>
        </p:spPr>
        <p:txBody>
          <a:bodyPr wrap="square" rtlCol="0">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精准营销是通过定量和定性相结合的方法对目标市场的不同消费者进行细致分析 , 根据他们不同的消费心理和行为特征 , 企业采用有针对性的现代技术、方法和指向明确的策略 , 实现对目标市场不同消费者群体强有效性、高投资回报的营销沟通。</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3124613" cy="473075"/>
            <a:chOff x="2347" y="2773"/>
            <a:chExt cx="5609"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5417"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67335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（二）大数据精准营销</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3793490" y="939800"/>
            <a:ext cx="3477895" cy="368300"/>
          </a:xfrm>
          <a:prstGeom prst="rect">
            <a:avLst/>
          </a:prstGeom>
          <a:noFill/>
        </p:spPr>
        <p:txBody>
          <a:bodyPr wrap="square">
            <a:spAutoFit/>
          </a:bodyPr>
          <a:p>
            <a:r>
              <a:rPr sz="1800" b="1" dirty="0">
                <a:solidFill>
                  <a:schemeClr val="accent1"/>
                </a:solidFill>
                <a:latin typeface="微软雅黑" panose="020B0503020204020204" charset="-122"/>
                <a:ea typeface="微软雅黑" panose="020B0503020204020204" charset="-122"/>
                <a:sym typeface="+mn-ea"/>
              </a:rPr>
              <a:t>1. 精准营销的定义</a:t>
            </a:r>
            <a:endParaRPr sz="1800" b="1" dirty="0">
              <a:solidFill>
                <a:schemeClr val="accent1"/>
              </a:solidFill>
              <a:latin typeface="微软雅黑" panose="020B0503020204020204" charset="-122"/>
              <a:ea typeface="微软雅黑" panose="020B0503020204020204" charset="-122"/>
              <a:sym typeface="+mn-ea"/>
            </a:endParaRPr>
          </a:p>
        </p:txBody>
      </p:sp>
      <p:pic>
        <p:nvPicPr>
          <p:cNvPr id="102" name="图片 101"/>
          <p:cNvPicPr/>
          <p:nvPr/>
        </p:nvPicPr>
        <p:blipFill>
          <a:blip r:embed="rId3"/>
          <a:stretch>
            <a:fillRect/>
          </a:stretch>
        </p:blipFill>
        <p:spPr>
          <a:xfrm>
            <a:off x="6690995" y="2991485"/>
            <a:ext cx="4544060" cy="3015615"/>
          </a:xfrm>
          <a:prstGeom prst="snip2Diag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up)">
                                      <p:cBhvr>
                                        <p:cTn id="25" dur="500"/>
                                        <p:tgtEl>
                                          <p:spTgt spid="13"/>
                                        </p:tgtEl>
                                      </p:cBhvr>
                                    </p:animEffect>
                                  </p:childTnLst>
                                </p:cTn>
                              </p:par>
                              <p:par>
                                <p:cTn id="26" presetID="12" presetClass="entr" presetSubtype="4" fill="hold" nodeType="with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additive="base">
                                        <p:cTn id="28" dur="500"/>
                                        <p:tgtEl>
                                          <p:spTgt spid="102"/>
                                        </p:tgtEl>
                                        <p:attrNameLst>
                                          <p:attrName>ppt_y</p:attrName>
                                        </p:attrNameLst>
                                      </p:cBhvr>
                                      <p:tavLst>
                                        <p:tav tm="0">
                                          <p:val>
                                            <p:strVal val="#ppt_y+#ppt_h*1.125000"/>
                                          </p:val>
                                        </p:tav>
                                        <p:tav tm="100000">
                                          <p:val>
                                            <p:strVal val="#ppt_y"/>
                                          </p:val>
                                        </p:tav>
                                      </p:tavLst>
                                    </p:anim>
                                    <p:animEffect transition="in" filter="wipe(up)">
                                      <p:cBhvr>
                                        <p:cTn id="29"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5" grpId="0"/>
      <p:bldP spid="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ym typeface="+mn-ea"/>
              </a:rPr>
              <a:t>大数据在金融领域的应用</a:t>
            </a:r>
            <a:endParaRPr lang="zh-CN" altLang="en-US">
              <a:solidFill>
                <a:schemeClr val="accent1"/>
              </a:solidFill>
            </a:endParaRPr>
          </a:p>
        </p:txBody>
      </p:sp>
      <p:grpSp>
        <p:nvGrpSpPr>
          <p:cNvPr id="16" name="组合 15"/>
          <p:cNvGrpSpPr/>
          <p:nvPr/>
        </p:nvGrpSpPr>
        <p:grpSpPr>
          <a:xfrm>
            <a:off x="634365" y="887095"/>
            <a:ext cx="3124613" cy="473075"/>
            <a:chOff x="2347" y="2773"/>
            <a:chExt cx="5609"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5417"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67335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（二）大数据精准营销</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3793490" y="939800"/>
            <a:ext cx="3477895" cy="368300"/>
          </a:xfrm>
          <a:prstGeom prst="rect">
            <a:avLst/>
          </a:prstGeom>
          <a:noFill/>
        </p:spPr>
        <p:txBody>
          <a:bodyPr wrap="square">
            <a:spAutoFit/>
          </a:bodyPr>
          <a:p>
            <a:r>
              <a:rPr sz="1800" b="1" dirty="0">
                <a:solidFill>
                  <a:schemeClr val="accent1"/>
                </a:solidFill>
                <a:latin typeface="微软雅黑" panose="020B0503020204020204" charset="-122"/>
                <a:ea typeface="微软雅黑" panose="020B0503020204020204" charset="-122"/>
                <a:sym typeface="+mn-ea"/>
              </a:rPr>
              <a:t>2.</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大数据精准营销的作用</a:t>
            </a:r>
            <a:endParaRPr sz="1800" b="1" dirty="0">
              <a:solidFill>
                <a:schemeClr val="accent1"/>
              </a:solidFill>
              <a:latin typeface="微软雅黑" panose="020B0503020204020204" charset="-122"/>
              <a:ea typeface="微软雅黑" panose="020B0503020204020204" charset="-122"/>
              <a:sym typeface="+mn-ea"/>
            </a:endParaRPr>
          </a:p>
        </p:txBody>
      </p:sp>
      <p:grpSp>
        <p:nvGrpSpPr>
          <p:cNvPr id="43" name="组合 42"/>
          <p:cNvGrpSpPr/>
          <p:nvPr/>
        </p:nvGrpSpPr>
        <p:grpSpPr>
          <a:xfrm>
            <a:off x="1021080" y="2766060"/>
            <a:ext cx="2553970" cy="2980690"/>
            <a:chOff x="6079" y="5432"/>
            <a:chExt cx="2250" cy="2626"/>
          </a:xfrm>
        </p:grpSpPr>
        <p:sp>
          <p:nvSpPr>
            <p:cNvPr id="2" name="六边形 1"/>
            <p:cNvSpPr/>
            <p:nvPr>
              <p:custDataLst>
                <p:tags r:id="rId1"/>
              </p:custDataLst>
            </p:nvPr>
          </p:nvSpPr>
          <p:spPr>
            <a:xfrm>
              <a:off x="6439" y="5432"/>
              <a:ext cx="1531" cy="1306"/>
            </a:xfrm>
            <a:prstGeom prst="hexagon">
              <a:avLst/>
            </a:prstGeom>
            <a:solidFill>
              <a:srgbClr val="5265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DINPro-Black" panose="02000503030000020004" charset="0"/>
                  <a:ea typeface="微软雅黑" panose="020B0503020204020204" charset="-122"/>
                  <a:cs typeface="DINPro-Black" panose="02000503030000020004" charset="0"/>
                </a:rPr>
                <a:t>01</a:t>
              </a:r>
              <a:endParaRPr lang="en-US" altLang="zh-CN" sz="3200" dirty="0">
                <a:latin typeface="DINPro-Black" panose="02000503030000020004" charset="0"/>
                <a:ea typeface="微软雅黑" panose="020B0503020204020204" charset="-122"/>
                <a:cs typeface="DINPro-Black" panose="02000503030000020004" charset="0"/>
              </a:endParaRPr>
            </a:p>
          </p:txBody>
        </p:sp>
        <p:sp>
          <p:nvSpPr>
            <p:cNvPr id="36" name="文本框 10"/>
            <p:cNvSpPr txBox="1"/>
            <p:nvPr>
              <p:custDataLst>
                <p:tags r:id="rId2"/>
              </p:custDataLst>
            </p:nvPr>
          </p:nvSpPr>
          <p:spPr>
            <a:xfrm>
              <a:off x="6079" y="6980"/>
              <a:ext cx="2250" cy="1078"/>
            </a:xfrm>
            <a:prstGeom prst="rect">
              <a:avLst/>
            </a:prstGeom>
            <a:noFill/>
          </p:spPr>
          <p:txBody>
            <a:bodyPr vert="horz" wrap="square" lIns="90000" tIns="46800" rIns="90000" bIns="4680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fontAlgn="auto">
                <a:lnSpc>
                  <a:spcPct val="100000"/>
                </a:lnSpc>
                <a:spcBef>
                  <a:spcPts val="0"/>
                </a:spcBef>
                <a:spcAft>
                  <a:spcPts val="0"/>
                </a:spcAft>
                <a:buSzPct val="100000"/>
              </a:pPr>
              <a:r>
                <a:rPr lang="zh-CN" altLang="en-US" b="1" spc="140">
                  <a:solidFill>
                    <a:schemeClr val="tx1"/>
                  </a:solidFill>
                  <a:latin typeface="Arial" panose="020B0604020202020204" pitchFamily="34" charset="0"/>
                  <a:ea typeface="微软雅黑" panose="020B0503020204020204" charset="-122"/>
                  <a:sym typeface="+mn-ea"/>
                </a:rPr>
                <a:t>助力客户信息</a:t>
              </a:r>
              <a:endParaRPr lang="zh-CN" altLang="en-US" b="1" spc="140">
                <a:solidFill>
                  <a:schemeClr val="tx1"/>
                </a:solidFill>
                <a:latin typeface="Arial" panose="020B0604020202020204" pitchFamily="34" charset="0"/>
                <a:ea typeface="微软雅黑" panose="020B0503020204020204" charset="-122"/>
                <a:sym typeface="+mn-ea"/>
              </a:endParaRPr>
            </a:p>
            <a:p>
              <a:pPr marL="0" lvl="0" indent="0" algn="ctr" fontAlgn="auto">
                <a:lnSpc>
                  <a:spcPct val="100000"/>
                </a:lnSpc>
                <a:spcBef>
                  <a:spcPts val="0"/>
                </a:spcBef>
                <a:spcAft>
                  <a:spcPts val="0"/>
                </a:spcAft>
                <a:buSzPct val="100000"/>
              </a:pPr>
              <a:r>
                <a:rPr lang="zh-CN" altLang="en-US" b="1" spc="140">
                  <a:solidFill>
                    <a:schemeClr val="tx1"/>
                  </a:solidFill>
                  <a:latin typeface="Arial" panose="020B0604020202020204" pitchFamily="34" charset="0"/>
                  <a:ea typeface="微软雅黑" panose="020B0503020204020204" charset="-122"/>
                  <a:sym typeface="+mn-ea"/>
                </a:rPr>
                <a:t>收集与处理</a:t>
              </a:r>
              <a:endParaRPr lang="zh-CN" altLang="en-US" b="1" spc="140">
                <a:solidFill>
                  <a:schemeClr val="tx1"/>
                </a:solidFill>
                <a:latin typeface="Arial" panose="020B0604020202020204" pitchFamily="34" charset="0"/>
                <a:ea typeface="微软雅黑" panose="020B0503020204020204" charset="-122"/>
                <a:sym typeface="+mn-ea"/>
              </a:endParaRPr>
            </a:p>
          </p:txBody>
        </p:sp>
      </p:grpSp>
      <p:grpSp>
        <p:nvGrpSpPr>
          <p:cNvPr id="44" name="组合 43"/>
          <p:cNvGrpSpPr/>
          <p:nvPr/>
        </p:nvGrpSpPr>
        <p:grpSpPr>
          <a:xfrm>
            <a:off x="3606165" y="2766060"/>
            <a:ext cx="2553970" cy="2980690"/>
            <a:chOff x="9202" y="5432"/>
            <a:chExt cx="2250" cy="2626"/>
          </a:xfrm>
        </p:grpSpPr>
        <p:sp>
          <p:nvSpPr>
            <p:cNvPr id="37" name="六边形 36"/>
            <p:cNvSpPr/>
            <p:nvPr>
              <p:custDataLst>
                <p:tags r:id="rId3"/>
              </p:custDataLst>
            </p:nvPr>
          </p:nvSpPr>
          <p:spPr>
            <a:xfrm>
              <a:off x="9562" y="5432"/>
              <a:ext cx="1531" cy="1306"/>
            </a:xfrm>
            <a:prstGeom prst="hexagon">
              <a:avLst/>
            </a:prstGeom>
            <a:solidFill>
              <a:schemeClr val="bg2">
                <a:lumMod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DINPro-Black" panose="02000503030000020004" charset="0"/>
                  <a:ea typeface="微软雅黑" panose="020B0503020204020204" charset="-122"/>
                  <a:cs typeface="DINPro-Black" panose="02000503030000020004" charset="0"/>
                </a:rPr>
                <a:t>02</a:t>
              </a:r>
              <a:endParaRPr lang="en-US" altLang="zh-CN" sz="3200" dirty="0">
                <a:latin typeface="DINPro-Black" panose="02000503030000020004" charset="0"/>
                <a:ea typeface="微软雅黑" panose="020B0503020204020204" charset="-122"/>
                <a:cs typeface="DINPro-Black" panose="02000503030000020004" charset="0"/>
              </a:endParaRPr>
            </a:p>
          </p:txBody>
        </p:sp>
        <p:sp>
          <p:nvSpPr>
            <p:cNvPr id="38" name="文本框 10"/>
            <p:cNvSpPr txBox="1"/>
            <p:nvPr>
              <p:custDataLst>
                <p:tags r:id="rId4"/>
              </p:custDataLst>
            </p:nvPr>
          </p:nvSpPr>
          <p:spPr>
            <a:xfrm>
              <a:off x="9202" y="6980"/>
              <a:ext cx="2250" cy="1078"/>
            </a:xfrm>
            <a:prstGeom prst="rect">
              <a:avLst/>
            </a:prstGeom>
            <a:noFill/>
          </p:spPr>
          <p:txBody>
            <a:bodyPr vert="horz" wrap="square" lIns="90000" tIns="46800" rIns="90000" bIns="4680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fontAlgn="auto">
                <a:lnSpc>
                  <a:spcPct val="100000"/>
                </a:lnSpc>
                <a:spcBef>
                  <a:spcPts val="0"/>
                </a:spcBef>
                <a:spcAft>
                  <a:spcPts val="0"/>
                </a:spcAft>
                <a:buSzPct val="100000"/>
              </a:pPr>
              <a:r>
                <a:rPr lang="zh-CN" altLang="en-US" b="1" spc="140">
                  <a:solidFill>
                    <a:schemeClr val="tx1"/>
                  </a:solidFill>
                  <a:latin typeface="Arial" panose="020B0604020202020204" pitchFamily="34" charset="0"/>
                  <a:ea typeface="微软雅黑" panose="020B0503020204020204" charset="-122"/>
                  <a:sym typeface="+mn-ea"/>
                </a:rPr>
                <a:t>更精准的市场定位</a:t>
              </a:r>
              <a:endParaRPr lang="zh-CN" altLang="en-US" b="1" spc="140">
                <a:solidFill>
                  <a:schemeClr val="tx1"/>
                </a:solidFill>
                <a:latin typeface="Arial" panose="020B0604020202020204" pitchFamily="34" charset="0"/>
                <a:ea typeface="微软雅黑" panose="020B0503020204020204" charset="-122"/>
                <a:sym typeface="+mn-ea"/>
              </a:endParaRPr>
            </a:p>
          </p:txBody>
        </p:sp>
      </p:grpSp>
      <p:grpSp>
        <p:nvGrpSpPr>
          <p:cNvPr id="45" name="组合 44"/>
          <p:cNvGrpSpPr/>
          <p:nvPr/>
        </p:nvGrpSpPr>
        <p:grpSpPr>
          <a:xfrm>
            <a:off x="6191250" y="2766060"/>
            <a:ext cx="2553970" cy="2980690"/>
            <a:chOff x="12324" y="5432"/>
            <a:chExt cx="2250" cy="2626"/>
          </a:xfrm>
        </p:grpSpPr>
        <p:sp>
          <p:nvSpPr>
            <p:cNvPr id="39" name="六边形 38"/>
            <p:cNvSpPr/>
            <p:nvPr>
              <p:custDataLst>
                <p:tags r:id="rId5"/>
              </p:custDataLst>
            </p:nvPr>
          </p:nvSpPr>
          <p:spPr>
            <a:xfrm>
              <a:off x="12684" y="5432"/>
              <a:ext cx="1531" cy="1306"/>
            </a:xfrm>
            <a:prstGeom prst="hexagon">
              <a:avLst/>
            </a:prstGeom>
            <a:solidFill>
              <a:srgbClr val="5265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DINPro-Black" panose="02000503030000020004" charset="0"/>
                  <a:ea typeface="微软雅黑" panose="020B0503020204020204" charset="-122"/>
                  <a:cs typeface="DINPro-Black" panose="02000503030000020004" charset="0"/>
                </a:rPr>
                <a:t>03</a:t>
              </a:r>
              <a:endParaRPr lang="en-US" altLang="zh-CN" sz="3200" dirty="0">
                <a:latin typeface="DINPro-Black" panose="02000503030000020004" charset="0"/>
                <a:ea typeface="微软雅黑" panose="020B0503020204020204" charset="-122"/>
                <a:cs typeface="DINPro-Black" panose="02000503030000020004" charset="0"/>
              </a:endParaRPr>
            </a:p>
          </p:txBody>
        </p:sp>
        <p:sp>
          <p:nvSpPr>
            <p:cNvPr id="40" name="文本框 10"/>
            <p:cNvSpPr txBox="1"/>
            <p:nvPr>
              <p:custDataLst>
                <p:tags r:id="rId6"/>
              </p:custDataLst>
            </p:nvPr>
          </p:nvSpPr>
          <p:spPr>
            <a:xfrm>
              <a:off x="12324" y="6980"/>
              <a:ext cx="2250" cy="1078"/>
            </a:xfrm>
            <a:prstGeom prst="rect">
              <a:avLst/>
            </a:prstGeom>
            <a:noFill/>
          </p:spPr>
          <p:txBody>
            <a:bodyPr vert="horz" wrap="square" lIns="90000" tIns="46800" rIns="90000" bIns="4680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fontAlgn="auto">
                <a:lnSpc>
                  <a:spcPct val="100000"/>
                </a:lnSpc>
                <a:spcBef>
                  <a:spcPts val="0"/>
                </a:spcBef>
                <a:spcAft>
                  <a:spcPts val="0"/>
                </a:spcAft>
                <a:buSzPct val="100000"/>
              </a:pPr>
              <a:r>
                <a:rPr lang="zh-CN" altLang="en-US" b="1" spc="140">
                  <a:solidFill>
                    <a:schemeClr val="tx1"/>
                  </a:solidFill>
                  <a:latin typeface="Arial" panose="020B0604020202020204" pitchFamily="34" charset="0"/>
                  <a:ea typeface="微软雅黑" panose="020B0503020204020204" charset="-122"/>
                  <a:sym typeface="+mn-ea"/>
                </a:rPr>
                <a:t>辅助营销决策</a:t>
              </a:r>
              <a:endParaRPr lang="zh-CN" altLang="en-US" b="1" spc="140">
                <a:solidFill>
                  <a:schemeClr val="tx1"/>
                </a:solidFill>
                <a:latin typeface="Arial" panose="020B0604020202020204" pitchFamily="34" charset="0"/>
                <a:ea typeface="微软雅黑" panose="020B0503020204020204" charset="-122"/>
                <a:sym typeface="+mn-ea"/>
              </a:endParaRPr>
            </a:p>
            <a:p>
              <a:pPr marL="0" lvl="0" indent="0" algn="ctr" fontAlgn="auto">
                <a:lnSpc>
                  <a:spcPct val="100000"/>
                </a:lnSpc>
                <a:spcBef>
                  <a:spcPts val="0"/>
                </a:spcBef>
                <a:spcAft>
                  <a:spcPts val="0"/>
                </a:spcAft>
                <a:buSzPct val="100000"/>
              </a:pPr>
              <a:r>
                <a:rPr lang="zh-CN" altLang="en-US" b="1" spc="140">
                  <a:solidFill>
                    <a:schemeClr val="tx1"/>
                  </a:solidFill>
                  <a:latin typeface="Arial" panose="020B0604020202020204" pitchFamily="34" charset="0"/>
                  <a:ea typeface="微软雅黑" panose="020B0503020204020204" charset="-122"/>
                  <a:sym typeface="+mn-ea"/>
                </a:rPr>
                <a:t>与营销战略设计</a:t>
              </a:r>
              <a:endParaRPr lang="zh-CN" altLang="en-US" b="1" spc="140">
                <a:solidFill>
                  <a:schemeClr val="tx1"/>
                </a:solidFill>
                <a:latin typeface="Arial" panose="020B0604020202020204" pitchFamily="34" charset="0"/>
                <a:ea typeface="微软雅黑" panose="020B0503020204020204" charset="-122"/>
                <a:sym typeface="+mn-ea"/>
              </a:endParaRPr>
            </a:p>
          </p:txBody>
        </p:sp>
      </p:grpSp>
      <p:grpSp>
        <p:nvGrpSpPr>
          <p:cNvPr id="46" name="组合 45"/>
          <p:cNvGrpSpPr/>
          <p:nvPr/>
        </p:nvGrpSpPr>
        <p:grpSpPr>
          <a:xfrm>
            <a:off x="8776335" y="2766060"/>
            <a:ext cx="2553970" cy="2980690"/>
            <a:chOff x="15447" y="5432"/>
            <a:chExt cx="2250" cy="2626"/>
          </a:xfrm>
        </p:grpSpPr>
        <p:sp>
          <p:nvSpPr>
            <p:cNvPr id="41" name="六边形 40"/>
            <p:cNvSpPr/>
            <p:nvPr>
              <p:custDataLst>
                <p:tags r:id="rId7"/>
              </p:custDataLst>
            </p:nvPr>
          </p:nvSpPr>
          <p:spPr>
            <a:xfrm>
              <a:off x="15807" y="5432"/>
              <a:ext cx="1531" cy="1306"/>
            </a:xfrm>
            <a:prstGeom prst="hexagon">
              <a:avLst/>
            </a:prstGeom>
            <a:solidFill>
              <a:schemeClr val="bg2">
                <a:lumMod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DINPro-Black" panose="02000503030000020004" charset="0"/>
                  <a:ea typeface="微软雅黑" panose="020B0503020204020204" charset="-122"/>
                  <a:cs typeface="DINPro-Black" panose="02000503030000020004" charset="0"/>
                </a:rPr>
                <a:t>04</a:t>
              </a:r>
              <a:endParaRPr lang="en-US" altLang="zh-CN" sz="3200" dirty="0">
                <a:latin typeface="DINPro-Black" panose="02000503030000020004" charset="0"/>
                <a:ea typeface="微软雅黑" panose="020B0503020204020204" charset="-122"/>
                <a:cs typeface="DINPro-Black" panose="02000503030000020004" charset="0"/>
              </a:endParaRPr>
            </a:p>
          </p:txBody>
        </p:sp>
        <p:sp>
          <p:nvSpPr>
            <p:cNvPr id="42" name="文本框 10"/>
            <p:cNvSpPr txBox="1"/>
            <p:nvPr>
              <p:custDataLst>
                <p:tags r:id="rId8"/>
              </p:custDataLst>
            </p:nvPr>
          </p:nvSpPr>
          <p:spPr>
            <a:xfrm>
              <a:off x="15447" y="6980"/>
              <a:ext cx="2250" cy="1078"/>
            </a:xfrm>
            <a:prstGeom prst="rect">
              <a:avLst/>
            </a:prstGeom>
            <a:noFill/>
          </p:spPr>
          <p:txBody>
            <a:bodyPr vert="horz" wrap="square" lIns="90000" tIns="46800" rIns="90000" bIns="4680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fontAlgn="auto">
                <a:lnSpc>
                  <a:spcPct val="100000"/>
                </a:lnSpc>
                <a:spcBef>
                  <a:spcPts val="0"/>
                </a:spcBef>
                <a:spcAft>
                  <a:spcPts val="0"/>
                </a:spcAft>
                <a:buSzPct val="100000"/>
              </a:pPr>
              <a:r>
                <a:rPr lang="zh-CN" altLang="en-US" b="1" spc="140">
                  <a:solidFill>
                    <a:schemeClr val="tx1"/>
                  </a:solidFill>
                  <a:latin typeface="Arial" panose="020B0604020202020204" pitchFamily="34" charset="0"/>
                  <a:ea typeface="微软雅黑" panose="020B0503020204020204" charset="-122"/>
                  <a:sym typeface="+mn-ea"/>
                </a:rPr>
                <a:t>对未来的预测能力</a:t>
              </a:r>
              <a:endParaRPr lang="zh-CN" altLang="en-US" b="1" spc="140">
                <a:solidFill>
                  <a:schemeClr val="tx1"/>
                </a:solidFill>
                <a:latin typeface="Arial" panose="020B0604020202020204" pitchFamily="34" charset="0"/>
                <a:ea typeface="微软雅黑" panose="020B0503020204020204" charset="-122"/>
                <a:sym typeface="+mn-ea"/>
              </a:endParaRP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p:tgtEl>
                                          <p:spTgt spid="43"/>
                                        </p:tgtEl>
                                        <p:attrNameLst>
                                          <p:attrName>ppt_x</p:attrName>
                                        </p:attrNameLst>
                                      </p:cBhvr>
                                      <p:tavLst>
                                        <p:tav tm="0">
                                          <p:val>
                                            <p:strVal val="#ppt_x-#ppt_w*1.125000"/>
                                          </p:val>
                                        </p:tav>
                                        <p:tav tm="100000">
                                          <p:val>
                                            <p:strVal val="#ppt_x"/>
                                          </p:val>
                                        </p:tav>
                                      </p:tavLst>
                                    </p:anim>
                                    <p:animEffect transition="in" filter="wipe(right)">
                                      <p:cBhvr>
                                        <p:cTn id="20" dur="500"/>
                                        <p:tgtEl>
                                          <p:spTgt spid="43"/>
                                        </p:tgtEl>
                                      </p:cBhvr>
                                    </p:animEffect>
                                  </p:childTnLst>
                                </p:cTn>
                              </p:par>
                              <p:par>
                                <p:cTn id="21" presetID="12" presetClass="entr" presetSubtype="8"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p:tgtEl>
                                          <p:spTgt spid="44"/>
                                        </p:tgtEl>
                                        <p:attrNameLst>
                                          <p:attrName>ppt_x</p:attrName>
                                        </p:attrNameLst>
                                      </p:cBhvr>
                                      <p:tavLst>
                                        <p:tav tm="0">
                                          <p:val>
                                            <p:strVal val="#ppt_x-#ppt_w*1.125000"/>
                                          </p:val>
                                        </p:tav>
                                        <p:tav tm="100000">
                                          <p:val>
                                            <p:strVal val="#ppt_x"/>
                                          </p:val>
                                        </p:tav>
                                      </p:tavLst>
                                    </p:anim>
                                    <p:animEffect transition="in" filter="wipe(right)">
                                      <p:cBhvr>
                                        <p:cTn id="24" dur="500"/>
                                        <p:tgtEl>
                                          <p:spTgt spid="44"/>
                                        </p:tgtEl>
                                      </p:cBhvr>
                                    </p:animEffect>
                                  </p:childTnLst>
                                </p:cTn>
                              </p:par>
                              <p:par>
                                <p:cTn id="25" presetID="12" presetClass="entr" presetSubtype="8"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par>
                                <p:cTn id="29" presetID="12" presetClass="entr" presetSubtype="8"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p:tgtEl>
                                          <p:spTgt spid="46"/>
                                        </p:tgtEl>
                                        <p:attrNameLst>
                                          <p:attrName>ppt_x</p:attrName>
                                        </p:attrNameLst>
                                      </p:cBhvr>
                                      <p:tavLst>
                                        <p:tav tm="0">
                                          <p:val>
                                            <p:strVal val="#ppt_x-#ppt_w*1.125000"/>
                                          </p:val>
                                        </p:tav>
                                        <p:tav tm="100000">
                                          <p:val>
                                            <p:strVal val="#ppt_x"/>
                                          </p:val>
                                        </p:tav>
                                      </p:tavLst>
                                    </p:anim>
                                    <p:animEffect transition="in" filter="wipe(right)">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pic>
        <p:nvPicPr>
          <p:cNvPr id="5" name="图片 4" descr="logo2"/>
          <p:cNvPicPr>
            <a:picLocks noChangeAspect="1"/>
          </p:cNvPicPr>
          <p:nvPr/>
        </p:nvPicPr>
        <p:blipFill>
          <a:blip r:embed="rId5"/>
          <a:stretch>
            <a:fillRect/>
          </a:stretch>
        </p:blipFill>
        <p:spPr>
          <a:xfrm>
            <a:off x="9654701" y="210547"/>
            <a:ext cx="2366141" cy="524869"/>
          </a:xfrm>
          <a:prstGeom prst="rect">
            <a:avLst/>
          </a:prstGeom>
        </p:spPr>
      </p:pic>
      <p:sp>
        <p:nvSpPr>
          <p:cNvPr id="7" name="文本框 6"/>
          <p:cNvSpPr txBox="1"/>
          <p:nvPr/>
        </p:nvSpPr>
        <p:spPr>
          <a:xfrm>
            <a:off x="5572125" y="2372360"/>
            <a:ext cx="5827395" cy="1896745"/>
          </a:xfrm>
          <a:prstGeom prst="rect">
            <a:avLst/>
          </a:prstGeom>
          <a:noFill/>
        </p:spPr>
        <p:txBody>
          <a:bodyPr wrap="square" rtlCol="0">
            <a:spAutoFit/>
          </a:bodyPr>
          <a:p>
            <a:pPr algn="l"/>
            <a:r>
              <a:rPr kumimoji="1" lang="zh-CN" altLang="en-US" sz="5865" b="1" dirty="0" smtClean="0">
                <a:solidFill>
                  <a:srgbClr val="43536A"/>
                </a:solidFill>
                <a:cs typeface="+mn-ea"/>
                <a:sym typeface="+mn-lt"/>
              </a:rPr>
              <a:t>大数据在金融领域的应用</a:t>
            </a:r>
            <a:endParaRPr kumimoji="1" lang="zh-CN" altLang="en-US" sz="5865" b="1" dirty="0" smtClean="0">
              <a:solidFill>
                <a:srgbClr val="43536A"/>
              </a:solidFill>
              <a:cs typeface="+mn-ea"/>
              <a:sym typeface="+mn-lt"/>
            </a:endParaRPr>
          </a:p>
        </p:txBody>
      </p:sp>
      <p:sp>
        <p:nvSpPr>
          <p:cNvPr id="8" name="平行四边形 7"/>
          <p:cNvSpPr/>
          <p:nvPr>
            <p:custDataLst>
              <p:tags r:id="rId6"/>
            </p:custDataLst>
          </p:nvPr>
        </p:nvSpPr>
        <p:spPr>
          <a:xfrm>
            <a:off x="5571948" y="437398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主讲人：刘杨</a:t>
            </a:r>
            <a:endParaRPr kumimoji="1" lang="zh-CN" altLang="en-US" sz="1600" dirty="0">
              <a:solidFill>
                <a:schemeClr val="dk1"/>
              </a:solidFill>
              <a:latin typeface="+mn-ea"/>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p:bldP spid="12" grpId="0" bldLvl="0" animBg="1"/>
      <p:bldP spid="16" grpId="0" bldLvl="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custDataLst>
              <p:tags r:id="rId1"/>
            </p:custDataLst>
          </p:nvPr>
        </p:nvSpPr>
        <p:spPr>
          <a:xfrm>
            <a:off x="956945" y="1975485"/>
            <a:ext cx="4404995" cy="12579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30000"/>
              </a:lnSpc>
              <a:spcBef>
                <a:spcPts val="0"/>
              </a:spcBef>
              <a:spcAft>
                <a:spcPts val="0"/>
              </a:spcAft>
            </a:pPr>
            <a:r>
              <a:rPr lang="zh-CN" altLang="zh-CN" sz="18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rPr>
              <a:t>大数据风险管理是指通过运用大数据构建模型的方法，对客户进行风险控制和风险提示。</a:t>
            </a:r>
            <a:endParaRPr lang="zh-CN" altLang="zh-CN" sz="18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6" name="标题 5"/>
          <p:cNvSpPr>
            <a:spLocks noGrp="1"/>
          </p:cNvSpPr>
          <p:nvPr>
            <p:ph type="title"/>
          </p:nvPr>
        </p:nvSpPr>
        <p:spPr/>
        <p:txBody>
          <a:bodyPr/>
          <a:p>
            <a:r>
              <a:rPr lang="zh-CN" altLang="en-US">
                <a:sym typeface="+mn-ea"/>
              </a:rPr>
              <a:t>大数据在金融领域的应用</a:t>
            </a:r>
            <a:endParaRPr lang="zh-CN" altLang="en-US">
              <a:solidFill>
                <a:schemeClr val="accent1"/>
              </a:solidFill>
            </a:endParaRPr>
          </a:p>
        </p:txBody>
      </p:sp>
      <p:sp>
        <p:nvSpPr>
          <p:cNvPr id="13" name="TextBox 6"/>
          <p:cNvSpPr txBox="1"/>
          <p:nvPr>
            <p:custDataLst>
              <p:tags r:id="rId2"/>
            </p:custDataLst>
          </p:nvPr>
        </p:nvSpPr>
        <p:spPr>
          <a:xfrm>
            <a:off x="956945" y="3388360"/>
            <a:ext cx="4404995" cy="2584450"/>
          </a:xfrm>
          <a:prstGeom prst="rect">
            <a:avLst/>
          </a:prstGeom>
          <a:noFill/>
        </p:spPr>
        <p:txBody>
          <a:bodyPr wrap="square" rtlCol="0">
            <a:spAutoFit/>
          </a:bodyPr>
          <a:p>
            <a:pPr indent="457200" algn="just" fontAlgn="auto">
              <a:lnSpc>
                <a:spcPct val="150000"/>
              </a:lnSpc>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与传统的风险控制由各个机构内设风控团队，以人工的方式，对企业客户和个人客户进行经验式风控不同。大数据风控通过采集大量的客户信息，以数据建模的方式对各项指标进行评分，并对不同的分值区间给予不同的管理方法与策略。</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3124613" cy="473075"/>
            <a:chOff x="2347" y="2773"/>
            <a:chExt cx="5609"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5417"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67335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（三）大数据风险管理</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3793490" y="939800"/>
            <a:ext cx="3477895" cy="368300"/>
          </a:xfrm>
          <a:prstGeom prst="rect">
            <a:avLst/>
          </a:prstGeom>
          <a:noFill/>
        </p:spPr>
        <p:txBody>
          <a:bodyPr wrap="square">
            <a:spAutoFit/>
          </a:bodyPr>
          <a:p>
            <a:r>
              <a:rPr sz="1800" b="1" dirty="0">
                <a:solidFill>
                  <a:schemeClr val="accent1"/>
                </a:solidFill>
                <a:latin typeface="微软雅黑" panose="020B0503020204020204" charset="-122"/>
                <a:ea typeface="微软雅黑" panose="020B0503020204020204" charset="-122"/>
                <a:sym typeface="+mn-ea"/>
              </a:rPr>
              <a:t>1. 大数据风险管理的定义</a:t>
            </a:r>
            <a:endParaRPr sz="1800" b="1" dirty="0">
              <a:solidFill>
                <a:schemeClr val="accent1"/>
              </a:solidFill>
              <a:latin typeface="微软雅黑" panose="020B0503020204020204" charset="-122"/>
              <a:ea typeface="微软雅黑" panose="020B0503020204020204" charset="-122"/>
              <a:sym typeface="+mn-ea"/>
            </a:endParaRPr>
          </a:p>
        </p:txBody>
      </p:sp>
      <p:pic>
        <p:nvPicPr>
          <p:cNvPr id="103" name="图片 102"/>
          <p:cNvPicPr>
            <a:picLocks noChangeAspect="1"/>
          </p:cNvPicPr>
          <p:nvPr/>
        </p:nvPicPr>
        <p:blipFill>
          <a:blip r:embed="rId3"/>
          <a:srcRect l="17071" r="15333"/>
          <a:stretch>
            <a:fillRect/>
          </a:stretch>
        </p:blipFill>
        <p:spPr>
          <a:xfrm>
            <a:off x="5506720" y="1862455"/>
            <a:ext cx="6018530" cy="4263390"/>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1+#ppt_w/2"/>
                                          </p:val>
                                        </p:tav>
                                        <p:tav tm="100000">
                                          <p:val>
                                            <p:strVal val="#ppt_x"/>
                                          </p:val>
                                        </p:tav>
                                      </p:tavLst>
                                    </p:anim>
                                    <p:anim calcmode="lin" valueType="num">
                                      <p:cBhvr additive="base">
                                        <p:cTn id="20" dur="500" fill="hold"/>
                                        <p:tgtEl>
                                          <p:spTgt spid="10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ppt_y</p:attrName>
                                        </p:attrNameLst>
                                      </p:cBhvr>
                                      <p:tavLst>
                                        <p:tav tm="0">
                                          <p:val>
                                            <p:strVal val="#ppt_y+#ppt_h*1.125000"/>
                                          </p:val>
                                        </p:tav>
                                        <p:tav tm="100000">
                                          <p:val>
                                            <p:strVal val="#ppt_y"/>
                                          </p:val>
                                        </p:tav>
                                      </p:tavLst>
                                    </p:anim>
                                    <p:animEffect transition="in" filter="wipe(up)">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5" grpId="0"/>
      <p:bldP spid="8"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ym typeface="+mn-ea"/>
              </a:rPr>
              <a:t>大数据在金融领域的应用</a:t>
            </a:r>
            <a:endParaRPr lang="zh-CN" altLang="en-US">
              <a:solidFill>
                <a:schemeClr val="accent1"/>
              </a:solidFill>
            </a:endParaRPr>
          </a:p>
        </p:txBody>
      </p:sp>
      <p:grpSp>
        <p:nvGrpSpPr>
          <p:cNvPr id="16" name="组合 15"/>
          <p:cNvGrpSpPr/>
          <p:nvPr/>
        </p:nvGrpSpPr>
        <p:grpSpPr>
          <a:xfrm>
            <a:off x="634365" y="887095"/>
            <a:ext cx="3124613" cy="473075"/>
            <a:chOff x="2347" y="2773"/>
            <a:chExt cx="5609"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5417"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67335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（三）大数据风险管理</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3793490" y="939800"/>
            <a:ext cx="3477895" cy="368300"/>
          </a:xfrm>
          <a:prstGeom prst="rect">
            <a:avLst/>
          </a:prstGeom>
          <a:noFill/>
        </p:spPr>
        <p:txBody>
          <a:bodyPr wrap="square">
            <a:spAutoFit/>
          </a:bodyPr>
          <a:p>
            <a:r>
              <a:rPr sz="1800" b="1" dirty="0">
                <a:solidFill>
                  <a:schemeClr val="accent1"/>
                </a:solidFill>
                <a:latin typeface="微软雅黑" panose="020B0503020204020204" charset="-122"/>
                <a:ea typeface="微软雅黑" panose="020B0503020204020204" charset="-122"/>
                <a:sym typeface="+mn-ea"/>
              </a:rPr>
              <a:t>2.</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大数据管理信用风险</a:t>
            </a:r>
            <a:endParaRPr sz="1800" b="1" dirty="0">
              <a:solidFill>
                <a:schemeClr val="accent1"/>
              </a:solidFill>
              <a:latin typeface="微软雅黑" panose="020B0503020204020204" charset="-122"/>
              <a:ea typeface="微软雅黑" panose="020B0503020204020204" charset="-122"/>
              <a:sym typeface="+mn-ea"/>
            </a:endParaRPr>
          </a:p>
        </p:txBody>
      </p:sp>
      <p:grpSp>
        <p:nvGrpSpPr>
          <p:cNvPr id="58" name="组合 57"/>
          <p:cNvGrpSpPr/>
          <p:nvPr/>
        </p:nvGrpSpPr>
        <p:grpSpPr>
          <a:xfrm>
            <a:off x="1529080" y="2511425"/>
            <a:ext cx="9053830" cy="1850390"/>
            <a:chOff x="2408" y="3955"/>
            <a:chExt cx="14258" cy="2914"/>
          </a:xfrm>
        </p:grpSpPr>
        <p:sp>
          <p:nvSpPr>
            <p:cNvPr id="20" name="圆角矩形 19"/>
            <p:cNvSpPr/>
            <p:nvPr>
              <p:custDataLst>
                <p:tags r:id="rId1"/>
              </p:custDataLst>
            </p:nvPr>
          </p:nvSpPr>
          <p:spPr>
            <a:xfrm rot="2702816">
              <a:off x="2408" y="3955"/>
              <a:ext cx="2915" cy="2915"/>
            </a:xfrm>
            <a:prstGeom prst="roundRect">
              <a:avLst/>
            </a:prstGeom>
            <a:noFill/>
            <a:ln w="3175">
              <a:solidFill>
                <a:schemeClr val="accent5"/>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6" name="任意多边形 25"/>
            <p:cNvSpPr/>
            <p:nvPr>
              <p:custDataLst>
                <p:tags r:id="rId2"/>
              </p:custDataLst>
            </p:nvPr>
          </p:nvSpPr>
          <p:spPr>
            <a:xfrm rot="2702816">
              <a:off x="2572" y="4118"/>
              <a:ext cx="2587" cy="2587"/>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bg2">
                <a:lumMod val="2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custDataLst>
                <p:tags r:id="rId3"/>
              </p:custDataLst>
            </p:nvPr>
          </p:nvSpPr>
          <p:spPr>
            <a:xfrm>
              <a:off x="4379" y="4977"/>
              <a:ext cx="996" cy="871"/>
            </a:xfrm>
            <a:prstGeom prst="rect">
              <a:avLst/>
            </a:prstGeom>
            <a:noFill/>
          </p:spPr>
          <p:txBody>
            <a:bodyPr wrap="square" lIns="90000" tIns="46800" rIns="90000" bIns="46800">
              <a:normAutofit fontScale="95000"/>
            </a:bodyPr>
            <a:p>
              <a:pPr>
                <a:lnSpc>
                  <a:spcPct val="130000"/>
                </a:lnSpc>
              </a:pPr>
              <a:r>
                <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01</a:t>
              </a:r>
              <a:endPar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21" name="圆角矩形 20"/>
            <p:cNvSpPr/>
            <p:nvPr>
              <p:custDataLst>
                <p:tags r:id="rId4"/>
              </p:custDataLst>
            </p:nvPr>
          </p:nvSpPr>
          <p:spPr>
            <a:xfrm rot="2702816">
              <a:off x="6172" y="3955"/>
              <a:ext cx="2915" cy="2915"/>
            </a:xfrm>
            <a:prstGeom prst="roundRect">
              <a:avLst/>
            </a:prstGeom>
            <a:noFill/>
            <a:ln w="3175">
              <a:solidFill>
                <a:schemeClr val="accent5"/>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7" name="任意多边形 16"/>
            <p:cNvSpPr/>
            <p:nvPr>
              <p:custDataLst>
                <p:tags r:id="rId5"/>
              </p:custDataLst>
            </p:nvPr>
          </p:nvSpPr>
          <p:spPr>
            <a:xfrm rot="2702816">
              <a:off x="6336" y="4118"/>
              <a:ext cx="2587" cy="2587"/>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9" name="文本框 28"/>
            <p:cNvSpPr txBox="1"/>
            <p:nvPr>
              <p:custDataLst>
                <p:tags r:id="rId6"/>
              </p:custDataLst>
            </p:nvPr>
          </p:nvSpPr>
          <p:spPr>
            <a:xfrm>
              <a:off x="8142" y="4977"/>
              <a:ext cx="996" cy="871"/>
            </a:xfrm>
            <a:prstGeom prst="rect">
              <a:avLst/>
            </a:prstGeom>
            <a:noFill/>
          </p:spPr>
          <p:txBody>
            <a:bodyPr wrap="square" lIns="90000" tIns="46800" rIns="90000" bIns="46800">
              <a:normAutofit fontScale="95000"/>
            </a:bodyPr>
            <a:p>
              <a:pPr>
                <a:lnSpc>
                  <a:spcPct val="130000"/>
                </a:lnSpc>
              </a:pPr>
              <a:r>
                <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02</a:t>
              </a:r>
              <a:endPar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24" name="圆角矩形 23"/>
            <p:cNvSpPr/>
            <p:nvPr>
              <p:custDataLst>
                <p:tags r:id="rId7"/>
              </p:custDataLst>
            </p:nvPr>
          </p:nvSpPr>
          <p:spPr>
            <a:xfrm rot="2702816">
              <a:off x="9936" y="3955"/>
              <a:ext cx="2915" cy="2915"/>
            </a:xfrm>
            <a:prstGeom prst="roundRect">
              <a:avLst/>
            </a:prstGeom>
            <a:noFill/>
            <a:ln w="3175">
              <a:solidFill>
                <a:schemeClr val="accent5"/>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0" name="任意多边形 29"/>
            <p:cNvSpPr/>
            <p:nvPr>
              <p:custDataLst>
                <p:tags r:id="rId8"/>
              </p:custDataLst>
            </p:nvPr>
          </p:nvSpPr>
          <p:spPr>
            <a:xfrm rot="2702816">
              <a:off x="10098" y="4118"/>
              <a:ext cx="2587" cy="2587"/>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526580"/>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5" name="文本框 24"/>
            <p:cNvSpPr txBox="1"/>
            <p:nvPr>
              <p:custDataLst>
                <p:tags r:id="rId9"/>
              </p:custDataLst>
            </p:nvPr>
          </p:nvSpPr>
          <p:spPr>
            <a:xfrm>
              <a:off x="11906" y="4977"/>
              <a:ext cx="996" cy="871"/>
            </a:xfrm>
            <a:prstGeom prst="rect">
              <a:avLst/>
            </a:prstGeom>
            <a:noFill/>
          </p:spPr>
          <p:txBody>
            <a:bodyPr wrap="square" lIns="90000" tIns="46800" rIns="90000" bIns="46800">
              <a:normAutofit fontScale="95000"/>
            </a:bodyPr>
            <a:p>
              <a:pPr>
                <a:lnSpc>
                  <a:spcPct val="130000"/>
                </a:lnSpc>
              </a:pPr>
              <a:r>
                <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03</a:t>
              </a:r>
              <a:endPar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36" name="圆角矩形 35"/>
            <p:cNvSpPr/>
            <p:nvPr>
              <p:custDataLst>
                <p:tags r:id="rId10"/>
              </p:custDataLst>
            </p:nvPr>
          </p:nvSpPr>
          <p:spPr>
            <a:xfrm rot="2702816">
              <a:off x="13699" y="3955"/>
              <a:ext cx="2915" cy="2915"/>
            </a:xfrm>
            <a:prstGeom prst="roundRect">
              <a:avLst/>
            </a:prstGeom>
            <a:noFill/>
            <a:ln w="3175">
              <a:solidFill>
                <a:schemeClr val="accent5"/>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50" name="任意多边形 49"/>
            <p:cNvSpPr/>
            <p:nvPr>
              <p:custDataLst>
                <p:tags r:id="rId11"/>
              </p:custDataLst>
            </p:nvPr>
          </p:nvSpPr>
          <p:spPr>
            <a:xfrm rot="2702816">
              <a:off x="13864" y="4118"/>
              <a:ext cx="2587" cy="2587"/>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3">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51" name="文本框 50"/>
            <p:cNvSpPr txBox="1"/>
            <p:nvPr>
              <p:custDataLst>
                <p:tags r:id="rId12"/>
              </p:custDataLst>
            </p:nvPr>
          </p:nvSpPr>
          <p:spPr>
            <a:xfrm>
              <a:off x="15670" y="4977"/>
              <a:ext cx="996" cy="871"/>
            </a:xfrm>
            <a:prstGeom prst="rect">
              <a:avLst/>
            </a:prstGeom>
            <a:noFill/>
          </p:spPr>
          <p:txBody>
            <a:bodyPr wrap="square" lIns="90000" tIns="46800" rIns="90000" bIns="46800">
              <a:normAutofit fontScale="95000"/>
            </a:bodyPr>
            <a:p>
              <a:pPr>
                <a:lnSpc>
                  <a:spcPct val="130000"/>
                </a:lnSpc>
              </a:pPr>
              <a:r>
                <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04</a:t>
              </a:r>
              <a:endPar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grpSp>
      <p:sp>
        <p:nvSpPr>
          <p:cNvPr id="54" name="TextBox 6"/>
          <p:cNvSpPr txBox="1"/>
          <p:nvPr>
            <p:custDataLst>
              <p:tags r:id="rId13"/>
            </p:custDataLst>
          </p:nvPr>
        </p:nvSpPr>
        <p:spPr>
          <a:xfrm>
            <a:off x="1312545" y="4796790"/>
            <a:ext cx="2223770" cy="398780"/>
          </a:xfrm>
          <a:prstGeom prst="rect">
            <a:avLst/>
          </a:prstGeom>
          <a:noFill/>
        </p:spPr>
        <p:txBody>
          <a:bodyPr wrap="square" rtlCol="0">
            <a:spAutoFit/>
          </a:bodyPr>
          <a:p>
            <a:pPr indent="0" algn="ctr"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信用风险的定义</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55" name="TextBox 6"/>
          <p:cNvSpPr txBox="1"/>
          <p:nvPr>
            <p:custDataLst>
              <p:tags r:id="rId14"/>
            </p:custDataLst>
          </p:nvPr>
        </p:nvSpPr>
        <p:spPr>
          <a:xfrm>
            <a:off x="3733165" y="4796790"/>
            <a:ext cx="2223770" cy="706755"/>
          </a:xfrm>
          <a:prstGeom prst="rect">
            <a:avLst/>
          </a:prstGeom>
          <a:noFill/>
        </p:spPr>
        <p:txBody>
          <a:bodyPr wrap="square" rtlCol="0">
            <a:spAutoFit/>
          </a:bodyPr>
          <a:p>
            <a:pPr indent="0" algn="ctr"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信用风险产生的</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0" algn="ctr"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两个原因</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56" name="TextBox 6"/>
          <p:cNvSpPr txBox="1"/>
          <p:nvPr>
            <p:custDataLst>
              <p:tags r:id="rId15"/>
            </p:custDataLst>
          </p:nvPr>
        </p:nvSpPr>
        <p:spPr>
          <a:xfrm>
            <a:off x="6128385" y="4796790"/>
            <a:ext cx="2223770" cy="706755"/>
          </a:xfrm>
          <a:prstGeom prst="rect">
            <a:avLst/>
          </a:prstGeom>
          <a:noFill/>
        </p:spPr>
        <p:txBody>
          <a:bodyPr wrap="square" rtlCol="0">
            <a:spAutoFit/>
          </a:bodyPr>
          <a:p>
            <a:pPr indent="0" algn="ctr"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信用风险管理的</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0" algn="ctr"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措施</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57" name="TextBox 6"/>
          <p:cNvSpPr txBox="1"/>
          <p:nvPr>
            <p:custDataLst>
              <p:tags r:id="rId16"/>
            </p:custDataLst>
          </p:nvPr>
        </p:nvSpPr>
        <p:spPr>
          <a:xfrm>
            <a:off x="8503285" y="4796790"/>
            <a:ext cx="2223770" cy="706755"/>
          </a:xfrm>
          <a:prstGeom prst="rect">
            <a:avLst/>
          </a:prstGeom>
          <a:noFill/>
        </p:spPr>
        <p:txBody>
          <a:bodyPr wrap="square" rtlCol="0">
            <a:spAutoFit/>
          </a:bodyPr>
          <a:p>
            <a:pPr indent="0" algn="ctr"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大数据在信用风险管理应用的步骤</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0-#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ppt_x"/>
                                          </p:val>
                                        </p:tav>
                                        <p:tav tm="100000">
                                          <p:val>
                                            <p:strVal val="#ppt_x"/>
                                          </p:val>
                                        </p:tav>
                                      </p:tavLst>
                                    </p:anim>
                                    <p:anim calcmode="lin" valueType="num">
                                      <p:cBhvr additive="base">
                                        <p:cTn id="26" dur="500" fill="hold"/>
                                        <p:tgtEl>
                                          <p:spTgt spid="54"/>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ppt_x"/>
                                          </p:val>
                                        </p:tav>
                                        <p:tav tm="100000">
                                          <p:val>
                                            <p:strVal val="#ppt_x"/>
                                          </p:val>
                                        </p:tav>
                                      </p:tavLst>
                                    </p:anim>
                                    <p:anim calcmode="lin" valueType="num">
                                      <p:cBhvr additive="base">
                                        <p:cTn id="36" dur="500" fill="hold"/>
                                        <p:tgtEl>
                                          <p:spTgt spid="56"/>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ppt_x"/>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54" grpId="0"/>
      <p:bldP spid="55" grpId="0"/>
      <p:bldP spid="56" grpId="0"/>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6" name="文本框 5"/>
          <p:cNvSpPr txBox="1"/>
          <p:nvPr/>
        </p:nvSpPr>
        <p:spPr>
          <a:xfrm>
            <a:off x="5571948" y="2733805"/>
            <a:ext cx="6229850" cy="993775"/>
          </a:xfrm>
          <a:prstGeom prst="rect">
            <a:avLst/>
          </a:prstGeom>
          <a:noFill/>
        </p:spPr>
        <p:txBody>
          <a:bodyPr wrap="square" rtlCol="0">
            <a:spAutoFit/>
          </a:bodyPr>
          <a:lstStyle/>
          <a:p>
            <a:pPr algn="l"/>
            <a:r>
              <a:rPr kumimoji="1" lang="zh-CN" altLang="en-US" sz="5865" b="1" dirty="0" smtClean="0">
                <a:solidFill>
                  <a:srgbClr val="43536A"/>
                </a:solidFill>
                <a:cs typeface="+mn-ea"/>
                <a:sym typeface="+mn-lt"/>
              </a:rPr>
              <a:t>金融科技的定义</a:t>
            </a:r>
            <a:endParaRPr kumimoji="1" lang="zh-CN" altLang="en-US" sz="5865" b="1" dirty="0" smtClean="0">
              <a:solidFill>
                <a:srgbClr val="43536A"/>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4" name="平行四边形 3"/>
          <p:cNvSpPr/>
          <p:nvPr>
            <p:custDataLst>
              <p:tags r:id="rId5"/>
            </p:custDataLst>
          </p:nvPr>
        </p:nvSpPr>
        <p:spPr>
          <a:xfrm>
            <a:off x="5571948" y="402346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主讲人：刘杨</a:t>
            </a:r>
            <a:endParaRPr kumimoji="1" lang="zh-CN" altLang="en-US" sz="1600" dirty="0">
              <a:solidFill>
                <a:schemeClr val="dk1"/>
              </a:solidFill>
              <a:latin typeface="+mn-ea"/>
              <a:cs typeface="+mn-ea"/>
              <a:sym typeface="+mn-lt"/>
            </a:endParaRPr>
          </a:p>
        </p:txBody>
      </p:sp>
      <p:pic>
        <p:nvPicPr>
          <p:cNvPr id="5" name="图片 4" descr="logo2"/>
          <p:cNvPicPr>
            <a:picLocks noChangeAspect="1"/>
          </p:cNvPicPr>
          <p:nvPr/>
        </p:nvPicPr>
        <p:blipFill>
          <a:blip r:embed="rId6"/>
          <a:stretch>
            <a:fillRect/>
          </a:stretch>
        </p:blipFill>
        <p:spPr>
          <a:xfrm>
            <a:off x="9654701" y="210547"/>
            <a:ext cx="2366141" cy="524869"/>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pic>
        <p:nvPicPr>
          <p:cNvPr id="5" name="图片 4" descr="logo2"/>
          <p:cNvPicPr>
            <a:picLocks noChangeAspect="1"/>
          </p:cNvPicPr>
          <p:nvPr/>
        </p:nvPicPr>
        <p:blipFill>
          <a:blip r:embed="rId5"/>
          <a:stretch>
            <a:fillRect/>
          </a:stretch>
        </p:blipFill>
        <p:spPr>
          <a:xfrm>
            <a:off x="9654701" y="210547"/>
            <a:ext cx="2366141" cy="524869"/>
          </a:xfrm>
          <a:prstGeom prst="rect">
            <a:avLst/>
          </a:prstGeom>
        </p:spPr>
      </p:pic>
      <p:sp>
        <p:nvSpPr>
          <p:cNvPr id="7" name="文本框 6"/>
          <p:cNvSpPr txBox="1"/>
          <p:nvPr/>
        </p:nvSpPr>
        <p:spPr>
          <a:xfrm>
            <a:off x="5572125" y="2372360"/>
            <a:ext cx="5827395" cy="1896745"/>
          </a:xfrm>
          <a:prstGeom prst="rect">
            <a:avLst/>
          </a:prstGeom>
          <a:noFill/>
        </p:spPr>
        <p:txBody>
          <a:bodyPr wrap="square" rtlCol="0">
            <a:spAutoFit/>
          </a:bodyPr>
          <a:p>
            <a:pPr algn="l"/>
            <a:r>
              <a:rPr kumimoji="1" lang="zh-CN" altLang="en-US" sz="5865" b="1" dirty="0" smtClean="0">
                <a:solidFill>
                  <a:srgbClr val="43536A"/>
                </a:solidFill>
                <a:cs typeface="+mn-ea"/>
                <a:sym typeface="+mn-lt"/>
              </a:rPr>
              <a:t>大数据在金融领域的应用</a:t>
            </a:r>
            <a:endParaRPr kumimoji="1" lang="zh-CN" altLang="en-US" sz="5865" b="1" dirty="0" smtClean="0">
              <a:solidFill>
                <a:srgbClr val="43536A"/>
              </a:solidFill>
              <a:cs typeface="+mn-ea"/>
              <a:sym typeface="+mn-lt"/>
            </a:endParaRPr>
          </a:p>
        </p:txBody>
      </p:sp>
      <p:sp>
        <p:nvSpPr>
          <p:cNvPr id="8" name="平行四边形 7"/>
          <p:cNvSpPr/>
          <p:nvPr>
            <p:custDataLst>
              <p:tags r:id="rId6"/>
            </p:custDataLst>
          </p:nvPr>
        </p:nvSpPr>
        <p:spPr>
          <a:xfrm>
            <a:off x="5571948" y="437398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主讲人：刘杨</a:t>
            </a:r>
            <a:endParaRPr kumimoji="1" lang="zh-CN" altLang="en-US" sz="1600" dirty="0">
              <a:solidFill>
                <a:schemeClr val="dk1"/>
              </a:solidFill>
              <a:latin typeface="+mn-ea"/>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p:bldP spid="12" grpId="0" bldLvl="0" animBg="1"/>
      <p:bldP spid="16" grpId="0" bldLvl="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ym typeface="+mn-ea"/>
              </a:rPr>
              <a:t>大数据在金融领域的应用</a:t>
            </a:r>
            <a:endParaRPr lang="zh-CN" altLang="en-US">
              <a:solidFill>
                <a:schemeClr val="accent1"/>
              </a:solidFill>
            </a:endParaRPr>
          </a:p>
        </p:txBody>
      </p:sp>
      <p:grpSp>
        <p:nvGrpSpPr>
          <p:cNvPr id="16" name="组合 15"/>
          <p:cNvGrpSpPr/>
          <p:nvPr/>
        </p:nvGrpSpPr>
        <p:grpSpPr>
          <a:xfrm>
            <a:off x="634365" y="887095"/>
            <a:ext cx="3517348" cy="473075"/>
            <a:chOff x="2347" y="2773"/>
            <a:chExt cx="6314"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12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11721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（四）大数据客户关系管理</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4216400" y="939800"/>
            <a:ext cx="3477895" cy="368300"/>
          </a:xfrm>
          <a:prstGeom prst="rect">
            <a:avLst/>
          </a:prstGeom>
          <a:noFill/>
        </p:spPr>
        <p:txBody>
          <a:bodyPr wrap="square">
            <a:spAutoFit/>
          </a:bodyPr>
          <a:p>
            <a:r>
              <a:rPr sz="1800" b="1" dirty="0">
                <a:solidFill>
                  <a:schemeClr val="accent1"/>
                </a:solidFill>
                <a:latin typeface="微软雅黑" panose="020B0503020204020204" charset="-122"/>
                <a:ea typeface="微软雅黑" panose="020B0503020204020204" charset="-122"/>
                <a:sym typeface="+mn-ea"/>
              </a:rPr>
              <a:t>1. 客户关系管理的定义</a:t>
            </a:r>
            <a:endParaRPr sz="1800" b="1" dirty="0">
              <a:solidFill>
                <a:schemeClr val="accent1"/>
              </a:solidFill>
              <a:latin typeface="微软雅黑" panose="020B0503020204020204" charset="-122"/>
              <a:ea typeface="微软雅黑" panose="020B0503020204020204" charset="-122"/>
              <a:sym typeface="+mn-ea"/>
            </a:endParaRPr>
          </a:p>
        </p:txBody>
      </p:sp>
      <p:sp>
        <p:nvSpPr>
          <p:cNvPr id="2" name="TextBox 6"/>
          <p:cNvSpPr txBox="1"/>
          <p:nvPr>
            <p:custDataLst>
              <p:tags r:id="rId1"/>
            </p:custDataLst>
          </p:nvPr>
        </p:nvSpPr>
        <p:spPr>
          <a:xfrm>
            <a:off x="6047740" y="2392680"/>
            <a:ext cx="5161280" cy="3322955"/>
          </a:xfrm>
          <a:prstGeom prst="rect">
            <a:avLst/>
          </a:prstGeom>
          <a:noFill/>
        </p:spPr>
        <p:txBody>
          <a:bodyPr wrap="square" rtlCol="0">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 客户关系管理( C R M ) 是企业总体战略的一种，它采用先进的数据库和其它信息技术来获取顾客数据，分析顾客行为和偏好特性，积累和共享顾客知识，有针对性地为顾客提供产品或服务，发展和管理顾客关系，培养顾客长期的忠诚度，以实现顾客价值最大化和企业收益最大化之间的平衡。</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pic>
        <p:nvPicPr>
          <p:cNvPr id="104" name="图片 103"/>
          <p:cNvPicPr/>
          <p:nvPr/>
        </p:nvPicPr>
        <p:blipFill>
          <a:blip r:embed="rId2"/>
          <a:stretch>
            <a:fillRect/>
          </a:stretch>
        </p:blipFill>
        <p:spPr>
          <a:xfrm>
            <a:off x="889000" y="2071370"/>
            <a:ext cx="4773295" cy="3644265"/>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000" fill="hold">
                                          <p:stCondLst>
                                            <p:cond delay="0"/>
                                          </p:stCondLst>
                                        </p:cTn>
                                        <p:tgtEl>
                                          <p:spTgt spid="104"/>
                                        </p:tgtEl>
                                        <p:attrNameLst>
                                          <p:attrName>style.visibility</p:attrName>
                                        </p:attrNameLst>
                                      </p:cBhvr>
                                      <p:to>
                                        <p:strVal val="visible"/>
                                      </p:to>
                                    </p:set>
                                    <p:animEffect transition="in" filter="wedge">
                                      <p:cBhvr>
                                        <p:cTn id="20" dur="1000"/>
                                        <p:tgtEl>
                                          <p:spTgt spid="104"/>
                                        </p:tgtEl>
                                      </p:cBhvr>
                                    </p:animEffect>
                                  </p:childTnLst>
                                </p:cTn>
                              </p:par>
                            </p:childTnLst>
                          </p:cTn>
                        </p:par>
                        <p:par>
                          <p:cTn id="21" fill="hold">
                            <p:stCondLst>
                              <p:cond delay="1000"/>
                            </p:stCondLst>
                            <p:childTnLst>
                              <p:par>
                                <p:cTn id="22" presetID="2" presetClass="entr" presetSubtype="2"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ym typeface="+mn-ea"/>
              </a:rPr>
              <a:t>大数据在金融领域的应用</a:t>
            </a:r>
            <a:endParaRPr lang="zh-CN" altLang="en-US">
              <a:solidFill>
                <a:schemeClr val="accent1"/>
              </a:solidFill>
            </a:endParaRPr>
          </a:p>
        </p:txBody>
      </p:sp>
      <p:grpSp>
        <p:nvGrpSpPr>
          <p:cNvPr id="16" name="组合 15"/>
          <p:cNvGrpSpPr/>
          <p:nvPr/>
        </p:nvGrpSpPr>
        <p:grpSpPr>
          <a:xfrm>
            <a:off x="634365" y="887095"/>
            <a:ext cx="3517348" cy="473075"/>
            <a:chOff x="2347" y="2773"/>
            <a:chExt cx="6314"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12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11721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（四）大数据客户关系管理</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4216400" y="939800"/>
            <a:ext cx="3477895" cy="368300"/>
          </a:xfrm>
          <a:prstGeom prst="rect">
            <a:avLst/>
          </a:prstGeom>
          <a:noFill/>
        </p:spPr>
        <p:txBody>
          <a:bodyPr wrap="square">
            <a:spAutoFit/>
          </a:bodyPr>
          <a:p>
            <a:r>
              <a:rPr sz="1800" b="1" dirty="0">
                <a:solidFill>
                  <a:schemeClr val="accent1"/>
                </a:solidFill>
                <a:latin typeface="微软雅黑" panose="020B0503020204020204" charset="-122"/>
                <a:ea typeface="微软雅黑" panose="020B0503020204020204" charset="-122"/>
                <a:sym typeface="+mn-ea"/>
              </a:rPr>
              <a:t>2.</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客户关系管理的重要性</a:t>
            </a:r>
            <a:endParaRPr sz="1800" b="1" dirty="0">
              <a:solidFill>
                <a:schemeClr val="accent1"/>
              </a:solidFill>
              <a:latin typeface="微软雅黑" panose="020B0503020204020204" charset="-122"/>
              <a:ea typeface="微软雅黑" panose="020B0503020204020204" charset="-122"/>
              <a:sym typeface="+mn-ea"/>
            </a:endParaRPr>
          </a:p>
        </p:txBody>
      </p:sp>
      <p:grpSp>
        <p:nvGrpSpPr>
          <p:cNvPr id="11" name="组合 10"/>
          <p:cNvGrpSpPr/>
          <p:nvPr/>
        </p:nvGrpSpPr>
        <p:grpSpPr>
          <a:xfrm>
            <a:off x="908685" y="2490470"/>
            <a:ext cx="2361565" cy="2546985"/>
            <a:chOff x="2796" y="4258"/>
            <a:chExt cx="3719" cy="4011"/>
          </a:xfrm>
        </p:grpSpPr>
        <p:sp>
          <p:nvSpPr>
            <p:cNvPr id="3" name="TextBox 23"/>
            <p:cNvSpPr txBox="1"/>
            <p:nvPr/>
          </p:nvSpPr>
          <p:spPr>
            <a:xfrm>
              <a:off x="2796" y="7079"/>
              <a:ext cx="3719" cy="1190"/>
            </a:xfrm>
            <a:prstGeom prst="rect">
              <a:avLst/>
            </a:prstGeom>
            <a:noFill/>
            <a:ln>
              <a:noFill/>
              <a:prstDash val="lgDash"/>
            </a:ln>
          </p:spPr>
          <p:txBody>
            <a:bodyPr wrap="square">
              <a:spAutoFit/>
            </a:bodyPr>
            <a:p>
              <a:pPr indent="0" algn="ctr">
                <a:lnSpc>
                  <a:spcPct val="120000"/>
                </a:lnSpc>
                <a:spcBef>
                  <a:spcPts val="0"/>
                </a:spcBef>
                <a:spcAft>
                  <a:spcPts val="1500"/>
                </a:spcAft>
                <a:buClr>
                  <a:srgbClr val="966426"/>
                </a:buClr>
                <a:buNone/>
                <a:defRPr/>
              </a:pPr>
              <a:r>
                <a:rPr sz="1800" dirty="0">
                  <a:latin typeface="微软雅黑" panose="020B0503020204020204" charset="-122"/>
                  <a:ea typeface="微软雅黑" panose="020B0503020204020204" charset="-122"/>
                </a:rPr>
                <a:t>降低企业维系老客户和开发新客户的成本</a:t>
              </a:r>
              <a:endParaRPr sz="1800" dirty="0">
                <a:latin typeface="微软雅黑" panose="020B0503020204020204" charset="-122"/>
                <a:ea typeface="微软雅黑" panose="020B0503020204020204" charset="-122"/>
              </a:endParaRPr>
            </a:p>
          </p:txBody>
        </p:sp>
        <p:sp>
          <p:nvSpPr>
            <p:cNvPr id="5" name="文本框 4"/>
            <p:cNvSpPr txBox="1"/>
            <p:nvPr/>
          </p:nvSpPr>
          <p:spPr>
            <a:xfrm>
              <a:off x="3621" y="4258"/>
              <a:ext cx="2068" cy="2082"/>
            </a:xfrm>
            <a:prstGeom prst="rect">
              <a:avLst/>
            </a:prstGeom>
            <a:noFill/>
          </p:spPr>
          <p:txBody>
            <a:bodyPr wrap="none" rtlCol="0">
              <a:spAutoFit/>
            </a:bodyPr>
            <a:p>
              <a:pPr algn="ctr"/>
              <a:r>
                <a:rPr lang="en-US" altLang="zh-CN" sz="8000">
                  <a:solidFill>
                    <a:srgbClr val="526580"/>
                  </a:solidFill>
                  <a:latin typeface="DINPro-Black" panose="02000503030000020004" charset="0"/>
                  <a:cs typeface="DINPro-Black" panose="02000503030000020004" charset="0"/>
                </a:rPr>
                <a:t>01</a:t>
              </a:r>
              <a:endParaRPr lang="en-US" altLang="zh-CN" sz="8000">
                <a:solidFill>
                  <a:srgbClr val="526580"/>
                </a:solidFill>
                <a:latin typeface="DINPro-Black" panose="02000503030000020004" charset="0"/>
                <a:cs typeface="DINPro-Black" panose="02000503030000020004" charset="0"/>
              </a:endParaRPr>
            </a:p>
          </p:txBody>
        </p:sp>
        <p:cxnSp>
          <p:nvCxnSpPr>
            <p:cNvPr id="7" name="直接连接符 6"/>
            <p:cNvCxnSpPr/>
            <p:nvPr/>
          </p:nvCxnSpPr>
          <p:spPr>
            <a:xfrm>
              <a:off x="3805" y="6424"/>
              <a:ext cx="1701" cy="0"/>
            </a:xfrm>
            <a:prstGeom prst="line">
              <a:avLst/>
            </a:prstGeom>
            <a:ln w="63500">
              <a:solidFill>
                <a:srgbClr val="7E7E7E"/>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3564255" y="2490470"/>
            <a:ext cx="2361565" cy="2546985"/>
            <a:chOff x="7740" y="4258"/>
            <a:chExt cx="3719" cy="4011"/>
          </a:xfrm>
        </p:grpSpPr>
        <p:sp>
          <p:nvSpPr>
            <p:cNvPr id="8" name="文本框 7"/>
            <p:cNvSpPr txBox="1"/>
            <p:nvPr/>
          </p:nvSpPr>
          <p:spPr>
            <a:xfrm>
              <a:off x="8566" y="4258"/>
              <a:ext cx="2068" cy="2082"/>
            </a:xfrm>
            <a:prstGeom prst="rect">
              <a:avLst/>
            </a:prstGeom>
            <a:noFill/>
          </p:spPr>
          <p:txBody>
            <a:bodyPr wrap="none" rtlCol="0">
              <a:spAutoFit/>
            </a:bodyPr>
            <a:p>
              <a:pPr algn="ctr"/>
              <a:r>
                <a:rPr lang="en-US" altLang="zh-CN" sz="8000">
                  <a:solidFill>
                    <a:srgbClr val="526580"/>
                  </a:solidFill>
                  <a:latin typeface="DINPro-Black" panose="02000503030000020004" charset="0"/>
                  <a:cs typeface="DINPro-Black" panose="02000503030000020004" charset="0"/>
                </a:rPr>
                <a:t>02</a:t>
              </a:r>
              <a:endParaRPr lang="en-US" altLang="zh-CN" sz="8000">
                <a:solidFill>
                  <a:srgbClr val="526580"/>
                </a:solidFill>
                <a:latin typeface="DINPro-Black" panose="02000503030000020004" charset="0"/>
                <a:cs typeface="DINPro-Black" panose="02000503030000020004" charset="0"/>
              </a:endParaRPr>
            </a:p>
          </p:txBody>
        </p:sp>
        <p:cxnSp>
          <p:nvCxnSpPr>
            <p:cNvPr id="9" name="直接连接符 8"/>
            <p:cNvCxnSpPr/>
            <p:nvPr/>
          </p:nvCxnSpPr>
          <p:spPr>
            <a:xfrm>
              <a:off x="8749" y="6424"/>
              <a:ext cx="1701" cy="0"/>
            </a:xfrm>
            <a:prstGeom prst="line">
              <a:avLst/>
            </a:prstGeom>
            <a:ln w="63500">
              <a:solidFill>
                <a:srgbClr val="7E7E7E"/>
              </a:solidFill>
            </a:ln>
          </p:spPr>
          <p:style>
            <a:lnRef idx="1">
              <a:schemeClr val="accent1"/>
            </a:lnRef>
            <a:fillRef idx="0">
              <a:schemeClr val="accent1"/>
            </a:fillRef>
            <a:effectRef idx="0">
              <a:schemeClr val="accent1"/>
            </a:effectRef>
            <a:fontRef idx="minor">
              <a:schemeClr val="tx1"/>
            </a:fontRef>
          </p:style>
        </p:cxnSp>
        <p:sp>
          <p:nvSpPr>
            <p:cNvPr id="4" name="TextBox 23"/>
            <p:cNvSpPr txBox="1"/>
            <p:nvPr/>
          </p:nvSpPr>
          <p:spPr>
            <a:xfrm>
              <a:off x="7740" y="7079"/>
              <a:ext cx="3719" cy="1190"/>
            </a:xfrm>
            <a:prstGeom prst="rect">
              <a:avLst/>
            </a:prstGeom>
            <a:noFill/>
            <a:ln>
              <a:noFill/>
              <a:prstDash val="lgDash"/>
            </a:ln>
          </p:spPr>
          <p:txBody>
            <a:bodyPr wrap="square">
              <a:spAutoFit/>
            </a:bodyPr>
            <a:p>
              <a:pPr indent="0" algn="ctr">
                <a:lnSpc>
                  <a:spcPct val="120000"/>
                </a:lnSpc>
                <a:spcBef>
                  <a:spcPts val="0"/>
                </a:spcBef>
                <a:spcAft>
                  <a:spcPts val="0"/>
                </a:spcAft>
                <a:buClr>
                  <a:srgbClr val="966426"/>
                </a:buClr>
                <a:buFont typeface="Wingdings" panose="05000000000000000000" charset="0"/>
                <a:buNone/>
                <a:defRPr/>
              </a:pPr>
              <a:r>
                <a:rPr sz="1800" dirty="0">
                  <a:latin typeface="微软雅黑" panose="020B0503020204020204" charset="-122"/>
                  <a:ea typeface="微软雅黑" panose="020B0503020204020204" charset="-122"/>
                  <a:sym typeface="+mn-ea"/>
                </a:rPr>
                <a:t>降低企业与客户的</a:t>
              </a:r>
              <a:endParaRPr sz="1800" dirty="0">
                <a:latin typeface="微软雅黑" panose="020B0503020204020204" charset="-122"/>
                <a:ea typeface="微软雅黑" panose="020B0503020204020204" charset="-122"/>
                <a:sym typeface="+mn-ea"/>
              </a:endParaRPr>
            </a:p>
            <a:p>
              <a:pPr indent="0" algn="ctr">
                <a:lnSpc>
                  <a:spcPct val="120000"/>
                </a:lnSpc>
                <a:spcBef>
                  <a:spcPts val="0"/>
                </a:spcBef>
                <a:spcAft>
                  <a:spcPts val="0"/>
                </a:spcAft>
                <a:buClr>
                  <a:srgbClr val="966426"/>
                </a:buClr>
                <a:buFont typeface="Wingdings" panose="05000000000000000000" charset="0"/>
                <a:buNone/>
                <a:defRPr/>
              </a:pPr>
              <a:r>
                <a:rPr sz="1800" dirty="0">
                  <a:latin typeface="微软雅黑" panose="020B0503020204020204" charset="-122"/>
                  <a:ea typeface="微软雅黑" panose="020B0503020204020204" charset="-122"/>
                  <a:sym typeface="+mn-ea"/>
                </a:rPr>
                <a:t>交易成本</a:t>
              </a:r>
              <a:endParaRPr sz="1800" dirty="0">
                <a:latin typeface="微软雅黑" panose="020B0503020204020204" charset="-122"/>
                <a:ea typeface="微软雅黑" panose="020B0503020204020204" charset="-122"/>
                <a:sym typeface="+mn-ea"/>
              </a:endParaRPr>
            </a:p>
          </p:txBody>
        </p:sp>
      </p:grpSp>
      <p:grpSp>
        <p:nvGrpSpPr>
          <p:cNvPr id="17" name="组合 16"/>
          <p:cNvGrpSpPr/>
          <p:nvPr/>
        </p:nvGrpSpPr>
        <p:grpSpPr>
          <a:xfrm>
            <a:off x="6219825" y="2490470"/>
            <a:ext cx="2361565" cy="2546985"/>
            <a:chOff x="12611" y="4258"/>
            <a:chExt cx="3719" cy="4011"/>
          </a:xfrm>
        </p:grpSpPr>
        <p:sp>
          <p:nvSpPr>
            <p:cNvPr id="10" name="文本框 9"/>
            <p:cNvSpPr txBox="1"/>
            <p:nvPr/>
          </p:nvSpPr>
          <p:spPr>
            <a:xfrm>
              <a:off x="13437" y="4258"/>
              <a:ext cx="2068" cy="2082"/>
            </a:xfrm>
            <a:prstGeom prst="rect">
              <a:avLst/>
            </a:prstGeom>
            <a:noFill/>
          </p:spPr>
          <p:txBody>
            <a:bodyPr wrap="none" rtlCol="0">
              <a:spAutoFit/>
            </a:bodyPr>
            <a:p>
              <a:pPr algn="ctr"/>
              <a:r>
                <a:rPr lang="en-US" altLang="zh-CN" sz="8000">
                  <a:solidFill>
                    <a:srgbClr val="526580"/>
                  </a:solidFill>
                  <a:latin typeface="DINPro-Black" panose="02000503030000020004" charset="0"/>
                  <a:cs typeface="DINPro-Black" panose="02000503030000020004" charset="0"/>
                </a:rPr>
                <a:t>03</a:t>
              </a:r>
              <a:endParaRPr lang="en-US" altLang="zh-CN" sz="8000">
                <a:solidFill>
                  <a:srgbClr val="526580"/>
                </a:solidFill>
                <a:latin typeface="DINPro-Black" panose="02000503030000020004" charset="0"/>
                <a:cs typeface="DINPro-Black" panose="02000503030000020004" charset="0"/>
              </a:endParaRPr>
            </a:p>
          </p:txBody>
        </p:sp>
        <p:cxnSp>
          <p:nvCxnSpPr>
            <p:cNvPr id="18" name="直接连接符 17"/>
            <p:cNvCxnSpPr/>
            <p:nvPr/>
          </p:nvCxnSpPr>
          <p:spPr>
            <a:xfrm>
              <a:off x="13620" y="6424"/>
              <a:ext cx="1701" cy="0"/>
            </a:xfrm>
            <a:prstGeom prst="line">
              <a:avLst/>
            </a:prstGeom>
            <a:ln w="63500">
              <a:solidFill>
                <a:srgbClr val="7E7E7E"/>
              </a:solidFill>
            </a:ln>
          </p:spPr>
          <p:style>
            <a:lnRef idx="1">
              <a:schemeClr val="accent1"/>
            </a:lnRef>
            <a:fillRef idx="0">
              <a:schemeClr val="accent1"/>
            </a:fillRef>
            <a:effectRef idx="0">
              <a:schemeClr val="accent1"/>
            </a:effectRef>
            <a:fontRef idx="minor">
              <a:schemeClr val="tx1"/>
            </a:fontRef>
          </p:style>
        </p:cxnSp>
        <p:sp>
          <p:nvSpPr>
            <p:cNvPr id="19" name="TextBox 23"/>
            <p:cNvSpPr txBox="1"/>
            <p:nvPr/>
          </p:nvSpPr>
          <p:spPr>
            <a:xfrm>
              <a:off x="12611" y="7079"/>
              <a:ext cx="3719" cy="1190"/>
            </a:xfrm>
            <a:prstGeom prst="rect">
              <a:avLst/>
            </a:prstGeom>
            <a:noFill/>
            <a:ln>
              <a:noFill/>
              <a:prstDash val="lgDash"/>
            </a:ln>
          </p:spPr>
          <p:txBody>
            <a:bodyPr wrap="square">
              <a:spAutoFit/>
            </a:bodyPr>
            <a:p>
              <a:pPr indent="0" algn="ctr">
                <a:lnSpc>
                  <a:spcPct val="120000"/>
                </a:lnSpc>
                <a:spcBef>
                  <a:spcPts val="0"/>
                </a:spcBef>
                <a:spcAft>
                  <a:spcPts val="0"/>
                </a:spcAft>
                <a:buClr>
                  <a:srgbClr val="966426"/>
                </a:buClr>
                <a:buFont typeface="Wingdings" panose="05000000000000000000" charset="0"/>
                <a:buNone/>
                <a:defRPr/>
              </a:pPr>
              <a:r>
                <a:rPr sz="1800" dirty="0">
                  <a:latin typeface="微软雅黑" panose="020B0503020204020204" charset="-122"/>
                  <a:ea typeface="微软雅黑" panose="020B0503020204020204" charset="-122"/>
                  <a:sym typeface="+mn-ea"/>
                </a:rPr>
                <a:t>促进增量购买和</a:t>
              </a:r>
              <a:endParaRPr sz="1800" dirty="0">
                <a:latin typeface="微软雅黑" panose="020B0503020204020204" charset="-122"/>
                <a:ea typeface="微软雅黑" panose="020B0503020204020204" charset="-122"/>
                <a:sym typeface="+mn-ea"/>
              </a:endParaRPr>
            </a:p>
            <a:p>
              <a:pPr indent="0" algn="ctr">
                <a:lnSpc>
                  <a:spcPct val="120000"/>
                </a:lnSpc>
                <a:spcBef>
                  <a:spcPts val="0"/>
                </a:spcBef>
                <a:spcAft>
                  <a:spcPts val="0"/>
                </a:spcAft>
                <a:buClr>
                  <a:srgbClr val="966426"/>
                </a:buClr>
                <a:buFont typeface="Wingdings" panose="05000000000000000000" charset="0"/>
                <a:buNone/>
                <a:defRPr/>
              </a:pPr>
              <a:r>
                <a:rPr sz="1800" dirty="0">
                  <a:latin typeface="微软雅黑" panose="020B0503020204020204" charset="-122"/>
                  <a:ea typeface="微软雅黑" panose="020B0503020204020204" charset="-122"/>
                  <a:sym typeface="+mn-ea"/>
                </a:rPr>
                <a:t>交叉购买</a:t>
              </a:r>
              <a:endParaRPr sz="1800" dirty="0">
                <a:latin typeface="微软雅黑" panose="020B0503020204020204" charset="-122"/>
                <a:ea typeface="微软雅黑" panose="020B0503020204020204" charset="-122"/>
                <a:sym typeface="+mn-ea"/>
              </a:endParaRPr>
            </a:p>
          </p:txBody>
        </p:sp>
      </p:grpSp>
      <p:grpSp>
        <p:nvGrpSpPr>
          <p:cNvPr id="20" name="组合 19"/>
          <p:cNvGrpSpPr/>
          <p:nvPr/>
        </p:nvGrpSpPr>
        <p:grpSpPr>
          <a:xfrm>
            <a:off x="8875395" y="2490470"/>
            <a:ext cx="2361565" cy="2546985"/>
            <a:chOff x="12611" y="4258"/>
            <a:chExt cx="3719" cy="4011"/>
          </a:xfrm>
        </p:grpSpPr>
        <p:sp>
          <p:nvSpPr>
            <p:cNvPr id="21" name="文本框 20"/>
            <p:cNvSpPr txBox="1"/>
            <p:nvPr/>
          </p:nvSpPr>
          <p:spPr>
            <a:xfrm>
              <a:off x="13437" y="4258"/>
              <a:ext cx="2068" cy="2082"/>
            </a:xfrm>
            <a:prstGeom prst="rect">
              <a:avLst/>
            </a:prstGeom>
            <a:noFill/>
          </p:spPr>
          <p:txBody>
            <a:bodyPr wrap="none" rtlCol="0">
              <a:spAutoFit/>
            </a:bodyPr>
            <a:p>
              <a:pPr algn="ctr"/>
              <a:r>
                <a:rPr lang="en-US" altLang="zh-CN" sz="8000">
                  <a:solidFill>
                    <a:srgbClr val="526580"/>
                  </a:solidFill>
                  <a:latin typeface="DINPro-Black" panose="02000503030000020004" charset="0"/>
                  <a:cs typeface="DINPro-Black" panose="02000503030000020004" charset="0"/>
                </a:rPr>
                <a:t>04</a:t>
              </a:r>
              <a:endParaRPr lang="en-US" altLang="zh-CN" sz="8000">
                <a:solidFill>
                  <a:srgbClr val="526580"/>
                </a:solidFill>
                <a:latin typeface="DINPro-Black" panose="02000503030000020004" charset="0"/>
                <a:cs typeface="DINPro-Black" panose="02000503030000020004" charset="0"/>
              </a:endParaRPr>
            </a:p>
          </p:txBody>
        </p:sp>
        <p:cxnSp>
          <p:nvCxnSpPr>
            <p:cNvPr id="22" name="直接连接符 21"/>
            <p:cNvCxnSpPr/>
            <p:nvPr/>
          </p:nvCxnSpPr>
          <p:spPr>
            <a:xfrm>
              <a:off x="13620" y="6424"/>
              <a:ext cx="1701" cy="0"/>
            </a:xfrm>
            <a:prstGeom prst="line">
              <a:avLst/>
            </a:prstGeom>
            <a:ln w="63500">
              <a:solidFill>
                <a:srgbClr val="7E7E7E"/>
              </a:solidFill>
            </a:ln>
          </p:spPr>
          <p:style>
            <a:lnRef idx="1">
              <a:schemeClr val="accent1"/>
            </a:lnRef>
            <a:fillRef idx="0">
              <a:schemeClr val="accent1"/>
            </a:fillRef>
            <a:effectRef idx="0">
              <a:schemeClr val="accent1"/>
            </a:effectRef>
            <a:fontRef idx="minor">
              <a:schemeClr val="tx1"/>
            </a:fontRef>
          </p:style>
        </p:cxnSp>
        <p:sp>
          <p:nvSpPr>
            <p:cNvPr id="23" name="TextBox 23"/>
            <p:cNvSpPr txBox="1"/>
            <p:nvPr/>
          </p:nvSpPr>
          <p:spPr>
            <a:xfrm>
              <a:off x="12611" y="7079"/>
              <a:ext cx="3719" cy="1190"/>
            </a:xfrm>
            <a:prstGeom prst="rect">
              <a:avLst/>
            </a:prstGeom>
            <a:noFill/>
            <a:ln>
              <a:noFill/>
              <a:prstDash val="lgDash"/>
            </a:ln>
          </p:spPr>
          <p:txBody>
            <a:bodyPr wrap="square">
              <a:spAutoFit/>
            </a:bodyPr>
            <a:p>
              <a:pPr indent="0" algn="ctr">
                <a:lnSpc>
                  <a:spcPct val="120000"/>
                </a:lnSpc>
                <a:spcBef>
                  <a:spcPts val="0"/>
                </a:spcBef>
                <a:spcAft>
                  <a:spcPts val="1500"/>
                </a:spcAft>
                <a:buClr>
                  <a:srgbClr val="966426"/>
                </a:buClr>
                <a:buFont typeface="Wingdings" panose="05000000000000000000" charset="0"/>
                <a:buNone/>
                <a:defRPr/>
              </a:pPr>
              <a:r>
                <a:rPr sz="1800" dirty="0">
                  <a:latin typeface="微软雅黑" panose="020B0503020204020204" charset="-122"/>
                  <a:ea typeface="微软雅黑" panose="020B0503020204020204" charset="-122"/>
                  <a:sym typeface="+mn-ea"/>
                </a:rPr>
                <a:t>给企业带来源源不断的利润</a:t>
              </a:r>
              <a:endParaRPr sz="1800" dirty="0">
                <a:latin typeface="微软雅黑" panose="020B0503020204020204" charset="-122"/>
                <a:ea typeface="微软雅黑" panose="020B0503020204020204" charset="-122"/>
                <a:sym typeface="+mn-ea"/>
              </a:endParaRP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ym typeface="+mn-ea"/>
              </a:rPr>
              <a:t>大数据在金融领域的应用</a:t>
            </a:r>
            <a:endParaRPr lang="zh-CN" altLang="en-US">
              <a:solidFill>
                <a:schemeClr val="accent1"/>
              </a:solidFill>
            </a:endParaRPr>
          </a:p>
        </p:txBody>
      </p:sp>
      <p:grpSp>
        <p:nvGrpSpPr>
          <p:cNvPr id="16" name="组合 15"/>
          <p:cNvGrpSpPr/>
          <p:nvPr/>
        </p:nvGrpSpPr>
        <p:grpSpPr>
          <a:xfrm>
            <a:off x="634365" y="887095"/>
            <a:ext cx="3517348" cy="473075"/>
            <a:chOff x="2347" y="2773"/>
            <a:chExt cx="6314"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12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11721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（四）大数据客户关系管理</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nvSpPr>
        <p:spPr>
          <a:xfrm>
            <a:off x="4216400" y="939800"/>
            <a:ext cx="3477895" cy="368300"/>
          </a:xfrm>
          <a:prstGeom prst="rect">
            <a:avLst/>
          </a:prstGeom>
          <a:noFill/>
        </p:spPr>
        <p:txBody>
          <a:bodyPr wrap="square">
            <a:spAutoFit/>
          </a:bodyPr>
          <a:p>
            <a:r>
              <a:rPr sz="1800" b="1" dirty="0">
                <a:solidFill>
                  <a:schemeClr val="accent1"/>
                </a:solidFill>
                <a:latin typeface="微软雅黑" panose="020B0503020204020204" charset="-122"/>
                <a:ea typeface="微软雅黑" panose="020B0503020204020204" charset="-122"/>
                <a:sym typeface="+mn-ea"/>
              </a:rPr>
              <a:t>3.</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大数据有效客户关系管理</a:t>
            </a:r>
            <a:endParaRPr sz="1800" b="1" dirty="0">
              <a:solidFill>
                <a:schemeClr val="accent1"/>
              </a:solidFill>
              <a:latin typeface="微软雅黑" panose="020B0503020204020204" charset="-122"/>
              <a:ea typeface="微软雅黑" panose="020B0503020204020204" charset="-122"/>
              <a:sym typeface="+mn-ea"/>
            </a:endParaRPr>
          </a:p>
        </p:txBody>
      </p:sp>
      <p:cxnSp>
        <p:nvCxnSpPr>
          <p:cNvPr id="2" name="直接连接符 1"/>
          <p:cNvCxnSpPr/>
          <p:nvPr>
            <p:custDataLst>
              <p:tags r:id="rId1"/>
            </p:custDataLst>
          </p:nvPr>
        </p:nvCxnSpPr>
        <p:spPr>
          <a:xfrm>
            <a:off x="964878" y="3984636"/>
            <a:ext cx="10263514" cy="0"/>
          </a:xfrm>
          <a:prstGeom prst="line">
            <a:avLst/>
          </a:prstGeom>
          <a:ln w="12700">
            <a:solidFill>
              <a:schemeClr val="l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泪滴形 9"/>
          <p:cNvSpPr/>
          <p:nvPr>
            <p:custDataLst>
              <p:tags r:id="rId2"/>
            </p:custDataLst>
          </p:nvPr>
        </p:nvSpPr>
        <p:spPr>
          <a:xfrm rot="8100436">
            <a:off x="1725010" y="2209601"/>
            <a:ext cx="959339" cy="959339"/>
          </a:xfrm>
          <a:prstGeom prst="teardrop">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custDataLst>
              <p:tags r:id="rId3"/>
            </p:custDataLst>
          </p:nvPr>
        </p:nvSpPr>
        <p:spPr>
          <a:xfrm>
            <a:off x="1844679" y="2329269"/>
            <a:ext cx="720000" cy="720000"/>
          </a:xfrm>
          <a:prstGeom prst="rect">
            <a:avLst/>
          </a:prstGeom>
          <a:noFill/>
        </p:spPr>
        <p:txBody>
          <a:bodyPr wrap="square" rtlCol="0" anchor="ctr" anchorCtr="0">
            <a:normAutofit fontScale="75000" lnSpcReduction="20000"/>
          </a:bodyPr>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01</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4" name="泪滴形 3"/>
          <p:cNvSpPr/>
          <p:nvPr>
            <p:custDataLst>
              <p:tags r:id="rId4"/>
            </p:custDataLst>
          </p:nvPr>
        </p:nvSpPr>
        <p:spPr>
          <a:xfrm rot="18886495">
            <a:off x="9181282" y="4811879"/>
            <a:ext cx="959339" cy="959339"/>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5"/>
            </p:custDataLst>
          </p:nvPr>
        </p:nvSpPr>
        <p:spPr>
          <a:xfrm>
            <a:off x="9300951" y="4931548"/>
            <a:ext cx="720000" cy="720000"/>
          </a:xfrm>
          <a:prstGeom prst="rect">
            <a:avLst/>
          </a:prstGeom>
          <a:noFill/>
        </p:spPr>
        <p:txBody>
          <a:bodyPr wrap="square" rtlCol="0" anchor="ctr" anchorCtr="0">
            <a:normAutofit fontScale="75000" lnSpcReduction="20000"/>
          </a:bodyPr>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04</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18" name="泪滴形 17"/>
          <p:cNvSpPr/>
          <p:nvPr>
            <p:custDataLst>
              <p:tags r:id="rId6"/>
            </p:custDataLst>
          </p:nvPr>
        </p:nvSpPr>
        <p:spPr>
          <a:xfrm rot="18886495">
            <a:off x="4153008" y="4808434"/>
            <a:ext cx="959339" cy="959339"/>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custDataLst>
              <p:tags r:id="rId7"/>
            </p:custDataLst>
          </p:nvPr>
        </p:nvSpPr>
        <p:spPr>
          <a:xfrm>
            <a:off x="4272677" y="4928103"/>
            <a:ext cx="720000" cy="720000"/>
          </a:xfrm>
          <a:prstGeom prst="rect">
            <a:avLst/>
          </a:prstGeom>
          <a:noFill/>
        </p:spPr>
        <p:txBody>
          <a:bodyPr wrap="square" rtlCol="0" anchor="ctr" anchorCtr="0">
            <a:normAutofit fontScale="75000" lnSpcReduction="20000"/>
          </a:bodyPr>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02</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8" name="泪滴形 7"/>
          <p:cNvSpPr/>
          <p:nvPr>
            <p:custDataLst>
              <p:tags r:id="rId8"/>
            </p:custDataLst>
          </p:nvPr>
        </p:nvSpPr>
        <p:spPr>
          <a:xfrm rot="8100436">
            <a:off x="6704604" y="2203748"/>
            <a:ext cx="959339" cy="959339"/>
          </a:xfrm>
          <a:prstGeom prst="teardrop">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9" name="文本框 8"/>
          <p:cNvSpPr txBox="1"/>
          <p:nvPr>
            <p:custDataLst>
              <p:tags r:id="rId9"/>
            </p:custDataLst>
          </p:nvPr>
        </p:nvSpPr>
        <p:spPr>
          <a:xfrm>
            <a:off x="6824273" y="2323417"/>
            <a:ext cx="720000" cy="720000"/>
          </a:xfrm>
          <a:prstGeom prst="rect">
            <a:avLst/>
          </a:prstGeom>
          <a:noFill/>
        </p:spPr>
        <p:txBody>
          <a:bodyPr wrap="square" rtlCol="0" anchor="ctr" anchorCtr="0">
            <a:normAutofit fontScale="75000" lnSpcReduction="20000"/>
          </a:bodyPr>
          <a:p>
            <a:pPr algn="ctr">
              <a:lnSpc>
                <a:spcPct val="120000"/>
              </a:lnSpc>
            </a:pPr>
            <a:r>
              <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rPr>
              <a:t>03</a:t>
            </a:r>
            <a:endParaRPr lang="en-US" altLang="zh-CN" sz="4800" dirty="0">
              <a:solidFill>
                <a:schemeClr val="bg1"/>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11" name="文本框 10"/>
          <p:cNvSpPr txBox="1"/>
          <p:nvPr>
            <p:custDataLst>
              <p:tags r:id="rId10"/>
            </p:custDataLst>
          </p:nvPr>
        </p:nvSpPr>
        <p:spPr>
          <a:xfrm>
            <a:off x="3662284" y="2953132"/>
            <a:ext cx="1894304" cy="800164"/>
          </a:xfrm>
          <a:prstGeom prst="rect">
            <a:avLst/>
          </a:prstGeom>
          <a:noFill/>
        </p:spPr>
        <p:txBody>
          <a:bodyPr wrap="square" rtlCol="0" anchor="b">
            <a:noAutofit/>
          </a:bodyPr>
          <a:p>
            <a:pPr marL="0" lvl="0" indent="0" algn="ctr">
              <a:lnSpc>
                <a:spcPct val="120000"/>
              </a:lnSpc>
              <a:spcBef>
                <a:spcPts val="0"/>
              </a:spcBef>
              <a:spcAft>
                <a:spcPts val="0"/>
              </a:spcAft>
              <a:buSzPct val="100000"/>
            </a:pPr>
            <a:r>
              <a:rPr lang="zh-CN" altLang="en-US" sz="2000" b="1" spc="150" dirty="0">
                <a:solidFill>
                  <a:schemeClr val="tx1"/>
                </a:solidFill>
                <a:latin typeface="Arial" panose="020B0604020202020204" pitchFamily="34" charset="0"/>
                <a:ea typeface="微软雅黑" panose="020B0503020204020204" charset="-122"/>
              </a:rPr>
              <a:t>提供</a:t>
            </a:r>
            <a:endParaRPr lang="zh-CN" altLang="en-US" sz="2000" b="1" spc="150" dirty="0">
              <a:solidFill>
                <a:schemeClr val="tx1"/>
              </a:solidFill>
              <a:latin typeface="Arial" panose="020B0604020202020204" pitchFamily="34" charset="0"/>
              <a:ea typeface="微软雅黑" panose="020B0503020204020204" charset="-122"/>
            </a:endParaRPr>
          </a:p>
          <a:p>
            <a:pPr marL="0" lvl="0" indent="0" algn="ctr">
              <a:lnSpc>
                <a:spcPct val="120000"/>
              </a:lnSpc>
              <a:spcBef>
                <a:spcPts val="0"/>
              </a:spcBef>
              <a:spcAft>
                <a:spcPts val="0"/>
              </a:spcAft>
              <a:buSzPct val="100000"/>
            </a:pPr>
            <a:r>
              <a:rPr lang="zh-CN" altLang="en-US" sz="2000" b="1" spc="150" dirty="0">
                <a:solidFill>
                  <a:schemeClr val="tx1"/>
                </a:solidFill>
                <a:latin typeface="Arial" panose="020B0604020202020204" pitchFamily="34" charset="0"/>
                <a:ea typeface="微软雅黑" panose="020B0503020204020204" charset="-122"/>
              </a:rPr>
              <a:t>个性化服务</a:t>
            </a:r>
            <a:endParaRPr lang="zh-CN" altLang="en-US" sz="2000" b="1" spc="150" dirty="0">
              <a:solidFill>
                <a:schemeClr val="tx1"/>
              </a:solidFill>
              <a:latin typeface="Arial" panose="020B0604020202020204" pitchFamily="34" charset="0"/>
              <a:ea typeface="微软雅黑" panose="020B0503020204020204" charset="-122"/>
            </a:endParaRPr>
          </a:p>
        </p:txBody>
      </p:sp>
      <p:sp>
        <p:nvSpPr>
          <p:cNvPr id="24" name="文本框 23"/>
          <p:cNvSpPr txBox="1"/>
          <p:nvPr>
            <p:custDataLst>
              <p:tags r:id="rId11"/>
            </p:custDataLst>
          </p:nvPr>
        </p:nvSpPr>
        <p:spPr>
          <a:xfrm>
            <a:off x="6234898" y="4224232"/>
            <a:ext cx="1894304" cy="800164"/>
          </a:xfrm>
          <a:prstGeom prst="rect">
            <a:avLst/>
          </a:prstGeom>
          <a:noFill/>
        </p:spPr>
        <p:txBody>
          <a:bodyPr wrap="square" rtlCol="0"/>
          <a:p>
            <a:pPr marL="0" lvl="0" indent="0" algn="ctr">
              <a:lnSpc>
                <a:spcPct val="120000"/>
              </a:lnSpc>
              <a:spcBef>
                <a:spcPts val="0"/>
              </a:spcBef>
              <a:spcAft>
                <a:spcPts val="0"/>
              </a:spcAft>
              <a:buSzPct val="100000"/>
            </a:pPr>
            <a:r>
              <a:rPr lang="zh-CN" altLang="en-US" sz="2000" b="1" spc="150" dirty="0">
                <a:solidFill>
                  <a:schemeClr val="tx1"/>
                </a:solidFill>
                <a:latin typeface="Arial" panose="020B0604020202020204" pitchFamily="34" charset="0"/>
                <a:ea typeface="微软雅黑" panose="020B0503020204020204" charset="-122"/>
              </a:rPr>
              <a:t>客户流失预测</a:t>
            </a:r>
            <a:endParaRPr lang="zh-CN" altLang="en-US" sz="2000" b="1" spc="150" dirty="0">
              <a:solidFill>
                <a:schemeClr val="tx1"/>
              </a:solidFill>
              <a:latin typeface="Arial" panose="020B0604020202020204" pitchFamily="34" charset="0"/>
              <a:ea typeface="微软雅黑" panose="020B0503020204020204" charset="-122"/>
            </a:endParaRPr>
          </a:p>
        </p:txBody>
      </p:sp>
      <p:sp>
        <p:nvSpPr>
          <p:cNvPr id="28" name="文本框 27"/>
          <p:cNvSpPr txBox="1"/>
          <p:nvPr>
            <p:custDataLst>
              <p:tags r:id="rId12"/>
            </p:custDataLst>
          </p:nvPr>
        </p:nvSpPr>
        <p:spPr>
          <a:xfrm>
            <a:off x="8701927" y="2980286"/>
            <a:ext cx="1894304" cy="800164"/>
          </a:xfrm>
          <a:prstGeom prst="rect">
            <a:avLst/>
          </a:prstGeom>
          <a:noFill/>
        </p:spPr>
        <p:txBody>
          <a:bodyPr wrap="square" rtlCol="0" anchor="b">
            <a:noAutofit/>
          </a:bodyPr>
          <a:p>
            <a:pPr marL="0" lvl="0" indent="0" algn="ctr">
              <a:lnSpc>
                <a:spcPct val="120000"/>
              </a:lnSpc>
              <a:spcBef>
                <a:spcPts val="0"/>
              </a:spcBef>
              <a:spcAft>
                <a:spcPts val="0"/>
              </a:spcAft>
              <a:buSzPct val="100000"/>
            </a:pPr>
            <a:r>
              <a:rPr lang="zh-CN" altLang="en-US" sz="2000" b="1" spc="150" dirty="0">
                <a:solidFill>
                  <a:schemeClr val="tx1"/>
                </a:solidFill>
                <a:latin typeface="Arial" panose="020B0604020202020204" pitchFamily="34" charset="0"/>
                <a:ea typeface="微软雅黑" panose="020B0503020204020204" charset="-122"/>
              </a:rPr>
              <a:t>欺诈检测</a:t>
            </a:r>
            <a:endParaRPr lang="zh-CN" altLang="en-US" sz="2000" b="1" spc="150" dirty="0">
              <a:solidFill>
                <a:schemeClr val="tx1"/>
              </a:solidFill>
              <a:latin typeface="Arial" panose="020B0604020202020204" pitchFamily="34" charset="0"/>
              <a:ea typeface="微软雅黑" panose="020B0503020204020204" charset="-122"/>
            </a:endParaRPr>
          </a:p>
        </p:txBody>
      </p:sp>
      <p:cxnSp>
        <p:nvCxnSpPr>
          <p:cNvPr id="32" name="直接连接符 31"/>
          <p:cNvCxnSpPr/>
          <p:nvPr>
            <p:custDataLst>
              <p:tags r:id="rId13"/>
            </p:custDataLst>
          </p:nvPr>
        </p:nvCxnSpPr>
        <p:spPr>
          <a:xfrm>
            <a:off x="2203765" y="3436350"/>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椭圆 16"/>
          <p:cNvSpPr/>
          <p:nvPr>
            <p:custDataLst>
              <p:tags r:id="rId14"/>
            </p:custDataLst>
          </p:nvPr>
        </p:nvSpPr>
        <p:spPr>
          <a:xfrm>
            <a:off x="2118519" y="3903464"/>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34" name="椭圆 33"/>
          <p:cNvSpPr/>
          <p:nvPr>
            <p:custDataLst>
              <p:tags r:id="rId15"/>
            </p:custDataLst>
          </p:nvPr>
        </p:nvSpPr>
        <p:spPr>
          <a:xfrm>
            <a:off x="4543941" y="3901927"/>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19" name="椭圆 18"/>
          <p:cNvSpPr/>
          <p:nvPr>
            <p:custDataLst>
              <p:tags r:id="rId16"/>
            </p:custDataLst>
          </p:nvPr>
        </p:nvSpPr>
        <p:spPr>
          <a:xfrm>
            <a:off x="7097365" y="3907931"/>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36" name="椭圆 35"/>
          <p:cNvSpPr/>
          <p:nvPr>
            <p:custDataLst>
              <p:tags r:id="rId17"/>
            </p:custDataLst>
          </p:nvPr>
        </p:nvSpPr>
        <p:spPr>
          <a:xfrm>
            <a:off x="9578349" y="3903572"/>
            <a:ext cx="165600" cy="165600"/>
          </a:xfrm>
          <a:prstGeom prst="ellipse">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cxnSp>
        <p:nvCxnSpPr>
          <p:cNvPr id="39" name="直接连接符 38"/>
          <p:cNvCxnSpPr/>
          <p:nvPr>
            <p:custDataLst>
              <p:tags r:id="rId18"/>
            </p:custDataLst>
          </p:nvPr>
        </p:nvCxnSpPr>
        <p:spPr>
          <a:xfrm>
            <a:off x="7181589" y="3418938"/>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custDataLst>
              <p:tags r:id="rId19"/>
            </p:custDataLst>
          </p:nvPr>
        </p:nvCxnSpPr>
        <p:spPr>
          <a:xfrm>
            <a:off x="4622272" y="4122627"/>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20"/>
            </p:custDataLst>
          </p:nvPr>
        </p:nvCxnSpPr>
        <p:spPr>
          <a:xfrm>
            <a:off x="9657478" y="4136013"/>
            <a:ext cx="0" cy="432000"/>
          </a:xfrm>
          <a:prstGeom prst="line">
            <a:avLst/>
          </a:prstGeom>
          <a:ln w="9525">
            <a:solidFill>
              <a:schemeClr val="dk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文本框 43"/>
          <p:cNvSpPr txBox="1"/>
          <p:nvPr>
            <p:custDataLst>
              <p:tags r:id="rId21"/>
            </p:custDataLst>
          </p:nvPr>
        </p:nvSpPr>
        <p:spPr>
          <a:xfrm>
            <a:off x="1256851" y="4231774"/>
            <a:ext cx="1894304" cy="800164"/>
          </a:xfrm>
          <a:prstGeom prst="rect">
            <a:avLst/>
          </a:prstGeom>
          <a:noFill/>
        </p:spPr>
        <p:txBody>
          <a:bodyPr wrap="square" rtlCol="0"/>
          <a:p>
            <a:pPr marL="0" lvl="0" indent="0" algn="ctr">
              <a:lnSpc>
                <a:spcPct val="120000"/>
              </a:lnSpc>
              <a:spcBef>
                <a:spcPts val="0"/>
              </a:spcBef>
              <a:spcAft>
                <a:spcPts val="0"/>
              </a:spcAft>
              <a:buSzPct val="100000"/>
            </a:pPr>
            <a:r>
              <a:rPr lang="zh-CN" altLang="en-US" sz="2000" b="1" spc="150" dirty="0">
                <a:solidFill>
                  <a:schemeClr val="tx1"/>
                </a:solidFill>
                <a:latin typeface="Arial" panose="020B0604020202020204" pitchFamily="34" charset="0"/>
                <a:ea typeface="微软雅黑" panose="020B0503020204020204" charset="-122"/>
              </a:rPr>
              <a:t>拓展客户渠道</a:t>
            </a:r>
            <a:endParaRPr lang="zh-CN" altLang="en-US" sz="2000" b="1" spc="150" dirty="0">
              <a:solidFill>
                <a:schemeClr val="tx1"/>
              </a:solidFill>
              <a:latin typeface="Arial" panose="020B0604020202020204" pitchFamily="34" charset="0"/>
              <a:ea typeface="微软雅黑" panose="020B0503020204020204" charset="-122"/>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p:tgtEl>
                                          <p:spTgt spid="35"/>
                                        </p:tgtEl>
                                        <p:attrNameLst>
                                          <p:attrName>ppt_y</p:attrName>
                                        </p:attrNameLst>
                                      </p:cBhvr>
                                      <p:tavLst>
                                        <p:tav tm="0">
                                          <p:val>
                                            <p:strVal val="#ppt_y+#ppt_h*1.125000"/>
                                          </p:val>
                                        </p:tav>
                                        <p:tav tm="100000">
                                          <p:val>
                                            <p:strVal val="#ppt_y"/>
                                          </p:val>
                                        </p:tav>
                                      </p:tavLst>
                                    </p:anim>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up)">
                                      <p:cBhvr>
                                        <p:cTn id="52" dur="500"/>
                                        <p:tgtEl>
                                          <p:spTgt spid="41"/>
                                        </p:tgtEl>
                                      </p:cBhvr>
                                    </p:animEffect>
                                  </p:childTnLst>
                                </p:cTn>
                              </p:par>
                            </p:childTnLst>
                          </p:cTn>
                        </p:par>
                        <p:par>
                          <p:cTn id="53" fill="hold">
                            <p:stCondLst>
                              <p:cond delay="1000"/>
                            </p:stCondLst>
                            <p:childTnLst>
                              <p:par>
                                <p:cTn id="54" presetID="22" presetClass="entr" presetSubtype="1"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up)">
                                      <p:cBhvr>
                                        <p:cTn id="56" dur="500"/>
                                        <p:tgtEl>
                                          <p:spTgt spid="1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up)">
                                      <p:cBhvr>
                                        <p:cTn id="59" dur="500"/>
                                        <p:tgtEl>
                                          <p:spTgt spid="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
                            </p:stCondLst>
                            <p:childTnLst>
                              <p:par>
                                <p:cTn id="71" presetID="22" presetClass="entr" presetSubtype="4"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down)">
                                      <p:cBhvr>
                                        <p:cTn id="73" dur="500"/>
                                        <p:tgtEl>
                                          <p:spTgt spid="39"/>
                                        </p:tgtEl>
                                      </p:cBhvr>
                                    </p:animEffect>
                                  </p:childTnLst>
                                </p:cTn>
                              </p:par>
                            </p:childTnLst>
                          </p:cTn>
                        </p:par>
                        <p:par>
                          <p:cTn id="74" fill="hold">
                            <p:stCondLst>
                              <p:cond delay="1000"/>
                            </p:stCondLst>
                            <p:childTnLst>
                              <p:par>
                                <p:cTn id="75" presetID="22" presetClass="entr" presetSubtype="4"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down)">
                                      <p:cBhvr>
                                        <p:cTn id="77" dur="500"/>
                                        <p:tgtEl>
                                          <p:spTgt spid="9"/>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down)">
                                      <p:cBhvr>
                                        <p:cTn id="80" dur="500"/>
                                        <p:tgtEl>
                                          <p:spTgt spid="8"/>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up)">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Effect transition="in" filter="fade">
                                      <p:cBhvr>
                                        <p:cTn id="90" dur="500"/>
                                        <p:tgtEl>
                                          <p:spTgt spid="36"/>
                                        </p:tgtEl>
                                      </p:cBhvr>
                                    </p:animEffect>
                                  </p:childTnLst>
                                </p:cTn>
                              </p:par>
                            </p:childTnLst>
                          </p:cTn>
                        </p:par>
                        <p:par>
                          <p:cTn id="91" fill="hold">
                            <p:stCondLst>
                              <p:cond delay="500"/>
                            </p:stCondLst>
                            <p:childTnLst>
                              <p:par>
                                <p:cTn id="92" presetID="22" presetClass="entr" presetSubtype="1" fill="hold"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up)">
                                      <p:cBhvr>
                                        <p:cTn id="94" dur="500"/>
                                        <p:tgtEl>
                                          <p:spTgt spid="42"/>
                                        </p:tgtEl>
                                      </p:cBhvr>
                                    </p:animEffect>
                                  </p:childTnLst>
                                </p:cTn>
                              </p:par>
                            </p:childTnLst>
                          </p:cTn>
                        </p:par>
                        <p:par>
                          <p:cTn id="95" fill="hold">
                            <p:stCondLst>
                              <p:cond delay="1000"/>
                            </p:stCondLst>
                            <p:childTnLst>
                              <p:par>
                                <p:cTn id="96" presetID="22" presetClass="entr" presetSubtype="1" fill="hold" grpId="0"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up)">
                                      <p:cBhvr>
                                        <p:cTn id="98" dur="500"/>
                                        <p:tgtEl>
                                          <p:spTgt spid="5"/>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wipe(up)">
                                      <p:cBhvr>
                                        <p:cTn id="101" dur="500"/>
                                        <p:tgtEl>
                                          <p:spTgt spid="4"/>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down)">
                                      <p:cBhvr>
                                        <p:cTn id="10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17" grpId="0" bldLvl="0" animBg="1"/>
      <p:bldP spid="34" grpId="0" bldLvl="0" animBg="1"/>
      <p:bldP spid="19" grpId="0" bldLvl="0" animBg="1"/>
      <p:bldP spid="36" grpId="0" bldLvl="0" animBg="1"/>
      <p:bldP spid="3" grpId="0"/>
      <p:bldP spid="10" grpId="0" bldLvl="0" animBg="1"/>
      <p:bldP spid="9" grpId="0"/>
      <p:bldP spid="8" grpId="0" bldLvl="0" animBg="1"/>
      <p:bldP spid="18" grpId="0" bldLvl="0" animBg="1"/>
      <p:bldP spid="7" grpId="0"/>
      <p:bldP spid="5" grpId="0"/>
      <p:bldP spid="4" grpId="0" bldLvl="0" animBg="1"/>
      <p:bldP spid="44" grpId="0"/>
      <p:bldP spid="24" grpId="0"/>
      <p:bldP spid="11"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6" name="文本框 5"/>
          <p:cNvSpPr txBox="1"/>
          <p:nvPr/>
        </p:nvSpPr>
        <p:spPr>
          <a:xfrm>
            <a:off x="5571948" y="2589025"/>
            <a:ext cx="6229850" cy="1322070"/>
          </a:xfrm>
          <a:prstGeom prst="rect">
            <a:avLst/>
          </a:prstGeom>
          <a:noFill/>
        </p:spPr>
        <p:txBody>
          <a:bodyPr wrap="square" rtlCol="0">
            <a:spAutoFit/>
          </a:bodyPr>
          <a:lstStyle/>
          <a:p>
            <a:pPr algn="l"/>
            <a:r>
              <a:rPr kumimoji="1" lang="zh-CN" altLang="en-US" sz="8000" b="1" dirty="0" smtClean="0">
                <a:solidFill>
                  <a:srgbClr val="43536A"/>
                </a:solidFill>
                <a:cs typeface="+mn-ea"/>
                <a:sym typeface="+mn-lt"/>
              </a:rPr>
              <a:t>云</a:t>
            </a:r>
            <a:r>
              <a:rPr kumimoji="1" lang="en-US" altLang="zh-CN" sz="8000" b="1" dirty="0" smtClean="0">
                <a:solidFill>
                  <a:srgbClr val="43536A"/>
                </a:solidFill>
                <a:cs typeface="+mn-ea"/>
                <a:sym typeface="+mn-lt"/>
              </a:rPr>
              <a:t> </a:t>
            </a:r>
            <a:r>
              <a:rPr kumimoji="1" lang="zh-CN" altLang="en-US" sz="8000" b="1" dirty="0" smtClean="0">
                <a:solidFill>
                  <a:srgbClr val="43536A"/>
                </a:solidFill>
                <a:cs typeface="+mn-ea"/>
                <a:sym typeface="+mn-lt"/>
              </a:rPr>
              <a:t>计</a:t>
            </a:r>
            <a:r>
              <a:rPr kumimoji="1" lang="en-US" altLang="zh-CN" sz="8000" b="1" dirty="0" smtClean="0">
                <a:solidFill>
                  <a:srgbClr val="43536A"/>
                </a:solidFill>
                <a:cs typeface="+mn-ea"/>
                <a:sym typeface="+mn-lt"/>
              </a:rPr>
              <a:t> </a:t>
            </a:r>
            <a:r>
              <a:rPr kumimoji="1" lang="zh-CN" altLang="en-US" sz="8000" b="1" dirty="0" smtClean="0">
                <a:solidFill>
                  <a:srgbClr val="43536A"/>
                </a:solidFill>
                <a:cs typeface="+mn-ea"/>
                <a:sym typeface="+mn-lt"/>
              </a:rPr>
              <a:t>算</a:t>
            </a:r>
            <a:endParaRPr kumimoji="1" lang="zh-CN" altLang="en-US" sz="8000" b="1" dirty="0" smtClean="0">
              <a:solidFill>
                <a:srgbClr val="43536A"/>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4" name="平行四边形 3"/>
          <p:cNvSpPr/>
          <p:nvPr>
            <p:custDataLst>
              <p:tags r:id="rId5"/>
            </p:custDataLst>
          </p:nvPr>
        </p:nvSpPr>
        <p:spPr>
          <a:xfrm>
            <a:off x="5571948" y="402346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主讲人：刘杨</a:t>
            </a:r>
            <a:endParaRPr kumimoji="1" lang="zh-CN" altLang="en-US" sz="1600" dirty="0">
              <a:solidFill>
                <a:schemeClr val="dk1"/>
              </a:solidFill>
              <a:latin typeface="+mn-ea"/>
              <a:cs typeface="+mn-ea"/>
              <a:sym typeface="+mn-lt"/>
            </a:endParaRPr>
          </a:p>
        </p:txBody>
      </p:sp>
      <p:pic>
        <p:nvPicPr>
          <p:cNvPr id="5" name="图片 4" descr="logo2"/>
          <p:cNvPicPr>
            <a:picLocks noChangeAspect="1"/>
          </p:cNvPicPr>
          <p:nvPr/>
        </p:nvPicPr>
        <p:blipFill>
          <a:blip r:embed="rId6"/>
          <a:stretch>
            <a:fillRect/>
          </a:stretch>
        </p:blipFill>
        <p:spPr>
          <a:xfrm>
            <a:off x="9654701" y="210547"/>
            <a:ext cx="2366141" cy="524869"/>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ym typeface="+mn-ea"/>
              </a:rPr>
              <a:t>云计算概述</a:t>
            </a:r>
            <a:endParaRPr lang="zh-CN" altLang="en-US">
              <a:sym typeface="+mn-ea"/>
            </a:endParaRPr>
          </a:p>
        </p:txBody>
      </p:sp>
      <p:grpSp>
        <p:nvGrpSpPr>
          <p:cNvPr id="16" name="组合 15"/>
          <p:cNvGrpSpPr/>
          <p:nvPr/>
        </p:nvGrpSpPr>
        <p:grpSpPr>
          <a:xfrm>
            <a:off x="634365" y="887095"/>
            <a:ext cx="2680627" cy="473075"/>
            <a:chOff x="2347" y="2773"/>
            <a:chExt cx="4812"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4620"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26123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（一）云计算的定义</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TextBox 6"/>
          <p:cNvSpPr txBox="1"/>
          <p:nvPr>
            <p:custDataLst>
              <p:tags r:id="rId1"/>
            </p:custDataLst>
          </p:nvPr>
        </p:nvSpPr>
        <p:spPr>
          <a:xfrm>
            <a:off x="5486400" y="1762760"/>
            <a:ext cx="5708650" cy="1889760"/>
          </a:xfrm>
          <a:prstGeom prst="rect">
            <a:avLst/>
          </a:prstGeom>
          <a:noFill/>
        </p:spPr>
        <p:txBody>
          <a:bodyPr wrap="square" rtlCol="0">
            <a:spAutoFit/>
          </a:bodyPr>
          <a:p>
            <a:pPr indent="457200" algn="just" fontAlgn="auto">
              <a:lnSpc>
                <a:spcPct val="130000"/>
              </a:lnSpc>
              <a:spcBef>
                <a:spcPts val="0"/>
              </a:spcBef>
              <a:spcAft>
                <a:spcPts val="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根据 NIST ( National Institute of Standards and Technology) 的定义，云计算是一种可以方便的、按需访问共享的计算资源( 比如：网络、服务器、存储等) 池模型，它可以以最小的管理代价或者交互来实现快速的资源供给和释放。</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13" name="Rectangle 5"/>
          <p:cNvSpPr>
            <a:spLocks noChangeArrowheads="1"/>
          </p:cNvSpPr>
          <p:nvPr/>
        </p:nvSpPr>
        <p:spPr bwMode="gray">
          <a:xfrm>
            <a:off x="4201795" y="1762760"/>
            <a:ext cx="1161415" cy="1889125"/>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close/>
              </a:path>
            </a:pathLst>
          </a:cu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pPr>
            <a:r>
              <a:rPr sz="1800" b="1" dirty="0">
                <a:solidFill>
                  <a:schemeClr val="bg1"/>
                </a:solidFill>
                <a:latin typeface="微软雅黑" panose="020B0503020204020204" charset="-122"/>
                <a:ea typeface="微软雅黑" panose="020B0503020204020204" charset="-122"/>
              </a:rPr>
              <a:t>NIST</a:t>
            </a:r>
            <a:endParaRPr sz="1800" b="1" dirty="0">
              <a:solidFill>
                <a:schemeClr val="bg1"/>
              </a:solidFill>
              <a:latin typeface="微软雅黑" panose="020B0503020204020204" charset="-122"/>
              <a:ea typeface="微软雅黑" panose="020B0503020204020204" charset="-122"/>
            </a:endParaRPr>
          </a:p>
          <a:p>
            <a:pPr algn="ctr">
              <a:lnSpc>
                <a:spcPct val="120000"/>
              </a:lnSpc>
            </a:pPr>
            <a:r>
              <a:rPr sz="1800" b="1" dirty="0">
                <a:solidFill>
                  <a:schemeClr val="bg1"/>
                </a:solidFill>
                <a:latin typeface="微软雅黑" panose="020B0503020204020204" charset="-122"/>
                <a:ea typeface="微软雅黑" panose="020B0503020204020204" charset="-122"/>
              </a:rPr>
              <a:t>给出</a:t>
            </a:r>
            <a:endParaRPr sz="1800" b="1" dirty="0">
              <a:solidFill>
                <a:schemeClr val="bg1"/>
              </a:solidFill>
              <a:latin typeface="微软雅黑" panose="020B0503020204020204" charset="-122"/>
              <a:ea typeface="微软雅黑" panose="020B0503020204020204" charset="-122"/>
            </a:endParaRPr>
          </a:p>
          <a:p>
            <a:pPr algn="ctr">
              <a:lnSpc>
                <a:spcPct val="120000"/>
              </a:lnSpc>
            </a:pPr>
            <a:r>
              <a:rPr sz="1800" b="1" dirty="0">
                <a:solidFill>
                  <a:schemeClr val="bg1"/>
                </a:solidFill>
                <a:latin typeface="微软雅黑" panose="020B0503020204020204" charset="-122"/>
                <a:ea typeface="微软雅黑" panose="020B0503020204020204" charset="-122"/>
              </a:rPr>
              <a:t>的定义</a:t>
            </a:r>
            <a:endParaRPr sz="1800" b="1" dirty="0">
              <a:solidFill>
                <a:schemeClr val="bg1"/>
              </a:solidFill>
              <a:latin typeface="微软雅黑" panose="020B0503020204020204" charset="-122"/>
              <a:ea typeface="微软雅黑" panose="020B0503020204020204" charset="-122"/>
            </a:endParaRPr>
          </a:p>
        </p:txBody>
      </p:sp>
      <p:sp>
        <p:nvSpPr>
          <p:cNvPr id="3" name="TextBox 6"/>
          <p:cNvSpPr txBox="1"/>
          <p:nvPr>
            <p:custDataLst>
              <p:tags r:id="rId2"/>
            </p:custDataLst>
          </p:nvPr>
        </p:nvSpPr>
        <p:spPr>
          <a:xfrm>
            <a:off x="4201795" y="3962400"/>
            <a:ext cx="5669280" cy="2249170"/>
          </a:xfrm>
          <a:prstGeom prst="rect">
            <a:avLst/>
          </a:prstGeom>
          <a:noFill/>
        </p:spPr>
        <p:txBody>
          <a:bodyPr wrap="square" rtlCol="0">
            <a:spAutoFit/>
          </a:bodyPr>
          <a:p>
            <a:pPr indent="457200" algn="just" fontAlgn="auto">
              <a:lnSpc>
                <a:spcPct val="130000"/>
              </a:lnSpc>
              <a:spcBef>
                <a:spcPts val="0"/>
              </a:spcBef>
              <a:spcAft>
                <a:spcPts val="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2012年3月,在中国国务院政府工作报告中，云计算被作为重要附录给出了一个政府官方的解释“云计算是基于互联网的服务的增加、使用和交付模式，通常涉及通过互联网来提供动态易扩展且经常是虚拟化的资源是传统计算机和网络技术发展融合的产物，它意味着计算能力也可作为一种商品通过互联网进行流通”。</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4" name="Rectangle 5"/>
          <p:cNvSpPr>
            <a:spLocks noChangeArrowheads="1"/>
          </p:cNvSpPr>
          <p:nvPr/>
        </p:nvSpPr>
        <p:spPr bwMode="gray">
          <a:xfrm flipH="1">
            <a:off x="10003790" y="3962400"/>
            <a:ext cx="1173480" cy="2249170"/>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close/>
              </a:path>
            </a:pathLst>
          </a:cu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pPr>
            <a:r>
              <a:rPr sz="1800" b="1" dirty="0">
                <a:solidFill>
                  <a:schemeClr val="bg1"/>
                </a:solidFill>
                <a:latin typeface="微软雅黑" panose="020B0503020204020204" charset="-122"/>
                <a:ea typeface="微软雅黑" panose="020B0503020204020204" charset="-122"/>
              </a:rPr>
              <a:t>中国</a:t>
            </a:r>
            <a:endParaRPr sz="1800" b="1" dirty="0">
              <a:solidFill>
                <a:schemeClr val="bg1"/>
              </a:solidFill>
              <a:latin typeface="微软雅黑" panose="020B0503020204020204" charset="-122"/>
              <a:ea typeface="微软雅黑" panose="020B0503020204020204" charset="-122"/>
            </a:endParaRPr>
          </a:p>
          <a:p>
            <a:pPr algn="ctr">
              <a:lnSpc>
                <a:spcPct val="120000"/>
              </a:lnSpc>
            </a:pPr>
            <a:r>
              <a:rPr sz="1800" b="1" dirty="0">
                <a:solidFill>
                  <a:schemeClr val="bg1"/>
                </a:solidFill>
                <a:latin typeface="微软雅黑" panose="020B0503020204020204" charset="-122"/>
                <a:ea typeface="微软雅黑" panose="020B0503020204020204" charset="-122"/>
              </a:rPr>
              <a:t>国务院的</a:t>
            </a:r>
            <a:endParaRPr sz="1800" b="1" dirty="0">
              <a:solidFill>
                <a:schemeClr val="bg1"/>
              </a:solidFill>
              <a:latin typeface="微软雅黑" panose="020B0503020204020204" charset="-122"/>
              <a:ea typeface="微软雅黑" panose="020B0503020204020204" charset="-122"/>
            </a:endParaRPr>
          </a:p>
          <a:p>
            <a:pPr algn="ctr">
              <a:lnSpc>
                <a:spcPct val="120000"/>
              </a:lnSpc>
            </a:pPr>
            <a:r>
              <a:rPr sz="1800" b="1" dirty="0">
                <a:solidFill>
                  <a:schemeClr val="bg1"/>
                </a:solidFill>
                <a:latin typeface="微软雅黑" panose="020B0503020204020204" charset="-122"/>
                <a:ea typeface="微软雅黑" panose="020B0503020204020204" charset="-122"/>
              </a:rPr>
              <a:t>定义</a:t>
            </a:r>
            <a:endParaRPr sz="1800" b="1" dirty="0">
              <a:solidFill>
                <a:schemeClr val="bg1"/>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3"/>
          <a:stretch>
            <a:fillRect/>
          </a:stretch>
        </p:blipFill>
        <p:spPr>
          <a:xfrm>
            <a:off x="616585" y="1887220"/>
            <a:ext cx="3366135" cy="4323715"/>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8" presetClass="entr" presetSubtype="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Righ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500"/>
                            </p:stCondLst>
                            <p:childTnLst>
                              <p:par>
                                <p:cTn id="21" presetID="2" presetClass="entr" presetSubtype="2"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13" grpId="0" bldLvl="0" animBg="1"/>
      <p:bldP spid="3" grpId="0"/>
      <p:bldP spid="4"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ym typeface="+mn-ea"/>
              </a:rPr>
              <a:t>云计算概述</a:t>
            </a:r>
            <a:endParaRPr lang="zh-CN" altLang="en-US">
              <a:sym typeface="+mn-ea"/>
            </a:endParaRPr>
          </a:p>
        </p:txBody>
      </p:sp>
      <p:grpSp>
        <p:nvGrpSpPr>
          <p:cNvPr id="16" name="组合 15"/>
          <p:cNvGrpSpPr/>
          <p:nvPr/>
        </p:nvGrpSpPr>
        <p:grpSpPr>
          <a:xfrm>
            <a:off x="634365" y="887095"/>
            <a:ext cx="2876716" cy="473075"/>
            <a:chOff x="2347" y="2773"/>
            <a:chExt cx="5164"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497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26123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（二）云计算的特征</a:t>
            </a:r>
            <a:endParaRPr lang="zh-CN" altLang="en-US" sz="1800" b="1" dirty="0">
              <a:solidFill>
                <a:schemeClr val="bg1"/>
              </a:solidFill>
              <a:latin typeface="微软雅黑" panose="020B0503020204020204" charset="-122"/>
              <a:ea typeface="微软雅黑" panose="020B0503020204020204" charset="-122"/>
              <a:sym typeface="+mn-ea"/>
            </a:endParaRPr>
          </a:p>
        </p:txBody>
      </p:sp>
      <p:grpSp>
        <p:nvGrpSpPr>
          <p:cNvPr id="22" name="组合 21"/>
          <p:cNvGrpSpPr/>
          <p:nvPr/>
        </p:nvGrpSpPr>
        <p:grpSpPr>
          <a:xfrm>
            <a:off x="6955790" y="4180840"/>
            <a:ext cx="3663315" cy="991870"/>
            <a:chOff x="10746" y="6584"/>
            <a:chExt cx="5769" cy="1562"/>
          </a:xfrm>
        </p:grpSpPr>
        <p:sp>
          <p:nvSpPr>
            <p:cNvPr id="33" name="任意多边形 32"/>
            <p:cNvSpPr/>
            <p:nvPr>
              <p:custDataLst>
                <p:tags r:id="rId1"/>
              </p:custDataLst>
            </p:nvPr>
          </p:nvSpPr>
          <p:spPr>
            <a:xfrm>
              <a:off x="10746" y="6678"/>
              <a:ext cx="5451" cy="1469"/>
            </a:xfrm>
            <a:custGeom>
              <a:avLst/>
              <a:gdLst>
                <a:gd name="connsiteX0" fmla="*/ 3155203 w 3155203"/>
                <a:gd name="connsiteY0" fmla="*/ 0 h 850448"/>
                <a:gd name="connsiteX1" fmla="*/ 2997498 w 3155203"/>
                <a:gd name="connsiteY1" fmla="*/ 578071 h 850448"/>
                <a:gd name="connsiteX2" fmla="*/ 406001 w 3155203"/>
                <a:gd name="connsiteY2" fmla="*/ 850448 h 850448"/>
                <a:gd name="connsiteX3" fmla="*/ 0 w 3155203"/>
                <a:gd name="connsiteY3" fmla="*/ 110182 h 850448"/>
              </a:gdLst>
              <a:ahLst/>
              <a:cxnLst>
                <a:cxn ang="0">
                  <a:pos x="connsiteX0" y="connsiteY0"/>
                </a:cxn>
                <a:cxn ang="0">
                  <a:pos x="connsiteX1" y="connsiteY1"/>
                </a:cxn>
                <a:cxn ang="0">
                  <a:pos x="connsiteX2" y="connsiteY2"/>
                </a:cxn>
                <a:cxn ang="0">
                  <a:pos x="connsiteX3" y="connsiteY3"/>
                </a:cxn>
              </a:cxnLst>
              <a:rect l="l" t="t" r="r" b="b"/>
              <a:pathLst>
                <a:path w="3155203" h="850448">
                  <a:moveTo>
                    <a:pt x="3155203" y="0"/>
                  </a:moveTo>
                  <a:lnTo>
                    <a:pt x="2997498" y="578071"/>
                  </a:lnTo>
                  <a:lnTo>
                    <a:pt x="406001" y="850448"/>
                  </a:lnTo>
                  <a:lnTo>
                    <a:pt x="0" y="110182"/>
                  </a:lnTo>
                  <a:close/>
                </a:path>
              </a:pathLst>
            </a:custGeom>
            <a:solidFill>
              <a:schemeClr val="accent5"/>
            </a:solidFill>
          </p:spPr>
          <p:txBody>
            <a:bodyPr rot="0" spcFirstLastPara="0" vertOverflow="overflow" horzOverflow="overflow" vert="horz" wrap="square" lIns="216000" tIns="108000" rIns="108000" bIns="45720" numCol="1" spcCol="0" rtlCol="0" fromWordArt="0" anchor="ctr" anchorCtr="0" forceAA="0" compatLnSpc="1">
              <a:normAutofit/>
            </a:bodyPr>
            <a:p>
              <a:pPr algn="ctr"/>
              <a:endParaRPr lang="da-DK" altLang="zh-CN" dirty="0">
                <a:solidFill>
                  <a:sysClr val="window" lastClr="FFFFFF"/>
                </a:solidFill>
                <a:sym typeface="Arial" panose="020B0604020202020204" pitchFamily="34" charset="0"/>
              </a:endParaRPr>
            </a:p>
          </p:txBody>
        </p:sp>
        <p:sp>
          <p:nvSpPr>
            <p:cNvPr id="10" name="等腰三角形 9"/>
            <p:cNvSpPr/>
            <p:nvPr>
              <p:custDataLst>
                <p:tags r:id="rId2"/>
              </p:custDataLst>
            </p:nvPr>
          </p:nvSpPr>
          <p:spPr>
            <a:xfrm rot="17703762">
              <a:off x="16203" y="7569"/>
              <a:ext cx="181" cy="444"/>
            </a:xfrm>
            <a:prstGeom prst="triangle">
              <a:avLst/>
            </a:prstGeom>
            <a:solidFill>
              <a:srgbClr val="69A35B">
                <a:alpha val="2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ysClr val="window" lastClr="FFFFFF"/>
                </a:solidFill>
                <a:sym typeface="Arial" panose="020B0604020202020204" pitchFamily="34" charset="0"/>
              </a:endParaRPr>
            </a:p>
          </p:txBody>
        </p:sp>
        <p:sp>
          <p:nvSpPr>
            <p:cNvPr id="11" name="等腰三角形 10"/>
            <p:cNvSpPr/>
            <p:nvPr>
              <p:custDataLst>
                <p:tags r:id="rId3"/>
              </p:custDataLst>
            </p:nvPr>
          </p:nvSpPr>
          <p:spPr>
            <a:xfrm rot="14680307">
              <a:off x="16136" y="7432"/>
              <a:ext cx="181" cy="243"/>
            </a:xfrm>
            <a:prstGeom prst="triangle">
              <a:avLst/>
            </a:prstGeom>
            <a:solidFill>
              <a:srgbClr val="69A35B">
                <a:alpha val="2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ysClr val="window" lastClr="FFFFFF"/>
                </a:solidFill>
                <a:sym typeface="Arial" panose="020B0604020202020204" pitchFamily="34" charset="0"/>
              </a:endParaRPr>
            </a:p>
          </p:txBody>
        </p:sp>
        <p:sp>
          <p:nvSpPr>
            <p:cNvPr id="17" name="任意多边形 16"/>
            <p:cNvSpPr/>
            <p:nvPr>
              <p:custDataLst>
                <p:tags r:id="rId4"/>
              </p:custDataLst>
            </p:nvPr>
          </p:nvSpPr>
          <p:spPr>
            <a:xfrm>
              <a:off x="10783" y="6584"/>
              <a:ext cx="1340" cy="737"/>
            </a:xfrm>
            <a:custGeom>
              <a:avLst/>
              <a:gdLst>
                <a:gd name="connsiteX0" fmla="*/ 775646 w 775646"/>
                <a:gd name="connsiteY0" fmla="*/ 0 h 426586"/>
                <a:gd name="connsiteX1" fmla="*/ 666454 w 775646"/>
                <a:gd name="connsiteY1" fmla="*/ 355733 h 426586"/>
                <a:gd name="connsiteX2" fmla="*/ 219107 w 775646"/>
                <a:gd name="connsiteY2" fmla="*/ 426586 h 426586"/>
                <a:gd name="connsiteX3" fmla="*/ 0 w 775646"/>
                <a:gd name="connsiteY3" fmla="*/ 27086 h 426586"/>
              </a:gdLst>
              <a:ahLst/>
              <a:cxnLst>
                <a:cxn ang="0">
                  <a:pos x="connsiteX0" y="connsiteY0"/>
                </a:cxn>
                <a:cxn ang="0">
                  <a:pos x="connsiteX1" y="connsiteY1"/>
                </a:cxn>
                <a:cxn ang="0">
                  <a:pos x="connsiteX2" y="connsiteY2"/>
                </a:cxn>
                <a:cxn ang="0">
                  <a:pos x="connsiteX3" y="connsiteY3"/>
                </a:cxn>
              </a:cxnLst>
              <a:rect l="l" t="t" r="r" b="b"/>
              <a:pathLst>
                <a:path w="775646" h="426586">
                  <a:moveTo>
                    <a:pt x="775646" y="0"/>
                  </a:moveTo>
                  <a:lnTo>
                    <a:pt x="666454" y="355733"/>
                  </a:lnTo>
                  <a:lnTo>
                    <a:pt x="219107" y="426586"/>
                  </a:lnTo>
                  <a:lnTo>
                    <a:pt x="0" y="27086"/>
                  </a:lnTo>
                  <a:close/>
                </a:path>
              </a:pathLst>
            </a:custGeom>
            <a:solidFill>
              <a:schemeClr val="accent3">
                <a:lumMod val="75000"/>
              </a:schemeClr>
            </a:solidFill>
          </p:spPr>
          <p:txBody>
            <a:bodyPr rot="0" spcFirstLastPara="0" vertOverflow="overflow" horzOverflow="overflow" vert="horz" wrap="square" lIns="144000" tIns="45720" rIns="91440" bIns="45720" numCol="1" spcCol="0" rtlCol="0" fromWordArt="0" anchor="ctr" anchorCtr="0" forceAA="0" compatLnSpc="1">
              <a:normAutofit/>
            </a:bodyPr>
            <a:p>
              <a:pPr algn="ctr"/>
              <a:endParaRPr lang="zh-CN" altLang="en-US" sz="2000" b="1" dirty="0" err="1">
                <a:solidFill>
                  <a:sysClr val="window" lastClr="FFFFFF"/>
                </a:solidFill>
                <a:sym typeface="Arial" panose="020B0604020202020204" pitchFamily="34" charset="0"/>
              </a:endParaRPr>
            </a:p>
          </p:txBody>
        </p:sp>
        <p:sp>
          <p:nvSpPr>
            <p:cNvPr id="18" name="矩形 17"/>
            <p:cNvSpPr/>
            <p:nvPr>
              <p:custDataLst>
                <p:tags r:id="rId5"/>
              </p:custDataLst>
            </p:nvPr>
          </p:nvSpPr>
          <p:spPr>
            <a:xfrm>
              <a:off x="11072" y="6633"/>
              <a:ext cx="762" cy="638"/>
            </a:xfrm>
            <a:prstGeom prst="rect">
              <a:avLst/>
            </a:prstGeom>
          </p:spPr>
          <p:txBody>
            <a:bodyPr wrap="none">
              <a:normAutofit/>
            </a:bodyPr>
            <a:p>
              <a:pPr algn="ctr"/>
              <a:r>
                <a:rPr lang="en-US" altLang="zh-CN" b="1" dirty="0">
                  <a:solidFill>
                    <a:sysClr val="window" lastClr="FFFFFF"/>
                  </a:solidFill>
                  <a:sym typeface="Arial" panose="020B0604020202020204" pitchFamily="34" charset="0"/>
                </a:rPr>
                <a:t>04</a:t>
              </a:r>
              <a:endParaRPr lang="zh-CN" altLang="en-US" b="1" dirty="0" err="1">
                <a:solidFill>
                  <a:sysClr val="window" lastClr="FFFFFF"/>
                </a:solidFill>
                <a:sym typeface="Arial" panose="020B0604020202020204" pitchFamily="34" charset="0"/>
              </a:endParaRPr>
            </a:p>
          </p:txBody>
        </p:sp>
        <p:sp>
          <p:nvSpPr>
            <p:cNvPr id="19" name="文本框 18"/>
            <p:cNvSpPr txBox="1"/>
            <p:nvPr>
              <p:custDataLst>
                <p:tags r:id="rId6"/>
              </p:custDataLst>
            </p:nvPr>
          </p:nvSpPr>
          <p:spPr>
            <a:xfrm>
              <a:off x="12123" y="6926"/>
              <a:ext cx="3532" cy="852"/>
            </a:xfrm>
            <a:prstGeom prst="rect">
              <a:avLst/>
            </a:prstGeom>
            <a:noFill/>
          </p:spPr>
          <p:txBody>
            <a:bodyPr wrap="square" rtlCol="0" anchor="ctr">
              <a:normAutofit/>
            </a:bodyPr>
            <a:p>
              <a:pPr>
                <a:lnSpc>
                  <a:spcPct val="120000"/>
                </a:lnSpc>
              </a:pPr>
              <a:r>
                <a:rPr lang="zh-CN" altLang="en-US" sz="2000" b="1" kern="100" noProof="0" dirty="0">
                  <a:ln>
                    <a:noFill/>
                  </a:ln>
                  <a:solidFill>
                    <a:srgbClr val="FFFFFF"/>
                  </a:solidFill>
                  <a:effectLst/>
                  <a:uLnTx/>
                  <a:uFillTx/>
                  <a:latin typeface="微软雅黑" panose="020B0503020204020204" charset="-122"/>
                  <a:ea typeface="微软雅黑" panose="020B0503020204020204" charset="-122"/>
                  <a:cs typeface="Times New Roman" panose="02020603050405020304" pitchFamily="18" charset="0"/>
                  <a:sym typeface="+mn-ea"/>
                </a:rPr>
                <a:t>可度量性</a:t>
              </a:r>
              <a:endParaRPr lang="zh-CN" altLang="en-US" sz="2000" b="1" kern="100" spc="150" noProof="0" dirty="0">
                <a:ln>
                  <a:noFill/>
                </a:ln>
                <a:solidFill>
                  <a:srgbClr val="FFFFFF"/>
                </a:solidFill>
                <a:effectLst/>
                <a:uLnTx/>
                <a:uFillTx/>
                <a:latin typeface="微软雅黑" panose="020B0503020204020204" charset="-122"/>
                <a:ea typeface="微软雅黑" panose="020B0503020204020204" charset="-122"/>
                <a:cs typeface="Times New Roman" panose="02020603050405020304" pitchFamily="18" charset="0"/>
                <a:sym typeface="+mn-ea"/>
              </a:endParaRPr>
            </a:p>
          </p:txBody>
        </p:sp>
      </p:grpSp>
      <p:grpSp>
        <p:nvGrpSpPr>
          <p:cNvPr id="20" name="组合 19"/>
          <p:cNvGrpSpPr/>
          <p:nvPr/>
        </p:nvGrpSpPr>
        <p:grpSpPr>
          <a:xfrm>
            <a:off x="6301105" y="2496820"/>
            <a:ext cx="3662680" cy="1000125"/>
            <a:chOff x="9715" y="3932"/>
            <a:chExt cx="5768" cy="1575"/>
          </a:xfrm>
        </p:grpSpPr>
        <p:sp>
          <p:nvSpPr>
            <p:cNvPr id="21" name="任意多边形 20"/>
            <p:cNvSpPr/>
            <p:nvPr>
              <p:custDataLst>
                <p:tags r:id="rId7"/>
              </p:custDataLst>
            </p:nvPr>
          </p:nvSpPr>
          <p:spPr>
            <a:xfrm>
              <a:off x="9715" y="4039"/>
              <a:ext cx="5451" cy="1469"/>
            </a:xfrm>
            <a:custGeom>
              <a:avLst/>
              <a:gdLst>
                <a:gd name="connsiteX0" fmla="*/ 3155203 w 3155203"/>
                <a:gd name="connsiteY0" fmla="*/ 0 h 850448"/>
                <a:gd name="connsiteX1" fmla="*/ 2997498 w 3155203"/>
                <a:gd name="connsiteY1" fmla="*/ 578071 h 850448"/>
                <a:gd name="connsiteX2" fmla="*/ 406001 w 3155203"/>
                <a:gd name="connsiteY2" fmla="*/ 850448 h 850448"/>
                <a:gd name="connsiteX3" fmla="*/ 0 w 3155203"/>
                <a:gd name="connsiteY3" fmla="*/ 110182 h 850448"/>
              </a:gdLst>
              <a:ahLst/>
              <a:cxnLst>
                <a:cxn ang="0">
                  <a:pos x="connsiteX0" y="connsiteY0"/>
                </a:cxn>
                <a:cxn ang="0">
                  <a:pos x="connsiteX1" y="connsiteY1"/>
                </a:cxn>
                <a:cxn ang="0">
                  <a:pos x="connsiteX2" y="connsiteY2"/>
                </a:cxn>
                <a:cxn ang="0">
                  <a:pos x="connsiteX3" y="connsiteY3"/>
                </a:cxn>
              </a:cxnLst>
              <a:rect l="l" t="t" r="r" b="b"/>
              <a:pathLst>
                <a:path w="3155203" h="850448">
                  <a:moveTo>
                    <a:pt x="3155203" y="0"/>
                  </a:moveTo>
                  <a:lnTo>
                    <a:pt x="2997498" y="578071"/>
                  </a:lnTo>
                  <a:lnTo>
                    <a:pt x="406001" y="850448"/>
                  </a:lnTo>
                  <a:lnTo>
                    <a:pt x="0" y="110182"/>
                  </a:lnTo>
                  <a:close/>
                </a:path>
              </a:pathLst>
            </a:custGeom>
            <a:solidFill>
              <a:srgbClr val="526580"/>
            </a:solidFill>
          </p:spPr>
          <p:txBody>
            <a:bodyPr rot="0" spcFirstLastPara="0" vertOverflow="overflow" horzOverflow="overflow" vert="horz" wrap="square" lIns="216000" tIns="108000" rIns="108000" bIns="45720" numCol="1" spcCol="0" rtlCol="0" fromWordArt="0" anchor="ctr" anchorCtr="0" forceAA="0" compatLnSpc="1">
              <a:normAutofit/>
            </a:bodyPr>
            <a:p>
              <a:pPr algn="ctr"/>
              <a:endParaRPr lang="da-DK" altLang="zh-CN" dirty="0">
                <a:solidFill>
                  <a:sysClr val="window" lastClr="FFFFFF"/>
                </a:solidFill>
                <a:sym typeface="Arial" panose="020B0604020202020204" pitchFamily="34" charset="0"/>
              </a:endParaRPr>
            </a:p>
          </p:txBody>
        </p:sp>
        <p:sp>
          <p:nvSpPr>
            <p:cNvPr id="23" name="等腰三角形 22"/>
            <p:cNvSpPr/>
            <p:nvPr>
              <p:custDataLst>
                <p:tags r:id="rId8"/>
              </p:custDataLst>
            </p:nvPr>
          </p:nvSpPr>
          <p:spPr>
            <a:xfrm rot="17703762">
              <a:off x="15171" y="4929"/>
              <a:ext cx="181" cy="444"/>
            </a:xfrm>
            <a:prstGeom prst="triangle">
              <a:avLst/>
            </a:prstGeom>
            <a:solidFill>
              <a:srgbClr val="3498DB">
                <a:alpha val="2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ysClr val="window" lastClr="FFFFFF"/>
                </a:solidFill>
                <a:sym typeface="Arial" panose="020B0604020202020204" pitchFamily="34" charset="0"/>
              </a:endParaRPr>
            </a:p>
          </p:txBody>
        </p:sp>
        <p:sp>
          <p:nvSpPr>
            <p:cNvPr id="24" name="等腰三角形 23"/>
            <p:cNvSpPr/>
            <p:nvPr>
              <p:custDataLst>
                <p:tags r:id="rId9"/>
              </p:custDataLst>
            </p:nvPr>
          </p:nvSpPr>
          <p:spPr>
            <a:xfrm rot="14680307">
              <a:off x="15105" y="4793"/>
              <a:ext cx="181" cy="243"/>
            </a:xfrm>
            <a:prstGeom prst="triangle">
              <a:avLst/>
            </a:prstGeom>
            <a:solidFill>
              <a:srgbClr val="3498DB">
                <a:alpha val="2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ysClr val="window" lastClr="FFFFFF"/>
                </a:solidFill>
                <a:sym typeface="Arial" panose="020B0604020202020204" pitchFamily="34" charset="0"/>
              </a:endParaRPr>
            </a:p>
          </p:txBody>
        </p:sp>
        <p:sp>
          <p:nvSpPr>
            <p:cNvPr id="25" name="任意多边形 24"/>
            <p:cNvSpPr/>
            <p:nvPr>
              <p:custDataLst>
                <p:tags r:id="rId10"/>
              </p:custDataLst>
            </p:nvPr>
          </p:nvSpPr>
          <p:spPr>
            <a:xfrm>
              <a:off x="9752" y="3932"/>
              <a:ext cx="1340" cy="737"/>
            </a:xfrm>
            <a:custGeom>
              <a:avLst/>
              <a:gdLst>
                <a:gd name="connsiteX0" fmla="*/ 775646 w 775646"/>
                <a:gd name="connsiteY0" fmla="*/ 0 h 426586"/>
                <a:gd name="connsiteX1" fmla="*/ 666454 w 775646"/>
                <a:gd name="connsiteY1" fmla="*/ 355733 h 426586"/>
                <a:gd name="connsiteX2" fmla="*/ 219107 w 775646"/>
                <a:gd name="connsiteY2" fmla="*/ 426586 h 426586"/>
                <a:gd name="connsiteX3" fmla="*/ 0 w 775646"/>
                <a:gd name="connsiteY3" fmla="*/ 27086 h 426586"/>
              </a:gdLst>
              <a:ahLst/>
              <a:cxnLst>
                <a:cxn ang="0">
                  <a:pos x="connsiteX0" y="connsiteY0"/>
                </a:cxn>
                <a:cxn ang="0">
                  <a:pos x="connsiteX1" y="connsiteY1"/>
                </a:cxn>
                <a:cxn ang="0">
                  <a:pos x="connsiteX2" y="connsiteY2"/>
                </a:cxn>
                <a:cxn ang="0">
                  <a:pos x="connsiteX3" y="connsiteY3"/>
                </a:cxn>
              </a:cxnLst>
              <a:rect l="l" t="t" r="r" b="b"/>
              <a:pathLst>
                <a:path w="775646" h="426586">
                  <a:moveTo>
                    <a:pt x="775646" y="0"/>
                  </a:moveTo>
                  <a:lnTo>
                    <a:pt x="666454" y="355733"/>
                  </a:lnTo>
                  <a:lnTo>
                    <a:pt x="219107" y="426586"/>
                  </a:lnTo>
                  <a:lnTo>
                    <a:pt x="0" y="27086"/>
                  </a:lnTo>
                  <a:close/>
                </a:path>
              </a:pathLst>
            </a:custGeom>
            <a:solidFill>
              <a:schemeClr val="bg2">
                <a:lumMod val="25000"/>
              </a:schemeClr>
            </a:solidFill>
          </p:spPr>
          <p:txBody>
            <a:bodyPr rot="0" spcFirstLastPara="0" vertOverflow="overflow" horzOverflow="overflow" vert="horz" wrap="square" lIns="144000" tIns="45720" rIns="91440" bIns="45720" numCol="1" spcCol="0" rtlCol="0" fromWordArt="0" anchor="ctr" anchorCtr="0" forceAA="0" compatLnSpc="1">
              <a:normAutofit/>
            </a:bodyPr>
            <a:p>
              <a:pPr algn="ctr"/>
              <a:endParaRPr lang="zh-CN" altLang="en-US" sz="2000" b="1" dirty="0" err="1">
                <a:solidFill>
                  <a:sysClr val="window" lastClr="FFFFFF"/>
                </a:solidFill>
                <a:sym typeface="Arial" panose="020B0604020202020204" pitchFamily="34" charset="0"/>
              </a:endParaRPr>
            </a:p>
          </p:txBody>
        </p:sp>
        <p:sp>
          <p:nvSpPr>
            <p:cNvPr id="26" name="矩形 25"/>
            <p:cNvSpPr/>
            <p:nvPr>
              <p:custDataLst>
                <p:tags r:id="rId11"/>
              </p:custDataLst>
            </p:nvPr>
          </p:nvSpPr>
          <p:spPr>
            <a:xfrm>
              <a:off x="10041" y="3981"/>
              <a:ext cx="762" cy="638"/>
            </a:xfrm>
            <a:prstGeom prst="rect">
              <a:avLst/>
            </a:prstGeom>
          </p:spPr>
          <p:txBody>
            <a:bodyPr wrap="none">
              <a:normAutofit/>
            </a:bodyPr>
            <a:p>
              <a:pPr algn="ctr"/>
              <a:r>
                <a:rPr lang="en-US" altLang="zh-CN" b="1" dirty="0">
                  <a:solidFill>
                    <a:sysClr val="window" lastClr="FFFFFF"/>
                  </a:solidFill>
                  <a:sym typeface="Arial" panose="020B0604020202020204" pitchFamily="34" charset="0"/>
                </a:rPr>
                <a:t>02</a:t>
              </a:r>
              <a:endParaRPr lang="zh-CN" altLang="en-US" b="1" dirty="0" err="1">
                <a:solidFill>
                  <a:sysClr val="window" lastClr="FFFFFF"/>
                </a:solidFill>
                <a:sym typeface="Arial" panose="020B0604020202020204" pitchFamily="34" charset="0"/>
              </a:endParaRPr>
            </a:p>
          </p:txBody>
        </p:sp>
        <p:sp>
          <p:nvSpPr>
            <p:cNvPr id="27" name="文本框 26"/>
            <p:cNvSpPr txBox="1"/>
            <p:nvPr>
              <p:custDataLst>
                <p:tags r:id="rId12"/>
              </p:custDataLst>
            </p:nvPr>
          </p:nvSpPr>
          <p:spPr>
            <a:xfrm>
              <a:off x="11092" y="4273"/>
              <a:ext cx="3532" cy="852"/>
            </a:xfrm>
            <a:prstGeom prst="rect">
              <a:avLst/>
            </a:prstGeom>
            <a:noFill/>
          </p:spPr>
          <p:txBody>
            <a:bodyPr wrap="square" rtlCol="0" anchor="ctr">
              <a:normAutofit/>
            </a:bodyPr>
            <a:p>
              <a:pPr>
                <a:lnSpc>
                  <a:spcPct val="120000"/>
                </a:lnSpc>
              </a:pPr>
              <a:r>
                <a:rPr lang="zh-CN" altLang="en-US" sz="2000" b="1" kern="100" noProof="0" dirty="0">
                  <a:ln>
                    <a:noFill/>
                  </a:ln>
                  <a:solidFill>
                    <a:srgbClr val="FFFFFF"/>
                  </a:solidFill>
                  <a:effectLst/>
                  <a:uLnTx/>
                  <a:uFillTx/>
                  <a:latin typeface="微软雅黑" panose="020B0503020204020204" charset="-122"/>
                  <a:ea typeface="微软雅黑" panose="020B0503020204020204" charset="-122"/>
                  <a:cs typeface="Times New Roman" panose="02020603050405020304" pitchFamily="18" charset="0"/>
                  <a:sym typeface="+mn-ea"/>
                </a:rPr>
                <a:t>可扩展性</a:t>
              </a:r>
              <a:endParaRPr lang="zh-CN" altLang="en-US" sz="2000" b="1" kern="100" spc="150" noProof="0" dirty="0">
                <a:ln>
                  <a:noFill/>
                </a:ln>
                <a:solidFill>
                  <a:srgbClr val="FFFFFF"/>
                </a:solidFill>
                <a:effectLst/>
                <a:uLnTx/>
                <a:uFillTx/>
                <a:latin typeface="微软雅黑" panose="020B0503020204020204" charset="-122"/>
                <a:ea typeface="微软雅黑" panose="020B0503020204020204" charset="-122"/>
                <a:cs typeface="Times New Roman" panose="02020603050405020304" pitchFamily="18" charset="0"/>
                <a:sym typeface="+mn-ea"/>
              </a:endParaRPr>
            </a:p>
          </p:txBody>
        </p:sp>
      </p:grpSp>
      <p:grpSp>
        <p:nvGrpSpPr>
          <p:cNvPr id="39" name="组合 38"/>
          <p:cNvGrpSpPr/>
          <p:nvPr/>
        </p:nvGrpSpPr>
        <p:grpSpPr>
          <a:xfrm>
            <a:off x="2243455" y="3630295"/>
            <a:ext cx="3662680" cy="991870"/>
            <a:chOff x="4365" y="5717"/>
            <a:chExt cx="5768" cy="1562"/>
          </a:xfrm>
        </p:grpSpPr>
        <p:sp>
          <p:nvSpPr>
            <p:cNvPr id="48" name="任意多边形 47"/>
            <p:cNvSpPr/>
            <p:nvPr>
              <p:custDataLst>
                <p:tags r:id="rId13"/>
              </p:custDataLst>
            </p:nvPr>
          </p:nvSpPr>
          <p:spPr>
            <a:xfrm>
              <a:off x="4365" y="5811"/>
              <a:ext cx="5451" cy="1469"/>
            </a:xfrm>
            <a:custGeom>
              <a:avLst/>
              <a:gdLst>
                <a:gd name="connsiteX0" fmla="*/ 3155203 w 3155203"/>
                <a:gd name="connsiteY0" fmla="*/ 0 h 850448"/>
                <a:gd name="connsiteX1" fmla="*/ 2997498 w 3155203"/>
                <a:gd name="connsiteY1" fmla="*/ 578071 h 850448"/>
                <a:gd name="connsiteX2" fmla="*/ 406001 w 3155203"/>
                <a:gd name="connsiteY2" fmla="*/ 850448 h 850448"/>
                <a:gd name="connsiteX3" fmla="*/ 0 w 3155203"/>
                <a:gd name="connsiteY3" fmla="*/ 110182 h 850448"/>
              </a:gdLst>
              <a:ahLst/>
              <a:cxnLst>
                <a:cxn ang="0">
                  <a:pos x="connsiteX0" y="connsiteY0"/>
                </a:cxn>
                <a:cxn ang="0">
                  <a:pos x="connsiteX1" y="connsiteY1"/>
                </a:cxn>
                <a:cxn ang="0">
                  <a:pos x="connsiteX2" y="connsiteY2"/>
                </a:cxn>
                <a:cxn ang="0">
                  <a:pos x="connsiteX3" y="connsiteY3"/>
                </a:cxn>
              </a:cxnLst>
              <a:rect l="l" t="t" r="r" b="b"/>
              <a:pathLst>
                <a:path w="3155203" h="850448">
                  <a:moveTo>
                    <a:pt x="3155203" y="0"/>
                  </a:moveTo>
                  <a:lnTo>
                    <a:pt x="2997498" y="578071"/>
                  </a:lnTo>
                  <a:lnTo>
                    <a:pt x="406001" y="850448"/>
                  </a:lnTo>
                  <a:lnTo>
                    <a:pt x="0" y="110182"/>
                  </a:lnTo>
                  <a:close/>
                </a:path>
              </a:pathLst>
            </a:custGeom>
            <a:solidFill>
              <a:schemeClr val="accent3">
                <a:lumMod val="75000"/>
              </a:schemeClr>
            </a:solidFill>
          </p:spPr>
          <p:txBody>
            <a:bodyPr rot="0" spcFirstLastPara="0" vertOverflow="overflow" horzOverflow="overflow" vert="horz" wrap="square" lIns="216000" tIns="108000" rIns="108000" bIns="45720" numCol="1" spcCol="0" rtlCol="0" fromWordArt="0" anchor="ctr" anchorCtr="0" forceAA="0" compatLnSpc="1">
              <a:normAutofit/>
            </a:bodyPr>
            <a:p>
              <a:pPr algn="ctr"/>
              <a:endParaRPr lang="da-DK" altLang="zh-CN" dirty="0">
                <a:solidFill>
                  <a:sysClr val="window" lastClr="FFFFFF"/>
                </a:solidFill>
                <a:sym typeface="Arial" panose="020B0604020202020204" pitchFamily="34" charset="0"/>
              </a:endParaRPr>
            </a:p>
          </p:txBody>
        </p:sp>
        <p:sp>
          <p:nvSpPr>
            <p:cNvPr id="61" name="等腰三角形 60"/>
            <p:cNvSpPr/>
            <p:nvPr>
              <p:custDataLst>
                <p:tags r:id="rId14"/>
              </p:custDataLst>
            </p:nvPr>
          </p:nvSpPr>
          <p:spPr>
            <a:xfrm rot="17703762">
              <a:off x="9821" y="6702"/>
              <a:ext cx="181" cy="444"/>
            </a:xfrm>
            <a:prstGeom prst="triangle">
              <a:avLst/>
            </a:prstGeom>
            <a:solidFill>
              <a:srgbClr val="1AA3AA">
                <a:alpha val="2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ysClr val="window" lastClr="FFFFFF"/>
                </a:solidFill>
                <a:sym typeface="Arial" panose="020B0604020202020204" pitchFamily="34" charset="0"/>
              </a:endParaRPr>
            </a:p>
          </p:txBody>
        </p:sp>
        <p:sp>
          <p:nvSpPr>
            <p:cNvPr id="62" name="等腰三角形 61"/>
            <p:cNvSpPr/>
            <p:nvPr>
              <p:custDataLst>
                <p:tags r:id="rId15"/>
              </p:custDataLst>
            </p:nvPr>
          </p:nvSpPr>
          <p:spPr>
            <a:xfrm rot="14680307">
              <a:off x="9755" y="6566"/>
              <a:ext cx="181" cy="243"/>
            </a:xfrm>
            <a:prstGeom prst="triangle">
              <a:avLst/>
            </a:prstGeom>
            <a:solidFill>
              <a:srgbClr val="1AA3AA">
                <a:alpha val="2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ysClr val="window" lastClr="FFFFFF"/>
                </a:solidFill>
                <a:sym typeface="Arial" panose="020B0604020202020204" pitchFamily="34" charset="0"/>
              </a:endParaRPr>
            </a:p>
          </p:txBody>
        </p:sp>
        <p:sp>
          <p:nvSpPr>
            <p:cNvPr id="63" name="任意多边形 62"/>
            <p:cNvSpPr/>
            <p:nvPr>
              <p:custDataLst>
                <p:tags r:id="rId16"/>
              </p:custDataLst>
            </p:nvPr>
          </p:nvSpPr>
          <p:spPr>
            <a:xfrm>
              <a:off x="4402" y="5717"/>
              <a:ext cx="1340" cy="737"/>
            </a:xfrm>
            <a:custGeom>
              <a:avLst/>
              <a:gdLst>
                <a:gd name="connsiteX0" fmla="*/ 775646 w 775646"/>
                <a:gd name="connsiteY0" fmla="*/ 0 h 426586"/>
                <a:gd name="connsiteX1" fmla="*/ 666454 w 775646"/>
                <a:gd name="connsiteY1" fmla="*/ 355733 h 426586"/>
                <a:gd name="connsiteX2" fmla="*/ 219107 w 775646"/>
                <a:gd name="connsiteY2" fmla="*/ 426586 h 426586"/>
                <a:gd name="connsiteX3" fmla="*/ 0 w 775646"/>
                <a:gd name="connsiteY3" fmla="*/ 27086 h 426586"/>
              </a:gdLst>
              <a:ahLst/>
              <a:cxnLst>
                <a:cxn ang="0">
                  <a:pos x="connsiteX0" y="connsiteY0"/>
                </a:cxn>
                <a:cxn ang="0">
                  <a:pos x="connsiteX1" y="connsiteY1"/>
                </a:cxn>
                <a:cxn ang="0">
                  <a:pos x="connsiteX2" y="connsiteY2"/>
                </a:cxn>
                <a:cxn ang="0">
                  <a:pos x="connsiteX3" y="connsiteY3"/>
                </a:cxn>
              </a:cxnLst>
              <a:rect l="l" t="t" r="r" b="b"/>
              <a:pathLst>
                <a:path w="775646" h="426586">
                  <a:moveTo>
                    <a:pt x="775646" y="0"/>
                  </a:moveTo>
                  <a:lnTo>
                    <a:pt x="666454" y="355733"/>
                  </a:lnTo>
                  <a:lnTo>
                    <a:pt x="219107" y="426586"/>
                  </a:lnTo>
                  <a:lnTo>
                    <a:pt x="0" y="27086"/>
                  </a:lnTo>
                  <a:close/>
                </a:path>
              </a:pathLst>
            </a:custGeom>
            <a:solidFill>
              <a:srgbClr val="526580"/>
            </a:solidFill>
          </p:spPr>
          <p:txBody>
            <a:bodyPr rot="0" spcFirstLastPara="0" vertOverflow="overflow" horzOverflow="overflow" vert="horz" wrap="square" lIns="144000" tIns="45720" rIns="91440" bIns="45720" numCol="1" spcCol="0" rtlCol="0" fromWordArt="0" anchor="ctr" anchorCtr="0" forceAA="0" compatLnSpc="1">
              <a:normAutofit/>
            </a:bodyPr>
            <a:p>
              <a:pPr algn="ctr"/>
              <a:endParaRPr lang="zh-CN" altLang="en-US" sz="2000" b="1" dirty="0" err="1">
                <a:solidFill>
                  <a:sysClr val="window" lastClr="FFFFFF"/>
                </a:solidFill>
                <a:sym typeface="Arial" panose="020B0604020202020204" pitchFamily="34" charset="0"/>
              </a:endParaRPr>
            </a:p>
          </p:txBody>
        </p:sp>
        <p:sp>
          <p:nvSpPr>
            <p:cNvPr id="64" name="矩形 63"/>
            <p:cNvSpPr/>
            <p:nvPr>
              <p:custDataLst>
                <p:tags r:id="rId17"/>
              </p:custDataLst>
            </p:nvPr>
          </p:nvSpPr>
          <p:spPr>
            <a:xfrm>
              <a:off x="4691" y="5767"/>
              <a:ext cx="762" cy="638"/>
            </a:xfrm>
            <a:prstGeom prst="rect">
              <a:avLst/>
            </a:prstGeom>
          </p:spPr>
          <p:txBody>
            <a:bodyPr wrap="none">
              <a:normAutofit/>
            </a:bodyPr>
            <a:p>
              <a:pPr algn="ctr"/>
              <a:r>
                <a:rPr lang="en-US" altLang="zh-CN" b="1" dirty="0">
                  <a:solidFill>
                    <a:sysClr val="window" lastClr="FFFFFF"/>
                  </a:solidFill>
                  <a:sym typeface="Arial" panose="020B0604020202020204" pitchFamily="34" charset="0"/>
                </a:rPr>
                <a:t>03</a:t>
              </a:r>
              <a:endParaRPr lang="zh-CN" altLang="en-US" b="1" dirty="0" err="1">
                <a:solidFill>
                  <a:sysClr val="window" lastClr="FFFFFF"/>
                </a:solidFill>
                <a:sym typeface="Arial" panose="020B0604020202020204" pitchFamily="34" charset="0"/>
              </a:endParaRPr>
            </a:p>
          </p:txBody>
        </p:sp>
        <p:sp>
          <p:nvSpPr>
            <p:cNvPr id="65" name="文本框 64"/>
            <p:cNvSpPr txBox="1"/>
            <p:nvPr>
              <p:custDataLst>
                <p:tags r:id="rId18"/>
              </p:custDataLst>
            </p:nvPr>
          </p:nvSpPr>
          <p:spPr>
            <a:xfrm>
              <a:off x="5742" y="6074"/>
              <a:ext cx="3532" cy="852"/>
            </a:xfrm>
            <a:prstGeom prst="rect">
              <a:avLst/>
            </a:prstGeom>
            <a:noFill/>
          </p:spPr>
          <p:txBody>
            <a:bodyPr wrap="square" rtlCol="0" anchor="ctr">
              <a:normAutofit/>
            </a:bodyPr>
            <a:p>
              <a:pPr>
                <a:lnSpc>
                  <a:spcPct val="120000"/>
                </a:lnSpc>
              </a:pPr>
              <a:r>
                <a:rPr lang="zh-CN" altLang="en-US" sz="2000" b="1" noProof="0" dirty="0">
                  <a:ln>
                    <a:noFill/>
                  </a:ln>
                  <a:solidFill>
                    <a:srgbClr val="FFFFFF"/>
                  </a:solidFill>
                  <a:effectLst/>
                  <a:uLnTx/>
                  <a:uFillTx/>
                  <a:latin typeface="微软雅黑" panose="020B0503020204020204" charset="-122"/>
                  <a:ea typeface="微软雅黑" panose="020B0503020204020204" charset="-122"/>
                  <a:cs typeface="Times New Roman" panose="02020603050405020304" pitchFamily="18" charset="0"/>
                  <a:sym typeface="+mn-ea"/>
                </a:rPr>
                <a:t>宽带网络调用</a:t>
              </a:r>
              <a:endParaRPr lang="zh-CN" altLang="en-US" sz="2000" b="1" spc="150" noProof="0" dirty="0">
                <a:ln>
                  <a:noFill/>
                </a:ln>
                <a:solidFill>
                  <a:srgbClr val="FFFFFF"/>
                </a:solidFill>
                <a:effectLst/>
                <a:uLnTx/>
                <a:uFillTx/>
                <a:latin typeface="微软雅黑" panose="020B0503020204020204" charset="-122"/>
                <a:ea typeface="微软雅黑" panose="020B0503020204020204" charset="-122"/>
                <a:cs typeface="Times New Roman" panose="02020603050405020304" pitchFamily="18" charset="0"/>
                <a:sym typeface="+mn-ea"/>
              </a:endParaRPr>
            </a:p>
          </p:txBody>
        </p:sp>
      </p:grpSp>
      <p:grpSp>
        <p:nvGrpSpPr>
          <p:cNvPr id="66" name="组合 65"/>
          <p:cNvGrpSpPr/>
          <p:nvPr/>
        </p:nvGrpSpPr>
        <p:grpSpPr>
          <a:xfrm>
            <a:off x="1588770" y="1954530"/>
            <a:ext cx="3662680" cy="991870"/>
            <a:chOff x="3334" y="3078"/>
            <a:chExt cx="5768" cy="1562"/>
          </a:xfrm>
        </p:grpSpPr>
        <p:sp>
          <p:nvSpPr>
            <p:cNvPr id="67" name="任意多边形 66"/>
            <p:cNvSpPr/>
            <p:nvPr>
              <p:custDataLst>
                <p:tags r:id="rId19"/>
              </p:custDataLst>
            </p:nvPr>
          </p:nvSpPr>
          <p:spPr>
            <a:xfrm>
              <a:off x="3334" y="3172"/>
              <a:ext cx="5451" cy="1469"/>
            </a:xfrm>
            <a:custGeom>
              <a:avLst/>
              <a:gdLst>
                <a:gd name="connsiteX0" fmla="*/ 3155203 w 3155203"/>
                <a:gd name="connsiteY0" fmla="*/ 0 h 850448"/>
                <a:gd name="connsiteX1" fmla="*/ 2997498 w 3155203"/>
                <a:gd name="connsiteY1" fmla="*/ 578071 h 850448"/>
                <a:gd name="connsiteX2" fmla="*/ 406001 w 3155203"/>
                <a:gd name="connsiteY2" fmla="*/ 850448 h 850448"/>
                <a:gd name="connsiteX3" fmla="*/ 0 w 3155203"/>
                <a:gd name="connsiteY3" fmla="*/ 110182 h 850448"/>
              </a:gdLst>
              <a:ahLst/>
              <a:cxnLst>
                <a:cxn ang="0">
                  <a:pos x="connsiteX0" y="connsiteY0"/>
                </a:cxn>
                <a:cxn ang="0">
                  <a:pos x="connsiteX1" y="connsiteY1"/>
                </a:cxn>
                <a:cxn ang="0">
                  <a:pos x="connsiteX2" y="connsiteY2"/>
                </a:cxn>
                <a:cxn ang="0">
                  <a:pos x="connsiteX3" y="connsiteY3"/>
                </a:cxn>
              </a:cxnLst>
              <a:rect l="l" t="t" r="r" b="b"/>
              <a:pathLst>
                <a:path w="3155203" h="850448">
                  <a:moveTo>
                    <a:pt x="3155203" y="0"/>
                  </a:moveTo>
                  <a:lnTo>
                    <a:pt x="2997498" y="578071"/>
                  </a:lnTo>
                  <a:lnTo>
                    <a:pt x="406001" y="850448"/>
                  </a:lnTo>
                  <a:lnTo>
                    <a:pt x="0" y="110182"/>
                  </a:lnTo>
                  <a:close/>
                </a:path>
              </a:pathLst>
            </a:custGeom>
            <a:solidFill>
              <a:schemeClr val="bg2">
                <a:lumMod val="25000"/>
              </a:schemeClr>
            </a:solidFill>
          </p:spPr>
          <p:txBody>
            <a:bodyPr rot="0" spcFirstLastPara="0" vertOverflow="overflow" horzOverflow="overflow" vert="horz" wrap="square" lIns="216000" tIns="108000" rIns="108000" bIns="45720" numCol="1" spcCol="0" rtlCol="0" fromWordArt="0" anchor="ctr" anchorCtr="0" forceAA="0" compatLnSpc="1">
              <a:normAutofit/>
            </a:bodyPr>
            <a:p>
              <a:pPr algn="ctr"/>
              <a:endParaRPr lang="da-DK" altLang="zh-CN" dirty="0">
                <a:solidFill>
                  <a:sysClr val="window" lastClr="FFFFFF"/>
                </a:solidFill>
                <a:sym typeface="Arial" panose="020B0604020202020204" pitchFamily="34" charset="0"/>
              </a:endParaRPr>
            </a:p>
          </p:txBody>
        </p:sp>
        <p:sp>
          <p:nvSpPr>
            <p:cNvPr id="68" name="等腰三角形 67"/>
            <p:cNvSpPr/>
            <p:nvPr>
              <p:custDataLst>
                <p:tags r:id="rId20"/>
              </p:custDataLst>
            </p:nvPr>
          </p:nvSpPr>
          <p:spPr>
            <a:xfrm rot="17703762">
              <a:off x="8790" y="4063"/>
              <a:ext cx="181" cy="444"/>
            </a:xfrm>
            <a:prstGeom prst="triangle">
              <a:avLst/>
            </a:prstGeom>
            <a:solidFill>
              <a:srgbClr val="1F74AD">
                <a:alpha val="2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ysClr val="window" lastClr="FFFFFF"/>
                </a:solidFill>
                <a:sym typeface="Arial" panose="020B0604020202020204" pitchFamily="34" charset="0"/>
              </a:endParaRPr>
            </a:p>
          </p:txBody>
        </p:sp>
        <p:sp>
          <p:nvSpPr>
            <p:cNvPr id="69" name="等腰三角形 68"/>
            <p:cNvSpPr/>
            <p:nvPr>
              <p:custDataLst>
                <p:tags r:id="rId21"/>
              </p:custDataLst>
            </p:nvPr>
          </p:nvSpPr>
          <p:spPr>
            <a:xfrm rot="14680307">
              <a:off x="8724" y="3926"/>
              <a:ext cx="181" cy="243"/>
            </a:xfrm>
            <a:prstGeom prst="triangle">
              <a:avLst/>
            </a:prstGeom>
            <a:solidFill>
              <a:srgbClr val="1F74AD">
                <a:alpha val="2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ysClr val="window" lastClr="FFFFFF"/>
                </a:solidFill>
                <a:sym typeface="Arial" panose="020B0604020202020204" pitchFamily="34" charset="0"/>
              </a:endParaRPr>
            </a:p>
          </p:txBody>
        </p:sp>
        <p:sp>
          <p:nvSpPr>
            <p:cNvPr id="70" name="任意多边形 69"/>
            <p:cNvSpPr/>
            <p:nvPr>
              <p:custDataLst>
                <p:tags r:id="rId22"/>
              </p:custDataLst>
            </p:nvPr>
          </p:nvSpPr>
          <p:spPr>
            <a:xfrm>
              <a:off x="3371" y="3078"/>
              <a:ext cx="1340" cy="737"/>
            </a:xfrm>
            <a:custGeom>
              <a:avLst/>
              <a:gdLst>
                <a:gd name="connsiteX0" fmla="*/ 775646 w 775646"/>
                <a:gd name="connsiteY0" fmla="*/ 0 h 426586"/>
                <a:gd name="connsiteX1" fmla="*/ 666454 w 775646"/>
                <a:gd name="connsiteY1" fmla="*/ 355733 h 426586"/>
                <a:gd name="connsiteX2" fmla="*/ 219107 w 775646"/>
                <a:gd name="connsiteY2" fmla="*/ 426586 h 426586"/>
                <a:gd name="connsiteX3" fmla="*/ 0 w 775646"/>
                <a:gd name="connsiteY3" fmla="*/ 27086 h 426586"/>
              </a:gdLst>
              <a:ahLst/>
              <a:cxnLst>
                <a:cxn ang="0">
                  <a:pos x="connsiteX0" y="connsiteY0"/>
                </a:cxn>
                <a:cxn ang="0">
                  <a:pos x="connsiteX1" y="connsiteY1"/>
                </a:cxn>
                <a:cxn ang="0">
                  <a:pos x="connsiteX2" y="connsiteY2"/>
                </a:cxn>
                <a:cxn ang="0">
                  <a:pos x="connsiteX3" y="connsiteY3"/>
                </a:cxn>
              </a:cxnLst>
              <a:rect l="l" t="t" r="r" b="b"/>
              <a:pathLst>
                <a:path w="775646" h="426586">
                  <a:moveTo>
                    <a:pt x="775646" y="0"/>
                  </a:moveTo>
                  <a:lnTo>
                    <a:pt x="666454" y="355733"/>
                  </a:lnTo>
                  <a:lnTo>
                    <a:pt x="219107" y="426586"/>
                  </a:lnTo>
                  <a:lnTo>
                    <a:pt x="0" y="27086"/>
                  </a:lnTo>
                  <a:close/>
                </a:path>
              </a:pathLst>
            </a:custGeom>
            <a:solidFill>
              <a:schemeClr val="bg2">
                <a:lumMod val="10000"/>
              </a:schemeClr>
            </a:solidFill>
          </p:spPr>
          <p:txBody>
            <a:bodyPr rot="0" spcFirstLastPara="0" vertOverflow="overflow" horzOverflow="overflow" vert="horz" wrap="square" lIns="144000" tIns="45720" rIns="91440" bIns="45720" numCol="1" spcCol="0" rtlCol="0" fromWordArt="0" anchor="ctr" anchorCtr="0" forceAA="0" compatLnSpc="1">
              <a:normAutofit/>
            </a:bodyPr>
            <a:p>
              <a:pPr algn="ctr"/>
              <a:endParaRPr lang="zh-CN" altLang="en-US" sz="2000" b="1" dirty="0" err="1">
                <a:solidFill>
                  <a:sysClr val="window" lastClr="FFFFFF"/>
                </a:solidFill>
                <a:sym typeface="Arial" panose="020B0604020202020204" pitchFamily="34" charset="0"/>
              </a:endParaRPr>
            </a:p>
          </p:txBody>
        </p:sp>
        <p:sp>
          <p:nvSpPr>
            <p:cNvPr id="71" name="矩形 70"/>
            <p:cNvSpPr/>
            <p:nvPr>
              <p:custDataLst>
                <p:tags r:id="rId23"/>
              </p:custDataLst>
            </p:nvPr>
          </p:nvSpPr>
          <p:spPr>
            <a:xfrm>
              <a:off x="3660" y="3128"/>
              <a:ext cx="762" cy="638"/>
            </a:xfrm>
            <a:prstGeom prst="rect">
              <a:avLst/>
            </a:prstGeom>
          </p:spPr>
          <p:txBody>
            <a:bodyPr wrap="none">
              <a:normAutofit/>
            </a:bodyPr>
            <a:p>
              <a:pPr algn="ctr"/>
              <a:r>
                <a:rPr lang="en-US" altLang="zh-CN" b="1" dirty="0">
                  <a:solidFill>
                    <a:sysClr val="window" lastClr="FFFFFF"/>
                  </a:solidFill>
                  <a:sym typeface="Arial" panose="020B0604020202020204" pitchFamily="34" charset="0"/>
                </a:rPr>
                <a:t>01</a:t>
              </a:r>
              <a:endParaRPr lang="zh-CN" altLang="en-US" b="1" dirty="0" err="1">
                <a:solidFill>
                  <a:sysClr val="window" lastClr="FFFFFF"/>
                </a:solidFill>
                <a:sym typeface="Arial" panose="020B0604020202020204" pitchFamily="34" charset="0"/>
              </a:endParaRPr>
            </a:p>
          </p:txBody>
        </p:sp>
        <p:sp>
          <p:nvSpPr>
            <p:cNvPr id="72" name="文本框 71"/>
            <p:cNvSpPr txBox="1"/>
            <p:nvPr>
              <p:custDataLst>
                <p:tags r:id="rId24"/>
              </p:custDataLst>
            </p:nvPr>
          </p:nvSpPr>
          <p:spPr>
            <a:xfrm>
              <a:off x="4711" y="3405"/>
              <a:ext cx="3532" cy="852"/>
            </a:xfrm>
            <a:prstGeom prst="rect">
              <a:avLst/>
            </a:prstGeom>
            <a:noFill/>
          </p:spPr>
          <p:txBody>
            <a:bodyPr wrap="square" rtlCol="0" anchor="ctr">
              <a:normAutofit/>
            </a:bodyPr>
            <a:p>
              <a:pPr>
                <a:lnSpc>
                  <a:spcPct val="120000"/>
                </a:lnSpc>
              </a:pPr>
              <a:r>
                <a:rPr lang="zh-CN" altLang="en-US" sz="2000" b="1" noProof="0" dirty="0">
                  <a:ln>
                    <a:noFill/>
                  </a:ln>
                  <a:solidFill>
                    <a:srgbClr val="FFFFFF"/>
                  </a:solidFill>
                  <a:effectLst/>
                  <a:uLnTx/>
                  <a:uFillTx/>
                  <a:latin typeface="微软雅黑" panose="020B0503020204020204" charset="-122"/>
                  <a:ea typeface="微软雅黑" panose="020B0503020204020204" charset="-122"/>
                  <a:cs typeface="Times New Roman" panose="02020603050405020304" pitchFamily="18" charset="0"/>
                  <a:sym typeface="+mn-ea"/>
                </a:rPr>
                <a:t>服务资源池化</a:t>
              </a:r>
              <a:endParaRPr lang="zh-CN" altLang="en-US" sz="2000" b="1" spc="150" noProof="0" dirty="0">
                <a:ln>
                  <a:noFill/>
                </a:ln>
                <a:solidFill>
                  <a:srgbClr val="FFFFFF"/>
                </a:solidFill>
                <a:effectLst/>
                <a:uLnTx/>
                <a:uFillTx/>
                <a:latin typeface="微软雅黑" panose="020B0503020204020204" charset="-122"/>
                <a:ea typeface="微软雅黑" panose="020B0503020204020204" charset="-122"/>
                <a:cs typeface="Times New Roman" panose="02020603050405020304" pitchFamily="18" charset="0"/>
                <a:sym typeface="+mn-ea"/>
              </a:endParaRPr>
            </a:p>
          </p:txBody>
        </p:sp>
      </p:grpSp>
      <p:grpSp>
        <p:nvGrpSpPr>
          <p:cNvPr id="73" name="组合 72"/>
          <p:cNvGrpSpPr/>
          <p:nvPr/>
        </p:nvGrpSpPr>
        <p:grpSpPr>
          <a:xfrm>
            <a:off x="2898140" y="5306695"/>
            <a:ext cx="3663315" cy="991870"/>
            <a:chOff x="5396" y="8357"/>
            <a:chExt cx="5769" cy="1562"/>
          </a:xfrm>
        </p:grpSpPr>
        <p:sp>
          <p:nvSpPr>
            <p:cNvPr id="74" name="任意多边形 73"/>
            <p:cNvSpPr/>
            <p:nvPr>
              <p:custDataLst>
                <p:tags r:id="rId25"/>
              </p:custDataLst>
            </p:nvPr>
          </p:nvSpPr>
          <p:spPr>
            <a:xfrm>
              <a:off x="5396" y="8451"/>
              <a:ext cx="5451" cy="1469"/>
            </a:xfrm>
            <a:custGeom>
              <a:avLst/>
              <a:gdLst>
                <a:gd name="connsiteX0" fmla="*/ 3155203 w 3155203"/>
                <a:gd name="connsiteY0" fmla="*/ 0 h 850448"/>
                <a:gd name="connsiteX1" fmla="*/ 2997498 w 3155203"/>
                <a:gd name="connsiteY1" fmla="*/ 578071 h 850448"/>
                <a:gd name="connsiteX2" fmla="*/ 406001 w 3155203"/>
                <a:gd name="connsiteY2" fmla="*/ 850448 h 850448"/>
                <a:gd name="connsiteX3" fmla="*/ 0 w 3155203"/>
                <a:gd name="connsiteY3" fmla="*/ 110182 h 850448"/>
              </a:gdLst>
              <a:ahLst/>
              <a:cxnLst>
                <a:cxn ang="0">
                  <a:pos x="connsiteX0" y="connsiteY0"/>
                </a:cxn>
                <a:cxn ang="0">
                  <a:pos x="connsiteX1" y="connsiteY1"/>
                </a:cxn>
                <a:cxn ang="0">
                  <a:pos x="connsiteX2" y="connsiteY2"/>
                </a:cxn>
                <a:cxn ang="0">
                  <a:pos x="connsiteX3" y="connsiteY3"/>
                </a:cxn>
              </a:cxnLst>
              <a:rect l="l" t="t" r="r" b="b"/>
              <a:pathLst>
                <a:path w="3155203" h="850448">
                  <a:moveTo>
                    <a:pt x="3155203" y="0"/>
                  </a:moveTo>
                  <a:lnTo>
                    <a:pt x="2997498" y="578071"/>
                  </a:lnTo>
                  <a:lnTo>
                    <a:pt x="406001" y="850448"/>
                  </a:lnTo>
                  <a:lnTo>
                    <a:pt x="0" y="110182"/>
                  </a:lnTo>
                  <a:close/>
                </a:path>
              </a:pathLst>
            </a:custGeom>
            <a:solidFill>
              <a:schemeClr val="accent6">
                <a:lumMod val="40000"/>
                <a:lumOff val="60000"/>
              </a:schemeClr>
            </a:solidFill>
          </p:spPr>
          <p:txBody>
            <a:bodyPr rot="0" spcFirstLastPara="0" vertOverflow="overflow" horzOverflow="overflow" vert="horz" wrap="square" lIns="216000" tIns="108000" rIns="108000" bIns="45720" numCol="1" spcCol="0" rtlCol="0" fromWordArt="0" anchor="ctr" anchorCtr="0" forceAA="0" compatLnSpc="1">
              <a:normAutofit/>
            </a:bodyPr>
            <a:p>
              <a:pPr algn="ctr"/>
              <a:endParaRPr lang="da-DK" altLang="zh-CN" dirty="0">
                <a:solidFill>
                  <a:sysClr val="window" lastClr="FFFFFF"/>
                </a:solidFill>
                <a:sym typeface="Arial" panose="020B0604020202020204" pitchFamily="34" charset="0"/>
              </a:endParaRPr>
            </a:p>
          </p:txBody>
        </p:sp>
        <p:sp>
          <p:nvSpPr>
            <p:cNvPr id="75" name="等腰三角形 74"/>
            <p:cNvSpPr/>
            <p:nvPr>
              <p:custDataLst>
                <p:tags r:id="rId26"/>
              </p:custDataLst>
            </p:nvPr>
          </p:nvSpPr>
          <p:spPr>
            <a:xfrm rot="17703762">
              <a:off x="10853" y="9341"/>
              <a:ext cx="181" cy="444"/>
            </a:xfrm>
            <a:prstGeom prst="triangle">
              <a:avLst/>
            </a:prstGeom>
            <a:solidFill>
              <a:srgbClr val="9BBB59">
                <a:alpha val="2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ysClr val="window" lastClr="FFFFFF"/>
                </a:solidFill>
                <a:sym typeface="Arial" panose="020B0604020202020204" pitchFamily="34" charset="0"/>
              </a:endParaRPr>
            </a:p>
          </p:txBody>
        </p:sp>
        <p:sp>
          <p:nvSpPr>
            <p:cNvPr id="76" name="等腰三角形 75"/>
            <p:cNvSpPr/>
            <p:nvPr>
              <p:custDataLst>
                <p:tags r:id="rId27"/>
              </p:custDataLst>
            </p:nvPr>
          </p:nvSpPr>
          <p:spPr>
            <a:xfrm rot="14680307">
              <a:off x="10786" y="9205"/>
              <a:ext cx="181" cy="243"/>
            </a:xfrm>
            <a:prstGeom prst="triangle">
              <a:avLst/>
            </a:prstGeom>
            <a:solidFill>
              <a:srgbClr val="9BBB59">
                <a:alpha val="2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ysClr val="window" lastClr="FFFFFF"/>
                </a:solidFill>
                <a:sym typeface="Arial" panose="020B0604020202020204" pitchFamily="34" charset="0"/>
              </a:endParaRPr>
            </a:p>
          </p:txBody>
        </p:sp>
        <p:sp>
          <p:nvSpPr>
            <p:cNvPr id="77" name="任意多边形 76"/>
            <p:cNvSpPr/>
            <p:nvPr>
              <p:custDataLst>
                <p:tags r:id="rId28"/>
              </p:custDataLst>
            </p:nvPr>
          </p:nvSpPr>
          <p:spPr>
            <a:xfrm>
              <a:off x="5433" y="8357"/>
              <a:ext cx="1340" cy="737"/>
            </a:xfrm>
            <a:custGeom>
              <a:avLst/>
              <a:gdLst>
                <a:gd name="connsiteX0" fmla="*/ 775646 w 775646"/>
                <a:gd name="connsiteY0" fmla="*/ 0 h 426586"/>
                <a:gd name="connsiteX1" fmla="*/ 666454 w 775646"/>
                <a:gd name="connsiteY1" fmla="*/ 355733 h 426586"/>
                <a:gd name="connsiteX2" fmla="*/ 219107 w 775646"/>
                <a:gd name="connsiteY2" fmla="*/ 426586 h 426586"/>
                <a:gd name="connsiteX3" fmla="*/ 0 w 775646"/>
                <a:gd name="connsiteY3" fmla="*/ 27086 h 426586"/>
              </a:gdLst>
              <a:ahLst/>
              <a:cxnLst>
                <a:cxn ang="0">
                  <a:pos x="connsiteX0" y="connsiteY0"/>
                </a:cxn>
                <a:cxn ang="0">
                  <a:pos x="connsiteX1" y="connsiteY1"/>
                </a:cxn>
                <a:cxn ang="0">
                  <a:pos x="connsiteX2" y="connsiteY2"/>
                </a:cxn>
                <a:cxn ang="0">
                  <a:pos x="connsiteX3" y="connsiteY3"/>
                </a:cxn>
              </a:cxnLst>
              <a:rect l="l" t="t" r="r" b="b"/>
              <a:pathLst>
                <a:path w="775646" h="426586">
                  <a:moveTo>
                    <a:pt x="775646" y="0"/>
                  </a:moveTo>
                  <a:lnTo>
                    <a:pt x="666454" y="355733"/>
                  </a:lnTo>
                  <a:lnTo>
                    <a:pt x="219107" y="426586"/>
                  </a:lnTo>
                  <a:lnTo>
                    <a:pt x="0" y="27086"/>
                  </a:lnTo>
                  <a:close/>
                </a:path>
              </a:pathLst>
            </a:custGeom>
            <a:solidFill>
              <a:schemeClr val="accent5"/>
            </a:solidFill>
          </p:spPr>
          <p:txBody>
            <a:bodyPr rot="0" spcFirstLastPara="0" vertOverflow="overflow" horzOverflow="overflow" vert="horz" wrap="square" lIns="144000" tIns="45720" rIns="91440" bIns="45720" numCol="1" spcCol="0" rtlCol="0" fromWordArt="0" anchor="ctr" anchorCtr="0" forceAA="0" compatLnSpc="1">
              <a:normAutofit/>
            </a:bodyPr>
            <a:p>
              <a:pPr algn="ctr"/>
              <a:endParaRPr lang="zh-CN" altLang="en-US" sz="2000" b="1" dirty="0" err="1">
                <a:solidFill>
                  <a:sysClr val="window" lastClr="FFFFFF"/>
                </a:solidFill>
                <a:sym typeface="Arial" panose="020B0604020202020204" pitchFamily="34" charset="0"/>
              </a:endParaRPr>
            </a:p>
          </p:txBody>
        </p:sp>
        <p:sp>
          <p:nvSpPr>
            <p:cNvPr id="78" name="矩形 77"/>
            <p:cNvSpPr/>
            <p:nvPr>
              <p:custDataLst>
                <p:tags r:id="rId29"/>
              </p:custDataLst>
            </p:nvPr>
          </p:nvSpPr>
          <p:spPr>
            <a:xfrm>
              <a:off x="5722" y="8406"/>
              <a:ext cx="762" cy="638"/>
            </a:xfrm>
            <a:prstGeom prst="rect">
              <a:avLst/>
            </a:prstGeom>
          </p:spPr>
          <p:txBody>
            <a:bodyPr wrap="none">
              <a:normAutofit/>
            </a:bodyPr>
            <a:p>
              <a:pPr algn="ctr"/>
              <a:r>
                <a:rPr lang="en-US" altLang="zh-CN" b="1" dirty="0">
                  <a:solidFill>
                    <a:sysClr val="window" lastClr="FFFFFF"/>
                  </a:solidFill>
                  <a:sym typeface="Arial" panose="020B0604020202020204" pitchFamily="34" charset="0"/>
                </a:rPr>
                <a:t>05</a:t>
              </a:r>
              <a:endParaRPr lang="zh-CN" altLang="en-US" b="1" dirty="0" err="1">
                <a:solidFill>
                  <a:sysClr val="window" lastClr="FFFFFF"/>
                </a:solidFill>
                <a:sym typeface="Arial" panose="020B0604020202020204" pitchFamily="34" charset="0"/>
              </a:endParaRPr>
            </a:p>
          </p:txBody>
        </p:sp>
        <p:sp>
          <p:nvSpPr>
            <p:cNvPr id="79" name="文本框 78"/>
            <p:cNvSpPr txBox="1"/>
            <p:nvPr>
              <p:custDataLst>
                <p:tags r:id="rId30"/>
              </p:custDataLst>
            </p:nvPr>
          </p:nvSpPr>
          <p:spPr>
            <a:xfrm>
              <a:off x="6773" y="8688"/>
              <a:ext cx="3532" cy="852"/>
            </a:xfrm>
            <a:prstGeom prst="rect">
              <a:avLst/>
            </a:prstGeom>
            <a:noFill/>
          </p:spPr>
          <p:txBody>
            <a:bodyPr wrap="square" rtlCol="0" anchor="ctr">
              <a:normAutofit/>
            </a:bodyPr>
            <a:p>
              <a:pPr>
                <a:lnSpc>
                  <a:spcPct val="120000"/>
                </a:lnSpc>
              </a:pPr>
              <a:r>
                <a:rPr lang="zh-CN" altLang="en-US" sz="2000" b="1" noProof="0" dirty="0">
                  <a:ln>
                    <a:noFill/>
                  </a:ln>
                  <a:solidFill>
                    <a:srgbClr val="FFFFFF"/>
                  </a:solidFill>
                  <a:effectLst/>
                  <a:uLnTx/>
                  <a:uFillTx/>
                  <a:latin typeface="微软雅黑" panose="020B0503020204020204" charset="-122"/>
                  <a:ea typeface="微软雅黑" panose="020B0503020204020204" charset="-122"/>
                  <a:cs typeface="Times New Roman" panose="02020603050405020304" pitchFamily="18" charset="0"/>
                  <a:sym typeface="+mn-ea"/>
                </a:rPr>
                <a:t>可靠性</a:t>
              </a:r>
              <a:endParaRPr lang="zh-CN" altLang="en-US" sz="2000" b="1" spc="150" noProof="0" dirty="0">
                <a:ln>
                  <a:noFill/>
                </a:ln>
                <a:solidFill>
                  <a:srgbClr val="FFFFFF"/>
                </a:solidFill>
                <a:effectLst/>
                <a:uLnTx/>
                <a:uFillTx/>
                <a:latin typeface="微软雅黑" panose="020B0503020204020204" charset="-122"/>
                <a:ea typeface="微软雅黑" panose="020B0503020204020204" charset="-122"/>
                <a:cs typeface="Times New Roman" panose="02020603050405020304" pitchFamily="18" charset="0"/>
                <a:sym typeface="+mn-ea"/>
              </a:endParaRP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p:tgtEl>
                                          <p:spTgt spid="66"/>
                                        </p:tgtEl>
                                        <p:attrNameLst>
                                          <p:attrName>ppt_y</p:attrName>
                                        </p:attrNameLst>
                                      </p:cBhvr>
                                      <p:tavLst>
                                        <p:tav tm="0">
                                          <p:val>
                                            <p:strVal val="#ppt_y+#ppt_h*1.125000"/>
                                          </p:val>
                                        </p:tav>
                                        <p:tav tm="100000">
                                          <p:val>
                                            <p:strVal val="#ppt_y"/>
                                          </p:val>
                                        </p:tav>
                                      </p:tavLst>
                                    </p:anim>
                                    <p:animEffect transition="in" filter="wipe(up)">
                                      <p:cBhvr>
                                        <p:cTn id="16" dur="500"/>
                                        <p:tgtEl>
                                          <p:spTgt spid="66"/>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p:tgtEl>
                                          <p:spTgt spid="20"/>
                                        </p:tgtEl>
                                        <p:attrNameLst>
                                          <p:attrName>ppt_y</p:attrName>
                                        </p:attrNameLst>
                                      </p:cBhvr>
                                      <p:tavLst>
                                        <p:tav tm="0">
                                          <p:val>
                                            <p:strVal val="#ppt_y+#ppt_h*1.125000"/>
                                          </p:val>
                                        </p:tav>
                                        <p:tav tm="100000">
                                          <p:val>
                                            <p:strVal val="#ppt_y"/>
                                          </p:val>
                                        </p:tav>
                                      </p:tavLst>
                                    </p:anim>
                                    <p:animEffect transition="in" filter="wipe(up)">
                                      <p:cBhvr>
                                        <p:cTn id="21" dur="500"/>
                                        <p:tgtEl>
                                          <p:spTgt spid="20"/>
                                        </p:tgtEl>
                                      </p:cBhvr>
                                    </p:animEffect>
                                  </p:childTnLst>
                                </p:cTn>
                              </p:par>
                            </p:childTnLst>
                          </p:cTn>
                        </p:par>
                        <p:par>
                          <p:cTn id="22" fill="hold">
                            <p:stCondLst>
                              <p:cond delay="1000"/>
                            </p:stCondLst>
                            <p:childTnLst>
                              <p:par>
                                <p:cTn id="23" presetID="12" presetClass="entr" presetSubtype="4"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par>
                          <p:cTn id="27" fill="hold">
                            <p:stCondLst>
                              <p:cond delay="1500"/>
                            </p:stCondLst>
                            <p:childTnLst>
                              <p:par>
                                <p:cTn id="28" presetID="12" presetClass="entr" presetSubtype="4"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par>
                          <p:cTn id="32" fill="hold">
                            <p:stCondLst>
                              <p:cond delay="2000"/>
                            </p:stCondLst>
                            <p:childTnLst>
                              <p:par>
                                <p:cTn id="33" presetID="12" presetClass="entr" presetSubtype="4" fill="hold" nodeType="after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additive="base">
                                        <p:cTn id="35" dur="500"/>
                                        <p:tgtEl>
                                          <p:spTgt spid="73"/>
                                        </p:tgtEl>
                                        <p:attrNameLst>
                                          <p:attrName>ppt_y</p:attrName>
                                        </p:attrNameLst>
                                      </p:cBhvr>
                                      <p:tavLst>
                                        <p:tav tm="0">
                                          <p:val>
                                            <p:strVal val="#ppt_y+#ppt_h*1.125000"/>
                                          </p:val>
                                        </p:tav>
                                        <p:tav tm="100000">
                                          <p:val>
                                            <p:strVal val="#ppt_y"/>
                                          </p:val>
                                        </p:tav>
                                      </p:tavLst>
                                    </p:anim>
                                    <p:animEffect transition="in" filter="wipe(up)">
                                      <p:cBhvr>
                                        <p:cTn id="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ym typeface="+mn-ea"/>
              </a:rPr>
              <a:t>云计算概述</a:t>
            </a:r>
            <a:endParaRPr lang="zh-CN" altLang="en-US">
              <a:sym typeface="+mn-ea"/>
            </a:endParaRPr>
          </a:p>
        </p:txBody>
      </p:sp>
      <p:grpSp>
        <p:nvGrpSpPr>
          <p:cNvPr id="16" name="组合 15"/>
          <p:cNvGrpSpPr/>
          <p:nvPr/>
        </p:nvGrpSpPr>
        <p:grpSpPr>
          <a:xfrm>
            <a:off x="634365" y="887095"/>
            <a:ext cx="3279479" cy="473075"/>
            <a:chOff x="2347" y="2773"/>
            <a:chExt cx="5887"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5695"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75590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（三）云计算的基本模式</a:t>
            </a:r>
            <a:endParaRPr lang="zh-CN" altLang="en-US" sz="1800" b="1" dirty="0">
              <a:solidFill>
                <a:schemeClr val="bg1"/>
              </a:solidFill>
              <a:latin typeface="微软雅黑" panose="020B0503020204020204" charset="-122"/>
              <a:ea typeface="微软雅黑" panose="020B0503020204020204" charset="-122"/>
              <a:sym typeface="+mn-ea"/>
            </a:endParaRPr>
          </a:p>
        </p:txBody>
      </p:sp>
      <p:grpSp>
        <p:nvGrpSpPr>
          <p:cNvPr id="65" name="组合 64"/>
          <p:cNvGrpSpPr/>
          <p:nvPr/>
        </p:nvGrpSpPr>
        <p:grpSpPr>
          <a:xfrm>
            <a:off x="1437640" y="4927600"/>
            <a:ext cx="5530850" cy="1323975"/>
            <a:chOff x="2264" y="7760"/>
            <a:chExt cx="8710" cy="2085"/>
          </a:xfrm>
        </p:grpSpPr>
        <p:sp>
          <p:nvSpPr>
            <p:cNvPr id="39" name="文本框 38"/>
            <p:cNvSpPr txBox="1"/>
            <p:nvPr>
              <p:custDataLst>
                <p:tags r:id="rId1"/>
              </p:custDataLst>
            </p:nvPr>
          </p:nvSpPr>
          <p:spPr>
            <a:xfrm>
              <a:off x="2264" y="8151"/>
              <a:ext cx="8710" cy="1694"/>
            </a:xfrm>
            <a:prstGeom prst="rect">
              <a:avLst/>
            </a:prstGeom>
            <a:solidFill>
              <a:srgbClr val="FFFFFF"/>
            </a:solidFill>
            <a:ln w="25400" cap="flat" cmpd="sng" algn="ctr">
              <a:solidFill>
                <a:schemeClr val="accent2"/>
              </a:solidFill>
              <a:prstDash val="solid"/>
            </a:ln>
            <a:effectLst/>
          </p:spPr>
          <p:txBody>
            <a:bodyPr lIns="46800" rIns="46800" anchor="ctr">
              <a:normAutofit/>
            </a:bodyPr>
            <a:lstStyle>
              <a:defPPr>
                <a:defRPr lang="zh-CN"/>
              </a:defPPr>
              <a:lvl1pPr lvl="0" algn="ctr" defTabSz="1216660">
                <a:lnSpc>
                  <a:spcPct val="120000"/>
                </a:lnSpc>
                <a:spcBef>
                  <a:spcPct val="20000"/>
                </a:spcBef>
                <a:defRPr>
                  <a:solidFill>
                    <a:srgbClr val="000000"/>
                  </a:solidFill>
                  <a:cs typeface="+mn-ea"/>
                </a:defRPr>
              </a:lvl1pPr>
            </a:lstStyle>
            <a:p>
              <a:r>
                <a:rPr lang="zh-CN" altLang="en-US" sz="2000" b="1" noProof="0" dirty="0">
                  <a:ln>
                    <a:noFill/>
                  </a:ln>
                  <a:solidFill>
                    <a:srgbClr val="526580"/>
                  </a:solidFill>
                  <a:effectLst/>
                  <a:uLnTx/>
                  <a:uFillTx/>
                  <a:latin typeface="微软雅黑" panose="020B0503020204020204" charset="-122"/>
                  <a:ea typeface="微软雅黑" panose="020B0503020204020204" charset="-122"/>
                  <a:cs typeface="Times New Roman" panose="02020603050405020304" pitchFamily="18" charset="0"/>
                  <a:sym typeface="+mn-ea"/>
                </a:rPr>
                <a:t>软件即服务（Ｓ</a:t>
              </a:r>
              <a:r>
                <a:rPr lang="en-US" altLang="zh-CN" sz="2000" b="1" noProof="0" dirty="0" err="1">
                  <a:ln>
                    <a:noFill/>
                  </a:ln>
                  <a:solidFill>
                    <a:srgbClr val="526580"/>
                  </a:solidFill>
                  <a:effectLst/>
                  <a:uLnTx/>
                  <a:uFillTx/>
                  <a:latin typeface="微软雅黑" panose="020B0503020204020204" charset="-122"/>
                  <a:ea typeface="微软雅黑" panose="020B0503020204020204" charset="-122"/>
                  <a:cs typeface="Times New Roman" panose="02020603050405020304" pitchFamily="18" charset="0"/>
                  <a:sym typeface="+mn-ea"/>
                </a:rPr>
                <a:t>aas</a:t>
              </a:r>
              <a:r>
                <a:rPr lang="zh-CN" altLang="en-US" sz="2000" b="1" noProof="0" dirty="0">
                  <a:ln>
                    <a:noFill/>
                  </a:ln>
                  <a:solidFill>
                    <a:srgbClr val="526580"/>
                  </a:solidFill>
                  <a:effectLst/>
                  <a:uLnTx/>
                  <a:uFillTx/>
                  <a:latin typeface="微软雅黑" panose="020B0503020204020204" charset="-122"/>
                  <a:ea typeface="微软雅黑" panose="020B0503020204020204" charset="-122"/>
                  <a:cs typeface="Times New Roman" panose="02020603050405020304" pitchFamily="18" charset="0"/>
                  <a:sym typeface="+mn-ea"/>
                </a:rPr>
                <a:t>）</a:t>
              </a:r>
              <a:endParaRPr lang="zh-CN" altLang="en-US" sz="2000" b="1" noProof="0" dirty="0">
                <a:ln>
                  <a:noFill/>
                </a:ln>
                <a:solidFill>
                  <a:srgbClr val="526580"/>
                </a:solidFill>
                <a:effectLst/>
                <a:uLnTx/>
                <a:uFillTx/>
                <a:latin typeface="微软雅黑" panose="020B0503020204020204" charset="-122"/>
                <a:ea typeface="微软雅黑" panose="020B0503020204020204" charset="-122"/>
                <a:cs typeface="Times New Roman" panose="02020603050405020304" pitchFamily="18" charset="0"/>
                <a:sym typeface="+mn-ea"/>
              </a:endParaRPr>
            </a:p>
          </p:txBody>
        </p:sp>
        <p:sp>
          <p:nvSpPr>
            <p:cNvPr id="40" name="文本框 39"/>
            <p:cNvSpPr txBox="1"/>
            <p:nvPr>
              <p:custDataLst>
                <p:tags r:id="rId2"/>
              </p:custDataLst>
            </p:nvPr>
          </p:nvSpPr>
          <p:spPr>
            <a:xfrm>
              <a:off x="3098" y="7760"/>
              <a:ext cx="7042" cy="667"/>
            </a:xfrm>
            <a:prstGeom prst="rect">
              <a:avLst/>
            </a:prstGeom>
            <a:solidFill>
              <a:srgbClr val="526580"/>
            </a:solidFill>
            <a:ln>
              <a:noFill/>
            </a:ln>
          </p:spPr>
          <p:style>
            <a:lnRef idx="2">
              <a:srgbClr val="00B6A5">
                <a:shade val="50000"/>
              </a:srgbClr>
            </a:lnRef>
            <a:fillRef idx="1">
              <a:srgbClr val="00B6A5"/>
            </a:fillRef>
            <a:effectRef idx="0">
              <a:srgbClr val="00B6A5"/>
            </a:effectRef>
            <a:fontRef idx="minor">
              <a:srgbClr val="000000"/>
            </a:fontRef>
          </p:style>
          <p:txBody>
            <a:bodyPr lIns="46800" rIns="46800" anchor="ctr">
              <a:normAutofit fontScale="90000" lnSpcReduction="10000"/>
            </a:bodyPr>
            <a:lstStyle>
              <a:defPPr>
                <a:defRPr lang="zh-CN"/>
              </a:defPPr>
              <a:lvl1pPr algn="ctr">
                <a:defRPr sz="2400" b="1">
                  <a:solidFill>
                    <a:srgbClr val="FDFDFD"/>
                  </a:solidFill>
                  <a:cs typeface="+mn-ea"/>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vl6pPr>
                <a:defRPr>
                  <a:solidFill>
                    <a:srgbClr val="000000"/>
                  </a:solidFill>
                </a:defRPr>
              </a:lvl6pPr>
              <a:lvl7pPr>
                <a:defRPr>
                  <a:solidFill>
                    <a:srgbClr val="000000"/>
                  </a:solidFill>
                </a:defRPr>
              </a:lvl7pPr>
              <a:lvl8pPr>
                <a:defRPr>
                  <a:solidFill>
                    <a:srgbClr val="000000"/>
                  </a:solidFill>
                </a:defRPr>
              </a:lvl8pPr>
              <a:lvl9pPr>
                <a:defRPr>
                  <a:solidFill>
                    <a:srgbClr val="000000"/>
                  </a:solidFill>
                </a:defRPr>
              </a:lvl9pPr>
            </a:lstStyle>
            <a:p>
              <a:pPr fontAlgn="auto">
                <a:lnSpc>
                  <a:spcPct val="100000"/>
                </a:lnSpc>
                <a:spcBef>
                  <a:spcPts val="0"/>
                </a:spcBef>
                <a:spcAft>
                  <a:spcPts val="0"/>
                </a:spcAft>
              </a:pPr>
              <a:r>
                <a:rPr lang="en-US" altLang="zh-CN" dirty="0">
                  <a:solidFill>
                    <a:srgbClr val="FFFFFF"/>
                  </a:solidFill>
                  <a:latin typeface="Arial" panose="020B0604020202020204" pitchFamily="34" charset="0"/>
                  <a:ea typeface="黑体" panose="02010609060101010101" charset="-122"/>
                  <a:cs typeface="+mn-ea"/>
                </a:rPr>
                <a:t>03</a:t>
              </a:r>
              <a:endParaRPr lang="en-US" altLang="zh-CN" dirty="0">
                <a:solidFill>
                  <a:srgbClr val="FFFFFF"/>
                </a:solidFill>
                <a:latin typeface="Arial" panose="020B0604020202020204" pitchFamily="34" charset="0"/>
                <a:ea typeface="黑体" panose="02010609060101010101" charset="-122"/>
                <a:cs typeface="+mn-ea"/>
              </a:endParaRPr>
            </a:p>
          </p:txBody>
        </p:sp>
      </p:grpSp>
      <p:grpSp>
        <p:nvGrpSpPr>
          <p:cNvPr id="63" name="组合 62"/>
          <p:cNvGrpSpPr/>
          <p:nvPr/>
        </p:nvGrpSpPr>
        <p:grpSpPr>
          <a:xfrm>
            <a:off x="1437640" y="1856740"/>
            <a:ext cx="5530850" cy="1324610"/>
            <a:chOff x="2264" y="2924"/>
            <a:chExt cx="8710" cy="2086"/>
          </a:xfrm>
        </p:grpSpPr>
        <p:sp>
          <p:nvSpPr>
            <p:cNvPr id="47" name="文本框 46"/>
            <p:cNvSpPr txBox="1"/>
            <p:nvPr>
              <p:custDataLst>
                <p:tags r:id="rId3"/>
              </p:custDataLst>
            </p:nvPr>
          </p:nvSpPr>
          <p:spPr>
            <a:xfrm>
              <a:off x="2264" y="3316"/>
              <a:ext cx="8710" cy="1694"/>
            </a:xfrm>
            <a:prstGeom prst="rect">
              <a:avLst/>
            </a:prstGeom>
            <a:solidFill>
              <a:srgbClr val="FFFFFF"/>
            </a:solidFill>
            <a:ln w="25400" cap="flat" cmpd="sng" algn="ctr">
              <a:solidFill>
                <a:schemeClr val="accent2"/>
              </a:solidFill>
              <a:prstDash val="solid"/>
            </a:ln>
            <a:effectLst/>
          </p:spPr>
          <p:txBody>
            <a:bodyPr lIns="46800" rIns="46800" anchor="ctr">
              <a:normAutofit/>
            </a:bodyPr>
            <a:lstStyle>
              <a:defPPr>
                <a:defRPr lang="zh-CN"/>
              </a:defPPr>
              <a:lvl1pPr lvl="0" algn="ctr" defTabSz="1216660">
                <a:lnSpc>
                  <a:spcPct val="120000"/>
                </a:lnSpc>
                <a:spcBef>
                  <a:spcPct val="20000"/>
                </a:spcBef>
                <a:defRPr>
                  <a:solidFill>
                    <a:srgbClr val="000000"/>
                  </a:solidFill>
                  <a:cs typeface="+mn-ea"/>
                </a:defRPr>
              </a:lvl1pPr>
            </a:lstStyle>
            <a:p>
              <a:r>
                <a:rPr lang="zh-CN" altLang="en-US" sz="2000" b="1" noProof="0" dirty="0">
                  <a:ln>
                    <a:noFill/>
                  </a:ln>
                  <a:solidFill>
                    <a:srgbClr val="526580"/>
                  </a:solidFill>
                  <a:effectLst/>
                  <a:uLnTx/>
                  <a:uFillTx/>
                  <a:latin typeface="微软雅黑" panose="020B0503020204020204" charset="-122"/>
                  <a:ea typeface="微软雅黑" panose="020B0503020204020204" charset="-122"/>
                  <a:cs typeface="Times New Roman" panose="02020603050405020304" pitchFamily="18" charset="0"/>
                  <a:sym typeface="+mn-ea"/>
                </a:rPr>
                <a:t>基础设施即服务（Ｉ</a:t>
              </a:r>
              <a:r>
                <a:rPr lang="en-US" altLang="zh-CN" sz="2000" b="1" noProof="0" dirty="0" err="1">
                  <a:ln>
                    <a:noFill/>
                  </a:ln>
                  <a:solidFill>
                    <a:srgbClr val="526580"/>
                  </a:solidFill>
                  <a:effectLst/>
                  <a:uLnTx/>
                  <a:uFillTx/>
                  <a:latin typeface="微软雅黑" panose="020B0503020204020204" charset="-122"/>
                  <a:ea typeface="微软雅黑" panose="020B0503020204020204" charset="-122"/>
                  <a:cs typeface="Times New Roman" panose="02020603050405020304" pitchFamily="18" charset="0"/>
                  <a:sym typeface="+mn-ea"/>
                </a:rPr>
                <a:t>aas</a:t>
              </a:r>
              <a:r>
                <a:rPr lang="zh-CN" altLang="en-US" sz="2000" b="1" noProof="0" dirty="0">
                  <a:ln>
                    <a:noFill/>
                  </a:ln>
                  <a:solidFill>
                    <a:srgbClr val="526580"/>
                  </a:solidFill>
                  <a:effectLst/>
                  <a:uLnTx/>
                  <a:uFillTx/>
                  <a:latin typeface="微软雅黑" panose="020B0503020204020204" charset="-122"/>
                  <a:ea typeface="微软雅黑" panose="020B0503020204020204" charset="-122"/>
                  <a:cs typeface="Times New Roman" panose="02020603050405020304" pitchFamily="18" charset="0"/>
                  <a:sym typeface="+mn-ea"/>
                </a:rPr>
                <a:t>）</a:t>
              </a:r>
              <a:endParaRPr lang="zh-CN" altLang="en-US" sz="2000" b="1" noProof="0" dirty="0">
                <a:ln>
                  <a:noFill/>
                </a:ln>
                <a:solidFill>
                  <a:srgbClr val="526580"/>
                </a:solidFill>
                <a:effectLst/>
                <a:uLnTx/>
                <a:uFillTx/>
                <a:latin typeface="微软雅黑" panose="020B0503020204020204" charset="-122"/>
                <a:ea typeface="微软雅黑" panose="020B0503020204020204" charset="-122"/>
                <a:cs typeface="Times New Roman" panose="02020603050405020304" pitchFamily="18" charset="0"/>
                <a:sym typeface="+mn-ea"/>
              </a:endParaRPr>
            </a:p>
          </p:txBody>
        </p:sp>
        <p:sp>
          <p:nvSpPr>
            <p:cNvPr id="48" name="文本框 47"/>
            <p:cNvSpPr txBox="1"/>
            <p:nvPr>
              <p:custDataLst>
                <p:tags r:id="rId4"/>
              </p:custDataLst>
            </p:nvPr>
          </p:nvSpPr>
          <p:spPr>
            <a:xfrm>
              <a:off x="3098" y="2924"/>
              <a:ext cx="7042" cy="667"/>
            </a:xfrm>
            <a:prstGeom prst="rect">
              <a:avLst/>
            </a:prstGeom>
            <a:solidFill>
              <a:srgbClr val="526580"/>
            </a:solidFill>
            <a:ln>
              <a:noFill/>
            </a:ln>
          </p:spPr>
          <p:style>
            <a:lnRef idx="2">
              <a:srgbClr val="00B6A5">
                <a:shade val="50000"/>
              </a:srgbClr>
            </a:lnRef>
            <a:fillRef idx="1">
              <a:srgbClr val="00B6A5"/>
            </a:fillRef>
            <a:effectRef idx="0">
              <a:srgbClr val="00B6A5"/>
            </a:effectRef>
            <a:fontRef idx="minor">
              <a:srgbClr val="000000"/>
            </a:fontRef>
          </p:style>
          <p:txBody>
            <a:bodyPr lIns="46800" rIns="46800" anchor="ctr">
              <a:normAutofit fontScale="90000" lnSpcReduction="10000"/>
            </a:bodyPr>
            <a:lstStyle>
              <a:defPPr>
                <a:defRPr lang="zh-CN"/>
              </a:defPPr>
              <a:lvl1pPr algn="ctr">
                <a:defRPr sz="2400" b="1">
                  <a:solidFill>
                    <a:srgbClr val="FDFDFD"/>
                  </a:solidFill>
                  <a:cs typeface="+mn-ea"/>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vl6pPr>
                <a:defRPr>
                  <a:solidFill>
                    <a:srgbClr val="000000"/>
                  </a:solidFill>
                </a:defRPr>
              </a:lvl6pPr>
              <a:lvl7pPr>
                <a:defRPr>
                  <a:solidFill>
                    <a:srgbClr val="000000"/>
                  </a:solidFill>
                </a:defRPr>
              </a:lvl7pPr>
              <a:lvl8pPr>
                <a:defRPr>
                  <a:solidFill>
                    <a:srgbClr val="000000"/>
                  </a:solidFill>
                </a:defRPr>
              </a:lvl8pPr>
              <a:lvl9pPr>
                <a:defRPr>
                  <a:solidFill>
                    <a:srgbClr val="000000"/>
                  </a:solidFill>
                </a:defRPr>
              </a:lvl9pPr>
            </a:lstStyle>
            <a:p>
              <a:pPr fontAlgn="auto">
                <a:lnSpc>
                  <a:spcPct val="100000"/>
                </a:lnSpc>
                <a:spcBef>
                  <a:spcPts val="0"/>
                </a:spcBef>
                <a:spcAft>
                  <a:spcPts val="0"/>
                </a:spcAft>
              </a:pPr>
              <a:r>
                <a:rPr lang="en-US" altLang="zh-CN" dirty="0">
                  <a:solidFill>
                    <a:srgbClr val="FFFFFF"/>
                  </a:solidFill>
                  <a:latin typeface="Arial" panose="020B0604020202020204" pitchFamily="34" charset="0"/>
                  <a:ea typeface="黑体" panose="02010609060101010101" charset="-122"/>
                  <a:cs typeface="+mn-ea"/>
                </a:rPr>
                <a:t>01</a:t>
              </a:r>
              <a:endParaRPr lang="en-US" altLang="zh-CN" dirty="0">
                <a:solidFill>
                  <a:srgbClr val="FFFFFF"/>
                </a:solidFill>
                <a:latin typeface="Arial" panose="020B0604020202020204" pitchFamily="34" charset="0"/>
                <a:ea typeface="黑体" panose="02010609060101010101" charset="-122"/>
                <a:cs typeface="+mn-ea"/>
              </a:endParaRPr>
            </a:p>
          </p:txBody>
        </p:sp>
      </p:grpSp>
      <p:grpSp>
        <p:nvGrpSpPr>
          <p:cNvPr id="64" name="组合 63"/>
          <p:cNvGrpSpPr/>
          <p:nvPr/>
        </p:nvGrpSpPr>
        <p:grpSpPr>
          <a:xfrm>
            <a:off x="1437640" y="3392170"/>
            <a:ext cx="5530850" cy="1324610"/>
            <a:chOff x="2264" y="5342"/>
            <a:chExt cx="8710" cy="2086"/>
          </a:xfrm>
        </p:grpSpPr>
        <p:sp>
          <p:nvSpPr>
            <p:cNvPr id="49" name="文本框 48"/>
            <p:cNvSpPr txBox="1"/>
            <p:nvPr>
              <p:custDataLst>
                <p:tags r:id="rId5"/>
              </p:custDataLst>
            </p:nvPr>
          </p:nvSpPr>
          <p:spPr>
            <a:xfrm>
              <a:off x="2264" y="5734"/>
              <a:ext cx="8710" cy="1694"/>
            </a:xfrm>
            <a:prstGeom prst="rect">
              <a:avLst/>
            </a:prstGeom>
            <a:solidFill>
              <a:srgbClr val="FFFFFF"/>
            </a:solidFill>
            <a:ln w="25400" cap="flat" cmpd="sng" algn="ctr">
              <a:solidFill>
                <a:schemeClr val="accent2"/>
              </a:solidFill>
              <a:prstDash val="solid"/>
            </a:ln>
            <a:effectLst/>
          </p:spPr>
          <p:txBody>
            <a:bodyPr lIns="46800" rIns="46800" anchor="ctr">
              <a:normAutofit/>
            </a:bodyPr>
            <a:lstStyle>
              <a:defPPr>
                <a:defRPr lang="zh-CN"/>
              </a:defPPr>
              <a:lvl1pPr lvl="0" algn="ctr" defTabSz="1216660">
                <a:lnSpc>
                  <a:spcPct val="120000"/>
                </a:lnSpc>
                <a:spcBef>
                  <a:spcPct val="20000"/>
                </a:spcBef>
                <a:defRPr>
                  <a:solidFill>
                    <a:srgbClr val="000000"/>
                  </a:solidFill>
                  <a:cs typeface="+mn-ea"/>
                </a:defRPr>
              </a:lvl1pPr>
            </a:lstStyle>
            <a:p>
              <a:r>
                <a:rPr lang="zh-CN" altLang="en-US" sz="2000" b="1" kern="100" noProof="0" dirty="0">
                  <a:ln>
                    <a:noFill/>
                  </a:ln>
                  <a:solidFill>
                    <a:srgbClr val="526580"/>
                  </a:solidFill>
                  <a:effectLst/>
                  <a:uLnTx/>
                  <a:uFillTx/>
                  <a:latin typeface="微软雅黑" panose="020B0503020204020204" charset="-122"/>
                  <a:ea typeface="微软雅黑" panose="020B0503020204020204" charset="-122"/>
                  <a:cs typeface="Times New Roman" panose="02020603050405020304" pitchFamily="18" charset="0"/>
                  <a:sym typeface="+mn-ea"/>
                </a:rPr>
                <a:t>平台即服务（</a:t>
              </a:r>
              <a:r>
                <a:rPr lang="en-US" altLang="zh-CN" sz="2000" b="1" kern="100" noProof="0" dirty="0" err="1">
                  <a:ln>
                    <a:noFill/>
                  </a:ln>
                  <a:solidFill>
                    <a:srgbClr val="526580"/>
                  </a:solidFill>
                  <a:effectLst/>
                  <a:uLnTx/>
                  <a:uFillTx/>
                  <a:latin typeface="微软雅黑" panose="020B0503020204020204" charset="-122"/>
                  <a:ea typeface="微软雅黑" panose="020B0503020204020204" charset="-122"/>
                  <a:cs typeface="Times New Roman" panose="02020603050405020304" pitchFamily="18" charset="0"/>
                  <a:sym typeface="+mn-ea"/>
                </a:rPr>
                <a:t>Paas</a:t>
              </a:r>
              <a:r>
                <a:rPr lang="zh-CN" altLang="en-US" sz="2000" b="1" kern="100" noProof="0" dirty="0">
                  <a:ln>
                    <a:noFill/>
                  </a:ln>
                  <a:solidFill>
                    <a:srgbClr val="526580"/>
                  </a:solidFill>
                  <a:effectLst/>
                  <a:uLnTx/>
                  <a:uFillTx/>
                  <a:latin typeface="微软雅黑" panose="020B0503020204020204" charset="-122"/>
                  <a:ea typeface="微软雅黑" panose="020B0503020204020204" charset="-122"/>
                  <a:cs typeface="Times New Roman" panose="02020603050405020304" pitchFamily="18" charset="0"/>
                  <a:sym typeface="+mn-ea"/>
                </a:rPr>
                <a:t>）</a:t>
              </a:r>
              <a:endParaRPr lang="zh-CN" altLang="en-US" sz="2000" b="1" kern="100" noProof="0" dirty="0">
                <a:ln>
                  <a:noFill/>
                </a:ln>
                <a:solidFill>
                  <a:srgbClr val="526580"/>
                </a:solidFill>
                <a:effectLst/>
                <a:uLnTx/>
                <a:uFillTx/>
                <a:latin typeface="微软雅黑" panose="020B0503020204020204" charset="-122"/>
                <a:ea typeface="微软雅黑" panose="020B0503020204020204" charset="-122"/>
                <a:cs typeface="Times New Roman" panose="02020603050405020304" pitchFamily="18" charset="0"/>
                <a:sym typeface="+mn-ea"/>
              </a:endParaRPr>
            </a:p>
          </p:txBody>
        </p:sp>
        <p:sp>
          <p:nvSpPr>
            <p:cNvPr id="50" name="文本框 49"/>
            <p:cNvSpPr txBox="1"/>
            <p:nvPr>
              <p:custDataLst>
                <p:tags r:id="rId6"/>
              </p:custDataLst>
            </p:nvPr>
          </p:nvSpPr>
          <p:spPr>
            <a:xfrm>
              <a:off x="3098" y="5342"/>
              <a:ext cx="7042" cy="667"/>
            </a:xfrm>
            <a:prstGeom prst="rect">
              <a:avLst/>
            </a:prstGeom>
            <a:solidFill>
              <a:srgbClr val="526580"/>
            </a:solidFill>
            <a:ln>
              <a:noFill/>
            </a:ln>
          </p:spPr>
          <p:style>
            <a:lnRef idx="2">
              <a:srgbClr val="00B6A5">
                <a:shade val="50000"/>
              </a:srgbClr>
            </a:lnRef>
            <a:fillRef idx="1">
              <a:srgbClr val="00B6A5"/>
            </a:fillRef>
            <a:effectRef idx="0">
              <a:srgbClr val="00B6A5"/>
            </a:effectRef>
            <a:fontRef idx="minor">
              <a:srgbClr val="000000"/>
            </a:fontRef>
          </p:style>
          <p:txBody>
            <a:bodyPr lIns="46800" rIns="46800" anchor="ctr">
              <a:normAutofit fontScale="90000" lnSpcReduction="10000"/>
            </a:bodyPr>
            <a:lstStyle>
              <a:defPPr>
                <a:defRPr lang="zh-CN"/>
              </a:defPPr>
              <a:lvl1pPr algn="ctr">
                <a:defRPr sz="2400" b="1">
                  <a:solidFill>
                    <a:srgbClr val="FDFDFD"/>
                  </a:solidFill>
                  <a:cs typeface="+mn-ea"/>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vl6pPr>
                <a:defRPr>
                  <a:solidFill>
                    <a:srgbClr val="000000"/>
                  </a:solidFill>
                </a:defRPr>
              </a:lvl6pPr>
              <a:lvl7pPr>
                <a:defRPr>
                  <a:solidFill>
                    <a:srgbClr val="000000"/>
                  </a:solidFill>
                </a:defRPr>
              </a:lvl7pPr>
              <a:lvl8pPr>
                <a:defRPr>
                  <a:solidFill>
                    <a:srgbClr val="000000"/>
                  </a:solidFill>
                </a:defRPr>
              </a:lvl8pPr>
              <a:lvl9pPr>
                <a:defRPr>
                  <a:solidFill>
                    <a:srgbClr val="000000"/>
                  </a:solidFill>
                </a:defRPr>
              </a:lvl9pPr>
            </a:lstStyle>
            <a:p>
              <a:pPr fontAlgn="auto">
                <a:lnSpc>
                  <a:spcPct val="100000"/>
                </a:lnSpc>
                <a:spcBef>
                  <a:spcPts val="0"/>
                </a:spcBef>
                <a:spcAft>
                  <a:spcPts val="0"/>
                </a:spcAft>
              </a:pPr>
              <a:r>
                <a:rPr lang="en-US" altLang="zh-CN" dirty="0">
                  <a:solidFill>
                    <a:srgbClr val="FFFFFF"/>
                  </a:solidFill>
                  <a:latin typeface="Arial" panose="020B0604020202020204" pitchFamily="34" charset="0"/>
                  <a:ea typeface="黑体" panose="02010609060101010101" charset="-122"/>
                  <a:cs typeface="+mn-ea"/>
                </a:rPr>
                <a:t>02</a:t>
              </a:r>
              <a:endParaRPr lang="en-US" altLang="zh-CN" dirty="0">
                <a:solidFill>
                  <a:srgbClr val="FFFFFF"/>
                </a:solidFill>
                <a:latin typeface="Arial" panose="020B0604020202020204" pitchFamily="34" charset="0"/>
                <a:ea typeface="黑体" panose="02010609060101010101" charset="-122"/>
                <a:cs typeface="+mn-ea"/>
              </a:endParaRPr>
            </a:p>
          </p:txBody>
        </p:sp>
      </p:grpSp>
      <p:grpSp>
        <p:nvGrpSpPr>
          <p:cNvPr id="51" name="组合 50"/>
          <p:cNvGrpSpPr/>
          <p:nvPr>
            <p:custDataLst>
              <p:tags r:id="rId7"/>
            </p:custDataLst>
          </p:nvPr>
        </p:nvGrpSpPr>
        <p:grpSpPr>
          <a:xfrm>
            <a:off x="7651421" y="2051223"/>
            <a:ext cx="3157550" cy="4059298"/>
            <a:chOff x="7554913" y="1268413"/>
            <a:chExt cx="3502025" cy="4502150"/>
          </a:xfrm>
        </p:grpSpPr>
        <p:sp>
          <p:nvSpPr>
            <p:cNvPr id="52" name="Freeform 19"/>
            <p:cNvSpPr>
              <a:spLocks noEditPoints="1" noChangeArrowheads="1"/>
            </p:cNvSpPr>
            <p:nvPr>
              <p:custDataLst>
                <p:tags r:id="rId8"/>
              </p:custDataLst>
            </p:nvPr>
          </p:nvSpPr>
          <p:spPr bwMode="auto">
            <a:xfrm>
              <a:off x="8680450" y="1462088"/>
              <a:ext cx="833438" cy="836612"/>
            </a:xfrm>
            <a:custGeom>
              <a:avLst/>
              <a:gdLst>
                <a:gd name="T0" fmla="*/ 641350 w 171"/>
                <a:gd name="T1" fmla="*/ 296296 h 171"/>
                <a:gd name="T2" fmla="*/ 630098 w 171"/>
                <a:gd name="T3" fmla="*/ 288795 h 171"/>
                <a:gd name="T4" fmla="*/ 570089 w 171"/>
                <a:gd name="T5" fmla="*/ 243788 h 171"/>
                <a:gd name="T6" fmla="*/ 618846 w 171"/>
                <a:gd name="T7" fmla="*/ 202532 h 171"/>
                <a:gd name="T8" fmla="*/ 603844 w 171"/>
                <a:gd name="T9" fmla="*/ 195030 h 171"/>
                <a:gd name="T10" fmla="*/ 532583 w 171"/>
                <a:gd name="T11" fmla="*/ 168776 h 171"/>
                <a:gd name="T12" fmla="*/ 570089 w 171"/>
                <a:gd name="T13" fmla="*/ 120019 h 171"/>
                <a:gd name="T14" fmla="*/ 551336 w 171"/>
                <a:gd name="T15" fmla="*/ 112518 h 171"/>
                <a:gd name="T16" fmla="*/ 476324 w 171"/>
                <a:gd name="T17" fmla="*/ 112518 h 171"/>
                <a:gd name="T18" fmla="*/ 495077 w 171"/>
                <a:gd name="T19" fmla="*/ 56259 h 171"/>
                <a:gd name="T20" fmla="*/ 476324 w 171"/>
                <a:gd name="T21" fmla="*/ 52508 h 171"/>
                <a:gd name="T22" fmla="*/ 405063 w 171"/>
                <a:gd name="T23" fmla="*/ 75012 h 171"/>
                <a:gd name="T24" fmla="*/ 405063 w 171"/>
                <a:gd name="T25" fmla="*/ 18753 h 171"/>
                <a:gd name="T26" fmla="*/ 386310 w 171"/>
                <a:gd name="T27" fmla="*/ 15002 h 171"/>
                <a:gd name="T28" fmla="*/ 322550 w 171"/>
                <a:gd name="T29" fmla="*/ 60009 h 171"/>
                <a:gd name="T30" fmla="*/ 296296 w 171"/>
                <a:gd name="T31" fmla="*/ 0 h 171"/>
                <a:gd name="T32" fmla="*/ 288795 w 171"/>
                <a:gd name="T33" fmla="*/ 11252 h 171"/>
                <a:gd name="T34" fmla="*/ 243788 w 171"/>
                <a:gd name="T35" fmla="*/ 71261 h 171"/>
                <a:gd name="T36" fmla="*/ 198781 w 171"/>
                <a:gd name="T37" fmla="*/ 22504 h 171"/>
                <a:gd name="T38" fmla="*/ 195030 w 171"/>
                <a:gd name="T39" fmla="*/ 37506 h 171"/>
                <a:gd name="T40" fmla="*/ 168776 w 171"/>
                <a:gd name="T41" fmla="*/ 108767 h 171"/>
                <a:gd name="T42" fmla="*/ 112518 w 171"/>
                <a:gd name="T43" fmla="*/ 75012 h 171"/>
                <a:gd name="T44" fmla="*/ 112518 w 171"/>
                <a:gd name="T45" fmla="*/ 90014 h 171"/>
                <a:gd name="T46" fmla="*/ 112518 w 171"/>
                <a:gd name="T47" fmla="*/ 165026 h 171"/>
                <a:gd name="T48" fmla="*/ 48758 w 171"/>
                <a:gd name="T49" fmla="*/ 150023 h 171"/>
                <a:gd name="T50" fmla="*/ 52508 w 171"/>
                <a:gd name="T51" fmla="*/ 165026 h 171"/>
                <a:gd name="T52" fmla="*/ 75012 w 171"/>
                <a:gd name="T53" fmla="*/ 236287 h 171"/>
                <a:gd name="T54" fmla="*/ 7501 w 171"/>
                <a:gd name="T55" fmla="*/ 243788 h 171"/>
                <a:gd name="T56" fmla="*/ 15002 w 171"/>
                <a:gd name="T57" fmla="*/ 255040 h 171"/>
                <a:gd name="T58" fmla="*/ 60009 w 171"/>
                <a:gd name="T59" fmla="*/ 315049 h 171"/>
                <a:gd name="T60" fmla="*/ 0 w 171"/>
                <a:gd name="T61" fmla="*/ 341303 h 171"/>
                <a:gd name="T62" fmla="*/ 11252 w 171"/>
                <a:gd name="T63" fmla="*/ 352555 h 171"/>
                <a:gd name="T64" fmla="*/ 71261 w 171"/>
                <a:gd name="T65" fmla="*/ 397562 h 171"/>
                <a:gd name="T66" fmla="*/ 22504 w 171"/>
                <a:gd name="T67" fmla="*/ 435068 h 171"/>
                <a:gd name="T68" fmla="*/ 37506 w 171"/>
                <a:gd name="T69" fmla="*/ 446320 h 171"/>
                <a:gd name="T70" fmla="*/ 108767 w 171"/>
                <a:gd name="T71" fmla="*/ 468823 h 171"/>
                <a:gd name="T72" fmla="*/ 71261 w 171"/>
                <a:gd name="T73" fmla="*/ 521331 h 171"/>
                <a:gd name="T74" fmla="*/ 90014 w 171"/>
                <a:gd name="T75" fmla="*/ 528832 h 171"/>
                <a:gd name="T76" fmla="*/ 165026 w 171"/>
                <a:gd name="T77" fmla="*/ 528832 h 171"/>
                <a:gd name="T78" fmla="*/ 146273 w 171"/>
                <a:gd name="T79" fmla="*/ 585091 h 171"/>
                <a:gd name="T80" fmla="*/ 165026 w 171"/>
                <a:gd name="T81" fmla="*/ 588842 h 171"/>
                <a:gd name="T82" fmla="*/ 236287 w 171"/>
                <a:gd name="T83" fmla="*/ 566338 h 171"/>
                <a:gd name="T84" fmla="*/ 236287 w 171"/>
                <a:gd name="T85" fmla="*/ 622597 h 171"/>
                <a:gd name="T86" fmla="*/ 255040 w 171"/>
                <a:gd name="T87" fmla="*/ 622597 h 171"/>
                <a:gd name="T88" fmla="*/ 318800 w 171"/>
                <a:gd name="T89" fmla="*/ 581341 h 171"/>
                <a:gd name="T90" fmla="*/ 341303 w 171"/>
                <a:gd name="T91" fmla="*/ 641350 h 171"/>
                <a:gd name="T92" fmla="*/ 352555 w 171"/>
                <a:gd name="T93" fmla="*/ 630098 h 171"/>
                <a:gd name="T94" fmla="*/ 360056 w 171"/>
                <a:gd name="T95" fmla="*/ 577590 h 171"/>
                <a:gd name="T96" fmla="*/ 427567 w 171"/>
                <a:gd name="T97" fmla="*/ 611345 h 171"/>
                <a:gd name="T98" fmla="*/ 446320 w 171"/>
                <a:gd name="T99" fmla="*/ 607595 h 171"/>
                <a:gd name="T100" fmla="*/ 438818 w 171"/>
                <a:gd name="T101" fmla="*/ 551336 h 171"/>
                <a:gd name="T102" fmla="*/ 513830 w 171"/>
                <a:gd name="T103" fmla="*/ 562588 h 171"/>
                <a:gd name="T104" fmla="*/ 532583 w 171"/>
                <a:gd name="T105" fmla="*/ 558837 h 171"/>
                <a:gd name="T106" fmla="*/ 506329 w 171"/>
                <a:gd name="T107" fmla="*/ 502578 h 171"/>
                <a:gd name="T108" fmla="*/ 577590 w 171"/>
                <a:gd name="T109" fmla="*/ 491327 h 171"/>
                <a:gd name="T110" fmla="*/ 596343 w 171"/>
                <a:gd name="T111" fmla="*/ 483825 h 171"/>
                <a:gd name="T112" fmla="*/ 551336 w 171"/>
                <a:gd name="T113" fmla="*/ 438818 h 171"/>
                <a:gd name="T114" fmla="*/ 618846 w 171"/>
                <a:gd name="T115" fmla="*/ 405063 h 171"/>
                <a:gd name="T116" fmla="*/ 633849 w 171"/>
                <a:gd name="T117" fmla="*/ 393811 h 171"/>
                <a:gd name="T118" fmla="*/ 577590 w 171"/>
                <a:gd name="T119" fmla="*/ 360056 h 171"/>
                <a:gd name="T120" fmla="*/ 630098 w 171"/>
                <a:gd name="T121" fmla="*/ 307548 h 171"/>
                <a:gd name="T122" fmla="*/ 262541 w 171"/>
                <a:gd name="T123" fmla="*/ 318800 h 171"/>
                <a:gd name="T124" fmla="*/ 378809 w 171"/>
                <a:gd name="T125" fmla="*/ 318800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43536A"/>
            </a:solidFill>
            <a:ln>
              <a:noFill/>
            </a:ln>
          </p:spPr>
          <p:txBody>
            <a:bodyPr/>
            <a:lstStyle/>
            <a:p>
              <a:pPr defTabSz="685800">
                <a:defRPr/>
              </a:pPr>
              <a:endParaRPr lang="en-GB" sz="1350" kern="0">
                <a:solidFill>
                  <a:srgbClr val="5C5C5C"/>
                </a:solidFill>
                <a:sym typeface="Arial" panose="020B0604020202020204" pitchFamily="34" charset="0"/>
              </a:endParaRPr>
            </a:p>
          </p:txBody>
        </p:sp>
        <p:sp>
          <p:nvSpPr>
            <p:cNvPr id="53" name="Freeform 20"/>
            <p:cNvSpPr>
              <a:spLocks noEditPoints="1" noChangeArrowheads="1"/>
            </p:cNvSpPr>
            <p:nvPr>
              <p:custDataLst>
                <p:tags r:id="rId9"/>
              </p:custDataLst>
            </p:nvPr>
          </p:nvSpPr>
          <p:spPr bwMode="auto">
            <a:xfrm>
              <a:off x="9428163" y="1268413"/>
              <a:ext cx="590550" cy="593725"/>
            </a:xfrm>
            <a:custGeom>
              <a:avLst/>
              <a:gdLst>
                <a:gd name="T0" fmla="*/ 454025 w 121"/>
                <a:gd name="T1" fmla="*/ 210127 h 121"/>
                <a:gd name="T2" fmla="*/ 446520 w 121"/>
                <a:gd name="T3" fmla="*/ 202623 h 121"/>
                <a:gd name="T4" fmla="*/ 405245 w 121"/>
                <a:gd name="T5" fmla="*/ 172605 h 121"/>
                <a:gd name="T6" fmla="*/ 439016 w 121"/>
                <a:gd name="T7" fmla="*/ 142586 h 121"/>
                <a:gd name="T8" fmla="*/ 431511 w 121"/>
                <a:gd name="T9" fmla="*/ 138834 h 121"/>
                <a:gd name="T10" fmla="*/ 378980 w 121"/>
                <a:gd name="T11" fmla="*/ 120073 h 121"/>
                <a:gd name="T12" fmla="*/ 405245 w 121"/>
                <a:gd name="T13" fmla="*/ 86302 h 121"/>
                <a:gd name="T14" fmla="*/ 393989 w 121"/>
                <a:gd name="T15" fmla="*/ 78798 h 121"/>
                <a:gd name="T16" fmla="*/ 337705 w 121"/>
                <a:gd name="T17" fmla="*/ 78798 h 121"/>
                <a:gd name="T18" fmla="*/ 352714 w 121"/>
                <a:gd name="T19" fmla="*/ 41275 h 121"/>
                <a:gd name="T20" fmla="*/ 337705 w 121"/>
                <a:gd name="T21" fmla="*/ 37523 h 121"/>
                <a:gd name="T22" fmla="*/ 288925 w 121"/>
                <a:gd name="T23" fmla="*/ 52532 h 121"/>
                <a:gd name="T24" fmla="*/ 288925 w 121"/>
                <a:gd name="T25" fmla="*/ 11257 h 121"/>
                <a:gd name="T26" fmla="*/ 273916 w 121"/>
                <a:gd name="T27" fmla="*/ 11257 h 121"/>
                <a:gd name="T28" fmla="*/ 228889 w 121"/>
                <a:gd name="T29" fmla="*/ 41275 h 121"/>
                <a:gd name="T30" fmla="*/ 210127 w 121"/>
                <a:gd name="T31" fmla="*/ 0 h 121"/>
                <a:gd name="T32" fmla="*/ 206375 w 121"/>
                <a:gd name="T33" fmla="*/ 7505 h 121"/>
                <a:gd name="T34" fmla="*/ 172605 w 121"/>
                <a:gd name="T35" fmla="*/ 48780 h 121"/>
                <a:gd name="T36" fmla="*/ 142586 w 121"/>
                <a:gd name="T37" fmla="*/ 15009 h 121"/>
                <a:gd name="T38" fmla="*/ 138834 w 121"/>
                <a:gd name="T39" fmla="*/ 26266 h 121"/>
                <a:gd name="T40" fmla="*/ 120073 w 121"/>
                <a:gd name="T41" fmla="*/ 75045 h 121"/>
                <a:gd name="T42" fmla="*/ 82550 w 121"/>
                <a:gd name="T43" fmla="*/ 52532 h 121"/>
                <a:gd name="T44" fmla="*/ 78798 w 121"/>
                <a:gd name="T45" fmla="*/ 63789 h 121"/>
                <a:gd name="T46" fmla="*/ 78798 w 121"/>
                <a:gd name="T47" fmla="*/ 116320 h 121"/>
                <a:gd name="T48" fmla="*/ 33770 w 121"/>
                <a:gd name="T49" fmla="*/ 105064 h 121"/>
                <a:gd name="T50" fmla="*/ 37523 w 121"/>
                <a:gd name="T51" fmla="*/ 116320 h 121"/>
                <a:gd name="T52" fmla="*/ 52532 w 121"/>
                <a:gd name="T53" fmla="*/ 168852 h 121"/>
                <a:gd name="T54" fmla="*/ 7505 w 121"/>
                <a:gd name="T55" fmla="*/ 172605 h 121"/>
                <a:gd name="T56" fmla="*/ 11257 w 121"/>
                <a:gd name="T57" fmla="*/ 180109 h 121"/>
                <a:gd name="T58" fmla="*/ 41275 w 121"/>
                <a:gd name="T59" fmla="*/ 225136 h 121"/>
                <a:gd name="T60" fmla="*/ 0 w 121"/>
                <a:gd name="T61" fmla="*/ 243898 h 121"/>
                <a:gd name="T62" fmla="*/ 7505 w 121"/>
                <a:gd name="T63" fmla="*/ 251402 h 121"/>
                <a:gd name="T64" fmla="*/ 52532 w 121"/>
                <a:gd name="T65" fmla="*/ 281420 h 121"/>
                <a:gd name="T66" fmla="*/ 15009 w 121"/>
                <a:gd name="T67" fmla="*/ 311439 h 121"/>
                <a:gd name="T68" fmla="*/ 26266 w 121"/>
                <a:gd name="T69" fmla="*/ 315191 h 121"/>
                <a:gd name="T70" fmla="*/ 75045 w 121"/>
                <a:gd name="T71" fmla="*/ 333952 h 121"/>
                <a:gd name="T72" fmla="*/ 52532 w 121"/>
                <a:gd name="T73" fmla="*/ 367723 h 121"/>
                <a:gd name="T74" fmla="*/ 63789 w 121"/>
                <a:gd name="T75" fmla="*/ 375227 h 121"/>
                <a:gd name="T76" fmla="*/ 116320 w 121"/>
                <a:gd name="T77" fmla="*/ 375227 h 121"/>
                <a:gd name="T78" fmla="*/ 105064 w 121"/>
                <a:gd name="T79" fmla="*/ 412750 h 121"/>
                <a:gd name="T80" fmla="*/ 116320 w 121"/>
                <a:gd name="T81" fmla="*/ 420255 h 121"/>
                <a:gd name="T82" fmla="*/ 168852 w 121"/>
                <a:gd name="T83" fmla="*/ 401493 h 121"/>
                <a:gd name="T84" fmla="*/ 168852 w 121"/>
                <a:gd name="T85" fmla="*/ 442768 h 121"/>
                <a:gd name="T86" fmla="*/ 183861 w 121"/>
                <a:gd name="T87" fmla="*/ 442768 h 121"/>
                <a:gd name="T88" fmla="*/ 225136 w 121"/>
                <a:gd name="T89" fmla="*/ 412750 h 121"/>
                <a:gd name="T90" fmla="*/ 243898 w 121"/>
                <a:gd name="T91" fmla="*/ 454025 h 121"/>
                <a:gd name="T92" fmla="*/ 251402 w 121"/>
                <a:gd name="T93" fmla="*/ 446520 h 121"/>
                <a:gd name="T94" fmla="*/ 255155 w 121"/>
                <a:gd name="T95" fmla="*/ 408998 h 121"/>
                <a:gd name="T96" fmla="*/ 303934 w 121"/>
                <a:gd name="T97" fmla="*/ 435264 h 121"/>
                <a:gd name="T98" fmla="*/ 318943 w 121"/>
                <a:gd name="T99" fmla="*/ 431511 h 121"/>
                <a:gd name="T100" fmla="*/ 311439 w 121"/>
                <a:gd name="T101" fmla="*/ 390236 h 121"/>
                <a:gd name="T102" fmla="*/ 363970 w 121"/>
                <a:gd name="T103" fmla="*/ 401493 h 121"/>
                <a:gd name="T104" fmla="*/ 378980 w 121"/>
                <a:gd name="T105" fmla="*/ 397741 h 121"/>
                <a:gd name="T106" fmla="*/ 360218 w 121"/>
                <a:gd name="T107" fmla="*/ 356466 h 121"/>
                <a:gd name="T108" fmla="*/ 412750 w 121"/>
                <a:gd name="T109" fmla="*/ 348961 h 121"/>
                <a:gd name="T110" fmla="*/ 424007 w 121"/>
                <a:gd name="T111" fmla="*/ 345209 h 121"/>
                <a:gd name="T112" fmla="*/ 393989 w 121"/>
                <a:gd name="T113" fmla="*/ 311439 h 121"/>
                <a:gd name="T114" fmla="*/ 439016 w 121"/>
                <a:gd name="T115" fmla="*/ 288925 h 121"/>
                <a:gd name="T116" fmla="*/ 450273 w 121"/>
                <a:gd name="T117" fmla="*/ 281420 h 121"/>
                <a:gd name="T118" fmla="*/ 408998 w 121"/>
                <a:gd name="T119" fmla="*/ 255155 h 121"/>
                <a:gd name="T120" fmla="*/ 450273 w 121"/>
                <a:gd name="T121" fmla="*/ 217632 h 121"/>
                <a:gd name="T122" fmla="*/ 187614 w 121"/>
                <a:gd name="T123" fmla="*/ 228889 h 121"/>
                <a:gd name="T124" fmla="*/ 270164 w 121"/>
                <a:gd name="T125" fmla="*/ 228889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rgbClr val="00B6A5"/>
            </a:solidFill>
            <a:ln>
              <a:noFill/>
            </a:ln>
          </p:spPr>
          <p:txBody>
            <a:bodyPr/>
            <a:lstStyle/>
            <a:p>
              <a:pPr defTabSz="685800">
                <a:defRPr/>
              </a:pPr>
              <a:endParaRPr lang="en-GB" sz="1350" kern="0">
                <a:solidFill>
                  <a:srgbClr val="5C5C5C"/>
                </a:solidFill>
                <a:sym typeface="Arial" panose="020B0604020202020204" pitchFamily="34" charset="0"/>
              </a:endParaRPr>
            </a:p>
          </p:txBody>
        </p:sp>
        <p:sp>
          <p:nvSpPr>
            <p:cNvPr id="54" name="Oval 21"/>
            <p:cNvSpPr>
              <a:spLocks noChangeArrowheads="1"/>
            </p:cNvSpPr>
            <p:nvPr>
              <p:custDataLst>
                <p:tags r:id="rId10"/>
              </p:custDataLst>
            </p:nvPr>
          </p:nvSpPr>
          <p:spPr bwMode="auto">
            <a:xfrm>
              <a:off x="9788525" y="2327275"/>
              <a:ext cx="223838" cy="223838"/>
            </a:xfrm>
            <a:prstGeom prst="ellipse">
              <a:avLst/>
            </a:prstGeom>
            <a:solidFill>
              <a:srgbClr val="43536A"/>
            </a:solidFill>
            <a:ln>
              <a:noFill/>
            </a:ln>
          </p:spPr>
          <p:txBody>
            <a:bodyPr/>
            <a:lstStyle>
              <a:lvl1pPr eaLnBrk="0" hangingPunct="0">
                <a:defRPr>
                  <a:solidFill>
                    <a:srgbClr val="FFFFFF"/>
                  </a:solidFill>
                  <a:latin typeface="Arial" panose="020B0604020202020204" pitchFamily="34" charset="0"/>
                  <a:ea typeface="宋体" panose="02010600030101010101" pitchFamily="2" charset="-122"/>
                </a:defRPr>
              </a:lvl1pPr>
              <a:lvl2pPr marL="742950" indent="-285750" eaLnBrk="0" hangingPunct="0">
                <a:defRPr>
                  <a:solidFill>
                    <a:srgbClr val="FFFFFF"/>
                  </a:solidFill>
                  <a:latin typeface="Arial" panose="020B0604020202020204" pitchFamily="34" charset="0"/>
                  <a:ea typeface="宋体" panose="02010600030101010101" pitchFamily="2" charset="-122"/>
                </a:defRPr>
              </a:lvl2pPr>
              <a:lvl3pPr marL="1143000" indent="-228600" eaLnBrk="0" hangingPunct="0">
                <a:defRPr>
                  <a:solidFill>
                    <a:srgbClr val="FFFFFF"/>
                  </a:solidFill>
                  <a:latin typeface="Arial" panose="020B0604020202020204" pitchFamily="34" charset="0"/>
                  <a:ea typeface="宋体" panose="02010600030101010101" pitchFamily="2" charset="-122"/>
                </a:defRPr>
              </a:lvl3pPr>
              <a:lvl4pPr marL="1600200" indent="-228600" eaLnBrk="0" hangingPunct="0">
                <a:defRPr>
                  <a:solidFill>
                    <a:srgbClr val="FFFFFF"/>
                  </a:solidFill>
                  <a:latin typeface="Arial" panose="020B0604020202020204" pitchFamily="34" charset="0"/>
                  <a:ea typeface="宋体" panose="02010600030101010101" pitchFamily="2" charset="-122"/>
                </a:defRPr>
              </a:lvl4pPr>
              <a:lvl5pPr marL="2057400" indent="-228600" eaLnBrk="0" hangingPunct="0">
                <a:defRPr>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FFFFFF"/>
                  </a:solidFill>
                  <a:latin typeface="Arial" panose="020B0604020202020204" pitchFamily="34" charset="0"/>
                  <a:ea typeface="宋体" panose="02010600030101010101" pitchFamily="2" charset="-122"/>
                </a:defRPr>
              </a:lvl9pPr>
            </a:lstStyle>
            <a:p>
              <a:pPr defTabSz="685800" eaLnBrk="1" hangingPunct="1">
                <a:defRPr/>
              </a:pPr>
              <a:endParaRPr lang="zh-CN" altLang="zh-CN" sz="1350" kern="0">
                <a:solidFill>
                  <a:srgbClr val="000000"/>
                </a:solidFill>
                <a:latin typeface="Arial" panose="020B0604020202020204" pitchFamily="34" charset="0"/>
                <a:ea typeface="黑体" panose="02010609060101010101" charset="-122"/>
                <a:sym typeface="Arial" panose="020B0604020202020204" pitchFamily="34" charset="0"/>
              </a:endParaRPr>
            </a:p>
          </p:txBody>
        </p:sp>
        <p:sp>
          <p:nvSpPr>
            <p:cNvPr id="55" name="Oval 22"/>
            <p:cNvSpPr>
              <a:spLocks noChangeArrowheads="1"/>
            </p:cNvSpPr>
            <p:nvPr>
              <p:custDataLst>
                <p:tags r:id="rId11"/>
              </p:custDataLst>
            </p:nvPr>
          </p:nvSpPr>
          <p:spPr bwMode="auto">
            <a:xfrm>
              <a:off x="8851900" y="2759075"/>
              <a:ext cx="150813" cy="155575"/>
            </a:xfrm>
            <a:prstGeom prst="ellipse">
              <a:avLst/>
            </a:prstGeom>
            <a:solidFill>
              <a:srgbClr val="43536A"/>
            </a:solidFill>
            <a:ln>
              <a:noFill/>
            </a:ln>
          </p:spPr>
          <p:txBody>
            <a:bodyPr/>
            <a:lstStyle>
              <a:lvl1pPr eaLnBrk="0" hangingPunct="0">
                <a:defRPr>
                  <a:solidFill>
                    <a:srgbClr val="FFFFFF"/>
                  </a:solidFill>
                  <a:latin typeface="Arial" panose="020B0604020202020204" pitchFamily="34" charset="0"/>
                  <a:ea typeface="宋体" panose="02010600030101010101" pitchFamily="2" charset="-122"/>
                </a:defRPr>
              </a:lvl1pPr>
              <a:lvl2pPr marL="742950" indent="-285750" eaLnBrk="0" hangingPunct="0">
                <a:defRPr>
                  <a:solidFill>
                    <a:srgbClr val="FFFFFF"/>
                  </a:solidFill>
                  <a:latin typeface="Arial" panose="020B0604020202020204" pitchFamily="34" charset="0"/>
                  <a:ea typeface="宋体" panose="02010600030101010101" pitchFamily="2" charset="-122"/>
                </a:defRPr>
              </a:lvl2pPr>
              <a:lvl3pPr marL="1143000" indent="-228600" eaLnBrk="0" hangingPunct="0">
                <a:defRPr>
                  <a:solidFill>
                    <a:srgbClr val="FFFFFF"/>
                  </a:solidFill>
                  <a:latin typeface="Arial" panose="020B0604020202020204" pitchFamily="34" charset="0"/>
                  <a:ea typeface="宋体" panose="02010600030101010101" pitchFamily="2" charset="-122"/>
                </a:defRPr>
              </a:lvl3pPr>
              <a:lvl4pPr marL="1600200" indent="-228600" eaLnBrk="0" hangingPunct="0">
                <a:defRPr>
                  <a:solidFill>
                    <a:srgbClr val="FFFFFF"/>
                  </a:solidFill>
                  <a:latin typeface="Arial" panose="020B0604020202020204" pitchFamily="34" charset="0"/>
                  <a:ea typeface="宋体" panose="02010600030101010101" pitchFamily="2" charset="-122"/>
                </a:defRPr>
              </a:lvl4pPr>
              <a:lvl5pPr marL="2057400" indent="-228600" eaLnBrk="0" hangingPunct="0">
                <a:defRPr>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FFFFFF"/>
                  </a:solidFill>
                  <a:latin typeface="Arial" panose="020B0604020202020204" pitchFamily="34" charset="0"/>
                  <a:ea typeface="宋体" panose="02010600030101010101" pitchFamily="2" charset="-122"/>
                </a:defRPr>
              </a:lvl9pPr>
            </a:lstStyle>
            <a:p>
              <a:pPr defTabSz="685800" eaLnBrk="1" hangingPunct="1">
                <a:defRPr/>
              </a:pPr>
              <a:endParaRPr lang="zh-CN" altLang="zh-CN" sz="1350" kern="0">
                <a:solidFill>
                  <a:srgbClr val="000000"/>
                </a:solidFill>
                <a:latin typeface="Arial" panose="020B0604020202020204" pitchFamily="34" charset="0"/>
                <a:ea typeface="黑体" panose="02010609060101010101" charset="-122"/>
                <a:sym typeface="Arial" panose="020B0604020202020204" pitchFamily="34" charset="0"/>
              </a:endParaRPr>
            </a:p>
          </p:txBody>
        </p:sp>
        <p:sp>
          <p:nvSpPr>
            <p:cNvPr id="56" name="Freeform 23"/>
            <p:cNvSpPr>
              <a:spLocks noEditPoints="1" noChangeArrowheads="1"/>
            </p:cNvSpPr>
            <p:nvPr>
              <p:custDataLst>
                <p:tags r:id="rId12"/>
              </p:custDataLst>
            </p:nvPr>
          </p:nvSpPr>
          <p:spPr bwMode="auto">
            <a:xfrm>
              <a:off x="7554913" y="2298700"/>
              <a:ext cx="3502025" cy="3471863"/>
            </a:xfrm>
            <a:custGeom>
              <a:avLst/>
              <a:gdLst>
                <a:gd name="T0" fmla="*/ 2268667 w 718"/>
                <a:gd name="T1" fmla="*/ 75009 h 709"/>
                <a:gd name="T2" fmla="*/ 2257417 w 718"/>
                <a:gd name="T3" fmla="*/ 217526 h 709"/>
                <a:gd name="T4" fmla="*/ 2201169 w 718"/>
                <a:gd name="T5" fmla="*/ 348791 h 709"/>
                <a:gd name="T6" fmla="*/ 2111172 w 718"/>
                <a:gd name="T7" fmla="*/ 453803 h 709"/>
                <a:gd name="T8" fmla="*/ 1987427 w 718"/>
                <a:gd name="T9" fmla="*/ 528812 h 709"/>
                <a:gd name="T10" fmla="*/ 1848682 w 718"/>
                <a:gd name="T11" fmla="*/ 558816 h 709"/>
                <a:gd name="T12" fmla="*/ 1709937 w 718"/>
                <a:gd name="T13" fmla="*/ 551315 h 709"/>
                <a:gd name="T14" fmla="*/ 1574942 w 718"/>
                <a:gd name="T15" fmla="*/ 502559 h 709"/>
                <a:gd name="T16" fmla="*/ 1466196 w 718"/>
                <a:gd name="T17" fmla="*/ 412549 h 709"/>
                <a:gd name="T18" fmla="*/ 1391199 w 718"/>
                <a:gd name="T19" fmla="*/ 292534 h 709"/>
                <a:gd name="T20" fmla="*/ 1353700 w 718"/>
                <a:gd name="T21" fmla="*/ 157519 h 709"/>
                <a:gd name="T22" fmla="*/ 1361200 w 718"/>
                <a:gd name="T23" fmla="*/ 15002 h 709"/>
                <a:gd name="T24" fmla="*/ 254991 w 718"/>
                <a:gd name="T25" fmla="*/ 828848 h 709"/>
                <a:gd name="T26" fmla="*/ 607478 w 718"/>
                <a:gd name="T27" fmla="*/ 1927727 h 709"/>
                <a:gd name="T28" fmla="*/ 1252454 w 718"/>
                <a:gd name="T29" fmla="*/ 660078 h 709"/>
                <a:gd name="T30" fmla="*/ 1166207 w 718"/>
                <a:gd name="T31" fmla="*/ 708833 h 709"/>
                <a:gd name="T32" fmla="*/ 1079960 w 718"/>
                <a:gd name="T33" fmla="*/ 738837 h 709"/>
                <a:gd name="T34" fmla="*/ 967464 w 718"/>
                <a:gd name="T35" fmla="*/ 720085 h 709"/>
                <a:gd name="T36" fmla="*/ 877468 w 718"/>
                <a:gd name="T37" fmla="*/ 678830 h 709"/>
                <a:gd name="T38" fmla="*/ 802470 w 718"/>
                <a:gd name="T39" fmla="*/ 615072 h 709"/>
                <a:gd name="T40" fmla="*/ 753722 w 718"/>
                <a:gd name="T41" fmla="*/ 528812 h 709"/>
                <a:gd name="T42" fmla="*/ 731223 w 718"/>
                <a:gd name="T43" fmla="*/ 435051 h 709"/>
                <a:gd name="T44" fmla="*/ 738723 w 718"/>
                <a:gd name="T45" fmla="*/ 333789 h 709"/>
                <a:gd name="T46" fmla="*/ 776221 w 718"/>
                <a:gd name="T47" fmla="*/ 240028 h 709"/>
                <a:gd name="T48" fmla="*/ 843719 w 718"/>
                <a:gd name="T49" fmla="*/ 161269 h 709"/>
                <a:gd name="T50" fmla="*/ 933716 w 718"/>
                <a:gd name="T51" fmla="*/ 108763 h 709"/>
                <a:gd name="T52" fmla="*/ 1031212 w 718"/>
                <a:gd name="T53" fmla="*/ 86260 h 709"/>
                <a:gd name="T54" fmla="*/ 1143708 w 718"/>
                <a:gd name="T55" fmla="*/ 105012 h 709"/>
                <a:gd name="T56" fmla="*/ 1233705 w 718"/>
                <a:gd name="T57" fmla="*/ 142517 h 709"/>
                <a:gd name="T58" fmla="*/ 1308702 w 718"/>
                <a:gd name="T59" fmla="*/ 206274 h 709"/>
                <a:gd name="T60" fmla="*/ 1357450 w 718"/>
                <a:gd name="T61" fmla="*/ 292534 h 709"/>
                <a:gd name="T62" fmla="*/ 1379949 w 718"/>
                <a:gd name="T63" fmla="*/ 390046 h 709"/>
                <a:gd name="T64" fmla="*/ 1372450 w 718"/>
                <a:gd name="T65" fmla="*/ 491308 h 709"/>
                <a:gd name="T66" fmla="*/ 1334951 w 718"/>
                <a:gd name="T67" fmla="*/ 585069 h 709"/>
                <a:gd name="T68" fmla="*/ 1267453 w 718"/>
                <a:gd name="T69" fmla="*/ 660078 h 709"/>
                <a:gd name="T70" fmla="*/ 1691188 w 718"/>
                <a:gd name="T71" fmla="*/ 780092 h 709"/>
                <a:gd name="T72" fmla="*/ 1664939 w 718"/>
                <a:gd name="T73" fmla="*/ 840099 h 709"/>
                <a:gd name="T74" fmla="*/ 1623690 w 718"/>
                <a:gd name="T75" fmla="*/ 888855 h 709"/>
                <a:gd name="T76" fmla="*/ 1567442 w 718"/>
                <a:gd name="T77" fmla="*/ 926359 h 709"/>
                <a:gd name="T78" fmla="*/ 1503695 w 718"/>
                <a:gd name="T79" fmla="*/ 941361 h 709"/>
                <a:gd name="T80" fmla="*/ 1436197 w 718"/>
                <a:gd name="T81" fmla="*/ 937610 h 709"/>
                <a:gd name="T82" fmla="*/ 1376199 w 718"/>
                <a:gd name="T83" fmla="*/ 911357 h 709"/>
                <a:gd name="T84" fmla="*/ 1323701 w 718"/>
                <a:gd name="T85" fmla="*/ 870102 h 709"/>
                <a:gd name="T86" fmla="*/ 1286203 w 718"/>
                <a:gd name="T87" fmla="*/ 813846 h 709"/>
                <a:gd name="T88" fmla="*/ 1271203 w 718"/>
                <a:gd name="T89" fmla="*/ 750088 h 709"/>
                <a:gd name="T90" fmla="*/ 1274953 w 718"/>
                <a:gd name="T91" fmla="*/ 686331 h 709"/>
                <a:gd name="T92" fmla="*/ 1297452 w 718"/>
                <a:gd name="T93" fmla="*/ 622573 h 709"/>
                <a:gd name="T94" fmla="*/ 1338701 w 718"/>
                <a:gd name="T95" fmla="*/ 573818 h 709"/>
                <a:gd name="T96" fmla="*/ 1394949 w 718"/>
                <a:gd name="T97" fmla="*/ 536313 h 709"/>
                <a:gd name="T98" fmla="*/ 1458696 w 718"/>
                <a:gd name="T99" fmla="*/ 517561 h 709"/>
                <a:gd name="T100" fmla="*/ 1526194 w 718"/>
                <a:gd name="T101" fmla="*/ 521311 h 709"/>
                <a:gd name="T102" fmla="*/ 1586192 w 718"/>
                <a:gd name="T103" fmla="*/ 547564 h 709"/>
                <a:gd name="T104" fmla="*/ 1638690 w 718"/>
                <a:gd name="T105" fmla="*/ 588819 h 709"/>
                <a:gd name="T106" fmla="*/ 1672439 w 718"/>
                <a:gd name="T107" fmla="*/ 645076 h 709"/>
                <a:gd name="T108" fmla="*/ 1691188 w 718"/>
                <a:gd name="T109" fmla="*/ 708833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accent5"/>
            </a:solidFill>
            <a:ln>
              <a:noFill/>
            </a:ln>
          </p:spPr>
          <p:txBody>
            <a:bodyPr/>
            <a:lstStyle/>
            <a:p>
              <a:pPr defTabSz="685800">
                <a:defRPr/>
              </a:pPr>
              <a:endParaRPr lang="en-GB" sz="1350" kern="0">
                <a:solidFill>
                  <a:srgbClr val="5C5C5C"/>
                </a:solidFill>
                <a:sym typeface="Arial" panose="020B0604020202020204" pitchFamily="34" charset="0"/>
              </a:endParaRPr>
            </a:p>
          </p:txBody>
        </p:sp>
        <p:sp>
          <p:nvSpPr>
            <p:cNvPr id="57" name="Oval 24"/>
            <p:cNvSpPr>
              <a:spLocks noChangeArrowheads="1"/>
            </p:cNvSpPr>
            <p:nvPr>
              <p:custDataLst>
                <p:tags r:id="rId13"/>
              </p:custDataLst>
            </p:nvPr>
          </p:nvSpPr>
          <p:spPr bwMode="auto">
            <a:xfrm>
              <a:off x="9428163" y="3198813"/>
              <a:ext cx="100012" cy="103187"/>
            </a:xfrm>
            <a:prstGeom prst="ellipse">
              <a:avLst/>
            </a:prstGeom>
            <a:solidFill>
              <a:srgbClr val="00B6A5"/>
            </a:solidFill>
            <a:ln>
              <a:noFill/>
            </a:ln>
          </p:spPr>
          <p:txBody>
            <a:bodyPr/>
            <a:lstStyle>
              <a:lvl1pPr eaLnBrk="0" hangingPunct="0">
                <a:defRPr>
                  <a:solidFill>
                    <a:srgbClr val="FFFFFF"/>
                  </a:solidFill>
                  <a:latin typeface="Arial" panose="020B0604020202020204" pitchFamily="34" charset="0"/>
                  <a:ea typeface="宋体" panose="02010600030101010101" pitchFamily="2" charset="-122"/>
                </a:defRPr>
              </a:lvl1pPr>
              <a:lvl2pPr marL="742950" indent="-285750" eaLnBrk="0" hangingPunct="0">
                <a:defRPr>
                  <a:solidFill>
                    <a:srgbClr val="FFFFFF"/>
                  </a:solidFill>
                  <a:latin typeface="Arial" panose="020B0604020202020204" pitchFamily="34" charset="0"/>
                  <a:ea typeface="宋体" panose="02010600030101010101" pitchFamily="2" charset="-122"/>
                </a:defRPr>
              </a:lvl2pPr>
              <a:lvl3pPr marL="1143000" indent="-228600" eaLnBrk="0" hangingPunct="0">
                <a:defRPr>
                  <a:solidFill>
                    <a:srgbClr val="FFFFFF"/>
                  </a:solidFill>
                  <a:latin typeface="Arial" panose="020B0604020202020204" pitchFamily="34" charset="0"/>
                  <a:ea typeface="宋体" panose="02010600030101010101" pitchFamily="2" charset="-122"/>
                </a:defRPr>
              </a:lvl3pPr>
              <a:lvl4pPr marL="1600200" indent="-228600" eaLnBrk="0" hangingPunct="0">
                <a:defRPr>
                  <a:solidFill>
                    <a:srgbClr val="FFFFFF"/>
                  </a:solidFill>
                  <a:latin typeface="Arial" panose="020B0604020202020204" pitchFamily="34" charset="0"/>
                  <a:ea typeface="宋体" panose="02010600030101010101" pitchFamily="2" charset="-122"/>
                </a:defRPr>
              </a:lvl4pPr>
              <a:lvl5pPr marL="2057400" indent="-228600" eaLnBrk="0" hangingPunct="0">
                <a:defRPr>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FFFFFF"/>
                  </a:solidFill>
                  <a:latin typeface="Arial" panose="020B0604020202020204" pitchFamily="34" charset="0"/>
                  <a:ea typeface="宋体" panose="02010600030101010101" pitchFamily="2" charset="-122"/>
                </a:defRPr>
              </a:lvl9pPr>
            </a:lstStyle>
            <a:p>
              <a:pPr defTabSz="685800" eaLnBrk="1" hangingPunct="1">
                <a:defRPr/>
              </a:pPr>
              <a:endParaRPr lang="zh-CN" altLang="zh-CN" sz="1350" kern="0">
                <a:solidFill>
                  <a:srgbClr val="000000"/>
                </a:solidFill>
                <a:latin typeface="Arial" panose="020B0604020202020204" pitchFamily="34" charset="0"/>
                <a:ea typeface="黑体" panose="02010609060101010101" charset="-122"/>
                <a:sym typeface="Arial" panose="020B0604020202020204" pitchFamily="34" charset="0"/>
              </a:endParaRPr>
            </a:p>
          </p:txBody>
        </p:sp>
        <p:sp>
          <p:nvSpPr>
            <p:cNvPr id="58" name="Freeform 25"/>
            <p:cNvSpPr>
              <a:spLocks noChangeArrowheads="1"/>
            </p:cNvSpPr>
            <p:nvPr>
              <p:custDataLst>
                <p:tags r:id="rId14"/>
              </p:custDataLst>
            </p:nvPr>
          </p:nvSpPr>
          <p:spPr bwMode="auto">
            <a:xfrm>
              <a:off x="9310688" y="1831975"/>
              <a:ext cx="1155700" cy="466725"/>
            </a:xfrm>
            <a:custGeom>
              <a:avLst/>
              <a:gdLst>
                <a:gd name="T0" fmla="*/ 817730 w 237"/>
                <a:gd name="T1" fmla="*/ 357188 h 95"/>
                <a:gd name="T2" fmla="*/ 813979 w 237"/>
                <a:gd name="T3" fmla="*/ 353428 h 95"/>
                <a:gd name="T4" fmla="*/ 877747 w 237"/>
                <a:gd name="T5" fmla="*/ 308310 h 95"/>
                <a:gd name="T6" fmla="*/ 889000 w 237"/>
                <a:gd name="T7" fmla="*/ 297030 h 95"/>
                <a:gd name="T8" fmla="*/ 885249 w 237"/>
                <a:gd name="T9" fmla="*/ 289510 h 95"/>
                <a:gd name="T10" fmla="*/ 866494 w 237"/>
                <a:gd name="T11" fmla="*/ 281991 h 95"/>
                <a:gd name="T12" fmla="*/ 791473 w 237"/>
                <a:gd name="T13" fmla="*/ 293270 h 95"/>
                <a:gd name="T14" fmla="*/ 761464 w 237"/>
                <a:gd name="T15" fmla="*/ 248152 h 95"/>
                <a:gd name="T16" fmla="*/ 810228 w 237"/>
                <a:gd name="T17" fmla="*/ 184234 h 95"/>
                <a:gd name="T18" fmla="*/ 813979 w 237"/>
                <a:gd name="T19" fmla="*/ 172954 h 95"/>
                <a:gd name="T20" fmla="*/ 810228 w 237"/>
                <a:gd name="T21" fmla="*/ 165434 h 95"/>
                <a:gd name="T22" fmla="*/ 791473 w 237"/>
                <a:gd name="T23" fmla="*/ 161675 h 95"/>
                <a:gd name="T24" fmla="*/ 720203 w 237"/>
                <a:gd name="T25" fmla="*/ 199273 h 95"/>
                <a:gd name="T26" fmla="*/ 678941 w 237"/>
                <a:gd name="T27" fmla="*/ 161675 h 95"/>
                <a:gd name="T28" fmla="*/ 705198 w 237"/>
                <a:gd name="T29" fmla="*/ 90237 h 95"/>
                <a:gd name="T30" fmla="*/ 708949 w 237"/>
                <a:gd name="T31" fmla="*/ 82717 h 95"/>
                <a:gd name="T32" fmla="*/ 701447 w 237"/>
                <a:gd name="T33" fmla="*/ 67678 h 95"/>
                <a:gd name="T34" fmla="*/ 678941 w 237"/>
                <a:gd name="T35" fmla="*/ 75197 h 95"/>
                <a:gd name="T36" fmla="*/ 626426 w 237"/>
                <a:gd name="T37" fmla="*/ 127836 h 95"/>
                <a:gd name="T38" fmla="*/ 573911 w 237"/>
                <a:gd name="T39" fmla="*/ 105276 h 95"/>
                <a:gd name="T40" fmla="*/ 577662 w 237"/>
                <a:gd name="T41" fmla="*/ 30079 h 95"/>
                <a:gd name="T42" fmla="*/ 577662 w 237"/>
                <a:gd name="T43" fmla="*/ 26319 h 95"/>
                <a:gd name="T44" fmla="*/ 566409 w 237"/>
                <a:gd name="T45" fmla="*/ 11280 h 95"/>
                <a:gd name="T46" fmla="*/ 547654 w 237"/>
                <a:gd name="T47" fmla="*/ 22559 h 95"/>
                <a:gd name="T48" fmla="*/ 513895 w 237"/>
                <a:gd name="T49" fmla="*/ 90237 h 95"/>
                <a:gd name="T50" fmla="*/ 457629 w 237"/>
                <a:gd name="T51" fmla="*/ 86477 h 95"/>
                <a:gd name="T52" fmla="*/ 435122 w 237"/>
                <a:gd name="T53" fmla="*/ 15039 h 95"/>
                <a:gd name="T54" fmla="*/ 420118 w 237"/>
                <a:gd name="T55" fmla="*/ 0 h 95"/>
                <a:gd name="T56" fmla="*/ 405114 w 237"/>
                <a:gd name="T57" fmla="*/ 15039 h 95"/>
                <a:gd name="T58" fmla="*/ 405114 w 237"/>
                <a:gd name="T59" fmla="*/ 15039 h 95"/>
                <a:gd name="T60" fmla="*/ 393861 w 237"/>
                <a:gd name="T61" fmla="*/ 90237 h 95"/>
                <a:gd name="T62" fmla="*/ 341346 w 237"/>
                <a:gd name="T63" fmla="*/ 105276 h 95"/>
                <a:gd name="T64" fmla="*/ 296333 w 237"/>
                <a:gd name="T65" fmla="*/ 41359 h 95"/>
                <a:gd name="T66" fmla="*/ 277578 w 237"/>
                <a:gd name="T67" fmla="*/ 33839 h 95"/>
                <a:gd name="T68" fmla="*/ 266325 w 237"/>
                <a:gd name="T69" fmla="*/ 45118 h 95"/>
                <a:gd name="T70" fmla="*/ 270076 w 237"/>
                <a:gd name="T71" fmla="*/ 52638 h 95"/>
                <a:gd name="T72" fmla="*/ 281329 w 237"/>
                <a:gd name="T73" fmla="*/ 127836 h 95"/>
                <a:gd name="T74" fmla="*/ 236316 w 237"/>
                <a:gd name="T75" fmla="*/ 157915 h 95"/>
                <a:gd name="T76" fmla="*/ 172549 w 237"/>
                <a:gd name="T77" fmla="*/ 109036 h 95"/>
                <a:gd name="T78" fmla="*/ 153793 w 237"/>
                <a:gd name="T79" fmla="*/ 109036 h 95"/>
                <a:gd name="T80" fmla="*/ 146291 w 237"/>
                <a:gd name="T81" fmla="*/ 120316 h 95"/>
                <a:gd name="T82" fmla="*/ 150042 w 237"/>
                <a:gd name="T83" fmla="*/ 127836 h 95"/>
                <a:gd name="T84" fmla="*/ 183802 w 237"/>
                <a:gd name="T85" fmla="*/ 199273 h 95"/>
                <a:gd name="T86" fmla="*/ 150042 w 237"/>
                <a:gd name="T87" fmla="*/ 240632 h 95"/>
                <a:gd name="T88" fmla="*/ 78772 w 237"/>
                <a:gd name="T89" fmla="*/ 214313 h 95"/>
                <a:gd name="T90" fmla="*/ 56266 w 237"/>
                <a:gd name="T91" fmla="*/ 218073 h 95"/>
                <a:gd name="T92" fmla="*/ 52515 w 237"/>
                <a:gd name="T93" fmla="*/ 225592 h 95"/>
                <a:gd name="T94" fmla="*/ 60017 w 237"/>
                <a:gd name="T95" fmla="*/ 240632 h 95"/>
                <a:gd name="T96" fmla="*/ 116283 w 237"/>
                <a:gd name="T97" fmla="*/ 293270 h 95"/>
                <a:gd name="T98" fmla="*/ 93776 w 237"/>
                <a:gd name="T99" fmla="*/ 345908 h 95"/>
                <a:gd name="T100" fmla="*/ 18755 w 237"/>
                <a:gd name="T101" fmla="*/ 342149 h 95"/>
                <a:gd name="T102" fmla="*/ 0 w 237"/>
                <a:gd name="T103" fmla="*/ 353428 h 95"/>
                <a:gd name="T104" fmla="*/ 0 w 237"/>
                <a:gd name="T105" fmla="*/ 357188 h 95"/>
                <a:gd name="T106" fmla="*/ 817730 w 237"/>
                <a:gd name="T107" fmla="*/ 357188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accent5"/>
            </a:solidFill>
            <a:ln>
              <a:noFill/>
            </a:ln>
          </p:spPr>
          <p:txBody>
            <a:bodyPr/>
            <a:lstStyle/>
            <a:p>
              <a:pPr defTabSz="685800">
                <a:defRPr/>
              </a:pPr>
              <a:endParaRPr lang="en-GB" sz="1350" kern="0">
                <a:solidFill>
                  <a:srgbClr val="5C5C5C"/>
                </a:solidFill>
                <a:sym typeface="Arial" panose="020B0604020202020204" pitchFamily="34" charset="0"/>
              </a:endParaRP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randombar(horizontal)">
                                      <p:cBhvr>
                                        <p:cTn id="14" dur="5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p:tgtEl>
                                          <p:spTgt spid="63"/>
                                        </p:tgtEl>
                                        <p:attrNameLst>
                                          <p:attrName>ppt_y</p:attrName>
                                        </p:attrNameLst>
                                      </p:cBhvr>
                                      <p:tavLst>
                                        <p:tav tm="0">
                                          <p:val>
                                            <p:strVal val="#ppt_y+#ppt_h*1.125000"/>
                                          </p:val>
                                        </p:tav>
                                        <p:tav tm="100000">
                                          <p:val>
                                            <p:strVal val="#ppt_y"/>
                                          </p:val>
                                        </p:tav>
                                      </p:tavLst>
                                    </p:anim>
                                    <p:animEffect transition="in" filter="wipe(up)">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p:tgtEl>
                                          <p:spTgt spid="64"/>
                                        </p:tgtEl>
                                        <p:attrNameLst>
                                          <p:attrName>ppt_y</p:attrName>
                                        </p:attrNameLst>
                                      </p:cBhvr>
                                      <p:tavLst>
                                        <p:tav tm="0">
                                          <p:val>
                                            <p:strVal val="#ppt_y+#ppt_h*1.125000"/>
                                          </p:val>
                                        </p:tav>
                                        <p:tav tm="100000">
                                          <p:val>
                                            <p:strVal val="#ppt_y"/>
                                          </p:val>
                                        </p:tav>
                                      </p:tavLst>
                                    </p:anim>
                                    <p:animEffect transition="in" filter="wipe(up)">
                                      <p:cBhvr>
                                        <p:cTn id="26" dur="500"/>
                                        <p:tgtEl>
                                          <p:spTgt spid="6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p:tgtEl>
                                          <p:spTgt spid="65"/>
                                        </p:tgtEl>
                                        <p:attrNameLst>
                                          <p:attrName>ppt_y</p:attrName>
                                        </p:attrNameLst>
                                      </p:cBhvr>
                                      <p:tavLst>
                                        <p:tav tm="0">
                                          <p:val>
                                            <p:strVal val="#ppt_y+#ppt_h*1.125000"/>
                                          </p:val>
                                        </p:tav>
                                        <p:tav tm="100000">
                                          <p:val>
                                            <p:strVal val="#ppt_y"/>
                                          </p:val>
                                        </p:tav>
                                      </p:tavLst>
                                    </p:anim>
                                    <p:animEffect transition="in" filter="wipe(up)">
                                      <p:cBhvr>
                                        <p:cTn id="3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pic>
        <p:nvPicPr>
          <p:cNvPr id="5" name="图片 4" descr="logo2"/>
          <p:cNvPicPr>
            <a:picLocks noChangeAspect="1"/>
          </p:cNvPicPr>
          <p:nvPr/>
        </p:nvPicPr>
        <p:blipFill>
          <a:blip r:embed="rId5"/>
          <a:stretch>
            <a:fillRect/>
          </a:stretch>
        </p:blipFill>
        <p:spPr>
          <a:xfrm>
            <a:off x="9654701" y="210547"/>
            <a:ext cx="2366141" cy="524869"/>
          </a:xfrm>
          <a:prstGeom prst="rect">
            <a:avLst/>
          </a:prstGeom>
        </p:spPr>
      </p:pic>
      <p:sp>
        <p:nvSpPr>
          <p:cNvPr id="7" name="文本框 6"/>
          <p:cNvSpPr txBox="1"/>
          <p:nvPr/>
        </p:nvSpPr>
        <p:spPr>
          <a:xfrm>
            <a:off x="5572125" y="2372360"/>
            <a:ext cx="5827395" cy="1896745"/>
          </a:xfrm>
          <a:prstGeom prst="rect">
            <a:avLst/>
          </a:prstGeom>
          <a:noFill/>
        </p:spPr>
        <p:txBody>
          <a:bodyPr wrap="square" rtlCol="0">
            <a:spAutoFit/>
          </a:bodyPr>
          <a:p>
            <a:pPr algn="l"/>
            <a:r>
              <a:rPr kumimoji="1" lang="zh-CN" altLang="en-US" sz="5865" b="1" dirty="0" smtClean="0">
                <a:solidFill>
                  <a:srgbClr val="43536A"/>
                </a:solidFill>
                <a:cs typeface="+mn-ea"/>
                <a:sym typeface="+mn-lt"/>
              </a:rPr>
              <a:t>云计算在金融领域中的应用</a:t>
            </a:r>
            <a:endParaRPr kumimoji="1" lang="zh-CN" altLang="en-US" sz="5865" b="1" dirty="0" smtClean="0">
              <a:solidFill>
                <a:srgbClr val="43536A"/>
              </a:solidFill>
              <a:cs typeface="+mn-ea"/>
              <a:sym typeface="+mn-lt"/>
            </a:endParaRPr>
          </a:p>
        </p:txBody>
      </p:sp>
      <p:sp>
        <p:nvSpPr>
          <p:cNvPr id="8" name="平行四边形 7"/>
          <p:cNvSpPr/>
          <p:nvPr>
            <p:custDataLst>
              <p:tags r:id="rId6"/>
            </p:custDataLst>
          </p:nvPr>
        </p:nvSpPr>
        <p:spPr>
          <a:xfrm>
            <a:off x="5571948" y="437398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主讲人：刘杨</a:t>
            </a:r>
            <a:endParaRPr kumimoji="1" lang="zh-CN" altLang="en-US" sz="1600" dirty="0">
              <a:solidFill>
                <a:schemeClr val="dk1"/>
              </a:solidFill>
              <a:latin typeface="+mn-ea"/>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p:bldP spid="12" grpId="0" bldLvl="0" animBg="1"/>
      <p:bldP spid="16" grpId="0" bldLvl="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ym typeface="+mn-ea"/>
              </a:rPr>
              <a:t>云计算在金融领域中的应用</a:t>
            </a:r>
            <a:endParaRPr lang="zh-CN" altLang="en-US">
              <a:sym typeface="+mn-ea"/>
            </a:endParaRPr>
          </a:p>
        </p:txBody>
      </p:sp>
      <p:grpSp>
        <p:nvGrpSpPr>
          <p:cNvPr id="16" name="组合 15"/>
          <p:cNvGrpSpPr/>
          <p:nvPr/>
        </p:nvGrpSpPr>
        <p:grpSpPr>
          <a:xfrm>
            <a:off x="634365" y="887095"/>
            <a:ext cx="4415904" cy="473075"/>
            <a:chOff x="2347" y="2773"/>
            <a:chExt cx="7927"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7735"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408622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（一）云计算在金融领域的应用价值</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54" name="TextBox 6"/>
          <p:cNvSpPr txBox="1"/>
          <p:nvPr>
            <p:custDataLst>
              <p:tags r:id="rId1"/>
            </p:custDataLst>
          </p:nvPr>
        </p:nvSpPr>
        <p:spPr>
          <a:xfrm>
            <a:off x="1035685" y="4695190"/>
            <a:ext cx="2044065" cy="706755"/>
          </a:xfrm>
          <a:prstGeom prst="rect">
            <a:avLst/>
          </a:prstGeom>
          <a:noFill/>
        </p:spPr>
        <p:txBody>
          <a:bodyPr wrap="square" rtlCol="0">
            <a:spAutoFit/>
          </a:bodyPr>
          <a:p>
            <a:pPr indent="0" algn="ctr"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加速金融行业分布式架构转型</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55" name="TextBox 6"/>
          <p:cNvSpPr txBox="1"/>
          <p:nvPr>
            <p:custDataLst>
              <p:tags r:id="rId2"/>
            </p:custDataLst>
          </p:nvPr>
        </p:nvSpPr>
        <p:spPr>
          <a:xfrm>
            <a:off x="3124835" y="4695190"/>
            <a:ext cx="1922145" cy="706755"/>
          </a:xfrm>
          <a:prstGeom prst="rect">
            <a:avLst/>
          </a:prstGeom>
          <a:noFill/>
        </p:spPr>
        <p:txBody>
          <a:bodyPr wrap="square" rtlCol="0">
            <a:spAutoFit/>
          </a:bodyPr>
          <a:p>
            <a:pPr indent="0" algn="ctr"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有效降低金融机构IT成本</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56" name="TextBox 6"/>
          <p:cNvSpPr txBox="1"/>
          <p:nvPr>
            <p:custDataLst>
              <p:tags r:id="rId3"/>
            </p:custDataLst>
          </p:nvPr>
        </p:nvSpPr>
        <p:spPr>
          <a:xfrm>
            <a:off x="5152390" y="4695190"/>
            <a:ext cx="1914525" cy="706755"/>
          </a:xfrm>
          <a:prstGeom prst="rect">
            <a:avLst/>
          </a:prstGeom>
          <a:noFill/>
        </p:spPr>
        <p:txBody>
          <a:bodyPr wrap="square" rtlCol="0">
            <a:spAutoFit/>
          </a:bodyPr>
          <a:p>
            <a:pPr indent="0" algn="ctr"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提高运营维护自动化程度</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57" name="TextBox 6"/>
          <p:cNvSpPr txBox="1"/>
          <p:nvPr>
            <p:custDataLst>
              <p:tags r:id="rId4"/>
            </p:custDataLst>
          </p:nvPr>
        </p:nvSpPr>
        <p:spPr>
          <a:xfrm>
            <a:off x="7172325" y="4695190"/>
            <a:ext cx="1925320" cy="706755"/>
          </a:xfrm>
          <a:prstGeom prst="rect">
            <a:avLst/>
          </a:prstGeom>
          <a:noFill/>
        </p:spPr>
        <p:txBody>
          <a:bodyPr wrap="square" rtlCol="0">
            <a:spAutoFit/>
          </a:bodyPr>
          <a:p>
            <a:pPr indent="0" algn="ctr"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数据联通与信息共享</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44" name="组合 43"/>
          <p:cNvGrpSpPr/>
          <p:nvPr/>
        </p:nvGrpSpPr>
        <p:grpSpPr>
          <a:xfrm>
            <a:off x="1292860" y="2623185"/>
            <a:ext cx="1558290" cy="1530350"/>
            <a:chOff x="2036" y="4131"/>
            <a:chExt cx="2454" cy="2410"/>
          </a:xfrm>
        </p:grpSpPr>
        <p:sp>
          <p:nvSpPr>
            <p:cNvPr id="20" name="圆角矩形 19"/>
            <p:cNvSpPr/>
            <p:nvPr>
              <p:custDataLst>
                <p:tags r:id="rId5"/>
              </p:custDataLst>
            </p:nvPr>
          </p:nvSpPr>
          <p:spPr>
            <a:xfrm rot="2702816">
              <a:off x="2036" y="4131"/>
              <a:ext cx="2411" cy="2411"/>
            </a:xfrm>
            <a:prstGeom prst="roundRect">
              <a:avLst/>
            </a:prstGeom>
            <a:noFill/>
            <a:ln w="3175">
              <a:solidFill>
                <a:schemeClr val="accent5"/>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6" name="任意多边形 25"/>
            <p:cNvSpPr/>
            <p:nvPr>
              <p:custDataLst>
                <p:tags r:id="rId6"/>
              </p:custDataLst>
            </p:nvPr>
          </p:nvSpPr>
          <p:spPr>
            <a:xfrm rot="2702816">
              <a:off x="2172" y="4266"/>
              <a:ext cx="2140" cy="2140"/>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23F4B"/>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custDataLst>
                <p:tags r:id="rId7"/>
              </p:custDataLst>
            </p:nvPr>
          </p:nvSpPr>
          <p:spPr>
            <a:xfrm>
              <a:off x="3666" y="4976"/>
              <a:ext cx="824" cy="720"/>
            </a:xfrm>
            <a:prstGeom prst="rect">
              <a:avLst/>
            </a:prstGeom>
            <a:noFill/>
          </p:spPr>
          <p:txBody>
            <a:bodyPr wrap="square" lIns="90000" tIns="46800" rIns="90000" bIns="46800">
              <a:normAutofit fontScale="75000" lnSpcReduction="10000"/>
            </a:bodyPr>
            <a:p>
              <a:pPr>
                <a:lnSpc>
                  <a:spcPct val="130000"/>
                </a:lnSpc>
              </a:pPr>
              <a:r>
                <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01</a:t>
              </a:r>
              <a:endPar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grpSp>
      <p:grpSp>
        <p:nvGrpSpPr>
          <p:cNvPr id="45" name="组合 44"/>
          <p:cNvGrpSpPr/>
          <p:nvPr/>
        </p:nvGrpSpPr>
        <p:grpSpPr>
          <a:xfrm>
            <a:off x="3320415" y="2623185"/>
            <a:ext cx="1558290" cy="1530350"/>
            <a:chOff x="5229" y="4131"/>
            <a:chExt cx="2454" cy="2410"/>
          </a:xfrm>
        </p:grpSpPr>
        <p:sp>
          <p:nvSpPr>
            <p:cNvPr id="21" name="圆角矩形 20"/>
            <p:cNvSpPr/>
            <p:nvPr>
              <p:custDataLst>
                <p:tags r:id="rId8"/>
              </p:custDataLst>
            </p:nvPr>
          </p:nvSpPr>
          <p:spPr>
            <a:xfrm rot="2702816">
              <a:off x="5229" y="4131"/>
              <a:ext cx="2411" cy="2411"/>
            </a:xfrm>
            <a:prstGeom prst="roundRect">
              <a:avLst/>
            </a:prstGeom>
            <a:noFill/>
            <a:ln w="3175">
              <a:solidFill>
                <a:schemeClr val="accent5"/>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8" name="任意多边形 27"/>
            <p:cNvSpPr/>
            <p:nvPr>
              <p:custDataLst>
                <p:tags r:id="rId9"/>
              </p:custDataLst>
            </p:nvPr>
          </p:nvSpPr>
          <p:spPr>
            <a:xfrm rot="2702816">
              <a:off x="5365" y="4266"/>
              <a:ext cx="2140" cy="2140"/>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2B4663"/>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0" name="文本框 9"/>
            <p:cNvSpPr txBox="1"/>
            <p:nvPr>
              <p:custDataLst>
                <p:tags r:id="rId10"/>
              </p:custDataLst>
            </p:nvPr>
          </p:nvSpPr>
          <p:spPr>
            <a:xfrm>
              <a:off x="6859" y="4976"/>
              <a:ext cx="824" cy="720"/>
            </a:xfrm>
            <a:prstGeom prst="rect">
              <a:avLst/>
            </a:prstGeom>
            <a:noFill/>
          </p:spPr>
          <p:txBody>
            <a:bodyPr wrap="square" lIns="90000" tIns="46800" rIns="90000" bIns="46800">
              <a:normAutofit fontScale="75000" lnSpcReduction="10000"/>
            </a:bodyPr>
            <a:p>
              <a:pPr>
                <a:lnSpc>
                  <a:spcPct val="130000"/>
                </a:lnSpc>
              </a:pPr>
              <a:r>
                <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02</a:t>
              </a:r>
              <a:endPar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grpSp>
      <p:grpSp>
        <p:nvGrpSpPr>
          <p:cNvPr id="46" name="组合 45"/>
          <p:cNvGrpSpPr/>
          <p:nvPr/>
        </p:nvGrpSpPr>
        <p:grpSpPr>
          <a:xfrm>
            <a:off x="5347970" y="2623185"/>
            <a:ext cx="1557655" cy="1530350"/>
            <a:chOff x="8422" y="4131"/>
            <a:chExt cx="2453" cy="2410"/>
          </a:xfrm>
        </p:grpSpPr>
        <p:sp>
          <p:nvSpPr>
            <p:cNvPr id="22" name="圆角矩形 21"/>
            <p:cNvSpPr/>
            <p:nvPr>
              <p:custDataLst>
                <p:tags r:id="rId11"/>
              </p:custDataLst>
            </p:nvPr>
          </p:nvSpPr>
          <p:spPr>
            <a:xfrm rot="2702816">
              <a:off x="8422" y="4131"/>
              <a:ext cx="2411" cy="2411"/>
            </a:xfrm>
            <a:prstGeom prst="roundRect">
              <a:avLst/>
            </a:prstGeom>
            <a:noFill/>
            <a:ln w="3175">
              <a:solidFill>
                <a:schemeClr val="accent5"/>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3" name="任意多边形 12"/>
            <p:cNvSpPr/>
            <p:nvPr>
              <p:custDataLst>
                <p:tags r:id="rId12"/>
              </p:custDataLst>
            </p:nvPr>
          </p:nvSpPr>
          <p:spPr>
            <a:xfrm rot="2702816">
              <a:off x="8557" y="4266"/>
              <a:ext cx="2140" cy="2140"/>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526580"/>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1" name="文本框 30"/>
            <p:cNvSpPr txBox="1"/>
            <p:nvPr>
              <p:custDataLst>
                <p:tags r:id="rId13"/>
              </p:custDataLst>
            </p:nvPr>
          </p:nvSpPr>
          <p:spPr>
            <a:xfrm>
              <a:off x="10051" y="4976"/>
              <a:ext cx="824" cy="720"/>
            </a:xfrm>
            <a:prstGeom prst="rect">
              <a:avLst/>
            </a:prstGeom>
            <a:noFill/>
          </p:spPr>
          <p:txBody>
            <a:bodyPr wrap="square" lIns="90000" tIns="46800" rIns="90000" bIns="46800">
              <a:normAutofit fontScale="75000" lnSpcReduction="10000"/>
            </a:bodyPr>
            <a:p>
              <a:pPr>
                <a:lnSpc>
                  <a:spcPct val="130000"/>
                </a:lnSpc>
              </a:pPr>
              <a:r>
                <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03</a:t>
              </a:r>
              <a:endPar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grpSp>
      <p:grpSp>
        <p:nvGrpSpPr>
          <p:cNvPr id="47" name="组合 46"/>
          <p:cNvGrpSpPr/>
          <p:nvPr/>
        </p:nvGrpSpPr>
        <p:grpSpPr>
          <a:xfrm>
            <a:off x="7375525" y="2623185"/>
            <a:ext cx="1558290" cy="1530350"/>
            <a:chOff x="11615" y="4131"/>
            <a:chExt cx="2454" cy="2410"/>
          </a:xfrm>
        </p:grpSpPr>
        <p:sp>
          <p:nvSpPr>
            <p:cNvPr id="25" name="圆角矩形 24"/>
            <p:cNvSpPr/>
            <p:nvPr>
              <p:custDataLst>
                <p:tags r:id="rId14"/>
              </p:custDataLst>
            </p:nvPr>
          </p:nvSpPr>
          <p:spPr>
            <a:xfrm rot="2702816">
              <a:off x="11615" y="4131"/>
              <a:ext cx="2411" cy="2411"/>
            </a:xfrm>
            <a:prstGeom prst="roundRect">
              <a:avLst/>
            </a:prstGeom>
            <a:noFill/>
            <a:ln w="3175">
              <a:solidFill>
                <a:schemeClr val="accent5"/>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2" name="任意多边形 31"/>
            <p:cNvSpPr/>
            <p:nvPr>
              <p:custDataLst>
                <p:tags r:id="rId15"/>
              </p:custDataLst>
            </p:nvPr>
          </p:nvSpPr>
          <p:spPr>
            <a:xfrm rot="2702816">
              <a:off x="11751" y="4266"/>
              <a:ext cx="2140" cy="2140"/>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61849B"/>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3" name="文本框 32"/>
            <p:cNvSpPr txBox="1"/>
            <p:nvPr>
              <p:custDataLst>
                <p:tags r:id="rId16"/>
              </p:custDataLst>
            </p:nvPr>
          </p:nvSpPr>
          <p:spPr>
            <a:xfrm>
              <a:off x="13245" y="4976"/>
              <a:ext cx="824" cy="720"/>
            </a:xfrm>
            <a:prstGeom prst="rect">
              <a:avLst/>
            </a:prstGeom>
            <a:noFill/>
          </p:spPr>
          <p:txBody>
            <a:bodyPr wrap="square" lIns="90000" tIns="46800" rIns="90000" bIns="46800">
              <a:normAutofit fontScale="75000" lnSpcReduction="10000"/>
            </a:bodyPr>
            <a:p>
              <a:pPr>
                <a:lnSpc>
                  <a:spcPct val="130000"/>
                </a:lnSpc>
              </a:pPr>
              <a:r>
                <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04</a:t>
              </a:r>
              <a:endPar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grpSp>
      <p:grpSp>
        <p:nvGrpSpPr>
          <p:cNvPr id="48" name="组合 47"/>
          <p:cNvGrpSpPr/>
          <p:nvPr/>
        </p:nvGrpSpPr>
        <p:grpSpPr>
          <a:xfrm>
            <a:off x="9403080" y="2623185"/>
            <a:ext cx="1557655" cy="1530350"/>
            <a:chOff x="14808" y="4131"/>
            <a:chExt cx="2453" cy="2410"/>
          </a:xfrm>
        </p:grpSpPr>
        <p:sp>
          <p:nvSpPr>
            <p:cNvPr id="37" name="圆角矩形 36"/>
            <p:cNvSpPr/>
            <p:nvPr>
              <p:custDataLst>
                <p:tags r:id="rId17"/>
              </p:custDataLst>
            </p:nvPr>
          </p:nvSpPr>
          <p:spPr>
            <a:xfrm rot="2702816">
              <a:off x="14808" y="4131"/>
              <a:ext cx="2411" cy="2411"/>
            </a:xfrm>
            <a:prstGeom prst="roundRect">
              <a:avLst/>
            </a:prstGeom>
            <a:noFill/>
            <a:ln w="3175">
              <a:solidFill>
                <a:schemeClr val="accent5"/>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8" name="任意多边形 37"/>
            <p:cNvSpPr/>
            <p:nvPr>
              <p:custDataLst>
                <p:tags r:id="rId18"/>
              </p:custDataLst>
            </p:nvPr>
          </p:nvSpPr>
          <p:spPr>
            <a:xfrm rot="2702816">
              <a:off x="14942" y="4266"/>
              <a:ext cx="2140" cy="2140"/>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5"/>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9" name="文本框 38"/>
            <p:cNvSpPr txBox="1"/>
            <p:nvPr>
              <p:custDataLst>
                <p:tags r:id="rId19"/>
              </p:custDataLst>
            </p:nvPr>
          </p:nvSpPr>
          <p:spPr>
            <a:xfrm>
              <a:off x="16437" y="4976"/>
              <a:ext cx="824" cy="720"/>
            </a:xfrm>
            <a:prstGeom prst="rect">
              <a:avLst/>
            </a:prstGeom>
            <a:noFill/>
          </p:spPr>
          <p:txBody>
            <a:bodyPr wrap="square" lIns="90000" tIns="46800" rIns="90000" bIns="46800">
              <a:normAutofit fontScale="75000" lnSpcReduction="10000"/>
            </a:bodyPr>
            <a:p>
              <a:pPr>
                <a:lnSpc>
                  <a:spcPct val="130000"/>
                </a:lnSpc>
              </a:pPr>
              <a:r>
                <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05</a:t>
              </a:r>
              <a:endParaRPr lang="en-US" sz="2400" b="1" spc="15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grpSp>
      <p:sp>
        <p:nvSpPr>
          <p:cNvPr id="42" name="TextBox 6"/>
          <p:cNvSpPr txBox="1"/>
          <p:nvPr>
            <p:custDataLst>
              <p:tags r:id="rId20"/>
            </p:custDataLst>
          </p:nvPr>
        </p:nvSpPr>
        <p:spPr>
          <a:xfrm>
            <a:off x="9203055" y="4695190"/>
            <a:ext cx="1925320" cy="398780"/>
          </a:xfrm>
          <a:prstGeom prst="rect">
            <a:avLst/>
          </a:prstGeom>
          <a:noFill/>
        </p:spPr>
        <p:txBody>
          <a:bodyPr wrap="square" rtlCol="0">
            <a:spAutoFit/>
          </a:bodyPr>
          <a:p>
            <a:pPr indent="0" algn="ctr" fontAlgn="auto">
              <a:lnSpc>
                <a:spcPct val="100000"/>
              </a:lnSpc>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资源优化</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 calcmode="lin" valueType="num">
                                      <p:cBhvr>
                                        <p:cTn id="17" dur="500" fill="hold"/>
                                        <p:tgtEl>
                                          <p:spTgt spid="44"/>
                                        </p:tgtEl>
                                        <p:attrNameLst>
                                          <p:attrName>style.rotation</p:attrName>
                                        </p:attrNameLst>
                                      </p:cBhvr>
                                      <p:tavLst>
                                        <p:tav tm="0">
                                          <p:val>
                                            <p:fltVal val="360"/>
                                          </p:val>
                                        </p:tav>
                                        <p:tav tm="100000">
                                          <p:val>
                                            <p:fltVal val="0"/>
                                          </p:val>
                                        </p:tav>
                                      </p:tavLst>
                                    </p:anim>
                                    <p:animEffect transition="in" filter="fade">
                                      <p:cBhvr>
                                        <p:cTn id="18" dur="500"/>
                                        <p:tgtEl>
                                          <p:spTgt spid="44"/>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 calcmode="lin" valueType="num">
                                      <p:cBhvr>
                                        <p:cTn id="30" dur="500" fill="hold"/>
                                        <p:tgtEl>
                                          <p:spTgt spid="45"/>
                                        </p:tgtEl>
                                        <p:attrNameLst>
                                          <p:attrName>style.rotation</p:attrName>
                                        </p:attrNameLst>
                                      </p:cBhvr>
                                      <p:tavLst>
                                        <p:tav tm="0">
                                          <p:val>
                                            <p:fltVal val="360"/>
                                          </p:val>
                                        </p:tav>
                                        <p:tav tm="100000">
                                          <p:val>
                                            <p:fltVal val="0"/>
                                          </p:val>
                                        </p:tav>
                                      </p:tavLst>
                                    </p:anim>
                                    <p:animEffect transition="in" filter="fade">
                                      <p:cBhvr>
                                        <p:cTn id="31" dur="500"/>
                                        <p:tgtEl>
                                          <p:spTgt spid="45"/>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ppt_x"/>
                                          </p:val>
                                        </p:tav>
                                        <p:tav tm="100000">
                                          <p:val>
                                            <p:strVal val="#ppt_x"/>
                                          </p:val>
                                        </p:tav>
                                      </p:tavLst>
                                    </p:anim>
                                    <p:anim calcmode="lin" valueType="num">
                                      <p:cBhvr additive="base">
                                        <p:cTn id="3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fill="hold"/>
                                        <p:tgtEl>
                                          <p:spTgt spid="46"/>
                                        </p:tgtEl>
                                        <p:attrNameLst>
                                          <p:attrName>ppt_w</p:attrName>
                                        </p:attrNameLst>
                                      </p:cBhvr>
                                      <p:tavLst>
                                        <p:tav tm="0">
                                          <p:val>
                                            <p:fltVal val="0"/>
                                          </p:val>
                                        </p:tav>
                                        <p:tav tm="100000">
                                          <p:val>
                                            <p:strVal val="#ppt_w"/>
                                          </p:val>
                                        </p:tav>
                                      </p:tavLst>
                                    </p:anim>
                                    <p:anim calcmode="lin" valueType="num">
                                      <p:cBhvr>
                                        <p:cTn id="42" dur="500" fill="hold"/>
                                        <p:tgtEl>
                                          <p:spTgt spid="46"/>
                                        </p:tgtEl>
                                        <p:attrNameLst>
                                          <p:attrName>ppt_h</p:attrName>
                                        </p:attrNameLst>
                                      </p:cBhvr>
                                      <p:tavLst>
                                        <p:tav tm="0">
                                          <p:val>
                                            <p:fltVal val="0"/>
                                          </p:val>
                                        </p:tav>
                                        <p:tav tm="100000">
                                          <p:val>
                                            <p:strVal val="#ppt_h"/>
                                          </p:val>
                                        </p:tav>
                                      </p:tavLst>
                                    </p:anim>
                                    <p:anim calcmode="lin" valueType="num">
                                      <p:cBhvr>
                                        <p:cTn id="43" dur="500" fill="hold"/>
                                        <p:tgtEl>
                                          <p:spTgt spid="46"/>
                                        </p:tgtEl>
                                        <p:attrNameLst>
                                          <p:attrName>style.rotation</p:attrName>
                                        </p:attrNameLst>
                                      </p:cBhvr>
                                      <p:tavLst>
                                        <p:tav tm="0">
                                          <p:val>
                                            <p:fltVal val="360"/>
                                          </p:val>
                                        </p:tav>
                                        <p:tav tm="100000">
                                          <p:val>
                                            <p:fltVal val="0"/>
                                          </p:val>
                                        </p:tav>
                                      </p:tavLst>
                                    </p:anim>
                                    <p:animEffect transition="in" filter="fade">
                                      <p:cBhvr>
                                        <p:cTn id="44" dur="500"/>
                                        <p:tgtEl>
                                          <p:spTgt spid="46"/>
                                        </p:tgtEl>
                                      </p:cBhvr>
                                    </p:animEffect>
                                  </p:childTnLst>
                                </p:cTn>
                              </p:par>
                            </p:childTnLst>
                          </p:cTn>
                        </p:par>
                        <p:par>
                          <p:cTn id="45" fill="hold">
                            <p:stCondLst>
                              <p:cond delay="500"/>
                            </p:stCondLst>
                            <p:childTnLst>
                              <p:par>
                                <p:cTn id="46" presetID="2" presetClass="entr" presetSubtype="4"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additive="base">
                                        <p:cTn id="48" dur="500" fill="hold"/>
                                        <p:tgtEl>
                                          <p:spTgt spid="56"/>
                                        </p:tgtEl>
                                        <p:attrNameLst>
                                          <p:attrName>ppt_x</p:attrName>
                                        </p:attrNameLst>
                                      </p:cBhvr>
                                      <p:tavLst>
                                        <p:tav tm="0">
                                          <p:val>
                                            <p:strVal val="#ppt_x"/>
                                          </p:val>
                                        </p:tav>
                                        <p:tav tm="100000">
                                          <p:val>
                                            <p:strVal val="#ppt_x"/>
                                          </p:val>
                                        </p:tav>
                                      </p:tavLst>
                                    </p:anim>
                                    <p:anim calcmode="lin" valueType="num">
                                      <p:cBhvr additive="base">
                                        <p:cTn id="4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p:cTn id="54" dur="500" fill="hold"/>
                                        <p:tgtEl>
                                          <p:spTgt spid="47"/>
                                        </p:tgtEl>
                                        <p:attrNameLst>
                                          <p:attrName>ppt_w</p:attrName>
                                        </p:attrNameLst>
                                      </p:cBhvr>
                                      <p:tavLst>
                                        <p:tav tm="0">
                                          <p:val>
                                            <p:fltVal val="0"/>
                                          </p:val>
                                        </p:tav>
                                        <p:tav tm="100000">
                                          <p:val>
                                            <p:strVal val="#ppt_w"/>
                                          </p:val>
                                        </p:tav>
                                      </p:tavLst>
                                    </p:anim>
                                    <p:anim calcmode="lin" valueType="num">
                                      <p:cBhvr>
                                        <p:cTn id="55" dur="500" fill="hold"/>
                                        <p:tgtEl>
                                          <p:spTgt spid="47"/>
                                        </p:tgtEl>
                                        <p:attrNameLst>
                                          <p:attrName>ppt_h</p:attrName>
                                        </p:attrNameLst>
                                      </p:cBhvr>
                                      <p:tavLst>
                                        <p:tav tm="0">
                                          <p:val>
                                            <p:fltVal val="0"/>
                                          </p:val>
                                        </p:tav>
                                        <p:tav tm="100000">
                                          <p:val>
                                            <p:strVal val="#ppt_h"/>
                                          </p:val>
                                        </p:tav>
                                      </p:tavLst>
                                    </p:anim>
                                    <p:anim calcmode="lin" valueType="num">
                                      <p:cBhvr>
                                        <p:cTn id="56" dur="500" fill="hold"/>
                                        <p:tgtEl>
                                          <p:spTgt spid="47"/>
                                        </p:tgtEl>
                                        <p:attrNameLst>
                                          <p:attrName>style.rotation</p:attrName>
                                        </p:attrNameLst>
                                      </p:cBhvr>
                                      <p:tavLst>
                                        <p:tav tm="0">
                                          <p:val>
                                            <p:fltVal val="360"/>
                                          </p:val>
                                        </p:tav>
                                        <p:tav tm="100000">
                                          <p:val>
                                            <p:fltVal val="0"/>
                                          </p:val>
                                        </p:tav>
                                      </p:tavLst>
                                    </p:anim>
                                    <p:animEffect transition="in" filter="fade">
                                      <p:cBhvr>
                                        <p:cTn id="57" dur="500"/>
                                        <p:tgtEl>
                                          <p:spTgt spid="47"/>
                                        </p:tgtEl>
                                      </p:cBhvr>
                                    </p:animEffect>
                                  </p:childTnLst>
                                </p:cTn>
                              </p:par>
                            </p:childTnLst>
                          </p:cTn>
                        </p:par>
                        <p:par>
                          <p:cTn id="58" fill="hold">
                            <p:stCondLst>
                              <p:cond delay="500"/>
                            </p:stCondLst>
                            <p:childTnLst>
                              <p:par>
                                <p:cTn id="59" presetID="2" presetClass="entr" presetSubtype="4"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additive="base">
                                        <p:cTn id="61" dur="500" fill="hold"/>
                                        <p:tgtEl>
                                          <p:spTgt spid="57"/>
                                        </p:tgtEl>
                                        <p:attrNameLst>
                                          <p:attrName>ppt_x</p:attrName>
                                        </p:attrNameLst>
                                      </p:cBhvr>
                                      <p:tavLst>
                                        <p:tav tm="0">
                                          <p:val>
                                            <p:strVal val="#ppt_x"/>
                                          </p:val>
                                        </p:tav>
                                        <p:tav tm="100000">
                                          <p:val>
                                            <p:strVal val="#ppt_x"/>
                                          </p:val>
                                        </p:tav>
                                      </p:tavLst>
                                    </p:anim>
                                    <p:anim calcmode="lin" valueType="num">
                                      <p:cBhvr additive="base">
                                        <p:cTn id="6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p:cTn id="67" dur="500" fill="hold"/>
                                        <p:tgtEl>
                                          <p:spTgt spid="48"/>
                                        </p:tgtEl>
                                        <p:attrNameLst>
                                          <p:attrName>ppt_w</p:attrName>
                                        </p:attrNameLst>
                                      </p:cBhvr>
                                      <p:tavLst>
                                        <p:tav tm="0">
                                          <p:val>
                                            <p:fltVal val="0"/>
                                          </p:val>
                                        </p:tav>
                                        <p:tav tm="100000">
                                          <p:val>
                                            <p:strVal val="#ppt_w"/>
                                          </p:val>
                                        </p:tav>
                                      </p:tavLst>
                                    </p:anim>
                                    <p:anim calcmode="lin" valueType="num">
                                      <p:cBhvr>
                                        <p:cTn id="68" dur="500" fill="hold"/>
                                        <p:tgtEl>
                                          <p:spTgt spid="48"/>
                                        </p:tgtEl>
                                        <p:attrNameLst>
                                          <p:attrName>ppt_h</p:attrName>
                                        </p:attrNameLst>
                                      </p:cBhvr>
                                      <p:tavLst>
                                        <p:tav tm="0">
                                          <p:val>
                                            <p:fltVal val="0"/>
                                          </p:val>
                                        </p:tav>
                                        <p:tav tm="100000">
                                          <p:val>
                                            <p:strVal val="#ppt_h"/>
                                          </p:val>
                                        </p:tav>
                                      </p:tavLst>
                                    </p:anim>
                                    <p:anim calcmode="lin" valueType="num">
                                      <p:cBhvr>
                                        <p:cTn id="69" dur="500" fill="hold"/>
                                        <p:tgtEl>
                                          <p:spTgt spid="48"/>
                                        </p:tgtEl>
                                        <p:attrNameLst>
                                          <p:attrName>style.rotation</p:attrName>
                                        </p:attrNameLst>
                                      </p:cBhvr>
                                      <p:tavLst>
                                        <p:tav tm="0">
                                          <p:val>
                                            <p:fltVal val="360"/>
                                          </p:val>
                                        </p:tav>
                                        <p:tav tm="100000">
                                          <p:val>
                                            <p:fltVal val="0"/>
                                          </p:val>
                                        </p:tav>
                                      </p:tavLst>
                                    </p:anim>
                                    <p:animEffect transition="in" filter="fade">
                                      <p:cBhvr>
                                        <p:cTn id="70" dur="500"/>
                                        <p:tgtEl>
                                          <p:spTgt spid="48"/>
                                        </p:tgtEl>
                                      </p:cBhvr>
                                    </p:animEffect>
                                  </p:childTnLst>
                                </p:cTn>
                              </p:par>
                            </p:childTnLst>
                          </p:cTn>
                        </p:par>
                        <p:par>
                          <p:cTn id="71" fill="hold">
                            <p:stCondLst>
                              <p:cond delay="500"/>
                            </p:stCondLst>
                            <p:childTnLst>
                              <p:par>
                                <p:cTn id="72" presetID="2" presetClass="entr" presetSubtype="4"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ppt_x"/>
                                          </p:val>
                                        </p:tav>
                                        <p:tav tm="100000">
                                          <p:val>
                                            <p:strVal val="#ppt_x"/>
                                          </p:val>
                                        </p:tav>
                                      </p:tavLst>
                                    </p:anim>
                                    <p:anim calcmode="lin" valueType="num">
                                      <p:cBhvr additive="base">
                                        <p:cTn id="7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4" grpId="0"/>
      <p:bldP spid="55" grpId="0"/>
      <p:bldP spid="56" grpId="0"/>
      <p:bldP spid="57"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金融科技的定义</a:t>
            </a:r>
            <a:endParaRPr lang="zh-CN" altLang="en-US">
              <a:solidFill>
                <a:schemeClr val="accent1"/>
              </a:solidFill>
            </a:endParaRPr>
          </a:p>
        </p:txBody>
      </p:sp>
      <p:grpSp>
        <p:nvGrpSpPr>
          <p:cNvPr id="16" name="组合 15"/>
          <p:cNvGrpSpPr/>
          <p:nvPr/>
        </p:nvGrpSpPr>
        <p:grpSpPr>
          <a:xfrm>
            <a:off x="634365" y="887095"/>
            <a:ext cx="2929080" cy="473075"/>
            <a:chOff x="2347" y="2773"/>
            <a:chExt cx="5258"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5066"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53936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（一）国际上的定义</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13" name="TextBox 6"/>
          <p:cNvSpPr txBox="1"/>
          <p:nvPr>
            <p:custDataLst>
              <p:tags r:id="rId1"/>
            </p:custDataLst>
          </p:nvPr>
        </p:nvSpPr>
        <p:spPr>
          <a:xfrm>
            <a:off x="889000" y="2143125"/>
            <a:ext cx="4621530" cy="3322955"/>
          </a:xfrm>
          <a:prstGeom prst="rect">
            <a:avLst/>
          </a:prstGeom>
          <a:noFill/>
        </p:spPr>
        <p:txBody>
          <a:bodyPr wrap="square" rtlCol="0">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金融稳定理事会对金融科技的定义是（ＦＳＢ，２０１６）指能够推动金融创新，形成对金融市场、机构及金融服务具有重大影响的商业模式、技术应用、业务流程和创新产品的技术手段。既包括技术也包括技术驱动的金融创新及其产出成果。</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pic>
        <p:nvPicPr>
          <p:cNvPr id="108" name="图片 107"/>
          <p:cNvPicPr/>
          <p:nvPr/>
        </p:nvPicPr>
        <p:blipFill>
          <a:blip r:embed="rId2"/>
          <a:srcRect l="27678"/>
          <a:stretch>
            <a:fillRect/>
          </a:stretch>
        </p:blipFill>
        <p:spPr>
          <a:xfrm>
            <a:off x="5655310" y="1558925"/>
            <a:ext cx="5774055" cy="4491355"/>
          </a:xfrm>
          <a:prstGeom prst="parallelogram">
            <a:avLst/>
          </a:prstGeom>
          <a:noFill/>
          <a:ln w="9525">
            <a:noFill/>
          </a:ln>
          <a:effectLst>
            <a:outerShdw blurRad="50800" dist="177800" dir="2700000" algn="tl" rotWithShape="0">
              <a:prstClr val="black">
                <a:alpha val="15000"/>
              </a:prstClr>
            </a:outerShdw>
          </a:effec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ym typeface="+mn-ea"/>
              </a:rPr>
              <a:t>云计算在金融领域中的应用</a:t>
            </a:r>
            <a:endParaRPr lang="zh-CN" altLang="en-US">
              <a:sym typeface="+mn-ea"/>
            </a:endParaRPr>
          </a:p>
        </p:txBody>
      </p:sp>
      <p:grpSp>
        <p:nvGrpSpPr>
          <p:cNvPr id="16" name="组合 15"/>
          <p:cNvGrpSpPr/>
          <p:nvPr/>
        </p:nvGrpSpPr>
        <p:grpSpPr>
          <a:xfrm>
            <a:off x="634365" y="887095"/>
            <a:ext cx="4415904" cy="473075"/>
            <a:chOff x="2347" y="2773"/>
            <a:chExt cx="7927"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7735"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74523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（二）云计算在银行领域的应用</a:t>
            </a:r>
            <a:endParaRPr lang="zh-CN" altLang="en-US" sz="1800" b="1" dirty="0">
              <a:solidFill>
                <a:schemeClr val="bg1"/>
              </a:solidFill>
              <a:latin typeface="微软雅黑" panose="020B0503020204020204" charset="-122"/>
              <a:ea typeface="微软雅黑" panose="020B0503020204020204" charset="-122"/>
              <a:sym typeface="+mn-ea"/>
            </a:endParaRPr>
          </a:p>
        </p:txBody>
      </p:sp>
      <p:grpSp>
        <p:nvGrpSpPr>
          <p:cNvPr id="5" name="组合 4"/>
          <p:cNvGrpSpPr/>
          <p:nvPr/>
        </p:nvGrpSpPr>
        <p:grpSpPr>
          <a:xfrm>
            <a:off x="2283877" y="2846914"/>
            <a:ext cx="1185154" cy="1330630"/>
            <a:chOff x="562959" y="1254450"/>
            <a:chExt cx="919426" cy="1032287"/>
          </a:xfrm>
          <a:solidFill>
            <a:srgbClr val="526580"/>
          </a:solidFill>
        </p:grpSpPr>
        <p:sp>
          <p:nvSpPr>
            <p:cNvPr id="2" name="等腰三角形 46"/>
            <p:cNvSpPr>
              <a:spLocks noChangeArrowheads="1"/>
            </p:cNvSpPr>
            <p:nvPr/>
          </p:nvSpPr>
          <p:spPr bwMode="auto">
            <a:xfrm rot="5400000">
              <a:off x="579242" y="2056357"/>
              <a:ext cx="214097" cy="246663"/>
            </a:xfrm>
            <a:prstGeom prst="triangle">
              <a:avLst>
                <a:gd name="adj" fmla="val 0"/>
              </a:avLst>
            </a:prstGeom>
            <a:grpFill/>
            <a:ln>
              <a:noFill/>
            </a:ln>
          </p:spPr>
          <p:txBody>
            <a:bodyPr anchor="ctr"/>
            <a:p>
              <a:pPr algn="ctr"/>
              <a:endParaRPr lang="zh-CN" altLang="zh-CN" sz="2000">
                <a:solidFill>
                  <a:schemeClr val="bg1"/>
                </a:solidFill>
                <a:cs typeface="+mn-ea"/>
                <a:sym typeface="+mn-lt"/>
              </a:endParaRPr>
            </a:p>
          </p:txBody>
        </p:sp>
        <p:sp>
          <p:nvSpPr>
            <p:cNvPr id="7" name="矩形 44"/>
            <p:cNvSpPr>
              <a:spLocks noChangeArrowheads="1"/>
            </p:cNvSpPr>
            <p:nvPr/>
          </p:nvSpPr>
          <p:spPr bwMode="auto">
            <a:xfrm>
              <a:off x="562959" y="1254450"/>
              <a:ext cx="919426" cy="839787"/>
            </a:xfrm>
            <a:prstGeom prst="rect">
              <a:avLst/>
            </a:prstGeom>
            <a:grpFill/>
            <a:ln>
              <a:noFill/>
            </a:ln>
          </p:spPr>
          <p:txBody>
            <a:bodyPr anchor="ctr"/>
            <a:p>
              <a:pPr algn="ctr"/>
              <a:r>
                <a:rPr lang="en-US" altLang="zh-CN" sz="4000" b="1" dirty="0">
                  <a:solidFill>
                    <a:schemeClr val="bg1"/>
                  </a:solidFill>
                  <a:cs typeface="+mn-ea"/>
                  <a:sym typeface="+mn-lt"/>
                </a:rPr>
                <a:t>1</a:t>
              </a:r>
              <a:endParaRPr lang="zh-CN" altLang="en-US" sz="4000" b="1" dirty="0">
                <a:solidFill>
                  <a:schemeClr val="bg1"/>
                </a:solidFill>
                <a:cs typeface="+mn-ea"/>
                <a:sym typeface="+mn-lt"/>
              </a:endParaRPr>
            </a:p>
          </p:txBody>
        </p:sp>
      </p:grpSp>
      <p:sp>
        <p:nvSpPr>
          <p:cNvPr id="8" name="TextBox 76"/>
          <p:cNvSpPr txBox="1"/>
          <p:nvPr/>
        </p:nvSpPr>
        <p:spPr>
          <a:xfrm>
            <a:off x="1790382" y="4298315"/>
            <a:ext cx="2232248" cy="706755"/>
          </a:xfrm>
          <a:prstGeom prst="rect">
            <a:avLst/>
          </a:prstGeom>
          <a:solidFill>
            <a:srgbClr val="526580"/>
          </a:solidFill>
        </p:spPr>
        <p:txBody>
          <a:bodyPr wrap="square" rtlCol="0">
            <a:spAutoFit/>
          </a:bodyPr>
          <a:p>
            <a:pPr algn="ctr"/>
            <a:r>
              <a:rPr lang="zh-CN" altLang="zh-CN" sz="2000" dirty="0">
                <a:solidFill>
                  <a:schemeClr val="bg1"/>
                </a:solidFill>
              </a:rPr>
              <a:t>增强银行的数据处理能力</a:t>
            </a:r>
            <a:endParaRPr lang="zh-CN" altLang="zh-CN" sz="2000" dirty="0">
              <a:solidFill>
                <a:schemeClr val="bg1"/>
              </a:solidFill>
            </a:endParaRPr>
          </a:p>
        </p:txBody>
      </p:sp>
      <p:grpSp>
        <p:nvGrpSpPr>
          <p:cNvPr id="9" name="组合 8"/>
          <p:cNvGrpSpPr/>
          <p:nvPr/>
        </p:nvGrpSpPr>
        <p:grpSpPr>
          <a:xfrm>
            <a:off x="5503711" y="2846914"/>
            <a:ext cx="1185154" cy="1330630"/>
            <a:chOff x="562959" y="1254450"/>
            <a:chExt cx="919426" cy="1032287"/>
          </a:xfrm>
          <a:solidFill>
            <a:schemeClr val="accent2"/>
          </a:solidFill>
        </p:grpSpPr>
        <p:sp>
          <p:nvSpPr>
            <p:cNvPr id="10" name="等腰三角形 46"/>
            <p:cNvSpPr>
              <a:spLocks noChangeArrowheads="1"/>
            </p:cNvSpPr>
            <p:nvPr/>
          </p:nvSpPr>
          <p:spPr bwMode="auto">
            <a:xfrm rot="5400000">
              <a:off x="579242" y="2056357"/>
              <a:ext cx="214097" cy="246663"/>
            </a:xfrm>
            <a:prstGeom prst="triangle">
              <a:avLst>
                <a:gd name="adj" fmla="val 0"/>
              </a:avLst>
            </a:prstGeom>
            <a:grpFill/>
            <a:ln>
              <a:noFill/>
            </a:ln>
          </p:spPr>
          <p:txBody>
            <a:bodyPr anchor="ctr"/>
            <a:p>
              <a:pPr algn="ctr"/>
              <a:endParaRPr lang="zh-CN" altLang="zh-CN" sz="2000">
                <a:solidFill>
                  <a:schemeClr val="bg1"/>
                </a:solidFill>
                <a:cs typeface="+mn-ea"/>
                <a:sym typeface="+mn-lt"/>
              </a:endParaRPr>
            </a:p>
          </p:txBody>
        </p:sp>
        <p:sp>
          <p:nvSpPr>
            <p:cNvPr id="11" name="矩形 44"/>
            <p:cNvSpPr>
              <a:spLocks noChangeArrowheads="1"/>
            </p:cNvSpPr>
            <p:nvPr/>
          </p:nvSpPr>
          <p:spPr bwMode="auto">
            <a:xfrm>
              <a:off x="562959" y="1254450"/>
              <a:ext cx="919426" cy="839787"/>
            </a:xfrm>
            <a:prstGeom prst="rect">
              <a:avLst/>
            </a:prstGeom>
            <a:grpFill/>
            <a:ln>
              <a:noFill/>
            </a:ln>
          </p:spPr>
          <p:txBody>
            <a:bodyPr anchor="ctr"/>
            <a:p>
              <a:pPr algn="ctr"/>
              <a:r>
                <a:rPr lang="en-US" altLang="zh-CN" sz="4000" b="1" dirty="0">
                  <a:solidFill>
                    <a:schemeClr val="bg1"/>
                  </a:solidFill>
                  <a:cs typeface="+mn-ea"/>
                  <a:sym typeface="+mn-lt"/>
                </a:rPr>
                <a:t>2</a:t>
              </a:r>
              <a:endParaRPr lang="zh-CN" altLang="en-US" sz="4000" b="1" dirty="0">
                <a:solidFill>
                  <a:schemeClr val="bg1"/>
                </a:solidFill>
                <a:cs typeface="+mn-ea"/>
                <a:sym typeface="+mn-lt"/>
              </a:endParaRPr>
            </a:p>
          </p:txBody>
        </p:sp>
      </p:grpSp>
      <p:sp>
        <p:nvSpPr>
          <p:cNvPr id="3" name="TextBox 81"/>
          <p:cNvSpPr txBox="1"/>
          <p:nvPr/>
        </p:nvSpPr>
        <p:spPr>
          <a:xfrm>
            <a:off x="4831080" y="4298315"/>
            <a:ext cx="2531110" cy="706755"/>
          </a:xfrm>
          <a:prstGeom prst="rect">
            <a:avLst/>
          </a:prstGeom>
          <a:solidFill>
            <a:schemeClr val="accent2"/>
          </a:solidFill>
        </p:spPr>
        <p:txBody>
          <a:bodyPr wrap="square" rtlCol="0">
            <a:spAutoFit/>
          </a:bodyPr>
          <a:p>
            <a:pPr algn="ctr"/>
            <a:r>
              <a:rPr lang="zh-CN" altLang="zh-CN" sz="2000" dirty="0">
                <a:solidFill>
                  <a:schemeClr val="bg1"/>
                </a:solidFill>
              </a:rPr>
              <a:t>增强银行数据的存储能力和可靠性</a:t>
            </a:r>
            <a:endParaRPr lang="zh-CN" altLang="zh-CN" sz="2000" dirty="0">
              <a:solidFill>
                <a:schemeClr val="bg1"/>
              </a:solidFill>
            </a:endParaRPr>
          </a:p>
        </p:txBody>
      </p:sp>
      <p:grpSp>
        <p:nvGrpSpPr>
          <p:cNvPr id="4" name="组合 3"/>
          <p:cNvGrpSpPr/>
          <p:nvPr/>
        </p:nvGrpSpPr>
        <p:grpSpPr>
          <a:xfrm>
            <a:off x="8580499" y="2846914"/>
            <a:ext cx="1185154" cy="1330630"/>
            <a:chOff x="562959" y="1254450"/>
            <a:chExt cx="919426" cy="1032287"/>
          </a:xfrm>
          <a:solidFill>
            <a:schemeClr val="accent5"/>
          </a:solidFill>
        </p:grpSpPr>
        <p:sp>
          <p:nvSpPr>
            <p:cNvPr id="17" name="等腰三角形 46"/>
            <p:cNvSpPr>
              <a:spLocks noChangeArrowheads="1"/>
            </p:cNvSpPr>
            <p:nvPr/>
          </p:nvSpPr>
          <p:spPr bwMode="auto">
            <a:xfrm rot="5400000">
              <a:off x="579242" y="2056357"/>
              <a:ext cx="214097" cy="246663"/>
            </a:xfrm>
            <a:prstGeom prst="triangle">
              <a:avLst>
                <a:gd name="adj" fmla="val 0"/>
              </a:avLst>
            </a:prstGeom>
            <a:grpFill/>
            <a:ln>
              <a:noFill/>
            </a:ln>
          </p:spPr>
          <p:txBody>
            <a:bodyPr anchor="ctr"/>
            <a:p>
              <a:pPr algn="ctr"/>
              <a:endParaRPr lang="zh-CN" altLang="zh-CN" sz="2000">
                <a:solidFill>
                  <a:schemeClr val="bg1"/>
                </a:solidFill>
                <a:cs typeface="+mn-ea"/>
                <a:sym typeface="+mn-lt"/>
              </a:endParaRPr>
            </a:p>
          </p:txBody>
        </p:sp>
        <p:sp>
          <p:nvSpPr>
            <p:cNvPr id="18" name="矩形 44"/>
            <p:cNvSpPr>
              <a:spLocks noChangeArrowheads="1"/>
            </p:cNvSpPr>
            <p:nvPr/>
          </p:nvSpPr>
          <p:spPr bwMode="auto">
            <a:xfrm>
              <a:off x="562959" y="1254450"/>
              <a:ext cx="919426" cy="839787"/>
            </a:xfrm>
            <a:prstGeom prst="rect">
              <a:avLst/>
            </a:prstGeom>
            <a:grpFill/>
            <a:ln>
              <a:noFill/>
            </a:ln>
          </p:spPr>
          <p:txBody>
            <a:bodyPr anchor="ctr"/>
            <a:p>
              <a:pPr algn="ctr"/>
              <a:r>
                <a:rPr lang="en-US" altLang="zh-CN" sz="4000" b="1" dirty="0">
                  <a:solidFill>
                    <a:schemeClr val="bg1"/>
                  </a:solidFill>
                  <a:cs typeface="+mn-ea"/>
                  <a:sym typeface="+mn-lt"/>
                </a:rPr>
                <a:t>3</a:t>
              </a:r>
              <a:endParaRPr lang="zh-CN" altLang="en-US" sz="4000" b="1" dirty="0">
                <a:solidFill>
                  <a:schemeClr val="bg1"/>
                </a:solidFill>
                <a:cs typeface="+mn-ea"/>
                <a:sym typeface="+mn-lt"/>
              </a:endParaRPr>
            </a:p>
          </p:txBody>
        </p:sp>
      </p:grpSp>
      <p:sp>
        <p:nvSpPr>
          <p:cNvPr id="19" name="TextBox 86"/>
          <p:cNvSpPr txBox="1"/>
          <p:nvPr/>
        </p:nvSpPr>
        <p:spPr>
          <a:xfrm>
            <a:off x="8087004" y="4298315"/>
            <a:ext cx="2016224" cy="706755"/>
          </a:xfrm>
          <a:prstGeom prst="rect">
            <a:avLst/>
          </a:prstGeom>
          <a:solidFill>
            <a:schemeClr val="accent5"/>
          </a:solidFill>
        </p:spPr>
        <p:txBody>
          <a:bodyPr wrap="square" rtlCol="0">
            <a:spAutoFit/>
          </a:bodyPr>
          <a:p>
            <a:pPr algn="ctr"/>
            <a:r>
              <a:rPr lang="zh-CN" altLang="zh-CN" sz="2000" dirty="0">
                <a:solidFill>
                  <a:schemeClr val="bg1"/>
                </a:solidFill>
              </a:rPr>
              <a:t>降低成本，提高银行运营效率</a:t>
            </a:r>
            <a:endParaRPr lang="zh-CN" altLang="zh-CN" sz="2000" dirty="0">
              <a:solidFill>
                <a:schemeClr val="bg1"/>
              </a:solidFill>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P spid="3" grpId="0" bldLvl="0" animBg="1"/>
      <p:bldP spid="19"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a:off x="1353" y="600"/>
            <a:ext cx="6879636" cy="6879636"/>
          </a:xfrm>
          <a:prstGeom prst="rtTriangle">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3" name="任意多边形 2"/>
          <p:cNvSpPr/>
          <p:nvPr>
            <p:custDataLst>
              <p:tags r:id="rId2"/>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6" name="文本框 5"/>
          <p:cNvSpPr txBox="1"/>
          <p:nvPr/>
        </p:nvSpPr>
        <p:spPr>
          <a:xfrm>
            <a:off x="5423783" y="2272061"/>
            <a:ext cx="6229850" cy="2306955"/>
          </a:xfrm>
          <a:prstGeom prst="rect">
            <a:avLst/>
          </a:prstGeom>
          <a:noFill/>
        </p:spPr>
        <p:txBody>
          <a:bodyPr wrap="square" rtlCol="0">
            <a:spAutoFit/>
          </a:bodyPr>
          <a:lstStyle/>
          <a:p>
            <a:pPr algn="ctr"/>
            <a:r>
              <a:rPr kumimoji="1" lang="zh-CN" altLang="en-US" sz="7200" b="1" dirty="0" smtClean="0">
                <a:solidFill>
                  <a:prstClr val="white">
                    <a:lumMod val="50000"/>
                  </a:prstClr>
                </a:solidFill>
                <a:cs typeface="+mn-ea"/>
                <a:sym typeface="+mn-lt"/>
              </a:rPr>
              <a:t>感谢观看 </a:t>
            </a:r>
            <a:r>
              <a:rPr kumimoji="1" lang="en-US" altLang="zh-CN" sz="7200" b="1" dirty="0" smtClean="0">
                <a:solidFill>
                  <a:prstClr val="white">
                    <a:lumMod val="50000"/>
                  </a:prstClr>
                </a:solidFill>
                <a:cs typeface="+mn-ea"/>
                <a:sym typeface="+mn-lt"/>
              </a:rPr>
              <a:t>THANK YOU!</a:t>
            </a:r>
            <a:endParaRPr kumimoji="1" lang="en-US" altLang="zh-CN" sz="7200" b="1" dirty="0" smtClean="0">
              <a:solidFill>
                <a:prstClr val="white">
                  <a:lumMod val="50000"/>
                </a:prstClr>
              </a:solidFill>
              <a:cs typeface="+mn-ea"/>
              <a:sym typeface="+mn-lt"/>
            </a:endParaRPr>
          </a:p>
        </p:txBody>
      </p:sp>
      <p:sp>
        <p:nvSpPr>
          <p:cNvPr id="9" name="文本框 8"/>
          <p:cNvSpPr txBox="1"/>
          <p:nvPr/>
        </p:nvSpPr>
        <p:spPr>
          <a:xfrm rot="2648766">
            <a:off x="963533" y="1860942"/>
            <a:ext cx="4992812" cy="748030"/>
          </a:xfrm>
          <a:prstGeom prst="rect">
            <a:avLst/>
          </a:prstGeom>
          <a:noFill/>
        </p:spPr>
        <p:txBody>
          <a:bodyPr wrap="square" rtlCol="0">
            <a:spAutoFit/>
          </a:bodyPr>
          <a:lstStyle/>
          <a:p>
            <a:r>
              <a:rPr kumimoji="1" lang="en-US" altLang="zh-CN" sz="4265" dirty="0">
                <a:solidFill>
                  <a:schemeClr val="accent1"/>
                </a:solidFill>
                <a:latin typeface="Agency FB" panose="020B0503020202020204" pitchFamily="34" charset="0"/>
                <a:cs typeface="+mn-ea"/>
                <a:sym typeface="+mn-lt"/>
              </a:rPr>
              <a:t>BUSINESS POWERPOINT</a:t>
            </a:r>
            <a:endParaRPr kumimoji="1" lang="en-US" altLang="zh-CN" sz="4265" dirty="0">
              <a:solidFill>
                <a:schemeClr val="accent1"/>
              </a:solidFill>
              <a:latin typeface="Agency FB" panose="020B0503020202020204" pitchFamily="34" charset="0"/>
              <a:cs typeface="+mn-ea"/>
              <a:sym typeface="+mn-lt"/>
            </a:endParaRPr>
          </a:p>
        </p:txBody>
      </p:sp>
      <p:sp>
        <p:nvSpPr>
          <p:cNvPr id="12" name="直角三角形 11"/>
          <p:cNvSpPr/>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DBEFF9">
                  <a:lumMod val="25000"/>
                </a:srgb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金融科技的定义</a:t>
            </a:r>
            <a:endParaRPr lang="zh-CN" altLang="en-US">
              <a:solidFill>
                <a:schemeClr val="accent1"/>
              </a:solidFill>
            </a:endParaRPr>
          </a:p>
        </p:txBody>
      </p:sp>
      <p:grpSp>
        <p:nvGrpSpPr>
          <p:cNvPr id="16" name="组合 15"/>
          <p:cNvGrpSpPr/>
          <p:nvPr/>
        </p:nvGrpSpPr>
        <p:grpSpPr>
          <a:xfrm>
            <a:off x="634365" y="887095"/>
            <a:ext cx="3764687" cy="473075"/>
            <a:chOff x="2347" y="2773"/>
            <a:chExt cx="6758"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566"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40677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（二）金融科技的内涵和外延</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1743075" y="1854835"/>
            <a:ext cx="8798560" cy="891540"/>
          </a:xfrm>
          <a:prstGeom prst="rect">
            <a:avLst/>
          </a:prstGeom>
          <a:noFill/>
        </p:spPr>
        <p:txBody>
          <a:bodyPr wrap="square">
            <a:spAutoFit/>
          </a:bodyPr>
          <a:p>
            <a:pPr>
              <a:lnSpc>
                <a:spcPct val="130000"/>
              </a:lnSpc>
              <a:spcBef>
                <a:spcPts val="0"/>
              </a:spcBef>
              <a:spcAft>
                <a:spcPts val="0"/>
              </a:spcAft>
            </a:pPr>
            <a:r>
              <a:rPr lang="zh-CN" altLang="en-US" sz="2000" dirty="0">
                <a:latin typeface="微软雅黑" panose="020B0503020204020204" charset="-122"/>
                <a:ea typeface="微软雅黑" panose="020B0503020204020204" charset="-122"/>
                <a:cs typeface="微软雅黑" panose="020B0503020204020204" charset="-122"/>
              </a:rPr>
              <a:t>将金融科技的本质看做是一种技术。认为所有可以创造或强化金融服务供给的技术都可以广义地定义为金融科技。</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743075" y="3176905"/>
            <a:ext cx="8799195" cy="891540"/>
          </a:xfrm>
          <a:prstGeom prst="rect">
            <a:avLst/>
          </a:prstGeom>
          <a:noFill/>
        </p:spPr>
        <p:txBody>
          <a:bodyPr wrap="square">
            <a:spAutoFit/>
          </a:bodyPr>
          <a:p>
            <a:pPr>
              <a:lnSpc>
                <a:spcPct val="130000"/>
              </a:lnSpc>
              <a:spcBef>
                <a:spcPts val="0"/>
              </a:spcBef>
              <a:spcAft>
                <a:spcPts val="0"/>
              </a:spcAft>
            </a:pPr>
            <a:r>
              <a:rPr lang="zh-CN" altLang="en-US" sz="2000" dirty="0">
                <a:latin typeface="微软雅黑" panose="020B0503020204020204" charset="-122"/>
                <a:ea typeface="微软雅黑" panose="020B0503020204020204" charset="-122"/>
                <a:cs typeface="微软雅黑" panose="020B0503020204020204" charset="-122"/>
              </a:rPr>
              <a:t>金融科技是一种技术驱动的金融活动或金融创新。或者说，金融科技属于一种新型的商业模式。</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743075" y="4417472"/>
            <a:ext cx="6096000" cy="553085"/>
          </a:xfrm>
          <a:prstGeom prst="rect">
            <a:avLst/>
          </a:prstGeom>
          <a:noFill/>
        </p:spPr>
        <p:txBody>
          <a:bodyPr wrap="square">
            <a:spAutoFit/>
          </a:bodyPr>
          <a:p>
            <a:pPr>
              <a:lnSpc>
                <a:spcPct val="150000"/>
              </a:lnSpc>
              <a:spcBef>
                <a:spcPts val="0"/>
              </a:spcBef>
              <a:spcAft>
                <a:spcPts val="0"/>
              </a:spcAft>
            </a:pPr>
            <a:r>
              <a:rPr lang="zh-CN" altLang="en-US" sz="2000" dirty="0">
                <a:latin typeface="微软雅黑" panose="020B0503020204020204" charset="-122"/>
                <a:ea typeface="微软雅黑" panose="020B0503020204020204" charset="-122"/>
                <a:cs typeface="微软雅黑" panose="020B0503020204020204" charset="-122"/>
              </a:rPr>
              <a:t>金融科技可以界定为金融科技公司。</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nvSpPr>
        <p:spPr>
          <a:xfrm>
            <a:off x="1743075" y="5359400"/>
            <a:ext cx="8799195" cy="891540"/>
          </a:xfrm>
          <a:prstGeom prst="rect">
            <a:avLst/>
          </a:prstGeom>
          <a:noFill/>
        </p:spPr>
        <p:txBody>
          <a:bodyPr wrap="square">
            <a:spAutoFit/>
          </a:bodyPr>
          <a:p>
            <a:pPr>
              <a:lnSpc>
                <a:spcPct val="130000"/>
              </a:lnSpc>
              <a:spcBef>
                <a:spcPts val="0"/>
              </a:spcBef>
              <a:spcAft>
                <a:spcPts val="0"/>
              </a:spcAft>
            </a:pPr>
            <a:r>
              <a:rPr lang="zh-CN" altLang="en-US" sz="2000" dirty="0">
                <a:latin typeface="微软雅黑" panose="020B0503020204020204" charset="-122"/>
                <a:ea typeface="微软雅黑" panose="020B0503020204020204" charset="-122"/>
                <a:cs typeface="微软雅黑" panose="020B0503020204020204" charset="-122"/>
              </a:rPr>
              <a:t>符合某些综合特征的商业模式。这种观点金融科技具有边际利润低、轻资产、可扩展性、创新性和可塑性高五大特征。</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5" name="圆角矩形 4"/>
          <p:cNvSpPr/>
          <p:nvPr/>
        </p:nvSpPr>
        <p:spPr>
          <a:xfrm>
            <a:off x="889000" y="1950720"/>
            <a:ext cx="692150" cy="660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latin typeface="DINPro-Black" panose="02000503030000020004" charset="0"/>
                <a:cs typeface="DINPro-Black" panose="02000503030000020004" charset="0"/>
              </a:rPr>
              <a:t>01</a:t>
            </a:r>
            <a:endParaRPr lang="en-US" altLang="zh-CN" sz="2400">
              <a:latin typeface="DINPro-Black" panose="02000503030000020004" charset="0"/>
              <a:cs typeface="DINPro-Black" panose="02000503030000020004" charset="0"/>
            </a:endParaRPr>
          </a:p>
        </p:txBody>
      </p:sp>
      <p:sp>
        <p:nvSpPr>
          <p:cNvPr id="7" name="圆角矩形 6"/>
          <p:cNvSpPr/>
          <p:nvPr/>
        </p:nvSpPr>
        <p:spPr>
          <a:xfrm>
            <a:off x="889000" y="3292475"/>
            <a:ext cx="692150" cy="660400"/>
          </a:xfrm>
          <a:prstGeom prst="roundRect">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latin typeface="DINPro-Black" panose="02000503030000020004" charset="0"/>
                <a:cs typeface="DINPro-Black" panose="02000503030000020004" charset="0"/>
              </a:rPr>
              <a:t>02</a:t>
            </a:r>
            <a:endParaRPr lang="en-US" altLang="zh-CN" sz="2400">
              <a:latin typeface="DINPro-Black" panose="02000503030000020004" charset="0"/>
              <a:cs typeface="DINPro-Black" panose="02000503030000020004" charset="0"/>
            </a:endParaRPr>
          </a:p>
        </p:txBody>
      </p:sp>
      <p:sp>
        <p:nvSpPr>
          <p:cNvPr id="8" name="圆角矩形 7"/>
          <p:cNvSpPr/>
          <p:nvPr/>
        </p:nvSpPr>
        <p:spPr>
          <a:xfrm>
            <a:off x="889000" y="4417695"/>
            <a:ext cx="692150" cy="66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latin typeface="DINPro-Black" panose="02000503030000020004" charset="0"/>
                <a:cs typeface="DINPro-Black" panose="02000503030000020004" charset="0"/>
              </a:rPr>
              <a:t>03</a:t>
            </a:r>
            <a:endParaRPr lang="en-US" altLang="zh-CN" sz="2400">
              <a:latin typeface="DINPro-Black" panose="02000503030000020004" charset="0"/>
              <a:cs typeface="DINPro-Black" panose="02000503030000020004" charset="0"/>
            </a:endParaRPr>
          </a:p>
        </p:txBody>
      </p:sp>
      <p:sp>
        <p:nvSpPr>
          <p:cNvPr id="9" name="圆角矩形 8"/>
          <p:cNvSpPr/>
          <p:nvPr/>
        </p:nvSpPr>
        <p:spPr>
          <a:xfrm>
            <a:off x="889000" y="5470525"/>
            <a:ext cx="692150" cy="660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latin typeface="DINPro-Black" panose="02000503030000020004" charset="0"/>
                <a:cs typeface="DINPro-Black" panose="02000503030000020004" charset="0"/>
              </a:rPr>
              <a:t>04</a:t>
            </a:r>
            <a:endParaRPr lang="en-US" altLang="zh-CN" sz="2400">
              <a:latin typeface="DINPro-Black" panose="02000503030000020004" charset="0"/>
              <a:cs typeface="DINPro-Black" panose="02000503030000020004"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custDataLst>
              <p:tags r:id="rId1"/>
            </p:custDataLst>
          </p:nvPr>
        </p:nvSpPr>
        <p:spPr>
          <a:xfrm>
            <a:off x="956945" y="2065020"/>
            <a:ext cx="10278110" cy="27273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sp>
        <p:nvSpPr>
          <p:cNvPr id="6" name="标题 5"/>
          <p:cNvSpPr>
            <a:spLocks noGrp="1"/>
          </p:cNvSpPr>
          <p:nvPr>
            <p:ph type="title"/>
          </p:nvPr>
        </p:nvSpPr>
        <p:spPr/>
        <p:txBody>
          <a:bodyPr/>
          <a:p>
            <a:r>
              <a:rPr lang="zh-CN" altLang="en-US">
                <a:solidFill>
                  <a:schemeClr val="accent1"/>
                </a:solidFill>
              </a:rPr>
              <a:t>金融科技的定义</a:t>
            </a:r>
            <a:endParaRPr lang="zh-CN" altLang="en-US">
              <a:solidFill>
                <a:schemeClr val="accent1"/>
              </a:solidFill>
            </a:endParaRPr>
          </a:p>
        </p:txBody>
      </p:sp>
      <p:grpSp>
        <p:nvGrpSpPr>
          <p:cNvPr id="16" name="组合 15"/>
          <p:cNvGrpSpPr/>
          <p:nvPr/>
        </p:nvGrpSpPr>
        <p:grpSpPr>
          <a:xfrm>
            <a:off x="634365" y="887095"/>
            <a:ext cx="2929080" cy="473075"/>
            <a:chOff x="2347" y="2773"/>
            <a:chExt cx="5258"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5066"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53936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（三）本书的定义</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13" name="TextBox 6"/>
          <p:cNvSpPr txBox="1"/>
          <p:nvPr>
            <p:custDataLst>
              <p:tags r:id="rId2"/>
            </p:custDataLst>
          </p:nvPr>
        </p:nvSpPr>
        <p:spPr>
          <a:xfrm>
            <a:off x="889000" y="5394960"/>
            <a:ext cx="10485120" cy="1014730"/>
          </a:xfrm>
          <a:prstGeom prst="rect">
            <a:avLst/>
          </a:prstGeom>
          <a:noFill/>
        </p:spPr>
        <p:txBody>
          <a:bodyPr wrap="square" rtlCol="0">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rPr>
              <a:t>金融科技就是金融服务与底层技术的结合，应用人工智能、大数据、云计算以及区块链等，打造金融支付、融资、投资、保险以及基础设施等领域的新服务模式。</a:t>
            </a: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endParaRPr>
          </a:p>
        </p:txBody>
      </p:sp>
      <p:pic>
        <p:nvPicPr>
          <p:cNvPr id="107" name="图片 106"/>
          <p:cNvPicPr>
            <a:picLocks noChangeAspect="1"/>
          </p:cNvPicPr>
          <p:nvPr/>
        </p:nvPicPr>
        <p:blipFill>
          <a:blip r:embed="rId3"/>
          <a:srcRect t="5817" b="12556"/>
          <a:stretch>
            <a:fillRect/>
          </a:stretch>
        </p:blipFill>
        <p:spPr>
          <a:xfrm>
            <a:off x="1866900" y="1684655"/>
            <a:ext cx="8459470" cy="3453130"/>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pic>
        <p:nvPicPr>
          <p:cNvPr id="5" name="图片 4" descr="logo2"/>
          <p:cNvPicPr>
            <a:picLocks noChangeAspect="1"/>
          </p:cNvPicPr>
          <p:nvPr/>
        </p:nvPicPr>
        <p:blipFill>
          <a:blip r:embed="rId5"/>
          <a:stretch>
            <a:fillRect/>
          </a:stretch>
        </p:blipFill>
        <p:spPr>
          <a:xfrm>
            <a:off x="9654701" y="210547"/>
            <a:ext cx="2366141" cy="524869"/>
          </a:xfrm>
          <a:prstGeom prst="rect">
            <a:avLst/>
          </a:prstGeom>
        </p:spPr>
      </p:pic>
      <p:sp>
        <p:nvSpPr>
          <p:cNvPr id="7" name="文本框 6"/>
          <p:cNvSpPr txBox="1"/>
          <p:nvPr/>
        </p:nvSpPr>
        <p:spPr>
          <a:xfrm>
            <a:off x="5572125" y="2372360"/>
            <a:ext cx="5827395" cy="1896745"/>
          </a:xfrm>
          <a:prstGeom prst="rect">
            <a:avLst/>
          </a:prstGeom>
          <a:noFill/>
        </p:spPr>
        <p:txBody>
          <a:bodyPr wrap="square" rtlCol="0">
            <a:spAutoFit/>
          </a:bodyPr>
          <a:p>
            <a:pPr algn="l"/>
            <a:r>
              <a:rPr kumimoji="1" lang="zh-CN" altLang="en-US" sz="5865" b="1" dirty="0" smtClean="0">
                <a:solidFill>
                  <a:srgbClr val="43536A"/>
                </a:solidFill>
                <a:cs typeface="+mn-ea"/>
                <a:sym typeface="+mn-lt"/>
              </a:rPr>
              <a:t>金融科技新技术之间的关系</a:t>
            </a:r>
            <a:endParaRPr kumimoji="1" lang="zh-CN" altLang="en-US" sz="5865" b="1" dirty="0" smtClean="0">
              <a:solidFill>
                <a:srgbClr val="43536A"/>
              </a:solidFill>
              <a:cs typeface="+mn-ea"/>
              <a:sym typeface="+mn-lt"/>
            </a:endParaRPr>
          </a:p>
        </p:txBody>
      </p:sp>
      <p:sp>
        <p:nvSpPr>
          <p:cNvPr id="8" name="平行四边形 7"/>
          <p:cNvSpPr/>
          <p:nvPr>
            <p:custDataLst>
              <p:tags r:id="rId6"/>
            </p:custDataLst>
          </p:nvPr>
        </p:nvSpPr>
        <p:spPr>
          <a:xfrm>
            <a:off x="5571948" y="437398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主讲人：刘杨</a:t>
            </a:r>
            <a:endParaRPr kumimoji="1" lang="zh-CN" altLang="en-US" sz="1600" dirty="0">
              <a:solidFill>
                <a:schemeClr val="dk1"/>
              </a:solidFill>
              <a:latin typeface="+mn-ea"/>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p:bldP spid="12" grpId="0" bldLvl="0" animBg="1"/>
      <p:bldP spid="16" grpId="0" bldLvl="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金融科技新技术之间的关系</a:t>
            </a:r>
            <a:endParaRPr lang="zh-CN" altLang="en-US">
              <a:solidFill>
                <a:schemeClr val="accent1"/>
              </a:solidFill>
            </a:endParaRPr>
          </a:p>
        </p:txBody>
      </p:sp>
      <p:sp>
        <p:nvSpPr>
          <p:cNvPr id="34" name="矩形 33"/>
          <p:cNvSpPr/>
          <p:nvPr>
            <p:custDataLst>
              <p:tags r:id="rId1"/>
            </p:custDataLst>
          </p:nvPr>
        </p:nvSpPr>
        <p:spPr>
          <a:xfrm>
            <a:off x="780098" y="874830"/>
            <a:ext cx="10632440" cy="5563235"/>
          </a:xfrm>
          <a:prstGeom prst="rect">
            <a:avLst/>
          </a:prstGeom>
          <a:noFill/>
          <a:ln>
            <a:solidFill>
              <a:schemeClr val="accent5"/>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11" name="图片 10" descr="D:\Tao_xy工作\校园-设计服务\辽宁现代服务\互联网金融\02\图片3.png图片3"/>
          <p:cNvPicPr>
            <a:picLocks noChangeAspect="1"/>
          </p:cNvPicPr>
          <p:nvPr/>
        </p:nvPicPr>
        <p:blipFill>
          <a:blip r:embed="rId2"/>
          <a:srcRect/>
          <a:stretch>
            <a:fillRect/>
          </a:stretch>
        </p:blipFill>
        <p:spPr>
          <a:xfrm>
            <a:off x="939165" y="1559560"/>
            <a:ext cx="10314940" cy="4193540"/>
          </a:xfrm>
          <a:prstGeom prst="rect">
            <a:avLst/>
          </a:prstGeom>
        </p:spPr>
      </p:pic>
    </p:spTree>
  </p:cSld>
  <p:clrMapOvr>
    <a:masterClrMapping/>
  </p:clrMapOvr>
  <p:transition spd="med" advClick="0" advTm="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pic>
        <p:nvPicPr>
          <p:cNvPr id="5" name="图片 4" descr="logo2"/>
          <p:cNvPicPr>
            <a:picLocks noChangeAspect="1"/>
          </p:cNvPicPr>
          <p:nvPr/>
        </p:nvPicPr>
        <p:blipFill>
          <a:blip r:embed="rId5"/>
          <a:stretch>
            <a:fillRect/>
          </a:stretch>
        </p:blipFill>
        <p:spPr>
          <a:xfrm>
            <a:off x="9654701" y="210547"/>
            <a:ext cx="2366141" cy="524869"/>
          </a:xfrm>
          <a:prstGeom prst="rect">
            <a:avLst/>
          </a:prstGeom>
        </p:spPr>
      </p:pic>
      <p:sp>
        <p:nvSpPr>
          <p:cNvPr id="7" name="文本框 6"/>
          <p:cNvSpPr txBox="1"/>
          <p:nvPr/>
        </p:nvSpPr>
        <p:spPr>
          <a:xfrm>
            <a:off x="5572125" y="2372360"/>
            <a:ext cx="5827395" cy="1896745"/>
          </a:xfrm>
          <a:prstGeom prst="rect">
            <a:avLst/>
          </a:prstGeom>
          <a:noFill/>
        </p:spPr>
        <p:txBody>
          <a:bodyPr wrap="square" rtlCol="0">
            <a:spAutoFit/>
          </a:bodyPr>
          <a:p>
            <a:pPr algn="l"/>
            <a:r>
              <a:rPr kumimoji="1" lang="zh-CN" altLang="en-US" sz="5865" b="1" dirty="0" smtClean="0">
                <a:solidFill>
                  <a:srgbClr val="43536A"/>
                </a:solidFill>
                <a:cs typeface="+mn-ea"/>
                <a:sym typeface="+mn-lt"/>
              </a:rPr>
              <a:t>金融科技对金融业的深层次影响</a:t>
            </a:r>
            <a:endParaRPr kumimoji="1" lang="zh-CN" altLang="en-US" sz="5865" b="1" dirty="0" smtClean="0">
              <a:solidFill>
                <a:srgbClr val="43536A"/>
              </a:solidFill>
              <a:cs typeface="+mn-ea"/>
              <a:sym typeface="+mn-lt"/>
            </a:endParaRPr>
          </a:p>
        </p:txBody>
      </p:sp>
      <p:sp>
        <p:nvSpPr>
          <p:cNvPr id="8" name="平行四边形 7"/>
          <p:cNvSpPr/>
          <p:nvPr>
            <p:custDataLst>
              <p:tags r:id="rId6"/>
            </p:custDataLst>
          </p:nvPr>
        </p:nvSpPr>
        <p:spPr>
          <a:xfrm>
            <a:off x="5571948" y="437398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主讲人：刘杨</a:t>
            </a:r>
            <a:endParaRPr kumimoji="1" lang="zh-CN" altLang="en-US" sz="1600" dirty="0">
              <a:solidFill>
                <a:schemeClr val="dk1"/>
              </a:solidFill>
              <a:latin typeface="+mn-ea"/>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p:bldP spid="12" grpId="0" bldLvl="0" animBg="1"/>
      <p:bldP spid="16" grpId="0" bldLvl="0" animBg="1"/>
      <p:bldP spid="7" grpId="0"/>
    </p:bldLst>
  </p:timing>
</p:sld>
</file>

<file path=ppt/tags/tag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c849740b-2724-488e-a9ad-bcd156c1d39b}"/>
  <p:tag name="KSO_WM_UNIT_TYPE" val="i"/>
</p:tagLst>
</file>

<file path=ppt/tags/tag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69541_5*m_h_i*1_3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2"/>
  <p:tag name="KSO_WM_UNIT_ID" val="diagram20169541_5*m_h_i*1_3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02.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69541_5*m_h_f*1_2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103.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69541_5*m_h_f*1_3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104.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69541_5*m_h_f*1_4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169541_5*m_h_i*1_1_4"/>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69541_5*m_h_i*1_1_3"/>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69541_5*m_h_i*1_2_4"/>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69541_5*m_h_i*1_3_4"/>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169541_5*m_h_i*1_4_4"/>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69541_5*m_h_i*1_3_3"/>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69541_5*m_h_i*1_2_3"/>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69541_5*m_h_i*1_4_3"/>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113.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69541_5*m_h_f*1_1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11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16.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117.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118.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9149_3*l_h_i*1_1_2"/>
  <p:tag name="KSO_WM_TEMPLATE_CATEGORY" val="diagram"/>
  <p:tag name="KSO_WM_TEMPLATE_INDEX" val="20219149"/>
  <p:tag name="KSO_WM_UNIT_LAYERLEVEL" val="1_1_1"/>
  <p:tag name="KSO_WM_TAG_VERSION" val="1.0"/>
  <p:tag name="KSO_WM_BEAUTIFY_FLAG" val="#wm#"/>
  <p:tag name="KSO_WM_CHIP_GROUPID" val="60b9e9c7d573a1aeab43c116"/>
  <p:tag name="KSO_WM_CHIP_XID" val="60b9e9c7d573a1aeab43c117"/>
  <p:tag name="KSO_WM_ASSEMBLE_CHIP_INDEX" val="e3d42c08b25f4db7805c3862d8621ade"/>
  <p:tag name="KSO_WM_UNIT_VALUE" val="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2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149_3*l_h_f*1_1_1"/>
  <p:tag name="KSO_WM_TEMPLATE_CATEGORY" val="diagram"/>
  <p:tag name="KSO_WM_TEMPLATE_INDEX" val="20219149"/>
  <p:tag name="KSO_WM_UNIT_LAYERLEVEL" val="1_1_1"/>
  <p:tag name="KSO_WM_TAG_VERSION" val="1.0"/>
  <p:tag name="KSO_WM_BEAUTIFY_FLAG" val="#wm#"/>
  <p:tag name="KSO_WM_UNIT_VALUE" val="18"/>
  <p:tag name="KSO_WM_UNIT_PRESET_TEXT" val="单击此处输入正文"/>
  <p:tag name="KSO_WM_CHIP_GROUPID" val="60b9e9c7d573a1aeab43c116"/>
  <p:tag name="KSO_WM_CHIP_XID" val="60b9e9c7d573a1aeab43c117"/>
  <p:tag name="KSO_WM_ASSEMBLE_CHIP_INDEX" val="e3d42c08b25f4db7805c3862d8621ade"/>
  <p:tag name="KSO_WM_UNIT_TEXT_FILL_FORE_SCHEMECOLOR_INDEX_BRIGHTNESS" val="0"/>
  <p:tag name="KSO_WM_UNIT_TEXT_FILL_FORE_SCHEMECOLOR_INDEX" val="13"/>
  <p:tag name="KSO_WM_UNIT_TEXT_FILL_TYPE" val="1"/>
  <p:tag name="KSO_WM_UNIT_USESOURCEFORMAT_APPLY"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19149_3*l_h_i*1_2_2"/>
  <p:tag name="KSO_WM_TEMPLATE_CATEGORY" val="diagram"/>
  <p:tag name="KSO_WM_TEMPLATE_INDEX" val="20219149"/>
  <p:tag name="KSO_WM_UNIT_LAYERLEVEL" val="1_1_1"/>
  <p:tag name="KSO_WM_TAG_VERSION" val="1.0"/>
  <p:tag name="KSO_WM_BEAUTIFY_FLAG" val="#wm#"/>
  <p:tag name="KSO_WM_CHIP_GROUPID" val="60b9e9c7d573a1aeab43c116"/>
  <p:tag name="KSO_WM_CHIP_XID" val="60b9e9c7d573a1aeab43c117"/>
  <p:tag name="KSO_WM_ASSEMBLE_CHIP_INDEX" val="e3d42c08b25f4db7805c3862d8621ade"/>
  <p:tag name="KSO_WM_UNIT_VALUE" val="6"/>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2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149_3*l_h_f*1_2_1"/>
  <p:tag name="KSO_WM_TEMPLATE_CATEGORY" val="diagram"/>
  <p:tag name="KSO_WM_TEMPLATE_INDEX" val="20219149"/>
  <p:tag name="KSO_WM_UNIT_LAYERLEVEL" val="1_1_1"/>
  <p:tag name="KSO_WM_TAG_VERSION" val="1.0"/>
  <p:tag name="KSO_WM_BEAUTIFY_FLAG" val="#wm#"/>
  <p:tag name="KSO_WM_UNIT_VALUE" val="18"/>
  <p:tag name="KSO_WM_UNIT_PRESET_TEXT" val="单击此处输入正文"/>
  <p:tag name="KSO_WM_CHIP_GROUPID" val="60b9e9c7d573a1aeab43c116"/>
  <p:tag name="KSO_WM_CHIP_XID" val="60b9e9c7d573a1aeab43c117"/>
  <p:tag name="KSO_WM_ASSEMBLE_CHIP_INDEX" val="e3d42c08b25f4db7805c3862d8621ade"/>
  <p:tag name="KSO_WM_UNIT_TEXT_FILL_FORE_SCHEMECOLOR_INDEX_BRIGHTNESS" val="0"/>
  <p:tag name="KSO_WM_UNIT_TEXT_FILL_FORE_SCHEMECOLOR_INDEX" val="13"/>
  <p:tag name="KSO_WM_UNIT_TEXT_FILL_TYPE" val="1"/>
  <p:tag name="KSO_WM_UNIT_USESOURCEFORMAT_APPLY"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19149_3*l_h_i*1_3_2"/>
  <p:tag name="KSO_WM_TEMPLATE_CATEGORY" val="diagram"/>
  <p:tag name="KSO_WM_TEMPLATE_INDEX" val="20219149"/>
  <p:tag name="KSO_WM_UNIT_LAYERLEVEL" val="1_1_1"/>
  <p:tag name="KSO_WM_TAG_VERSION" val="1.0"/>
  <p:tag name="KSO_WM_BEAUTIFY_FLAG" val="#wm#"/>
  <p:tag name="KSO_WM_CHIP_GROUPID" val="60b9e9c7d573a1aeab43c116"/>
  <p:tag name="KSO_WM_CHIP_XID" val="60b9e9c7d573a1aeab43c117"/>
  <p:tag name="KSO_WM_ASSEMBLE_CHIP_INDEX" val="e3d42c08b25f4db7805c3862d8621ade"/>
  <p:tag name="KSO_WM_UNIT_VALUE" val="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2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149_3*l_h_f*1_3_1"/>
  <p:tag name="KSO_WM_TEMPLATE_CATEGORY" val="diagram"/>
  <p:tag name="KSO_WM_TEMPLATE_INDEX" val="20219149"/>
  <p:tag name="KSO_WM_UNIT_LAYERLEVEL" val="1_1_1"/>
  <p:tag name="KSO_WM_TAG_VERSION" val="1.0"/>
  <p:tag name="KSO_WM_BEAUTIFY_FLAG" val="#wm#"/>
  <p:tag name="KSO_WM_UNIT_VALUE" val="18"/>
  <p:tag name="KSO_WM_UNIT_PRESET_TEXT" val="单击此处输入正文"/>
  <p:tag name="KSO_WM_CHIP_GROUPID" val="60b9e9c7d573a1aeab43c116"/>
  <p:tag name="KSO_WM_CHIP_XID" val="60b9e9c7d573a1aeab43c117"/>
  <p:tag name="KSO_WM_ASSEMBLE_CHIP_INDEX" val="e3d42c08b25f4db7805c3862d8621ade"/>
  <p:tag name="KSO_WM_UNIT_TEXT_FILL_FORE_SCHEMECOLOR_INDEX_BRIGHTNESS" val="0"/>
  <p:tag name="KSO_WM_UNIT_TEXT_FILL_FORE_SCHEMECOLOR_INDEX" val="13"/>
  <p:tag name="KSO_WM_UNIT_TEXT_FILL_TYPE" val="1"/>
  <p:tag name="KSO_WM_UNIT_USESOURCEFORMAT_APPLY"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19149_3*l_h_i*1_4_2"/>
  <p:tag name="KSO_WM_TEMPLATE_CATEGORY" val="diagram"/>
  <p:tag name="KSO_WM_TEMPLATE_INDEX" val="20219149"/>
  <p:tag name="KSO_WM_UNIT_LAYERLEVEL" val="1_1_1"/>
  <p:tag name="KSO_WM_TAG_VERSION" val="1.0"/>
  <p:tag name="KSO_WM_BEAUTIFY_FLAG" val="#wm#"/>
  <p:tag name="KSO_WM_CHIP_GROUPID" val="60b9e9c7d573a1aeab43c116"/>
  <p:tag name="KSO_WM_CHIP_XID" val="60b9e9c7d573a1aeab43c117"/>
  <p:tag name="KSO_WM_ASSEMBLE_CHIP_INDEX" val="e3d42c08b25f4db7805c3862d8621ade"/>
  <p:tag name="KSO_WM_UNIT_VALUE" val="6"/>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2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19149_3*l_h_f*1_4_1"/>
  <p:tag name="KSO_WM_TEMPLATE_CATEGORY" val="diagram"/>
  <p:tag name="KSO_WM_TEMPLATE_INDEX" val="20219149"/>
  <p:tag name="KSO_WM_UNIT_LAYERLEVEL" val="1_1_1"/>
  <p:tag name="KSO_WM_TAG_VERSION" val="1.0"/>
  <p:tag name="KSO_WM_BEAUTIFY_FLAG" val="#wm#"/>
  <p:tag name="KSO_WM_UNIT_VALUE" val="18"/>
  <p:tag name="KSO_WM_UNIT_PRESET_TEXT" val="单击此处输入正文"/>
  <p:tag name="KSO_WM_CHIP_GROUPID" val="60b9e9c7d573a1aeab43c116"/>
  <p:tag name="KSO_WM_CHIP_XID" val="60b9e9c7d573a1aeab43c117"/>
  <p:tag name="KSO_WM_ASSEMBLE_CHIP_INDEX" val="e3d42c08b25f4db7805c3862d8621ade"/>
  <p:tag name="KSO_WM_UNIT_TEXT_FILL_FORE_SCHEMECOLOR_INDEX_BRIGHTNESS" val="0"/>
  <p:tag name="KSO_WM_UNIT_TEXT_FILL_FORE_SCHEMECOLOR_INDEX" val="13"/>
  <p:tag name="KSO_WM_UNIT_TEXT_FILL_TYPE" val="1"/>
  <p:tag name="KSO_WM_UNIT_USESOURCEFORMAT_APPLY" val="1"/>
</p:tagLst>
</file>

<file path=ppt/tags/tag1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3.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130.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131.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132.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78812_3*m_h_i*1_1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78812_3*m_h_i*1_1_2"/>
  <p:tag name="KSO_WM_TEMPLATE_CATEGORY" val="diagram"/>
  <p:tag name="KSO_WM_TEMPLATE_INDEX" val="2017881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78812_3*m_h_i*1_1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78812_3*m_h_i*1_2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78812_3*m_h_i*1_2_2"/>
  <p:tag name="KSO_WM_TEMPLATE_CATEGORY" val="diagram"/>
  <p:tag name="KSO_WM_TEMPLATE_INDEX" val="20178812"/>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78812_3*m_h_i*1_2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78812_3*m_h_i*1_3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78812_3*m_h_i*1_3_2"/>
  <p:tag name="KSO_WM_TEMPLATE_CATEGORY" val="diagram"/>
  <p:tag name="KSO_WM_TEMPLATE_INDEX" val="20178812"/>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78812_3*m_h_i*1_3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78812_3*m_h_i*1_4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78812_3*m_h_i*1_4_2"/>
  <p:tag name="KSO_WM_TEMPLATE_CATEGORY" val="diagram"/>
  <p:tag name="KSO_WM_TEMPLATE_INDEX" val="20178812"/>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78812_3*m_h_i*1_4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1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5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153.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69541_5*m_i*1_1"/>
  <p:tag name="KSO_WM_TEMPLATE_CATEGORY" val="diagram"/>
  <p:tag name="KSO_WM_TEMPLATE_INDEX" val="20169541"/>
  <p:tag name="KSO_WM_UNIT_LAYERLEVEL" val="1_1"/>
  <p:tag name="KSO_WM_TAG_VERSION" val="1.0"/>
  <p:tag name="KSO_WM_BEAUTIFY_FLAG" val="#wm#"/>
  <p:tag name="KSO_WM_UNIT_LINE_FORE_SCHEMECOLOR_INDEX_BRIGHTNESS" val="-0.5"/>
  <p:tag name="KSO_WM_UNIT_LINE_FORE_SCHEMECOLOR_INDEX" val="14"/>
  <p:tag name="KSO_WM_UNIT_LINE_FILL_TYPE" val="2"/>
  <p:tag name="KSO_WM_UNIT_USESOURCEFORMAT_APPLY"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69541_5*m_h_i*1_1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169541_5*m_h_i*1_1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69541_5*m_h_i*1_4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2"/>
  <p:tag name="KSO_WM_UNIT_ID" val="diagram20169541_5*m_h_i*1_4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69541_5*m_h_i*1_2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2"/>
  <p:tag name="KSO_WM_UNIT_ID" val="diagram20169541_5*m_h_i*1_2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69541_5*m_h_i*1_3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2"/>
  <p:tag name="KSO_WM_UNIT_ID" val="diagram20169541_5*m_h_i*1_3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64.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69541_5*m_h_f*1_2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165.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69541_5*m_h_f*1_3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166.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69541_5*m_h_f*1_4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169541_5*m_h_i*1_1_4"/>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69541_5*m_h_i*1_1_3"/>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69541_5*m_h_i*1_2_4"/>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69541_5*m_h_i*1_3_4"/>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169541_5*m_h_i*1_4_4"/>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69541_5*m_h_i*1_3_3"/>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69541_5*m_h_i*1_2_3"/>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69541_5*m_h_i*1_4_3"/>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175.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69541_5*m_h_f*1_1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17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8.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179.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350_5*l_h_i*1_4_1"/>
  <p:tag name="KSO_WM_TEMPLATE_CATEGORY" val="diagram"/>
  <p:tag name="KSO_WM_TEMPLATE_INDEX" val="350"/>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350_5*l_h_i*1_4_2"/>
  <p:tag name="KSO_WM_TEMPLATE_CATEGORY" val="diagram"/>
  <p:tag name="KSO_WM_TEMPLATE_INDEX" val="350"/>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350_5*l_h_i*1_4_3"/>
  <p:tag name="KSO_WM_TEMPLATE_CATEGORY" val="diagram"/>
  <p:tag name="KSO_WM_TEMPLATE_INDEX" val="350"/>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350_5*l_h_i*1_4_4"/>
  <p:tag name="KSO_WM_TEMPLATE_CATEGORY" val="diagram"/>
  <p:tag name="KSO_WM_TEMPLATE_INDEX" val="350"/>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350_5*l_h_i*1_4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87.xml><?xml version="1.0" encoding="utf-8"?>
<p:tagLst xmlns:p="http://schemas.openxmlformats.org/presentationml/2006/main">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350_5*l_h_f*1_4_1"/>
  <p:tag name="KSO_WM_TEMPLATE_CATEGORY" val="diagram"/>
  <p:tag name="KSO_WM_TEMPLATE_INDEX" val="350"/>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350_5*l_h_i*1_2_1"/>
  <p:tag name="KSO_WM_TEMPLATE_CATEGORY" val="diagram"/>
  <p:tag name="KSO_WM_TEMPLATE_INDEX" val="35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350_5*l_h_i*1_2_2"/>
  <p:tag name="KSO_WM_TEMPLATE_CATEGORY" val="diagram"/>
  <p:tag name="KSO_WM_TEMPLATE_INDEX" val="35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9.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350_5*l_h_i*1_2_3"/>
  <p:tag name="KSO_WM_TEMPLATE_CATEGORY" val="diagram"/>
  <p:tag name="KSO_WM_TEMPLATE_INDEX" val="35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350_5*l_h_i*1_2_4"/>
  <p:tag name="KSO_WM_TEMPLATE_CATEGORY" val="diagram"/>
  <p:tag name="KSO_WM_TEMPLATE_INDEX" val="35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350_5*l_h_i*1_2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93.xml><?xml version="1.0" encoding="utf-8"?>
<p:tagLst xmlns:p="http://schemas.openxmlformats.org/presentationml/2006/main">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350_5*l_h_f*1_2_1"/>
  <p:tag name="KSO_WM_TEMPLATE_CATEGORY" val="diagram"/>
  <p:tag name="KSO_WM_TEMPLATE_INDEX" val="350"/>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350_5*l_h_i*1_3_1"/>
  <p:tag name="KSO_WM_TEMPLATE_CATEGORY" val="diagram"/>
  <p:tag name="KSO_WM_TEMPLATE_INDEX" val="350"/>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350_5*l_h_i*1_3_2"/>
  <p:tag name="KSO_WM_TEMPLATE_CATEGORY" val="diagram"/>
  <p:tag name="KSO_WM_TEMPLATE_INDEX" val="350"/>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350_5*l_h_i*1_3_3"/>
  <p:tag name="KSO_WM_TEMPLATE_CATEGORY" val="diagram"/>
  <p:tag name="KSO_WM_TEMPLATE_INDEX" val="350"/>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350_5*l_h_i*1_3_4"/>
  <p:tag name="KSO_WM_TEMPLATE_CATEGORY" val="diagram"/>
  <p:tag name="KSO_WM_TEMPLATE_INDEX" val="350"/>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350_5*l_h_i*1_3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99.xml><?xml version="1.0" encoding="utf-8"?>
<p:tagLst xmlns:p="http://schemas.openxmlformats.org/presentationml/2006/main">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350_5*l_h_f*1_3_1"/>
  <p:tag name="KSO_WM_TEMPLATE_CATEGORY" val="diagram"/>
  <p:tag name="KSO_WM_TEMPLATE_INDEX" val="350"/>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61e1ca8-5140-4ebb-979f-fa152c8fb128}"/>
  <p:tag name="KSO_WM_UNIT_TYPE" val="i"/>
</p:tagLst>
</file>

<file path=ppt/tags/tag20.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350_5*l_h_i*1_1_1"/>
  <p:tag name="KSO_WM_TEMPLATE_CATEGORY" val="diagram"/>
  <p:tag name="KSO_WM_TEMPLATE_INDEX" val="35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350_5*l_h_i*1_1_2"/>
  <p:tag name="KSO_WM_TEMPLATE_CATEGORY" val="diagram"/>
  <p:tag name="KSO_WM_TEMPLATE_INDEX" val="35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350_5*l_h_i*1_1_3"/>
  <p:tag name="KSO_WM_TEMPLATE_CATEGORY" val="diagram"/>
  <p:tag name="KSO_WM_TEMPLATE_INDEX" val="35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350_5*l_h_i*1_1_4"/>
  <p:tag name="KSO_WM_TEMPLATE_CATEGORY" val="diagram"/>
  <p:tag name="KSO_WM_TEMPLATE_INDEX" val="35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350_5*l_h_i*1_1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205.xml><?xml version="1.0" encoding="utf-8"?>
<p:tagLst xmlns:p="http://schemas.openxmlformats.org/presentationml/2006/main">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350_5*l_h_f*1_1_1"/>
  <p:tag name="KSO_WM_TEMPLATE_CATEGORY" val="diagram"/>
  <p:tag name="KSO_WM_TEMPLATE_INDEX" val="350"/>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350_5*l_h_i*1_5_1"/>
  <p:tag name="KSO_WM_TEMPLATE_CATEGORY" val="diagram"/>
  <p:tag name="KSO_WM_TEMPLATE_INDEX" val="350"/>
  <p:tag name="KSO_WM_UNIT_LAYERLEVEL" val="1_1_1"/>
  <p:tag name="KSO_WM_TAG_VERSION" val="1.0"/>
  <p:tag name="KSO_WM_BEAUTIFY_FLAG" val="#wm#"/>
  <p:tag name="KSO_WM_UNIT_FILL_FORE_SCHEMECOLOR_INDEX" val="9"/>
  <p:tag name="KSO_WM_UNIT_FILL_TYPE" val="1"/>
  <p:tag name="KSO_WM_UNIT_TEXT_FILL_FORE_SCHEMECOLOR_INDEX" val="14"/>
  <p:tag name="KSO_WM_UNIT_TEXT_FILL_TYPE"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350_5*l_h_i*1_5_2"/>
  <p:tag name="KSO_WM_TEMPLATE_CATEGORY" val="diagram"/>
  <p:tag name="KSO_WM_TEMPLATE_INDEX" val="350"/>
  <p:tag name="KSO_WM_UNIT_LAYERLEVEL" val="1_1_1"/>
  <p:tag name="KSO_WM_TAG_VERSION" val="1.0"/>
  <p:tag name="KSO_WM_BEAUTIFY_FLAG" val="#wm#"/>
  <p:tag name="KSO_WM_UNIT_FILL_FORE_SCHEMECOLOR_INDEX" val="9"/>
  <p:tag name="KSO_WM_UNIT_FILL_TYPE" val="1"/>
  <p:tag name="KSO_WM_UNIT_TEXT_FILL_FORE_SCHEMECOLOR_INDEX" val="14"/>
  <p:tag name="KSO_WM_UNIT_TEXT_FILL_TYPE"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350_5*l_h_i*1_5_3"/>
  <p:tag name="KSO_WM_TEMPLATE_CATEGORY" val="diagram"/>
  <p:tag name="KSO_WM_TEMPLATE_INDEX" val="350"/>
  <p:tag name="KSO_WM_UNIT_LAYERLEVEL" val="1_1_1"/>
  <p:tag name="KSO_WM_TAG_VERSION" val="1.0"/>
  <p:tag name="KSO_WM_BEAUTIFY_FLAG" val="#wm#"/>
  <p:tag name="KSO_WM_UNIT_FILL_FORE_SCHEMECOLOR_INDEX" val="9"/>
  <p:tag name="KSO_WM_UNIT_FILL_TYPE" val="1"/>
  <p:tag name="KSO_WM_UNIT_TEXT_FILL_FORE_SCHEMECOLOR_INDEX" val="14"/>
  <p:tag name="KSO_WM_UNIT_TEXT_FILL_TYPE"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350_5*l_h_i*1_5_4"/>
  <p:tag name="KSO_WM_TEMPLATE_CATEGORY" val="diagram"/>
  <p:tag name="KSO_WM_TEMPLATE_INDEX" val="350"/>
  <p:tag name="KSO_WM_UNIT_LAYERLEVEL" val="1_1_1"/>
  <p:tag name="KSO_WM_TAG_VERSION" val="1.0"/>
  <p:tag name="KSO_WM_BEAUTIFY_FLAG" val="#wm#"/>
  <p:tag name="KSO_WM_UNIT_FILL_FORE_SCHEMECOLOR_INDEX" val="9"/>
  <p:tag name="KSO_WM_UNIT_FILL_TYPE" val="1"/>
  <p:tag name="KSO_WM_UNIT_TEXT_FILL_FORE_SCHEMECOLOR_INDEX" val="14"/>
  <p:tag name="KSO_WM_UNIT_TEXT_FILL_TYPE" val="1"/>
</p:tagLst>
</file>

<file path=ppt/tags/tag21.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350_5*l_h_i*1_5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211.xml><?xml version="1.0" encoding="utf-8"?>
<p:tagLst xmlns:p="http://schemas.openxmlformats.org/presentationml/2006/main">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350_5*l_h_f*1_5_1"/>
  <p:tag name="KSO_WM_TEMPLATE_CATEGORY" val="diagram"/>
  <p:tag name="KSO_WM_TEMPLATE_INDEX" val="350"/>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212.xml><?xml version="1.0" encoding="utf-8"?>
<p:tagLst xmlns:p="http://schemas.openxmlformats.org/presentationml/2006/main">
  <p:tag name="KSO_WM_TAG_VERSION" val="1.0"/>
  <p:tag name="KSO_WM_BEAUTIFY_FLAG" val="#wm#"/>
  <p:tag name="KSO_WM_TEMPLATE_CATEGORY" val="diagram"/>
  <p:tag name="KSO_WM_TEMPLATE_INDEX" val="20168801"/>
  <p:tag name="KSO_WM_UNIT_TYPE" val="l_h_f"/>
  <p:tag name="KSO_WM_UNIT_INDEX" val="1_3_1"/>
  <p:tag name="KSO_WM_UNIT_LAYERLEVEL" val="1_1_1"/>
  <p:tag name="KSO_WM_UNIT_VALUE" val="78"/>
  <p:tag name="KSO_WM_UNIT_HIGHLIGHT" val="0"/>
  <p:tag name="KSO_WM_UNIT_COMPATIBLE" val="0"/>
  <p:tag name="KSO_WM_UNIT_CLEAR" val="0"/>
  <p:tag name="KSO_WM_UNIT_PRESET_TEXT_INDEX" val="4"/>
  <p:tag name="KSO_WM_UNIT_PRESET_TEXT_LEN" val="26"/>
  <p:tag name="KSO_WM_DIAGRAM_GROUP_CODE" val="l1-1"/>
  <p:tag name="KSO_WM_UNIT_ID" val="diagram20168801_3*l_h_f*1_3_1"/>
  <p:tag name="KSO_WM_UNIT_FILL_FORE_SCHEMECOLOR_INDEX" val="13"/>
  <p:tag name="KSO_WM_UNIT_FILL_TYPE" val="1"/>
  <p:tag name="KSO_WM_UNIT_LINE_FORE_SCHEMECOLOR_INDEX" val="5"/>
  <p:tag name="KSO_WM_UNIT_LINE_FILL_TYPE" val="2"/>
  <p:tag name="KSO_WM_UNIT_TEXT_FILL_FORE_SCHEMECOLOR_INDEX" val="14"/>
  <p:tag name="KSO_WM_UNIT_TEXT_FILL_TYPE" val="1"/>
</p:tagLst>
</file>

<file path=ppt/tags/tag213.xml><?xml version="1.0" encoding="utf-8"?>
<p:tagLst xmlns:p="http://schemas.openxmlformats.org/presentationml/2006/main">
  <p:tag name="KSO_WM_TAG_VERSION" val="1.0"/>
  <p:tag name="KSO_WM_BEAUTIFY_FLAG" val="#wm#"/>
  <p:tag name="KSO_WM_TEMPLATE_CATEGORY" val="diagram"/>
  <p:tag name="KSO_WM_TEMPLATE_INDEX" val="20168801"/>
  <p:tag name="KSO_WM_UNIT_TYPE" val="l_h_a"/>
  <p:tag name="KSO_WM_UNIT_INDEX" val="1_3_1"/>
  <p:tag name="KSO_WM_UNIT_LAYERLEVEL" val="1_1_1"/>
  <p:tag name="KSO_WM_UNIT_VALUE" val="19"/>
  <p:tag name="KSO_WM_UNIT_HIGHLIGHT" val="0"/>
  <p:tag name="KSO_WM_UNIT_COMPATIBLE" val="0"/>
  <p:tag name="KSO_WM_UNIT_CLEAR" val="0"/>
  <p:tag name="KSO_WM_UNIT_PRESET_TEXT_INDEX" val="3"/>
  <p:tag name="KSO_WM_UNIT_PRESET_TEXT_LEN" val="5"/>
  <p:tag name="KSO_WM_DIAGRAM_GROUP_CODE" val="l1-1"/>
  <p:tag name="KSO_WM_UNIT_ID" val="diagram20168801_3*l_h_a*1_3_1"/>
  <p:tag name="KSO_WM_UNIT_FILL_FORE_SCHEMECOLOR_INDEX" val="5"/>
  <p:tag name="KSO_WM_UNIT_FILL_TYPE" val="1"/>
  <p:tag name="KSO_WM_UNIT_TEXT_FILL_FORE_SCHEMECOLOR_INDEX" val="13"/>
  <p:tag name="KSO_WM_UNIT_TEXT_FILL_TYPE" val="1"/>
</p:tagLst>
</file>

<file path=ppt/tags/tag214.xml><?xml version="1.0" encoding="utf-8"?>
<p:tagLst xmlns:p="http://schemas.openxmlformats.org/presentationml/2006/main">
  <p:tag name="KSO_WM_TAG_VERSION" val="1.0"/>
  <p:tag name="KSO_WM_BEAUTIFY_FLAG" val="#wm#"/>
  <p:tag name="KSO_WM_TEMPLATE_CATEGORY" val="diagram"/>
  <p:tag name="KSO_WM_TEMPLATE_INDEX" val="20168801"/>
  <p:tag name="KSO_WM_UNIT_TYPE" val="l_h_f"/>
  <p:tag name="KSO_WM_UNIT_INDEX" val="1_1_1"/>
  <p:tag name="KSO_WM_UNIT_LAYERLEVEL" val="1_1_1"/>
  <p:tag name="KSO_WM_UNIT_VALUE" val="78"/>
  <p:tag name="KSO_WM_UNIT_HIGHLIGHT" val="0"/>
  <p:tag name="KSO_WM_UNIT_COMPATIBLE" val="0"/>
  <p:tag name="KSO_WM_UNIT_CLEAR" val="0"/>
  <p:tag name="KSO_WM_UNIT_PRESET_TEXT_INDEX" val="4"/>
  <p:tag name="KSO_WM_UNIT_PRESET_TEXT_LEN" val="26"/>
  <p:tag name="KSO_WM_DIAGRAM_GROUP_CODE" val="l1-1"/>
  <p:tag name="KSO_WM_UNIT_ID" val="diagram20168801_3*l_h_f*1_1_1"/>
  <p:tag name="KSO_WM_UNIT_FILL_FORE_SCHEMECOLOR_INDEX" val="13"/>
  <p:tag name="KSO_WM_UNIT_FILL_TYPE" val="1"/>
  <p:tag name="KSO_WM_UNIT_LINE_FORE_SCHEMECOLOR_INDEX" val="5"/>
  <p:tag name="KSO_WM_UNIT_LINE_FILL_TYPE" val="2"/>
  <p:tag name="KSO_WM_UNIT_TEXT_FILL_FORE_SCHEMECOLOR_INDEX" val="14"/>
  <p:tag name="KSO_WM_UNIT_TEXT_FILL_TYPE" val="1"/>
</p:tagLst>
</file>

<file path=ppt/tags/tag215.xml><?xml version="1.0" encoding="utf-8"?>
<p:tagLst xmlns:p="http://schemas.openxmlformats.org/presentationml/2006/main">
  <p:tag name="KSO_WM_TAG_VERSION" val="1.0"/>
  <p:tag name="KSO_WM_BEAUTIFY_FLAG" val="#wm#"/>
  <p:tag name="KSO_WM_TEMPLATE_CATEGORY" val="diagram"/>
  <p:tag name="KSO_WM_TEMPLATE_INDEX" val="20168801"/>
  <p:tag name="KSO_WM_UNIT_TYPE" val="l_h_a"/>
  <p:tag name="KSO_WM_UNIT_INDEX" val="1_1_1"/>
  <p:tag name="KSO_WM_UNIT_LAYERLEVEL" val="1_1_1"/>
  <p:tag name="KSO_WM_UNIT_VALUE" val="19"/>
  <p:tag name="KSO_WM_UNIT_HIGHLIGHT" val="0"/>
  <p:tag name="KSO_WM_UNIT_COMPATIBLE" val="0"/>
  <p:tag name="KSO_WM_UNIT_CLEAR" val="0"/>
  <p:tag name="KSO_WM_UNIT_PRESET_TEXT_INDEX" val="3"/>
  <p:tag name="KSO_WM_UNIT_PRESET_TEXT_LEN" val="5"/>
  <p:tag name="KSO_WM_DIAGRAM_GROUP_CODE" val="l1-1"/>
  <p:tag name="KSO_WM_UNIT_ID" val="diagram20168801_3*l_h_a*1_1_1"/>
  <p:tag name="KSO_WM_UNIT_FILL_FORE_SCHEMECOLOR_INDEX" val="5"/>
  <p:tag name="KSO_WM_UNIT_FILL_TYPE" val="1"/>
  <p:tag name="KSO_WM_UNIT_TEXT_FILL_FORE_SCHEMECOLOR_INDEX" val="13"/>
  <p:tag name="KSO_WM_UNIT_TEXT_FILL_TYPE" val="1"/>
</p:tagLst>
</file>

<file path=ppt/tags/tag216.xml><?xml version="1.0" encoding="utf-8"?>
<p:tagLst xmlns:p="http://schemas.openxmlformats.org/presentationml/2006/main">
  <p:tag name="KSO_WM_TAG_VERSION" val="1.0"/>
  <p:tag name="KSO_WM_BEAUTIFY_FLAG" val="#wm#"/>
  <p:tag name="KSO_WM_TEMPLATE_CATEGORY" val="diagram"/>
  <p:tag name="KSO_WM_TEMPLATE_INDEX" val="20168801"/>
  <p:tag name="KSO_WM_UNIT_TYPE" val="l_h_f"/>
  <p:tag name="KSO_WM_UNIT_INDEX" val="1_2_1"/>
  <p:tag name="KSO_WM_UNIT_LAYERLEVEL" val="1_1_1"/>
  <p:tag name="KSO_WM_UNIT_VALUE" val="78"/>
  <p:tag name="KSO_WM_UNIT_HIGHLIGHT" val="0"/>
  <p:tag name="KSO_WM_UNIT_COMPATIBLE" val="0"/>
  <p:tag name="KSO_WM_UNIT_CLEAR" val="0"/>
  <p:tag name="KSO_WM_UNIT_PRESET_TEXT_INDEX" val="4"/>
  <p:tag name="KSO_WM_UNIT_PRESET_TEXT_LEN" val="26"/>
  <p:tag name="KSO_WM_DIAGRAM_GROUP_CODE" val="l1-1"/>
  <p:tag name="KSO_WM_UNIT_ID" val="diagram20168801_3*l_h_f*1_2_1"/>
  <p:tag name="KSO_WM_UNIT_FILL_FORE_SCHEMECOLOR_INDEX" val="13"/>
  <p:tag name="KSO_WM_UNIT_FILL_TYPE" val="1"/>
  <p:tag name="KSO_WM_UNIT_LINE_FORE_SCHEMECOLOR_INDEX" val="5"/>
  <p:tag name="KSO_WM_UNIT_LINE_FILL_TYPE" val="2"/>
  <p:tag name="KSO_WM_UNIT_TEXT_FILL_FORE_SCHEMECOLOR_INDEX" val="14"/>
  <p:tag name="KSO_WM_UNIT_TEXT_FILL_TYPE" val="1"/>
</p:tagLst>
</file>

<file path=ppt/tags/tag217.xml><?xml version="1.0" encoding="utf-8"?>
<p:tagLst xmlns:p="http://schemas.openxmlformats.org/presentationml/2006/main">
  <p:tag name="KSO_WM_TAG_VERSION" val="1.0"/>
  <p:tag name="KSO_WM_BEAUTIFY_FLAG" val="#wm#"/>
  <p:tag name="KSO_WM_TEMPLATE_CATEGORY" val="diagram"/>
  <p:tag name="KSO_WM_TEMPLATE_INDEX" val="20168801"/>
  <p:tag name="KSO_WM_UNIT_TYPE" val="l_h_a"/>
  <p:tag name="KSO_WM_UNIT_INDEX" val="1_2_1"/>
  <p:tag name="KSO_WM_UNIT_LAYERLEVEL" val="1_1_1"/>
  <p:tag name="KSO_WM_UNIT_VALUE" val="19"/>
  <p:tag name="KSO_WM_UNIT_HIGHLIGHT" val="0"/>
  <p:tag name="KSO_WM_UNIT_COMPATIBLE" val="0"/>
  <p:tag name="KSO_WM_UNIT_CLEAR" val="0"/>
  <p:tag name="KSO_WM_UNIT_PRESET_TEXT_INDEX" val="3"/>
  <p:tag name="KSO_WM_UNIT_PRESET_TEXT_LEN" val="5"/>
  <p:tag name="KSO_WM_DIAGRAM_GROUP_CODE" val="l1-1"/>
  <p:tag name="KSO_WM_UNIT_ID" val="diagram20168801_3*l_h_a*1_2_1"/>
  <p:tag name="KSO_WM_UNIT_FILL_FORE_SCHEMECOLOR_INDEX" val="5"/>
  <p:tag name="KSO_WM_UNIT_FILL_TYPE" val="1"/>
  <p:tag name="KSO_WM_UNIT_TEXT_FILL_FORE_SCHEMECOLOR_INDEX" val="13"/>
  <p:tag name="KSO_WM_UNIT_TEXT_FILL_TYPE" val="1"/>
</p:tagLst>
</file>

<file path=ppt/tags/tag218.xml><?xml version="1.0" encoding="utf-8"?>
<p:tagLst xmlns:p="http://schemas.openxmlformats.org/presentationml/2006/main">
  <p:tag name="KSO_WM_TAG_VERSION" val="1.0"/>
  <p:tag name="KSO_WM_BEAUTIFY_FLAG" val="#wm#"/>
  <p:tag name="KSO_WM_UNIT_TYPE" val="i"/>
  <p:tag name="KSO_WM_UNIT_ID" val="diagram20168801_3*i*7"/>
  <p:tag name="KSO_WM_TEMPLATE_CATEGORY" val="diagram"/>
  <p:tag name="KSO_WM_TEMPLATE_INDEX" val="20168801"/>
  <p:tag name="KSO_WM_UNIT_INDEX" val="7"/>
</p:tagLst>
</file>

<file path=ppt/tags/tag219.xml><?xml version="1.0" encoding="utf-8"?>
<p:tagLst xmlns:p="http://schemas.openxmlformats.org/presentationml/2006/main">
  <p:tag name="KSO_WM_TAG_VERSION" val="1.0"/>
  <p:tag name="KSO_WM_BEAUTIFY_FLAG" val="#wm#"/>
  <p:tag name="KSO_WM_TEMPLATE_CATEGORY" val="diagram"/>
  <p:tag name="KSO_WM_TEMPLATE_INDEX" val="20168801"/>
  <p:tag name="KSO_WM_UNIT_TYPE" val="l_i"/>
  <p:tag name="KSO_WM_UNIT_INDEX" val="1_1"/>
  <p:tag name="KSO_WM_UNIT_ID" val="diagram20168801_3*l_i*1_1"/>
  <p:tag name="KSO_WM_UNIT_LAYERLEVEL" val="1_1"/>
  <p:tag name="KSO_WM_DIAGRAM_GROUP_CODE" val="l1-1"/>
  <p:tag name="KSO_WM_UNIT_FILL_FORE_SCHEMECOLOR_INDEX" val="7"/>
  <p:tag name="KSO_WM_UNIT_FILL_TYPE" val="1"/>
</p:tagLst>
</file>

<file path=ppt/tags/tag2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0.xml><?xml version="1.0" encoding="utf-8"?>
<p:tagLst xmlns:p="http://schemas.openxmlformats.org/presentationml/2006/main">
  <p:tag name="KSO_WM_TAG_VERSION" val="1.0"/>
  <p:tag name="KSO_WM_BEAUTIFY_FLAG" val="#wm#"/>
  <p:tag name="KSO_WM_TEMPLATE_CATEGORY" val="diagram"/>
  <p:tag name="KSO_WM_TEMPLATE_INDEX" val="20168801"/>
  <p:tag name="KSO_WM_UNIT_TYPE" val="l_i"/>
  <p:tag name="KSO_WM_UNIT_INDEX" val="1_2"/>
  <p:tag name="KSO_WM_UNIT_ID" val="diagram20168801_3*l_i*1_2"/>
  <p:tag name="KSO_WM_UNIT_LAYERLEVEL" val="1_1"/>
  <p:tag name="KSO_WM_DIAGRAM_GROUP_CODE" val="l1-1"/>
  <p:tag name="KSO_WM_UNIT_FILL_FORE_SCHEMECOLOR_INDEX" val="6"/>
  <p:tag name="KSO_WM_UNIT_FILL_TYPE" val="1"/>
</p:tagLst>
</file>

<file path=ppt/tags/tag221.xml><?xml version="1.0" encoding="utf-8"?>
<p:tagLst xmlns:p="http://schemas.openxmlformats.org/presentationml/2006/main">
  <p:tag name="KSO_WM_TAG_VERSION" val="1.0"/>
  <p:tag name="KSO_WM_BEAUTIFY_FLAG" val="#wm#"/>
  <p:tag name="KSO_WM_TEMPLATE_CATEGORY" val="diagram"/>
  <p:tag name="KSO_WM_TEMPLATE_INDEX" val="20168801"/>
  <p:tag name="KSO_WM_UNIT_TYPE" val="l_i"/>
  <p:tag name="KSO_WM_UNIT_INDEX" val="1_3"/>
  <p:tag name="KSO_WM_UNIT_ID" val="diagram20168801_3*l_i*1_3"/>
  <p:tag name="KSO_WM_UNIT_LAYERLEVEL" val="1_1"/>
  <p:tag name="KSO_WM_DIAGRAM_GROUP_CODE" val="l1-1"/>
  <p:tag name="KSO_WM_UNIT_FILL_FORE_SCHEMECOLOR_INDEX" val="7"/>
  <p:tag name="KSO_WM_UNIT_FILL_TYPE" val="1"/>
</p:tagLst>
</file>

<file path=ppt/tags/tag222.xml><?xml version="1.0" encoding="utf-8"?>
<p:tagLst xmlns:p="http://schemas.openxmlformats.org/presentationml/2006/main">
  <p:tag name="KSO_WM_TAG_VERSION" val="1.0"/>
  <p:tag name="KSO_WM_BEAUTIFY_FLAG" val="#wm#"/>
  <p:tag name="KSO_WM_TEMPLATE_CATEGORY" val="diagram"/>
  <p:tag name="KSO_WM_TEMPLATE_INDEX" val="20168801"/>
  <p:tag name="KSO_WM_UNIT_TYPE" val="l_i"/>
  <p:tag name="KSO_WM_UNIT_INDEX" val="1_4"/>
  <p:tag name="KSO_WM_UNIT_ID" val="diagram20168801_3*l_i*1_4"/>
  <p:tag name="KSO_WM_UNIT_LAYERLEVEL" val="1_1"/>
  <p:tag name="KSO_WM_DIAGRAM_GROUP_CODE" val="l1-1"/>
  <p:tag name="KSO_WM_UNIT_FILL_FORE_SCHEMECOLOR_INDEX" val="7"/>
  <p:tag name="KSO_WM_UNIT_FILL_TYPE" val="1"/>
</p:tagLst>
</file>

<file path=ppt/tags/tag223.xml><?xml version="1.0" encoding="utf-8"?>
<p:tagLst xmlns:p="http://schemas.openxmlformats.org/presentationml/2006/main">
  <p:tag name="KSO_WM_TAG_VERSION" val="1.0"/>
  <p:tag name="KSO_WM_BEAUTIFY_FLAG" val="#wm#"/>
  <p:tag name="KSO_WM_TEMPLATE_CATEGORY" val="diagram"/>
  <p:tag name="KSO_WM_TEMPLATE_INDEX" val="20168801"/>
  <p:tag name="KSO_WM_UNIT_TYPE" val="l_i"/>
  <p:tag name="KSO_WM_UNIT_INDEX" val="1_5"/>
  <p:tag name="KSO_WM_UNIT_ID" val="diagram20168801_3*l_i*1_5"/>
  <p:tag name="KSO_WM_UNIT_LAYERLEVEL" val="1_1"/>
  <p:tag name="KSO_WM_DIAGRAM_GROUP_CODE" val="l1-1"/>
  <p:tag name="KSO_WM_UNIT_FILL_FORE_SCHEMECOLOR_INDEX" val="5"/>
  <p:tag name="KSO_WM_UNIT_FILL_TYPE" val="1"/>
</p:tagLst>
</file>

<file path=ppt/tags/tag224.xml><?xml version="1.0" encoding="utf-8"?>
<p:tagLst xmlns:p="http://schemas.openxmlformats.org/presentationml/2006/main">
  <p:tag name="KSO_WM_TAG_VERSION" val="1.0"/>
  <p:tag name="KSO_WM_BEAUTIFY_FLAG" val="#wm#"/>
  <p:tag name="KSO_WM_TEMPLATE_CATEGORY" val="diagram"/>
  <p:tag name="KSO_WM_TEMPLATE_INDEX" val="20168801"/>
  <p:tag name="KSO_WM_UNIT_TYPE" val="l_i"/>
  <p:tag name="KSO_WM_UNIT_INDEX" val="1_6"/>
  <p:tag name="KSO_WM_UNIT_ID" val="diagram20168801_3*l_i*1_6"/>
  <p:tag name="KSO_WM_UNIT_LAYERLEVEL" val="1_1"/>
  <p:tag name="KSO_WM_DIAGRAM_GROUP_CODE" val="l1-1"/>
  <p:tag name="KSO_WM_UNIT_FILL_FORE_SCHEMECOLOR_INDEX" val="5"/>
  <p:tag name="KSO_WM_UNIT_FILL_TYPE" val="1"/>
</p:tagLst>
</file>

<file path=ppt/tags/tag225.xml><?xml version="1.0" encoding="utf-8"?>
<p:tagLst xmlns:p="http://schemas.openxmlformats.org/presentationml/2006/main">
  <p:tag name="KSO_WM_TAG_VERSION" val="1.0"/>
  <p:tag name="KSO_WM_BEAUTIFY_FLAG" val="#wm#"/>
  <p:tag name="KSO_WM_TEMPLATE_CATEGORY" val="diagram"/>
  <p:tag name="KSO_WM_TEMPLATE_INDEX" val="20168801"/>
  <p:tag name="KSO_WM_UNIT_TYPE" val="l_i"/>
  <p:tag name="KSO_WM_UNIT_INDEX" val="1_7"/>
  <p:tag name="KSO_WM_UNIT_ID" val="diagram20168801_3*l_i*1_7"/>
  <p:tag name="KSO_WM_UNIT_LAYERLEVEL" val="1_1"/>
  <p:tag name="KSO_WM_DIAGRAM_GROUP_CODE" val="l1-1"/>
  <p:tag name="KSO_WM_UNIT_FILL_FORE_SCHEMECOLOR_INDEX" val="5"/>
  <p:tag name="KSO_WM_UNIT_FILL_TYPE" val="1"/>
</p:tagLst>
</file>

<file path=ppt/tags/tag2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28.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229.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2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78812_4*m_h_i*1_1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78812_4*m_h_i*1_1_2"/>
  <p:tag name="KSO_WM_TEMPLATE_CATEGORY" val="diagram"/>
  <p:tag name="KSO_WM_TEMPLATE_INDEX" val="2017881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78812_4*m_h_i*1_1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78812_4*m_h_i*1_2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78812_4*m_h_i*1_2_2"/>
  <p:tag name="KSO_WM_TEMPLATE_CATEGORY" val="diagram"/>
  <p:tag name="KSO_WM_TEMPLATE_INDEX" val="20178812"/>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78812_4*m_h_i*1_2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24.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78812_4*m_h_i*1_3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78812_4*m_h_i*1_3_2"/>
  <p:tag name="KSO_WM_TEMPLATE_CATEGORY" val="diagram"/>
  <p:tag name="KSO_WM_TEMPLATE_INDEX" val="20178812"/>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78812_4*m_h_i*1_3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78812_4*m_h_i*1_4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78812_4*m_h_i*1_4_2"/>
  <p:tag name="KSO_WM_TEMPLATE_CATEGORY" val="diagram"/>
  <p:tag name="KSO_WM_TEMPLATE_INDEX" val="20178812"/>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78812_4*m_h_i*1_4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178812_4*m_h_i*1_5_1"/>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20178812_4*m_h_i*1_5_3"/>
  <p:tag name="KSO_WM_TEMPLATE_CATEGORY" val="diagram"/>
  <p:tag name="KSO_WM_TEMPLATE_INDEX" val="20178812"/>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178812_4*m_h_i*1_5_2"/>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2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250.xml><?xml version="1.0" encoding="utf-8"?>
<p:tagLst xmlns:p="http://schemas.openxmlformats.org/presentationml/2006/main">
  <p:tag name="KSO_WM_UNIT_FILL_FORE_SCHEMECOLOR_INDEX_BRIGHTNESS" val="0"/>
  <p:tag name="KSO_WM_UNIT_FILL_FORE_SCHEMECOLOR_INDEX" val="16"/>
  <p:tag name="KSO_WM_UNIT_FILL_TYPE" val="1"/>
</p:tagLst>
</file>

<file path=ppt/tags/tag251.xml><?xml version="1.0" encoding="utf-8"?>
<p:tagLst xmlns:p="http://schemas.openxmlformats.org/presentationml/2006/main">
  <p:tag name="KSO_WPP_MARK_KEY" val="489ce1d6-cf01-424c-a2ed-d27baf15daa1"/>
  <p:tag name="COMMONDATA" val="eyJoZGlkIjoiOTRiYWY2ZDYxOTM2OTVmOTUwNjYxNzhkNWNmYTNiNjcifQ=="/>
</p:tagLst>
</file>

<file path=ppt/tags/tag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29.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c849740b-2724-488e-a9ad-bcd156c1d39b}"/>
  <p:tag name="KSO_WM_UNIT_TYPE" val="i"/>
</p:tagLst>
</file>

<file path=ppt/tags/tag30.xml><?xml version="1.0" encoding="utf-8"?>
<p:tagLst xmlns:p="http://schemas.openxmlformats.org/presentationml/2006/main">
  <p:tag name="KSO_WM_TEMPLATE_CATEGORY" val="diagram"/>
  <p:tag name="KSO_WM_TEMPLATE_INDEX" val="20186090"/>
  <p:tag name="KSO_WM_UNIT_TYPE" val="h_d"/>
  <p:tag name="KSO_WM_UNIT_INDEX" val="1_1"/>
  <p:tag name="KSO_WM_UNIT_ID" val="diagram20186090_2*h_d*1_1"/>
  <p:tag name="KSO_WM_UNIT_LAYERLEVEL" val="1_1"/>
  <p:tag name="KSO_WM_UNIT_VALUE" val="664*3384"/>
  <p:tag name="KSO_WM_UNIT_HIGHLIGHT" val="0"/>
  <p:tag name="KSO_WM_UNIT_COMPATIBLE" val="0"/>
  <p:tag name="KSO_WM_UNIT_CLEAR" val="0"/>
  <p:tag name="KSO_WM_BEAUTIFY_FLAG" val="#wm#"/>
  <p:tag name="KSO_WM_TAG_VERSION" val="1.0"/>
</p:tagLst>
</file>

<file path=ppt/tags/tag31.xml><?xml version="1.0" encoding="utf-8"?>
<p:tagLst xmlns:p="http://schemas.openxmlformats.org/presentationml/2006/main">
  <p:tag name="KSO_WM_UNIT_LAYERLEVEL" val="1_1"/>
  <p:tag name="KSO_WM_TAG_VERSION" val="1.0"/>
  <p:tag name="KSO_WM_BEAUTIFY_FLAG" val="#wm#"/>
  <p:tag name="KSO_WM_UNIT_TYPE" val="i"/>
  <p:tag name="KSO_WM_UNIT_ID" val="diagram20186090_2*i*1"/>
  <p:tag name="KSO_WM_TEMPLATE_CATEGORY" val="diagram"/>
  <p:tag name="KSO_WM_TEMPLATE_INDEX" val="20186090"/>
  <p:tag name="KSO_WM_UNIT_INDEX" val="1"/>
</p:tagLst>
</file>

<file path=ppt/tags/tag32.xml><?xml version="1.0" encoding="utf-8"?>
<p:tagLst xmlns:p="http://schemas.openxmlformats.org/presentationml/2006/main">
  <p:tag name="KSO_WM_TEMPLATE_CATEGORY" val="diagram"/>
  <p:tag name="KSO_WM_TEMPLATE_INDEX" val="20186090"/>
  <p:tag name="KSO_WM_UNIT_TYPE" val="l_i"/>
  <p:tag name="KSO_WM_UNIT_INDEX" val="1_1"/>
  <p:tag name="KSO_WM_UNIT_ID" val="diagram20186090_2*l_i*1_1"/>
  <p:tag name="KSO_WM_UNIT_LAYERLEVEL" val="1_1"/>
  <p:tag name="KSO_WM_BEAUTIFY_FLAG" val="#wm#"/>
  <p:tag name="KSO_WM_TAG_VERSION" val="1.0"/>
  <p:tag name="KSO_WM_DIAGRAM_GROUP_CODE" val="l1-1"/>
  <p:tag name="KSO_WM_UNIT_LINE_FORE_SCHEMECOLOR_INDEX" val="14"/>
  <p:tag name="KSO_WM_UNIT_LINE_FILL_TYPE" val="2"/>
</p:tagLst>
</file>

<file path=ppt/tags/tag33.xml><?xml version="1.0" encoding="utf-8"?>
<p:tagLst xmlns:p="http://schemas.openxmlformats.org/presentationml/2006/main">
  <p:tag name="KSO_WM_TEMPLATE_CATEGORY" val="diagram"/>
  <p:tag name="KSO_WM_TEMPLATE_INDEX" val="20186090"/>
  <p:tag name="KSO_WM_UNIT_TYPE" val="l_i"/>
  <p:tag name="KSO_WM_UNIT_INDEX" val="1_2"/>
  <p:tag name="KSO_WM_UNIT_ID" val="diagram20186090_2*l_i*1_2"/>
  <p:tag name="KSO_WM_UNIT_LAYERLEVEL" val="1_1"/>
  <p:tag name="KSO_WM_BEAUTIFY_FLAG" val="#wm#"/>
  <p:tag name="KSO_WM_TAG_VERSION" val="1.0"/>
  <p:tag name="KSO_WM_DIAGRAM_GROUP_CODE" val="l1-1"/>
  <p:tag name="KSO_WM_UNIT_LINE_FORE_SCHEMECOLOR_INDEX" val="14"/>
  <p:tag name="KSO_WM_UNIT_LINE_FILL_TYPE" val="2"/>
</p:tagLst>
</file>

<file path=ppt/tags/tag34.xml><?xml version="1.0" encoding="utf-8"?>
<p:tagLst xmlns:p="http://schemas.openxmlformats.org/presentationml/2006/main">
  <p:tag name="KSO_WM_TEMPLATE_CATEGORY" val="diagram"/>
  <p:tag name="KSO_WM_TEMPLATE_INDEX" val="20186090"/>
  <p:tag name="KSO_WM_UNIT_TYPE" val="l_i"/>
  <p:tag name="KSO_WM_UNIT_INDEX" val="1_3"/>
  <p:tag name="KSO_WM_UNIT_ID" val="diagram20186090_2*l_i*1_3"/>
  <p:tag name="KSO_WM_UNIT_LAYERLEVEL" val="1_1"/>
  <p:tag name="KSO_WM_BEAUTIFY_FLAG" val="#wm#"/>
  <p:tag name="KSO_WM_TAG_VERSION" val="1.0"/>
  <p:tag name="KSO_WM_DIAGRAM_GROUP_CODE" val="l1-1"/>
  <p:tag name="KSO_WM_UNIT_LINE_FORE_SCHEMECOLOR_INDEX" val="14"/>
  <p:tag name="KSO_WM_UNIT_LINE_FILL_TYPE" val="2"/>
</p:tagLst>
</file>

<file path=ppt/tags/tag35.xml><?xml version="1.0" encoding="utf-8"?>
<p:tagLst xmlns:p="http://schemas.openxmlformats.org/presentationml/2006/main">
  <p:tag name="KSO_WM_TEMPLATE_CATEGORY" val="diagram"/>
  <p:tag name="KSO_WM_TEMPLATE_INDEX" val="20186090"/>
  <p:tag name="KSO_WM_UNIT_TYPE" val="h_f"/>
  <p:tag name="KSO_WM_UNIT_INDEX" val="1_3"/>
  <p:tag name="KSO_WM_UNIT_ID" val="diagram20186090_2*h_f*1_3"/>
  <p:tag name="KSO_WM_UNIT_LAYERLEVEL" val="1_1"/>
  <p:tag name="KSO_WM_UNIT_VALUE" val="38"/>
  <p:tag name="KSO_WM_UNIT_HIGHLIGHT" val="0"/>
  <p:tag name="KSO_WM_UNIT_COMPATIBLE" val="0"/>
  <p:tag name="KSO_WM_UNIT_CLEAR" val="0"/>
  <p:tag name="KSO_WM_BEAUTIFY_FLAG" val="#wm#"/>
  <p:tag name="KSO_WM_TAG_VERSION" val="1.0"/>
  <p:tag name="KSO_WM_UNIT_PRESET_TEXT" val="Adjust the spacing to adapt to Chinese typesetting, use the reference line in PPT."/>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61e1ca8-5140-4ebb-979f-fa152c8fb128}"/>
  <p:tag name="KSO_WM_UNIT_TYPE" val="i"/>
</p:tagLst>
</file>

<file path=ppt/tags/tag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43.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44.xml><?xml version="1.0" encoding="utf-8"?>
<p:tagLst xmlns:p="http://schemas.openxmlformats.org/presentationml/2006/main">
  <p:tag name="KSO_WM_TEMPLATE_CATEGORY" val="diagram"/>
  <p:tag name="KSO_WM_TEMPLATE_INDEX" val="20186010"/>
  <p:tag name="KSO_WM_TAG_VERSION" val="1.0"/>
  <p:tag name="KSO_WM_UNIT_TYPE" val="h_d"/>
  <p:tag name="KSO_WM_UNIT_INDEX" val="2_1"/>
  <p:tag name="KSO_WM_UNIT_ID" val="diagram20186010_1*h_d*2_1"/>
  <p:tag name="KSO_WM_UNIT_LAYERLEVEL" val="1_1"/>
  <p:tag name="KSO_WM_UNIT_VALUE" val="1033*1031"/>
  <p:tag name="KSO_WM_UNIT_HIGHLIGHT" val="0"/>
  <p:tag name="KSO_WM_UNIT_COMPATIBLE" val="0"/>
  <p:tag name="KSO_WM_UNIT_CLEAR" val="0"/>
  <p:tag name="KSO_WM_BEAUTIFY_FLAG" val="#wm#"/>
</p:tagLst>
</file>

<file path=ppt/tags/tag45.xml><?xml version="1.0" encoding="utf-8"?>
<p:tagLst xmlns:p="http://schemas.openxmlformats.org/presentationml/2006/main">
  <p:tag name="KSO_WM_TAG_VERSION" val="1.0"/>
  <p:tag name="KSO_WM_BEAUTIFY_FLAG" val="#wm#"/>
  <p:tag name="KSO_WM_UNIT_TYPE" val="i"/>
  <p:tag name="KSO_WM_UNIT_ID" val="diagram20186010_1*i*1"/>
  <p:tag name="KSO_WM_TEMPLATE_CATEGORY" val="diagram"/>
  <p:tag name="KSO_WM_TEMPLATE_INDEX" val="20186010"/>
  <p:tag name="KSO_WM_UNIT_INDEX" val="1"/>
</p:tagLst>
</file>

<file path=ppt/tags/tag46.xml><?xml version="1.0" encoding="utf-8"?>
<p:tagLst xmlns:p="http://schemas.openxmlformats.org/presentationml/2006/main">
  <p:tag name="KSO_WM_TEMPLATE_CATEGORY" val="diagram"/>
  <p:tag name="KSO_WM_TEMPLATE_INDEX" val="20186010"/>
  <p:tag name="KSO_WM_TAG_VERSION" val="1.0"/>
  <p:tag name="KSO_WM_UNIT_TYPE" val="h_f"/>
  <p:tag name="KSO_WM_UNIT_INDEX" val="1_2"/>
  <p:tag name="KSO_WM_UNIT_ID" val="diagram20186010_1*h_f*1_2"/>
  <p:tag name="KSO_WM_UNIT_LAYERLEVEL" val="1_1"/>
  <p:tag name="KSO_WM_UNIT_VALUE" val="22"/>
  <p:tag name="KSO_WM_UNIT_HIGHLIGHT" val="0"/>
  <p:tag name="KSO_WM_UNIT_COMPATIBLE" val="0"/>
  <p:tag name="KSO_WM_UNIT_CLEAR" val="0"/>
  <p:tag name="KSO_WM_BEAUTIFY_FLAG" val="#wm#"/>
  <p:tag name="KSO_WM_UNIT_PRESET_TEXT" val="更能够让枯燥的段落赋予变化！"/>
</p:tagLst>
</file>

<file path=ppt/tags/tag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3.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54.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55.xml><?xml version="1.0" encoding="utf-8"?>
<p:tagLst xmlns:p="http://schemas.openxmlformats.org/presentationml/2006/main">
  <p:tag name="KSO_WM_UNIT_PICTURE_TOWARD" val="1"/>
  <p:tag name="KSO_WM_UNIT_VALUE" val="1227*1227"/>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288_1*ζ_h_d*1_1_1"/>
  <p:tag name="KSO_WM_TEMPLATE_CATEGORY" val="diagram"/>
  <p:tag name="KSO_WM_TEMPLATE_INDEX" val="20215288"/>
  <p:tag name="KSO_WM_UNIT_LAYERLEVEL" val="1_1_1"/>
  <p:tag name="KSO_WM_TAG_VERSION" val="1.0"/>
  <p:tag name="KSO_WM_BEAUTIFY_FLAG" val="#wm#"/>
  <p:tag name="KSO_WM_UNIT_DIAGRAM_MODELTYPE" val="creativePicture"/>
  <p:tag name="KSO_WM_UNIT_USESOURCEFORMAT_APPLY" val="1"/>
</p:tagLst>
</file>

<file path=ppt/tags/tag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69541_5*m_i*1_1"/>
  <p:tag name="KSO_WM_TEMPLATE_CATEGORY" val="diagram"/>
  <p:tag name="KSO_WM_TEMPLATE_INDEX" val="20169541"/>
  <p:tag name="KSO_WM_UNIT_LAYERLEVEL" val="1_1"/>
  <p:tag name="KSO_WM_TAG_VERSION" val="1.0"/>
  <p:tag name="KSO_WM_BEAUTIFY_FLAG" val="#wm#"/>
  <p:tag name="KSO_WM_UNIT_LINE_FORE_SCHEMECOLOR_INDEX_BRIGHTNESS" val="-0.5"/>
  <p:tag name="KSO_WM_UNIT_LINE_FORE_SCHEMECOLOR_INDEX" val="14"/>
  <p:tag name="KSO_WM_UNIT_LINE_FILL_TYPE" val="2"/>
  <p:tag name="KSO_WM_UNIT_USESOURCEFORMAT_APPLY"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69541_5*m_h_i*1_1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169541_5*m_h_i*1_1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69541_5*m_h_i*1_4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2"/>
  <p:tag name="KSO_WM_UNIT_ID" val="diagram20169541_5*m_h_i*1_4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69541_5*m_h_i*1_2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2"/>
  <p:tag name="KSO_WM_UNIT_ID" val="diagram20169541_5*m_h_i*1_2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69541_5*m_h_i*1_3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2"/>
  <p:tag name="KSO_WM_UNIT_ID" val="diagram20169541_5*m_h_i*1_3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6.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69541_5*m_h_f*1_2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67.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69541_5*m_h_f*1_3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68.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69541_5*m_h_f*1_4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169541_5*m_h_i*1_1_4"/>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7.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69541_5*m_h_i*1_1_3"/>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69541_5*m_h_i*1_2_4"/>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69541_5*m_h_i*1_3_4"/>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169541_5*m_h_i*1_4_4"/>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69541_5*m_h_i*1_3_3"/>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69541_5*m_h_i*1_2_3"/>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69541_5*m_h_i*1_4_3"/>
  <p:tag name="KSO_WM_TEMPLATE_CATEGORY" val="diagram"/>
  <p:tag name="KSO_WM_TEMPLATE_INDEX" val="20169541"/>
  <p:tag name="KSO_WM_UNIT_LAYERLEVEL" val="1_1_1"/>
  <p:tag name="KSO_WM_TAG_VERSION" val="1.0"/>
  <p:tag name="KSO_WM_BEAUTIFY_FLAG" val="#wm#"/>
  <p:tag name="KSO_WM_UNIT_LINE_FORE_SCHEMECOLOR_INDEX_BRIGHTNESS" val="0.5"/>
  <p:tag name="KSO_WM_UNIT_LINE_FORE_SCHEMECOLOR_INDEX" val="13"/>
  <p:tag name="KSO_WM_UNIT_LINE_FILL_TYPE" val="2"/>
  <p:tag name="KSO_WM_UNIT_USESOURCEFORMAT_APPLY" val="1"/>
</p:tagLst>
</file>

<file path=ppt/tags/tag77.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69541_5*m_h_f*1_1_1"/>
  <p:tag name="KSO_WM_TEMPLATE_CATEGORY" val="diagram"/>
  <p:tag name="KSO_WM_TEMPLATE_INDEX" val="20169541"/>
  <p:tag name="KSO_WM_UNIT_LAYERLEVEL" val="1_1_1"/>
  <p:tag name="KSO_WM_TAG_VERSION" val="1.0"/>
  <p:tag name="KSO_WM_BEAUTIFY_FLAG" val="#wm#"/>
  <p:tag name="KSO_WM_UNIT_PRESET_TEXT" val="单击此处添加文本具体内容"/>
  <p:tag name="KSO_WM_UNIT_TEXT_FILL_FORE_SCHEMECOLOR_INDEX_BRIGHTNESS" val="-0.5"/>
  <p:tag name="KSO_WM_UNIT_TEXT_FILL_FORE_SCHEMECOLOR_INDEX" val="14"/>
  <p:tag name="KSO_WM_UNIT_TEXT_FILL_TYPE" val="1"/>
  <p:tag name="KSO_WM_UNIT_USESOURCEFORMAT_APPLY" val="1"/>
</p:tagLst>
</file>

<file path=ppt/tags/tag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80.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81.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82.xml><?xml version="1.0" encoding="utf-8"?>
<p:tagLst xmlns:p="http://schemas.openxmlformats.org/presentationml/2006/main">
  <p:tag name="KSO_WM_UNIT_LAYERLEVEL" val="1_1"/>
  <p:tag name="KSO_WM_TAG_VERSION" val="1.0"/>
  <p:tag name="KSO_WM_BEAUTIFY_FLAG" val="#wm#"/>
  <p:tag name="KSO_WM_UNIT_TYPE" val="i"/>
  <p:tag name="KSO_WM_UNIT_ID" val="diagram20186090_2*i*1"/>
  <p:tag name="KSO_WM_TEMPLATE_CATEGORY" val="diagram"/>
  <p:tag name="KSO_WM_TEMPLATE_INDEX" val="20186090"/>
  <p:tag name="KSO_WM_UNIT_INDEX" val="1"/>
</p:tagLst>
</file>

<file path=ppt/tags/tag83.xml><?xml version="1.0" encoding="utf-8"?>
<p:tagLst xmlns:p="http://schemas.openxmlformats.org/presentationml/2006/main">
  <p:tag name="KSO_WM_TEMPLATE_CATEGORY" val="diagram"/>
  <p:tag name="KSO_WM_TEMPLATE_INDEX" val="20186090"/>
  <p:tag name="KSO_WM_UNIT_TYPE" val="l_i"/>
  <p:tag name="KSO_WM_UNIT_INDEX" val="1_1"/>
  <p:tag name="KSO_WM_UNIT_ID" val="diagram20186090_2*l_i*1_1"/>
  <p:tag name="KSO_WM_UNIT_LAYERLEVEL" val="1_1"/>
  <p:tag name="KSO_WM_BEAUTIFY_FLAG" val="#wm#"/>
  <p:tag name="KSO_WM_TAG_VERSION" val="1.0"/>
  <p:tag name="KSO_WM_DIAGRAM_GROUP_CODE" val="l1-1"/>
  <p:tag name="KSO_WM_UNIT_LINE_FORE_SCHEMECOLOR_INDEX" val="14"/>
  <p:tag name="KSO_WM_UNIT_LINE_FILL_TYPE" val="2"/>
</p:tagLst>
</file>

<file path=ppt/tags/tag84.xml><?xml version="1.0" encoding="utf-8"?>
<p:tagLst xmlns:p="http://schemas.openxmlformats.org/presentationml/2006/main">
  <p:tag name="KSO_WM_TEMPLATE_CATEGORY" val="diagram"/>
  <p:tag name="KSO_WM_TEMPLATE_INDEX" val="20186090"/>
  <p:tag name="KSO_WM_UNIT_TYPE" val="l_i"/>
  <p:tag name="KSO_WM_UNIT_INDEX" val="1_2"/>
  <p:tag name="KSO_WM_UNIT_ID" val="diagram20186090_2*l_i*1_2"/>
  <p:tag name="KSO_WM_UNIT_LAYERLEVEL" val="1_1"/>
  <p:tag name="KSO_WM_BEAUTIFY_FLAG" val="#wm#"/>
  <p:tag name="KSO_WM_TAG_VERSION" val="1.0"/>
  <p:tag name="KSO_WM_DIAGRAM_GROUP_CODE" val="l1-1"/>
  <p:tag name="KSO_WM_UNIT_LINE_FORE_SCHEMECOLOR_INDEX" val="14"/>
  <p:tag name="KSO_WM_UNIT_LINE_FILL_TYPE" val="2"/>
</p:tagLst>
</file>

<file path=ppt/tags/tag85.xml><?xml version="1.0" encoding="utf-8"?>
<p:tagLst xmlns:p="http://schemas.openxmlformats.org/presentationml/2006/main">
  <p:tag name="KSO_WM_TEMPLATE_CATEGORY" val="diagram"/>
  <p:tag name="KSO_WM_TEMPLATE_INDEX" val="20186090"/>
  <p:tag name="KSO_WM_UNIT_TYPE" val="l_i"/>
  <p:tag name="KSO_WM_UNIT_INDEX" val="1_3"/>
  <p:tag name="KSO_WM_UNIT_ID" val="diagram20186090_2*l_i*1_3"/>
  <p:tag name="KSO_WM_UNIT_LAYERLEVEL" val="1_1"/>
  <p:tag name="KSO_WM_BEAUTIFY_FLAG" val="#wm#"/>
  <p:tag name="KSO_WM_TAG_VERSION" val="1.0"/>
  <p:tag name="KSO_WM_DIAGRAM_GROUP_CODE" val="l1-1"/>
  <p:tag name="KSO_WM_UNIT_LINE_FORE_SCHEMECOLOR_INDEX" val="14"/>
  <p:tag name="KSO_WM_UNIT_LINE_FILL_TYPE" val="2"/>
</p:tagLst>
</file>

<file path=ppt/tags/tag86.xml><?xml version="1.0" encoding="utf-8"?>
<p:tagLst xmlns:p="http://schemas.openxmlformats.org/presentationml/2006/main">
  <p:tag name="KSO_WM_TEMPLATE_CATEGORY" val="diagram"/>
  <p:tag name="KSO_WM_TEMPLATE_INDEX" val="20186090"/>
  <p:tag name="KSO_WM_UNIT_TYPE" val="h_f"/>
  <p:tag name="KSO_WM_UNIT_INDEX" val="1_3"/>
  <p:tag name="KSO_WM_UNIT_ID" val="diagram20186090_2*h_f*1_3"/>
  <p:tag name="KSO_WM_UNIT_LAYERLEVEL" val="1_1"/>
  <p:tag name="KSO_WM_UNIT_VALUE" val="38"/>
  <p:tag name="KSO_WM_UNIT_HIGHLIGHT" val="0"/>
  <p:tag name="KSO_WM_UNIT_COMPATIBLE" val="0"/>
  <p:tag name="KSO_WM_UNIT_CLEAR" val="0"/>
  <p:tag name="KSO_WM_BEAUTIFY_FLAG" val="#wm#"/>
  <p:tag name="KSO_WM_TAG_VERSION" val="1.0"/>
  <p:tag name="KSO_WM_UNIT_PRESET_TEXT" val="Adjust the spacing to adapt to Chinese typesetting, use the reference line in PPT."/>
</p:tagLst>
</file>

<file path=ppt/tags/tag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69541_5*m_i*1_1"/>
  <p:tag name="KSO_WM_TEMPLATE_CATEGORY" val="diagram"/>
  <p:tag name="KSO_WM_TEMPLATE_INDEX" val="20169541"/>
  <p:tag name="KSO_WM_UNIT_LAYERLEVEL" val="1_1"/>
  <p:tag name="KSO_WM_TAG_VERSION" val="1.0"/>
  <p:tag name="KSO_WM_BEAUTIFY_FLAG" val="#wm#"/>
  <p:tag name="KSO_WM_UNIT_LINE_FORE_SCHEMECOLOR_INDEX_BRIGHTNESS" val="-0.5"/>
  <p:tag name="KSO_WM_UNIT_LINE_FORE_SCHEMECOLOR_INDEX" val="14"/>
  <p:tag name="KSO_WM_UNIT_LINE_FILL_TYPE" val="2"/>
  <p:tag name="KSO_WM_UNIT_USESOURCEFORMAT_APPLY"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69541_5*m_h_i*1_1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169541_5*m_h_i*1_1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69541_5*m_h_i*1_4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2"/>
  <p:tag name="KSO_WM_UNIT_ID" val="diagram20169541_5*m_h_i*1_4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69541_5*m_h_i*1_2_1"/>
  <p:tag name="KSO_WM_TEMPLATE_CATEGORY" val="diagram"/>
  <p:tag name="KSO_WM_TEMPLATE_INDEX" val="2016954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2"/>
  <p:tag name="KSO_WM_UNIT_ID" val="diagram20169541_5*m_h_i*1_2_2"/>
  <p:tag name="KSO_WM_TEMPLATE_CATEGORY" val="diagram"/>
  <p:tag name="KSO_WM_TEMPLATE_INDEX" val="2016954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7406D"/>
      </a:dk2>
      <a:lt2>
        <a:srgbClr val="DBEFF9"/>
      </a:lt2>
      <a:accent1>
        <a:srgbClr val="43536A"/>
      </a:accent1>
      <a:accent2>
        <a:srgbClr val="7F7F7F"/>
      </a:accent2>
      <a:accent3>
        <a:srgbClr val="43536A"/>
      </a:accent3>
      <a:accent4>
        <a:srgbClr val="7F7F7F"/>
      </a:accent4>
      <a:accent5>
        <a:srgbClr val="43536A"/>
      </a:accent5>
      <a:accent6>
        <a:srgbClr val="7F7F7F"/>
      </a:accent6>
      <a:hlink>
        <a:srgbClr val="F49100"/>
      </a:hlink>
      <a:folHlink>
        <a:srgbClr val="85DFD0"/>
      </a:folHlink>
    </a:clrScheme>
    <a:fontScheme name="qb0g2jkz">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qb0g2jkz">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3270</Words>
  <Application>WPS 演示</Application>
  <PresentationFormat>全屏显示(16:9)</PresentationFormat>
  <Paragraphs>505</Paragraphs>
  <Slides>41</Slides>
  <Notes>16</Notes>
  <HiddenSlides>0</HiddenSlides>
  <MMClips>0</MMClips>
  <ScaleCrop>false</ScaleCrop>
  <HeadingPairs>
    <vt:vector size="8" baseType="variant">
      <vt:variant>
        <vt:lpstr>已用的字体</vt:lpstr>
      </vt:variant>
      <vt:variant>
        <vt:i4>16</vt:i4>
      </vt:variant>
      <vt:variant>
        <vt:lpstr>主题</vt:lpstr>
      </vt:variant>
      <vt:variant>
        <vt:i4>2</vt:i4>
      </vt:variant>
      <vt:variant>
        <vt:lpstr>嵌入 OLE 服务器</vt:lpstr>
      </vt:variant>
      <vt:variant>
        <vt:i4>1</vt:i4>
      </vt:variant>
      <vt:variant>
        <vt:lpstr>幻灯片标题</vt:lpstr>
      </vt:variant>
      <vt:variant>
        <vt:i4>41</vt:i4>
      </vt:variant>
    </vt:vector>
  </HeadingPairs>
  <TitlesOfParts>
    <vt:vector size="60" baseType="lpstr">
      <vt:lpstr>Arial</vt:lpstr>
      <vt:lpstr>宋体</vt:lpstr>
      <vt:lpstr>Wingdings</vt:lpstr>
      <vt:lpstr>Calibri</vt:lpstr>
      <vt:lpstr>Agency FB</vt:lpstr>
      <vt:lpstr>Trebuchet MS</vt:lpstr>
      <vt:lpstr>方正正黑简体</vt:lpstr>
      <vt:lpstr>黑体</vt:lpstr>
      <vt:lpstr>Calibri</vt:lpstr>
      <vt:lpstr>微软雅黑</vt:lpstr>
      <vt:lpstr>Times New Roman</vt:lpstr>
      <vt:lpstr>DINPro-Black</vt:lpstr>
      <vt:lpstr>DejaVu Math TeX Gyre</vt:lpstr>
      <vt:lpstr>Arial Unicode MS</vt:lpstr>
      <vt:lpstr>等线</vt:lpstr>
      <vt:lpstr>Wingdings</vt:lpstr>
      <vt:lpstr>第一PPT，www.1ppt.com</vt:lpstr>
      <vt:lpstr>1_第一PPT，www.1ppt.com</vt:lpstr>
      <vt:lpstr>Photoshop.Image.18</vt:lpstr>
      <vt:lpstr>PowerPoint 演示文稿</vt:lpstr>
      <vt:lpstr>金融科技的发展历程</vt:lpstr>
      <vt:lpstr>PowerPoint 演示文稿</vt:lpstr>
      <vt:lpstr>金融科技的定义</vt:lpstr>
      <vt:lpstr>金融科技的定义</vt:lpstr>
      <vt:lpstr>金融科技的定义</vt:lpstr>
      <vt:lpstr>PowerPoint 演示文稿</vt:lpstr>
      <vt:lpstr>金融科技新技术之间的关系</vt:lpstr>
      <vt:lpstr>PowerPoint 演示文稿</vt:lpstr>
      <vt:lpstr>金融科技对金融业的深层次影响</vt:lpstr>
      <vt:lpstr>PowerPoint 演示文稿</vt:lpstr>
      <vt:lpstr>金融科技的动力机制</vt:lpstr>
      <vt:lpstr>PowerPoint 演示文稿</vt:lpstr>
      <vt:lpstr>金融科技的现实障碍</vt:lpstr>
      <vt:lpstr>PowerPoint 演示文稿</vt:lpstr>
      <vt:lpstr>大数据概述</vt:lpstr>
      <vt:lpstr>大数据概述</vt:lpstr>
      <vt:lpstr>大数据概述</vt:lpstr>
      <vt:lpstr>PowerPoint 演示文稿</vt:lpstr>
      <vt:lpstr>大数据在金融领域的应用</vt:lpstr>
      <vt:lpstr>大数据在金融领域的应用</vt:lpstr>
      <vt:lpstr>大数据在金融领域的应用</vt:lpstr>
      <vt:lpstr>大数据在金融领域的应用</vt:lpstr>
      <vt:lpstr>PowerPoint 演示文稿</vt:lpstr>
      <vt:lpstr>大数据在金融领域的应用</vt:lpstr>
      <vt:lpstr>大数据在金融领域的应用</vt:lpstr>
      <vt:lpstr>PowerPoint 演示文稿</vt:lpstr>
      <vt:lpstr>大数据在金融领域的应用</vt:lpstr>
      <vt:lpstr>大数据在金融领域的应用</vt:lpstr>
      <vt:lpstr>PowerPoint 演示文稿</vt:lpstr>
      <vt:lpstr>大数据在金融领域的应用</vt:lpstr>
      <vt:lpstr>大数据在金融领域的应用</vt:lpstr>
      <vt:lpstr>大数据在金融领域的应用</vt:lpstr>
      <vt:lpstr>PowerPoint 演示文稿</vt:lpstr>
      <vt:lpstr>云计算概述</vt:lpstr>
      <vt:lpstr>云计算概述</vt:lpstr>
      <vt:lpstr>云计算概述</vt:lpstr>
      <vt:lpstr>PowerPoint 演示文稿</vt:lpstr>
      <vt:lpstr>云计算在金融领域中的应用</vt:lpstr>
      <vt:lpstr>云计算在金融领域中的应用</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欧美商务</dc:title>
  <dc:creator>第一PPT</dc:creator>
  <cp:keywords>www.1ppt.com</cp:keywords>
  <dc:description>www.1ppt.com</dc:description>
  <cp:lastModifiedBy>小刘</cp:lastModifiedBy>
  <cp:revision>402</cp:revision>
  <dcterms:created xsi:type="dcterms:W3CDTF">2017-03-04T06:55:00Z</dcterms:created>
  <dcterms:modified xsi:type="dcterms:W3CDTF">2023-06-08T03:35:39Z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4228CE36FFE34AABAFB7560BEA55BE85</vt:lpwstr>
  </property>
  <property fmtid="{D5CDD505-2E9C-101B-9397-08002B2CF9AE}" pid="3" name="KSOProductBuildVer">
    <vt:lpwstr>2052-11.1.0.14309</vt:lpwstr>
  </property>
</Properties>
</file>