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515" r:id="rId4"/>
    <p:sldId id="518" r:id="rId6"/>
    <p:sldId id="517" r:id="rId7"/>
    <p:sldId id="363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9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849B"/>
    <a:srgbClr val="526580"/>
    <a:srgbClr val="2B4663"/>
    <a:srgbClr val="323F4B"/>
    <a:srgbClr val="00B6A5"/>
    <a:srgbClr val="43536A"/>
    <a:srgbClr val="FFFFFF"/>
    <a:srgbClr val="F9FAFB"/>
    <a:srgbClr val="DBEFF9"/>
    <a:srgbClr val="5537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109" autoAdjust="0"/>
    <p:restoredTop sz="94662" autoAdjust="0"/>
  </p:normalViewPr>
  <p:slideViewPr>
    <p:cSldViewPr snapToGrid="0" showGuides="1">
      <p:cViewPr varScale="1">
        <p:scale>
          <a:sx n="63" d="100"/>
          <a:sy n="63" d="100"/>
        </p:scale>
        <p:origin x="300" y="48"/>
      </p:cViewPr>
      <p:guideLst>
        <p:guide orient="horz" pos="2208"/>
        <p:guide pos="3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gs" Target="tags/tag30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530" y="1143000"/>
            <a:ext cx="54869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4114" y="78536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839" y="10711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3.jpeg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7.xml"/><Relationship Id="rId8" Type="http://schemas.openxmlformats.org/officeDocument/2006/relationships/tags" Target="../tags/tag16.xml"/><Relationship Id="rId7" Type="http://schemas.openxmlformats.org/officeDocument/2006/relationships/tags" Target="../tags/tag15.xml"/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1" Type="http://schemas.openxmlformats.org/officeDocument/2006/relationships/slideLayout" Target="../slideLayouts/slideLayout14.xml"/><Relationship Id="rId20" Type="http://schemas.openxmlformats.org/officeDocument/2006/relationships/tags" Target="../tags/tag28.xml"/><Relationship Id="rId2" Type="http://schemas.openxmlformats.org/officeDocument/2006/relationships/tags" Target="../tags/tag10.xml"/><Relationship Id="rId19" Type="http://schemas.openxmlformats.org/officeDocument/2006/relationships/tags" Target="../tags/tag27.xml"/><Relationship Id="rId18" Type="http://schemas.openxmlformats.org/officeDocument/2006/relationships/tags" Target="../tags/tag26.xml"/><Relationship Id="rId17" Type="http://schemas.openxmlformats.org/officeDocument/2006/relationships/tags" Target="../tags/tag25.xml"/><Relationship Id="rId16" Type="http://schemas.openxmlformats.org/officeDocument/2006/relationships/tags" Target="../tags/tag24.xml"/><Relationship Id="rId15" Type="http://schemas.openxmlformats.org/officeDocument/2006/relationships/tags" Target="../tags/tag23.xml"/><Relationship Id="rId14" Type="http://schemas.openxmlformats.org/officeDocument/2006/relationships/tags" Target="../tags/tag22.xml"/><Relationship Id="rId13" Type="http://schemas.openxmlformats.org/officeDocument/2006/relationships/tags" Target="../tags/tag21.xml"/><Relationship Id="rId12" Type="http://schemas.openxmlformats.org/officeDocument/2006/relationships/tags" Target="../tags/tag20.xml"/><Relationship Id="rId11" Type="http://schemas.openxmlformats.org/officeDocument/2006/relationships/tags" Target="../tags/tag19.xml"/><Relationship Id="rId10" Type="http://schemas.openxmlformats.org/officeDocument/2006/relationships/tags" Target="../tags/tag18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29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72125" y="2372360"/>
            <a:ext cx="5827395" cy="1896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5865" b="1" dirty="0">
                <a:solidFill>
                  <a:srgbClr val="43536A"/>
                </a:solidFill>
                <a:cs typeface="+mn-ea"/>
                <a:sym typeface="+mn-lt"/>
              </a:rPr>
              <a:t>云计算在金融领域中的应用</a:t>
            </a:r>
            <a:endParaRPr kumimoji="1" lang="zh-CN" altLang="en-US" sz="5865" b="1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8" name="平行四边形 7"/>
          <p:cNvSpPr/>
          <p:nvPr>
            <p:custDataLst>
              <p:tags r:id="rId5"/>
            </p:custDataLst>
          </p:nvPr>
        </p:nvSpPr>
        <p:spPr>
          <a:xfrm>
            <a:off x="5571948" y="4373983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主讲人：刘杨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9" grpId="0"/>
      <p:bldP spid="12" grpId="0" bldLvl="0" animBg="1"/>
      <p:bldP spid="16" grpId="0" bldLvl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云计算在金融领域中的应用</a:t>
            </a:r>
            <a:endParaRPr lang="zh-CN" altLang="en-US">
              <a:sym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4415904" cy="473075"/>
            <a:chOff x="2347" y="2773"/>
            <a:chExt cx="7927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7735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408622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（一）云计算在金融领域的应用价值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4" name="TextBox 6"/>
          <p:cNvSpPr txBox="1"/>
          <p:nvPr>
            <p:custDataLst>
              <p:tags r:id="rId1"/>
            </p:custDataLst>
          </p:nvPr>
        </p:nvSpPr>
        <p:spPr>
          <a:xfrm>
            <a:off x="1035685" y="4695190"/>
            <a:ext cx="20440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加速金融行业分布式架构转型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55" name="TextBox 6"/>
          <p:cNvSpPr txBox="1"/>
          <p:nvPr>
            <p:custDataLst>
              <p:tags r:id="rId2"/>
            </p:custDataLst>
          </p:nvPr>
        </p:nvSpPr>
        <p:spPr>
          <a:xfrm>
            <a:off x="3124835" y="4695190"/>
            <a:ext cx="192214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有效降低金融机构IT成本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56" name="TextBox 6"/>
          <p:cNvSpPr txBox="1"/>
          <p:nvPr>
            <p:custDataLst>
              <p:tags r:id="rId3"/>
            </p:custDataLst>
          </p:nvPr>
        </p:nvSpPr>
        <p:spPr>
          <a:xfrm>
            <a:off x="5152390" y="4695190"/>
            <a:ext cx="19145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提高运营维护自动化程度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57" name="TextBox 6"/>
          <p:cNvSpPr txBox="1"/>
          <p:nvPr>
            <p:custDataLst>
              <p:tags r:id="rId4"/>
            </p:custDataLst>
          </p:nvPr>
        </p:nvSpPr>
        <p:spPr>
          <a:xfrm>
            <a:off x="7172325" y="4695190"/>
            <a:ext cx="19253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数据联通与信息共享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1292860" y="2623185"/>
            <a:ext cx="1558290" cy="1530350"/>
            <a:chOff x="2036" y="4131"/>
            <a:chExt cx="2454" cy="2410"/>
          </a:xfrm>
        </p:grpSpPr>
        <p:sp>
          <p:nvSpPr>
            <p:cNvPr id="20" name="圆角矩形 19"/>
            <p:cNvSpPr/>
            <p:nvPr>
              <p:custDataLst>
                <p:tags r:id="rId5"/>
              </p:custDataLst>
            </p:nvPr>
          </p:nvSpPr>
          <p:spPr>
            <a:xfrm rot="2702816">
              <a:off x="2036" y="4131"/>
              <a:ext cx="2411" cy="2411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lstStyle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6" name="任意多边形 25"/>
            <p:cNvSpPr/>
            <p:nvPr>
              <p:custDataLst>
                <p:tags r:id="rId6"/>
              </p:custDataLst>
            </p:nvPr>
          </p:nvSpPr>
          <p:spPr>
            <a:xfrm rot="2702816">
              <a:off x="2172" y="4266"/>
              <a:ext cx="2140" cy="2140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rgbClr val="323F4B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lstStyle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7" name="文本框 26"/>
            <p:cNvSpPr txBox="1"/>
            <p:nvPr>
              <p:custDataLst>
                <p:tags r:id="rId7"/>
              </p:custDataLst>
            </p:nvPr>
          </p:nvSpPr>
          <p:spPr>
            <a:xfrm>
              <a:off x="3666" y="4976"/>
              <a:ext cx="824" cy="720"/>
            </a:xfrm>
            <a:prstGeom prst="rect">
              <a:avLst/>
            </a:prstGeom>
            <a:noFill/>
          </p:spPr>
          <p:txBody>
            <a:bodyPr wrap="square" lIns="90000" tIns="46800" rIns="90000" bIns="46800">
              <a:normAutofit fontScale="75000" lnSpcReduction="10000"/>
            </a:bodyPr>
            <a:lstStyle/>
            <a:p>
              <a:pPr>
                <a:lnSpc>
                  <a:spcPct val="130000"/>
                </a:lnSpc>
              </a:pPr>
              <a:r>
                <a:rPr lang="en-US" sz="2400" b="1" spc="150" dirty="0">
                  <a:solidFill>
                    <a:sysClr val="window" lastClr="FFFFFF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01</a:t>
              </a:r>
              <a:endParaRPr lang="en-US" sz="2400" b="1" spc="150" dirty="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3320415" y="2623185"/>
            <a:ext cx="1558290" cy="1530350"/>
            <a:chOff x="5229" y="4131"/>
            <a:chExt cx="2454" cy="2410"/>
          </a:xfrm>
        </p:grpSpPr>
        <p:sp>
          <p:nvSpPr>
            <p:cNvPr id="21" name="圆角矩形 20"/>
            <p:cNvSpPr/>
            <p:nvPr>
              <p:custDataLst>
                <p:tags r:id="rId8"/>
              </p:custDataLst>
            </p:nvPr>
          </p:nvSpPr>
          <p:spPr>
            <a:xfrm rot="2702816">
              <a:off x="5229" y="4131"/>
              <a:ext cx="2411" cy="2411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lstStyle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8" name="任意多边形 27"/>
            <p:cNvSpPr/>
            <p:nvPr>
              <p:custDataLst>
                <p:tags r:id="rId9"/>
              </p:custDataLst>
            </p:nvPr>
          </p:nvSpPr>
          <p:spPr>
            <a:xfrm rot="2702816">
              <a:off x="5365" y="4266"/>
              <a:ext cx="2140" cy="2140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rgbClr val="2B4663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lstStyle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0" name="文本框 9"/>
            <p:cNvSpPr txBox="1"/>
            <p:nvPr>
              <p:custDataLst>
                <p:tags r:id="rId10"/>
              </p:custDataLst>
            </p:nvPr>
          </p:nvSpPr>
          <p:spPr>
            <a:xfrm>
              <a:off x="6859" y="4976"/>
              <a:ext cx="824" cy="720"/>
            </a:xfrm>
            <a:prstGeom prst="rect">
              <a:avLst/>
            </a:prstGeom>
            <a:noFill/>
          </p:spPr>
          <p:txBody>
            <a:bodyPr wrap="square" lIns="90000" tIns="46800" rIns="90000" bIns="46800">
              <a:normAutofit fontScale="75000" lnSpcReduction="10000"/>
            </a:bodyPr>
            <a:lstStyle/>
            <a:p>
              <a:pPr>
                <a:lnSpc>
                  <a:spcPct val="130000"/>
                </a:lnSpc>
              </a:pPr>
              <a:r>
                <a:rPr lang="en-US" sz="2400" b="1" spc="150" dirty="0">
                  <a:solidFill>
                    <a:sysClr val="window" lastClr="FFFFFF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02</a:t>
              </a:r>
              <a:endParaRPr lang="en-US" sz="2400" b="1" spc="150" dirty="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5347970" y="2623185"/>
            <a:ext cx="1557655" cy="1530350"/>
            <a:chOff x="8422" y="4131"/>
            <a:chExt cx="2453" cy="2410"/>
          </a:xfrm>
        </p:grpSpPr>
        <p:sp>
          <p:nvSpPr>
            <p:cNvPr id="22" name="圆角矩形 21"/>
            <p:cNvSpPr/>
            <p:nvPr>
              <p:custDataLst>
                <p:tags r:id="rId11"/>
              </p:custDataLst>
            </p:nvPr>
          </p:nvSpPr>
          <p:spPr>
            <a:xfrm rot="2702816">
              <a:off x="8422" y="4131"/>
              <a:ext cx="2411" cy="2411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lstStyle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3" name="任意多边形 12"/>
            <p:cNvSpPr/>
            <p:nvPr>
              <p:custDataLst>
                <p:tags r:id="rId12"/>
              </p:custDataLst>
            </p:nvPr>
          </p:nvSpPr>
          <p:spPr>
            <a:xfrm rot="2702816">
              <a:off x="8557" y="4266"/>
              <a:ext cx="2140" cy="2140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rgbClr val="526580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lstStyle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31" name="文本框 30"/>
            <p:cNvSpPr txBox="1"/>
            <p:nvPr>
              <p:custDataLst>
                <p:tags r:id="rId13"/>
              </p:custDataLst>
            </p:nvPr>
          </p:nvSpPr>
          <p:spPr>
            <a:xfrm>
              <a:off x="10051" y="4976"/>
              <a:ext cx="824" cy="720"/>
            </a:xfrm>
            <a:prstGeom prst="rect">
              <a:avLst/>
            </a:prstGeom>
            <a:noFill/>
          </p:spPr>
          <p:txBody>
            <a:bodyPr wrap="square" lIns="90000" tIns="46800" rIns="90000" bIns="46800">
              <a:normAutofit fontScale="75000" lnSpcReduction="10000"/>
            </a:bodyPr>
            <a:lstStyle/>
            <a:p>
              <a:pPr>
                <a:lnSpc>
                  <a:spcPct val="130000"/>
                </a:lnSpc>
              </a:pPr>
              <a:r>
                <a:rPr lang="en-US" sz="2400" b="1" spc="150" dirty="0">
                  <a:solidFill>
                    <a:sysClr val="window" lastClr="FFFFFF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03</a:t>
              </a:r>
              <a:endParaRPr lang="en-US" sz="2400" b="1" spc="150" dirty="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7375525" y="2623185"/>
            <a:ext cx="1558290" cy="1530350"/>
            <a:chOff x="11615" y="4131"/>
            <a:chExt cx="2454" cy="2410"/>
          </a:xfrm>
        </p:grpSpPr>
        <p:sp>
          <p:nvSpPr>
            <p:cNvPr id="25" name="圆角矩形 24"/>
            <p:cNvSpPr/>
            <p:nvPr>
              <p:custDataLst>
                <p:tags r:id="rId14"/>
              </p:custDataLst>
            </p:nvPr>
          </p:nvSpPr>
          <p:spPr>
            <a:xfrm rot="2702816">
              <a:off x="11615" y="4131"/>
              <a:ext cx="2411" cy="2411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lstStyle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32" name="任意多边形 31"/>
            <p:cNvSpPr/>
            <p:nvPr>
              <p:custDataLst>
                <p:tags r:id="rId15"/>
              </p:custDataLst>
            </p:nvPr>
          </p:nvSpPr>
          <p:spPr>
            <a:xfrm rot="2702816">
              <a:off x="11751" y="4266"/>
              <a:ext cx="2140" cy="2140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rgbClr val="61849B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lstStyle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33" name="文本框 32"/>
            <p:cNvSpPr txBox="1"/>
            <p:nvPr>
              <p:custDataLst>
                <p:tags r:id="rId16"/>
              </p:custDataLst>
            </p:nvPr>
          </p:nvSpPr>
          <p:spPr>
            <a:xfrm>
              <a:off x="13245" y="4976"/>
              <a:ext cx="824" cy="720"/>
            </a:xfrm>
            <a:prstGeom prst="rect">
              <a:avLst/>
            </a:prstGeom>
            <a:noFill/>
          </p:spPr>
          <p:txBody>
            <a:bodyPr wrap="square" lIns="90000" tIns="46800" rIns="90000" bIns="46800">
              <a:normAutofit fontScale="75000" lnSpcReduction="10000"/>
            </a:bodyPr>
            <a:lstStyle/>
            <a:p>
              <a:pPr>
                <a:lnSpc>
                  <a:spcPct val="130000"/>
                </a:lnSpc>
              </a:pPr>
              <a:r>
                <a:rPr lang="en-US" sz="2400" b="1" spc="150" dirty="0">
                  <a:solidFill>
                    <a:sysClr val="window" lastClr="FFFFFF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04</a:t>
              </a:r>
              <a:endParaRPr lang="en-US" sz="2400" b="1" spc="150" dirty="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403080" y="2623185"/>
            <a:ext cx="1557655" cy="1530350"/>
            <a:chOff x="14808" y="4131"/>
            <a:chExt cx="2453" cy="2410"/>
          </a:xfrm>
        </p:grpSpPr>
        <p:sp>
          <p:nvSpPr>
            <p:cNvPr id="37" name="圆角矩形 36"/>
            <p:cNvSpPr/>
            <p:nvPr>
              <p:custDataLst>
                <p:tags r:id="rId17"/>
              </p:custDataLst>
            </p:nvPr>
          </p:nvSpPr>
          <p:spPr>
            <a:xfrm rot="2702816">
              <a:off x="14808" y="4131"/>
              <a:ext cx="2411" cy="2411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lstStyle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38" name="任意多边形 37"/>
            <p:cNvSpPr/>
            <p:nvPr>
              <p:custDataLst>
                <p:tags r:id="rId18"/>
              </p:custDataLst>
            </p:nvPr>
          </p:nvSpPr>
          <p:spPr>
            <a:xfrm rot="2702816">
              <a:off x="14942" y="4266"/>
              <a:ext cx="2140" cy="2140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lstStyle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39" name="文本框 38"/>
            <p:cNvSpPr txBox="1"/>
            <p:nvPr>
              <p:custDataLst>
                <p:tags r:id="rId19"/>
              </p:custDataLst>
            </p:nvPr>
          </p:nvSpPr>
          <p:spPr>
            <a:xfrm>
              <a:off x="16437" y="4976"/>
              <a:ext cx="824" cy="720"/>
            </a:xfrm>
            <a:prstGeom prst="rect">
              <a:avLst/>
            </a:prstGeom>
            <a:noFill/>
          </p:spPr>
          <p:txBody>
            <a:bodyPr wrap="square" lIns="90000" tIns="46800" rIns="90000" bIns="46800">
              <a:normAutofit fontScale="75000" lnSpcReduction="10000"/>
            </a:bodyPr>
            <a:lstStyle/>
            <a:p>
              <a:pPr>
                <a:lnSpc>
                  <a:spcPct val="130000"/>
                </a:lnSpc>
              </a:pPr>
              <a:r>
                <a:rPr lang="en-US" sz="2400" b="1" spc="150" dirty="0">
                  <a:solidFill>
                    <a:sysClr val="window" lastClr="FFFFFF"/>
                  </a:solidFill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05</a:t>
              </a:r>
              <a:endParaRPr lang="en-US" sz="2400" b="1" spc="150" dirty="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42" name="TextBox 6"/>
          <p:cNvSpPr txBox="1"/>
          <p:nvPr>
            <p:custDataLst>
              <p:tags r:id="rId20"/>
            </p:custDataLst>
          </p:nvPr>
        </p:nvSpPr>
        <p:spPr>
          <a:xfrm>
            <a:off x="9203055" y="4695190"/>
            <a:ext cx="19253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 fontAlgn="auto">
              <a:lnSpc>
                <a:spcPct val="100000"/>
              </a:lnSpc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资源优化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4" grpId="0"/>
      <p:bldP spid="55" grpId="0"/>
      <p:bldP spid="56" grpId="0"/>
      <p:bldP spid="57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云计算在金融领域中的应用</a:t>
            </a:r>
            <a:endParaRPr lang="zh-CN" altLang="en-US">
              <a:sym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4415904" cy="473075"/>
            <a:chOff x="2347" y="2773"/>
            <a:chExt cx="7927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9" y="2773"/>
              <a:ext cx="7735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3745230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（二）云计算在银行领域的应用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2283877" y="2846914"/>
            <a:ext cx="1185154" cy="1330630"/>
            <a:chOff x="562959" y="1254450"/>
            <a:chExt cx="919426" cy="1032287"/>
          </a:xfrm>
          <a:solidFill>
            <a:srgbClr val="526580"/>
          </a:solidFill>
        </p:grpSpPr>
        <p:sp>
          <p:nvSpPr>
            <p:cNvPr id="2" name="等腰三角形 46"/>
            <p:cNvSpPr>
              <a:spLocks noChangeArrowheads="1"/>
            </p:cNvSpPr>
            <p:nvPr/>
          </p:nvSpPr>
          <p:spPr bwMode="auto">
            <a:xfrm rot="5400000">
              <a:off x="579242" y="2056357"/>
              <a:ext cx="214097" cy="246663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txBody>
            <a:bodyPr anchor="ctr"/>
            <a:lstStyle/>
            <a:p>
              <a:pPr algn="ctr"/>
              <a:endParaRPr lang="zh-CN" altLang="zh-CN" sz="200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7" name="矩形 44"/>
            <p:cNvSpPr>
              <a:spLocks noChangeArrowheads="1"/>
            </p:cNvSpPr>
            <p:nvPr/>
          </p:nvSpPr>
          <p:spPr bwMode="auto">
            <a:xfrm>
              <a:off x="562959" y="1254450"/>
              <a:ext cx="919426" cy="839787"/>
            </a:xfrm>
            <a:prstGeom prst="rect">
              <a:avLst/>
            </a:prstGeom>
            <a:grpFill/>
            <a:ln>
              <a:noFill/>
            </a:ln>
          </p:spPr>
          <p:txBody>
            <a:bodyPr anchor="ctr"/>
            <a:lstStyle/>
            <a:p>
              <a:pPr algn="ctr"/>
              <a:r>
                <a:rPr lang="en-US" altLang="zh-CN" sz="4000" b="1" dirty="0">
                  <a:solidFill>
                    <a:schemeClr val="bg1"/>
                  </a:solidFill>
                  <a:cs typeface="+mn-ea"/>
                  <a:sym typeface="+mn-lt"/>
                </a:rPr>
                <a:t>1</a:t>
              </a:r>
              <a:endParaRPr lang="zh-CN" altLang="en-US" sz="40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8" name="TextBox 76"/>
          <p:cNvSpPr txBox="1"/>
          <p:nvPr/>
        </p:nvSpPr>
        <p:spPr>
          <a:xfrm>
            <a:off x="1790382" y="4298315"/>
            <a:ext cx="2232248" cy="706755"/>
          </a:xfrm>
          <a:prstGeom prst="rect">
            <a:avLst/>
          </a:prstGeom>
          <a:solidFill>
            <a:srgbClr val="52658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zh-CN" sz="2000" dirty="0">
                <a:solidFill>
                  <a:schemeClr val="bg1"/>
                </a:solidFill>
              </a:rPr>
              <a:t>增强银行的数据处理能力</a:t>
            </a:r>
            <a:endParaRPr lang="zh-CN" altLang="zh-CN" sz="2000" dirty="0">
              <a:solidFill>
                <a:schemeClr val="bg1"/>
              </a:solidFill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5503711" y="2846914"/>
            <a:ext cx="1185154" cy="1330630"/>
            <a:chOff x="562959" y="1254450"/>
            <a:chExt cx="919426" cy="1032287"/>
          </a:xfrm>
          <a:solidFill>
            <a:schemeClr val="accent2"/>
          </a:solidFill>
        </p:grpSpPr>
        <p:sp>
          <p:nvSpPr>
            <p:cNvPr id="10" name="等腰三角形 46"/>
            <p:cNvSpPr>
              <a:spLocks noChangeArrowheads="1"/>
            </p:cNvSpPr>
            <p:nvPr/>
          </p:nvSpPr>
          <p:spPr bwMode="auto">
            <a:xfrm rot="5400000">
              <a:off x="579242" y="2056357"/>
              <a:ext cx="214097" cy="246663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txBody>
            <a:bodyPr anchor="ctr"/>
            <a:lstStyle/>
            <a:p>
              <a:pPr algn="ctr"/>
              <a:endParaRPr lang="zh-CN" altLang="zh-CN" sz="200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11" name="矩形 44"/>
            <p:cNvSpPr>
              <a:spLocks noChangeArrowheads="1"/>
            </p:cNvSpPr>
            <p:nvPr/>
          </p:nvSpPr>
          <p:spPr bwMode="auto">
            <a:xfrm>
              <a:off x="562959" y="1254450"/>
              <a:ext cx="919426" cy="839787"/>
            </a:xfrm>
            <a:prstGeom prst="rect">
              <a:avLst/>
            </a:prstGeom>
            <a:grpFill/>
            <a:ln>
              <a:noFill/>
            </a:ln>
          </p:spPr>
          <p:txBody>
            <a:bodyPr anchor="ctr"/>
            <a:lstStyle/>
            <a:p>
              <a:pPr algn="ctr"/>
              <a:r>
                <a:rPr lang="en-US" altLang="zh-CN" sz="4000" b="1" dirty="0">
                  <a:solidFill>
                    <a:schemeClr val="bg1"/>
                  </a:solidFill>
                  <a:cs typeface="+mn-ea"/>
                  <a:sym typeface="+mn-lt"/>
                </a:rPr>
                <a:t>2</a:t>
              </a:r>
              <a:endParaRPr lang="zh-CN" altLang="en-US" sz="40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3" name="TextBox 81"/>
          <p:cNvSpPr txBox="1"/>
          <p:nvPr/>
        </p:nvSpPr>
        <p:spPr>
          <a:xfrm>
            <a:off x="4831080" y="4298315"/>
            <a:ext cx="2531110" cy="70675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zh-CN" sz="2000" dirty="0">
                <a:solidFill>
                  <a:schemeClr val="bg1"/>
                </a:solidFill>
              </a:rPr>
              <a:t>增强银行数据的存储能力和可靠性</a:t>
            </a:r>
            <a:endParaRPr lang="zh-CN" altLang="zh-CN" sz="2000" dirty="0">
              <a:solidFill>
                <a:schemeClr val="bg1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8580499" y="2846914"/>
            <a:ext cx="1185154" cy="1330630"/>
            <a:chOff x="562959" y="1254450"/>
            <a:chExt cx="919426" cy="1032287"/>
          </a:xfrm>
          <a:solidFill>
            <a:schemeClr val="accent5"/>
          </a:solidFill>
        </p:grpSpPr>
        <p:sp>
          <p:nvSpPr>
            <p:cNvPr id="17" name="等腰三角形 46"/>
            <p:cNvSpPr>
              <a:spLocks noChangeArrowheads="1"/>
            </p:cNvSpPr>
            <p:nvPr/>
          </p:nvSpPr>
          <p:spPr bwMode="auto">
            <a:xfrm rot="5400000">
              <a:off x="579242" y="2056357"/>
              <a:ext cx="214097" cy="246663"/>
            </a:xfrm>
            <a:prstGeom prst="triangle">
              <a:avLst>
                <a:gd name="adj" fmla="val 0"/>
              </a:avLst>
            </a:prstGeom>
            <a:grpFill/>
            <a:ln>
              <a:noFill/>
            </a:ln>
          </p:spPr>
          <p:txBody>
            <a:bodyPr anchor="ctr"/>
            <a:lstStyle/>
            <a:p>
              <a:pPr algn="ctr"/>
              <a:endParaRPr lang="zh-CN" altLang="zh-CN" sz="200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18" name="矩形 44"/>
            <p:cNvSpPr>
              <a:spLocks noChangeArrowheads="1"/>
            </p:cNvSpPr>
            <p:nvPr/>
          </p:nvSpPr>
          <p:spPr bwMode="auto">
            <a:xfrm>
              <a:off x="562959" y="1254450"/>
              <a:ext cx="919426" cy="839787"/>
            </a:xfrm>
            <a:prstGeom prst="rect">
              <a:avLst/>
            </a:prstGeom>
            <a:grpFill/>
            <a:ln>
              <a:noFill/>
            </a:ln>
          </p:spPr>
          <p:txBody>
            <a:bodyPr anchor="ctr"/>
            <a:lstStyle/>
            <a:p>
              <a:pPr algn="ctr"/>
              <a:r>
                <a:rPr lang="en-US" altLang="zh-CN" sz="4000" b="1" dirty="0">
                  <a:solidFill>
                    <a:schemeClr val="bg1"/>
                  </a:solidFill>
                  <a:cs typeface="+mn-ea"/>
                  <a:sym typeface="+mn-lt"/>
                </a:rPr>
                <a:t>3</a:t>
              </a:r>
              <a:endParaRPr lang="zh-CN" altLang="en-US" sz="40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9" name="TextBox 86"/>
          <p:cNvSpPr txBox="1"/>
          <p:nvPr/>
        </p:nvSpPr>
        <p:spPr>
          <a:xfrm>
            <a:off x="8087004" y="4298315"/>
            <a:ext cx="2016224" cy="70675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zh-CN" sz="2000" dirty="0">
                <a:solidFill>
                  <a:schemeClr val="bg1"/>
                </a:solidFill>
              </a:rPr>
              <a:t>降低成本，提高银行运营效率</a:t>
            </a:r>
            <a:endParaRPr lang="zh-CN" altLang="zh-C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 bldLvl="0" animBg="1"/>
      <p:bldP spid="3" grpId="0" bldLvl="0" animBg="1"/>
      <p:bldP spid="19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3783" y="2272061"/>
            <a:ext cx="62298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感谢观看 </a:t>
            </a:r>
            <a:r>
              <a:rPr kumimoji="1" lang="en-US" altLang="zh-CN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THANK YOU!</a:t>
            </a:r>
            <a:endParaRPr kumimoji="1" lang="en-US" altLang="zh-CN" sz="7200" b="1" dirty="0">
              <a:solidFill>
                <a:prstClr val="white">
                  <a:lumMod val="50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963533" y="1860942"/>
            <a:ext cx="4992812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265" dirty="0">
                <a:solidFill>
                  <a:schemeClr val="accent1"/>
                </a:solidFill>
                <a:latin typeface="Agency FB" panose="020B0503020202020204" pitchFamily="34" charset="0"/>
                <a:cs typeface="+mn-ea"/>
                <a:sym typeface="+mn-lt"/>
              </a:rPr>
              <a:t>BUSINESS POWERPOINT</a:t>
            </a:r>
            <a:endParaRPr kumimoji="1" lang="en-US" altLang="zh-CN" sz="4265" dirty="0">
              <a:solidFill>
                <a:schemeClr val="accent1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rgbClr val="DBEFF9">
                  <a:lumMod val="25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1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3"/>
  <p:tag name="KSO_WM_UNIT_ID" val="diagram20178812_4*m_h_i*1_1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2"/>
  <p:tag name="KSO_WM_UNIT_ID" val="diagram20178812_4*m_h_i*1_1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1"/>
  <p:tag name="KSO_WM_UNIT_ID" val="diagram20178812_4*m_h_i*1_1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3"/>
  <p:tag name="KSO_WM_UNIT_ID" val="diagram20178812_4*m_h_i*1_2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2"/>
  <p:tag name="KSO_WM_UNIT_ID" val="diagram20178812_4*m_h_i*1_2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2"/>
  <p:tag name="KSO_WM_UNIT_TEXT_FILL_TYPE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1"/>
  <p:tag name="KSO_WM_UNIT_ID" val="diagram20178812_4*m_h_i*1_2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3"/>
  <p:tag name="KSO_WM_UNIT_ID" val="diagram20178812_4*m_h_i*1_3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2"/>
  <p:tag name="KSO_WM_UNIT_ID" val="diagram20178812_4*m_h_i*1_3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1"/>
  <p:tag name="KSO_WM_UNIT_ID" val="diagram20178812_4*m_h_i*1_3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4_3"/>
  <p:tag name="KSO_WM_UNIT_ID" val="diagram20178812_4*m_h_i*1_4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4_2"/>
  <p:tag name="KSO_WM_UNIT_ID" val="diagram20178812_4*m_h_i*1_4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8"/>
  <p:tag name="KSO_WM_UNIT_FILL_TYPE" val="1"/>
  <p:tag name="KSO_WM_UNIT_TEXT_FILL_FORE_SCHEMECOLOR_INDEX" val="2"/>
  <p:tag name="KSO_WM_UNIT_TEXT_FILL_TYPE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4_1"/>
  <p:tag name="KSO_WM_UNIT_ID" val="diagram20178812_4*m_h_i*1_4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5_1"/>
  <p:tag name="KSO_WM_UNIT_ID" val="diagram20178812_4*m_h_i*1_5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5_3"/>
  <p:tag name="KSO_WM_UNIT_ID" val="diagram20178812_4*m_h_i*1_5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9"/>
  <p:tag name="KSO_WM_UNIT_FILL_TYPE" val="1"/>
  <p:tag name="KSO_WM_UNIT_TEXT_FILL_FORE_SCHEMECOLOR_INDEX" val="2"/>
  <p:tag name="KSO_WM_UNIT_TEXT_FILL_TYPE" val="1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5_2"/>
  <p:tag name="KSO_WM_UNIT_ID" val="diagram20178812_4*m_h_i*1_5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2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9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30.xml><?xml version="1.0" encoding="utf-8"?>
<p:tagLst xmlns:p="http://schemas.openxmlformats.org/presentationml/2006/main">
  <p:tag name="KSO_WPP_MARK_KEY" val="e69e0a62-e5ee-4029-8700-8f5e852fe3fe"/>
  <p:tag name="COMMONDATA" val="eyJoZGlkIjoiOTRiYWY2ZDYxOTM2OTVmOTUwNjYxNzhkNWNmYTNiNjcifQ=="/>
</p:tagLst>
</file>

<file path=ppt/tags/tag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6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8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">
      <a:dk1>
        <a:srgbClr val="000000"/>
      </a:dk1>
      <a:lt1>
        <a:srgbClr val="FFFFFF"/>
      </a:lt1>
      <a:dk2>
        <a:srgbClr val="E8EEF2"/>
      </a:dk2>
      <a:lt2>
        <a:srgbClr val="F9FAFB"/>
      </a:lt2>
      <a:accent1>
        <a:srgbClr val="2B4663"/>
      </a:accent1>
      <a:accent2>
        <a:srgbClr val="5C7885"/>
      </a:accent2>
      <a:accent3>
        <a:srgbClr val="94ACBC"/>
      </a:accent3>
      <a:accent4>
        <a:srgbClr val="B9CAE1"/>
      </a:accent4>
      <a:accent5>
        <a:srgbClr val="97ABBD"/>
      </a:accent5>
      <a:accent6>
        <a:srgbClr val="3B606F"/>
      </a:accent6>
      <a:hlink>
        <a:srgbClr val="5FCBFB"/>
      </a:hlink>
      <a:folHlink>
        <a:srgbClr val="B759BC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223</Words>
  <Application>WPS 演示</Application>
  <PresentationFormat>宽屏</PresentationFormat>
  <Paragraphs>50</Paragraphs>
  <Slides>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9" baseType="lpstr">
      <vt:lpstr>Arial</vt:lpstr>
      <vt:lpstr>宋体</vt:lpstr>
      <vt:lpstr>Wingdings</vt:lpstr>
      <vt:lpstr>Calibri</vt:lpstr>
      <vt:lpstr>Agency FB</vt:lpstr>
      <vt:lpstr>Trebuchet MS</vt:lpstr>
      <vt:lpstr>方正正黑简体</vt:lpstr>
      <vt:lpstr>黑体</vt:lpstr>
      <vt:lpstr>Calibri</vt:lpstr>
      <vt:lpstr>微软雅黑</vt:lpstr>
      <vt:lpstr>Times New Roman</vt:lpstr>
      <vt:lpstr>Arial Unicode MS</vt:lpstr>
      <vt:lpstr>等线</vt:lpstr>
      <vt:lpstr>第一PPT，www.1ppt.com</vt:lpstr>
      <vt:lpstr>1_第一PPT，www.1ppt.com</vt:lpstr>
      <vt:lpstr>PowerPoint 演示文稿</vt:lpstr>
      <vt:lpstr>云计算在金融领域中的应用</vt:lpstr>
      <vt:lpstr>云计算在金融领域中的应用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欧美商务</dc:title>
  <dc:creator>第一PPT</dc:creator>
  <cp:keywords>www.1ppt.com</cp:keywords>
  <dc:description>www.1ppt.com</dc:description>
  <cp:lastModifiedBy>小刘</cp:lastModifiedBy>
  <cp:revision>403</cp:revision>
  <dcterms:created xsi:type="dcterms:W3CDTF">2017-03-04T06:55:00Z</dcterms:created>
  <dcterms:modified xsi:type="dcterms:W3CDTF">2023-06-08T03:35:34Z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4228CE36FFE34AABAFB7560BEA55BE85</vt:lpwstr>
  </property>
  <property fmtid="{D5CDD505-2E9C-101B-9397-08002B2CF9AE}" pid="3" name="KSOProductBuildVer">
    <vt:lpwstr>2052-11.1.0.14309</vt:lpwstr>
  </property>
</Properties>
</file>