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3"/>
  </p:sldMasterIdLst>
  <p:notesMasterIdLst>
    <p:notesMasterId r:id="rId5"/>
  </p:notesMasterIdLst>
  <p:sldIdLst>
    <p:sldId id="423" r:id="rId4"/>
    <p:sldId id="337" r:id="rId6"/>
    <p:sldId id="335" r:id="rId7"/>
    <p:sldId id="425" r:id="rId8"/>
    <p:sldId id="426" r:id="rId9"/>
    <p:sldId id="427" r:id="rId10"/>
    <p:sldId id="428" r:id="rId11"/>
    <p:sldId id="429" r:id="rId12"/>
    <p:sldId id="430" r:id="rId13"/>
    <p:sldId id="431" r:id="rId14"/>
    <p:sldId id="363" r:id="rId15"/>
  </p:sldIdLst>
  <p:sldSz cx="12192000" cy="6858000"/>
  <p:notesSz cx="6858000" cy="9144000"/>
  <p:custDataLst>
    <p:tags r:id="rId19"/>
  </p:custDataLst>
  <p:defaultTex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08" userDrawn="1">
          <p15:clr>
            <a:srgbClr val="A4A3A4"/>
          </p15:clr>
        </p15:guide>
        <p15:guide id="2" pos="393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1849B"/>
    <a:srgbClr val="526580"/>
    <a:srgbClr val="2B4663"/>
    <a:srgbClr val="323F4B"/>
    <a:srgbClr val="00B6A5"/>
    <a:srgbClr val="43536A"/>
    <a:srgbClr val="FFFFFF"/>
    <a:srgbClr val="F9FAFB"/>
    <a:srgbClr val="DBEFF9"/>
    <a:srgbClr val="55375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72" autoAdjust="0"/>
    <p:restoredTop sz="94662" autoAdjust="0"/>
  </p:normalViewPr>
  <p:slideViewPr>
    <p:cSldViewPr snapToGrid="0" showGuides="1">
      <p:cViewPr varScale="1">
        <p:scale>
          <a:sx n="63" d="100"/>
          <a:sy n="63" d="100"/>
        </p:scale>
        <p:origin x="776" y="48"/>
      </p:cViewPr>
      <p:guideLst>
        <p:guide orient="horz" pos="2208"/>
        <p:guide pos="3934"/>
      </p:guideLst>
    </p:cSldViewPr>
  </p:slideViewPr>
  <p:outlineViewPr>
    <p:cViewPr>
      <p:scale>
        <a:sx n="33" d="100"/>
        <a:sy n="33" d="100"/>
      </p:scale>
      <p:origin x="0" y="0"/>
    </p:cViewPr>
  </p:outlineViewPr>
  <p:notesTextViewPr>
    <p:cViewPr>
      <p:scale>
        <a:sx n="1" d="1"/>
        <a:sy n="1" d="1"/>
      </p:scale>
      <p:origin x="0" y="0"/>
    </p:cViewPr>
  </p:notesTextViewPr>
  <p:sorterViewPr>
    <p:cViewPr>
      <p:scale>
        <a:sx n="186" d="100"/>
        <a:sy n="18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9" Type="http://schemas.openxmlformats.org/officeDocument/2006/relationships/tags" Target="tags/tag27.xml"/><Relationship Id="rId18" Type="http://schemas.openxmlformats.org/officeDocument/2006/relationships/tableStyles" Target="tableStyles.xml"/><Relationship Id="rId17" Type="http://schemas.openxmlformats.org/officeDocument/2006/relationships/viewProps" Target="viewProps.xml"/><Relationship Id="rId16" Type="http://schemas.openxmlformats.org/officeDocument/2006/relationships/presProps" Target="presProps.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E8BE76-29C8-41AB-8544-889D89FA4F96}"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530" y="1143000"/>
            <a:ext cx="548694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3AD677-048F-409F-AACD-0A0B5EF61C8C}"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幻灯片图像占位符 1"/>
          <p:cNvSpPr>
            <a:spLocks noGrp="1" noRot="1" noChangeAspect="1" noTextEdit="1"/>
          </p:cNvSpPr>
          <p:nvPr>
            <p:ph type="sldImg"/>
          </p:nvPr>
        </p:nvSpPr>
        <p:spPr bwMode="auto">
          <a:xfrm>
            <a:off x="380700" y="685800"/>
            <a:ext cx="60966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2291"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a:p>
        </p:txBody>
      </p:sp>
      <p:sp>
        <p:nvSpPr>
          <p:cNvPr id="12292"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300">
                <a:solidFill>
                  <a:schemeClr val="tx1"/>
                </a:solidFill>
                <a:latin typeface="方正正黑简体" panose="02000000000000000000" pitchFamily="2" charset="-122"/>
                <a:ea typeface="方正正黑简体" panose="02000000000000000000" pitchFamily="2" charset="-122"/>
              </a:defRPr>
            </a:lvl1pPr>
            <a:lvl2pPr marL="742950" indent="-285750">
              <a:defRPr sz="1300">
                <a:solidFill>
                  <a:schemeClr val="tx1"/>
                </a:solidFill>
                <a:latin typeface="方正正黑简体" panose="02000000000000000000" pitchFamily="2" charset="-122"/>
                <a:ea typeface="方正正黑简体" panose="02000000000000000000" pitchFamily="2" charset="-122"/>
              </a:defRPr>
            </a:lvl2pPr>
            <a:lvl3pPr marL="1143000" indent="-228600">
              <a:defRPr sz="1300">
                <a:solidFill>
                  <a:schemeClr val="tx1"/>
                </a:solidFill>
                <a:latin typeface="方正正黑简体" panose="02000000000000000000" pitchFamily="2" charset="-122"/>
                <a:ea typeface="方正正黑简体" panose="02000000000000000000" pitchFamily="2" charset="-122"/>
              </a:defRPr>
            </a:lvl3pPr>
            <a:lvl4pPr marL="1600200" indent="-228600">
              <a:defRPr sz="1300">
                <a:solidFill>
                  <a:schemeClr val="tx1"/>
                </a:solidFill>
                <a:latin typeface="方正正黑简体" panose="02000000000000000000" pitchFamily="2" charset="-122"/>
                <a:ea typeface="方正正黑简体" panose="02000000000000000000" pitchFamily="2" charset="-122"/>
              </a:defRPr>
            </a:lvl4pPr>
            <a:lvl5pPr marL="2057400" indent="-228600">
              <a:defRPr sz="1300">
                <a:solidFill>
                  <a:schemeClr val="tx1"/>
                </a:solidFill>
                <a:latin typeface="方正正黑简体" panose="02000000000000000000" pitchFamily="2" charset="-122"/>
                <a:ea typeface="方正正黑简体" panose="02000000000000000000" pitchFamily="2" charset="-122"/>
              </a:defRPr>
            </a:lvl5pPr>
            <a:lvl6pPr marL="25146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6pPr>
            <a:lvl7pPr marL="29718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7pPr>
            <a:lvl8pPr marL="34290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8pPr>
            <a:lvl9pPr marL="38862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9pPr>
          </a:lstStyle>
          <a:p>
            <a:fld id="{8E734D7E-DDC1-43BA-BA84-4A1CFE3D3418}" type="slidenum">
              <a:rPr lang="zh-CN" altLang="en-US" sz="1200">
                <a:latin typeface="Calibri" panose="020F0502020204030204" pitchFamily="34" charset="0"/>
                <a:ea typeface="宋体" panose="02010600030101010101" pitchFamily="2" charset="-122"/>
              </a:rPr>
            </a:fld>
            <a:endParaRPr lang="zh-CN" altLang="en-US" sz="1200">
              <a:latin typeface="Calibri" panose="020F0502020204030204" pitchFamily="34" charset="0"/>
              <a:ea typeface="宋体" panose="02010600030101010101" pitchFamily="2" charset="-12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幻灯片图像占位符 1"/>
          <p:cNvSpPr>
            <a:spLocks noGrp="1" noRot="1" noChangeAspect="1" noTextEdit="1"/>
          </p:cNvSpPr>
          <p:nvPr>
            <p:ph type="sldImg"/>
          </p:nvPr>
        </p:nvSpPr>
        <p:spPr bwMode="auto">
          <a:xfrm>
            <a:off x="380700" y="685800"/>
            <a:ext cx="60966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2291"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a:p>
        </p:txBody>
      </p:sp>
      <p:sp>
        <p:nvSpPr>
          <p:cNvPr id="12292"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300">
                <a:solidFill>
                  <a:schemeClr val="tx1"/>
                </a:solidFill>
                <a:latin typeface="方正正黑简体" panose="02000000000000000000" pitchFamily="2" charset="-122"/>
                <a:ea typeface="方正正黑简体" panose="02000000000000000000" pitchFamily="2" charset="-122"/>
              </a:defRPr>
            </a:lvl1pPr>
            <a:lvl2pPr marL="742950" indent="-285750">
              <a:defRPr sz="1300">
                <a:solidFill>
                  <a:schemeClr val="tx1"/>
                </a:solidFill>
                <a:latin typeface="方正正黑简体" panose="02000000000000000000" pitchFamily="2" charset="-122"/>
                <a:ea typeface="方正正黑简体" panose="02000000000000000000" pitchFamily="2" charset="-122"/>
              </a:defRPr>
            </a:lvl2pPr>
            <a:lvl3pPr marL="1143000" indent="-228600">
              <a:defRPr sz="1300">
                <a:solidFill>
                  <a:schemeClr val="tx1"/>
                </a:solidFill>
                <a:latin typeface="方正正黑简体" panose="02000000000000000000" pitchFamily="2" charset="-122"/>
                <a:ea typeface="方正正黑简体" panose="02000000000000000000" pitchFamily="2" charset="-122"/>
              </a:defRPr>
            </a:lvl3pPr>
            <a:lvl4pPr marL="1600200" indent="-228600">
              <a:defRPr sz="1300">
                <a:solidFill>
                  <a:schemeClr val="tx1"/>
                </a:solidFill>
                <a:latin typeface="方正正黑简体" panose="02000000000000000000" pitchFamily="2" charset="-122"/>
                <a:ea typeface="方正正黑简体" panose="02000000000000000000" pitchFamily="2" charset="-122"/>
              </a:defRPr>
            </a:lvl4pPr>
            <a:lvl5pPr marL="2057400" indent="-228600">
              <a:defRPr sz="1300">
                <a:solidFill>
                  <a:schemeClr val="tx1"/>
                </a:solidFill>
                <a:latin typeface="方正正黑简体" panose="02000000000000000000" pitchFamily="2" charset="-122"/>
                <a:ea typeface="方正正黑简体" panose="02000000000000000000" pitchFamily="2" charset="-122"/>
              </a:defRPr>
            </a:lvl5pPr>
            <a:lvl6pPr marL="25146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6pPr>
            <a:lvl7pPr marL="29718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7pPr>
            <a:lvl8pPr marL="34290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8pPr>
            <a:lvl9pPr marL="38862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9pPr>
          </a:lstStyle>
          <a:p>
            <a:fld id="{8E734D7E-DDC1-43BA-BA84-4A1CFE3D3418}" type="slidenum">
              <a:rPr lang="zh-CN" altLang="en-US" sz="1200">
                <a:latin typeface="Calibri" panose="020F0502020204030204" pitchFamily="34" charset="0"/>
                <a:ea typeface="宋体" panose="02010600030101010101" pitchFamily="2" charset="-122"/>
              </a:rPr>
            </a:fld>
            <a:endParaRPr lang="zh-CN" altLang="en-US" sz="1200">
              <a:latin typeface="Calibri" panose="020F0502020204030204" pitchFamily="34" charset="0"/>
              <a:ea typeface="宋体" panose="02010600030101010101" pitchFamily="2" charset="-122"/>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幻灯片图像占位符 1"/>
          <p:cNvSpPr>
            <a:spLocks noGrp="1" noRot="1" noChangeAspect="1" noTextEdit="1"/>
          </p:cNvSpPr>
          <p:nvPr>
            <p:ph type="sldImg"/>
          </p:nvPr>
        </p:nvSpPr>
        <p:spPr bwMode="auto">
          <a:xfrm>
            <a:off x="380700" y="685800"/>
            <a:ext cx="60966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2291"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a:p>
        </p:txBody>
      </p:sp>
      <p:sp>
        <p:nvSpPr>
          <p:cNvPr id="12292"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300">
                <a:solidFill>
                  <a:schemeClr val="tx1"/>
                </a:solidFill>
                <a:latin typeface="方正正黑简体" panose="02000000000000000000" pitchFamily="2" charset="-122"/>
                <a:ea typeface="方正正黑简体" panose="02000000000000000000" pitchFamily="2" charset="-122"/>
              </a:defRPr>
            </a:lvl1pPr>
            <a:lvl2pPr marL="742950" indent="-285750">
              <a:defRPr sz="1300">
                <a:solidFill>
                  <a:schemeClr val="tx1"/>
                </a:solidFill>
                <a:latin typeface="方正正黑简体" panose="02000000000000000000" pitchFamily="2" charset="-122"/>
                <a:ea typeface="方正正黑简体" panose="02000000000000000000" pitchFamily="2" charset="-122"/>
              </a:defRPr>
            </a:lvl2pPr>
            <a:lvl3pPr marL="1143000" indent="-228600">
              <a:defRPr sz="1300">
                <a:solidFill>
                  <a:schemeClr val="tx1"/>
                </a:solidFill>
                <a:latin typeface="方正正黑简体" panose="02000000000000000000" pitchFamily="2" charset="-122"/>
                <a:ea typeface="方正正黑简体" panose="02000000000000000000" pitchFamily="2" charset="-122"/>
              </a:defRPr>
            </a:lvl3pPr>
            <a:lvl4pPr marL="1600200" indent="-228600">
              <a:defRPr sz="1300">
                <a:solidFill>
                  <a:schemeClr val="tx1"/>
                </a:solidFill>
                <a:latin typeface="方正正黑简体" panose="02000000000000000000" pitchFamily="2" charset="-122"/>
                <a:ea typeface="方正正黑简体" panose="02000000000000000000" pitchFamily="2" charset="-122"/>
              </a:defRPr>
            </a:lvl4pPr>
            <a:lvl5pPr marL="2057400" indent="-228600">
              <a:defRPr sz="1300">
                <a:solidFill>
                  <a:schemeClr val="tx1"/>
                </a:solidFill>
                <a:latin typeface="方正正黑简体" panose="02000000000000000000" pitchFamily="2" charset="-122"/>
                <a:ea typeface="方正正黑简体" panose="02000000000000000000" pitchFamily="2" charset="-122"/>
              </a:defRPr>
            </a:lvl5pPr>
            <a:lvl6pPr marL="25146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6pPr>
            <a:lvl7pPr marL="29718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7pPr>
            <a:lvl8pPr marL="34290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8pPr>
            <a:lvl9pPr marL="38862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9pPr>
          </a:lstStyle>
          <a:p>
            <a:fld id="{8E734D7E-DDC1-43BA-BA84-4A1CFE3D3418}" type="slidenum">
              <a:rPr lang="zh-CN" altLang="en-US" sz="1200">
                <a:latin typeface="Calibri" panose="020F0502020204030204" pitchFamily="34" charset="0"/>
                <a:ea typeface="宋体" panose="02010600030101010101" pitchFamily="2" charset="-122"/>
              </a:rPr>
            </a:fld>
            <a:endParaRPr lang="zh-CN" altLang="en-US" sz="1200">
              <a:latin typeface="Calibri" panose="020F0502020204030204" pitchFamily="34" charset="0"/>
              <a:ea typeface="宋体" panose="02010600030101010101" pitchFamily="2" charset="-122"/>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幻灯片图像占位符 1"/>
          <p:cNvSpPr>
            <a:spLocks noGrp="1" noRot="1" noChangeAspect="1" noTextEdit="1"/>
          </p:cNvSpPr>
          <p:nvPr>
            <p:ph type="sldImg"/>
          </p:nvPr>
        </p:nvSpPr>
        <p:spPr bwMode="auto">
          <a:xfrm>
            <a:off x="380700" y="685800"/>
            <a:ext cx="60966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2291"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a:p>
        </p:txBody>
      </p:sp>
      <p:sp>
        <p:nvSpPr>
          <p:cNvPr id="12292"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300">
                <a:solidFill>
                  <a:schemeClr val="tx1"/>
                </a:solidFill>
                <a:latin typeface="方正正黑简体" panose="02000000000000000000" pitchFamily="2" charset="-122"/>
                <a:ea typeface="方正正黑简体" panose="02000000000000000000" pitchFamily="2" charset="-122"/>
              </a:defRPr>
            </a:lvl1pPr>
            <a:lvl2pPr marL="742950" indent="-285750">
              <a:defRPr sz="1300">
                <a:solidFill>
                  <a:schemeClr val="tx1"/>
                </a:solidFill>
                <a:latin typeface="方正正黑简体" panose="02000000000000000000" pitchFamily="2" charset="-122"/>
                <a:ea typeface="方正正黑简体" panose="02000000000000000000" pitchFamily="2" charset="-122"/>
              </a:defRPr>
            </a:lvl2pPr>
            <a:lvl3pPr marL="1143000" indent="-228600">
              <a:defRPr sz="1300">
                <a:solidFill>
                  <a:schemeClr val="tx1"/>
                </a:solidFill>
                <a:latin typeface="方正正黑简体" panose="02000000000000000000" pitchFamily="2" charset="-122"/>
                <a:ea typeface="方正正黑简体" panose="02000000000000000000" pitchFamily="2" charset="-122"/>
              </a:defRPr>
            </a:lvl3pPr>
            <a:lvl4pPr marL="1600200" indent="-228600">
              <a:defRPr sz="1300">
                <a:solidFill>
                  <a:schemeClr val="tx1"/>
                </a:solidFill>
                <a:latin typeface="方正正黑简体" panose="02000000000000000000" pitchFamily="2" charset="-122"/>
                <a:ea typeface="方正正黑简体" panose="02000000000000000000" pitchFamily="2" charset="-122"/>
              </a:defRPr>
            </a:lvl4pPr>
            <a:lvl5pPr marL="2057400" indent="-228600">
              <a:defRPr sz="1300">
                <a:solidFill>
                  <a:schemeClr val="tx1"/>
                </a:solidFill>
                <a:latin typeface="方正正黑简体" panose="02000000000000000000" pitchFamily="2" charset="-122"/>
                <a:ea typeface="方正正黑简体" panose="02000000000000000000" pitchFamily="2" charset="-122"/>
              </a:defRPr>
            </a:lvl5pPr>
            <a:lvl6pPr marL="25146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6pPr>
            <a:lvl7pPr marL="29718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7pPr>
            <a:lvl8pPr marL="34290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8pPr>
            <a:lvl9pPr marL="38862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9pPr>
          </a:lstStyle>
          <a:p>
            <a:fld id="{8E734D7E-DDC1-43BA-BA84-4A1CFE3D3418}" type="slidenum">
              <a:rPr lang="zh-CN" altLang="en-US" sz="1200">
                <a:latin typeface="Calibri" panose="020F0502020204030204" pitchFamily="34" charset="0"/>
                <a:ea typeface="宋体" panose="02010600030101010101" pitchFamily="2" charset="-122"/>
              </a:rPr>
            </a:fld>
            <a:endParaRPr lang="zh-CN" altLang="en-US" sz="1200">
              <a:latin typeface="Calibri" panose="020F0502020204030204" pitchFamily="34" charset="0"/>
              <a:ea typeface="宋体" panose="02010600030101010101" pitchFamily="2" charset="-122"/>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幻灯片图像占位符 1"/>
          <p:cNvSpPr>
            <a:spLocks noGrp="1" noRot="1" noChangeAspect="1" noTextEdit="1"/>
          </p:cNvSpPr>
          <p:nvPr>
            <p:ph type="sldImg"/>
          </p:nvPr>
        </p:nvSpPr>
        <p:spPr bwMode="auto">
          <a:xfrm>
            <a:off x="380700" y="685800"/>
            <a:ext cx="60966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2291"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a:p>
        </p:txBody>
      </p:sp>
      <p:sp>
        <p:nvSpPr>
          <p:cNvPr id="12292"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300">
                <a:solidFill>
                  <a:schemeClr val="tx1"/>
                </a:solidFill>
                <a:latin typeface="方正正黑简体" panose="02000000000000000000" pitchFamily="2" charset="-122"/>
                <a:ea typeface="方正正黑简体" panose="02000000000000000000" pitchFamily="2" charset="-122"/>
              </a:defRPr>
            </a:lvl1pPr>
            <a:lvl2pPr marL="742950" indent="-285750">
              <a:defRPr sz="1300">
                <a:solidFill>
                  <a:schemeClr val="tx1"/>
                </a:solidFill>
                <a:latin typeface="方正正黑简体" panose="02000000000000000000" pitchFamily="2" charset="-122"/>
                <a:ea typeface="方正正黑简体" panose="02000000000000000000" pitchFamily="2" charset="-122"/>
              </a:defRPr>
            </a:lvl2pPr>
            <a:lvl3pPr marL="1143000" indent="-228600">
              <a:defRPr sz="1300">
                <a:solidFill>
                  <a:schemeClr val="tx1"/>
                </a:solidFill>
                <a:latin typeface="方正正黑简体" panose="02000000000000000000" pitchFamily="2" charset="-122"/>
                <a:ea typeface="方正正黑简体" panose="02000000000000000000" pitchFamily="2" charset="-122"/>
              </a:defRPr>
            </a:lvl3pPr>
            <a:lvl4pPr marL="1600200" indent="-228600">
              <a:defRPr sz="1300">
                <a:solidFill>
                  <a:schemeClr val="tx1"/>
                </a:solidFill>
                <a:latin typeface="方正正黑简体" panose="02000000000000000000" pitchFamily="2" charset="-122"/>
                <a:ea typeface="方正正黑简体" panose="02000000000000000000" pitchFamily="2" charset="-122"/>
              </a:defRPr>
            </a:lvl4pPr>
            <a:lvl5pPr marL="2057400" indent="-228600">
              <a:defRPr sz="1300">
                <a:solidFill>
                  <a:schemeClr val="tx1"/>
                </a:solidFill>
                <a:latin typeface="方正正黑简体" panose="02000000000000000000" pitchFamily="2" charset="-122"/>
                <a:ea typeface="方正正黑简体" panose="02000000000000000000" pitchFamily="2" charset="-122"/>
              </a:defRPr>
            </a:lvl5pPr>
            <a:lvl6pPr marL="25146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6pPr>
            <a:lvl7pPr marL="29718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7pPr>
            <a:lvl8pPr marL="34290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8pPr>
            <a:lvl9pPr marL="38862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9pPr>
          </a:lstStyle>
          <a:p>
            <a:fld id="{8E734D7E-DDC1-43BA-BA84-4A1CFE3D3418}" type="slidenum">
              <a:rPr lang="zh-CN" altLang="en-US" sz="1200">
                <a:solidFill>
                  <a:prstClr val="black"/>
                </a:solidFill>
                <a:latin typeface="Calibri" panose="020F0502020204030204" pitchFamily="34" charset="0"/>
                <a:ea typeface="宋体" panose="02010600030101010101" pitchFamily="2" charset="-122"/>
              </a:rPr>
            </a:fld>
            <a:endParaRPr lang="zh-CN" altLang="en-US" sz="1200">
              <a:solidFill>
                <a:prstClr val="black"/>
              </a:solidFill>
              <a:latin typeface="Calibri" panose="020F0502020204030204" pitchFamily="34" charset="0"/>
              <a:ea typeface="宋体" panose="02010600030101010101" pitchFamily="2"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2.png"/><Relationship Id="rId5" Type="http://schemas.openxmlformats.org/officeDocument/2006/relationships/tags" Target="../tags/tag4.xml"/><Relationship Id="rId4" Type="http://schemas.openxmlformats.org/officeDocument/2006/relationships/image" Target="file:///C:\Users\1V994W2\PycharmProjects\PPT_Background_Generation/pic_temp/0_pic_quater_left_up.png" TargetMode="External"/><Relationship Id="rId3" Type="http://schemas.openxmlformats.org/officeDocument/2006/relationships/image" Target="../media/image1.png"/><Relationship Id="rId2" Type="http://schemas.openxmlformats.org/officeDocument/2006/relationships/tags" Target="../tags/tag3.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2.png"/><Relationship Id="rId5" Type="http://schemas.openxmlformats.org/officeDocument/2006/relationships/tags" Target="../tags/tag2.xml"/><Relationship Id="rId4" Type="http://schemas.openxmlformats.org/officeDocument/2006/relationships/image" Target="file:///C:\Users\1V994W2\PycharmProjects\PPT_Background_Generation/pic_temp/0_pic_quater_left_up.png" TargetMode="External"/><Relationship Id="rId3" Type="http://schemas.openxmlformats.org/officeDocument/2006/relationships/image" Target="../media/image1.png"/><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节标题">
    <p:spTree>
      <p:nvGrpSpPr>
        <p:cNvPr id="1" name=""/>
        <p:cNvGrpSpPr/>
        <p:nvPr/>
      </p:nvGrpSpPr>
      <p:grpSpPr>
        <a:xfrm>
          <a:off x="0" y="0"/>
          <a:ext cx="0" cy="0"/>
          <a:chOff x="0" y="0"/>
          <a:chExt cx="0" cy="0"/>
        </a:xfrm>
      </p:grpSpPr>
      <p:sp>
        <p:nvSpPr>
          <p:cNvPr id="2" name="直角三角形 1"/>
          <p:cNvSpPr/>
          <p:nvPr userDrawn="1"/>
        </p:nvSpPr>
        <p:spPr>
          <a:xfrm flipH="1">
            <a:off x="10954527" y="5535066"/>
            <a:ext cx="1238674" cy="1323287"/>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schemeClr val="bg2">
                  <a:lumMod val="25000"/>
                </a:schemeClr>
              </a:solidFill>
            </a:endParaRPr>
          </a:p>
        </p:txBody>
      </p:sp>
      <p:grpSp>
        <p:nvGrpSpPr>
          <p:cNvPr id="8" name="组合 7"/>
          <p:cNvGrpSpPr/>
          <p:nvPr userDrawn="1"/>
        </p:nvGrpSpPr>
        <p:grpSpPr>
          <a:xfrm>
            <a:off x="265880" y="-446216"/>
            <a:ext cx="1454717" cy="852637"/>
            <a:chOff x="244" y="-590"/>
            <a:chExt cx="2015" cy="1180"/>
          </a:xfrm>
        </p:grpSpPr>
        <p:sp>
          <p:nvSpPr>
            <p:cNvPr id="4" name="直角三角形 3"/>
            <p:cNvSpPr/>
            <p:nvPr userDrawn="1"/>
          </p:nvSpPr>
          <p:spPr>
            <a:xfrm rot="13500000" flipV="1">
              <a:off x="1079" y="-590"/>
              <a:ext cx="1180" cy="1180"/>
            </a:xfrm>
            <a:prstGeom prst="rtTriangle">
              <a:avLst/>
            </a:prstGeom>
            <a:solidFill>
              <a:srgbClr val="526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sp>
          <p:nvSpPr>
            <p:cNvPr id="3" name="直角三角形 2"/>
            <p:cNvSpPr/>
            <p:nvPr userDrawn="1"/>
          </p:nvSpPr>
          <p:spPr>
            <a:xfrm rot="13500000" flipV="1">
              <a:off x="244" y="-590"/>
              <a:ext cx="1180" cy="1180"/>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grpSp>
      <p:sp>
        <p:nvSpPr>
          <p:cNvPr id="7" name="Title 1"/>
          <p:cNvSpPr>
            <a:spLocks noGrp="1"/>
          </p:cNvSpPr>
          <p:nvPr>
            <p:ph type="title"/>
          </p:nvPr>
        </p:nvSpPr>
        <p:spPr>
          <a:xfrm>
            <a:off x="1745999" y="154101"/>
            <a:ext cx="9796051" cy="484318"/>
          </a:xfrm>
        </p:spPr>
        <p:txBody>
          <a:bodyPr>
            <a:noAutofit/>
          </a:bodyPr>
          <a:lstStyle>
            <a:lvl1pPr>
              <a:lnSpc>
                <a:spcPct val="100000"/>
              </a:lnSpc>
              <a:defRPr sz="2665"/>
            </a:lvl1pPr>
          </a:lstStyle>
          <a:p>
            <a:r>
              <a:rPr lang="zh-CN" altLang="en-US"/>
              <a:t>单击此处编辑母版标题样式</a:t>
            </a:r>
            <a:endParaRPr lang="zh-CN" altLang="en-US" dirty="0"/>
          </a:p>
        </p:txBody>
      </p:sp>
    </p:spTree>
  </p:cSld>
  <p:clrMapOvr>
    <a:masterClrMapping/>
  </p:clrMapOvr>
  <p:transition spd="med" advClick="0" advTm="0">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5183698" y="987476"/>
            <a:ext cx="6172808" cy="4873876"/>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835" indent="0">
              <a:buNone/>
              <a:defRPr sz="2000"/>
            </a:lvl7pPr>
            <a:lvl8pPr marL="3201035" indent="0">
              <a:buNone/>
              <a:defRPr sz="2000"/>
            </a:lvl8pPr>
            <a:lvl9pPr marL="3658235" indent="0">
              <a:buNone/>
              <a:defRPr sz="2000"/>
            </a:lvl9pPr>
          </a:lstStyle>
          <a:p>
            <a:r>
              <a:rPr lang="zh-CN" altLang="en-US"/>
              <a:t>单击图标添加图片</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a:t>编辑母版文本样式</a:t>
            </a:r>
            <a:endParaRPr lang="zh-CN" altLang="en-US"/>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hasCustomPrompt="1"/>
          </p:nvPr>
        </p:nvSpPr>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5759" y="365144"/>
            <a:ext cx="2629159" cy="58121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hasCustomPrompt="1"/>
          </p:nvPr>
        </p:nvSpPr>
        <p:spPr>
          <a:xfrm>
            <a:off x="838283" y="365144"/>
            <a:ext cx="7735062" cy="5812138"/>
          </a:xfrm>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节标题">
    <p:spTree>
      <p:nvGrpSpPr>
        <p:cNvPr id="1" name=""/>
        <p:cNvGrpSpPr/>
        <p:nvPr/>
      </p:nvGrpSpPr>
      <p:grpSpPr>
        <a:xfrm>
          <a:off x="0" y="0"/>
          <a:ext cx="0" cy="0"/>
          <a:chOff x="0" y="0"/>
          <a:chExt cx="0" cy="0"/>
        </a:xfrm>
      </p:grpSpPr>
      <p:sp>
        <p:nvSpPr>
          <p:cNvPr id="2" name="直角三角形 1"/>
          <p:cNvSpPr/>
          <p:nvPr userDrawn="1"/>
        </p:nvSpPr>
        <p:spPr>
          <a:xfrm flipH="1">
            <a:off x="10954527" y="5535066"/>
            <a:ext cx="1238674" cy="1323287"/>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schemeClr val="bg2">
                  <a:lumMod val="25000"/>
                </a:schemeClr>
              </a:solidFill>
            </a:endParaRPr>
          </a:p>
        </p:txBody>
      </p:sp>
      <p:grpSp>
        <p:nvGrpSpPr>
          <p:cNvPr id="8" name="组合 7"/>
          <p:cNvGrpSpPr/>
          <p:nvPr userDrawn="1"/>
        </p:nvGrpSpPr>
        <p:grpSpPr>
          <a:xfrm>
            <a:off x="265880" y="-446216"/>
            <a:ext cx="1454717" cy="852637"/>
            <a:chOff x="244" y="-590"/>
            <a:chExt cx="2015" cy="1180"/>
          </a:xfrm>
        </p:grpSpPr>
        <p:sp>
          <p:nvSpPr>
            <p:cNvPr id="4" name="直角三角形 3"/>
            <p:cNvSpPr/>
            <p:nvPr userDrawn="1"/>
          </p:nvSpPr>
          <p:spPr>
            <a:xfrm rot="13500000" flipV="1">
              <a:off x="1079" y="-590"/>
              <a:ext cx="1180" cy="1180"/>
            </a:xfrm>
            <a:prstGeom prst="rtTriangle">
              <a:avLst/>
            </a:prstGeom>
            <a:solidFill>
              <a:srgbClr val="526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sp>
          <p:nvSpPr>
            <p:cNvPr id="3" name="直角三角形 2"/>
            <p:cNvSpPr/>
            <p:nvPr userDrawn="1"/>
          </p:nvSpPr>
          <p:spPr>
            <a:xfrm rot="13500000" flipV="1">
              <a:off x="244" y="-590"/>
              <a:ext cx="1180" cy="1180"/>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grpSp>
      <p:sp>
        <p:nvSpPr>
          <p:cNvPr id="7" name="Title 1"/>
          <p:cNvSpPr>
            <a:spLocks noGrp="1"/>
          </p:cNvSpPr>
          <p:nvPr>
            <p:ph type="title"/>
          </p:nvPr>
        </p:nvSpPr>
        <p:spPr>
          <a:xfrm>
            <a:off x="1745999" y="154101"/>
            <a:ext cx="9796051" cy="484318"/>
          </a:xfrm>
        </p:spPr>
        <p:txBody>
          <a:bodyPr>
            <a:noAutofit/>
          </a:bodyPr>
          <a:lstStyle>
            <a:lvl1pPr>
              <a:lnSpc>
                <a:spcPct val="100000"/>
              </a:lnSpc>
              <a:defRPr sz="2665"/>
            </a:lvl1pPr>
          </a:lstStyle>
          <a:p>
            <a:r>
              <a:rPr lang="zh-CN" altLang="en-US"/>
              <a:t>单击此处编辑母版标题样式</a:t>
            </a:r>
            <a:endParaRPr lang="zh-CN" altLang="en-US" dirty="0"/>
          </a:p>
        </p:txBody>
      </p:sp>
    </p:spTree>
  </p:cSld>
  <p:clrMapOvr>
    <a:masterClrMapping/>
  </p:clrMapOvr>
  <p:transition spd="med" advClick="0" advTm="0">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pic>
        <p:nvPicPr>
          <p:cNvPr id="5" name="图片 4"/>
          <p:cNvPicPr/>
          <p:nvPr userDrawn="1">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0" y="0"/>
            <a:ext cx="720128" cy="623607"/>
          </a:xfrm>
          <a:prstGeom prst="rect">
            <a:avLst/>
          </a:prstGeom>
        </p:spPr>
      </p:pic>
      <p:pic>
        <p:nvPicPr>
          <p:cNvPr id="6" name="图片 5"/>
          <p:cNvPicPr/>
          <p:nvPr userDrawn="1">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11472508" y="0"/>
            <a:ext cx="720128" cy="623607"/>
          </a:xfrm>
          <a:prstGeom prst="rect">
            <a:avLst/>
          </a:prstGeom>
        </p:spPr>
      </p:pic>
      <p:sp>
        <p:nvSpPr>
          <p:cNvPr id="7" name="Title 1"/>
          <p:cNvSpPr>
            <a:spLocks noGrp="1"/>
          </p:cNvSpPr>
          <p:nvPr>
            <p:ph type="title"/>
          </p:nvPr>
        </p:nvSpPr>
        <p:spPr>
          <a:xfrm>
            <a:off x="634114" y="78536"/>
            <a:ext cx="9796051" cy="484318"/>
          </a:xfrm>
        </p:spPr>
        <p:txBody>
          <a:bodyPr>
            <a:noAutofit/>
          </a:bodyPr>
          <a:lstStyle>
            <a:lvl1pPr>
              <a:lnSpc>
                <a:spcPct val="100000"/>
              </a:lnSpc>
              <a:defRPr sz="2200" b="1">
                <a:solidFill>
                  <a:schemeClr val="accent1"/>
                </a:solidFill>
              </a:defRPr>
            </a:lvl1pPr>
          </a:lstStyle>
          <a:p>
            <a:r>
              <a:rPr lang="zh-CN" altLang="en-US"/>
              <a:t>单击此处编辑母版标题样式</a:t>
            </a:r>
            <a:endParaRPr lang="zh-CN" altLang="en-US" dirty="0"/>
          </a:p>
        </p:txBody>
      </p:sp>
      <p:cxnSp>
        <p:nvCxnSpPr>
          <p:cNvPr id="8" name="直接连接符 7"/>
          <p:cNvCxnSpPr/>
          <p:nvPr/>
        </p:nvCxnSpPr>
        <p:spPr>
          <a:xfrm>
            <a:off x="707390" y="553085"/>
            <a:ext cx="10728000" cy="0"/>
          </a:xfrm>
          <a:prstGeom prst="line">
            <a:avLst/>
          </a:prstGeom>
          <a:ln w="12700">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advClick="0" advTm="0">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24150" y="1122420"/>
            <a:ext cx="9144900" cy="2387723"/>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hasCustomPrompt="1"/>
          </p:nvPr>
        </p:nvSpPr>
        <p:spPr>
          <a:xfrm>
            <a:off x="1524150" y="3602223"/>
            <a:ext cx="9144900" cy="1655848"/>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835" indent="0" algn="ctr">
              <a:buNone/>
              <a:defRPr sz="1600"/>
            </a:lvl7pPr>
            <a:lvl8pPr marL="3201035" indent="0" algn="ctr">
              <a:buNone/>
              <a:defRPr sz="1600"/>
            </a:lvl8pPr>
            <a:lvl9pPr marL="3658235" indent="0" algn="ctr">
              <a:buNone/>
              <a:defRPr sz="1600"/>
            </a:lvl9pPr>
          </a:lstStyle>
          <a:p>
            <a:r>
              <a:rPr lang="zh-CN" altLang="en-US"/>
              <a:t>单击以编辑母版副标题样式</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hasCustomPrompt="1"/>
          </p:nvPr>
        </p:nvSpPr>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31933" y="1709827"/>
            <a:ext cx="10516635" cy="2852884"/>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hasCustomPrompt="1"/>
          </p:nvPr>
        </p:nvSpPr>
        <p:spPr>
          <a:xfrm>
            <a:off x="831933" y="4589700"/>
            <a:ext cx="10516635" cy="1500264"/>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835" indent="0">
              <a:buNone/>
              <a:defRPr sz="1600">
                <a:solidFill>
                  <a:schemeClr val="tx1">
                    <a:tint val="75000"/>
                  </a:schemeClr>
                </a:solidFill>
              </a:defRPr>
            </a:lvl7pPr>
            <a:lvl8pPr marL="3201035" indent="0">
              <a:buNone/>
              <a:defRPr sz="1600">
                <a:solidFill>
                  <a:schemeClr val="tx1">
                    <a:tint val="75000"/>
                  </a:schemeClr>
                </a:solidFill>
              </a:defRPr>
            </a:lvl8pPr>
            <a:lvl9pPr marL="3658235" indent="0">
              <a:buNone/>
              <a:defRPr sz="1600">
                <a:solidFill>
                  <a:schemeClr val="tx1">
                    <a:tint val="75000"/>
                  </a:schemeClr>
                </a:solidFill>
              </a:defRPr>
            </a:lvl9pPr>
          </a:lstStyle>
          <a:p>
            <a:pPr lvl="0"/>
            <a:r>
              <a:rPr lang="zh-CN" altLang="en-US"/>
              <a:t>编辑母版文本样式</a:t>
            </a:r>
            <a:endParaRPr lang="zh-CN" altLang="en-US"/>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hasCustomPrompt="1"/>
          </p:nvPr>
        </p:nvSpPr>
        <p:spPr>
          <a:xfrm>
            <a:off x="838283" y="1825719"/>
            <a:ext cx="5182110" cy="4351563"/>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Content Placeholder 3"/>
          <p:cNvSpPr>
            <a:spLocks noGrp="1"/>
          </p:cNvSpPr>
          <p:nvPr>
            <p:ph sz="half" idx="2" hasCustomPrompt="1"/>
          </p:nvPr>
        </p:nvSpPr>
        <p:spPr>
          <a:xfrm>
            <a:off x="6172808" y="1825719"/>
            <a:ext cx="5182110" cy="4351563"/>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839871" y="365144"/>
            <a:ext cx="10516635" cy="1325631"/>
          </a:xfrm>
        </p:spPr>
        <p:txBody>
          <a:bodyPr/>
          <a:lstStyle/>
          <a:p>
            <a:r>
              <a:rPr lang="zh-CN" altLang="en-US"/>
              <a:t>单击此处编辑母版标题样式</a:t>
            </a:r>
            <a:endParaRPr lang="en-US" dirty="0"/>
          </a:p>
        </p:txBody>
      </p:sp>
      <p:sp>
        <p:nvSpPr>
          <p:cNvPr id="3" name="Text Placeholder 2"/>
          <p:cNvSpPr>
            <a:spLocks noGrp="1"/>
          </p:cNvSpPr>
          <p:nvPr>
            <p:ph type="body" idx="1" hasCustomPrompt="1"/>
          </p:nvPr>
        </p:nvSpPr>
        <p:spPr>
          <a:xfrm>
            <a:off x="839872" y="1681249"/>
            <a:ext cx="5158295"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a:t>编辑母版文本样式</a:t>
            </a:r>
            <a:endParaRPr lang="zh-CN" altLang="en-US"/>
          </a:p>
        </p:txBody>
      </p:sp>
      <p:sp>
        <p:nvSpPr>
          <p:cNvPr id="4" name="Content Placeholder 3"/>
          <p:cNvSpPr>
            <a:spLocks noGrp="1"/>
          </p:cNvSpPr>
          <p:nvPr>
            <p:ph sz="half" idx="2" hasCustomPrompt="1"/>
          </p:nvPr>
        </p:nvSpPr>
        <p:spPr>
          <a:xfrm>
            <a:off x="839872" y="2505204"/>
            <a:ext cx="5158295" cy="368477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5" name="Text Placeholder 4"/>
          <p:cNvSpPr>
            <a:spLocks noGrp="1"/>
          </p:cNvSpPr>
          <p:nvPr>
            <p:ph type="body" sz="quarter" idx="3" hasCustomPrompt="1"/>
          </p:nvPr>
        </p:nvSpPr>
        <p:spPr>
          <a:xfrm>
            <a:off x="6172808" y="1681249"/>
            <a:ext cx="5183698"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a:t>编辑母版文本样式</a:t>
            </a:r>
            <a:endParaRPr lang="zh-CN" altLang="en-US"/>
          </a:p>
        </p:txBody>
      </p:sp>
      <p:sp>
        <p:nvSpPr>
          <p:cNvPr id="6" name="Content Placeholder 5"/>
          <p:cNvSpPr>
            <a:spLocks noGrp="1"/>
          </p:cNvSpPr>
          <p:nvPr>
            <p:ph sz="quarter" idx="4" hasCustomPrompt="1"/>
          </p:nvPr>
        </p:nvSpPr>
        <p:spPr>
          <a:xfrm>
            <a:off x="6172808" y="2505204"/>
            <a:ext cx="5183698" cy="368477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7" name="Date Placeholder 6"/>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D27987A4-0198-42B4-AAAE-EDBADA4485AB}" type="slidenum">
              <a:rPr lang="zh-CN" altLang="en-US" smtClean="0"/>
            </a:fld>
            <a:endParaRPr lang="zh-CN" altLang="en-US"/>
          </a:p>
        </p:txBody>
      </p:sp>
      <p:sp>
        <p:nvSpPr>
          <p:cNvPr id="11" name="矩形 10"/>
          <p:cNvSpPr/>
          <p:nvPr userDrawn="1"/>
        </p:nvSpPr>
        <p:spPr>
          <a:xfrm>
            <a:off x="8565985" y="5089247"/>
            <a:ext cx="1033616" cy="281305"/>
          </a:xfrm>
          <a:prstGeom prst="rect">
            <a:avLst/>
          </a:prstGeom>
        </p:spPr>
        <p:txBody>
          <a:bodyPr wrap="square">
            <a:spAutoFit/>
          </a:bodyPr>
          <a:lstStyle/>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模板下载：</a:t>
            </a:r>
            <a:r>
              <a:rPr lang="en-US" altLang="zh-CN" sz="135" dirty="0">
                <a:solidFill>
                  <a:prstClr val="white"/>
                </a:solidFill>
                <a:latin typeface="Calibri" panose="020F0502020204030204"/>
                <a:ea typeface="宋体" panose="02010600030101010101" pitchFamily="2" charset="-122"/>
              </a:rPr>
              <a:t>www.1ppt.com/moban/          </a:t>
            </a:r>
            <a:r>
              <a:rPr lang="zh-CN" altLang="en-US" sz="135" dirty="0">
                <a:solidFill>
                  <a:prstClr val="white"/>
                </a:solidFill>
                <a:latin typeface="Calibri" panose="020F0502020204030204"/>
                <a:ea typeface="宋体" panose="02010600030101010101" pitchFamily="2" charset="-122"/>
              </a:rPr>
              <a:t>行业</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www.1ppt.com/hangye/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节日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www.1ppt.com/jieri/          PPT</a:t>
            </a:r>
            <a:r>
              <a:rPr lang="zh-CN" altLang="en-US" sz="135" dirty="0">
                <a:solidFill>
                  <a:prstClr val="white"/>
                </a:solidFill>
                <a:latin typeface="Calibri" panose="020F0502020204030204"/>
                <a:ea typeface="宋体" panose="02010600030101010101" pitchFamily="2" charset="-122"/>
              </a:rPr>
              <a:t>素材：</a:t>
            </a:r>
            <a:r>
              <a:rPr lang="en-US" altLang="zh-CN" sz="135" dirty="0">
                <a:solidFill>
                  <a:prstClr val="white"/>
                </a:solidFill>
                <a:latin typeface="Calibri" panose="020F0502020204030204"/>
                <a:ea typeface="宋体" panose="02010600030101010101" pitchFamily="2" charset="-122"/>
              </a:rPr>
              <a:t>www.1ppt.com/sucai/</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背景图片：</a:t>
            </a:r>
            <a:r>
              <a:rPr lang="en-US" altLang="zh-CN" sz="135" dirty="0">
                <a:solidFill>
                  <a:prstClr val="white"/>
                </a:solidFill>
                <a:latin typeface="Calibri" panose="020F0502020204030204"/>
                <a:ea typeface="宋体" panose="02010600030101010101" pitchFamily="2" charset="-122"/>
              </a:rPr>
              <a:t>www.1ppt.com/beijing/        PPT</a:t>
            </a:r>
            <a:r>
              <a:rPr lang="zh-CN" altLang="en-US" sz="135" dirty="0">
                <a:solidFill>
                  <a:prstClr val="white"/>
                </a:solidFill>
                <a:latin typeface="Calibri" panose="020F0502020204030204"/>
                <a:ea typeface="宋体" panose="02010600030101010101" pitchFamily="2" charset="-122"/>
              </a:rPr>
              <a:t>图表：</a:t>
            </a:r>
            <a:r>
              <a:rPr lang="en-US" altLang="zh-CN" sz="135" dirty="0">
                <a:solidFill>
                  <a:prstClr val="white"/>
                </a:solidFill>
                <a:latin typeface="Calibri" panose="020F0502020204030204"/>
                <a:ea typeface="宋体" panose="02010600030101010101" pitchFamily="2" charset="-122"/>
              </a:rPr>
              <a:t>www.1ppt.com/tubiao/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精美</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下载：</a:t>
            </a:r>
            <a:r>
              <a:rPr lang="en-US" altLang="zh-CN" sz="135" dirty="0">
                <a:solidFill>
                  <a:prstClr val="white"/>
                </a:solidFill>
                <a:latin typeface="Calibri" panose="020F0502020204030204"/>
                <a:ea typeface="宋体" panose="02010600030101010101" pitchFamily="2" charset="-122"/>
              </a:rPr>
              <a:t>www.1ppt.com/xiazai/         PPT</a:t>
            </a:r>
            <a:r>
              <a:rPr lang="zh-CN" altLang="en-US" sz="135" dirty="0">
                <a:solidFill>
                  <a:prstClr val="white"/>
                </a:solidFill>
                <a:latin typeface="Calibri" panose="020F0502020204030204"/>
                <a:ea typeface="宋体" panose="02010600030101010101" pitchFamily="2" charset="-122"/>
              </a:rPr>
              <a:t>教程： </a:t>
            </a:r>
            <a:r>
              <a:rPr lang="en-US" altLang="zh-CN" sz="135" dirty="0">
                <a:solidFill>
                  <a:prstClr val="white"/>
                </a:solidFill>
                <a:latin typeface="Calibri" panose="020F0502020204030204"/>
                <a:ea typeface="宋体" panose="02010600030101010101" pitchFamily="2" charset="-122"/>
              </a:rPr>
              <a:t>www.1ppt.com/powerpoint/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课件：</a:t>
            </a:r>
            <a:r>
              <a:rPr lang="en-US" altLang="zh-CN" sz="135" dirty="0">
                <a:solidFill>
                  <a:prstClr val="white"/>
                </a:solidFill>
                <a:latin typeface="Calibri" panose="020F0502020204030204"/>
                <a:ea typeface="宋体" panose="02010600030101010101" pitchFamily="2" charset="-122"/>
              </a:rPr>
              <a:t>www.1ppt.com/kejian/             </a:t>
            </a:r>
            <a:r>
              <a:rPr lang="zh-CN" altLang="en-US" sz="135" dirty="0">
                <a:solidFill>
                  <a:prstClr val="white"/>
                </a:solidFill>
                <a:latin typeface="Calibri" panose="020F0502020204030204"/>
                <a:ea typeface="宋体" panose="02010600030101010101" pitchFamily="2" charset="-122"/>
              </a:rPr>
              <a:t>字体下载：</a:t>
            </a:r>
            <a:r>
              <a:rPr lang="en-US" altLang="zh-CN" sz="135" dirty="0">
                <a:solidFill>
                  <a:prstClr val="white"/>
                </a:solidFill>
                <a:latin typeface="Calibri" panose="020F0502020204030204"/>
                <a:ea typeface="宋体" panose="02010600030101010101" pitchFamily="2" charset="-122"/>
              </a:rPr>
              <a:t>www.1ppt.com/ziti/</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工作总结</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www.1ppt.com/xiazai/zongjie/ </a:t>
            </a:r>
            <a:r>
              <a:rPr lang="zh-CN" altLang="en-US" sz="135" dirty="0">
                <a:solidFill>
                  <a:prstClr val="white"/>
                </a:solidFill>
                <a:latin typeface="Calibri" panose="020F0502020204030204"/>
                <a:ea typeface="宋体" panose="02010600030101010101" pitchFamily="2" charset="-122"/>
              </a:rPr>
              <a:t>工作计划：</a:t>
            </a:r>
            <a:r>
              <a:rPr lang="en-US" altLang="zh-CN" sz="135" dirty="0">
                <a:solidFill>
                  <a:prstClr val="white"/>
                </a:solidFill>
                <a:latin typeface="Calibri" panose="020F0502020204030204"/>
                <a:ea typeface="宋体" panose="02010600030101010101" pitchFamily="2" charset="-122"/>
              </a:rPr>
              <a:t>www.1ppt.com/xiazai/jihua/</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商务</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www.1ppt.com/moban/shangwu/  </a:t>
            </a:r>
            <a:r>
              <a:rPr lang="zh-CN" altLang="en-US" sz="135" dirty="0">
                <a:solidFill>
                  <a:prstClr val="white"/>
                </a:solidFill>
                <a:latin typeface="Calibri" panose="020F0502020204030204"/>
                <a:ea typeface="宋体" panose="02010600030101010101" pitchFamily="2" charset="-122"/>
              </a:rPr>
              <a:t>个人简历</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www.1ppt.com/xiazai/jianli/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毕业答辩</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www.1ppt.com/xiazai/dabian/  </a:t>
            </a:r>
            <a:r>
              <a:rPr lang="zh-CN" altLang="en-US" sz="135" dirty="0">
                <a:solidFill>
                  <a:prstClr val="white"/>
                </a:solidFill>
                <a:latin typeface="Calibri" panose="020F0502020204030204"/>
                <a:ea typeface="宋体" panose="02010600030101010101" pitchFamily="2" charset="-122"/>
              </a:rPr>
              <a:t>工作汇报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www.1ppt.com/xiazai/huibao/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 </a:t>
            </a:r>
            <a:endParaRPr lang="en-US" altLang="zh-CN" sz="135" dirty="0">
              <a:solidFill>
                <a:prstClr val="white"/>
              </a:solidFill>
              <a:latin typeface="Calibri" panose="020F0502020204030204"/>
              <a:ea typeface="宋体" panose="02010600030101010101" pitchFamily="2" charset="-122"/>
            </a:endParaRPr>
          </a:p>
        </p:txBody>
      </p:sp>
    </p:spTree>
  </p:cSld>
  <p:clrMapOvr>
    <a:masterClrMapping/>
  </p:clrMapOvr>
  <p:transition spd="med" advClick="0" advTm="0">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pic>
        <p:nvPicPr>
          <p:cNvPr id="5" name="图片 4"/>
          <p:cNvPicPr/>
          <p:nvPr userDrawn="1">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0" y="0"/>
            <a:ext cx="720128" cy="623607"/>
          </a:xfrm>
          <a:prstGeom prst="rect">
            <a:avLst/>
          </a:prstGeom>
        </p:spPr>
      </p:pic>
      <p:pic>
        <p:nvPicPr>
          <p:cNvPr id="6" name="图片 5"/>
          <p:cNvPicPr/>
          <p:nvPr userDrawn="1">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11472508" y="0"/>
            <a:ext cx="720128" cy="623607"/>
          </a:xfrm>
          <a:prstGeom prst="rect">
            <a:avLst/>
          </a:prstGeom>
        </p:spPr>
      </p:pic>
      <p:sp>
        <p:nvSpPr>
          <p:cNvPr id="7" name="Title 1"/>
          <p:cNvSpPr>
            <a:spLocks noGrp="1"/>
          </p:cNvSpPr>
          <p:nvPr>
            <p:ph type="title"/>
          </p:nvPr>
        </p:nvSpPr>
        <p:spPr>
          <a:xfrm>
            <a:off x="719839" y="107111"/>
            <a:ext cx="9796051" cy="484318"/>
          </a:xfrm>
        </p:spPr>
        <p:txBody>
          <a:bodyPr>
            <a:noAutofit/>
          </a:bodyPr>
          <a:lstStyle>
            <a:lvl1pPr>
              <a:lnSpc>
                <a:spcPct val="100000"/>
              </a:lnSpc>
              <a:defRPr sz="2200" b="1"/>
            </a:lvl1pPr>
          </a:lstStyle>
          <a:p>
            <a:r>
              <a:rPr lang="zh-CN" altLang="en-US"/>
              <a:t>单击此处编辑母版标题样式</a:t>
            </a:r>
            <a:endParaRPr lang="zh-CN" altLang="en-US" dirty="0"/>
          </a:p>
        </p:txBody>
      </p:sp>
      <p:cxnSp>
        <p:nvCxnSpPr>
          <p:cNvPr id="8" name="直接连接符 7"/>
          <p:cNvCxnSpPr/>
          <p:nvPr/>
        </p:nvCxnSpPr>
        <p:spPr>
          <a:xfrm>
            <a:off x="707390" y="553085"/>
            <a:ext cx="10728000" cy="0"/>
          </a:xfrm>
          <a:prstGeom prst="line">
            <a:avLst/>
          </a:prstGeom>
          <a:ln w="12700">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advClick="0" advTm="0">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hasCustomPrompt="1"/>
          </p:nvPr>
        </p:nvSpPr>
        <p:spPr>
          <a:xfrm>
            <a:off x="5183698" y="987476"/>
            <a:ext cx="6172808" cy="487387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a:t>编辑母版文本样式</a:t>
            </a:r>
            <a:endParaRPr lang="zh-CN" altLang="en-US"/>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5183698" y="987476"/>
            <a:ext cx="6172808" cy="4873876"/>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835" indent="0">
              <a:buNone/>
              <a:defRPr sz="2000"/>
            </a:lvl7pPr>
            <a:lvl8pPr marL="3201035" indent="0">
              <a:buNone/>
              <a:defRPr sz="2000"/>
            </a:lvl8pPr>
            <a:lvl9pPr marL="3658235" indent="0">
              <a:buNone/>
              <a:defRPr sz="2000"/>
            </a:lvl9pPr>
          </a:lstStyle>
          <a:p>
            <a:r>
              <a:rPr lang="zh-CN" altLang="en-US"/>
              <a:t>单击图标添加图片</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a:t>编辑母版文本样式</a:t>
            </a:r>
            <a:endParaRPr lang="zh-CN" altLang="en-US"/>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hasCustomPrompt="1"/>
          </p:nvPr>
        </p:nvSpPr>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5759" y="365144"/>
            <a:ext cx="2629159" cy="58121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hasCustomPrompt="1"/>
          </p:nvPr>
        </p:nvSpPr>
        <p:spPr>
          <a:xfrm>
            <a:off x="838283" y="365144"/>
            <a:ext cx="7735062" cy="5812138"/>
          </a:xfrm>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24150" y="1122420"/>
            <a:ext cx="9144900" cy="2387723"/>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hasCustomPrompt="1"/>
          </p:nvPr>
        </p:nvSpPr>
        <p:spPr>
          <a:xfrm>
            <a:off x="1524150" y="3602223"/>
            <a:ext cx="9144900" cy="1655848"/>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835" indent="0" algn="ctr">
              <a:buNone/>
              <a:defRPr sz="1600"/>
            </a:lvl7pPr>
            <a:lvl8pPr marL="3201035" indent="0" algn="ctr">
              <a:buNone/>
              <a:defRPr sz="1600"/>
            </a:lvl8pPr>
            <a:lvl9pPr marL="3658235" indent="0" algn="ctr">
              <a:buNone/>
              <a:defRPr sz="1600"/>
            </a:lvl9pPr>
          </a:lstStyle>
          <a:p>
            <a:r>
              <a:rPr lang="zh-CN" altLang="en-US"/>
              <a:t>单击以编辑母版副标题样式</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hasCustomPrompt="1"/>
          </p:nvPr>
        </p:nvSpPr>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31933" y="1709827"/>
            <a:ext cx="10516635" cy="2852884"/>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hasCustomPrompt="1"/>
          </p:nvPr>
        </p:nvSpPr>
        <p:spPr>
          <a:xfrm>
            <a:off x="831933" y="4589700"/>
            <a:ext cx="10516635" cy="1500264"/>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835" indent="0">
              <a:buNone/>
              <a:defRPr sz="1600">
                <a:solidFill>
                  <a:schemeClr val="tx1">
                    <a:tint val="75000"/>
                  </a:schemeClr>
                </a:solidFill>
              </a:defRPr>
            </a:lvl7pPr>
            <a:lvl8pPr marL="3201035" indent="0">
              <a:buNone/>
              <a:defRPr sz="1600">
                <a:solidFill>
                  <a:schemeClr val="tx1">
                    <a:tint val="75000"/>
                  </a:schemeClr>
                </a:solidFill>
              </a:defRPr>
            </a:lvl8pPr>
            <a:lvl9pPr marL="3658235" indent="0">
              <a:buNone/>
              <a:defRPr sz="1600">
                <a:solidFill>
                  <a:schemeClr val="tx1">
                    <a:tint val="75000"/>
                  </a:schemeClr>
                </a:solidFill>
              </a:defRPr>
            </a:lvl9pPr>
          </a:lstStyle>
          <a:p>
            <a:pPr lvl="0"/>
            <a:r>
              <a:rPr lang="zh-CN" altLang="en-US"/>
              <a:t>编辑母版文本样式</a:t>
            </a:r>
            <a:endParaRPr lang="zh-CN" altLang="en-US"/>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hasCustomPrompt="1"/>
          </p:nvPr>
        </p:nvSpPr>
        <p:spPr>
          <a:xfrm>
            <a:off x="838283" y="1825719"/>
            <a:ext cx="5182110" cy="4351563"/>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Content Placeholder 3"/>
          <p:cNvSpPr>
            <a:spLocks noGrp="1"/>
          </p:cNvSpPr>
          <p:nvPr>
            <p:ph sz="half" idx="2" hasCustomPrompt="1"/>
          </p:nvPr>
        </p:nvSpPr>
        <p:spPr>
          <a:xfrm>
            <a:off x="6172808" y="1825719"/>
            <a:ext cx="5182110" cy="4351563"/>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839871" y="365144"/>
            <a:ext cx="10516635" cy="1325631"/>
          </a:xfrm>
        </p:spPr>
        <p:txBody>
          <a:bodyPr/>
          <a:lstStyle/>
          <a:p>
            <a:r>
              <a:rPr lang="zh-CN" altLang="en-US"/>
              <a:t>单击此处编辑母版标题样式</a:t>
            </a:r>
            <a:endParaRPr lang="en-US" dirty="0"/>
          </a:p>
        </p:txBody>
      </p:sp>
      <p:sp>
        <p:nvSpPr>
          <p:cNvPr id="3" name="Text Placeholder 2"/>
          <p:cNvSpPr>
            <a:spLocks noGrp="1"/>
          </p:cNvSpPr>
          <p:nvPr>
            <p:ph type="body" idx="1" hasCustomPrompt="1"/>
          </p:nvPr>
        </p:nvSpPr>
        <p:spPr>
          <a:xfrm>
            <a:off x="839872" y="1681249"/>
            <a:ext cx="5158295"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a:t>编辑母版文本样式</a:t>
            </a:r>
            <a:endParaRPr lang="zh-CN" altLang="en-US"/>
          </a:p>
        </p:txBody>
      </p:sp>
      <p:sp>
        <p:nvSpPr>
          <p:cNvPr id="4" name="Content Placeholder 3"/>
          <p:cNvSpPr>
            <a:spLocks noGrp="1"/>
          </p:cNvSpPr>
          <p:nvPr>
            <p:ph sz="half" idx="2" hasCustomPrompt="1"/>
          </p:nvPr>
        </p:nvSpPr>
        <p:spPr>
          <a:xfrm>
            <a:off x="839872" y="2505204"/>
            <a:ext cx="5158295" cy="368477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5" name="Text Placeholder 4"/>
          <p:cNvSpPr>
            <a:spLocks noGrp="1"/>
          </p:cNvSpPr>
          <p:nvPr>
            <p:ph type="body" sz="quarter" idx="3" hasCustomPrompt="1"/>
          </p:nvPr>
        </p:nvSpPr>
        <p:spPr>
          <a:xfrm>
            <a:off x="6172808" y="1681249"/>
            <a:ext cx="5183698"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a:t>编辑母版文本样式</a:t>
            </a:r>
            <a:endParaRPr lang="zh-CN" altLang="en-US"/>
          </a:p>
        </p:txBody>
      </p:sp>
      <p:sp>
        <p:nvSpPr>
          <p:cNvPr id="6" name="Content Placeholder 5"/>
          <p:cNvSpPr>
            <a:spLocks noGrp="1"/>
          </p:cNvSpPr>
          <p:nvPr>
            <p:ph sz="quarter" idx="4" hasCustomPrompt="1"/>
          </p:nvPr>
        </p:nvSpPr>
        <p:spPr>
          <a:xfrm>
            <a:off x="6172808" y="2505204"/>
            <a:ext cx="5183698" cy="368477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7" name="Date Placeholder 6"/>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D27987A4-0198-42B4-AAAE-EDBADA4485AB}" type="slidenum">
              <a:rPr lang="zh-CN" altLang="en-US" smtClean="0"/>
            </a:fld>
            <a:endParaRPr lang="zh-CN" altLang="en-US"/>
          </a:p>
        </p:txBody>
      </p:sp>
      <p:sp>
        <p:nvSpPr>
          <p:cNvPr id="11" name="矩形 10"/>
          <p:cNvSpPr/>
          <p:nvPr userDrawn="1"/>
        </p:nvSpPr>
        <p:spPr>
          <a:xfrm>
            <a:off x="8565985" y="5089247"/>
            <a:ext cx="1033616" cy="281305"/>
          </a:xfrm>
          <a:prstGeom prst="rect">
            <a:avLst/>
          </a:prstGeom>
        </p:spPr>
        <p:txBody>
          <a:bodyPr wrap="square">
            <a:spAutoFit/>
          </a:bodyPr>
          <a:lstStyle/>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模板下载：</a:t>
            </a:r>
            <a:r>
              <a:rPr lang="en-US" altLang="zh-CN" sz="135" dirty="0">
                <a:solidFill>
                  <a:prstClr val="white"/>
                </a:solidFill>
                <a:latin typeface="Calibri" panose="020F0502020204030204"/>
                <a:ea typeface="宋体" panose="02010600030101010101" pitchFamily="2" charset="-122"/>
              </a:rPr>
              <a:t>www.1ppt.com/moban/          </a:t>
            </a:r>
            <a:r>
              <a:rPr lang="zh-CN" altLang="en-US" sz="135" dirty="0">
                <a:solidFill>
                  <a:prstClr val="white"/>
                </a:solidFill>
                <a:latin typeface="Calibri" panose="020F0502020204030204"/>
                <a:ea typeface="宋体" panose="02010600030101010101" pitchFamily="2" charset="-122"/>
              </a:rPr>
              <a:t>行业</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www.1ppt.com/hangye/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节日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www.1ppt.com/jieri/          PPT</a:t>
            </a:r>
            <a:r>
              <a:rPr lang="zh-CN" altLang="en-US" sz="135" dirty="0">
                <a:solidFill>
                  <a:prstClr val="white"/>
                </a:solidFill>
                <a:latin typeface="Calibri" panose="020F0502020204030204"/>
                <a:ea typeface="宋体" panose="02010600030101010101" pitchFamily="2" charset="-122"/>
              </a:rPr>
              <a:t>素材：</a:t>
            </a:r>
            <a:r>
              <a:rPr lang="en-US" altLang="zh-CN" sz="135" dirty="0">
                <a:solidFill>
                  <a:prstClr val="white"/>
                </a:solidFill>
                <a:latin typeface="Calibri" panose="020F0502020204030204"/>
                <a:ea typeface="宋体" panose="02010600030101010101" pitchFamily="2" charset="-122"/>
              </a:rPr>
              <a:t>www.1ppt.com/sucai/</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背景图片：</a:t>
            </a:r>
            <a:r>
              <a:rPr lang="en-US" altLang="zh-CN" sz="135" dirty="0">
                <a:solidFill>
                  <a:prstClr val="white"/>
                </a:solidFill>
                <a:latin typeface="Calibri" panose="020F0502020204030204"/>
                <a:ea typeface="宋体" panose="02010600030101010101" pitchFamily="2" charset="-122"/>
              </a:rPr>
              <a:t>www.1ppt.com/beijing/        PPT</a:t>
            </a:r>
            <a:r>
              <a:rPr lang="zh-CN" altLang="en-US" sz="135" dirty="0">
                <a:solidFill>
                  <a:prstClr val="white"/>
                </a:solidFill>
                <a:latin typeface="Calibri" panose="020F0502020204030204"/>
                <a:ea typeface="宋体" panose="02010600030101010101" pitchFamily="2" charset="-122"/>
              </a:rPr>
              <a:t>图表：</a:t>
            </a:r>
            <a:r>
              <a:rPr lang="en-US" altLang="zh-CN" sz="135" dirty="0">
                <a:solidFill>
                  <a:prstClr val="white"/>
                </a:solidFill>
                <a:latin typeface="Calibri" panose="020F0502020204030204"/>
                <a:ea typeface="宋体" panose="02010600030101010101" pitchFamily="2" charset="-122"/>
              </a:rPr>
              <a:t>www.1ppt.com/tubiao/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精美</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下载：</a:t>
            </a:r>
            <a:r>
              <a:rPr lang="en-US" altLang="zh-CN" sz="135" dirty="0">
                <a:solidFill>
                  <a:prstClr val="white"/>
                </a:solidFill>
                <a:latin typeface="Calibri" panose="020F0502020204030204"/>
                <a:ea typeface="宋体" panose="02010600030101010101" pitchFamily="2" charset="-122"/>
              </a:rPr>
              <a:t>www.1ppt.com/xiazai/         PPT</a:t>
            </a:r>
            <a:r>
              <a:rPr lang="zh-CN" altLang="en-US" sz="135" dirty="0">
                <a:solidFill>
                  <a:prstClr val="white"/>
                </a:solidFill>
                <a:latin typeface="Calibri" panose="020F0502020204030204"/>
                <a:ea typeface="宋体" panose="02010600030101010101" pitchFamily="2" charset="-122"/>
              </a:rPr>
              <a:t>教程： </a:t>
            </a:r>
            <a:r>
              <a:rPr lang="en-US" altLang="zh-CN" sz="135" dirty="0">
                <a:solidFill>
                  <a:prstClr val="white"/>
                </a:solidFill>
                <a:latin typeface="Calibri" panose="020F0502020204030204"/>
                <a:ea typeface="宋体" panose="02010600030101010101" pitchFamily="2" charset="-122"/>
              </a:rPr>
              <a:t>www.1ppt.com/powerpoint/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课件：</a:t>
            </a:r>
            <a:r>
              <a:rPr lang="en-US" altLang="zh-CN" sz="135" dirty="0">
                <a:solidFill>
                  <a:prstClr val="white"/>
                </a:solidFill>
                <a:latin typeface="Calibri" panose="020F0502020204030204"/>
                <a:ea typeface="宋体" panose="02010600030101010101" pitchFamily="2" charset="-122"/>
              </a:rPr>
              <a:t>www.1ppt.com/kejian/             </a:t>
            </a:r>
            <a:r>
              <a:rPr lang="zh-CN" altLang="en-US" sz="135" dirty="0">
                <a:solidFill>
                  <a:prstClr val="white"/>
                </a:solidFill>
                <a:latin typeface="Calibri" panose="020F0502020204030204"/>
                <a:ea typeface="宋体" panose="02010600030101010101" pitchFamily="2" charset="-122"/>
              </a:rPr>
              <a:t>字体下载：</a:t>
            </a:r>
            <a:r>
              <a:rPr lang="en-US" altLang="zh-CN" sz="135" dirty="0">
                <a:solidFill>
                  <a:prstClr val="white"/>
                </a:solidFill>
                <a:latin typeface="Calibri" panose="020F0502020204030204"/>
                <a:ea typeface="宋体" panose="02010600030101010101" pitchFamily="2" charset="-122"/>
              </a:rPr>
              <a:t>www.1ppt.com/ziti/</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工作总结</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www.1ppt.com/xiazai/zongjie/ </a:t>
            </a:r>
            <a:r>
              <a:rPr lang="zh-CN" altLang="en-US" sz="135" dirty="0">
                <a:solidFill>
                  <a:prstClr val="white"/>
                </a:solidFill>
                <a:latin typeface="Calibri" panose="020F0502020204030204"/>
                <a:ea typeface="宋体" panose="02010600030101010101" pitchFamily="2" charset="-122"/>
              </a:rPr>
              <a:t>工作计划：</a:t>
            </a:r>
            <a:r>
              <a:rPr lang="en-US" altLang="zh-CN" sz="135" dirty="0">
                <a:solidFill>
                  <a:prstClr val="white"/>
                </a:solidFill>
                <a:latin typeface="Calibri" panose="020F0502020204030204"/>
                <a:ea typeface="宋体" panose="02010600030101010101" pitchFamily="2" charset="-122"/>
              </a:rPr>
              <a:t>www.1ppt.com/xiazai/jihua/</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商务</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www.1ppt.com/moban/shangwu/  </a:t>
            </a:r>
            <a:r>
              <a:rPr lang="zh-CN" altLang="en-US" sz="135" dirty="0">
                <a:solidFill>
                  <a:prstClr val="white"/>
                </a:solidFill>
                <a:latin typeface="Calibri" panose="020F0502020204030204"/>
                <a:ea typeface="宋体" panose="02010600030101010101" pitchFamily="2" charset="-122"/>
              </a:rPr>
              <a:t>个人简历</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www.1ppt.com/xiazai/jianli/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毕业答辩</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www.1ppt.com/xiazai/dabian/  </a:t>
            </a:r>
            <a:r>
              <a:rPr lang="zh-CN" altLang="en-US" sz="135" dirty="0">
                <a:solidFill>
                  <a:prstClr val="white"/>
                </a:solidFill>
                <a:latin typeface="Calibri" panose="020F0502020204030204"/>
                <a:ea typeface="宋体" panose="02010600030101010101" pitchFamily="2" charset="-122"/>
              </a:rPr>
              <a:t>工作汇报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www.1ppt.com/xiazai/huibao/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 </a:t>
            </a:r>
            <a:endParaRPr lang="en-US" altLang="zh-CN" sz="135" dirty="0">
              <a:solidFill>
                <a:prstClr val="white"/>
              </a:solidFill>
              <a:latin typeface="Calibri" panose="020F0502020204030204"/>
              <a:ea typeface="宋体" panose="02010600030101010101" pitchFamily="2" charset="-122"/>
            </a:endParaRPr>
          </a:p>
        </p:txBody>
      </p:sp>
    </p:spTree>
  </p:cSld>
  <p:clrMapOvr>
    <a:masterClrMapping/>
  </p:clrMapOvr>
  <p:transition spd="med" advClick="0" advTm="0">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hasCustomPrompt="1"/>
          </p:nvPr>
        </p:nvSpPr>
        <p:spPr>
          <a:xfrm>
            <a:off x="5183698" y="987476"/>
            <a:ext cx="6172808" cy="487387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a:t>编辑母版文本样式</a:t>
            </a:r>
            <a:endParaRPr lang="zh-CN" altLang="en-US"/>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1.xml"/><Relationship Id="rId8" Type="http://schemas.openxmlformats.org/officeDocument/2006/relationships/slideLayout" Target="../slideLayouts/slideLayout20.xml"/><Relationship Id="rId7" Type="http://schemas.openxmlformats.org/officeDocument/2006/relationships/slideLayout" Target="../slideLayouts/slideLayout19.xml"/><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 Id="rId3" Type="http://schemas.openxmlformats.org/officeDocument/2006/relationships/slideLayout" Target="../slideLayouts/slideLayout15.xml"/><Relationship Id="rId2" Type="http://schemas.openxmlformats.org/officeDocument/2006/relationships/slideLayout" Target="../slideLayouts/slideLayout14.xml"/><Relationship Id="rId13" Type="http://schemas.openxmlformats.org/officeDocument/2006/relationships/theme" Target="../theme/theme2.xml"/><Relationship Id="rId12" Type="http://schemas.openxmlformats.org/officeDocument/2006/relationships/slideLayout" Target="../slideLayouts/slideLayout24.xml"/><Relationship Id="rId11" Type="http://schemas.openxmlformats.org/officeDocument/2006/relationships/slideLayout" Target="../slideLayouts/slideLayout23.xml"/><Relationship Id="rId10" Type="http://schemas.openxmlformats.org/officeDocument/2006/relationships/slideLayout" Target="../slideLayouts/slideLayout22.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83" y="365144"/>
            <a:ext cx="10516635" cy="1325631"/>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838283" y="1825719"/>
            <a:ext cx="10516635" cy="4351563"/>
          </a:xfrm>
          <a:prstGeom prst="rect">
            <a:avLst/>
          </a:prstGeom>
        </p:spPr>
        <p:txBody>
          <a:bodyPr vert="horz" lIns="91440" tIns="45720" rIns="91440" bIns="45720" rtlCol="0">
            <a:normAutofit/>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2"/>
          </p:nvPr>
        </p:nvSpPr>
        <p:spPr>
          <a:xfrm>
            <a:off x="838283" y="6356678"/>
            <a:ext cx="2743470" cy="365144"/>
          </a:xfrm>
          <a:prstGeom prst="rect">
            <a:avLst/>
          </a:prstGeom>
        </p:spPr>
        <p:txBody>
          <a:bodyPr vert="horz" lIns="91440" tIns="45720" rIns="91440" bIns="45720" rtlCol="0" anchor="ctr"/>
          <a:lstStyle>
            <a:lvl1pPr algn="l">
              <a:defRPr sz="1200">
                <a:solidFill>
                  <a:schemeClr val="tx1">
                    <a:tint val="75000"/>
                  </a:schemeClr>
                </a:solidFill>
              </a:defRPr>
            </a:lvl1p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3"/>
          </p:nvPr>
        </p:nvSpPr>
        <p:spPr>
          <a:xfrm>
            <a:off x="4038998" y="6356678"/>
            <a:ext cx="4115205" cy="3651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8611448" y="6356678"/>
            <a:ext cx="2743470" cy="365144"/>
          </a:xfrm>
          <a:prstGeom prst="rect">
            <a:avLst/>
          </a:prstGeom>
        </p:spPr>
        <p:txBody>
          <a:bodyPr vert="horz" lIns="91440" tIns="45720" rIns="91440" bIns="45720" rtlCol="0" anchor="ctr"/>
          <a:lstStyle>
            <a:lvl1pPr algn="r">
              <a:defRPr sz="1200">
                <a:solidFill>
                  <a:schemeClr val="tx1">
                    <a:tint val="75000"/>
                  </a:schemeClr>
                </a:solidFill>
              </a:defRPr>
            </a:lvl1pPr>
          </a:lstStyle>
          <a:p>
            <a:fld id="{D27987A4-0198-42B4-AAAE-EDBADA4485AB}"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med" advClick="0" advTm="0">
    <p:fad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52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24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6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8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835" algn="l" defTabSz="914400" rtl="0" eaLnBrk="1" latinLnBrk="0" hangingPunct="1">
        <a:defRPr sz="1800" kern="1200">
          <a:solidFill>
            <a:schemeClr val="tx1"/>
          </a:solidFill>
          <a:latin typeface="+mn-lt"/>
          <a:ea typeface="+mn-ea"/>
          <a:cs typeface="+mn-cs"/>
        </a:defRPr>
      </a:lvl7pPr>
      <a:lvl8pPr marL="3201035" algn="l" defTabSz="914400" rtl="0" eaLnBrk="1" latinLnBrk="0" hangingPunct="1">
        <a:defRPr sz="1800" kern="1200">
          <a:solidFill>
            <a:schemeClr val="tx1"/>
          </a:solidFill>
          <a:latin typeface="+mn-lt"/>
          <a:ea typeface="+mn-ea"/>
          <a:cs typeface="+mn-cs"/>
        </a:defRPr>
      </a:lvl8pPr>
      <a:lvl9pPr marL="3658235"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83" y="365144"/>
            <a:ext cx="10516635" cy="1325631"/>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838283" y="1825719"/>
            <a:ext cx="10516635" cy="4351563"/>
          </a:xfrm>
          <a:prstGeom prst="rect">
            <a:avLst/>
          </a:prstGeom>
        </p:spPr>
        <p:txBody>
          <a:bodyPr vert="horz" lIns="91440" tIns="45720" rIns="91440" bIns="45720" rtlCol="0">
            <a:normAutofit/>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2"/>
          </p:nvPr>
        </p:nvSpPr>
        <p:spPr>
          <a:xfrm>
            <a:off x="838283" y="6356678"/>
            <a:ext cx="2743470" cy="365144"/>
          </a:xfrm>
          <a:prstGeom prst="rect">
            <a:avLst/>
          </a:prstGeom>
        </p:spPr>
        <p:txBody>
          <a:bodyPr vert="horz" lIns="91440" tIns="45720" rIns="91440" bIns="45720" rtlCol="0" anchor="ctr"/>
          <a:lstStyle>
            <a:lvl1pPr algn="l">
              <a:defRPr sz="1200">
                <a:solidFill>
                  <a:schemeClr val="tx1">
                    <a:tint val="75000"/>
                  </a:schemeClr>
                </a:solidFill>
              </a:defRPr>
            </a:lvl1p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3"/>
          </p:nvPr>
        </p:nvSpPr>
        <p:spPr>
          <a:xfrm>
            <a:off x="4038998" y="6356678"/>
            <a:ext cx="4115205" cy="3651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8611448" y="6356678"/>
            <a:ext cx="2743470" cy="365144"/>
          </a:xfrm>
          <a:prstGeom prst="rect">
            <a:avLst/>
          </a:prstGeom>
        </p:spPr>
        <p:txBody>
          <a:bodyPr vert="horz" lIns="91440" tIns="45720" rIns="91440" bIns="45720" rtlCol="0" anchor="ctr"/>
          <a:lstStyle>
            <a:lvl1pPr algn="r">
              <a:defRPr sz="1200">
                <a:solidFill>
                  <a:schemeClr val="tx1">
                    <a:tint val="75000"/>
                  </a:schemeClr>
                </a:solidFill>
              </a:defRPr>
            </a:lvl1pPr>
          </a:lstStyle>
          <a:p>
            <a:fld id="{D27987A4-0198-42B4-AAAE-EDBADA4485AB}"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ransition spd="med" advClick="0" advTm="0">
    <p:fad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52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24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6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8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835" algn="l" defTabSz="914400" rtl="0" eaLnBrk="1" latinLnBrk="0" hangingPunct="1">
        <a:defRPr sz="1800" kern="1200">
          <a:solidFill>
            <a:schemeClr val="tx1"/>
          </a:solidFill>
          <a:latin typeface="+mn-lt"/>
          <a:ea typeface="+mn-ea"/>
          <a:cs typeface="+mn-cs"/>
        </a:defRPr>
      </a:lvl7pPr>
      <a:lvl8pPr marL="3201035" algn="l" defTabSz="914400" rtl="0" eaLnBrk="1" latinLnBrk="0" hangingPunct="1">
        <a:defRPr sz="1800" kern="1200">
          <a:solidFill>
            <a:schemeClr val="tx1"/>
          </a:solidFill>
          <a:latin typeface="+mn-lt"/>
          <a:ea typeface="+mn-ea"/>
          <a:cs typeface="+mn-cs"/>
        </a:defRPr>
      </a:lvl8pPr>
      <a:lvl9pPr marL="3658235"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7" Type="http://schemas.openxmlformats.org/officeDocument/2006/relationships/notesSlide" Target="../notesSlides/notesSlide1.xml"/><Relationship Id="rId6" Type="http://schemas.openxmlformats.org/officeDocument/2006/relationships/slideLayout" Target="../slideLayouts/slideLayout17.xml"/><Relationship Id="rId5" Type="http://schemas.openxmlformats.org/officeDocument/2006/relationships/tags" Target="../tags/tag8.xml"/><Relationship Id="rId4" Type="http://schemas.openxmlformats.org/officeDocument/2006/relationships/tags" Target="../tags/tag7.xml"/><Relationship Id="rId3" Type="http://schemas.openxmlformats.org/officeDocument/2006/relationships/tags" Target="../tags/tag6.xml"/><Relationship Id="rId2" Type="http://schemas.openxmlformats.org/officeDocument/2006/relationships/image" Target="../media/image3.jpeg"/><Relationship Id="rId1" Type="http://schemas.openxmlformats.org/officeDocument/2006/relationships/tags" Target="../tags/tag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4" Type="http://schemas.openxmlformats.org/officeDocument/2006/relationships/notesSlide" Target="../notesSlides/notesSlide5.xml"/><Relationship Id="rId3" Type="http://schemas.openxmlformats.org/officeDocument/2006/relationships/slideLayout" Target="../slideLayouts/slideLayout14.xml"/><Relationship Id="rId2" Type="http://schemas.openxmlformats.org/officeDocument/2006/relationships/tags" Target="../tags/tag26.xml"/><Relationship Id="rId1"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tags" Target="../tags/tag9.xml"/><Relationship Id="rId1" Type="http://schemas.openxmlformats.org/officeDocument/2006/relationships/image" Target="../media/image4.png"/></Relationships>
</file>

<file path=ppt/slides/_rels/slide3.xml.rels><?xml version="1.0" encoding="UTF-8" standalone="yes"?>
<Relationships xmlns="http://schemas.openxmlformats.org/package/2006/relationships"><Relationship Id="rId8" Type="http://schemas.openxmlformats.org/officeDocument/2006/relationships/notesSlide" Target="../notesSlides/notesSlide2.xml"/><Relationship Id="rId7" Type="http://schemas.openxmlformats.org/officeDocument/2006/relationships/slideLayout" Target="../slideLayouts/slideLayout17.xml"/><Relationship Id="rId6" Type="http://schemas.openxmlformats.org/officeDocument/2006/relationships/image" Target="../media/image5.png"/><Relationship Id="rId5" Type="http://schemas.openxmlformats.org/officeDocument/2006/relationships/tags" Target="../tags/tag13.xml"/><Relationship Id="rId4" Type="http://schemas.openxmlformats.org/officeDocument/2006/relationships/tags" Target="../tags/tag12.xml"/><Relationship Id="rId3" Type="http://schemas.openxmlformats.org/officeDocument/2006/relationships/tags" Target="../tags/tag11.xml"/><Relationship Id="rId2" Type="http://schemas.openxmlformats.org/officeDocument/2006/relationships/image" Target="../media/image3.jpeg"/><Relationship Id="rId1" Type="http://schemas.openxmlformats.org/officeDocument/2006/relationships/tags" Target="../tags/tag10.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image" Target="../media/image6.jpeg"/><Relationship Id="rId1" Type="http://schemas.openxmlformats.org/officeDocument/2006/relationships/tags" Target="../tags/tag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14.xml"/><Relationship Id="rId3" Type="http://schemas.openxmlformats.org/officeDocument/2006/relationships/image" Target="../media/image7.jpeg"/><Relationship Id="rId2" Type="http://schemas.openxmlformats.org/officeDocument/2006/relationships/tags" Target="../tags/tag16.xml"/><Relationship Id="rId1" Type="http://schemas.openxmlformats.org/officeDocument/2006/relationships/tags" Target="../tags/tag15.xml"/></Relationships>
</file>

<file path=ppt/slides/_rels/slide7.xml.rels><?xml version="1.0" encoding="UTF-8" standalone="yes"?>
<Relationships xmlns="http://schemas.openxmlformats.org/package/2006/relationships"><Relationship Id="rId8" Type="http://schemas.openxmlformats.org/officeDocument/2006/relationships/notesSlide" Target="../notesSlides/notesSlide3.xml"/><Relationship Id="rId7" Type="http://schemas.openxmlformats.org/officeDocument/2006/relationships/slideLayout" Target="../slideLayouts/slideLayout17.xml"/><Relationship Id="rId6" Type="http://schemas.openxmlformats.org/officeDocument/2006/relationships/tags" Target="../tags/tag20.xml"/><Relationship Id="rId5" Type="http://schemas.openxmlformats.org/officeDocument/2006/relationships/image" Target="../media/image5.png"/><Relationship Id="rId4" Type="http://schemas.openxmlformats.org/officeDocument/2006/relationships/tags" Target="../tags/tag19.xml"/><Relationship Id="rId3" Type="http://schemas.openxmlformats.org/officeDocument/2006/relationships/tags" Target="../tags/tag18.xml"/><Relationship Id="rId2" Type="http://schemas.openxmlformats.org/officeDocument/2006/relationships/image" Target="../media/image3.jpeg"/><Relationship Id="rId1" Type="http://schemas.openxmlformats.org/officeDocument/2006/relationships/tags" Target="../tags/tag17.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image" Target="../media/image8.png"/><Relationship Id="rId1" Type="http://schemas.openxmlformats.org/officeDocument/2006/relationships/tags" Target="../tags/tag21.xml"/></Relationships>
</file>

<file path=ppt/slides/_rels/slide9.xml.rels><?xml version="1.0" encoding="UTF-8" standalone="yes"?>
<Relationships xmlns="http://schemas.openxmlformats.org/package/2006/relationships"><Relationship Id="rId8" Type="http://schemas.openxmlformats.org/officeDocument/2006/relationships/notesSlide" Target="../notesSlides/notesSlide4.xml"/><Relationship Id="rId7" Type="http://schemas.openxmlformats.org/officeDocument/2006/relationships/slideLayout" Target="../slideLayouts/slideLayout17.xml"/><Relationship Id="rId6" Type="http://schemas.openxmlformats.org/officeDocument/2006/relationships/tags" Target="../tags/tag25.xml"/><Relationship Id="rId5" Type="http://schemas.openxmlformats.org/officeDocument/2006/relationships/image" Target="../media/image5.png"/><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image" Target="../media/image3.jpeg"/><Relationship Id="rId1" Type="http://schemas.openxmlformats.org/officeDocument/2006/relationships/tags" Target="../tags/tag2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直角三角形 1"/>
          <p:cNvSpPr/>
          <p:nvPr>
            <p:custDataLst>
              <p:tags r:id="rId1"/>
            </p:custDataLst>
          </p:nvPr>
        </p:nvSpPr>
        <p:spPr>
          <a:xfrm>
            <a:off x="1353" y="600"/>
            <a:ext cx="6879636" cy="6879636"/>
          </a:xfrm>
          <a:prstGeom prst="rtTriangle">
            <a:avLst/>
          </a:prstGeom>
          <a:blipFill dpi="0" rotWithShape="1">
            <a:blip r:embed="rId2" cstate="screen"/>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1"/>
              </a:solidFill>
              <a:cs typeface="+mn-ea"/>
              <a:sym typeface="+mn-lt"/>
            </a:endParaRPr>
          </a:p>
        </p:txBody>
      </p:sp>
      <p:sp>
        <p:nvSpPr>
          <p:cNvPr id="3" name="任意多边形 2"/>
          <p:cNvSpPr/>
          <p:nvPr>
            <p:custDataLst>
              <p:tags r:id="rId3"/>
            </p:custDataLst>
          </p:nvPr>
        </p:nvSpPr>
        <p:spPr>
          <a:xfrm rot="5400000" flipV="1">
            <a:off x="676653" y="-15170"/>
            <a:ext cx="4576328" cy="4576328"/>
          </a:xfrm>
          <a:custGeom>
            <a:avLst/>
            <a:gdLst>
              <a:gd name="connsiteX0" fmla="*/ 0 w 4343400"/>
              <a:gd name="connsiteY0" fmla="*/ 0 h 4343400"/>
              <a:gd name="connsiteX1" fmla="*/ 4343400 w 4343400"/>
              <a:gd name="connsiteY1" fmla="*/ 4343400 h 4343400"/>
              <a:gd name="connsiteX2" fmla="*/ 3486149 w 4343400"/>
              <a:gd name="connsiteY2" fmla="*/ 4343400 h 4343400"/>
              <a:gd name="connsiteX3" fmla="*/ 0 w 4343400"/>
              <a:gd name="connsiteY3" fmla="*/ 857251 h 4343400"/>
              <a:gd name="connsiteX4" fmla="*/ 0 w 4343400"/>
              <a:gd name="connsiteY4" fmla="*/ 0 h 4343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43400" h="4343400">
                <a:moveTo>
                  <a:pt x="0" y="0"/>
                </a:moveTo>
                <a:lnTo>
                  <a:pt x="4343400" y="4343400"/>
                </a:lnTo>
                <a:lnTo>
                  <a:pt x="3486149" y="4343400"/>
                </a:lnTo>
                <a:lnTo>
                  <a:pt x="0" y="857251"/>
                </a:lnTo>
                <a:lnTo>
                  <a:pt x="0" y="0"/>
                </a:lnTo>
                <a:close/>
              </a:path>
            </a:pathLst>
          </a:cu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1"/>
              </a:solidFill>
              <a:cs typeface="+mn-ea"/>
              <a:sym typeface="+mn-lt"/>
            </a:endParaRPr>
          </a:p>
        </p:txBody>
      </p:sp>
      <p:sp>
        <p:nvSpPr>
          <p:cNvPr id="9" name="文本框 8"/>
          <p:cNvSpPr txBox="1"/>
          <p:nvPr/>
        </p:nvSpPr>
        <p:spPr>
          <a:xfrm rot="2708765">
            <a:off x="998603" y="1563600"/>
            <a:ext cx="4142229" cy="748030"/>
          </a:xfrm>
          <a:prstGeom prst="rect">
            <a:avLst/>
          </a:prstGeom>
          <a:noFill/>
        </p:spPr>
        <p:txBody>
          <a:bodyPr wrap="square" rtlCol="0">
            <a:spAutoFit/>
          </a:bodyPr>
          <a:lstStyle/>
          <a:p>
            <a:pPr algn="ctr"/>
            <a:r>
              <a:rPr kumimoji="1" lang="en-US" altLang="zh-CN" sz="4265" dirty="0">
                <a:solidFill>
                  <a:srgbClr val="43536A"/>
                </a:solidFill>
                <a:latin typeface="Agency FB" panose="020B0503020202020204" pitchFamily="34" charset="0"/>
                <a:cs typeface="+mn-ea"/>
                <a:sym typeface="+mn-lt"/>
              </a:rPr>
              <a:t>INTERNET FINANCE</a:t>
            </a:r>
            <a:endParaRPr kumimoji="1" lang="en-US" altLang="zh-CN" sz="4265" dirty="0">
              <a:solidFill>
                <a:srgbClr val="43536A"/>
              </a:solidFill>
              <a:latin typeface="Agency FB" panose="020B0503020202020204" pitchFamily="34" charset="0"/>
              <a:cs typeface="+mn-ea"/>
              <a:sym typeface="+mn-lt"/>
            </a:endParaRPr>
          </a:p>
        </p:txBody>
      </p:sp>
      <p:sp>
        <p:nvSpPr>
          <p:cNvPr id="12" name="直角三角形 11"/>
          <p:cNvSpPr/>
          <p:nvPr>
            <p:custDataLst>
              <p:tags r:id="rId4"/>
            </p:custDataLst>
          </p:nvPr>
        </p:nvSpPr>
        <p:spPr>
          <a:xfrm flipH="1">
            <a:off x="9654650" y="4561158"/>
            <a:ext cx="2537197" cy="2260893"/>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2">
                  <a:lumMod val="25000"/>
                </a:schemeClr>
              </a:solidFill>
              <a:cs typeface="+mn-ea"/>
              <a:sym typeface="+mn-lt"/>
            </a:endParaRPr>
          </a:p>
        </p:txBody>
      </p:sp>
      <p:sp>
        <p:nvSpPr>
          <p:cNvPr id="16" name="直角三角形 15"/>
          <p:cNvSpPr/>
          <p:nvPr/>
        </p:nvSpPr>
        <p:spPr>
          <a:xfrm rot="13500000" flipV="1">
            <a:off x="2632875" y="-1204161"/>
            <a:ext cx="2362215" cy="2362215"/>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
        <p:nvSpPr>
          <p:cNvPr id="7" name="文本框 6"/>
          <p:cNvSpPr txBox="1"/>
          <p:nvPr/>
        </p:nvSpPr>
        <p:spPr>
          <a:xfrm>
            <a:off x="5572125" y="2372360"/>
            <a:ext cx="5827395" cy="1896745"/>
          </a:xfrm>
          <a:prstGeom prst="rect">
            <a:avLst/>
          </a:prstGeom>
          <a:noFill/>
        </p:spPr>
        <p:txBody>
          <a:bodyPr wrap="square" rtlCol="0">
            <a:spAutoFit/>
          </a:bodyPr>
          <a:lstStyle/>
          <a:p>
            <a:pPr algn="l"/>
            <a:r>
              <a:rPr kumimoji="1" lang="zh-CN" altLang="en-US" sz="5865" b="1" dirty="0">
                <a:solidFill>
                  <a:srgbClr val="43536A"/>
                </a:solidFill>
                <a:cs typeface="+mn-ea"/>
                <a:sym typeface="+mn-lt"/>
              </a:rPr>
              <a:t>金融科技的发展历程</a:t>
            </a:r>
            <a:endParaRPr kumimoji="1" lang="zh-CN" altLang="en-US" sz="5865" b="1" dirty="0">
              <a:solidFill>
                <a:srgbClr val="43536A"/>
              </a:solidFill>
              <a:cs typeface="+mn-ea"/>
              <a:sym typeface="+mn-lt"/>
            </a:endParaRPr>
          </a:p>
        </p:txBody>
      </p:sp>
      <p:sp>
        <p:nvSpPr>
          <p:cNvPr id="8" name="平行四边形 7"/>
          <p:cNvSpPr/>
          <p:nvPr>
            <p:custDataLst>
              <p:tags r:id="rId5"/>
            </p:custDataLst>
          </p:nvPr>
        </p:nvSpPr>
        <p:spPr>
          <a:xfrm>
            <a:off x="5571948" y="4373983"/>
            <a:ext cx="2125718" cy="380953"/>
          </a:xfrm>
          <a:prstGeom prst="parallelogram">
            <a:avLst>
              <a:gd name="adj" fmla="val 35555"/>
            </a:avLst>
          </a:prstGeom>
          <a:solidFill>
            <a:schemeClr val="lt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zh-CN" altLang="en-US" sz="1600" dirty="0">
                <a:solidFill>
                  <a:schemeClr val="dk1"/>
                </a:solidFill>
                <a:latin typeface="+mn-ea"/>
                <a:cs typeface="+mn-ea"/>
                <a:sym typeface="+mn-lt"/>
              </a:rPr>
              <a:t>主讲人：刘杨</a:t>
            </a:r>
            <a:endParaRPr kumimoji="1" lang="zh-CN" altLang="en-US" sz="1600" dirty="0">
              <a:solidFill>
                <a:schemeClr val="dk1"/>
              </a:solidFill>
              <a:latin typeface="+mn-ea"/>
              <a:cs typeface="+mn-ea"/>
              <a:sym typeface="+mn-lt"/>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3"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1000" fill="hold"/>
                                        <p:tgtEl>
                                          <p:spTgt spid="3"/>
                                        </p:tgtEl>
                                        <p:attrNameLst>
                                          <p:attrName>ppt_x</p:attrName>
                                        </p:attrNameLst>
                                      </p:cBhvr>
                                      <p:tavLst>
                                        <p:tav tm="0">
                                          <p:val>
                                            <p:strVal val="1+#ppt_w/2"/>
                                          </p:val>
                                        </p:tav>
                                        <p:tav tm="100000">
                                          <p:val>
                                            <p:strVal val="#ppt_x"/>
                                          </p:val>
                                        </p:tav>
                                      </p:tavLst>
                                    </p:anim>
                                    <p:anim calcmode="lin" valueType="num">
                                      <p:cBhvr additive="base">
                                        <p:cTn id="12" dur="1000" fill="hold"/>
                                        <p:tgtEl>
                                          <p:spTgt spid="3"/>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22" presetClass="entr" presetSubtype="1" fill="hold" grpId="0"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up)">
                                      <p:cBhvr>
                                        <p:cTn id="16" dur="500"/>
                                        <p:tgtEl>
                                          <p:spTgt spid="9"/>
                                        </p:tgtEl>
                                      </p:cBhvr>
                                    </p:animEffect>
                                  </p:childTnLst>
                                </p:cTn>
                              </p:par>
                            </p:childTnLst>
                          </p:cTn>
                        </p:par>
                        <p:par>
                          <p:cTn id="17" fill="hold">
                            <p:stCondLst>
                              <p:cond delay="1500"/>
                            </p:stCondLst>
                            <p:childTnLst>
                              <p:par>
                                <p:cTn id="18" presetID="2" presetClass="entr" presetSubtype="12" fill="hold" grpId="0" nodeType="after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additive="base">
                                        <p:cTn id="20" dur="1000" fill="hold"/>
                                        <p:tgtEl>
                                          <p:spTgt spid="12"/>
                                        </p:tgtEl>
                                        <p:attrNameLst>
                                          <p:attrName>ppt_x</p:attrName>
                                        </p:attrNameLst>
                                      </p:cBhvr>
                                      <p:tavLst>
                                        <p:tav tm="0">
                                          <p:val>
                                            <p:strVal val="0-#ppt_w/2"/>
                                          </p:val>
                                        </p:tav>
                                        <p:tav tm="100000">
                                          <p:val>
                                            <p:strVal val="#ppt_x"/>
                                          </p:val>
                                        </p:tav>
                                      </p:tavLst>
                                    </p:anim>
                                    <p:anim calcmode="lin" valueType="num">
                                      <p:cBhvr additive="base">
                                        <p:cTn id="21" dur="1000" fill="hold"/>
                                        <p:tgtEl>
                                          <p:spTgt spid="12"/>
                                        </p:tgtEl>
                                        <p:attrNameLst>
                                          <p:attrName>ppt_y</p:attrName>
                                        </p:attrNameLst>
                                      </p:cBhvr>
                                      <p:tavLst>
                                        <p:tav tm="0">
                                          <p:val>
                                            <p:strVal val="1+#ppt_h/2"/>
                                          </p:val>
                                        </p:tav>
                                        <p:tav tm="100000">
                                          <p:val>
                                            <p:strVal val="#ppt_y"/>
                                          </p:val>
                                        </p:tav>
                                      </p:tavLst>
                                    </p:anim>
                                  </p:childTnLst>
                                </p:cTn>
                              </p:par>
                              <p:par>
                                <p:cTn id="22" presetID="2" presetClass="entr" presetSubtype="1"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 calcmode="lin" valueType="num">
                                      <p:cBhvr additive="base">
                                        <p:cTn id="24" dur="1000" fill="hold"/>
                                        <p:tgtEl>
                                          <p:spTgt spid="16"/>
                                        </p:tgtEl>
                                        <p:attrNameLst>
                                          <p:attrName>ppt_x</p:attrName>
                                        </p:attrNameLst>
                                      </p:cBhvr>
                                      <p:tavLst>
                                        <p:tav tm="0">
                                          <p:val>
                                            <p:strVal val="#ppt_x"/>
                                          </p:val>
                                        </p:tav>
                                        <p:tav tm="100000">
                                          <p:val>
                                            <p:strVal val="#ppt_x"/>
                                          </p:val>
                                        </p:tav>
                                      </p:tavLst>
                                    </p:anim>
                                    <p:anim calcmode="lin" valueType="num">
                                      <p:cBhvr additive="base">
                                        <p:cTn id="25" dur="1000" fill="hold"/>
                                        <p:tgtEl>
                                          <p:spTgt spid="16"/>
                                        </p:tgtEl>
                                        <p:attrNameLst>
                                          <p:attrName>ppt_y</p:attrName>
                                        </p:attrNameLst>
                                      </p:cBhvr>
                                      <p:tavLst>
                                        <p:tav tm="0">
                                          <p:val>
                                            <p:strVal val="0-#ppt_h/2"/>
                                          </p:val>
                                        </p:tav>
                                        <p:tav tm="100000">
                                          <p:val>
                                            <p:strVal val="#ppt_y"/>
                                          </p:val>
                                        </p:tav>
                                      </p:tavLst>
                                    </p:anim>
                                  </p:childTnLst>
                                </p:cTn>
                              </p:par>
                            </p:childTnLst>
                          </p:cTn>
                        </p:par>
                        <p:par>
                          <p:cTn id="26" fill="hold">
                            <p:stCondLst>
                              <p:cond delay="2500"/>
                            </p:stCondLst>
                            <p:childTnLst>
                              <p:par>
                                <p:cTn id="27" presetID="22" presetClass="entr" presetSubtype="8" fill="hold" grpId="0" nodeType="after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wipe(left)">
                                      <p:cBhvr>
                                        <p:cTn id="2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3" grpId="0" bldLvl="0" animBg="1"/>
      <p:bldP spid="9" grpId="0"/>
      <p:bldP spid="12" grpId="0" bldLvl="0" animBg="1"/>
      <p:bldP spid="16" grpId="0" bldLvl="0" animBg="1"/>
      <p:bldP spid="7"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nvPr>
        </p:nvSpPr>
        <p:spPr/>
        <p:txBody>
          <a:bodyPr/>
          <a:lstStyle/>
          <a:p>
            <a:r>
              <a:rPr lang="zh-CN" altLang="en-US">
                <a:solidFill>
                  <a:schemeClr val="accent1"/>
                </a:solidFill>
              </a:rPr>
              <a:t>金融科技对金融业的深层次影响</a:t>
            </a:r>
            <a:endParaRPr lang="zh-CN" altLang="en-US">
              <a:solidFill>
                <a:schemeClr val="accent1"/>
              </a:solidFill>
            </a:endParaRPr>
          </a:p>
        </p:txBody>
      </p:sp>
      <p:grpSp>
        <p:nvGrpSpPr>
          <p:cNvPr id="5" name="组合 4"/>
          <p:cNvGrpSpPr/>
          <p:nvPr/>
        </p:nvGrpSpPr>
        <p:grpSpPr>
          <a:xfrm>
            <a:off x="1913905" y="2175084"/>
            <a:ext cx="1185154" cy="1330630"/>
            <a:chOff x="562959" y="1254450"/>
            <a:chExt cx="919426" cy="1032287"/>
          </a:xfrm>
          <a:solidFill>
            <a:srgbClr val="526580"/>
          </a:solidFill>
        </p:grpSpPr>
        <p:sp>
          <p:nvSpPr>
            <p:cNvPr id="2" name="等腰三角形 46"/>
            <p:cNvSpPr>
              <a:spLocks noChangeArrowheads="1"/>
            </p:cNvSpPr>
            <p:nvPr/>
          </p:nvSpPr>
          <p:spPr bwMode="auto">
            <a:xfrm rot="5400000">
              <a:off x="579242" y="2056357"/>
              <a:ext cx="214097" cy="246663"/>
            </a:xfrm>
            <a:prstGeom prst="triangle">
              <a:avLst>
                <a:gd name="adj" fmla="val 0"/>
              </a:avLst>
            </a:prstGeom>
            <a:grpFill/>
            <a:ln>
              <a:noFill/>
            </a:ln>
          </p:spPr>
          <p:txBody>
            <a:bodyPr anchor="ctr"/>
            <a:lstStyle/>
            <a:p>
              <a:pPr algn="ctr"/>
              <a:endParaRPr lang="zh-CN" altLang="zh-CN" sz="2000">
                <a:solidFill>
                  <a:schemeClr val="bg1"/>
                </a:solidFill>
                <a:cs typeface="+mn-ea"/>
                <a:sym typeface="+mn-lt"/>
              </a:endParaRPr>
            </a:p>
          </p:txBody>
        </p:sp>
        <p:sp>
          <p:nvSpPr>
            <p:cNvPr id="7" name="矩形 44"/>
            <p:cNvSpPr>
              <a:spLocks noChangeArrowheads="1"/>
            </p:cNvSpPr>
            <p:nvPr/>
          </p:nvSpPr>
          <p:spPr bwMode="auto">
            <a:xfrm>
              <a:off x="562959" y="1254450"/>
              <a:ext cx="919426" cy="839787"/>
            </a:xfrm>
            <a:prstGeom prst="rect">
              <a:avLst/>
            </a:prstGeom>
            <a:grpFill/>
            <a:ln>
              <a:noFill/>
            </a:ln>
          </p:spPr>
          <p:txBody>
            <a:bodyPr anchor="ctr"/>
            <a:lstStyle/>
            <a:p>
              <a:pPr algn="ctr"/>
              <a:r>
                <a:rPr lang="en-US" altLang="zh-CN" sz="4000" b="1" dirty="0">
                  <a:solidFill>
                    <a:schemeClr val="bg1"/>
                  </a:solidFill>
                  <a:cs typeface="+mn-ea"/>
                  <a:sym typeface="+mn-lt"/>
                </a:rPr>
                <a:t>1</a:t>
              </a:r>
              <a:endParaRPr lang="zh-CN" altLang="en-US" sz="4000" b="1" dirty="0">
                <a:solidFill>
                  <a:schemeClr val="bg1"/>
                </a:solidFill>
                <a:cs typeface="+mn-ea"/>
                <a:sym typeface="+mn-lt"/>
              </a:endParaRPr>
            </a:p>
          </p:txBody>
        </p:sp>
      </p:grpSp>
      <p:sp>
        <p:nvSpPr>
          <p:cNvPr id="8" name="TextBox 76"/>
          <p:cNvSpPr txBox="1"/>
          <p:nvPr/>
        </p:nvSpPr>
        <p:spPr>
          <a:xfrm>
            <a:off x="1066482" y="3682690"/>
            <a:ext cx="2880000" cy="1548000"/>
          </a:xfrm>
          <a:prstGeom prst="rect">
            <a:avLst/>
          </a:prstGeom>
          <a:solidFill>
            <a:srgbClr val="526580"/>
          </a:solidFill>
        </p:spPr>
        <p:txBody>
          <a:bodyPr wrap="square" rtlCol="0" anchor="ctr" anchorCtr="0">
            <a:spAutoFit/>
          </a:bodyPr>
          <a:lstStyle/>
          <a:p>
            <a:pPr algn="ctr">
              <a:lnSpc>
                <a:spcPct val="130000"/>
              </a:lnSpc>
              <a:spcBef>
                <a:spcPts val="0"/>
              </a:spcBef>
              <a:spcAft>
                <a:spcPts val="0"/>
              </a:spcAft>
            </a:pPr>
            <a:r>
              <a:rPr lang="zh-CN" altLang="zh-CN" sz="2000" dirty="0">
                <a:solidFill>
                  <a:schemeClr val="bg1"/>
                </a:solidFill>
              </a:rPr>
              <a:t>金融科技创新对银行体系信用生成机制的重塑</a:t>
            </a:r>
            <a:endParaRPr lang="zh-CN" altLang="zh-CN" sz="2000" dirty="0">
              <a:solidFill>
                <a:schemeClr val="bg1"/>
              </a:solidFill>
            </a:endParaRPr>
          </a:p>
        </p:txBody>
      </p:sp>
      <p:grpSp>
        <p:nvGrpSpPr>
          <p:cNvPr id="9" name="组合 8"/>
          <p:cNvGrpSpPr/>
          <p:nvPr/>
        </p:nvGrpSpPr>
        <p:grpSpPr>
          <a:xfrm>
            <a:off x="5503944" y="2175084"/>
            <a:ext cx="1185154" cy="1330630"/>
            <a:chOff x="562959" y="1254450"/>
            <a:chExt cx="919426" cy="1032287"/>
          </a:xfrm>
          <a:solidFill>
            <a:schemeClr val="accent2"/>
          </a:solidFill>
        </p:grpSpPr>
        <p:sp>
          <p:nvSpPr>
            <p:cNvPr id="10" name="等腰三角形 46"/>
            <p:cNvSpPr>
              <a:spLocks noChangeArrowheads="1"/>
            </p:cNvSpPr>
            <p:nvPr/>
          </p:nvSpPr>
          <p:spPr bwMode="auto">
            <a:xfrm rot="5400000">
              <a:off x="579242" y="2056357"/>
              <a:ext cx="214097" cy="246663"/>
            </a:xfrm>
            <a:prstGeom prst="triangle">
              <a:avLst>
                <a:gd name="adj" fmla="val 0"/>
              </a:avLst>
            </a:prstGeom>
            <a:grpFill/>
            <a:ln>
              <a:noFill/>
            </a:ln>
          </p:spPr>
          <p:txBody>
            <a:bodyPr anchor="ctr"/>
            <a:lstStyle/>
            <a:p>
              <a:pPr algn="ctr"/>
              <a:endParaRPr lang="zh-CN" altLang="zh-CN" sz="2000">
                <a:solidFill>
                  <a:schemeClr val="bg1"/>
                </a:solidFill>
                <a:cs typeface="+mn-ea"/>
                <a:sym typeface="+mn-lt"/>
              </a:endParaRPr>
            </a:p>
          </p:txBody>
        </p:sp>
        <p:sp>
          <p:nvSpPr>
            <p:cNvPr id="3" name="矩形 44"/>
            <p:cNvSpPr>
              <a:spLocks noChangeArrowheads="1"/>
            </p:cNvSpPr>
            <p:nvPr/>
          </p:nvSpPr>
          <p:spPr bwMode="auto">
            <a:xfrm>
              <a:off x="562959" y="1254450"/>
              <a:ext cx="919426" cy="839787"/>
            </a:xfrm>
            <a:prstGeom prst="rect">
              <a:avLst/>
            </a:prstGeom>
            <a:grpFill/>
            <a:ln>
              <a:noFill/>
            </a:ln>
          </p:spPr>
          <p:txBody>
            <a:bodyPr anchor="ctr"/>
            <a:lstStyle/>
            <a:p>
              <a:pPr algn="ctr"/>
              <a:r>
                <a:rPr lang="en-US" altLang="zh-CN" sz="4000" b="1" dirty="0">
                  <a:solidFill>
                    <a:schemeClr val="bg1"/>
                  </a:solidFill>
                  <a:cs typeface="+mn-ea"/>
                  <a:sym typeface="+mn-lt"/>
                </a:rPr>
                <a:t>2</a:t>
              </a:r>
              <a:endParaRPr lang="zh-CN" altLang="en-US" sz="4000" b="1" dirty="0">
                <a:solidFill>
                  <a:schemeClr val="bg1"/>
                </a:solidFill>
                <a:cs typeface="+mn-ea"/>
                <a:sym typeface="+mn-lt"/>
              </a:endParaRPr>
            </a:p>
          </p:txBody>
        </p:sp>
      </p:grpSp>
      <p:sp>
        <p:nvSpPr>
          <p:cNvPr id="4" name="TextBox 81"/>
          <p:cNvSpPr txBox="1"/>
          <p:nvPr/>
        </p:nvSpPr>
        <p:spPr>
          <a:xfrm>
            <a:off x="4656521" y="3682690"/>
            <a:ext cx="2880000" cy="1548000"/>
          </a:xfrm>
          <a:prstGeom prst="rect">
            <a:avLst/>
          </a:prstGeom>
          <a:solidFill>
            <a:schemeClr val="accent2"/>
          </a:solidFill>
        </p:spPr>
        <p:txBody>
          <a:bodyPr wrap="square" rtlCol="0" anchor="ctr" anchorCtr="0">
            <a:spAutoFit/>
          </a:bodyPr>
          <a:lstStyle/>
          <a:p>
            <a:pPr algn="ctr">
              <a:lnSpc>
                <a:spcPct val="130000"/>
              </a:lnSpc>
              <a:spcBef>
                <a:spcPts val="0"/>
              </a:spcBef>
              <a:spcAft>
                <a:spcPts val="0"/>
              </a:spcAft>
            </a:pPr>
            <a:r>
              <a:rPr lang="zh-CN" altLang="zh-CN" sz="2000" dirty="0">
                <a:solidFill>
                  <a:schemeClr val="bg1"/>
                </a:solidFill>
              </a:rPr>
              <a:t>金融科技创新对资本市场有效性的影响机制</a:t>
            </a:r>
            <a:endParaRPr lang="zh-CN" altLang="zh-CN" sz="2000" dirty="0">
              <a:solidFill>
                <a:schemeClr val="bg1"/>
              </a:solidFill>
            </a:endParaRPr>
          </a:p>
        </p:txBody>
      </p:sp>
      <p:grpSp>
        <p:nvGrpSpPr>
          <p:cNvPr id="12" name="组合 11"/>
          <p:cNvGrpSpPr/>
          <p:nvPr/>
        </p:nvGrpSpPr>
        <p:grpSpPr>
          <a:xfrm>
            <a:off x="9094447" y="2175084"/>
            <a:ext cx="1185154" cy="1330630"/>
            <a:chOff x="562959" y="1254450"/>
            <a:chExt cx="919426" cy="1032287"/>
          </a:xfrm>
          <a:solidFill>
            <a:schemeClr val="accent5"/>
          </a:solidFill>
        </p:grpSpPr>
        <p:sp>
          <p:nvSpPr>
            <p:cNvPr id="17" name="等腰三角形 46"/>
            <p:cNvSpPr>
              <a:spLocks noChangeArrowheads="1"/>
            </p:cNvSpPr>
            <p:nvPr/>
          </p:nvSpPr>
          <p:spPr bwMode="auto">
            <a:xfrm rot="5400000">
              <a:off x="579242" y="2056357"/>
              <a:ext cx="214097" cy="246663"/>
            </a:xfrm>
            <a:prstGeom prst="triangle">
              <a:avLst>
                <a:gd name="adj" fmla="val 0"/>
              </a:avLst>
            </a:prstGeom>
            <a:grpFill/>
            <a:ln>
              <a:noFill/>
            </a:ln>
          </p:spPr>
          <p:txBody>
            <a:bodyPr anchor="ctr"/>
            <a:lstStyle/>
            <a:p>
              <a:pPr algn="ctr"/>
              <a:endParaRPr lang="zh-CN" altLang="zh-CN" sz="2000">
                <a:solidFill>
                  <a:schemeClr val="bg1"/>
                </a:solidFill>
                <a:cs typeface="+mn-ea"/>
                <a:sym typeface="+mn-lt"/>
              </a:endParaRPr>
            </a:p>
          </p:txBody>
        </p:sp>
        <p:sp>
          <p:nvSpPr>
            <p:cNvPr id="18" name="矩形 44"/>
            <p:cNvSpPr>
              <a:spLocks noChangeArrowheads="1"/>
            </p:cNvSpPr>
            <p:nvPr/>
          </p:nvSpPr>
          <p:spPr bwMode="auto">
            <a:xfrm>
              <a:off x="562959" y="1254450"/>
              <a:ext cx="919426" cy="839787"/>
            </a:xfrm>
            <a:prstGeom prst="rect">
              <a:avLst/>
            </a:prstGeom>
            <a:grpFill/>
            <a:ln>
              <a:noFill/>
            </a:ln>
          </p:spPr>
          <p:txBody>
            <a:bodyPr anchor="ctr"/>
            <a:lstStyle/>
            <a:p>
              <a:pPr algn="ctr"/>
              <a:r>
                <a:rPr lang="en-US" altLang="zh-CN" sz="4000" b="1" dirty="0">
                  <a:solidFill>
                    <a:schemeClr val="bg1"/>
                  </a:solidFill>
                  <a:cs typeface="+mn-ea"/>
                  <a:sym typeface="+mn-lt"/>
                </a:rPr>
                <a:t>3</a:t>
              </a:r>
              <a:endParaRPr lang="zh-CN" altLang="en-US" sz="4000" b="1" dirty="0">
                <a:solidFill>
                  <a:schemeClr val="bg1"/>
                </a:solidFill>
                <a:cs typeface="+mn-ea"/>
                <a:sym typeface="+mn-lt"/>
              </a:endParaRPr>
            </a:p>
          </p:txBody>
        </p:sp>
      </p:grpSp>
      <p:sp>
        <p:nvSpPr>
          <p:cNvPr id="19" name="TextBox 86"/>
          <p:cNvSpPr txBox="1"/>
          <p:nvPr/>
        </p:nvSpPr>
        <p:spPr>
          <a:xfrm>
            <a:off x="8247024" y="3682690"/>
            <a:ext cx="2880000" cy="1548000"/>
          </a:xfrm>
          <a:prstGeom prst="rect">
            <a:avLst/>
          </a:prstGeom>
          <a:solidFill>
            <a:schemeClr val="accent5"/>
          </a:solidFill>
        </p:spPr>
        <p:txBody>
          <a:bodyPr wrap="square" rtlCol="0" anchor="ctr" anchorCtr="0">
            <a:spAutoFit/>
          </a:bodyPr>
          <a:lstStyle/>
          <a:p>
            <a:pPr algn="ctr">
              <a:lnSpc>
                <a:spcPct val="130000"/>
              </a:lnSpc>
              <a:spcBef>
                <a:spcPts val="0"/>
              </a:spcBef>
              <a:spcAft>
                <a:spcPts val="0"/>
              </a:spcAft>
            </a:pPr>
            <a:r>
              <a:rPr lang="zh-CN" altLang="zh-CN" sz="2000" dirty="0">
                <a:solidFill>
                  <a:schemeClr val="bg1"/>
                </a:solidFill>
              </a:rPr>
              <a:t>金融科技创新对金融市场的重构路径</a:t>
            </a:r>
            <a:endParaRPr lang="zh-CN" altLang="zh-CN" sz="2000" dirty="0">
              <a:solidFill>
                <a:schemeClr val="bg1"/>
              </a:solidFill>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ppt_x"/>
                                          </p:val>
                                        </p:tav>
                                        <p:tav tm="100000">
                                          <p:val>
                                            <p:strVal val="#ppt_x"/>
                                          </p:val>
                                        </p:tav>
                                      </p:tavLst>
                                    </p:anim>
                                    <p:anim calcmode="lin" valueType="num">
                                      <p:cBhvr additive="base">
                                        <p:cTn id="12" dur="500" fill="hold"/>
                                        <p:tgtEl>
                                          <p:spTgt spid="9"/>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anim calcmode="lin" valueType="num">
                                      <p:cBhvr additive="base">
                                        <p:cTn id="15" dur="500" fill="hold"/>
                                        <p:tgtEl>
                                          <p:spTgt spid="12"/>
                                        </p:tgtEl>
                                        <p:attrNameLst>
                                          <p:attrName>ppt_x</p:attrName>
                                        </p:attrNameLst>
                                      </p:cBhvr>
                                      <p:tavLst>
                                        <p:tav tm="0">
                                          <p:val>
                                            <p:strVal val="#ppt_x"/>
                                          </p:val>
                                        </p:tav>
                                        <p:tav tm="100000">
                                          <p:val>
                                            <p:strVal val="#ppt_x"/>
                                          </p:val>
                                        </p:tav>
                                      </p:tavLst>
                                    </p:anim>
                                    <p:anim calcmode="lin" valueType="num">
                                      <p:cBhvr additive="base">
                                        <p:cTn id="16" dur="500" fill="hold"/>
                                        <p:tgtEl>
                                          <p:spTgt spid="12"/>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16" presetClass="entr" presetSubtype="21" fill="hold" grpId="0" nodeType="after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barn(inVertical)">
                                      <p:cBhvr>
                                        <p:cTn id="20" dur="500"/>
                                        <p:tgtEl>
                                          <p:spTgt spid="8"/>
                                        </p:tgtEl>
                                      </p:cBhvr>
                                    </p:animEffect>
                                  </p:childTnLst>
                                </p:cTn>
                              </p:par>
                              <p:par>
                                <p:cTn id="21" presetID="16" presetClass="entr" presetSubtype="21" fill="hold" grpId="0" nodeType="with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barn(inVertical)">
                                      <p:cBhvr>
                                        <p:cTn id="23" dur="500"/>
                                        <p:tgtEl>
                                          <p:spTgt spid="4"/>
                                        </p:tgtEl>
                                      </p:cBhvr>
                                    </p:animEffect>
                                  </p:childTnLst>
                                </p:cTn>
                              </p:par>
                              <p:par>
                                <p:cTn id="24" presetID="16" presetClass="entr" presetSubtype="21" fill="hold" grpId="0" nodeType="withEffect">
                                  <p:stCondLst>
                                    <p:cond delay="0"/>
                                  </p:stCondLst>
                                  <p:childTnLst>
                                    <p:set>
                                      <p:cBhvr>
                                        <p:cTn id="25" dur="1" fill="hold">
                                          <p:stCondLst>
                                            <p:cond delay="0"/>
                                          </p:stCondLst>
                                        </p:cTn>
                                        <p:tgtEl>
                                          <p:spTgt spid="19"/>
                                        </p:tgtEl>
                                        <p:attrNameLst>
                                          <p:attrName>style.visibility</p:attrName>
                                        </p:attrNameLst>
                                      </p:cBhvr>
                                      <p:to>
                                        <p:strVal val="visible"/>
                                      </p:to>
                                    </p:set>
                                    <p:animEffect transition="in" filter="barn(inVertical)">
                                      <p:cBhvr>
                                        <p:cTn id="26"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ldLvl="0" animBg="1"/>
      <p:bldP spid="4" grpId="0" bldLvl="0" animBg="1"/>
      <p:bldP spid="19" grpId="0" bldLvl="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直角三角形 1"/>
          <p:cNvSpPr/>
          <p:nvPr/>
        </p:nvSpPr>
        <p:spPr>
          <a:xfrm>
            <a:off x="1353" y="600"/>
            <a:ext cx="6879636" cy="6879636"/>
          </a:xfrm>
          <a:prstGeom prst="rtTriangle">
            <a:avLst/>
          </a:prstGeom>
          <a:blipFill dpi="0" rotWithShape="1">
            <a:blip r:embed="rId1" cstate="screen"/>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
        <p:nvSpPr>
          <p:cNvPr id="3" name="任意多边形 2"/>
          <p:cNvSpPr/>
          <p:nvPr>
            <p:custDataLst>
              <p:tags r:id="rId2"/>
            </p:custDataLst>
          </p:nvPr>
        </p:nvSpPr>
        <p:spPr>
          <a:xfrm rot="5400000" flipV="1">
            <a:off x="676653" y="-15170"/>
            <a:ext cx="4576328" cy="4576328"/>
          </a:xfrm>
          <a:custGeom>
            <a:avLst/>
            <a:gdLst>
              <a:gd name="connsiteX0" fmla="*/ 0 w 4343400"/>
              <a:gd name="connsiteY0" fmla="*/ 0 h 4343400"/>
              <a:gd name="connsiteX1" fmla="*/ 4343400 w 4343400"/>
              <a:gd name="connsiteY1" fmla="*/ 4343400 h 4343400"/>
              <a:gd name="connsiteX2" fmla="*/ 3486149 w 4343400"/>
              <a:gd name="connsiteY2" fmla="*/ 4343400 h 4343400"/>
              <a:gd name="connsiteX3" fmla="*/ 0 w 4343400"/>
              <a:gd name="connsiteY3" fmla="*/ 857251 h 4343400"/>
              <a:gd name="connsiteX4" fmla="*/ 0 w 4343400"/>
              <a:gd name="connsiteY4" fmla="*/ 0 h 4343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43400" h="4343400">
                <a:moveTo>
                  <a:pt x="0" y="0"/>
                </a:moveTo>
                <a:lnTo>
                  <a:pt x="4343400" y="4343400"/>
                </a:lnTo>
                <a:lnTo>
                  <a:pt x="3486149" y="4343400"/>
                </a:lnTo>
                <a:lnTo>
                  <a:pt x="0" y="857251"/>
                </a:lnTo>
                <a:lnTo>
                  <a:pt x="0" y="0"/>
                </a:lnTo>
                <a:close/>
              </a:path>
            </a:pathLst>
          </a:cu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
        <p:nvSpPr>
          <p:cNvPr id="6" name="文本框 5"/>
          <p:cNvSpPr txBox="1"/>
          <p:nvPr/>
        </p:nvSpPr>
        <p:spPr>
          <a:xfrm>
            <a:off x="5423783" y="2272061"/>
            <a:ext cx="6229850" cy="2306955"/>
          </a:xfrm>
          <a:prstGeom prst="rect">
            <a:avLst/>
          </a:prstGeom>
          <a:noFill/>
        </p:spPr>
        <p:txBody>
          <a:bodyPr wrap="square" rtlCol="0">
            <a:spAutoFit/>
          </a:bodyPr>
          <a:lstStyle/>
          <a:p>
            <a:pPr algn="ctr"/>
            <a:r>
              <a:rPr kumimoji="1" lang="zh-CN" altLang="en-US" sz="7200" b="1" dirty="0">
                <a:solidFill>
                  <a:prstClr val="white">
                    <a:lumMod val="50000"/>
                  </a:prstClr>
                </a:solidFill>
                <a:cs typeface="+mn-ea"/>
                <a:sym typeface="+mn-lt"/>
              </a:rPr>
              <a:t>感谢观看 </a:t>
            </a:r>
            <a:r>
              <a:rPr kumimoji="1" lang="en-US" altLang="zh-CN" sz="7200" b="1" dirty="0">
                <a:solidFill>
                  <a:prstClr val="white">
                    <a:lumMod val="50000"/>
                  </a:prstClr>
                </a:solidFill>
                <a:cs typeface="+mn-ea"/>
                <a:sym typeface="+mn-lt"/>
              </a:rPr>
              <a:t>THANK YOU!</a:t>
            </a:r>
            <a:endParaRPr kumimoji="1" lang="en-US" altLang="zh-CN" sz="7200" b="1" dirty="0">
              <a:solidFill>
                <a:prstClr val="white">
                  <a:lumMod val="50000"/>
                </a:prstClr>
              </a:solidFill>
              <a:cs typeface="+mn-ea"/>
              <a:sym typeface="+mn-lt"/>
            </a:endParaRPr>
          </a:p>
        </p:txBody>
      </p:sp>
      <p:sp>
        <p:nvSpPr>
          <p:cNvPr id="9" name="文本框 8"/>
          <p:cNvSpPr txBox="1"/>
          <p:nvPr/>
        </p:nvSpPr>
        <p:spPr>
          <a:xfrm rot="2648766">
            <a:off x="963533" y="1860942"/>
            <a:ext cx="4992812" cy="748030"/>
          </a:xfrm>
          <a:prstGeom prst="rect">
            <a:avLst/>
          </a:prstGeom>
          <a:noFill/>
        </p:spPr>
        <p:txBody>
          <a:bodyPr wrap="square" rtlCol="0">
            <a:spAutoFit/>
          </a:bodyPr>
          <a:lstStyle/>
          <a:p>
            <a:r>
              <a:rPr kumimoji="1" lang="en-US" altLang="zh-CN" sz="4265" dirty="0">
                <a:solidFill>
                  <a:schemeClr val="accent1"/>
                </a:solidFill>
                <a:latin typeface="Agency FB" panose="020B0503020202020204" pitchFamily="34" charset="0"/>
                <a:cs typeface="+mn-ea"/>
                <a:sym typeface="+mn-lt"/>
              </a:rPr>
              <a:t>BUSINESS POWERPOINT</a:t>
            </a:r>
            <a:endParaRPr kumimoji="1" lang="en-US" altLang="zh-CN" sz="4265" dirty="0">
              <a:solidFill>
                <a:schemeClr val="accent1"/>
              </a:solidFill>
              <a:latin typeface="Agency FB" panose="020B0503020202020204" pitchFamily="34" charset="0"/>
              <a:cs typeface="+mn-ea"/>
              <a:sym typeface="+mn-lt"/>
            </a:endParaRPr>
          </a:p>
        </p:txBody>
      </p:sp>
      <p:sp>
        <p:nvSpPr>
          <p:cNvPr id="12" name="直角三角形 11"/>
          <p:cNvSpPr/>
          <p:nvPr/>
        </p:nvSpPr>
        <p:spPr>
          <a:xfrm flipH="1">
            <a:off x="9654650" y="4561158"/>
            <a:ext cx="2537197" cy="2260893"/>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rgbClr val="DBEFF9">
                  <a:lumMod val="25000"/>
                </a:srgbClr>
              </a:solidFill>
              <a:cs typeface="+mn-ea"/>
              <a:sym typeface="+mn-lt"/>
            </a:endParaRPr>
          </a:p>
        </p:txBody>
      </p:sp>
      <p:sp>
        <p:nvSpPr>
          <p:cNvPr id="16" name="直角三角形 15"/>
          <p:cNvSpPr/>
          <p:nvPr/>
        </p:nvSpPr>
        <p:spPr>
          <a:xfrm rot="13500000" flipV="1">
            <a:off x="2632875" y="-1204161"/>
            <a:ext cx="2362215" cy="2362215"/>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3"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1000" fill="hold"/>
                                        <p:tgtEl>
                                          <p:spTgt spid="3"/>
                                        </p:tgtEl>
                                        <p:attrNameLst>
                                          <p:attrName>ppt_x</p:attrName>
                                        </p:attrNameLst>
                                      </p:cBhvr>
                                      <p:tavLst>
                                        <p:tav tm="0">
                                          <p:val>
                                            <p:strVal val="1+#ppt_w/2"/>
                                          </p:val>
                                        </p:tav>
                                        <p:tav tm="100000">
                                          <p:val>
                                            <p:strVal val="#ppt_x"/>
                                          </p:val>
                                        </p:tav>
                                      </p:tavLst>
                                    </p:anim>
                                    <p:anim calcmode="lin" valueType="num">
                                      <p:cBhvr additive="base">
                                        <p:cTn id="12" dur="1000" fill="hold"/>
                                        <p:tgtEl>
                                          <p:spTgt spid="3"/>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22" presetClass="entr" presetSubtype="1" fill="hold" grpId="0"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up)">
                                      <p:cBhvr>
                                        <p:cTn id="16" dur="500"/>
                                        <p:tgtEl>
                                          <p:spTgt spid="9"/>
                                        </p:tgtEl>
                                      </p:cBhvr>
                                    </p:animEffect>
                                  </p:childTnLst>
                                </p:cTn>
                              </p:par>
                            </p:childTnLst>
                          </p:cTn>
                        </p:par>
                        <p:par>
                          <p:cTn id="17" fill="hold">
                            <p:stCondLst>
                              <p:cond delay="1500"/>
                            </p:stCondLst>
                            <p:childTnLst>
                              <p:par>
                                <p:cTn id="18" presetID="2" presetClass="entr" presetSubtype="12" fill="hold" grpId="0" nodeType="after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additive="base">
                                        <p:cTn id="20" dur="1000" fill="hold"/>
                                        <p:tgtEl>
                                          <p:spTgt spid="12"/>
                                        </p:tgtEl>
                                        <p:attrNameLst>
                                          <p:attrName>ppt_x</p:attrName>
                                        </p:attrNameLst>
                                      </p:cBhvr>
                                      <p:tavLst>
                                        <p:tav tm="0">
                                          <p:val>
                                            <p:strVal val="0-#ppt_w/2"/>
                                          </p:val>
                                        </p:tav>
                                        <p:tav tm="100000">
                                          <p:val>
                                            <p:strVal val="#ppt_x"/>
                                          </p:val>
                                        </p:tav>
                                      </p:tavLst>
                                    </p:anim>
                                    <p:anim calcmode="lin" valueType="num">
                                      <p:cBhvr additive="base">
                                        <p:cTn id="21" dur="1000" fill="hold"/>
                                        <p:tgtEl>
                                          <p:spTgt spid="12"/>
                                        </p:tgtEl>
                                        <p:attrNameLst>
                                          <p:attrName>ppt_y</p:attrName>
                                        </p:attrNameLst>
                                      </p:cBhvr>
                                      <p:tavLst>
                                        <p:tav tm="0">
                                          <p:val>
                                            <p:strVal val="1+#ppt_h/2"/>
                                          </p:val>
                                        </p:tav>
                                        <p:tav tm="100000">
                                          <p:val>
                                            <p:strVal val="#ppt_y"/>
                                          </p:val>
                                        </p:tav>
                                      </p:tavLst>
                                    </p:anim>
                                  </p:childTnLst>
                                </p:cTn>
                              </p:par>
                              <p:par>
                                <p:cTn id="22" presetID="2" presetClass="entr" presetSubtype="1"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 calcmode="lin" valueType="num">
                                      <p:cBhvr additive="base">
                                        <p:cTn id="24" dur="1000" fill="hold"/>
                                        <p:tgtEl>
                                          <p:spTgt spid="16"/>
                                        </p:tgtEl>
                                        <p:attrNameLst>
                                          <p:attrName>ppt_x</p:attrName>
                                        </p:attrNameLst>
                                      </p:cBhvr>
                                      <p:tavLst>
                                        <p:tav tm="0">
                                          <p:val>
                                            <p:strVal val="#ppt_x"/>
                                          </p:val>
                                        </p:tav>
                                        <p:tav tm="100000">
                                          <p:val>
                                            <p:strVal val="#ppt_x"/>
                                          </p:val>
                                        </p:tav>
                                      </p:tavLst>
                                    </p:anim>
                                    <p:anim calcmode="lin" valueType="num">
                                      <p:cBhvr additive="base">
                                        <p:cTn id="25" dur="1000" fill="hold"/>
                                        <p:tgtEl>
                                          <p:spTgt spid="16"/>
                                        </p:tgtEl>
                                        <p:attrNameLst>
                                          <p:attrName>ppt_y</p:attrName>
                                        </p:attrNameLst>
                                      </p:cBhvr>
                                      <p:tavLst>
                                        <p:tav tm="0">
                                          <p:val>
                                            <p:strVal val="0-#ppt_h/2"/>
                                          </p:val>
                                        </p:tav>
                                        <p:tav tm="100000">
                                          <p:val>
                                            <p:strVal val="#ppt_y"/>
                                          </p:val>
                                        </p:tav>
                                      </p:tavLst>
                                    </p:anim>
                                  </p:childTnLst>
                                </p:cTn>
                              </p:par>
                            </p:childTnLst>
                          </p:cTn>
                        </p:par>
                        <p:par>
                          <p:cTn id="26" fill="hold">
                            <p:stCondLst>
                              <p:cond delay="2500"/>
                            </p:stCondLst>
                            <p:childTnLst>
                              <p:par>
                                <p:cTn id="27" presetID="22" presetClass="entr" presetSubtype="8" fill="hold" grpId="0" nodeType="after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wipe(left)">
                                      <p:cBhvr>
                                        <p:cTn id="2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3" grpId="0" bldLvl="0" animBg="1"/>
      <p:bldP spid="6" grpId="0"/>
      <p:bldP spid="9" grpId="0"/>
      <p:bldP spid="12" grpId="0" bldLvl="0" animBg="1"/>
      <p:bldP spid="16" grpId="0" bldLvl="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nvPr>
        </p:nvSpPr>
        <p:spPr/>
        <p:txBody>
          <a:bodyPr/>
          <a:lstStyle/>
          <a:p>
            <a:r>
              <a:rPr lang="zh-CN" altLang="en-US">
                <a:solidFill>
                  <a:schemeClr val="accent1"/>
                </a:solidFill>
              </a:rPr>
              <a:t>金融科技的发展历程</a:t>
            </a:r>
            <a:endParaRPr lang="zh-CN" altLang="en-US">
              <a:solidFill>
                <a:schemeClr val="accent1"/>
              </a:solidFill>
            </a:endParaRPr>
          </a:p>
        </p:txBody>
      </p:sp>
      <p:pic>
        <p:nvPicPr>
          <p:cNvPr id="2" name="图片 1" descr="D:\Tao_xy工作\校园-设计服务\辽宁现代服务\互联网金融\02\图片2.png图片2"/>
          <p:cNvPicPr>
            <a:picLocks noChangeAspect="1"/>
          </p:cNvPicPr>
          <p:nvPr/>
        </p:nvPicPr>
        <p:blipFill rotWithShape="1">
          <a:blip r:embed="rId1"/>
          <a:srcRect/>
          <a:stretch>
            <a:fillRect/>
          </a:stretch>
        </p:blipFill>
        <p:spPr>
          <a:xfrm>
            <a:off x="1067118" y="1058545"/>
            <a:ext cx="10058400" cy="5195805"/>
          </a:xfrm>
          <a:prstGeom prst="rect">
            <a:avLst/>
          </a:prstGeom>
        </p:spPr>
      </p:pic>
      <p:sp>
        <p:nvSpPr>
          <p:cNvPr id="34" name="矩形 33"/>
          <p:cNvSpPr/>
          <p:nvPr>
            <p:custDataLst>
              <p:tags r:id="rId2"/>
            </p:custDataLst>
          </p:nvPr>
        </p:nvSpPr>
        <p:spPr>
          <a:xfrm>
            <a:off x="780098" y="874830"/>
            <a:ext cx="10632440" cy="5563235"/>
          </a:xfrm>
          <a:prstGeom prst="rect">
            <a:avLst/>
          </a:prstGeom>
          <a:noFill/>
          <a:ln>
            <a:solidFill>
              <a:schemeClr val="accent5"/>
            </a:solidFill>
            <a:prstDash val="lg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solidFill>
                <a:schemeClr val="lt1"/>
              </a:solidFill>
            </a:endParaRPr>
          </a:p>
        </p:txBody>
      </p:sp>
    </p:spTree>
  </p:cSld>
  <p:clrMapOvr>
    <a:masterClrMapping/>
  </p:clrMapOvr>
  <p:transition spd="med" advClick="0" advTm="0">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直角三角形 1"/>
          <p:cNvSpPr/>
          <p:nvPr>
            <p:custDataLst>
              <p:tags r:id="rId1"/>
            </p:custDataLst>
          </p:nvPr>
        </p:nvSpPr>
        <p:spPr>
          <a:xfrm>
            <a:off x="1353" y="600"/>
            <a:ext cx="6879636" cy="6879636"/>
          </a:xfrm>
          <a:prstGeom prst="rtTriangle">
            <a:avLst/>
          </a:prstGeom>
          <a:blipFill dpi="0" rotWithShape="1">
            <a:blip r:embed="rId2" cstate="screen"/>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1"/>
              </a:solidFill>
              <a:cs typeface="+mn-ea"/>
              <a:sym typeface="+mn-lt"/>
            </a:endParaRPr>
          </a:p>
        </p:txBody>
      </p:sp>
      <p:sp>
        <p:nvSpPr>
          <p:cNvPr id="3" name="任意多边形 2"/>
          <p:cNvSpPr/>
          <p:nvPr>
            <p:custDataLst>
              <p:tags r:id="rId3"/>
            </p:custDataLst>
          </p:nvPr>
        </p:nvSpPr>
        <p:spPr>
          <a:xfrm rot="5400000" flipV="1">
            <a:off x="676653" y="-15170"/>
            <a:ext cx="4576328" cy="4576328"/>
          </a:xfrm>
          <a:custGeom>
            <a:avLst/>
            <a:gdLst>
              <a:gd name="connsiteX0" fmla="*/ 0 w 4343400"/>
              <a:gd name="connsiteY0" fmla="*/ 0 h 4343400"/>
              <a:gd name="connsiteX1" fmla="*/ 4343400 w 4343400"/>
              <a:gd name="connsiteY1" fmla="*/ 4343400 h 4343400"/>
              <a:gd name="connsiteX2" fmla="*/ 3486149 w 4343400"/>
              <a:gd name="connsiteY2" fmla="*/ 4343400 h 4343400"/>
              <a:gd name="connsiteX3" fmla="*/ 0 w 4343400"/>
              <a:gd name="connsiteY3" fmla="*/ 857251 h 4343400"/>
              <a:gd name="connsiteX4" fmla="*/ 0 w 4343400"/>
              <a:gd name="connsiteY4" fmla="*/ 0 h 4343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43400" h="4343400">
                <a:moveTo>
                  <a:pt x="0" y="0"/>
                </a:moveTo>
                <a:lnTo>
                  <a:pt x="4343400" y="4343400"/>
                </a:lnTo>
                <a:lnTo>
                  <a:pt x="3486149" y="4343400"/>
                </a:lnTo>
                <a:lnTo>
                  <a:pt x="0" y="857251"/>
                </a:lnTo>
                <a:lnTo>
                  <a:pt x="0" y="0"/>
                </a:lnTo>
                <a:close/>
              </a:path>
            </a:pathLst>
          </a:cu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1"/>
              </a:solidFill>
              <a:cs typeface="+mn-ea"/>
              <a:sym typeface="+mn-lt"/>
            </a:endParaRPr>
          </a:p>
        </p:txBody>
      </p:sp>
      <p:sp>
        <p:nvSpPr>
          <p:cNvPr id="6" name="文本框 5"/>
          <p:cNvSpPr txBox="1"/>
          <p:nvPr/>
        </p:nvSpPr>
        <p:spPr>
          <a:xfrm>
            <a:off x="5571948" y="2733805"/>
            <a:ext cx="6229850" cy="993775"/>
          </a:xfrm>
          <a:prstGeom prst="rect">
            <a:avLst/>
          </a:prstGeom>
          <a:noFill/>
        </p:spPr>
        <p:txBody>
          <a:bodyPr wrap="square" rtlCol="0">
            <a:spAutoFit/>
          </a:bodyPr>
          <a:lstStyle/>
          <a:p>
            <a:pPr algn="l"/>
            <a:r>
              <a:rPr kumimoji="1" lang="zh-CN" altLang="en-US" sz="5865" b="1" dirty="0">
                <a:solidFill>
                  <a:srgbClr val="43536A"/>
                </a:solidFill>
                <a:cs typeface="+mn-ea"/>
                <a:sym typeface="+mn-lt"/>
              </a:rPr>
              <a:t>金融科技的定义</a:t>
            </a:r>
            <a:endParaRPr kumimoji="1" lang="zh-CN" altLang="en-US" sz="5865" b="1" dirty="0">
              <a:solidFill>
                <a:srgbClr val="43536A"/>
              </a:solidFill>
              <a:cs typeface="+mn-ea"/>
              <a:sym typeface="+mn-lt"/>
            </a:endParaRPr>
          </a:p>
        </p:txBody>
      </p:sp>
      <p:sp>
        <p:nvSpPr>
          <p:cNvPr id="9" name="文本框 8"/>
          <p:cNvSpPr txBox="1"/>
          <p:nvPr/>
        </p:nvSpPr>
        <p:spPr>
          <a:xfrm rot="2708765">
            <a:off x="998603" y="1563600"/>
            <a:ext cx="4142229" cy="748030"/>
          </a:xfrm>
          <a:prstGeom prst="rect">
            <a:avLst/>
          </a:prstGeom>
          <a:noFill/>
        </p:spPr>
        <p:txBody>
          <a:bodyPr wrap="square" rtlCol="0">
            <a:spAutoFit/>
          </a:bodyPr>
          <a:lstStyle/>
          <a:p>
            <a:pPr algn="ctr"/>
            <a:r>
              <a:rPr kumimoji="1" lang="en-US" altLang="zh-CN" sz="4265" dirty="0">
                <a:solidFill>
                  <a:srgbClr val="43536A"/>
                </a:solidFill>
                <a:latin typeface="Agency FB" panose="020B0503020202020204" pitchFamily="34" charset="0"/>
                <a:cs typeface="+mn-ea"/>
                <a:sym typeface="+mn-lt"/>
              </a:rPr>
              <a:t>INTERNET FINANCE</a:t>
            </a:r>
            <a:endParaRPr kumimoji="1" lang="en-US" altLang="zh-CN" sz="4265" dirty="0">
              <a:solidFill>
                <a:srgbClr val="43536A"/>
              </a:solidFill>
              <a:latin typeface="Agency FB" panose="020B0503020202020204" pitchFamily="34" charset="0"/>
              <a:cs typeface="+mn-ea"/>
              <a:sym typeface="+mn-lt"/>
            </a:endParaRPr>
          </a:p>
        </p:txBody>
      </p:sp>
      <p:sp>
        <p:nvSpPr>
          <p:cNvPr id="12" name="直角三角形 11"/>
          <p:cNvSpPr/>
          <p:nvPr>
            <p:custDataLst>
              <p:tags r:id="rId4"/>
            </p:custDataLst>
          </p:nvPr>
        </p:nvSpPr>
        <p:spPr>
          <a:xfrm flipH="1">
            <a:off x="9654650" y="4561158"/>
            <a:ext cx="2537197" cy="2260893"/>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2">
                  <a:lumMod val="25000"/>
                </a:schemeClr>
              </a:solidFill>
              <a:cs typeface="+mn-ea"/>
              <a:sym typeface="+mn-lt"/>
            </a:endParaRPr>
          </a:p>
        </p:txBody>
      </p:sp>
      <p:sp>
        <p:nvSpPr>
          <p:cNvPr id="16" name="直角三角形 15"/>
          <p:cNvSpPr/>
          <p:nvPr/>
        </p:nvSpPr>
        <p:spPr>
          <a:xfrm rot="13500000" flipV="1">
            <a:off x="2632875" y="-1204161"/>
            <a:ext cx="2362215" cy="2362215"/>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
        <p:nvSpPr>
          <p:cNvPr id="4" name="平行四边形 3"/>
          <p:cNvSpPr/>
          <p:nvPr>
            <p:custDataLst>
              <p:tags r:id="rId5"/>
            </p:custDataLst>
          </p:nvPr>
        </p:nvSpPr>
        <p:spPr>
          <a:xfrm>
            <a:off x="5571948" y="4023463"/>
            <a:ext cx="2125718" cy="380953"/>
          </a:xfrm>
          <a:prstGeom prst="parallelogram">
            <a:avLst>
              <a:gd name="adj" fmla="val 35555"/>
            </a:avLst>
          </a:prstGeom>
          <a:solidFill>
            <a:schemeClr val="lt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zh-CN" altLang="en-US" sz="1600" dirty="0">
                <a:solidFill>
                  <a:schemeClr val="dk1"/>
                </a:solidFill>
                <a:latin typeface="+mn-ea"/>
                <a:cs typeface="+mn-ea"/>
                <a:sym typeface="+mn-lt"/>
              </a:rPr>
              <a:t>主讲人：刘杨</a:t>
            </a:r>
            <a:endParaRPr kumimoji="1" lang="zh-CN" altLang="en-US" sz="1600" dirty="0">
              <a:solidFill>
                <a:schemeClr val="dk1"/>
              </a:solidFill>
              <a:latin typeface="+mn-ea"/>
              <a:cs typeface="+mn-ea"/>
              <a:sym typeface="+mn-lt"/>
            </a:endParaRPr>
          </a:p>
        </p:txBody>
      </p:sp>
      <p:pic>
        <p:nvPicPr>
          <p:cNvPr id="5" name="图片 4" descr="logo2"/>
          <p:cNvPicPr>
            <a:picLocks noChangeAspect="1"/>
          </p:cNvPicPr>
          <p:nvPr/>
        </p:nvPicPr>
        <p:blipFill>
          <a:blip r:embed="rId6"/>
          <a:stretch>
            <a:fillRect/>
          </a:stretch>
        </p:blipFill>
        <p:spPr>
          <a:xfrm>
            <a:off x="9654701" y="210547"/>
            <a:ext cx="2366141" cy="524869"/>
          </a:xfrm>
          <a:prstGeom prst="rect">
            <a:avLst/>
          </a:prstGeom>
        </p:spPr>
      </p:pic>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3"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1000" fill="hold"/>
                                        <p:tgtEl>
                                          <p:spTgt spid="3"/>
                                        </p:tgtEl>
                                        <p:attrNameLst>
                                          <p:attrName>ppt_x</p:attrName>
                                        </p:attrNameLst>
                                      </p:cBhvr>
                                      <p:tavLst>
                                        <p:tav tm="0">
                                          <p:val>
                                            <p:strVal val="1+#ppt_w/2"/>
                                          </p:val>
                                        </p:tav>
                                        <p:tav tm="100000">
                                          <p:val>
                                            <p:strVal val="#ppt_x"/>
                                          </p:val>
                                        </p:tav>
                                      </p:tavLst>
                                    </p:anim>
                                    <p:anim calcmode="lin" valueType="num">
                                      <p:cBhvr additive="base">
                                        <p:cTn id="12" dur="1000" fill="hold"/>
                                        <p:tgtEl>
                                          <p:spTgt spid="3"/>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22" presetClass="entr" presetSubtype="1" fill="hold" grpId="0"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up)">
                                      <p:cBhvr>
                                        <p:cTn id="16" dur="500"/>
                                        <p:tgtEl>
                                          <p:spTgt spid="9"/>
                                        </p:tgtEl>
                                      </p:cBhvr>
                                    </p:animEffect>
                                  </p:childTnLst>
                                </p:cTn>
                              </p:par>
                            </p:childTnLst>
                          </p:cTn>
                        </p:par>
                        <p:par>
                          <p:cTn id="17" fill="hold">
                            <p:stCondLst>
                              <p:cond delay="1500"/>
                            </p:stCondLst>
                            <p:childTnLst>
                              <p:par>
                                <p:cTn id="18" presetID="2" presetClass="entr" presetSubtype="12" fill="hold" grpId="0" nodeType="after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additive="base">
                                        <p:cTn id="20" dur="1000" fill="hold"/>
                                        <p:tgtEl>
                                          <p:spTgt spid="12"/>
                                        </p:tgtEl>
                                        <p:attrNameLst>
                                          <p:attrName>ppt_x</p:attrName>
                                        </p:attrNameLst>
                                      </p:cBhvr>
                                      <p:tavLst>
                                        <p:tav tm="0">
                                          <p:val>
                                            <p:strVal val="0-#ppt_w/2"/>
                                          </p:val>
                                        </p:tav>
                                        <p:tav tm="100000">
                                          <p:val>
                                            <p:strVal val="#ppt_x"/>
                                          </p:val>
                                        </p:tav>
                                      </p:tavLst>
                                    </p:anim>
                                    <p:anim calcmode="lin" valueType="num">
                                      <p:cBhvr additive="base">
                                        <p:cTn id="21" dur="1000" fill="hold"/>
                                        <p:tgtEl>
                                          <p:spTgt spid="12"/>
                                        </p:tgtEl>
                                        <p:attrNameLst>
                                          <p:attrName>ppt_y</p:attrName>
                                        </p:attrNameLst>
                                      </p:cBhvr>
                                      <p:tavLst>
                                        <p:tav tm="0">
                                          <p:val>
                                            <p:strVal val="1+#ppt_h/2"/>
                                          </p:val>
                                        </p:tav>
                                        <p:tav tm="100000">
                                          <p:val>
                                            <p:strVal val="#ppt_y"/>
                                          </p:val>
                                        </p:tav>
                                      </p:tavLst>
                                    </p:anim>
                                  </p:childTnLst>
                                </p:cTn>
                              </p:par>
                              <p:par>
                                <p:cTn id="22" presetID="2" presetClass="entr" presetSubtype="1"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 calcmode="lin" valueType="num">
                                      <p:cBhvr additive="base">
                                        <p:cTn id="24" dur="1000" fill="hold"/>
                                        <p:tgtEl>
                                          <p:spTgt spid="16"/>
                                        </p:tgtEl>
                                        <p:attrNameLst>
                                          <p:attrName>ppt_x</p:attrName>
                                        </p:attrNameLst>
                                      </p:cBhvr>
                                      <p:tavLst>
                                        <p:tav tm="0">
                                          <p:val>
                                            <p:strVal val="#ppt_x"/>
                                          </p:val>
                                        </p:tav>
                                        <p:tav tm="100000">
                                          <p:val>
                                            <p:strVal val="#ppt_x"/>
                                          </p:val>
                                        </p:tav>
                                      </p:tavLst>
                                    </p:anim>
                                    <p:anim calcmode="lin" valueType="num">
                                      <p:cBhvr additive="base">
                                        <p:cTn id="25" dur="1000" fill="hold"/>
                                        <p:tgtEl>
                                          <p:spTgt spid="16"/>
                                        </p:tgtEl>
                                        <p:attrNameLst>
                                          <p:attrName>ppt_y</p:attrName>
                                        </p:attrNameLst>
                                      </p:cBhvr>
                                      <p:tavLst>
                                        <p:tav tm="0">
                                          <p:val>
                                            <p:strVal val="0-#ppt_h/2"/>
                                          </p:val>
                                        </p:tav>
                                        <p:tav tm="100000">
                                          <p:val>
                                            <p:strVal val="#ppt_y"/>
                                          </p:val>
                                        </p:tav>
                                      </p:tavLst>
                                    </p:anim>
                                  </p:childTnLst>
                                </p:cTn>
                              </p:par>
                            </p:childTnLst>
                          </p:cTn>
                        </p:par>
                        <p:par>
                          <p:cTn id="26" fill="hold">
                            <p:stCondLst>
                              <p:cond delay="2500"/>
                            </p:stCondLst>
                            <p:childTnLst>
                              <p:par>
                                <p:cTn id="27" presetID="22" presetClass="entr" presetSubtype="8" fill="hold" grpId="0" nodeType="after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wipe(left)">
                                      <p:cBhvr>
                                        <p:cTn id="2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3" grpId="0" bldLvl="0" animBg="1"/>
      <p:bldP spid="6" grpId="0"/>
      <p:bldP spid="9" grpId="0"/>
      <p:bldP spid="12" grpId="0" bldLvl="0" animBg="1"/>
      <p:bldP spid="16" grpId="0" bldLvl="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nvPr>
        </p:nvSpPr>
        <p:spPr/>
        <p:txBody>
          <a:bodyPr/>
          <a:lstStyle/>
          <a:p>
            <a:r>
              <a:rPr lang="zh-CN" altLang="en-US">
                <a:solidFill>
                  <a:schemeClr val="accent1"/>
                </a:solidFill>
              </a:rPr>
              <a:t>金融科技的定义</a:t>
            </a:r>
            <a:endParaRPr lang="zh-CN" altLang="en-US">
              <a:solidFill>
                <a:schemeClr val="accent1"/>
              </a:solidFill>
            </a:endParaRPr>
          </a:p>
        </p:txBody>
      </p:sp>
      <p:grpSp>
        <p:nvGrpSpPr>
          <p:cNvPr id="16" name="组合 15"/>
          <p:cNvGrpSpPr/>
          <p:nvPr/>
        </p:nvGrpSpPr>
        <p:grpSpPr>
          <a:xfrm>
            <a:off x="634365" y="887095"/>
            <a:ext cx="2929080" cy="473075"/>
            <a:chOff x="2347" y="2773"/>
            <a:chExt cx="5258" cy="952"/>
          </a:xfrm>
        </p:grpSpPr>
        <p:sp>
          <p:nvSpPr>
            <p:cNvPr id="14" name="平行四边形 13"/>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平行四边形 14"/>
            <p:cNvSpPr/>
            <p:nvPr/>
          </p:nvSpPr>
          <p:spPr>
            <a:xfrm>
              <a:off x="2539" y="2773"/>
              <a:ext cx="5066"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2" name="文本框 11"/>
          <p:cNvSpPr txBox="1"/>
          <p:nvPr/>
        </p:nvSpPr>
        <p:spPr>
          <a:xfrm>
            <a:off x="889000" y="939165"/>
            <a:ext cx="2539365" cy="368300"/>
          </a:xfrm>
          <a:prstGeom prst="rect">
            <a:avLst/>
          </a:prstGeom>
          <a:noFill/>
        </p:spPr>
        <p:txBody>
          <a:bodyPr wrap="square">
            <a:spAutoFit/>
          </a:bodyPr>
          <a:lstStyle/>
          <a:p>
            <a:r>
              <a:rPr lang="zh-CN" altLang="en-US" sz="1800" b="1" dirty="0">
                <a:solidFill>
                  <a:schemeClr val="bg1"/>
                </a:solidFill>
                <a:latin typeface="微软雅黑" panose="020B0503020204020204" charset="-122"/>
                <a:ea typeface="微软雅黑" panose="020B0503020204020204" charset="-122"/>
                <a:sym typeface="+mn-ea"/>
              </a:rPr>
              <a:t>（一）国际上的定义</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13" name="TextBox 6"/>
          <p:cNvSpPr txBox="1"/>
          <p:nvPr>
            <p:custDataLst>
              <p:tags r:id="rId1"/>
            </p:custDataLst>
          </p:nvPr>
        </p:nvSpPr>
        <p:spPr>
          <a:xfrm>
            <a:off x="889000" y="2143125"/>
            <a:ext cx="4621530" cy="3322955"/>
          </a:xfrm>
          <a:prstGeom prst="rect">
            <a:avLst/>
          </a:prstGeom>
          <a:noFill/>
        </p:spPr>
        <p:txBody>
          <a:bodyPr wrap="square" rtlCol="0">
            <a:spAutoFit/>
          </a:bodyPr>
          <a:lstStyle/>
          <a:p>
            <a:pPr indent="508000" algn="just" fontAlgn="auto">
              <a:lnSpc>
                <a:spcPct val="150000"/>
              </a:lnSpc>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金融稳定理事会对金融科技的定义是（ＦＳＢ，２０１６）指能够推动金融创新，形成对金融市场、机构及金融服务具有重大影响的商业模式、技术应用、业务流程和创新产品的技术手段。既包括技术也包括技术驱动的金融创新及其产出成果。</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pic>
        <p:nvPicPr>
          <p:cNvPr id="108" name="图片 107"/>
          <p:cNvPicPr/>
          <p:nvPr/>
        </p:nvPicPr>
        <p:blipFill>
          <a:blip r:embed="rId2"/>
          <a:srcRect l="27678"/>
          <a:stretch>
            <a:fillRect/>
          </a:stretch>
        </p:blipFill>
        <p:spPr>
          <a:xfrm>
            <a:off x="5655310" y="1558925"/>
            <a:ext cx="5774055" cy="4491355"/>
          </a:xfrm>
          <a:prstGeom prst="parallelogram">
            <a:avLst/>
          </a:prstGeom>
          <a:noFill/>
          <a:ln w="9525">
            <a:noFill/>
          </a:ln>
          <a:effectLst>
            <a:outerShdw blurRad="50800" dist="177800" dir="2700000" algn="tl" rotWithShape="0">
              <a:prstClr val="black">
                <a:alpha val="15000"/>
              </a:prstClr>
            </a:outerShdw>
          </a:effectLst>
        </p:spPr>
      </p:pic>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left)">
                                      <p:cBhvr>
                                        <p:cTn id="7" dur="500"/>
                                        <p:tgtEl>
                                          <p:spTgt spid="1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wipe(left)">
                                      <p:cBhvr>
                                        <p:cTn id="10" dur="500"/>
                                        <p:tgtEl>
                                          <p:spTgt spid="12"/>
                                        </p:tgtEl>
                                      </p:cBhvr>
                                    </p:animEffect>
                                  </p:childTnLst>
                                </p:cTn>
                              </p:par>
                              <p:par>
                                <p:cTn id="11" presetID="2" presetClass="entr" presetSubtype="2"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anim calcmode="lin" valueType="num">
                                      <p:cBhvr additive="base">
                                        <p:cTn id="13" dur="500" fill="hold"/>
                                        <p:tgtEl>
                                          <p:spTgt spid="13"/>
                                        </p:tgtEl>
                                        <p:attrNameLst>
                                          <p:attrName>ppt_x</p:attrName>
                                        </p:attrNameLst>
                                      </p:cBhvr>
                                      <p:tavLst>
                                        <p:tav tm="0">
                                          <p:val>
                                            <p:strVal val="1+#ppt_w/2"/>
                                          </p:val>
                                        </p:tav>
                                        <p:tav tm="100000">
                                          <p:val>
                                            <p:strVal val="#ppt_x"/>
                                          </p:val>
                                        </p:tav>
                                      </p:tavLst>
                                    </p:anim>
                                    <p:anim calcmode="lin" valueType="num">
                                      <p:cBhvr additive="base">
                                        <p:cTn id="14" dur="500" fill="hold"/>
                                        <p:tgtEl>
                                          <p:spTgt spid="1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nvPr>
        </p:nvSpPr>
        <p:spPr/>
        <p:txBody>
          <a:bodyPr/>
          <a:lstStyle/>
          <a:p>
            <a:r>
              <a:rPr lang="zh-CN" altLang="en-US">
                <a:solidFill>
                  <a:schemeClr val="accent1"/>
                </a:solidFill>
              </a:rPr>
              <a:t>金融科技的定义</a:t>
            </a:r>
            <a:endParaRPr lang="zh-CN" altLang="en-US">
              <a:solidFill>
                <a:schemeClr val="accent1"/>
              </a:solidFill>
            </a:endParaRPr>
          </a:p>
        </p:txBody>
      </p:sp>
      <p:grpSp>
        <p:nvGrpSpPr>
          <p:cNvPr id="16" name="组合 15"/>
          <p:cNvGrpSpPr/>
          <p:nvPr/>
        </p:nvGrpSpPr>
        <p:grpSpPr>
          <a:xfrm>
            <a:off x="634365" y="887095"/>
            <a:ext cx="3764687" cy="473075"/>
            <a:chOff x="2347" y="2773"/>
            <a:chExt cx="6758" cy="952"/>
          </a:xfrm>
        </p:grpSpPr>
        <p:sp>
          <p:nvSpPr>
            <p:cNvPr id="14" name="平行四边形 13"/>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平行四边形 14"/>
            <p:cNvSpPr/>
            <p:nvPr/>
          </p:nvSpPr>
          <p:spPr>
            <a:xfrm>
              <a:off x="2539" y="2773"/>
              <a:ext cx="6566"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2" name="文本框 11"/>
          <p:cNvSpPr txBox="1"/>
          <p:nvPr/>
        </p:nvSpPr>
        <p:spPr>
          <a:xfrm>
            <a:off x="889000" y="939165"/>
            <a:ext cx="3406775" cy="368300"/>
          </a:xfrm>
          <a:prstGeom prst="rect">
            <a:avLst/>
          </a:prstGeom>
          <a:noFill/>
        </p:spPr>
        <p:txBody>
          <a:bodyPr wrap="square">
            <a:spAutoFit/>
          </a:bodyPr>
          <a:lstStyle/>
          <a:p>
            <a:r>
              <a:rPr lang="zh-CN" altLang="en-US" sz="1800" b="1" dirty="0">
                <a:solidFill>
                  <a:schemeClr val="bg1"/>
                </a:solidFill>
                <a:latin typeface="微软雅黑" panose="020B0503020204020204" charset="-122"/>
                <a:ea typeface="微软雅黑" panose="020B0503020204020204" charset="-122"/>
                <a:sym typeface="+mn-ea"/>
              </a:rPr>
              <a:t>（二）金融科技的内涵和外延</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2" name="文本框 1"/>
          <p:cNvSpPr txBox="1"/>
          <p:nvPr/>
        </p:nvSpPr>
        <p:spPr>
          <a:xfrm>
            <a:off x="1743075" y="1854835"/>
            <a:ext cx="8798560" cy="891540"/>
          </a:xfrm>
          <a:prstGeom prst="rect">
            <a:avLst/>
          </a:prstGeom>
          <a:noFill/>
        </p:spPr>
        <p:txBody>
          <a:bodyPr wrap="square">
            <a:spAutoFit/>
          </a:bodyPr>
          <a:lstStyle/>
          <a:p>
            <a:pPr>
              <a:lnSpc>
                <a:spcPct val="130000"/>
              </a:lnSpc>
              <a:spcBef>
                <a:spcPts val="0"/>
              </a:spcBef>
              <a:spcAft>
                <a:spcPts val="0"/>
              </a:spcAft>
            </a:pPr>
            <a:r>
              <a:rPr lang="zh-CN" altLang="en-US" sz="2000" dirty="0">
                <a:latin typeface="微软雅黑" panose="020B0503020204020204" charset="-122"/>
                <a:ea typeface="微软雅黑" panose="020B0503020204020204" charset="-122"/>
                <a:cs typeface="微软雅黑" panose="020B0503020204020204" charset="-122"/>
              </a:rPr>
              <a:t>将金融科技的本质看做是一种技术。认为所有可以创造或强化金融服务供给的技术都可以广义地定义为金融科技。</a:t>
            </a:r>
            <a:endParaRPr lang="zh-CN" altLang="en-US" sz="2000" dirty="0">
              <a:latin typeface="微软雅黑" panose="020B0503020204020204" charset="-122"/>
              <a:ea typeface="微软雅黑" panose="020B0503020204020204" charset="-122"/>
              <a:cs typeface="微软雅黑" panose="020B0503020204020204" charset="-122"/>
            </a:endParaRPr>
          </a:p>
        </p:txBody>
      </p:sp>
      <p:sp>
        <p:nvSpPr>
          <p:cNvPr id="3" name="文本框 2"/>
          <p:cNvSpPr txBox="1"/>
          <p:nvPr/>
        </p:nvSpPr>
        <p:spPr>
          <a:xfrm>
            <a:off x="1743075" y="3176905"/>
            <a:ext cx="8799195" cy="891540"/>
          </a:xfrm>
          <a:prstGeom prst="rect">
            <a:avLst/>
          </a:prstGeom>
          <a:noFill/>
        </p:spPr>
        <p:txBody>
          <a:bodyPr wrap="square">
            <a:spAutoFit/>
          </a:bodyPr>
          <a:lstStyle/>
          <a:p>
            <a:pPr>
              <a:lnSpc>
                <a:spcPct val="130000"/>
              </a:lnSpc>
              <a:spcBef>
                <a:spcPts val="0"/>
              </a:spcBef>
              <a:spcAft>
                <a:spcPts val="0"/>
              </a:spcAft>
            </a:pPr>
            <a:r>
              <a:rPr lang="zh-CN" altLang="en-US" sz="2000" dirty="0">
                <a:latin typeface="微软雅黑" panose="020B0503020204020204" charset="-122"/>
                <a:ea typeface="微软雅黑" panose="020B0503020204020204" charset="-122"/>
                <a:cs typeface="微软雅黑" panose="020B0503020204020204" charset="-122"/>
              </a:rPr>
              <a:t>金融科技是一种技术驱动的金融活动或金融创新。或者说，金融科技属于一种新型的商业模式。</a:t>
            </a:r>
            <a:endParaRPr lang="zh-CN" altLang="en-US" sz="2000" dirty="0">
              <a:latin typeface="微软雅黑" panose="020B0503020204020204" charset="-122"/>
              <a:ea typeface="微软雅黑" panose="020B0503020204020204" charset="-122"/>
              <a:cs typeface="微软雅黑" panose="020B0503020204020204" charset="-122"/>
            </a:endParaRPr>
          </a:p>
        </p:txBody>
      </p:sp>
      <p:sp>
        <p:nvSpPr>
          <p:cNvPr id="4" name="文本框 3"/>
          <p:cNvSpPr txBox="1"/>
          <p:nvPr/>
        </p:nvSpPr>
        <p:spPr>
          <a:xfrm>
            <a:off x="1743075" y="4417472"/>
            <a:ext cx="6096000" cy="553085"/>
          </a:xfrm>
          <a:prstGeom prst="rect">
            <a:avLst/>
          </a:prstGeom>
          <a:noFill/>
        </p:spPr>
        <p:txBody>
          <a:bodyPr wrap="square">
            <a:spAutoFit/>
          </a:bodyPr>
          <a:lstStyle/>
          <a:p>
            <a:pPr>
              <a:lnSpc>
                <a:spcPct val="150000"/>
              </a:lnSpc>
              <a:spcBef>
                <a:spcPts val="0"/>
              </a:spcBef>
              <a:spcAft>
                <a:spcPts val="0"/>
              </a:spcAft>
            </a:pPr>
            <a:r>
              <a:rPr lang="zh-CN" altLang="en-US" sz="2000" dirty="0">
                <a:latin typeface="微软雅黑" panose="020B0503020204020204" charset="-122"/>
                <a:ea typeface="微软雅黑" panose="020B0503020204020204" charset="-122"/>
                <a:cs typeface="微软雅黑" panose="020B0503020204020204" charset="-122"/>
              </a:rPr>
              <a:t>金融科技可以界定为金融科技公司。</a:t>
            </a:r>
            <a:endParaRPr lang="zh-CN" altLang="en-US" sz="2000" dirty="0">
              <a:latin typeface="微软雅黑" panose="020B0503020204020204" charset="-122"/>
              <a:ea typeface="微软雅黑" panose="020B0503020204020204" charset="-122"/>
              <a:cs typeface="微软雅黑" panose="020B0503020204020204" charset="-122"/>
            </a:endParaRPr>
          </a:p>
        </p:txBody>
      </p:sp>
      <p:sp>
        <p:nvSpPr>
          <p:cNvPr id="18" name="文本框 17"/>
          <p:cNvSpPr txBox="1"/>
          <p:nvPr/>
        </p:nvSpPr>
        <p:spPr>
          <a:xfrm>
            <a:off x="1743075" y="5359400"/>
            <a:ext cx="8799195" cy="891540"/>
          </a:xfrm>
          <a:prstGeom prst="rect">
            <a:avLst/>
          </a:prstGeom>
          <a:noFill/>
        </p:spPr>
        <p:txBody>
          <a:bodyPr wrap="square">
            <a:spAutoFit/>
          </a:bodyPr>
          <a:lstStyle/>
          <a:p>
            <a:pPr>
              <a:lnSpc>
                <a:spcPct val="130000"/>
              </a:lnSpc>
              <a:spcBef>
                <a:spcPts val="0"/>
              </a:spcBef>
              <a:spcAft>
                <a:spcPts val="0"/>
              </a:spcAft>
            </a:pPr>
            <a:r>
              <a:rPr lang="zh-CN" altLang="en-US" sz="2000" dirty="0">
                <a:latin typeface="微软雅黑" panose="020B0503020204020204" charset="-122"/>
                <a:ea typeface="微软雅黑" panose="020B0503020204020204" charset="-122"/>
                <a:cs typeface="微软雅黑" panose="020B0503020204020204" charset="-122"/>
              </a:rPr>
              <a:t>符合某些综合特征的商业模式。这种观点金融科技具有边际利润低、轻资产、可扩展性、创新性和可塑性高五大特征。</a:t>
            </a:r>
            <a:endParaRPr lang="zh-CN" altLang="en-US" sz="2000" dirty="0">
              <a:latin typeface="微软雅黑" panose="020B0503020204020204" charset="-122"/>
              <a:ea typeface="微软雅黑" panose="020B0503020204020204" charset="-122"/>
              <a:cs typeface="微软雅黑" panose="020B0503020204020204" charset="-122"/>
            </a:endParaRPr>
          </a:p>
        </p:txBody>
      </p:sp>
      <p:sp>
        <p:nvSpPr>
          <p:cNvPr id="5" name="圆角矩形 4"/>
          <p:cNvSpPr/>
          <p:nvPr/>
        </p:nvSpPr>
        <p:spPr>
          <a:xfrm>
            <a:off x="889000" y="1950720"/>
            <a:ext cx="692150" cy="66040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a:latin typeface="DINPro-Black" panose="02000503030000020004" charset="0"/>
                <a:cs typeface="DINPro-Black" panose="02000503030000020004" charset="0"/>
              </a:rPr>
              <a:t>01</a:t>
            </a:r>
            <a:endParaRPr lang="en-US" altLang="zh-CN" sz="2400">
              <a:latin typeface="DINPro-Black" panose="02000503030000020004" charset="0"/>
              <a:cs typeface="DINPro-Black" panose="02000503030000020004" charset="0"/>
            </a:endParaRPr>
          </a:p>
        </p:txBody>
      </p:sp>
      <p:sp>
        <p:nvSpPr>
          <p:cNvPr id="7" name="圆角矩形 6"/>
          <p:cNvSpPr/>
          <p:nvPr/>
        </p:nvSpPr>
        <p:spPr>
          <a:xfrm>
            <a:off x="889000" y="3292475"/>
            <a:ext cx="692150" cy="660400"/>
          </a:xfrm>
          <a:prstGeom prst="roundRect">
            <a:avLst/>
          </a:prstGeom>
          <a:solidFill>
            <a:srgbClr val="526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a:latin typeface="DINPro-Black" panose="02000503030000020004" charset="0"/>
                <a:cs typeface="DINPro-Black" panose="02000503030000020004" charset="0"/>
              </a:rPr>
              <a:t>02</a:t>
            </a:r>
            <a:endParaRPr lang="en-US" altLang="zh-CN" sz="2400">
              <a:latin typeface="DINPro-Black" panose="02000503030000020004" charset="0"/>
              <a:cs typeface="DINPro-Black" panose="02000503030000020004" charset="0"/>
            </a:endParaRPr>
          </a:p>
        </p:txBody>
      </p:sp>
      <p:sp>
        <p:nvSpPr>
          <p:cNvPr id="8" name="圆角矩形 7"/>
          <p:cNvSpPr/>
          <p:nvPr/>
        </p:nvSpPr>
        <p:spPr>
          <a:xfrm>
            <a:off x="889000" y="4417695"/>
            <a:ext cx="692150" cy="6604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a:latin typeface="DINPro-Black" panose="02000503030000020004" charset="0"/>
                <a:cs typeface="DINPro-Black" panose="02000503030000020004" charset="0"/>
              </a:rPr>
              <a:t>03</a:t>
            </a:r>
            <a:endParaRPr lang="en-US" altLang="zh-CN" sz="2400">
              <a:latin typeface="DINPro-Black" panose="02000503030000020004" charset="0"/>
              <a:cs typeface="DINPro-Black" panose="02000503030000020004" charset="0"/>
            </a:endParaRPr>
          </a:p>
        </p:txBody>
      </p:sp>
      <p:sp>
        <p:nvSpPr>
          <p:cNvPr id="9" name="圆角矩形 8"/>
          <p:cNvSpPr/>
          <p:nvPr/>
        </p:nvSpPr>
        <p:spPr>
          <a:xfrm>
            <a:off x="889000" y="5470525"/>
            <a:ext cx="692150" cy="660400"/>
          </a:xfrm>
          <a:prstGeom prst="round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a:latin typeface="DINPro-Black" panose="02000503030000020004" charset="0"/>
                <a:cs typeface="DINPro-Black" panose="02000503030000020004" charset="0"/>
              </a:rPr>
              <a:t>04</a:t>
            </a:r>
            <a:endParaRPr lang="en-US" altLang="zh-CN" sz="2400">
              <a:latin typeface="DINPro-Black" panose="02000503030000020004" charset="0"/>
              <a:cs typeface="DINPro-Black" panose="02000503030000020004" charset="0"/>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left)">
                                      <p:cBhvr>
                                        <p:cTn id="7" dur="500"/>
                                        <p:tgtEl>
                                          <p:spTgt spid="1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wipe(left)">
                                      <p:cBhvr>
                                        <p:cTn id="10"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矩形 7"/>
          <p:cNvSpPr/>
          <p:nvPr>
            <p:custDataLst>
              <p:tags r:id="rId1"/>
            </p:custDataLst>
          </p:nvPr>
        </p:nvSpPr>
        <p:spPr>
          <a:xfrm>
            <a:off x="956945" y="2065020"/>
            <a:ext cx="10278110" cy="2727325"/>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solidFill>
                <a:schemeClr val="lt1"/>
              </a:solidFill>
            </a:endParaRPr>
          </a:p>
        </p:txBody>
      </p:sp>
      <p:sp>
        <p:nvSpPr>
          <p:cNvPr id="6" name="标题 5"/>
          <p:cNvSpPr>
            <a:spLocks noGrp="1"/>
          </p:cNvSpPr>
          <p:nvPr>
            <p:ph type="title"/>
          </p:nvPr>
        </p:nvSpPr>
        <p:spPr/>
        <p:txBody>
          <a:bodyPr/>
          <a:lstStyle/>
          <a:p>
            <a:r>
              <a:rPr lang="zh-CN" altLang="en-US">
                <a:solidFill>
                  <a:schemeClr val="accent1"/>
                </a:solidFill>
              </a:rPr>
              <a:t>金融科技的定义</a:t>
            </a:r>
            <a:endParaRPr lang="zh-CN" altLang="en-US">
              <a:solidFill>
                <a:schemeClr val="accent1"/>
              </a:solidFill>
            </a:endParaRPr>
          </a:p>
        </p:txBody>
      </p:sp>
      <p:grpSp>
        <p:nvGrpSpPr>
          <p:cNvPr id="16" name="组合 15"/>
          <p:cNvGrpSpPr/>
          <p:nvPr/>
        </p:nvGrpSpPr>
        <p:grpSpPr>
          <a:xfrm>
            <a:off x="634365" y="887095"/>
            <a:ext cx="2929080" cy="473075"/>
            <a:chOff x="2347" y="2773"/>
            <a:chExt cx="5258" cy="952"/>
          </a:xfrm>
        </p:grpSpPr>
        <p:sp>
          <p:nvSpPr>
            <p:cNvPr id="14" name="平行四边形 13"/>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平行四边形 14"/>
            <p:cNvSpPr/>
            <p:nvPr/>
          </p:nvSpPr>
          <p:spPr>
            <a:xfrm>
              <a:off x="2539" y="2773"/>
              <a:ext cx="5066"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2" name="文本框 11"/>
          <p:cNvSpPr txBox="1"/>
          <p:nvPr/>
        </p:nvSpPr>
        <p:spPr>
          <a:xfrm>
            <a:off x="889000" y="939165"/>
            <a:ext cx="2539365" cy="368300"/>
          </a:xfrm>
          <a:prstGeom prst="rect">
            <a:avLst/>
          </a:prstGeom>
          <a:noFill/>
        </p:spPr>
        <p:txBody>
          <a:bodyPr wrap="square">
            <a:spAutoFit/>
          </a:bodyPr>
          <a:lstStyle/>
          <a:p>
            <a:r>
              <a:rPr lang="zh-CN" altLang="en-US" sz="1800" b="1" dirty="0">
                <a:solidFill>
                  <a:schemeClr val="bg1"/>
                </a:solidFill>
                <a:latin typeface="微软雅黑" panose="020B0503020204020204" charset="-122"/>
                <a:ea typeface="微软雅黑" panose="020B0503020204020204" charset="-122"/>
                <a:sym typeface="+mn-ea"/>
              </a:rPr>
              <a:t>（三）本书的定义</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13" name="TextBox 6"/>
          <p:cNvSpPr txBox="1"/>
          <p:nvPr>
            <p:custDataLst>
              <p:tags r:id="rId2"/>
            </p:custDataLst>
          </p:nvPr>
        </p:nvSpPr>
        <p:spPr>
          <a:xfrm>
            <a:off x="889000" y="5394960"/>
            <a:ext cx="10485120" cy="1014730"/>
          </a:xfrm>
          <a:prstGeom prst="rect">
            <a:avLst/>
          </a:prstGeom>
          <a:noFill/>
        </p:spPr>
        <p:txBody>
          <a:bodyPr wrap="square" rtlCol="0">
            <a:spAutoFit/>
          </a:bodyPr>
          <a:lstStyle/>
          <a:p>
            <a:pPr indent="508000" algn="just" fontAlgn="auto">
              <a:lnSpc>
                <a:spcPct val="150000"/>
              </a:lnSpc>
              <a:extLst>
                <a:ext uri="{35155182-B16C-46BC-9424-99874614C6A1}">
                  <wpsdc:indentchars xmlns:wpsdc="http://www.wps.cn/officeDocument/2017/drawingmlCustomData" val="200" checksum="282533468"/>
                </a:ext>
              </a:extLst>
            </a:pPr>
            <a:r>
              <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rPr>
              <a:t>金融科技就是金融服务与底层技术的结合，应用人工智能、大数据、云计算以及区块链等，打造金融支付、融资、投资、保险以及基础设施等领域的新服务模式。</a:t>
            </a: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endParaRPr>
          </a:p>
        </p:txBody>
      </p:sp>
      <p:pic>
        <p:nvPicPr>
          <p:cNvPr id="107" name="图片 106"/>
          <p:cNvPicPr>
            <a:picLocks noChangeAspect="1"/>
          </p:cNvPicPr>
          <p:nvPr/>
        </p:nvPicPr>
        <p:blipFill>
          <a:blip r:embed="rId3"/>
          <a:srcRect t="5817" b="12556"/>
          <a:stretch>
            <a:fillRect/>
          </a:stretch>
        </p:blipFill>
        <p:spPr>
          <a:xfrm>
            <a:off x="1866900" y="1684655"/>
            <a:ext cx="8459470" cy="3453130"/>
          </a:xfrm>
          <a:prstGeom prst="rect">
            <a:avLst/>
          </a:prstGeom>
          <a:noFill/>
          <a:ln w="9525">
            <a:noFill/>
          </a:ln>
        </p:spPr>
      </p:pic>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left)">
                                      <p:cBhvr>
                                        <p:cTn id="7" dur="500"/>
                                        <p:tgtEl>
                                          <p:spTgt spid="1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wipe(left)">
                                      <p:cBhvr>
                                        <p:cTn id="10" dur="500"/>
                                        <p:tgtEl>
                                          <p:spTgt spid="12"/>
                                        </p:tgtEl>
                                      </p:cBhvr>
                                    </p:animEffect>
                                  </p:childTnLst>
                                </p:cTn>
                              </p:par>
                              <p:par>
                                <p:cTn id="11" presetID="2" presetClass="entr" presetSubtype="2"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anim calcmode="lin" valueType="num">
                                      <p:cBhvr additive="base">
                                        <p:cTn id="13" dur="500" fill="hold"/>
                                        <p:tgtEl>
                                          <p:spTgt spid="13"/>
                                        </p:tgtEl>
                                        <p:attrNameLst>
                                          <p:attrName>ppt_x</p:attrName>
                                        </p:attrNameLst>
                                      </p:cBhvr>
                                      <p:tavLst>
                                        <p:tav tm="0">
                                          <p:val>
                                            <p:strVal val="1+#ppt_w/2"/>
                                          </p:val>
                                        </p:tav>
                                        <p:tav tm="100000">
                                          <p:val>
                                            <p:strVal val="#ppt_x"/>
                                          </p:val>
                                        </p:tav>
                                      </p:tavLst>
                                    </p:anim>
                                    <p:anim calcmode="lin" valueType="num">
                                      <p:cBhvr additive="base">
                                        <p:cTn id="14" dur="500" fill="hold"/>
                                        <p:tgtEl>
                                          <p:spTgt spid="13"/>
                                        </p:tgtEl>
                                        <p:attrNameLst>
                                          <p:attrName>ppt_y</p:attrName>
                                        </p:attrNameLst>
                                      </p:cBhvr>
                                      <p:tavLst>
                                        <p:tav tm="0">
                                          <p:val>
                                            <p:strVal val="#ppt_y"/>
                                          </p:val>
                                        </p:tav>
                                        <p:tav tm="100000">
                                          <p:val>
                                            <p:strVal val="#ppt_y"/>
                                          </p:val>
                                        </p:tav>
                                      </p:tavLst>
                                    </p:anim>
                                  </p:childTnLst>
                                </p:cTn>
                              </p:par>
                            </p:childTnLst>
                          </p:cTn>
                        </p:par>
                        <p:par>
                          <p:cTn id="15" fill="hold">
                            <p:stCondLst>
                              <p:cond delay="500"/>
                            </p:stCondLst>
                            <p:childTnLst>
                              <p:par>
                                <p:cTn id="16" presetID="16" presetClass="entr" presetSubtype="21" fill="hold" grpId="0" nodeType="after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barn(inVertical)">
                                      <p:cBhvr>
                                        <p:cTn id="18"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ldLvl="0" animBg="1"/>
      <p:bldP spid="12" grpId="0"/>
      <p:bldP spid="1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直角三角形 1"/>
          <p:cNvSpPr/>
          <p:nvPr>
            <p:custDataLst>
              <p:tags r:id="rId1"/>
            </p:custDataLst>
          </p:nvPr>
        </p:nvSpPr>
        <p:spPr>
          <a:xfrm>
            <a:off x="1353" y="600"/>
            <a:ext cx="6879636" cy="6879636"/>
          </a:xfrm>
          <a:prstGeom prst="rtTriangle">
            <a:avLst/>
          </a:prstGeom>
          <a:blipFill dpi="0" rotWithShape="1">
            <a:blip r:embed="rId2" cstate="screen"/>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1"/>
              </a:solidFill>
              <a:cs typeface="+mn-ea"/>
              <a:sym typeface="+mn-lt"/>
            </a:endParaRPr>
          </a:p>
        </p:txBody>
      </p:sp>
      <p:sp>
        <p:nvSpPr>
          <p:cNvPr id="3" name="任意多边形 2"/>
          <p:cNvSpPr/>
          <p:nvPr>
            <p:custDataLst>
              <p:tags r:id="rId3"/>
            </p:custDataLst>
          </p:nvPr>
        </p:nvSpPr>
        <p:spPr>
          <a:xfrm rot="5400000" flipV="1">
            <a:off x="676653" y="-15170"/>
            <a:ext cx="4576328" cy="4576328"/>
          </a:xfrm>
          <a:custGeom>
            <a:avLst/>
            <a:gdLst>
              <a:gd name="connsiteX0" fmla="*/ 0 w 4343400"/>
              <a:gd name="connsiteY0" fmla="*/ 0 h 4343400"/>
              <a:gd name="connsiteX1" fmla="*/ 4343400 w 4343400"/>
              <a:gd name="connsiteY1" fmla="*/ 4343400 h 4343400"/>
              <a:gd name="connsiteX2" fmla="*/ 3486149 w 4343400"/>
              <a:gd name="connsiteY2" fmla="*/ 4343400 h 4343400"/>
              <a:gd name="connsiteX3" fmla="*/ 0 w 4343400"/>
              <a:gd name="connsiteY3" fmla="*/ 857251 h 4343400"/>
              <a:gd name="connsiteX4" fmla="*/ 0 w 4343400"/>
              <a:gd name="connsiteY4" fmla="*/ 0 h 4343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43400" h="4343400">
                <a:moveTo>
                  <a:pt x="0" y="0"/>
                </a:moveTo>
                <a:lnTo>
                  <a:pt x="4343400" y="4343400"/>
                </a:lnTo>
                <a:lnTo>
                  <a:pt x="3486149" y="4343400"/>
                </a:lnTo>
                <a:lnTo>
                  <a:pt x="0" y="857251"/>
                </a:lnTo>
                <a:lnTo>
                  <a:pt x="0" y="0"/>
                </a:lnTo>
                <a:close/>
              </a:path>
            </a:pathLst>
          </a:cu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1"/>
              </a:solidFill>
              <a:cs typeface="+mn-ea"/>
              <a:sym typeface="+mn-lt"/>
            </a:endParaRPr>
          </a:p>
        </p:txBody>
      </p:sp>
      <p:sp>
        <p:nvSpPr>
          <p:cNvPr id="9" name="文本框 8"/>
          <p:cNvSpPr txBox="1"/>
          <p:nvPr/>
        </p:nvSpPr>
        <p:spPr>
          <a:xfrm rot="2708765">
            <a:off x="998603" y="1563600"/>
            <a:ext cx="4142229" cy="748030"/>
          </a:xfrm>
          <a:prstGeom prst="rect">
            <a:avLst/>
          </a:prstGeom>
          <a:noFill/>
        </p:spPr>
        <p:txBody>
          <a:bodyPr wrap="square" rtlCol="0">
            <a:spAutoFit/>
          </a:bodyPr>
          <a:lstStyle/>
          <a:p>
            <a:pPr algn="ctr"/>
            <a:r>
              <a:rPr kumimoji="1" lang="en-US" altLang="zh-CN" sz="4265" dirty="0">
                <a:solidFill>
                  <a:srgbClr val="43536A"/>
                </a:solidFill>
                <a:latin typeface="Agency FB" panose="020B0503020202020204" pitchFamily="34" charset="0"/>
                <a:cs typeface="+mn-ea"/>
                <a:sym typeface="+mn-lt"/>
              </a:rPr>
              <a:t>INTERNET FINANCE</a:t>
            </a:r>
            <a:endParaRPr kumimoji="1" lang="en-US" altLang="zh-CN" sz="4265" dirty="0">
              <a:solidFill>
                <a:srgbClr val="43536A"/>
              </a:solidFill>
              <a:latin typeface="Agency FB" panose="020B0503020202020204" pitchFamily="34" charset="0"/>
              <a:cs typeface="+mn-ea"/>
              <a:sym typeface="+mn-lt"/>
            </a:endParaRPr>
          </a:p>
        </p:txBody>
      </p:sp>
      <p:sp>
        <p:nvSpPr>
          <p:cNvPr id="12" name="直角三角形 11"/>
          <p:cNvSpPr/>
          <p:nvPr>
            <p:custDataLst>
              <p:tags r:id="rId4"/>
            </p:custDataLst>
          </p:nvPr>
        </p:nvSpPr>
        <p:spPr>
          <a:xfrm flipH="1">
            <a:off x="9654650" y="4561158"/>
            <a:ext cx="2537197" cy="2260893"/>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2">
                  <a:lumMod val="25000"/>
                </a:schemeClr>
              </a:solidFill>
              <a:cs typeface="+mn-ea"/>
              <a:sym typeface="+mn-lt"/>
            </a:endParaRPr>
          </a:p>
        </p:txBody>
      </p:sp>
      <p:sp>
        <p:nvSpPr>
          <p:cNvPr id="16" name="直角三角形 15"/>
          <p:cNvSpPr/>
          <p:nvPr/>
        </p:nvSpPr>
        <p:spPr>
          <a:xfrm rot="13500000" flipV="1">
            <a:off x="2632875" y="-1204161"/>
            <a:ext cx="2362215" cy="2362215"/>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pic>
        <p:nvPicPr>
          <p:cNvPr id="5" name="图片 4" descr="logo2"/>
          <p:cNvPicPr>
            <a:picLocks noChangeAspect="1"/>
          </p:cNvPicPr>
          <p:nvPr/>
        </p:nvPicPr>
        <p:blipFill>
          <a:blip r:embed="rId5"/>
          <a:stretch>
            <a:fillRect/>
          </a:stretch>
        </p:blipFill>
        <p:spPr>
          <a:xfrm>
            <a:off x="9654701" y="210547"/>
            <a:ext cx="2366141" cy="524869"/>
          </a:xfrm>
          <a:prstGeom prst="rect">
            <a:avLst/>
          </a:prstGeom>
        </p:spPr>
      </p:pic>
      <p:sp>
        <p:nvSpPr>
          <p:cNvPr id="7" name="文本框 6"/>
          <p:cNvSpPr txBox="1"/>
          <p:nvPr/>
        </p:nvSpPr>
        <p:spPr>
          <a:xfrm>
            <a:off x="5572125" y="2372360"/>
            <a:ext cx="5827395" cy="1896745"/>
          </a:xfrm>
          <a:prstGeom prst="rect">
            <a:avLst/>
          </a:prstGeom>
          <a:noFill/>
        </p:spPr>
        <p:txBody>
          <a:bodyPr wrap="square" rtlCol="0">
            <a:spAutoFit/>
          </a:bodyPr>
          <a:lstStyle/>
          <a:p>
            <a:pPr algn="l"/>
            <a:r>
              <a:rPr kumimoji="1" lang="zh-CN" altLang="en-US" sz="5865" b="1" dirty="0">
                <a:solidFill>
                  <a:srgbClr val="43536A"/>
                </a:solidFill>
                <a:cs typeface="+mn-ea"/>
                <a:sym typeface="+mn-lt"/>
              </a:rPr>
              <a:t>金融科技新技术之间的关系</a:t>
            </a:r>
            <a:endParaRPr kumimoji="1" lang="zh-CN" altLang="en-US" sz="5865" b="1" dirty="0">
              <a:solidFill>
                <a:srgbClr val="43536A"/>
              </a:solidFill>
              <a:cs typeface="+mn-ea"/>
              <a:sym typeface="+mn-lt"/>
            </a:endParaRPr>
          </a:p>
        </p:txBody>
      </p:sp>
      <p:sp>
        <p:nvSpPr>
          <p:cNvPr id="8" name="平行四边形 7"/>
          <p:cNvSpPr/>
          <p:nvPr>
            <p:custDataLst>
              <p:tags r:id="rId6"/>
            </p:custDataLst>
          </p:nvPr>
        </p:nvSpPr>
        <p:spPr>
          <a:xfrm>
            <a:off x="5571948" y="4373983"/>
            <a:ext cx="2125718" cy="380953"/>
          </a:xfrm>
          <a:prstGeom prst="parallelogram">
            <a:avLst>
              <a:gd name="adj" fmla="val 35555"/>
            </a:avLst>
          </a:prstGeom>
          <a:solidFill>
            <a:schemeClr val="lt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zh-CN" altLang="en-US" sz="1600" dirty="0">
                <a:solidFill>
                  <a:schemeClr val="dk1"/>
                </a:solidFill>
                <a:latin typeface="+mn-ea"/>
                <a:cs typeface="+mn-ea"/>
                <a:sym typeface="+mn-lt"/>
              </a:rPr>
              <a:t>主讲人：刘杨</a:t>
            </a:r>
            <a:endParaRPr kumimoji="1" lang="zh-CN" altLang="en-US" sz="1600" dirty="0">
              <a:solidFill>
                <a:schemeClr val="dk1"/>
              </a:solidFill>
              <a:latin typeface="+mn-ea"/>
              <a:cs typeface="+mn-ea"/>
              <a:sym typeface="+mn-lt"/>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3"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1000" fill="hold"/>
                                        <p:tgtEl>
                                          <p:spTgt spid="3"/>
                                        </p:tgtEl>
                                        <p:attrNameLst>
                                          <p:attrName>ppt_x</p:attrName>
                                        </p:attrNameLst>
                                      </p:cBhvr>
                                      <p:tavLst>
                                        <p:tav tm="0">
                                          <p:val>
                                            <p:strVal val="1+#ppt_w/2"/>
                                          </p:val>
                                        </p:tav>
                                        <p:tav tm="100000">
                                          <p:val>
                                            <p:strVal val="#ppt_x"/>
                                          </p:val>
                                        </p:tav>
                                      </p:tavLst>
                                    </p:anim>
                                    <p:anim calcmode="lin" valueType="num">
                                      <p:cBhvr additive="base">
                                        <p:cTn id="12" dur="1000" fill="hold"/>
                                        <p:tgtEl>
                                          <p:spTgt spid="3"/>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22" presetClass="entr" presetSubtype="1" fill="hold" grpId="0"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up)">
                                      <p:cBhvr>
                                        <p:cTn id="16" dur="500"/>
                                        <p:tgtEl>
                                          <p:spTgt spid="9"/>
                                        </p:tgtEl>
                                      </p:cBhvr>
                                    </p:animEffect>
                                  </p:childTnLst>
                                </p:cTn>
                              </p:par>
                            </p:childTnLst>
                          </p:cTn>
                        </p:par>
                        <p:par>
                          <p:cTn id="17" fill="hold">
                            <p:stCondLst>
                              <p:cond delay="1500"/>
                            </p:stCondLst>
                            <p:childTnLst>
                              <p:par>
                                <p:cTn id="18" presetID="2" presetClass="entr" presetSubtype="12" fill="hold" grpId="0" nodeType="after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additive="base">
                                        <p:cTn id="20" dur="1000" fill="hold"/>
                                        <p:tgtEl>
                                          <p:spTgt spid="12"/>
                                        </p:tgtEl>
                                        <p:attrNameLst>
                                          <p:attrName>ppt_x</p:attrName>
                                        </p:attrNameLst>
                                      </p:cBhvr>
                                      <p:tavLst>
                                        <p:tav tm="0">
                                          <p:val>
                                            <p:strVal val="0-#ppt_w/2"/>
                                          </p:val>
                                        </p:tav>
                                        <p:tav tm="100000">
                                          <p:val>
                                            <p:strVal val="#ppt_x"/>
                                          </p:val>
                                        </p:tav>
                                      </p:tavLst>
                                    </p:anim>
                                    <p:anim calcmode="lin" valueType="num">
                                      <p:cBhvr additive="base">
                                        <p:cTn id="21" dur="1000" fill="hold"/>
                                        <p:tgtEl>
                                          <p:spTgt spid="12"/>
                                        </p:tgtEl>
                                        <p:attrNameLst>
                                          <p:attrName>ppt_y</p:attrName>
                                        </p:attrNameLst>
                                      </p:cBhvr>
                                      <p:tavLst>
                                        <p:tav tm="0">
                                          <p:val>
                                            <p:strVal val="1+#ppt_h/2"/>
                                          </p:val>
                                        </p:tav>
                                        <p:tav tm="100000">
                                          <p:val>
                                            <p:strVal val="#ppt_y"/>
                                          </p:val>
                                        </p:tav>
                                      </p:tavLst>
                                    </p:anim>
                                  </p:childTnLst>
                                </p:cTn>
                              </p:par>
                              <p:par>
                                <p:cTn id="22" presetID="2" presetClass="entr" presetSubtype="1"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 calcmode="lin" valueType="num">
                                      <p:cBhvr additive="base">
                                        <p:cTn id="24" dur="1000" fill="hold"/>
                                        <p:tgtEl>
                                          <p:spTgt spid="16"/>
                                        </p:tgtEl>
                                        <p:attrNameLst>
                                          <p:attrName>ppt_x</p:attrName>
                                        </p:attrNameLst>
                                      </p:cBhvr>
                                      <p:tavLst>
                                        <p:tav tm="0">
                                          <p:val>
                                            <p:strVal val="#ppt_x"/>
                                          </p:val>
                                        </p:tav>
                                        <p:tav tm="100000">
                                          <p:val>
                                            <p:strVal val="#ppt_x"/>
                                          </p:val>
                                        </p:tav>
                                      </p:tavLst>
                                    </p:anim>
                                    <p:anim calcmode="lin" valueType="num">
                                      <p:cBhvr additive="base">
                                        <p:cTn id="25" dur="1000" fill="hold"/>
                                        <p:tgtEl>
                                          <p:spTgt spid="16"/>
                                        </p:tgtEl>
                                        <p:attrNameLst>
                                          <p:attrName>ppt_y</p:attrName>
                                        </p:attrNameLst>
                                      </p:cBhvr>
                                      <p:tavLst>
                                        <p:tav tm="0">
                                          <p:val>
                                            <p:strVal val="0-#ppt_h/2"/>
                                          </p:val>
                                        </p:tav>
                                        <p:tav tm="100000">
                                          <p:val>
                                            <p:strVal val="#ppt_y"/>
                                          </p:val>
                                        </p:tav>
                                      </p:tavLst>
                                    </p:anim>
                                  </p:childTnLst>
                                </p:cTn>
                              </p:par>
                            </p:childTnLst>
                          </p:cTn>
                        </p:par>
                        <p:par>
                          <p:cTn id="26" fill="hold">
                            <p:stCondLst>
                              <p:cond delay="2500"/>
                            </p:stCondLst>
                            <p:childTnLst>
                              <p:par>
                                <p:cTn id="27" presetID="22" presetClass="entr" presetSubtype="8" fill="hold" grpId="0" nodeType="after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wipe(left)">
                                      <p:cBhvr>
                                        <p:cTn id="2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3" grpId="0" bldLvl="0" animBg="1"/>
      <p:bldP spid="9" grpId="0"/>
      <p:bldP spid="12" grpId="0" bldLvl="0" animBg="1"/>
      <p:bldP spid="16" grpId="0" bldLvl="0" animBg="1"/>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nvPr>
        </p:nvSpPr>
        <p:spPr/>
        <p:txBody>
          <a:bodyPr/>
          <a:lstStyle/>
          <a:p>
            <a:r>
              <a:rPr lang="zh-CN" altLang="en-US">
                <a:solidFill>
                  <a:schemeClr val="accent1"/>
                </a:solidFill>
              </a:rPr>
              <a:t>金融科技新技术之间的关系</a:t>
            </a:r>
            <a:endParaRPr lang="zh-CN" altLang="en-US">
              <a:solidFill>
                <a:schemeClr val="accent1"/>
              </a:solidFill>
            </a:endParaRPr>
          </a:p>
        </p:txBody>
      </p:sp>
      <p:sp>
        <p:nvSpPr>
          <p:cNvPr id="34" name="矩形 33"/>
          <p:cNvSpPr/>
          <p:nvPr>
            <p:custDataLst>
              <p:tags r:id="rId1"/>
            </p:custDataLst>
          </p:nvPr>
        </p:nvSpPr>
        <p:spPr>
          <a:xfrm>
            <a:off x="780098" y="874830"/>
            <a:ext cx="10632440" cy="5563235"/>
          </a:xfrm>
          <a:prstGeom prst="rect">
            <a:avLst/>
          </a:prstGeom>
          <a:noFill/>
          <a:ln>
            <a:solidFill>
              <a:schemeClr val="accent5"/>
            </a:solidFill>
            <a:prstDash val="lg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solidFill>
                <a:schemeClr val="lt1"/>
              </a:solidFill>
            </a:endParaRPr>
          </a:p>
        </p:txBody>
      </p:sp>
      <p:pic>
        <p:nvPicPr>
          <p:cNvPr id="11" name="图片 10" descr="D:\Tao_xy工作\校园-设计服务\辽宁现代服务\互联网金融\02\图片3.png图片3"/>
          <p:cNvPicPr>
            <a:picLocks noChangeAspect="1"/>
          </p:cNvPicPr>
          <p:nvPr/>
        </p:nvPicPr>
        <p:blipFill>
          <a:blip r:embed="rId2"/>
          <a:srcRect/>
          <a:stretch>
            <a:fillRect/>
          </a:stretch>
        </p:blipFill>
        <p:spPr>
          <a:xfrm>
            <a:off x="939165" y="1559560"/>
            <a:ext cx="10314940" cy="4193540"/>
          </a:xfrm>
          <a:prstGeom prst="rect">
            <a:avLst/>
          </a:prstGeom>
        </p:spPr>
      </p:pic>
    </p:spTree>
  </p:cSld>
  <p:clrMapOvr>
    <a:masterClrMapping/>
  </p:clrMapOvr>
  <p:transition spd="med" advClick="0" advTm="0">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直角三角形 1"/>
          <p:cNvSpPr/>
          <p:nvPr>
            <p:custDataLst>
              <p:tags r:id="rId1"/>
            </p:custDataLst>
          </p:nvPr>
        </p:nvSpPr>
        <p:spPr>
          <a:xfrm>
            <a:off x="1353" y="600"/>
            <a:ext cx="6879636" cy="6879636"/>
          </a:xfrm>
          <a:prstGeom prst="rtTriangle">
            <a:avLst/>
          </a:prstGeom>
          <a:blipFill dpi="0" rotWithShape="1">
            <a:blip r:embed="rId2" cstate="screen"/>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1"/>
              </a:solidFill>
              <a:cs typeface="+mn-ea"/>
              <a:sym typeface="+mn-lt"/>
            </a:endParaRPr>
          </a:p>
        </p:txBody>
      </p:sp>
      <p:sp>
        <p:nvSpPr>
          <p:cNvPr id="3" name="任意多边形 2"/>
          <p:cNvSpPr/>
          <p:nvPr>
            <p:custDataLst>
              <p:tags r:id="rId3"/>
            </p:custDataLst>
          </p:nvPr>
        </p:nvSpPr>
        <p:spPr>
          <a:xfrm rot="5400000" flipV="1">
            <a:off x="676653" y="-15170"/>
            <a:ext cx="4576328" cy="4576328"/>
          </a:xfrm>
          <a:custGeom>
            <a:avLst/>
            <a:gdLst>
              <a:gd name="connsiteX0" fmla="*/ 0 w 4343400"/>
              <a:gd name="connsiteY0" fmla="*/ 0 h 4343400"/>
              <a:gd name="connsiteX1" fmla="*/ 4343400 w 4343400"/>
              <a:gd name="connsiteY1" fmla="*/ 4343400 h 4343400"/>
              <a:gd name="connsiteX2" fmla="*/ 3486149 w 4343400"/>
              <a:gd name="connsiteY2" fmla="*/ 4343400 h 4343400"/>
              <a:gd name="connsiteX3" fmla="*/ 0 w 4343400"/>
              <a:gd name="connsiteY3" fmla="*/ 857251 h 4343400"/>
              <a:gd name="connsiteX4" fmla="*/ 0 w 4343400"/>
              <a:gd name="connsiteY4" fmla="*/ 0 h 4343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43400" h="4343400">
                <a:moveTo>
                  <a:pt x="0" y="0"/>
                </a:moveTo>
                <a:lnTo>
                  <a:pt x="4343400" y="4343400"/>
                </a:lnTo>
                <a:lnTo>
                  <a:pt x="3486149" y="4343400"/>
                </a:lnTo>
                <a:lnTo>
                  <a:pt x="0" y="857251"/>
                </a:lnTo>
                <a:lnTo>
                  <a:pt x="0" y="0"/>
                </a:lnTo>
                <a:close/>
              </a:path>
            </a:pathLst>
          </a:cu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1"/>
              </a:solidFill>
              <a:cs typeface="+mn-ea"/>
              <a:sym typeface="+mn-lt"/>
            </a:endParaRPr>
          </a:p>
        </p:txBody>
      </p:sp>
      <p:sp>
        <p:nvSpPr>
          <p:cNvPr id="9" name="文本框 8"/>
          <p:cNvSpPr txBox="1"/>
          <p:nvPr/>
        </p:nvSpPr>
        <p:spPr>
          <a:xfrm rot="2708765">
            <a:off x="998603" y="1563600"/>
            <a:ext cx="4142229" cy="748030"/>
          </a:xfrm>
          <a:prstGeom prst="rect">
            <a:avLst/>
          </a:prstGeom>
          <a:noFill/>
        </p:spPr>
        <p:txBody>
          <a:bodyPr wrap="square" rtlCol="0">
            <a:spAutoFit/>
          </a:bodyPr>
          <a:lstStyle/>
          <a:p>
            <a:pPr algn="ctr"/>
            <a:r>
              <a:rPr kumimoji="1" lang="en-US" altLang="zh-CN" sz="4265" dirty="0">
                <a:solidFill>
                  <a:srgbClr val="43536A"/>
                </a:solidFill>
                <a:latin typeface="Agency FB" panose="020B0503020202020204" pitchFamily="34" charset="0"/>
                <a:cs typeface="+mn-ea"/>
                <a:sym typeface="+mn-lt"/>
              </a:rPr>
              <a:t>INTERNET FINANCE</a:t>
            </a:r>
            <a:endParaRPr kumimoji="1" lang="en-US" altLang="zh-CN" sz="4265" dirty="0">
              <a:solidFill>
                <a:srgbClr val="43536A"/>
              </a:solidFill>
              <a:latin typeface="Agency FB" panose="020B0503020202020204" pitchFamily="34" charset="0"/>
              <a:cs typeface="+mn-ea"/>
              <a:sym typeface="+mn-lt"/>
            </a:endParaRPr>
          </a:p>
        </p:txBody>
      </p:sp>
      <p:sp>
        <p:nvSpPr>
          <p:cNvPr id="12" name="直角三角形 11"/>
          <p:cNvSpPr/>
          <p:nvPr>
            <p:custDataLst>
              <p:tags r:id="rId4"/>
            </p:custDataLst>
          </p:nvPr>
        </p:nvSpPr>
        <p:spPr>
          <a:xfrm flipH="1">
            <a:off x="9654650" y="4561158"/>
            <a:ext cx="2537197" cy="2260893"/>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2">
                  <a:lumMod val="25000"/>
                </a:schemeClr>
              </a:solidFill>
              <a:cs typeface="+mn-ea"/>
              <a:sym typeface="+mn-lt"/>
            </a:endParaRPr>
          </a:p>
        </p:txBody>
      </p:sp>
      <p:sp>
        <p:nvSpPr>
          <p:cNvPr id="16" name="直角三角形 15"/>
          <p:cNvSpPr/>
          <p:nvPr/>
        </p:nvSpPr>
        <p:spPr>
          <a:xfrm rot="13500000" flipV="1">
            <a:off x="2632875" y="-1204161"/>
            <a:ext cx="2362215" cy="2362215"/>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pic>
        <p:nvPicPr>
          <p:cNvPr id="5" name="图片 4" descr="logo2"/>
          <p:cNvPicPr>
            <a:picLocks noChangeAspect="1"/>
          </p:cNvPicPr>
          <p:nvPr/>
        </p:nvPicPr>
        <p:blipFill>
          <a:blip r:embed="rId5"/>
          <a:stretch>
            <a:fillRect/>
          </a:stretch>
        </p:blipFill>
        <p:spPr>
          <a:xfrm>
            <a:off x="9654701" y="210547"/>
            <a:ext cx="2366141" cy="524869"/>
          </a:xfrm>
          <a:prstGeom prst="rect">
            <a:avLst/>
          </a:prstGeom>
        </p:spPr>
      </p:pic>
      <p:sp>
        <p:nvSpPr>
          <p:cNvPr id="7" name="文本框 6"/>
          <p:cNvSpPr txBox="1"/>
          <p:nvPr/>
        </p:nvSpPr>
        <p:spPr>
          <a:xfrm>
            <a:off x="5572125" y="2372360"/>
            <a:ext cx="5827395" cy="1896745"/>
          </a:xfrm>
          <a:prstGeom prst="rect">
            <a:avLst/>
          </a:prstGeom>
          <a:noFill/>
        </p:spPr>
        <p:txBody>
          <a:bodyPr wrap="square" rtlCol="0">
            <a:spAutoFit/>
          </a:bodyPr>
          <a:lstStyle/>
          <a:p>
            <a:pPr algn="l"/>
            <a:r>
              <a:rPr kumimoji="1" lang="zh-CN" altLang="en-US" sz="5865" b="1" dirty="0">
                <a:solidFill>
                  <a:srgbClr val="43536A"/>
                </a:solidFill>
                <a:cs typeface="+mn-ea"/>
                <a:sym typeface="+mn-lt"/>
              </a:rPr>
              <a:t>金融科技对金融业的深层次影响</a:t>
            </a:r>
            <a:endParaRPr kumimoji="1" lang="zh-CN" altLang="en-US" sz="5865" b="1" dirty="0">
              <a:solidFill>
                <a:srgbClr val="43536A"/>
              </a:solidFill>
              <a:cs typeface="+mn-ea"/>
              <a:sym typeface="+mn-lt"/>
            </a:endParaRPr>
          </a:p>
        </p:txBody>
      </p:sp>
      <p:sp>
        <p:nvSpPr>
          <p:cNvPr id="8" name="平行四边形 7"/>
          <p:cNvSpPr/>
          <p:nvPr>
            <p:custDataLst>
              <p:tags r:id="rId6"/>
            </p:custDataLst>
          </p:nvPr>
        </p:nvSpPr>
        <p:spPr>
          <a:xfrm>
            <a:off x="5571948" y="4373983"/>
            <a:ext cx="2125718" cy="380953"/>
          </a:xfrm>
          <a:prstGeom prst="parallelogram">
            <a:avLst>
              <a:gd name="adj" fmla="val 35555"/>
            </a:avLst>
          </a:prstGeom>
          <a:solidFill>
            <a:schemeClr val="lt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zh-CN" altLang="en-US" sz="1600" dirty="0">
                <a:solidFill>
                  <a:schemeClr val="dk1"/>
                </a:solidFill>
                <a:latin typeface="+mn-ea"/>
                <a:cs typeface="+mn-ea"/>
                <a:sym typeface="+mn-lt"/>
              </a:rPr>
              <a:t>主讲人：刘杨</a:t>
            </a:r>
            <a:endParaRPr kumimoji="1" lang="zh-CN" altLang="en-US" sz="1600" dirty="0">
              <a:solidFill>
                <a:schemeClr val="dk1"/>
              </a:solidFill>
              <a:latin typeface="+mn-ea"/>
              <a:cs typeface="+mn-ea"/>
              <a:sym typeface="+mn-lt"/>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3"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1000" fill="hold"/>
                                        <p:tgtEl>
                                          <p:spTgt spid="3"/>
                                        </p:tgtEl>
                                        <p:attrNameLst>
                                          <p:attrName>ppt_x</p:attrName>
                                        </p:attrNameLst>
                                      </p:cBhvr>
                                      <p:tavLst>
                                        <p:tav tm="0">
                                          <p:val>
                                            <p:strVal val="1+#ppt_w/2"/>
                                          </p:val>
                                        </p:tav>
                                        <p:tav tm="100000">
                                          <p:val>
                                            <p:strVal val="#ppt_x"/>
                                          </p:val>
                                        </p:tav>
                                      </p:tavLst>
                                    </p:anim>
                                    <p:anim calcmode="lin" valueType="num">
                                      <p:cBhvr additive="base">
                                        <p:cTn id="12" dur="1000" fill="hold"/>
                                        <p:tgtEl>
                                          <p:spTgt spid="3"/>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22" presetClass="entr" presetSubtype="1" fill="hold" grpId="0"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up)">
                                      <p:cBhvr>
                                        <p:cTn id="16" dur="500"/>
                                        <p:tgtEl>
                                          <p:spTgt spid="9"/>
                                        </p:tgtEl>
                                      </p:cBhvr>
                                    </p:animEffect>
                                  </p:childTnLst>
                                </p:cTn>
                              </p:par>
                            </p:childTnLst>
                          </p:cTn>
                        </p:par>
                        <p:par>
                          <p:cTn id="17" fill="hold">
                            <p:stCondLst>
                              <p:cond delay="1500"/>
                            </p:stCondLst>
                            <p:childTnLst>
                              <p:par>
                                <p:cTn id="18" presetID="2" presetClass="entr" presetSubtype="12" fill="hold" grpId="0" nodeType="after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additive="base">
                                        <p:cTn id="20" dur="1000" fill="hold"/>
                                        <p:tgtEl>
                                          <p:spTgt spid="12"/>
                                        </p:tgtEl>
                                        <p:attrNameLst>
                                          <p:attrName>ppt_x</p:attrName>
                                        </p:attrNameLst>
                                      </p:cBhvr>
                                      <p:tavLst>
                                        <p:tav tm="0">
                                          <p:val>
                                            <p:strVal val="0-#ppt_w/2"/>
                                          </p:val>
                                        </p:tav>
                                        <p:tav tm="100000">
                                          <p:val>
                                            <p:strVal val="#ppt_x"/>
                                          </p:val>
                                        </p:tav>
                                      </p:tavLst>
                                    </p:anim>
                                    <p:anim calcmode="lin" valueType="num">
                                      <p:cBhvr additive="base">
                                        <p:cTn id="21" dur="1000" fill="hold"/>
                                        <p:tgtEl>
                                          <p:spTgt spid="12"/>
                                        </p:tgtEl>
                                        <p:attrNameLst>
                                          <p:attrName>ppt_y</p:attrName>
                                        </p:attrNameLst>
                                      </p:cBhvr>
                                      <p:tavLst>
                                        <p:tav tm="0">
                                          <p:val>
                                            <p:strVal val="1+#ppt_h/2"/>
                                          </p:val>
                                        </p:tav>
                                        <p:tav tm="100000">
                                          <p:val>
                                            <p:strVal val="#ppt_y"/>
                                          </p:val>
                                        </p:tav>
                                      </p:tavLst>
                                    </p:anim>
                                  </p:childTnLst>
                                </p:cTn>
                              </p:par>
                              <p:par>
                                <p:cTn id="22" presetID="2" presetClass="entr" presetSubtype="1"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 calcmode="lin" valueType="num">
                                      <p:cBhvr additive="base">
                                        <p:cTn id="24" dur="1000" fill="hold"/>
                                        <p:tgtEl>
                                          <p:spTgt spid="16"/>
                                        </p:tgtEl>
                                        <p:attrNameLst>
                                          <p:attrName>ppt_x</p:attrName>
                                        </p:attrNameLst>
                                      </p:cBhvr>
                                      <p:tavLst>
                                        <p:tav tm="0">
                                          <p:val>
                                            <p:strVal val="#ppt_x"/>
                                          </p:val>
                                        </p:tav>
                                        <p:tav tm="100000">
                                          <p:val>
                                            <p:strVal val="#ppt_x"/>
                                          </p:val>
                                        </p:tav>
                                      </p:tavLst>
                                    </p:anim>
                                    <p:anim calcmode="lin" valueType="num">
                                      <p:cBhvr additive="base">
                                        <p:cTn id="25" dur="1000" fill="hold"/>
                                        <p:tgtEl>
                                          <p:spTgt spid="16"/>
                                        </p:tgtEl>
                                        <p:attrNameLst>
                                          <p:attrName>ppt_y</p:attrName>
                                        </p:attrNameLst>
                                      </p:cBhvr>
                                      <p:tavLst>
                                        <p:tav tm="0">
                                          <p:val>
                                            <p:strVal val="0-#ppt_h/2"/>
                                          </p:val>
                                        </p:tav>
                                        <p:tav tm="100000">
                                          <p:val>
                                            <p:strVal val="#ppt_y"/>
                                          </p:val>
                                        </p:tav>
                                      </p:tavLst>
                                    </p:anim>
                                  </p:childTnLst>
                                </p:cTn>
                              </p:par>
                            </p:childTnLst>
                          </p:cTn>
                        </p:par>
                        <p:par>
                          <p:cTn id="26" fill="hold">
                            <p:stCondLst>
                              <p:cond delay="2500"/>
                            </p:stCondLst>
                            <p:childTnLst>
                              <p:par>
                                <p:cTn id="27" presetID="22" presetClass="entr" presetSubtype="8" fill="hold" grpId="0" nodeType="after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wipe(left)">
                                      <p:cBhvr>
                                        <p:cTn id="2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3" grpId="0" bldLvl="0" animBg="1"/>
      <p:bldP spid="9" grpId="0"/>
      <p:bldP spid="12" grpId="0" bldLvl="0" animBg="1"/>
      <p:bldP spid="16" grpId="0" bldLvl="0" animBg="1"/>
      <p:bldP spid="7" grpId="0"/>
    </p:bldLst>
  </p:timing>
</p:sld>
</file>

<file path=ppt/tags/tag1.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c849740b-2724-488e-a9ad-bcd156c1d39b}"/>
  <p:tag name="KSO_WM_UNIT_TYPE" val="i"/>
</p:tagLst>
</file>

<file path=ppt/tags/tag10.xml><?xml version="1.0" encoding="utf-8"?>
<p:tagLst xmlns:p="http://schemas.openxmlformats.org/presentationml/2006/main">
  <p:tag name="KSO_WM_UNIT_TEXT_FILL_FORE_SCHEMECOLOR_INDEX_BRIGHTNESS" val="0"/>
  <p:tag name="KSO_WM_UNIT_TEXT_FILL_FORE_SCHEMECOLOR_INDEX" val="2"/>
  <p:tag name="KSO_WM_UNIT_TEXT_FILL_TYPE" val="1"/>
</p:tagLst>
</file>

<file path=ppt/tags/tag11.xml><?xml version="1.0" encoding="utf-8"?>
<p:tagLst xmlns:p="http://schemas.openxmlformats.org/presentationml/2006/main">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12.xml><?xml version="1.0" encoding="utf-8"?>
<p:tagLst xmlns:p="http://schemas.openxmlformats.org/presentationml/2006/main">
  <p:tag name="KSO_WM_UNIT_TEXT_FILL_FORE_SCHEMECOLOR_INDEX_BRIGHTNESS" val="-0.75"/>
  <p:tag name="KSO_WM_UNIT_TEXT_FILL_FORE_SCHEMECOLOR_INDEX" val="16"/>
  <p:tag name="KSO_WM_UNIT_TEXT_FILL_TYPE" val="1"/>
</p:tagLst>
</file>

<file path=ppt/tags/tag13.xml><?xml version="1.0" encoding="utf-8"?>
<p:tagLst xmlns:p="http://schemas.openxmlformats.org/presentationml/2006/main">
  <p:tag name="KSO_WM_UNIT_FILL_FORE_SCHEMECOLOR_INDEX_BRIGHTNESS" val="-0.15"/>
  <p:tag name="KSO_WM_UNIT_FILL_FORE_SCHEMECOLOR_INDEX" val="14"/>
  <p:tag name="KSO_WM_UNIT_FILL_TYPE" val="1"/>
  <p:tag name="KSO_WM_UNIT_TEXT_FILL_FORE_SCHEMECOLOR_INDEX_BRIGHTNESS" val="-0.5"/>
  <p:tag name="KSO_WM_UNIT_TEXT_FILL_FORE_SCHEMECOLOR_INDEX" val="14"/>
  <p:tag name="KSO_WM_UNIT_TEXT_FILL_TYPE" val="1"/>
</p:tagLst>
</file>

<file path=ppt/tags/tag14.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5.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16.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7.xml><?xml version="1.0" encoding="utf-8"?>
<p:tagLst xmlns:p="http://schemas.openxmlformats.org/presentationml/2006/main">
  <p:tag name="KSO_WM_UNIT_TEXT_FILL_FORE_SCHEMECOLOR_INDEX_BRIGHTNESS" val="0"/>
  <p:tag name="KSO_WM_UNIT_TEXT_FILL_FORE_SCHEMECOLOR_INDEX" val="2"/>
  <p:tag name="KSO_WM_UNIT_TEXT_FILL_TYPE" val="1"/>
</p:tagLst>
</file>

<file path=ppt/tags/tag18.xml><?xml version="1.0" encoding="utf-8"?>
<p:tagLst xmlns:p="http://schemas.openxmlformats.org/presentationml/2006/main">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19.xml><?xml version="1.0" encoding="utf-8"?>
<p:tagLst xmlns:p="http://schemas.openxmlformats.org/presentationml/2006/main">
  <p:tag name="KSO_WM_UNIT_TEXT_FILL_FORE_SCHEMECOLOR_INDEX_BRIGHTNESS" val="-0.75"/>
  <p:tag name="KSO_WM_UNIT_TEXT_FILL_FORE_SCHEMECOLOR_INDEX" val="16"/>
  <p:tag name="KSO_WM_UNIT_TEXT_FILL_TYPE" val="1"/>
</p:tagLst>
</file>

<file path=ppt/tags/tag2.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861e1ca8-5140-4ebb-979f-fa152c8fb128}"/>
  <p:tag name="KSO_WM_UNIT_TYPE" val="i"/>
</p:tagLst>
</file>

<file path=ppt/tags/tag20.xml><?xml version="1.0" encoding="utf-8"?>
<p:tagLst xmlns:p="http://schemas.openxmlformats.org/presentationml/2006/main">
  <p:tag name="KSO_WM_UNIT_FILL_FORE_SCHEMECOLOR_INDEX_BRIGHTNESS" val="-0.15"/>
  <p:tag name="KSO_WM_UNIT_FILL_FORE_SCHEMECOLOR_INDEX" val="14"/>
  <p:tag name="KSO_WM_UNIT_FILL_TYPE" val="1"/>
  <p:tag name="KSO_WM_UNIT_TEXT_FILL_FORE_SCHEMECOLOR_INDEX_BRIGHTNESS" val="-0.5"/>
  <p:tag name="KSO_WM_UNIT_TEXT_FILL_FORE_SCHEMECOLOR_INDEX" val="14"/>
  <p:tag name="KSO_WM_UNIT_TEXT_FILL_TYPE" val="1"/>
</p:tagLst>
</file>

<file path=ppt/tags/tag21.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22.xml><?xml version="1.0" encoding="utf-8"?>
<p:tagLst xmlns:p="http://schemas.openxmlformats.org/presentationml/2006/main">
  <p:tag name="KSO_WM_UNIT_TEXT_FILL_FORE_SCHEMECOLOR_INDEX_BRIGHTNESS" val="0"/>
  <p:tag name="KSO_WM_UNIT_TEXT_FILL_FORE_SCHEMECOLOR_INDEX" val="2"/>
  <p:tag name="KSO_WM_UNIT_TEXT_FILL_TYPE" val="1"/>
</p:tagLst>
</file>

<file path=ppt/tags/tag23.xml><?xml version="1.0" encoding="utf-8"?>
<p:tagLst xmlns:p="http://schemas.openxmlformats.org/presentationml/2006/main">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24.xml><?xml version="1.0" encoding="utf-8"?>
<p:tagLst xmlns:p="http://schemas.openxmlformats.org/presentationml/2006/main">
  <p:tag name="KSO_WM_UNIT_TEXT_FILL_FORE_SCHEMECOLOR_INDEX_BRIGHTNESS" val="-0.75"/>
  <p:tag name="KSO_WM_UNIT_TEXT_FILL_FORE_SCHEMECOLOR_INDEX" val="16"/>
  <p:tag name="KSO_WM_UNIT_TEXT_FILL_TYPE" val="1"/>
</p:tagLst>
</file>

<file path=ppt/tags/tag25.xml><?xml version="1.0" encoding="utf-8"?>
<p:tagLst xmlns:p="http://schemas.openxmlformats.org/presentationml/2006/main">
  <p:tag name="KSO_WM_UNIT_FILL_FORE_SCHEMECOLOR_INDEX_BRIGHTNESS" val="-0.15"/>
  <p:tag name="KSO_WM_UNIT_FILL_FORE_SCHEMECOLOR_INDEX" val="14"/>
  <p:tag name="KSO_WM_UNIT_FILL_TYPE" val="1"/>
  <p:tag name="KSO_WM_UNIT_TEXT_FILL_FORE_SCHEMECOLOR_INDEX_BRIGHTNESS" val="-0.5"/>
  <p:tag name="KSO_WM_UNIT_TEXT_FILL_FORE_SCHEMECOLOR_INDEX" val="14"/>
  <p:tag name="KSO_WM_UNIT_TEXT_FILL_TYPE" val="1"/>
</p:tagLst>
</file>

<file path=ppt/tags/tag26.xml><?xml version="1.0" encoding="utf-8"?>
<p:tagLst xmlns:p="http://schemas.openxmlformats.org/presentationml/2006/main">
  <p:tag name="KSO_WM_UNIT_FILL_FORE_SCHEMECOLOR_INDEX_BRIGHTNESS" val="0"/>
  <p:tag name="KSO_WM_UNIT_FILL_FORE_SCHEMECOLOR_INDEX" val="16"/>
  <p:tag name="KSO_WM_UNIT_FILL_TYPE" val="1"/>
</p:tagLst>
</file>

<file path=ppt/tags/tag27.xml><?xml version="1.0" encoding="utf-8"?>
<p:tagLst xmlns:p="http://schemas.openxmlformats.org/presentationml/2006/main">
  <p:tag name="KSO_WPP_MARK_KEY" val="898b057e-a948-4fc6-a417-726718ab41a7"/>
  <p:tag name="COMMONDATA" val="eyJoZGlkIjoiOTRiYWY2ZDYxOTM2OTVmOTUwNjYxNzhkNWNmYTNiNjcifQ=="/>
</p:tagLst>
</file>

<file path=ppt/tags/tag3.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c849740b-2724-488e-a9ad-bcd156c1d39b}"/>
  <p:tag name="KSO_WM_UNIT_TYPE" val="i"/>
</p:tagLst>
</file>

<file path=ppt/tags/tag4.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861e1ca8-5140-4ebb-979f-fa152c8fb128}"/>
  <p:tag name="KSO_WM_UNIT_TYPE" val="i"/>
</p:tagLst>
</file>

<file path=ppt/tags/tag5.xml><?xml version="1.0" encoding="utf-8"?>
<p:tagLst xmlns:p="http://schemas.openxmlformats.org/presentationml/2006/main">
  <p:tag name="KSO_WM_UNIT_TEXT_FILL_FORE_SCHEMECOLOR_INDEX_BRIGHTNESS" val="0"/>
  <p:tag name="KSO_WM_UNIT_TEXT_FILL_FORE_SCHEMECOLOR_INDEX" val="2"/>
  <p:tag name="KSO_WM_UNIT_TEXT_FILL_TYPE" val="1"/>
</p:tagLst>
</file>

<file path=ppt/tags/tag6.xml><?xml version="1.0" encoding="utf-8"?>
<p:tagLst xmlns:p="http://schemas.openxmlformats.org/presentationml/2006/main">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7.xml><?xml version="1.0" encoding="utf-8"?>
<p:tagLst xmlns:p="http://schemas.openxmlformats.org/presentationml/2006/main">
  <p:tag name="KSO_WM_UNIT_TEXT_FILL_FORE_SCHEMECOLOR_INDEX_BRIGHTNESS" val="-0.75"/>
  <p:tag name="KSO_WM_UNIT_TEXT_FILL_FORE_SCHEMECOLOR_INDEX" val="16"/>
  <p:tag name="KSO_WM_UNIT_TEXT_FILL_TYPE" val="1"/>
</p:tagLst>
</file>

<file path=ppt/tags/tag8.xml><?xml version="1.0" encoding="utf-8"?>
<p:tagLst xmlns:p="http://schemas.openxmlformats.org/presentationml/2006/main">
  <p:tag name="KSO_WM_UNIT_FILL_FORE_SCHEMECOLOR_INDEX_BRIGHTNESS" val="-0.15"/>
  <p:tag name="KSO_WM_UNIT_FILL_FORE_SCHEMECOLOR_INDEX" val="14"/>
  <p:tag name="KSO_WM_UNIT_FILL_TYPE" val="1"/>
  <p:tag name="KSO_WM_UNIT_TEXT_FILL_FORE_SCHEMECOLOR_INDEX_BRIGHTNESS" val="-0.5"/>
  <p:tag name="KSO_WM_UNIT_TEXT_FILL_FORE_SCHEMECOLOR_INDEX" val="14"/>
  <p:tag name="KSO_WM_UNIT_TEXT_FILL_TYPE" val="1"/>
</p:tagLst>
</file>

<file path=ppt/tags/tag9.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heme/theme1.xml><?xml version="1.0" encoding="utf-8"?>
<a:theme xmlns:a="http://schemas.openxmlformats.org/drawingml/2006/main" name="第一PPT，www.1ppt.com">
  <a:themeElements>
    <a:clrScheme name="自定义 2">
      <a:dk1>
        <a:sysClr val="windowText" lastClr="000000"/>
      </a:dk1>
      <a:lt1>
        <a:sysClr val="window" lastClr="FFFFFF"/>
      </a:lt1>
      <a:dk2>
        <a:srgbClr val="17406D"/>
      </a:dk2>
      <a:lt2>
        <a:srgbClr val="DBEFF9"/>
      </a:lt2>
      <a:accent1>
        <a:srgbClr val="43536A"/>
      </a:accent1>
      <a:accent2>
        <a:srgbClr val="7F7F7F"/>
      </a:accent2>
      <a:accent3>
        <a:srgbClr val="43536A"/>
      </a:accent3>
      <a:accent4>
        <a:srgbClr val="7F7F7F"/>
      </a:accent4>
      <a:accent5>
        <a:srgbClr val="43536A"/>
      </a:accent5>
      <a:accent6>
        <a:srgbClr val="7F7F7F"/>
      </a:accent6>
      <a:hlink>
        <a:srgbClr val="F49100"/>
      </a:hlink>
      <a:folHlink>
        <a:srgbClr val="85DFD0"/>
      </a:folHlink>
    </a:clrScheme>
    <a:fontScheme name="qb0g2jkz">
      <a:majorFont>
        <a:latin typeface="Arial"/>
        <a:ea typeface="微软雅黑"/>
        <a:cs typeface=""/>
      </a:majorFont>
      <a:minorFont>
        <a:latin typeface="Arial"/>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第一PPT，www.1ppt.com">
  <a:themeElements>
    <a:clrScheme name="">
      <a:dk1>
        <a:srgbClr val="000000"/>
      </a:dk1>
      <a:lt1>
        <a:srgbClr val="FFFFFF"/>
      </a:lt1>
      <a:dk2>
        <a:srgbClr val="E8EEF2"/>
      </a:dk2>
      <a:lt2>
        <a:srgbClr val="F9FAFB"/>
      </a:lt2>
      <a:accent1>
        <a:srgbClr val="2B4663"/>
      </a:accent1>
      <a:accent2>
        <a:srgbClr val="5C7885"/>
      </a:accent2>
      <a:accent3>
        <a:srgbClr val="94ACBC"/>
      </a:accent3>
      <a:accent4>
        <a:srgbClr val="B9CAE1"/>
      </a:accent4>
      <a:accent5>
        <a:srgbClr val="97ABBD"/>
      </a:accent5>
      <a:accent6>
        <a:srgbClr val="3B606F"/>
      </a:accent6>
      <a:hlink>
        <a:srgbClr val="5FCBFB"/>
      </a:hlink>
      <a:folHlink>
        <a:srgbClr val="B759BC"/>
      </a:folHlink>
    </a:clrScheme>
    <a:fontScheme name="qb0g2jkz">
      <a:majorFont>
        <a:latin typeface="Arial"/>
        <a:ea typeface="微软雅黑"/>
        <a:cs typeface=""/>
      </a:majorFont>
      <a:minorFont>
        <a:latin typeface="Arial"/>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654</Words>
  <Application>WPS 演示</Application>
  <PresentationFormat>宽屏</PresentationFormat>
  <Paragraphs>78</Paragraphs>
  <Slides>11</Slides>
  <Notes>5</Notes>
  <HiddenSlides>0</HiddenSlides>
  <MMClips>0</MMClips>
  <ScaleCrop>false</ScaleCrop>
  <HeadingPairs>
    <vt:vector size="6" baseType="variant">
      <vt:variant>
        <vt:lpstr>已用的字体</vt:lpstr>
      </vt:variant>
      <vt:variant>
        <vt:i4>15</vt:i4>
      </vt:variant>
      <vt:variant>
        <vt:lpstr>主题</vt:lpstr>
      </vt:variant>
      <vt:variant>
        <vt:i4>2</vt:i4>
      </vt:variant>
      <vt:variant>
        <vt:lpstr>幻灯片标题</vt:lpstr>
      </vt:variant>
      <vt:variant>
        <vt:i4>11</vt:i4>
      </vt:variant>
    </vt:vector>
  </HeadingPairs>
  <TitlesOfParts>
    <vt:vector size="28" baseType="lpstr">
      <vt:lpstr>Arial</vt:lpstr>
      <vt:lpstr>宋体</vt:lpstr>
      <vt:lpstr>Wingdings</vt:lpstr>
      <vt:lpstr>Calibri</vt:lpstr>
      <vt:lpstr>Agency FB</vt:lpstr>
      <vt:lpstr>Trebuchet MS</vt:lpstr>
      <vt:lpstr>方正正黑简体</vt:lpstr>
      <vt:lpstr>黑体</vt:lpstr>
      <vt:lpstr>Calibri</vt:lpstr>
      <vt:lpstr>微软雅黑</vt:lpstr>
      <vt:lpstr>Times New Roman</vt:lpstr>
      <vt:lpstr>DINPro-Black</vt:lpstr>
      <vt:lpstr>DejaVu Math TeX Gyre</vt:lpstr>
      <vt:lpstr>Arial Unicode MS</vt:lpstr>
      <vt:lpstr>等线</vt:lpstr>
      <vt:lpstr>第一PPT，www.1ppt.com</vt:lpstr>
      <vt:lpstr>1_第一PPT，www.1ppt.com</vt:lpstr>
      <vt:lpstr>PowerPoint 演示文稿</vt:lpstr>
      <vt:lpstr>金融科技的发展历程</vt:lpstr>
      <vt:lpstr>PowerPoint 演示文稿</vt:lpstr>
      <vt:lpstr>金融科技的定义</vt:lpstr>
      <vt:lpstr>金融科技的定义</vt:lpstr>
      <vt:lpstr>金融科技的定义</vt:lpstr>
      <vt:lpstr>PowerPoint 演示文稿</vt:lpstr>
      <vt:lpstr>金融科技新技术之间的关系</vt:lpstr>
      <vt:lpstr>PowerPoint 演示文稿</vt:lpstr>
      <vt:lpstr>金融科技对金融业的深层次影响</vt:lpstr>
      <vt:lpstr>PowerPoint 演示文稿</vt:lpstr>
    </vt:vector>
  </TitlesOfParts>
  <Company>第一PPT，www.1ppt.com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欧美商务</dc:title>
  <dc:creator>第一PPT</dc:creator>
  <cp:keywords>www.1ppt.com</cp:keywords>
  <dc:description>www.1ppt.com</dc:description>
  <cp:lastModifiedBy>小刘</cp:lastModifiedBy>
  <cp:revision>403</cp:revision>
  <dcterms:created xsi:type="dcterms:W3CDTF">2017-03-04T06:55:00Z</dcterms:created>
  <dcterms:modified xsi:type="dcterms:W3CDTF">2023-06-08T03:35:44Z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4228CE36FFE34AABAFB7560BEA55BE85</vt:lpwstr>
  </property>
  <property fmtid="{D5CDD505-2E9C-101B-9397-08002B2CF9AE}" pid="3" name="KSOProductBuildVer">
    <vt:lpwstr>2052-11.1.0.14309</vt:lpwstr>
  </property>
</Properties>
</file>