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sldIdLst>
    <p:sldId id="432" r:id="rId4"/>
    <p:sldId id="433" r:id="rId6"/>
    <p:sldId id="491" r:id="rId7"/>
    <p:sldId id="492" r:id="rId8"/>
    <p:sldId id="363" r:id="rId9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 userDrawn="1">
          <p15:clr>
            <a:srgbClr val="A4A3A4"/>
          </p15:clr>
        </p15:guide>
        <p15:guide id="2" pos="39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849B"/>
    <a:srgbClr val="526580"/>
    <a:srgbClr val="2B4663"/>
    <a:srgbClr val="323F4B"/>
    <a:srgbClr val="00B6A5"/>
    <a:srgbClr val="43536A"/>
    <a:srgbClr val="FFFFFF"/>
    <a:srgbClr val="F9FAFB"/>
    <a:srgbClr val="DBEFF9"/>
    <a:srgbClr val="5537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 autoAdjust="0"/>
    <p:restoredTop sz="94662" autoAdjust="0"/>
  </p:normalViewPr>
  <p:slideViewPr>
    <p:cSldViewPr snapToGrid="0" showGuides="1">
      <p:cViewPr varScale="1">
        <p:scale>
          <a:sx n="63" d="100"/>
          <a:sy n="63" d="100"/>
        </p:scale>
        <p:origin x="776" y="48"/>
      </p:cViewPr>
      <p:guideLst>
        <p:guide orient="horz" pos="2208"/>
        <p:guide pos="39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tags" Target="tags/tag3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8BE76-29C8-41AB-8544-889D89FA4F9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530" y="1143000"/>
            <a:ext cx="548694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D677-048F-409F-AACD-0A0B5EF61C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solidFill>
                  <a:prstClr val="black"/>
                </a:solidFill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solidFill>
                <a:prstClr val="black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4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3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2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34114" y="78536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19839" y="10711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7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" Type="http://schemas.openxmlformats.org/officeDocument/2006/relationships/image" Target="../media/image3.jpeg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6.xml"/><Relationship Id="rId8" Type="http://schemas.openxmlformats.org/officeDocument/2006/relationships/tags" Target="../tags/tag15.xml"/><Relationship Id="rId7" Type="http://schemas.openxmlformats.org/officeDocument/2006/relationships/tags" Target="../tags/tag14.xml"/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4" Type="http://schemas.openxmlformats.org/officeDocument/2006/relationships/tags" Target="../tags/tag11.xml"/><Relationship Id="rId3" Type="http://schemas.openxmlformats.org/officeDocument/2006/relationships/tags" Target="../tags/tag10.xml"/><Relationship Id="rId2" Type="http://schemas.openxmlformats.org/officeDocument/2006/relationships/image" Target="../media/image4.jpeg"/><Relationship Id="rId12" Type="http://schemas.openxmlformats.org/officeDocument/2006/relationships/slideLayout" Target="../slideLayouts/slideLayout14.xml"/><Relationship Id="rId11" Type="http://schemas.openxmlformats.org/officeDocument/2006/relationships/tags" Target="../tags/tag18.xml"/><Relationship Id="rId10" Type="http://schemas.openxmlformats.org/officeDocument/2006/relationships/tags" Target="../tags/tag17.xml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7" Type="http://schemas.openxmlformats.org/officeDocument/2006/relationships/slideLayout" Target="../slideLayouts/slideLayout17.xml"/><Relationship Id="rId6" Type="http://schemas.openxmlformats.org/officeDocument/2006/relationships/tags" Target="../tags/tag22.xml"/><Relationship Id="rId5" Type="http://schemas.openxmlformats.org/officeDocument/2006/relationships/image" Target="../media/image5.png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image" Target="../media/image3.jpeg"/><Relationship Id="rId1" Type="http://schemas.openxmlformats.org/officeDocument/2006/relationships/tags" Target="../tags/tag19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4.xml"/><Relationship Id="rId8" Type="http://schemas.openxmlformats.org/officeDocument/2006/relationships/tags" Target="../tags/tag29.xml"/><Relationship Id="rId7" Type="http://schemas.openxmlformats.org/officeDocument/2006/relationships/tags" Target="../tags/tag28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image" Target="../media/image6.jpeg"/><Relationship Id="rId1" Type="http://schemas.openxmlformats.org/officeDocument/2006/relationships/tags" Target="../tags/tag23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4.xml"/><Relationship Id="rId2" Type="http://schemas.openxmlformats.org/officeDocument/2006/relationships/tags" Target="../tags/tag30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>
            <p:custDataLst>
              <p:tags r:id="rId1"/>
            </p:custDataLst>
          </p:nvPr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2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3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708765">
            <a:off x="998603" y="1563600"/>
            <a:ext cx="4142229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4265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INTERNET FINANCE</a:t>
            </a:r>
            <a:endParaRPr kumimoji="1" lang="en-US" altLang="zh-CN" sz="4265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>
            <p:custDataLst>
              <p:tags r:id="rId4"/>
            </p:custDataLst>
          </p:nvPr>
        </p:nvSpPr>
        <p:spPr>
          <a:xfrm flipH="1">
            <a:off x="9654650" y="4561158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572125" y="2372360"/>
            <a:ext cx="5827395" cy="1896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5865" b="1" dirty="0">
                <a:solidFill>
                  <a:srgbClr val="43536A"/>
                </a:solidFill>
                <a:cs typeface="+mn-ea"/>
                <a:sym typeface="+mn-lt"/>
              </a:rPr>
              <a:t>金融科技的动力机制</a:t>
            </a:r>
            <a:endParaRPr kumimoji="1" lang="zh-CN" altLang="en-US" sz="5865" b="1" dirty="0">
              <a:solidFill>
                <a:srgbClr val="43536A"/>
              </a:solidFill>
              <a:cs typeface="+mn-ea"/>
              <a:sym typeface="+mn-lt"/>
            </a:endParaRPr>
          </a:p>
        </p:txBody>
      </p:sp>
      <p:sp>
        <p:nvSpPr>
          <p:cNvPr id="8" name="平行四边形 7"/>
          <p:cNvSpPr/>
          <p:nvPr>
            <p:custDataLst>
              <p:tags r:id="rId5"/>
            </p:custDataLst>
          </p:nvPr>
        </p:nvSpPr>
        <p:spPr>
          <a:xfrm>
            <a:off x="5571948" y="4373983"/>
            <a:ext cx="2125718" cy="380953"/>
          </a:xfrm>
          <a:prstGeom prst="parallelogram">
            <a:avLst>
              <a:gd name="adj" fmla="val 35555"/>
            </a:avLst>
          </a:prstGeom>
          <a:solidFill>
            <a:schemeClr val="lt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600" dirty="0">
                <a:solidFill>
                  <a:schemeClr val="dk1"/>
                </a:solidFill>
                <a:latin typeface="+mn-ea"/>
                <a:cs typeface="+mn-ea"/>
                <a:sym typeface="+mn-lt"/>
              </a:rPr>
              <a:t>主讲人：刘杨</a:t>
            </a:r>
            <a:endParaRPr kumimoji="1" lang="zh-CN" altLang="en-US" sz="1600" dirty="0">
              <a:solidFill>
                <a:schemeClr val="dk1"/>
              </a:solidFill>
              <a:latin typeface="+mn-ea"/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9" grpId="0"/>
      <p:bldP spid="12" grpId="0" bldLvl="0" animBg="1"/>
      <p:bldP spid="16" grpId="0" bldLvl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accent1"/>
                </a:solidFill>
              </a:rPr>
              <a:t>金融科技的动力机制</a:t>
            </a:r>
            <a:endParaRPr lang="zh-CN" altLang="en-US">
              <a:solidFill>
                <a:schemeClr val="accent1"/>
              </a:solidFill>
            </a:endParaRPr>
          </a:p>
        </p:txBody>
      </p:sp>
      <p:sp>
        <p:nvSpPr>
          <p:cNvPr id="3" name="圆角矩形 2"/>
          <p:cNvSpPr/>
          <p:nvPr>
            <p:custDataLst>
              <p:tags r:id="rId1"/>
            </p:custDataLst>
          </p:nvPr>
        </p:nvSpPr>
        <p:spPr>
          <a:xfrm>
            <a:off x="318" y="1125336"/>
            <a:ext cx="12192000" cy="2393718"/>
          </a:xfrm>
          <a:prstGeom prst="roundRect">
            <a:avLst>
              <a:gd name="adj" fmla="val 0"/>
            </a:avLst>
          </a:prstGeom>
          <a:blipFill>
            <a:blip r:embed="rId2"/>
            <a:srcRect/>
            <a:stretch>
              <a:fillRect t="-115108" b="-114390"/>
            </a:stretch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rgbClr val="4276AA">
              <a:shade val="50000"/>
            </a:srgbClr>
          </a:lnRef>
          <a:fillRef idx="1">
            <a:srgbClr val="4276AA"/>
          </a:fillRef>
          <a:effectRef idx="0">
            <a:srgbClr val="4276AA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 dirty="0">
              <a:solidFill>
                <a:prstClr val="white"/>
              </a:solidFill>
            </a:endParaRPr>
          </a:p>
        </p:txBody>
      </p:sp>
      <p:sp>
        <p:nvSpPr>
          <p:cNvPr id="4" name="圆角矩形 3"/>
          <p:cNvSpPr/>
          <p:nvPr>
            <p:custDataLst>
              <p:tags r:id="rId3"/>
            </p:custDataLst>
          </p:nvPr>
        </p:nvSpPr>
        <p:spPr>
          <a:xfrm>
            <a:off x="673929" y="1125538"/>
            <a:ext cx="10844776" cy="2393516"/>
          </a:xfrm>
          <a:prstGeom prst="roundRect">
            <a:avLst>
              <a:gd name="adj" fmla="val 0"/>
            </a:avLst>
          </a:prstGeom>
          <a:solidFill>
            <a:schemeClr val="bg2">
              <a:lumMod val="25000"/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rgbClr val="4276AA">
              <a:shade val="50000"/>
            </a:srgbClr>
          </a:lnRef>
          <a:fillRef idx="1">
            <a:srgbClr val="4276AA"/>
          </a:fillRef>
          <a:effectRef idx="0">
            <a:srgbClr val="4276AA"/>
          </a:effectRef>
          <a:fontRef idx="minor">
            <a:srgbClr val="FFFFFF"/>
          </a:fontRef>
        </p:style>
        <p:txBody>
          <a:bodyPr anchor="ctr"/>
          <a:lstStyle/>
          <a:p>
            <a:pPr algn="ctr">
              <a:lnSpc>
                <a:spcPct val="130000"/>
              </a:lnSpc>
            </a:pPr>
            <a:endParaRPr lang="zh-CN" altLang="en-US" sz="1600" b="1"/>
          </a:p>
        </p:txBody>
      </p:sp>
      <p:cxnSp>
        <p:nvCxnSpPr>
          <p:cNvPr id="14" name="直接连接符 13"/>
          <p:cNvCxnSpPr/>
          <p:nvPr>
            <p:custDataLst>
              <p:tags r:id="rId4"/>
            </p:custDataLst>
          </p:nvPr>
        </p:nvCxnSpPr>
        <p:spPr>
          <a:xfrm>
            <a:off x="3528721" y="4128148"/>
            <a:ext cx="0" cy="1869356"/>
          </a:xfrm>
          <a:prstGeom prst="line">
            <a:avLst/>
          </a:prstGeom>
          <a:ln w="3175">
            <a:solidFill>
              <a:srgbClr val="FFFFFF">
                <a:lumMod val="85000"/>
              </a:srgbClr>
            </a:solidFill>
          </a:ln>
        </p:spPr>
        <p:style>
          <a:lnRef idx="1">
            <a:srgbClr val="4276AA"/>
          </a:lnRef>
          <a:fillRef idx="0">
            <a:srgbClr val="4276AA"/>
          </a:fillRef>
          <a:effectRef idx="0">
            <a:srgbClr val="4276AA"/>
          </a:effectRef>
          <a:fontRef idx="minor">
            <a:srgbClr val="000000"/>
          </a:fontRef>
        </p:style>
      </p:cxnSp>
      <p:cxnSp>
        <p:nvCxnSpPr>
          <p:cNvPr id="15" name="直接连接符 14"/>
          <p:cNvCxnSpPr/>
          <p:nvPr>
            <p:custDataLst>
              <p:tags r:id="rId5"/>
            </p:custDataLst>
          </p:nvPr>
        </p:nvCxnSpPr>
        <p:spPr>
          <a:xfrm>
            <a:off x="5982883" y="4128148"/>
            <a:ext cx="0" cy="1869356"/>
          </a:xfrm>
          <a:prstGeom prst="line">
            <a:avLst/>
          </a:prstGeom>
          <a:ln w="3175">
            <a:solidFill>
              <a:srgbClr val="FFFFFF">
                <a:lumMod val="85000"/>
              </a:srgbClr>
            </a:solidFill>
          </a:ln>
        </p:spPr>
        <p:style>
          <a:lnRef idx="1">
            <a:srgbClr val="4276AA"/>
          </a:lnRef>
          <a:fillRef idx="0">
            <a:srgbClr val="4276AA"/>
          </a:fillRef>
          <a:effectRef idx="0">
            <a:srgbClr val="4276AA"/>
          </a:effectRef>
          <a:fontRef idx="minor">
            <a:srgbClr val="000000"/>
          </a:fontRef>
        </p:style>
      </p:cxnSp>
      <p:cxnSp>
        <p:nvCxnSpPr>
          <p:cNvPr id="16" name="直接连接符 15"/>
          <p:cNvCxnSpPr/>
          <p:nvPr>
            <p:custDataLst>
              <p:tags r:id="rId6"/>
            </p:custDataLst>
          </p:nvPr>
        </p:nvCxnSpPr>
        <p:spPr>
          <a:xfrm>
            <a:off x="8495678" y="4128148"/>
            <a:ext cx="0" cy="1869356"/>
          </a:xfrm>
          <a:prstGeom prst="line">
            <a:avLst/>
          </a:prstGeom>
          <a:ln w="3175">
            <a:solidFill>
              <a:srgbClr val="FFFFFF">
                <a:lumMod val="85000"/>
              </a:srgbClr>
            </a:solidFill>
          </a:ln>
        </p:spPr>
        <p:style>
          <a:lnRef idx="1">
            <a:srgbClr val="4276AA"/>
          </a:lnRef>
          <a:fillRef idx="0">
            <a:srgbClr val="4276AA"/>
          </a:fillRef>
          <a:effectRef idx="0">
            <a:srgbClr val="4276AA"/>
          </a:effectRef>
          <a:fontRef idx="minor">
            <a:srgbClr val="000000"/>
          </a:fontRef>
        </p:style>
      </p:cxnSp>
      <p:sp>
        <p:nvSpPr>
          <p:cNvPr id="2" name="矩形 1"/>
          <p:cNvSpPr/>
          <p:nvPr>
            <p:custDataLst>
              <p:tags r:id="rId7"/>
            </p:custDataLst>
          </p:nvPr>
        </p:nvSpPr>
        <p:spPr>
          <a:xfrm>
            <a:off x="1576705" y="1936750"/>
            <a:ext cx="6096000" cy="770255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>
              <a:lnSpc>
                <a:spcPct val="130000"/>
              </a:lnSpc>
            </a:pPr>
            <a:r>
              <a:rPr lang="zh-CN" altLang="en-US" sz="3200">
                <a:solidFill>
                  <a:srgbClr val="FFFFFF"/>
                </a:solidFill>
              </a:rPr>
              <a:t>金融科技的动力机制</a:t>
            </a:r>
            <a:endParaRPr lang="zh-CN" altLang="en-US" sz="3200">
              <a:solidFill>
                <a:srgbClr val="FFFFFF"/>
              </a:solidFill>
            </a:endParaRPr>
          </a:p>
        </p:txBody>
      </p:sp>
      <p:sp>
        <p:nvSpPr>
          <p:cNvPr id="13" name="TextBox 6"/>
          <p:cNvSpPr txBox="1"/>
          <p:nvPr>
            <p:custDataLst>
              <p:tags r:id="rId8"/>
            </p:custDataLst>
          </p:nvPr>
        </p:nvSpPr>
        <p:spPr>
          <a:xfrm>
            <a:off x="1128395" y="4138295"/>
            <a:ext cx="222377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just" fontAlgn="auto">
              <a:lnSpc>
                <a:spcPct val="100000"/>
              </a:lnSpc>
            </a:pPr>
            <a:r>
              <a:rPr lang="en-US" altLang="zh-CN" sz="3200" b="1" kern="100" dirty="0">
                <a:solidFill>
                  <a:srgbClr val="526580"/>
                </a:solidFill>
                <a:latin typeface="DINPro-Black" panose="02000503030000020004" charset="0"/>
                <a:ea typeface="微软雅黑" panose="020B0503020204020204" charset="-122"/>
                <a:cs typeface="DINPro-Black" panose="02000503030000020004" charset="0"/>
              </a:rPr>
              <a:t>01</a:t>
            </a:r>
            <a:endParaRPr lang="zh-CN" altLang="zh-CN" sz="3200" b="1" kern="100" dirty="0">
              <a:solidFill>
                <a:srgbClr val="526580"/>
              </a:solidFill>
              <a:latin typeface="DINPro-Black" panose="02000503030000020004" charset="0"/>
              <a:ea typeface="微软雅黑" panose="020B0503020204020204" charset="-122"/>
              <a:cs typeface="DINPro-Black" panose="02000503030000020004" charset="0"/>
            </a:endParaRPr>
          </a:p>
          <a:p>
            <a:pPr indent="0" algn="just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政府扶持与金融科技的发展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>
            <p:custDataLst>
              <p:tags r:id="rId9"/>
            </p:custDataLst>
          </p:nvPr>
        </p:nvSpPr>
        <p:spPr>
          <a:xfrm>
            <a:off x="3620770" y="4138295"/>
            <a:ext cx="222377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just" fontAlgn="auto">
              <a:lnSpc>
                <a:spcPct val="100000"/>
              </a:lnSpc>
            </a:pPr>
            <a:r>
              <a:rPr lang="en-US" altLang="zh-CN" sz="3200" b="1" kern="100" dirty="0">
                <a:solidFill>
                  <a:srgbClr val="526580"/>
                </a:solidFill>
                <a:latin typeface="DINPro-Black" panose="02000503030000020004" charset="0"/>
                <a:ea typeface="微软雅黑" panose="020B0503020204020204" charset="-122"/>
                <a:cs typeface="DINPro-Black" panose="02000503030000020004" charset="0"/>
                <a:sym typeface="+mn-ea"/>
              </a:rPr>
              <a:t>02</a:t>
            </a:r>
            <a:endParaRPr lang="zh-CN" altLang="zh-CN" sz="3200" b="1" kern="100" dirty="0">
              <a:solidFill>
                <a:srgbClr val="526580"/>
              </a:solidFill>
              <a:latin typeface="DINPro-Black" panose="02000503030000020004" charset="0"/>
              <a:ea typeface="微软雅黑" panose="020B0503020204020204" charset="-122"/>
              <a:cs typeface="DINPro-Black" panose="02000503030000020004" charset="0"/>
            </a:endParaRPr>
          </a:p>
          <a:p>
            <a:pPr indent="0" algn="just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科学进步与金融科技的发展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TextBox 6"/>
          <p:cNvSpPr txBox="1"/>
          <p:nvPr>
            <p:custDataLst>
              <p:tags r:id="rId10"/>
            </p:custDataLst>
          </p:nvPr>
        </p:nvSpPr>
        <p:spPr>
          <a:xfrm>
            <a:off x="6099810" y="4138295"/>
            <a:ext cx="2223770" cy="1506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just" fontAlgn="auto">
              <a:lnSpc>
                <a:spcPct val="100000"/>
              </a:lnSpc>
            </a:pPr>
            <a:r>
              <a:rPr lang="en-US" altLang="zh-CN" sz="3200" b="1" kern="100" dirty="0">
                <a:solidFill>
                  <a:srgbClr val="526580"/>
                </a:solidFill>
                <a:latin typeface="DINPro-Black" panose="02000503030000020004" charset="0"/>
                <a:ea typeface="微软雅黑" panose="020B0503020204020204" charset="-122"/>
                <a:cs typeface="DINPro-Black" panose="02000503030000020004" charset="0"/>
                <a:sym typeface="+mn-ea"/>
              </a:rPr>
              <a:t>03</a:t>
            </a:r>
            <a:endParaRPr lang="zh-CN" altLang="zh-CN" sz="3200" b="1" kern="100" dirty="0">
              <a:solidFill>
                <a:srgbClr val="526580"/>
              </a:solidFill>
              <a:latin typeface="DINPro-Black" panose="02000503030000020004" charset="0"/>
              <a:ea typeface="微软雅黑" panose="020B0503020204020204" charset="-122"/>
              <a:cs typeface="DINPro-Black" panose="02000503030000020004" charset="0"/>
            </a:endParaRPr>
          </a:p>
          <a:p>
            <a:pPr indent="0" algn="just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人口因素及其消费者偏好与金融科技的发展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9" name="TextBox 6"/>
          <p:cNvSpPr txBox="1"/>
          <p:nvPr>
            <p:custDataLst>
              <p:tags r:id="rId11"/>
            </p:custDataLst>
          </p:nvPr>
        </p:nvSpPr>
        <p:spPr>
          <a:xfrm>
            <a:off x="8578850" y="4138295"/>
            <a:ext cx="2223770" cy="1506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just" fontAlgn="auto">
              <a:lnSpc>
                <a:spcPct val="100000"/>
              </a:lnSpc>
            </a:pPr>
            <a:r>
              <a:rPr lang="en-US" altLang="zh-CN" sz="3200" b="1" kern="100" dirty="0">
                <a:solidFill>
                  <a:srgbClr val="526580"/>
                </a:solidFill>
                <a:latin typeface="DINPro-Black" panose="02000503030000020004" charset="0"/>
                <a:ea typeface="微软雅黑" panose="020B0503020204020204" charset="-122"/>
                <a:cs typeface="DINPro-Black" panose="02000503030000020004" charset="0"/>
                <a:sym typeface="+mn-ea"/>
              </a:rPr>
              <a:t>04</a:t>
            </a:r>
            <a:endParaRPr lang="zh-CN" altLang="zh-CN" sz="3200" b="1" kern="100" dirty="0">
              <a:solidFill>
                <a:srgbClr val="526580"/>
              </a:solidFill>
              <a:latin typeface="DINPro-Black" panose="02000503030000020004" charset="0"/>
              <a:ea typeface="微软雅黑" panose="020B0503020204020204" charset="-122"/>
              <a:cs typeface="DINPro-Black" panose="02000503030000020004" charset="0"/>
            </a:endParaRPr>
          </a:p>
          <a:p>
            <a:pPr indent="0" algn="just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传统金融体系的漏洞与金融科技的发展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>
            <p:custDataLst>
              <p:tags r:id="rId1"/>
            </p:custDataLst>
          </p:nvPr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2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3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708765">
            <a:off x="998603" y="1563600"/>
            <a:ext cx="4142229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4265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INTERNET FINANCE</a:t>
            </a:r>
            <a:endParaRPr kumimoji="1" lang="en-US" altLang="zh-CN" sz="4265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>
            <p:custDataLst>
              <p:tags r:id="rId4"/>
            </p:custDataLst>
          </p:nvPr>
        </p:nvSpPr>
        <p:spPr>
          <a:xfrm flipH="1">
            <a:off x="9654650" y="4561158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pic>
        <p:nvPicPr>
          <p:cNvPr id="5" name="图片 4" descr="logo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54701" y="210547"/>
            <a:ext cx="2366141" cy="524869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5572125" y="2372360"/>
            <a:ext cx="5827395" cy="1896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5865" b="1" dirty="0">
                <a:solidFill>
                  <a:srgbClr val="43536A"/>
                </a:solidFill>
                <a:cs typeface="+mn-ea"/>
                <a:sym typeface="+mn-lt"/>
              </a:rPr>
              <a:t>金融科技的现实障碍</a:t>
            </a:r>
            <a:endParaRPr kumimoji="1" lang="zh-CN" altLang="en-US" sz="5865" b="1" dirty="0">
              <a:solidFill>
                <a:srgbClr val="43536A"/>
              </a:solidFill>
              <a:cs typeface="+mn-ea"/>
              <a:sym typeface="+mn-lt"/>
            </a:endParaRPr>
          </a:p>
        </p:txBody>
      </p:sp>
      <p:sp>
        <p:nvSpPr>
          <p:cNvPr id="8" name="平行四边形 7"/>
          <p:cNvSpPr/>
          <p:nvPr>
            <p:custDataLst>
              <p:tags r:id="rId6"/>
            </p:custDataLst>
          </p:nvPr>
        </p:nvSpPr>
        <p:spPr>
          <a:xfrm>
            <a:off x="5571948" y="4373983"/>
            <a:ext cx="2125718" cy="380953"/>
          </a:xfrm>
          <a:prstGeom prst="parallelogram">
            <a:avLst>
              <a:gd name="adj" fmla="val 35555"/>
            </a:avLst>
          </a:prstGeom>
          <a:solidFill>
            <a:schemeClr val="lt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600" dirty="0">
                <a:solidFill>
                  <a:schemeClr val="dk1"/>
                </a:solidFill>
                <a:latin typeface="+mn-ea"/>
                <a:cs typeface="+mn-ea"/>
                <a:sym typeface="+mn-lt"/>
              </a:rPr>
              <a:t>主讲人：刘杨</a:t>
            </a:r>
            <a:endParaRPr kumimoji="1" lang="zh-CN" altLang="en-US" sz="1600" dirty="0">
              <a:solidFill>
                <a:schemeClr val="dk1"/>
              </a:solidFill>
              <a:latin typeface="+mn-ea"/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9" grpId="0"/>
      <p:bldP spid="12" grpId="0" bldLvl="0" animBg="1"/>
      <p:bldP spid="16" grpId="0" bldLvl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accent1"/>
                </a:solidFill>
              </a:rPr>
              <a:t>金融科技的现实障碍</a:t>
            </a:r>
            <a:endParaRPr lang="zh-CN" altLang="en-US">
              <a:solidFill>
                <a:schemeClr val="accent1"/>
              </a:solidFill>
            </a:endParaRPr>
          </a:p>
        </p:txBody>
      </p:sp>
      <p:sp>
        <p:nvSpPr>
          <p:cNvPr id="5" name="任意多边形 4"/>
          <p:cNvSpPr/>
          <p:nvPr>
            <p:custDataLst>
              <p:tags r:id="rId1"/>
            </p:custDataLst>
          </p:nvPr>
        </p:nvSpPr>
        <p:spPr bwMode="auto">
          <a:xfrm>
            <a:off x="497522" y="1201638"/>
            <a:ext cx="3714651" cy="3722439"/>
          </a:xfrm>
          <a:custGeom>
            <a:avLst/>
            <a:gdLst>
              <a:gd name="T0" fmla="*/ 0 w 1908"/>
              <a:gd name="T1" fmla="*/ 0 h 1912"/>
              <a:gd name="T2" fmla="*/ 1908 w 1908"/>
              <a:gd name="T3" fmla="*/ 0 h 1912"/>
              <a:gd name="T4" fmla="*/ 0 w 1908"/>
              <a:gd name="T5" fmla="*/ 1912 h 1912"/>
              <a:gd name="T6" fmla="*/ 0 w 1908"/>
              <a:gd name="T7" fmla="*/ 0 h 1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08" h="1912">
                <a:moveTo>
                  <a:pt x="0" y="0"/>
                </a:moveTo>
                <a:lnTo>
                  <a:pt x="1908" y="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rcRect/>
            <a:stretch>
              <a:fillRect l="-27512" t="102" r="-27391" b="-102"/>
            </a:stretch>
          </a:blipFill>
          <a:ln w="9525">
            <a:noFill/>
            <a:round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style>
          <a:lnRef idx="2">
            <a:srgbClr val="4276AA">
              <a:shade val="50000"/>
            </a:srgbClr>
          </a:lnRef>
          <a:fillRef idx="1">
            <a:srgbClr val="4276AA"/>
          </a:fillRef>
          <a:effectRef idx="0">
            <a:srgbClr val="4276AA"/>
          </a:effectRef>
          <a:fontRef idx="minor">
            <a:srgbClr val="FFFFFF"/>
          </a:fontRef>
        </p:style>
        <p:txBody>
          <a:bodyPr anchor="ctr"/>
          <a:lstStyle/>
          <a:p>
            <a:pPr algn="ctr"/>
            <a:endParaRPr dirty="0"/>
          </a:p>
        </p:txBody>
      </p:sp>
      <p:sp>
        <p:nvSpPr>
          <p:cNvPr id="10" name="矩形 9"/>
          <p:cNvSpPr/>
          <p:nvPr>
            <p:custDataLst>
              <p:tags r:id="rId3"/>
            </p:custDataLst>
          </p:nvPr>
        </p:nvSpPr>
        <p:spPr bwMode="auto">
          <a:xfrm>
            <a:off x="770205" y="1464310"/>
            <a:ext cx="3169285" cy="4683760"/>
          </a:xfrm>
          <a:prstGeom prst="rect">
            <a:avLst/>
          </a:prstGeom>
          <a:noFill/>
          <a:ln w="38100">
            <a:solidFill>
              <a:schemeClr val="accent5"/>
            </a:solidFill>
            <a:round/>
          </a:ln>
        </p:spPr>
        <p:txBody>
          <a:bodyPr anchor="ctr"/>
          <a:lstStyle/>
          <a:p>
            <a:pPr algn="ctr"/>
          </a:p>
        </p:txBody>
      </p:sp>
      <p:sp>
        <p:nvSpPr>
          <p:cNvPr id="29" name="文本框 28"/>
          <p:cNvSpPr txBox="1"/>
          <p:nvPr>
            <p:custDataLst>
              <p:tags r:id="rId4"/>
            </p:custDataLst>
          </p:nvPr>
        </p:nvSpPr>
        <p:spPr>
          <a:xfrm>
            <a:off x="1016635" y="4610735"/>
            <a:ext cx="2922905" cy="116967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zh-CN" altLang="en-US" sz="2800" b="1">
                <a:solidFill>
                  <a:srgbClr val="526580"/>
                </a:solidFill>
              </a:rPr>
              <a:t>金融科技的</a:t>
            </a:r>
            <a:endParaRPr lang="zh-CN" altLang="en-US" sz="2800" b="1">
              <a:solidFill>
                <a:srgbClr val="526580"/>
              </a:solidFill>
            </a:endParaRPr>
          </a:p>
          <a:p>
            <a:r>
              <a:rPr lang="zh-CN" altLang="en-US" sz="4800" b="1">
                <a:solidFill>
                  <a:srgbClr val="526580"/>
                </a:solidFill>
              </a:rPr>
              <a:t>现实障碍</a:t>
            </a:r>
            <a:endParaRPr lang="zh-CN" altLang="en-US" sz="4800" b="1">
              <a:solidFill>
                <a:srgbClr val="526580"/>
              </a:solidFill>
            </a:endParaRPr>
          </a:p>
        </p:txBody>
      </p:sp>
      <p:sp>
        <p:nvSpPr>
          <p:cNvPr id="42" name="TextBox 6"/>
          <p:cNvSpPr txBox="1"/>
          <p:nvPr>
            <p:custDataLst>
              <p:tags r:id="rId5"/>
            </p:custDataLst>
          </p:nvPr>
        </p:nvSpPr>
        <p:spPr>
          <a:xfrm>
            <a:off x="4254500" y="2443480"/>
            <a:ext cx="35039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just" fontAlgn="auto">
              <a:lnSpc>
                <a:spcPct val="100000"/>
              </a:lnSpc>
            </a:pPr>
            <a:r>
              <a:rPr lang="en-US" altLang="zh-CN" sz="3200" b="1" kern="100" dirty="0">
                <a:solidFill>
                  <a:srgbClr val="526580"/>
                </a:solidFill>
                <a:latin typeface="DINPro-Black" panose="02000503030000020004" charset="0"/>
                <a:ea typeface="微软雅黑" panose="020B0503020204020204" charset="-122"/>
                <a:cs typeface="DINPro-Black" panose="02000503030000020004" charset="0"/>
              </a:rPr>
              <a:t>01</a:t>
            </a:r>
            <a:endParaRPr lang="zh-CN" altLang="zh-CN" sz="3200" b="1" kern="100" dirty="0">
              <a:solidFill>
                <a:srgbClr val="526580"/>
              </a:solidFill>
              <a:latin typeface="DINPro-Black" panose="02000503030000020004" charset="0"/>
              <a:ea typeface="微软雅黑" panose="020B0503020204020204" charset="-122"/>
              <a:cs typeface="DINPro-Black" panose="02000503030000020004" charset="0"/>
            </a:endParaRPr>
          </a:p>
          <a:p>
            <a:pPr indent="0" algn="just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法律法规的滞后性影响金融科技的发展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43" name="TextBox 6"/>
          <p:cNvSpPr txBox="1"/>
          <p:nvPr>
            <p:custDataLst>
              <p:tags r:id="rId6"/>
            </p:custDataLst>
          </p:nvPr>
        </p:nvSpPr>
        <p:spPr>
          <a:xfrm>
            <a:off x="7993380" y="2443480"/>
            <a:ext cx="35039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just" fontAlgn="auto">
              <a:lnSpc>
                <a:spcPct val="100000"/>
              </a:lnSpc>
            </a:pPr>
            <a:r>
              <a:rPr lang="en-US" altLang="zh-CN" sz="3200" b="1" kern="100" dirty="0">
                <a:solidFill>
                  <a:srgbClr val="526580"/>
                </a:solidFill>
                <a:latin typeface="DINPro-Black" panose="02000503030000020004" charset="0"/>
                <a:ea typeface="微软雅黑" panose="020B0503020204020204" charset="-122"/>
                <a:cs typeface="DINPro-Black" panose="02000503030000020004" charset="0"/>
                <a:sym typeface="+mn-ea"/>
              </a:rPr>
              <a:t>02</a:t>
            </a:r>
            <a:endParaRPr lang="zh-CN" altLang="zh-CN" sz="3200" b="1" kern="100" dirty="0">
              <a:solidFill>
                <a:srgbClr val="526580"/>
              </a:solidFill>
              <a:latin typeface="DINPro-Black" panose="02000503030000020004" charset="0"/>
              <a:ea typeface="微软雅黑" panose="020B0503020204020204" charset="-122"/>
              <a:cs typeface="DINPro-Black" panose="02000503030000020004" charset="0"/>
            </a:endParaRPr>
          </a:p>
          <a:p>
            <a:pPr indent="0" algn="just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金融科技自身的缺陷影响金融科技的发展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4" name="TextBox 6"/>
          <p:cNvSpPr txBox="1"/>
          <p:nvPr>
            <p:custDataLst>
              <p:tags r:id="rId7"/>
            </p:custDataLst>
          </p:nvPr>
        </p:nvSpPr>
        <p:spPr>
          <a:xfrm>
            <a:off x="4254500" y="4032885"/>
            <a:ext cx="35039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just" fontAlgn="auto">
              <a:lnSpc>
                <a:spcPct val="100000"/>
              </a:lnSpc>
            </a:pPr>
            <a:r>
              <a:rPr lang="en-US" altLang="zh-CN" sz="3200" b="1" kern="100" dirty="0">
                <a:solidFill>
                  <a:srgbClr val="526580"/>
                </a:solidFill>
                <a:latin typeface="DINPro-Black" panose="02000503030000020004" charset="0"/>
                <a:ea typeface="微软雅黑" panose="020B0503020204020204" charset="-122"/>
                <a:cs typeface="DINPro-Black" panose="02000503030000020004" charset="0"/>
                <a:sym typeface="+mn-ea"/>
              </a:rPr>
              <a:t>03</a:t>
            </a:r>
            <a:endParaRPr lang="zh-CN" altLang="zh-CN" sz="3200" b="1" kern="100" dirty="0">
              <a:solidFill>
                <a:srgbClr val="526580"/>
              </a:solidFill>
              <a:latin typeface="DINPro-Black" panose="02000503030000020004" charset="0"/>
              <a:ea typeface="微软雅黑" panose="020B0503020204020204" charset="-122"/>
              <a:cs typeface="DINPro-Black" panose="02000503030000020004" charset="0"/>
            </a:endParaRPr>
          </a:p>
          <a:p>
            <a:pPr indent="0" algn="just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金融市场的不健全影响金融科技的发展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5" name="TextBox 6"/>
          <p:cNvSpPr txBox="1"/>
          <p:nvPr>
            <p:custDataLst>
              <p:tags r:id="rId8"/>
            </p:custDataLst>
          </p:nvPr>
        </p:nvSpPr>
        <p:spPr>
          <a:xfrm>
            <a:off x="7993380" y="4032885"/>
            <a:ext cx="35039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just" fontAlgn="auto">
              <a:lnSpc>
                <a:spcPct val="100000"/>
              </a:lnSpc>
            </a:pPr>
            <a:r>
              <a:rPr lang="en-US" altLang="zh-CN" sz="3200" b="1" kern="100" dirty="0">
                <a:solidFill>
                  <a:srgbClr val="526580"/>
                </a:solidFill>
                <a:latin typeface="DINPro-Black" panose="02000503030000020004" charset="0"/>
                <a:ea typeface="微软雅黑" panose="020B0503020204020204" charset="-122"/>
                <a:cs typeface="DINPro-Black" panose="02000503030000020004" charset="0"/>
                <a:sym typeface="+mn-ea"/>
              </a:rPr>
              <a:t>04</a:t>
            </a:r>
            <a:endParaRPr lang="zh-CN" altLang="zh-CN" sz="3200" b="1" kern="100" dirty="0">
              <a:solidFill>
                <a:srgbClr val="526580"/>
              </a:solidFill>
              <a:latin typeface="DINPro-Black" panose="02000503030000020004" charset="0"/>
              <a:ea typeface="微软雅黑" panose="020B0503020204020204" charset="-122"/>
              <a:cs typeface="DINPro-Black" panose="02000503030000020004" charset="0"/>
            </a:endParaRPr>
          </a:p>
          <a:p>
            <a:pPr indent="0" algn="just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高层次人才的匮乏影响金融科技的发展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4" grpId="0"/>
      <p:bldP spid="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/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1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2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423783" y="2272061"/>
            <a:ext cx="622985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7200" b="1" dirty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感谢观看 </a:t>
            </a:r>
            <a:r>
              <a:rPr kumimoji="1" lang="en-US" altLang="zh-CN" sz="7200" b="1" dirty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THANK YOU!</a:t>
            </a:r>
            <a:endParaRPr kumimoji="1" lang="en-US" altLang="zh-CN" sz="7200" b="1" dirty="0">
              <a:solidFill>
                <a:prstClr val="white">
                  <a:lumMod val="50000"/>
                </a:prstClr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963533" y="1860942"/>
            <a:ext cx="4992812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265" dirty="0">
                <a:solidFill>
                  <a:schemeClr val="accent1"/>
                </a:solidFill>
                <a:latin typeface="Agency FB" panose="020B0503020202020204" pitchFamily="34" charset="0"/>
                <a:cs typeface="+mn-ea"/>
                <a:sym typeface="+mn-lt"/>
              </a:rPr>
              <a:t>BUSINESS POWERPOINT</a:t>
            </a:r>
            <a:endParaRPr kumimoji="1" lang="en-US" altLang="zh-CN" sz="4265" dirty="0">
              <a:solidFill>
                <a:schemeClr val="accent1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9654650" y="4561158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rgbClr val="DBEFF9">
                  <a:lumMod val="25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6" grpId="0"/>
      <p:bldP spid="9" grpId="0"/>
      <p:bldP spid="12" grpId="0" bldLvl="0" animBg="1"/>
      <p:bldP spid="16" grpId="0" bldLvl="0" animBg="1"/>
    </p:bldLst>
  </p:timing>
</p:sld>
</file>

<file path=ppt/tags/tag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10.xml><?xml version="1.0" encoding="utf-8"?>
<p:tagLst xmlns:p="http://schemas.openxmlformats.org/presentationml/2006/main">
  <p:tag name="KSO_WM_UNIT_LAYERLEVEL" val="1_1"/>
  <p:tag name="KSO_WM_TAG_VERSION" val="1.0"/>
  <p:tag name="KSO_WM_BEAUTIFY_FLAG" val="#wm#"/>
  <p:tag name="KSO_WM_UNIT_TYPE" val="i"/>
  <p:tag name="KSO_WM_UNIT_ID" val="diagram20186090_2*i*1"/>
  <p:tag name="KSO_WM_TEMPLATE_CATEGORY" val="diagram"/>
  <p:tag name="KSO_WM_TEMPLATE_INDEX" val="20186090"/>
  <p:tag name="KSO_WM_UNIT_INDEX" val="1"/>
</p:tagLst>
</file>

<file path=ppt/tags/tag11.xml><?xml version="1.0" encoding="utf-8"?>
<p:tagLst xmlns:p="http://schemas.openxmlformats.org/presentationml/2006/main">
  <p:tag name="KSO_WM_TEMPLATE_CATEGORY" val="diagram"/>
  <p:tag name="KSO_WM_TEMPLATE_INDEX" val="20186090"/>
  <p:tag name="KSO_WM_UNIT_TYPE" val="l_i"/>
  <p:tag name="KSO_WM_UNIT_INDEX" val="1_1"/>
  <p:tag name="KSO_WM_UNIT_ID" val="diagram20186090_2*l_i*1_1"/>
  <p:tag name="KSO_WM_UNIT_LAYERLEVEL" val="1_1"/>
  <p:tag name="KSO_WM_BEAUTIFY_FLAG" val="#wm#"/>
  <p:tag name="KSO_WM_TAG_VERSION" val="1.0"/>
  <p:tag name="KSO_WM_DIAGRAM_GROUP_CODE" val="l1-1"/>
  <p:tag name="KSO_WM_UNIT_LINE_FORE_SCHEMECOLOR_INDEX" val="14"/>
  <p:tag name="KSO_WM_UNIT_LINE_FILL_TYPE" val="2"/>
</p:tagLst>
</file>

<file path=ppt/tags/tag12.xml><?xml version="1.0" encoding="utf-8"?>
<p:tagLst xmlns:p="http://schemas.openxmlformats.org/presentationml/2006/main">
  <p:tag name="KSO_WM_TEMPLATE_CATEGORY" val="diagram"/>
  <p:tag name="KSO_WM_TEMPLATE_INDEX" val="20186090"/>
  <p:tag name="KSO_WM_UNIT_TYPE" val="l_i"/>
  <p:tag name="KSO_WM_UNIT_INDEX" val="1_2"/>
  <p:tag name="KSO_WM_UNIT_ID" val="diagram20186090_2*l_i*1_2"/>
  <p:tag name="KSO_WM_UNIT_LAYERLEVEL" val="1_1"/>
  <p:tag name="KSO_WM_BEAUTIFY_FLAG" val="#wm#"/>
  <p:tag name="KSO_WM_TAG_VERSION" val="1.0"/>
  <p:tag name="KSO_WM_DIAGRAM_GROUP_CODE" val="l1-1"/>
  <p:tag name="KSO_WM_UNIT_LINE_FORE_SCHEMECOLOR_INDEX" val="14"/>
  <p:tag name="KSO_WM_UNIT_LINE_FILL_TYPE" val="2"/>
</p:tagLst>
</file>

<file path=ppt/tags/tag13.xml><?xml version="1.0" encoding="utf-8"?>
<p:tagLst xmlns:p="http://schemas.openxmlformats.org/presentationml/2006/main">
  <p:tag name="KSO_WM_TEMPLATE_CATEGORY" val="diagram"/>
  <p:tag name="KSO_WM_TEMPLATE_INDEX" val="20186090"/>
  <p:tag name="KSO_WM_UNIT_TYPE" val="l_i"/>
  <p:tag name="KSO_WM_UNIT_INDEX" val="1_3"/>
  <p:tag name="KSO_WM_UNIT_ID" val="diagram20186090_2*l_i*1_3"/>
  <p:tag name="KSO_WM_UNIT_LAYERLEVEL" val="1_1"/>
  <p:tag name="KSO_WM_BEAUTIFY_FLAG" val="#wm#"/>
  <p:tag name="KSO_WM_TAG_VERSION" val="1.0"/>
  <p:tag name="KSO_WM_DIAGRAM_GROUP_CODE" val="l1-1"/>
  <p:tag name="KSO_WM_UNIT_LINE_FORE_SCHEMECOLOR_INDEX" val="14"/>
  <p:tag name="KSO_WM_UNIT_LINE_FILL_TYPE" val="2"/>
</p:tagLst>
</file>

<file path=ppt/tags/tag14.xml><?xml version="1.0" encoding="utf-8"?>
<p:tagLst xmlns:p="http://schemas.openxmlformats.org/presentationml/2006/main">
  <p:tag name="KSO_WM_TEMPLATE_CATEGORY" val="diagram"/>
  <p:tag name="KSO_WM_TEMPLATE_INDEX" val="20186090"/>
  <p:tag name="KSO_WM_UNIT_TYPE" val="h_f"/>
  <p:tag name="KSO_WM_UNIT_INDEX" val="1_3"/>
  <p:tag name="KSO_WM_UNIT_ID" val="diagram20186090_2*h_f*1_3"/>
  <p:tag name="KSO_WM_UNIT_LAYERLEVEL" val="1_1"/>
  <p:tag name="KSO_WM_UNIT_VALUE" val="38"/>
  <p:tag name="KSO_WM_UNIT_HIGHLIGHT" val="0"/>
  <p:tag name="KSO_WM_UNIT_COMPATIBLE" val="0"/>
  <p:tag name="KSO_WM_UNIT_CLEAR" val="0"/>
  <p:tag name="KSO_WM_BEAUTIFY_FLAG" val="#wm#"/>
  <p:tag name="KSO_WM_TAG_VERSION" val="1.0"/>
  <p:tag name="KSO_WM_UNIT_PRESET_TEXT" val="Adjust the spacing to adapt to Chinese typesetting, use the reference line in PPT."/>
</p:tagLst>
</file>

<file path=ppt/tags/tag1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8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9.xml><?xml version="1.0" encoding="utf-8"?>
<p:tagLst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20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1.xml><?xml version="1.0" encoding="utf-8"?>
<p:tagLst xmlns:p="http://schemas.openxmlformats.org/presentationml/2006/main">
  <p:tag name="KSO_WM_UNIT_TEXT_FILL_FORE_SCHEMECOLOR_INDEX_BRIGHTNESS" val="-0.75"/>
  <p:tag name="KSO_WM_UNIT_TEXT_FILL_FORE_SCHEMECOLOR_INDEX" val="16"/>
  <p:tag name="KSO_WM_UNIT_TEXT_FILL_TYPE" val="1"/>
</p:tagLst>
</file>

<file path=ppt/tags/tag22.xml><?xml version="1.0" encoding="utf-8"?>
<p:tagLst xmlns:p="http://schemas.openxmlformats.org/presentationml/2006/main">
  <p:tag name="KSO_WM_UNIT_FILL_FORE_SCHEMECOLOR_INDEX_BRIGHTNESS" val="-0.15"/>
  <p:tag name="KSO_WM_UNIT_FILL_FORE_SCHEMECOLOR_INDEX" val="14"/>
  <p:tag name="KSO_WM_UNIT_FILL_TYPE" val="1"/>
  <p:tag name="KSO_WM_UNIT_TEXT_FILL_FORE_SCHEMECOLOR_INDEX_BRIGHTNESS" val="-0.5"/>
  <p:tag name="KSO_WM_UNIT_TEXT_FILL_FORE_SCHEMECOLOR_INDEX" val="14"/>
  <p:tag name="KSO_WM_UNIT_TEXT_FILL_TYPE" val="1"/>
</p:tagLst>
</file>

<file path=ppt/tags/tag23.xml><?xml version="1.0" encoding="utf-8"?>
<p:tagLst xmlns:p="http://schemas.openxmlformats.org/presentationml/2006/main">
  <p:tag name="KSO_WM_TEMPLATE_CATEGORY" val="diagram"/>
  <p:tag name="KSO_WM_TEMPLATE_INDEX" val="20186010"/>
  <p:tag name="KSO_WM_TAG_VERSION" val="1.0"/>
  <p:tag name="KSO_WM_UNIT_TYPE" val="h_d"/>
  <p:tag name="KSO_WM_UNIT_INDEX" val="2_1"/>
  <p:tag name="KSO_WM_UNIT_ID" val="diagram20186010_1*h_d*2_1"/>
  <p:tag name="KSO_WM_UNIT_LAYERLEVEL" val="1_1"/>
  <p:tag name="KSO_WM_UNIT_VALUE" val="1033*1031"/>
  <p:tag name="KSO_WM_UNIT_HIGHLIGHT" val="0"/>
  <p:tag name="KSO_WM_UNIT_COMPATIBLE" val="0"/>
  <p:tag name="KSO_WM_UNIT_CLEAR" val="0"/>
  <p:tag name="KSO_WM_BEAUTIFY_FLAG" val="#wm#"/>
</p:tagLst>
</file>

<file path=ppt/tags/tag24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186010_1*i*1"/>
  <p:tag name="KSO_WM_TEMPLATE_CATEGORY" val="diagram"/>
  <p:tag name="KSO_WM_TEMPLATE_INDEX" val="20186010"/>
  <p:tag name="KSO_WM_UNIT_INDEX" val="1"/>
</p:tagLst>
</file>

<file path=ppt/tags/tag25.xml><?xml version="1.0" encoding="utf-8"?>
<p:tagLst xmlns:p="http://schemas.openxmlformats.org/presentationml/2006/main">
  <p:tag name="KSO_WM_TEMPLATE_CATEGORY" val="diagram"/>
  <p:tag name="KSO_WM_TEMPLATE_INDEX" val="20186010"/>
  <p:tag name="KSO_WM_TAG_VERSION" val="1.0"/>
  <p:tag name="KSO_WM_UNIT_TYPE" val="h_f"/>
  <p:tag name="KSO_WM_UNIT_INDEX" val="1_2"/>
  <p:tag name="KSO_WM_UNIT_ID" val="diagram20186010_1*h_f*1_2"/>
  <p:tag name="KSO_WM_UNIT_LAYERLEVEL" val="1_1"/>
  <p:tag name="KSO_WM_UNIT_VALUE" val="22"/>
  <p:tag name="KSO_WM_UNIT_HIGHLIGHT" val="0"/>
  <p:tag name="KSO_WM_UNIT_COMPATIBLE" val="0"/>
  <p:tag name="KSO_WM_UNIT_CLEAR" val="0"/>
  <p:tag name="KSO_WM_BEAUTIFY_FLAG" val="#wm#"/>
  <p:tag name="KSO_WM_UNIT_PRESET_TEXT" val="更能够让枯燥的段落赋予变化！"/>
</p:tagLst>
</file>

<file path=ppt/tags/tag2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8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30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</p:tagLst>
</file>

<file path=ppt/tags/tag31.xml><?xml version="1.0" encoding="utf-8"?>
<p:tagLst xmlns:p="http://schemas.openxmlformats.org/presentationml/2006/main">
  <p:tag name="KSO_WPP_MARK_KEY" val="509afc2d-d2de-452a-9800-981c32d7f80b"/>
  <p:tag name="COMMONDATA" val="eyJoZGlkIjoiOTRiYWY2ZDYxOTM2OTVmOTUwNjYxNzhkNWNmYTNiNjcifQ=="/>
</p:tagLst>
</file>

<file path=ppt/tags/tag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5.xml><?xml version="1.0" encoding="utf-8"?>
<p:tagLst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6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7.xml><?xml version="1.0" encoding="utf-8"?>
<p:tagLst xmlns:p="http://schemas.openxmlformats.org/presentationml/2006/main">
  <p:tag name="KSO_WM_UNIT_TEXT_FILL_FORE_SCHEMECOLOR_INDEX_BRIGHTNESS" val="-0.75"/>
  <p:tag name="KSO_WM_UNIT_TEXT_FILL_FORE_SCHEMECOLOR_INDEX" val="16"/>
  <p:tag name="KSO_WM_UNIT_TEXT_FILL_TYPE" val="1"/>
</p:tagLst>
</file>

<file path=ppt/tags/tag8.xml><?xml version="1.0" encoding="utf-8"?>
<p:tagLst xmlns:p="http://schemas.openxmlformats.org/presentationml/2006/main">
  <p:tag name="KSO_WM_UNIT_FILL_FORE_SCHEMECOLOR_INDEX_BRIGHTNESS" val="-0.15"/>
  <p:tag name="KSO_WM_UNIT_FILL_FORE_SCHEMECOLOR_INDEX" val="14"/>
  <p:tag name="KSO_WM_UNIT_FILL_TYPE" val="1"/>
  <p:tag name="KSO_WM_UNIT_TEXT_FILL_FORE_SCHEMECOLOR_INDEX_BRIGHTNESS" val="-0.5"/>
  <p:tag name="KSO_WM_UNIT_TEXT_FILL_FORE_SCHEMECOLOR_INDEX" val="14"/>
  <p:tag name="KSO_WM_UNIT_TEXT_FILL_TYPE" val="1"/>
</p:tagLst>
</file>

<file path=ppt/tags/tag9.xml><?xml version="1.0" encoding="utf-8"?>
<p:tagLst xmlns:p="http://schemas.openxmlformats.org/presentationml/2006/main">
  <p:tag name="KSO_WM_TEMPLATE_CATEGORY" val="diagram"/>
  <p:tag name="KSO_WM_TEMPLATE_INDEX" val="20186090"/>
  <p:tag name="KSO_WM_UNIT_TYPE" val="h_d"/>
  <p:tag name="KSO_WM_UNIT_INDEX" val="1_1"/>
  <p:tag name="KSO_WM_UNIT_ID" val="diagram20186090_2*h_d*1_1"/>
  <p:tag name="KSO_WM_UNIT_LAYERLEVEL" val="1_1"/>
  <p:tag name="KSO_WM_UNIT_VALUE" val="664*3384"/>
  <p:tag name="KSO_WM_UNIT_HIGHLIGHT" val="0"/>
  <p:tag name="KSO_WM_UNIT_COMPATIBLE" val="0"/>
  <p:tag name="KSO_WM_UNIT_CLEAR" val="0"/>
  <p:tag name="KSO_WM_BEAUTIFY_FLAG" val="#wm#"/>
  <p:tag name="KSO_WM_TAG_VERSION" val="1.0"/>
</p:tagLst>
</file>

<file path=ppt/theme/theme1.xml><?xml version="1.0" encoding="utf-8"?>
<a:theme xmlns:a="http://schemas.openxmlformats.org/drawingml/2006/main" name="第一PPT，www.1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第一PPT，www.1ppt.com">
  <a:themeElements>
    <a:clrScheme name="">
      <a:dk1>
        <a:srgbClr val="000000"/>
      </a:dk1>
      <a:lt1>
        <a:srgbClr val="FFFFFF"/>
      </a:lt1>
      <a:dk2>
        <a:srgbClr val="E8EEF2"/>
      </a:dk2>
      <a:lt2>
        <a:srgbClr val="F9FAFB"/>
      </a:lt2>
      <a:accent1>
        <a:srgbClr val="2B4663"/>
      </a:accent1>
      <a:accent2>
        <a:srgbClr val="5C7885"/>
      </a:accent2>
      <a:accent3>
        <a:srgbClr val="94ACBC"/>
      </a:accent3>
      <a:accent4>
        <a:srgbClr val="B9CAE1"/>
      </a:accent4>
      <a:accent5>
        <a:srgbClr val="97ABBD"/>
      </a:accent5>
      <a:accent6>
        <a:srgbClr val="3B606F"/>
      </a:accent6>
      <a:hlink>
        <a:srgbClr val="5FCBFB"/>
      </a:hlink>
      <a:folHlink>
        <a:srgbClr val="B759BC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277</Words>
  <Application>WPS 演示</Application>
  <PresentationFormat>宽屏</PresentationFormat>
  <Paragraphs>49</Paragraphs>
  <Slides>5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22" baseType="lpstr">
      <vt:lpstr>Arial</vt:lpstr>
      <vt:lpstr>宋体</vt:lpstr>
      <vt:lpstr>Wingdings</vt:lpstr>
      <vt:lpstr>Calibri</vt:lpstr>
      <vt:lpstr>Agency FB</vt:lpstr>
      <vt:lpstr>Trebuchet MS</vt:lpstr>
      <vt:lpstr>方正正黑简体</vt:lpstr>
      <vt:lpstr>黑体</vt:lpstr>
      <vt:lpstr>Calibri</vt:lpstr>
      <vt:lpstr>DINPro-Black</vt:lpstr>
      <vt:lpstr>DejaVu Math TeX Gyre</vt:lpstr>
      <vt:lpstr>微软雅黑</vt:lpstr>
      <vt:lpstr>Times New Roman</vt:lpstr>
      <vt:lpstr>Arial Unicode MS</vt:lpstr>
      <vt:lpstr>等线</vt:lpstr>
      <vt:lpstr>第一PPT，www.1ppt.com</vt:lpstr>
      <vt:lpstr>1_第一PPT，www.1ppt.com</vt:lpstr>
      <vt:lpstr>PowerPoint 演示文稿</vt:lpstr>
      <vt:lpstr>金融科技的动力机制</vt:lpstr>
      <vt:lpstr>PowerPoint 演示文稿</vt:lpstr>
      <vt:lpstr>金融科技的现实障碍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欧美商务</dc:title>
  <dc:creator>第一PPT</dc:creator>
  <cp:keywords>www.1ppt.com</cp:keywords>
  <dc:description>www.1ppt.com</dc:description>
  <cp:lastModifiedBy>小刘</cp:lastModifiedBy>
  <cp:revision>403</cp:revision>
  <dcterms:created xsi:type="dcterms:W3CDTF">2017-03-04T06:55:00Z</dcterms:created>
  <dcterms:modified xsi:type="dcterms:W3CDTF">2023-06-08T03:35:21Z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4228CE36FFE34AABAFB7560BEA55BE85</vt:lpwstr>
  </property>
  <property fmtid="{D5CDD505-2E9C-101B-9397-08002B2CF9AE}" pid="3" name="KSOProductBuildVer">
    <vt:lpwstr>2052-11.1.0.14309</vt:lpwstr>
  </property>
</Properties>
</file>