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335" r:id="rId4"/>
    <p:sldId id="337" r:id="rId6"/>
    <p:sldId id="364" r:id="rId7"/>
    <p:sldId id="365" r:id="rId8"/>
    <p:sldId id="366" r:id="rId9"/>
    <p:sldId id="367" r:id="rId10"/>
    <p:sldId id="368" r:id="rId11"/>
    <p:sldId id="369" r:id="rId12"/>
    <p:sldId id="370" r:id="rId13"/>
    <p:sldId id="371" r:id="rId14"/>
    <p:sldId id="372" r:id="rId15"/>
    <p:sldId id="373" r:id="rId16"/>
    <p:sldId id="374" r:id="rId17"/>
    <p:sldId id="375" r:id="rId18"/>
    <p:sldId id="376" r:id="rId19"/>
    <p:sldId id="377" r:id="rId20"/>
    <p:sldId id="379" r:id="rId21"/>
    <p:sldId id="380" r:id="rId22"/>
    <p:sldId id="381" r:id="rId23"/>
    <p:sldId id="382" r:id="rId24"/>
    <p:sldId id="383" r:id="rId25"/>
    <p:sldId id="384" r:id="rId26"/>
    <p:sldId id="385" r:id="rId27"/>
    <p:sldId id="386" r:id="rId28"/>
    <p:sldId id="387" r:id="rId29"/>
    <p:sldId id="388" r:id="rId30"/>
    <p:sldId id="389" r:id="rId31"/>
    <p:sldId id="390" r:id="rId32"/>
    <p:sldId id="391" r:id="rId33"/>
    <p:sldId id="392" r:id="rId34"/>
    <p:sldId id="393" r:id="rId35"/>
    <p:sldId id="394" r:id="rId36"/>
    <p:sldId id="396" r:id="rId37"/>
    <p:sldId id="397" r:id="rId38"/>
    <p:sldId id="398" r:id="rId39"/>
    <p:sldId id="399" r:id="rId40"/>
    <p:sldId id="400" r:id="rId41"/>
    <p:sldId id="401" r:id="rId42"/>
    <p:sldId id="402" r:id="rId43"/>
    <p:sldId id="403" r:id="rId44"/>
    <p:sldId id="404" r:id="rId45"/>
    <p:sldId id="405" r:id="rId46"/>
    <p:sldId id="406" r:id="rId47"/>
    <p:sldId id="407" r:id="rId48"/>
    <p:sldId id="408" r:id="rId49"/>
    <p:sldId id="409" r:id="rId50"/>
    <p:sldId id="410" r:id="rId51"/>
    <p:sldId id="411" r:id="rId52"/>
    <p:sldId id="412" r:id="rId53"/>
    <p:sldId id="413" r:id="rId54"/>
    <p:sldId id="414" r:id="rId55"/>
    <p:sldId id="416" r:id="rId56"/>
    <p:sldId id="420" r:id="rId57"/>
    <p:sldId id="419" r:id="rId58"/>
    <p:sldId id="421" r:id="rId59"/>
    <p:sldId id="363" r:id="rId60"/>
  </p:sldIdLst>
  <p:sldSz cx="12192635" cy="6858000"/>
  <p:notesSz cx="6858000" cy="9144000"/>
  <p:custDataLst>
    <p:tags r:id="rId64"/>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8" userDrawn="1">
          <p15:clr>
            <a:srgbClr val="A4A3A4"/>
          </p15:clr>
        </p15:guide>
        <p15:guide id="2" pos="38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536A"/>
    <a:srgbClr val="526580"/>
    <a:srgbClr val="FFFFFF"/>
    <a:srgbClr val="F9FAFB"/>
    <a:srgbClr val="DBEFF9"/>
    <a:srgbClr val="55375F"/>
    <a:srgbClr val="442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94662" autoAdjust="0"/>
  </p:normalViewPr>
  <p:slideViewPr>
    <p:cSldViewPr snapToGrid="0">
      <p:cViewPr>
        <p:scale>
          <a:sx n="66" d="100"/>
          <a:sy n="66" d="100"/>
        </p:scale>
        <p:origin x="-432" y="-1626"/>
      </p:cViewPr>
      <p:guideLst>
        <p:guide orient="horz" pos="2238"/>
        <p:guide pos="3802"/>
      </p:guideLst>
    </p:cSldViewPr>
  </p:slideViewPr>
  <p:outlineViewPr>
    <p:cViewPr>
      <p:scale>
        <a:sx n="33" d="100"/>
        <a:sy n="33" d="100"/>
      </p:scale>
      <p:origin x="0" y="0"/>
    </p:cViewPr>
  </p:outlin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4" Type="http://schemas.openxmlformats.org/officeDocument/2006/relationships/tags" Target="tags/tag126.xml"/><Relationship Id="rId63" Type="http://schemas.openxmlformats.org/officeDocument/2006/relationships/tableStyles" Target="tableStyles.xml"/><Relationship Id="rId62" Type="http://schemas.openxmlformats.org/officeDocument/2006/relationships/viewProps" Target="viewProps.xml"/><Relationship Id="rId61" Type="http://schemas.openxmlformats.org/officeDocument/2006/relationships/presProps" Target="presProps.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530" y="1143000"/>
            <a:ext cx="54869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0700" y="685800"/>
            <a:ext cx="60966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0700" y="685800"/>
            <a:ext cx="60966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0700" y="685800"/>
            <a:ext cx="60966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0700" y="685800"/>
            <a:ext cx="60966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0700" y="685800"/>
            <a:ext cx="60966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0700" y="685800"/>
            <a:ext cx="60966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宋体" panose="02010600030101010101" pitchFamily="2" charset="-122"/>
              </a:rPr>
            </a:fld>
            <a:endParaRPr lang="zh-CN" altLang="en-US" sz="1200">
              <a:solidFill>
                <a:prstClr val="black"/>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0700" y="685800"/>
            <a:ext cx="60966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0700" y="685800"/>
            <a:ext cx="60966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0700" y="685800"/>
            <a:ext cx="60966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0700" y="685800"/>
            <a:ext cx="60966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0700" y="685800"/>
            <a:ext cx="60966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0700" y="685800"/>
            <a:ext cx="60966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0700" y="685800"/>
            <a:ext cx="60966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0700" y="685800"/>
            <a:ext cx="60966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4.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1.png"/><Relationship Id="rId2" Type="http://schemas.openxmlformats.org/officeDocument/2006/relationships/tags" Target="../tags/tag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2.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2" name="直角三角形 1"/>
          <p:cNvSpPr/>
          <p:nvPr userDrawn="1"/>
        </p:nvSpPr>
        <p:spPr>
          <a:xfrm flipH="1">
            <a:off x="10954527" y="5535066"/>
            <a:ext cx="1238674" cy="1323287"/>
          </a:xfrm>
          <a:prstGeom prst="rtTriangle">
            <a:avLst/>
          </a:prstGeom>
          <a:solidFill>
            <a:srgbClr val="43536A"/>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schemeClr val="bg2">
                  <a:lumMod val="25000"/>
                </a:schemeClr>
              </a:solidFill>
            </a:endParaRPr>
          </a:p>
        </p:txBody>
      </p:sp>
      <p:grpSp>
        <p:nvGrpSpPr>
          <p:cNvPr id="8" name="组合 7"/>
          <p:cNvGrpSpPr/>
          <p:nvPr userDrawn="1"/>
        </p:nvGrpSpPr>
        <p:grpSpPr>
          <a:xfrm>
            <a:off x="265880" y="-446216"/>
            <a:ext cx="1454717" cy="852637"/>
            <a:chOff x="244" y="-590"/>
            <a:chExt cx="2015" cy="1180"/>
          </a:xfrm>
        </p:grpSpPr>
        <p:sp>
          <p:nvSpPr>
            <p:cNvPr id="4" name="直角三角形 3"/>
            <p:cNvSpPr/>
            <p:nvPr userDrawn="1"/>
          </p:nvSpPr>
          <p:spPr>
            <a:xfrm rot="13500000" flipV="1">
              <a:off x="1079" y="-590"/>
              <a:ext cx="1180" cy="1180"/>
            </a:xfrm>
            <a:prstGeom prst="rtTriangle">
              <a:avLst/>
            </a:prstGeom>
            <a:solidFill>
              <a:srgbClr val="526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prstClr val="white"/>
                </a:solidFill>
              </a:endParaRPr>
            </a:p>
          </p:txBody>
        </p:sp>
        <p:sp>
          <p:nvSpPr>
            <p:cNvPr id="3" name="直角三角形 2"/>
            <p:cNvSpPr/>
            <p:nvPr userDrawn="1"/>
          </p:nvSpPr>
          <p:spPr>
            <a:xfrm rot="13500000" flipV="1">
              <a:off x="244" y="-590"/>
              <a:ext cx="1180" cy="1180"/>
            </a:xfrm>
            <a:prstGeom prst="rtTriangle">
              <a:avLst/>
            </a:prstGeom>
            <a:solidFill>
              <a:srgbClr val="43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prstClr val="white"/>
                </a:solidFill>
              </a:endParaRPr>
            </a:p>
          </p:txBody>
        </p:sp>
      </p:grpSp>
      <p:sp>
        <p:nvSpPr>
          <p:cNvPr id="7" name="Title 1"/>
          <p:cNvSpPr>
            <a:spLocks noGrp="1"/>
          </p:cNvSpPr>
          <p:nvPr>
            <p:ph type="title"/>
          </p:nvPr>
        </p:nvSpPr>
        <p:spPr>
          <a:xfrm>
            <a:off x="1745999" y="154101"/>
            <a:ext cx="9796051" cy="484318"/>
          </a:xfrm>
        </p:spPr>
        <p:txBody>
          <a:bodyPr>
            <a:noAutofit/>
          </a:bodyPr>
          <a:lstStyle>
            <a:lvl1pPr>
              <a:lnSpc>
                <a:spcPct val="100000"/>
              </a:lnSpc>
              <a:defRPr sz="2665"/>
            </a:lvl1pPr>
          </a:lstStyle>
          <a:p>
            <a:r>
              <a:rPr lang="zh-CN" altLang="en-US" smtClean="0"/>
              <a:t>单击此处编辑母版标题样式</a:t>
            </a:r>
            <a:endParaRPr lang="zh-CN" altLang="en-US" dirty="0" smtClean="0"/>
          </a:p>
        </p:txBody>
      </p:sp>
    </p:spTree>
  </p:cSld>
  <p:clrMapOvr>
    <a:masterClrMapping/>
  </p:clrMapOvr>
  <p:transition spd="med" advClick="0" advTm="0">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871" y="457224"/>
            <a:ext cx="3932625" cy="1600282"/>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698" y="987476"/>
            <a:ext cx="6172808" cy="4873876"/>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835" indent="0">
              <a:buNone/>
              <a:defRPr sz="2000"/>
            </a:lvl7pPr>
            <a:lvl8pPr marL="3201035" indent="0">
              <a:buNone/>
              <a:defRPr sz="2000"/>
            </a:lvl8pPr>
            <a:lvl9pPr marL="3658235" indent="0">
              <a:buNone/>
              <a:defRPr sz="20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839871" y="2057506"/>
            <a:ext cx="3932625" cy="38117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835" indent="0">
              <a:buNone/>
              <a:defRPr sz="1000"/>
            </a:lvl7pPr>
            <a:lvl8pPr marL="3201035" indent="0">
              <a:buNone/>
              <a:defRPr sz="1000"/>
            </a:lvl8pPr>
            <a:lvl9pPr marL="3658235" indent="0">
              <a:buNone/>
              <a:defRPr sz="100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5759" y="365144"/>
            <a:ext cx="2629159" cy="58121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838283" y="365144"/>
            <a:ext cx="7735062" cy="58121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2" name="直角三角形 1"/>
          <p:cNvSpPr/>
          <p:nvPr userDrawn="1"/>
        </p:nvSpPr>
        <p:spPr>
          <a:xfrm flipH="1">
            <a:off x="10954527" y="5535066"/>
            <a:ext cx="1238674" cy="1323287"/>
          </a:xfrm>
          <a:prstGeom prst="rtTriangle">
            <a:avLst/>
          </a:prstGeom>
          <a:solidFill>
            <a:srgbClr val="43536A"/>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schemeClr val="bg2">
                  <a:lumMod val="25000"/>
                </a:schemeClr>
              </a:solidFill>
            </a:endParaRPr>
          </a:p>
        </p:txBody>
      </p:sp>
      <p:grpSp>
        <p:nvGrpSpPr>
          <p:cNvPr id="8" name="组合 7"/>
          <p:cNvGrpSpPr/>
          <p:nvPr userDrawn="1"/>
        </p:nvGrpSpPr>
        <p:grpSpPr>
          <a:xfrm>
            <a:off x="265880" y="-446216"/>
            <a:ext cx="1454717" cy="852637"/>
            <a:chOff x="244" y="-590"/>
            <a:chExt cx="2015" cy="1180"/>
          </a:xfrm>
        </p:grpSpPr>
        <p:sp>
          <p:nvSpPr>
            <p:cNvPr id="4" name="直角三角形 3"/>
            <p:cNvSpPr/>
            <p:nvPr userDrawn="1"/>
          </p:nvSpPr>
          <p:spPr>
            <a:xfrm rot="13500000" flipV="1">
              <a:off x="1079" y="-590"/>
              <a:ext cx="1180" cy="1180"/>
            </a:xfrm>
            <a:prstGeom prst="rtTriangle">
              <a:avLst/>
            </a:prstGeom>
            <a:solidFill>
              <a:srgbClr val="526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prstClr val="white"/>
                </a:solidFill>
              </a:endParaRPr>
            </a:p>
          </p:txBody>
        </p:sp>
        <p:sp>
          <p:nvSpPr>
            <p:cNvPr id="3" name="直角三角形 2"/>
            <p:cNvSpPr/>
            <p:nvPr userDrawn="1"/>
          </p:nvSpPr>
          <p:spPr>
            <a:xfrm rot="13500000" flipV="1">
              <a:off x="244" y="-590"/>
              <a:ext cx="1180" cy="1180"/>
            </a:xfrm>
            <a:prstGeom prst="rtTriangle">
              <a:avLst/>
            </a:prstGeom>
            <a:solidFill>
              <a:srgbClr val="43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prstClr val="white"/>
                </a:solidFill>
              </a:endParaRPr>
            </a:p>
          </p:txBody>
        </p:sp>
      </p:grpSp>
      <p:sp>
        <p:nvSpPr>
          <p:cNvPr id="7" name="Title 1"/>
          <p:cNvSpPr>
            <a:spLocks noGrp="1"/>
          </p:cNvSpPr>
          <p:nvPr>
            <p:ph type="title"/>
          </p:nvPr>
        </p:nvSpPr>
        <p:spPr>
          <a:xfrm>
            <a:off x="1745999" y="154101"/>
            <a:ext cx="9796051" cy="484318"/>
          </a:xfrm>
        </p:spPr>
        <p:txBody>
          <a:bodyPr>
            <a:noAutofit/>
          </a:bodyPr>
          <a:lstStyle>
            <a:lvl1pPr>
              <a:lnSpc>
                <a:spcPct val="100000"/>
              </a:lnSpc>
              <a:defRPr sz="2665"/>
            </a:lvl1pPr>
          </a:lstStyle>
          <a:p>
            <a:r>
              <a:rPr lang="zh-CN" altLang="en-US" smtClean="0"/>
              <a:t>单击此处编辑母版标题样式</a:t>
            </a:r>
            <a:endParaRPr lang="zh-CN" altLang="en-US" dirty="0" smtClean="0"/>
          </a:p>
        </p:txBody>
      </p:sp>
    </p:spTree>
  </p:cSld>
  <p:clrMapOvr>
    <a:masterClrMapping/>
  </p:clrMapOvr>
  <p:transition spd="med" advClick="0" advTm="0">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128" cy="623607"/>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2508" y="0"/>
            <a:ext cx="720128" cy="623607"/>
          </a:xfrm>
          <a:prstGeom prst="rect">
            <a:avLst/>
          </a:prstGeom>
        </p:spPr>
      </p:pic>
      <p:sp>
        <p:nvSpPr>
          <p:cNvPr id="7" name="Title 1"/>
          <p:cNvSpPr>
            <a:spLocks noGrp="1"/>
          </p:cNvSpPr>
          <p:nvPr>
            <p:ph type="title"/>
          </p:nvPr>
        </p:nvSpPr>
        <p:spPr>
          <a:xfrm>
            <a:off x="634114" y="78536"/>
            <a:ext cx="9796051" cy="484318"/>
          </a:xfrm>
        </p:spPr>
        <p:txBody>
          <a:bodyPr>
            <a:noAutofit/>
          </a:bodyPr>
          <a:lstStyle>
            <a:lvl1pPr>
              <a:lnSpc>
                <a:spcPct val="100000"/>
              </a:lnSpc>
              <a:defRPr sz="2200" b="1">
                <a:solidFill>
                  <a:schemeClr val="accent1"/>
                </a:solidFill>
              </a:defRPr>
            </a:lvl1pPr>
          </a:lstStyle>
          <a:p>
            <a:r>
              <a:rPr lang="zh-CN" altLang="en-US" smtClean="0"/>
              <a:t>单击此处编辑母版标题样式</a:t>
            </a:r>
            <a:endParaRPr lang="zh-CN" altLang="en-US" dirty="0" smtClean="0"/>
          </a:p>
        </p:txBody>
      </p:sp>
      <p:cxnSp>
        <p:nvCxnSpPr>
          <p:cNvPr id="8" name="直接连接符 7"/>
          <p:cNvCxnSpPr/>
          <p:nvPr/>
        </p:nvCxnSpPr>
        <p:spPr>
          <a:xfrm>
            <a:off x="707390" y="553085"/>
            <a:ext cx="10728000" cy="0"/>
          </a:xfrm>
          <a:prstGeom prst="line">
            <a:avLst/>
          </a:prstGeom>
          <a:ln w="127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150" y="1122420"/>
            <a:ext cx="9144900" cy="2387723"/>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524150" y="3602223"/>
            <a:ext cx="9144900" cy="16558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835" indent="0" algn="ctr">
              <a:buNone/>
              <a:defRPr sz="1600"/>
            </a:lvl7pPr>
            <a:lvl8pPr marL="3201035" indent="0" algn="ctr">
              <a:buNone/>
              <a:defRPr sz="1600"/>
            </a:lvl8pPr>
            <a:lvl9pPr marL="3658235" indent="0" algn="ctr">
              <a:buNone/>
              <a:defRPr sz="16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933" y="1709827"/>
            <a:ext cx="10516635" cy="2852884"/>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831933" y="4589700"/>
            <a:ext cx="10516635" cy="150026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835" indent="0">
              <a:buNone/>
              <a:defRPr sz="1600">
                <a:solidFill>
                  <a:schemeClr val="tx1">
                    <a:tint val="75000"/>
                  </a:schemeClr>
                </a:solidFill>
              </a:defRPr>
            </a:lvl7pPr>
            <a:lvl8pPr marL="3201035" indent="0">
              <a:buNone/>
              <a:defRPr sz="1600">
                <a:solidFill>
                  <a:schemeClr val="tx1">
                    <a:tint val="75000"/>
                  </a:schemeClr>
                </a:solidFill>
              </a:defRPr>
            </a:lvl8pPr>
            <a:lvl9pPr marL="3658235"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838283" y="1825719"/>
            <a:ext cx="5182110" cy="4351563"/>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hasCustomPrompt="1"/>
          </p:nvPr>
        </p:nvSpPr>
        <p:spPr>
          <a:xfrm>
            <a:off x="6172808" y="1825719"/>
            <a:ext cx="5182110" cy="4351563"/>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871" y="365144"/>
            <a:ext cx="10516635" cy="1325631"/>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839872" y="1681249"/>
            <a:ext cx="5158295" cy="8239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smtClean="0"/>
              <a:t>编辑母版文本样式</a:t>
            </a:r>
            <a:endParaRPr lang="zh-CN" altLang="en-US" smtClean="0"/>
          </a:p>
        </p:txBody>
      </p:sp>
      <p:sp>
        <p:nvSpPr>
          <p:cNvPr id="4" name="Content Placeholder 3"/>
          <p:cNvSpPr>
            <a:spLocks noGrp="1"/>
          </p:cNvSpPr>
          <p:nvPr>
            <p:ph sz="half" idx="2" hasCustomPrompt="1"/>
          </p:nvPr>
        </p:nvSpPr>
        <p:spPr>
          <a:xfrm>
            <a:off x="839872" y="2505204"/>
            <a:ext cx="5158295" cy="368477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hasCustomPrompt="1"/>
          </p:nvPr>
        </p:nvSpPr>
        <p:spPr>
          <a:xfrm>
            <a:off x="6172808" y="1681249"/>
            <a:ext cx="5183698" cy="8239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smtClean="0"/>
              <a:t>编辑母版文本样式</a:t>
            </a:r>
            <a:endParaRPr lang="zh-CN" altLang="en-US" smtClean="0"/>
          </a:p>
        </p:txBody>
      </p:sp>
      <p:sp>
        <p:nvSpPr>
          <p:cNvPr id="6" name="Content Placeholder 5"/>
          <p:cNvSpPr>
            <a:spLocks noGrp="1"/>
          </p:cNvSpPr>
          <p:nvPr>
            <p:ph sz="quarter" idx="4" hasCustomPrompt="1"/>
          </p:nvPr>
        </p:nvSpPr>
        <p:spPr>
          <a:xfrm>
            <a:off x="6172808" y="2505204"/>
            <a:ext cx="5183698" cy="368477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fld>
            <a:endParaRPr lang="zh-CN" altLang="en-US"/>
          </a:p>
        </p:txBody>
      </p:sp>
      <p:sp>
        <p:nvSpPr>
          <p:cNvPr id="11" name="矩形 10"/>
          <p:cNvSpPr/>
          <p:nvPr userDrawn="1"/>
        </p:nvSpPr>
        <p:spPr>
          <a:xfrm>
            <a:off x="8565985" y="5089247"/>
            <a:ext cx="1033616" cy="281305"/>
          </a:xfrm>
          <a:prstGeom prst="rect">
            <a:avLst/>
          </a:prstGeom>
        </p:spPr>
        <p:txBody>
          <a:bodyPr wrap="square">
            <a:spAutoFit/>
          </a:bodyPr>
          <a:lstStyle/>
          <a:p>
            <a:pPr defTabSz="914400"/>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模板下载：</a:t>
            </a:r>
            <a:r>
              <a:rPr lang="en-US" altLang="zh-CN" sz="135" dirty="0">
                <a:solidFill>
                  <a:prstClr val="white"/>
                </a:solidFill>
                <a:latin typeface="Calibri" panose="020F0502020204030204"/>
                <a:ea typeface="宋体" panose="02010600030101010101" pitchFamily="2" charset="-122"/>
              </a:rPr>
              <a:t>www.1ppt.com/moban/          </a:t>
            </a:r>
            <a:r>
              <a:rPr lang="zh-CN" altLang="en-US" sz="135" dirty="0">
                <a:solidFill>
                  <a:prstClr val="white"/>
                </a:solidFill>
                <a:latin typeface="Calibri" panose="020F0502020204030204"/>
                <a:ea typeface="宋体" panose="02010600030101010101" pitchFamily="2" charset="-122"/>
              </a:rPr>
              <a:t>行业</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a:t>
            </a:r>
            <a:r>
              <a:rPr lang="en-US" altLang="zh-CN" sz="135" dirty="0">
                <a:solidFill>
                  <a:prstClr val="white"/>
                </a:solidFill>
                <a:latin typeface="Calibri" panose="020F0502020204030204"/>
                <a:ea typeface="宋体" panose="02010600030101010101" pitchFamily="2" charset="-122"/>
              </a:rPr>
              <a:t>www.1ppt.com/hangye/ </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节日</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a:t>
            </a:r>
            <a:r>
              <a:rPr lang="en-US" altLang="zh-CN" sz="135" dirty="0">
                <a:solidFill>
                  <a:prstClr val="white"/>
                </a:solidFill>
                <a:latin typeface="Calibri" panose="020F0502020204030204"/>
                <a:ea typeface="宋体" panose="02010600030101010101" pitchFamily="2" charset="-122"/>
              </a:rPr>
              <a:t>www.1ppt.com/jieri/          PPT</a:t>
            </a:r>
            <a:r>
              <a:rPr lang="zh-CN" altLang="en-US" sz="135" dirty="0">
                <a:solidFill>
                  <a:prstClr val="white"/>
                </a:solidFill>
                <a:latin typeface="Calibri" panose="020F0502020204030204"/>
                <a:ea typeface="宋体" panose="02010600030101010101" pitchFamily="2" charset="-122"/>
              </a:rPr>
              <a:t>素材：</a:t>
            </a:r>
            <a:r>
              <a:rPr lang="en-US" altLang="zh-CN" sz="135" dirty="0">
                <a:solidFill>
                  <a:prstClr val="white"/>
                </a:solidFill>
                <a:latin typeface="Calibri" panose="020F0502020204030204"/>
                <a:ea typeface="宋体" panose="02010600030101010101" pitchFamily="2" charset="-122"/>
              </a:rPr>
              <a:t>www.1ppt.com/sucai/</a:t>
            </a:r>
            <a:endParaRPr lang="en-US" altLang="zh-CN" sz="135" dirty="0">
              <a:solidFill>
                <a:prstClr val="white"/>
              </a:solidFill>
              <a:latin typeface="Calibri" panose="020F0502020204030204"/>
              <a:ea typeface="宋体" panose="02010600030101010101" pitchFamily="2" charset="-122"/>
            </a:endParaRPr>
          </a:p>
          <a:p>
            <a:pPr defTabSz="914400"/>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背景图片：</a:t>
            </a:r>
            <a:r>
              <a:rPr lang="en-US" altLang="zh-CN" sz="135" dirty="0">
                <a:solidFill>
                  <a:prstClr val="white"/>
                </a:solidFill>
                <a:latin typeface="Calibri" panose="020F0502020204030204"/>
                <a:ea typeface="宋体" panose="02010600030101010101" pitchFamily="2" charset="-122"/>
              </a:rPr>
              <a:t>www.1ppt.com/beijing/        PPT</a:t>
            </a:r>
            <a:r>
              <a:rPr lang="zh-CN" altLang="en-US" sz="135" dirty="0">
                <a:solidFill>
                  <a:prstClr val="white"/>
                </a:solidFill>
                <a:latin typeface="Calibri" panose="020F0502020204030204"/>
                <a:ea typeface="宋体" panose="02010600030101010101" pitchFamily="2" charset="-122"/>
              </a:rPr>
              <a:t>图表：</a:t>
            </a:r>
            <a:r>
              <a:rPr lang="en-US" altLang="zh-CN" sz="135" dirty="0">
                <a:solidFill>
                  <a:prstClr val="white"/>
                </a:solidFill>
                <a:latin typeface="Calibri" panose="020F0502020204030204"/>
                <a:ea typeface="宋体" panose="02010600030101010101" pitchFamily="2" charset="-122"/>
              </a:rPr>
              <a:t>www.1ppt.com/tubiao/      </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精美</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下载：</a:t>
            </a:r>
            <a:r>
              <a:rPr lang="en-US" altLang="zh-CN" sz="135" dirty="0">
                <a:solidFill>
                  <a:prstClr val="white"/>
                </a:solidFill>
                <a:latin typeface="Calibri" panose="020F0502020204030204"/>
                <a:ea typeface="宋体" panose="02010600030101010101" pitchFamily="2" charset="-122"/>
              </a:rPr>
              <a:t>www.1ppt.com/xiazai/         PPT</a:t>
            </a:r>
            <a:r>
              <a:rPr lang="zh-CN" altLang="en-US" sz="135" dirty="0">
                <a:solidFill>
                  <a:prstClr val="white"/>
                </a:solidFill>
                <a:latin typeface="Calibri" panose="020F0502020204030204"/>
                <a:ea typeface="宋体" panose="02010600030101010101" pitchFamily="2" charset="-122"/>
              </a:rPr>
              <a:t>教程： </a:t>
            </a:r>
            <a:r>
              <a:rPr lang="en-US" altLang="zh-CN" sz="135" dirty="0">
                <a:solidFill>
                  <a:prstClr val="white"/>
                </a:solidFill>
                <a:latin typeface="Calibri" panose="020F0502020204030204"/>
                <a:ea typeface="宋体" panose="02010600030101010101" pitchFamily="2" charset="-122"/>
              </a:rPr>
              <a:t>www.1ppt.com/powerpoint/      </a:t>
            </a:r>
            <a:endParaRPr lang="en-US" altLang="zh-CN" sz="135" dirty="0">
              <a:solidFill>
                <a:prstClr val="white"/>
              </a:solidFill>
              <a:latin typeface="Calibri" panose="020F0502020204030204"/>
              <a:ea typeface="宋体" panose="02010600030101010101" pitchFamily="2" charset="-122"/>
            </a:endParaRPr>
          </a:p>
          <a:p>
            <a:pPr defTabSz="914400"/>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课件：</a:t>
            </a:r>
            <a:r>
              <a:rPr lang="en-US" altLang="zh-CN" sz="135" dirty="0">
                <a:solidFill>
                  <a:prstClr val="white"/>
                </a:solidFill>
                <a:latin typeface="Calibri" panose="020F0502020204030204"/>
                <a:ea typeface="宋体" panose="02010600030101010101" pitchFamily="2" charset="-122"/>
              </a:rPr>
              <a:t>www.1ppt.com/kejian/             </a:t>
            </a:r>
            <a:r>
              <a:rPr lang="zh-CN" altLang="en-US" sz="135" dirty="0">
                <a:solidFill>
                  <a:prstClr val="white"/>
                </a:solidFill>
                <a:latin typeface="Calibri" panose="020F0502020204030204"/>
                <a:ea typeface="宋体" panose="02010600030101010101" pitchFamily="2" charset="-122"/>
              </a:rPr>
              <a:t>字体下载：</a:t>
            </a:r>
            <a:r>
              <a:rPr lang="en-US" altLang="zh-CN" sz="135" dirty="0">
                <a:solidFill>
                  <a:prstClr val="white"/>
                </a:solidFill>
                <a:latin typeface="Calibri" panose="020F0502020204030204"/>
                <a:ea typeface="宋体" panose="02010600030101010101" pitchFamily="2" charset="-122"/>
              </a:rPr>
              <a:t>www.1ppt.com/ziti/</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工作总结</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a:t>
            </a:r>
            <a:r>
              <a:rPr lang="en-US" altLang="zh-CN" sz="135" dirty="0">
                <a:solidFill>
                  <a:prstClr val="white"/>
                </a:solidFill>
                <a:latin typeface="Calibri" panose="020F0502020204030204"/>
                <a:ea typeface="宋体" panose="02010600030101010101" pitchFamily="2" charset="-122"/>
              </a:rPr>
              <a:t>www.1ppt.com/xiazai/zongjie/ </a:t>
            </a:r>
            <a:r>
              <a:rPr lang="zh-CN" altLang="en-US" sz="135" dirty="0">
                <a:solidFill>
                  <a:prstClr val="white"/>
                </a:solidFill>
                <a:latin typeface="Calibri" panose="020F0502020204030204"/>
                <a:ea typeface="宋体" panose="02010600030101010101" pitchFamily="2" charset="-122"/>
              </a:rPr>
              <a:t>工作计划：</a:t>
            </a:r>
            <a:r>
              <a:rPr lang="en-US" altLang="zh-CN" sz="135" dirty="0">
                <a:solidFill>
                  <a:prstClr val="white"/>
                </a:solidFill>
                <a:latin typeface="Calibri" panose="020F0502020204030204"/>
                <a:ea typeface="宋体" panose="02010600030101010101" pitchFamily="2" charset="-122"/>
              </a:rPr>
              <a:t>www.1ppt.com/xiazai/jihua/</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商务</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a:t>
            </a:r>
            <a:r>
              <a:rPr lang="en-US" altLang="zh-CN" sz="135" dirty="0">
                <a:solidFill>
                  <a:prstClr val="white"/>
                </a:solidFill>
                <a:latin typeface="Calibri" panose="020F0502020204030204"/>
                <a:ea typeface="宋体" panose="02010600030101010101" pitchFamily="2" charset="-122"/>
              </a:rPr>
              <a:t>www.1ppt.com/moban/shangwu/  </a:t>
            </a:r>
            <a:r>
              <a:rPr lang="zh-CN" altLang="en-US" sz="135" dirty="0">
                <a:solidFill>
                  <a:prstClr val="white"/>
                </a:solidFill>
                <a:latin typeface="Calibri" panose="020F0502020204030204"/>
                <a:ea typeface="宋体" panose="02010600030101010101" pitchFamily="2" charset="-122"/>
              </a:rPr>
              <a:t>个人简历</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a:t>
            </a:r>
            <a:r>
              <a:rPr lang="en-US" altLang="zh-CN" sz="135" dirty="0">
                <a:solidFill>
                  <a:prstClr val="white"/>
                </a:solidFill>
                <a:latin typeface="Calibri" panose="020F0502020204030204"/>
                <a:ea typeface="宋体" panose="02010600030101010101" pitchFamily="2" charset="-122"/>
              </a:rPr>
              <a:t>www.1ppt.com/xiazai/jianli/  </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毕业答辩</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a:t>
            </a:r>
            <a:r>
              <a:rPr lang="en-US" altLang="zh-CN" sz="135" dirty="0">
                <a:solidFill>
                  <a:prstClr val="white"/>
                </a:solidFill>
                <a:latin typeface="Calibri" panose="020F0502020204030204"/>
                <a:ea typeface="宋体" panose="02010600030101010101" pitchFamily="2" charset="-122"/>
              </a:rPr>
              <a:t>www.1ppt.com/xiazai/dabian/  </a:t>
            </a:r>
            <a:r>
              <a:rPr lang="zh-CN" altLang="en-US" sz="135" dirty="0">
                <a:solidFill>
                  <a:prstClr val="white"/>
                </a:solidFill>
                <a:latin typeface="Calibri" panose="020F0502020204030204"/>
                <a:ea typeface="宋体" panose="02010600030101010101" pitchFamily="2" charset="-122"/>
              </a:rPr>
              <a:t>工作汇报</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a:t>
            </a:r>
            <a:r>
              <a:rPr lang="en-US" altLang="zh-CN" sz="135" dirty="0">
                <a:solidFill>
                  <a:prstClr val="white"/>
                </a:solidFill>
                <a:latin typeface="Calibri" panose="020F0502020204030204"/>
                <a:ea typeface="宋体" panose="02010600030101010101" pitchFamily="2" charset="-122"/>
              </a:rPr>
              <a:t>www.1ppt.com/xiazai/huibao/    </a:t>
            </a:r>
            <a:endParaRPr lang="en-US" altLang="zh-CN" sz="135" dirty="0">
              <a:solidFill>
                <a:prstClr val="white"/>
              </a:solidFill>
              <a:latin typeface="Calibri" panose="020F0502020204030204"/>
              <a:ea typeface="宋体" panose="02010600030101010101" pitchFamily="2" charset="-122"/>
            </a:endParaRPr>
          </a:p>
          <a:p>
            <a:pPr defTabSz="914400"/>
            <a:r>
              <a:rPr lang="en-US" altLang="zh-CN" sz="135" dirty="0">
                <a:solidFill>
                  <a:prstClr val="white"/>
                </a:solidFill>
                <a:latin typeface="Calibri" panose="020F0502020204030204"/>
                <a:ea typeface="宋体" panose="02010600030101010101" pitchFamily="2" charset="-122"/>
              </a:rPr>
              <a:t> </a:t>
            </a:r>
            <a:endParaRPr lang="en-US" altLang="zh-CN" sz="135" dirty="0">
              <a:solidFill>
                <a:prstClr val="white"/>
              </a:solidFill>
              <a:latin typeface="Calibri" panose="020F0502020204030204"/>
              <a:ea typeface="宋体" panose="02010600030101010101" pitchFamily="2" charset="-122"/>
            </a:endParaRPr>
          </a:p>
        </p:txBody>
      </p:sp>
    </p:spTree>
  </p:cSld>
  <p:clrMapOvr>
    <a:masterClrMapping/>
  </p:clrMapOvr>
  <p:transition spd="med"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128" cy="623607"/>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2508" y="0"/>
            <a:ext cx="720128" cy="623607"/>
          </a:xfrm>
          <a:prstGeom prst="rect">
            <a:avLst/>
          </a:prstGeom>
        </p:spPr>
      </p:pic>
      <p:sp>
        <p:nvSpPr>
          <p:cNvPr id="7" name="Title 1"/>
          <p:cNvSpPr>
            <a:spLocks noGrp="1"/>
          </p:cNvSpPr>
          <p:nvPr>
            <p:ph type="title"/>
          </p:nvPr>
        </p:nvSpPr>
        <p:spPr>
          <a:xfrm>
            <a:off x="719839" y="107111"/>
            <a:ext cx="9796051" cy="484318"/>
          </a:xfrm>
        </p:spPr>
        <p:txBody>
          <a:bodyPr>
            <a:noAutofit/>
          </a:bodyPr>
          <a:lstStyle>
            <a:lvl1pPr>
              <a:lnSpc>
                <a:spcPct val="100000"/>
              </a:lnSpc>
              <a:defRPr sz="2200" b="1"/>
            </a:lvl1pPr>
          </a:lstStyle>
          <a:p>
            <a:r>
              <a:rPr lang="zh-CN" altLang="en-US" smtClean="0"/>
              <a:t>单击此处编辑母版标题样式</a:t>
            </a:r>
            <a:endParaRPr lang="zh-CN" altLang="en-US" dirty="0" smtClean="0"/>
          </a:p>
        </p:txBody>
      </p:sp>
      <p:cxnSp>
        <p:nvCxnSpPr>
          <p:cNvPr id="8" name="直接连接符 7"/>
          <p:cNvCxnSpPr/>
          <p:nvPr/>
        </p:nvCxnSpPr>
        <p:spPr>
          <a:xfrm>
            <a:off x="707390" y="553085"/>
            <a:ext cx="10728000" cy="0"/>
          </a:xfrm>
          <a:prstGeom prst="line">
            <a:avLst/>
          </a:prstGeom>
          <a:ln w="127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871" y="457224"/>
            <a:ext cx="3932625" cy="1600282"/>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5183698" y="987476"/>
            <a:ext cx="6172808" cy="48738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hasCustomPrompt="1"/>
          </p:nvPr>
        </p:nvSpPr>
        <p:spPr>
          <a:xfrm>
            <a:off x="839871" y="2057506"/>
            <a:ext cx="3932625" cy="38117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835" indent="0">
              <a:buNone/>
              <a:defRPr sz="1000"/>
            </a:lvl7pPr>
            <a:lvl8pPr marL="3201035" indent="0">
              <a:buNone/>
              <a:defRPr sz="1000"/>
            </a:lvl8pPr>
            <a:lvl9pPr marL="3658235" indent="0">
              <a:buNone/>
              <a:defRPr sz="100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871" y="457224"/>
            <a:ext cx="3932625" cy="1600282"/>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698" y="987476"/>
            <a:ext cx="6172808" cy="4873876"/>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835" indent="0">
              <a:buNone/>
              <a:defRPr sz="2000"/>
            </a:lvl7pPr>
            <a:lvl8pPr marL="3201035" indent="0">
              <a:buNone/>
              <a:defRPr sz="2000"/>
            </a:lvl8pPr>
            <a:lvl9pPr marL="3658235" indent="0">
              <a:buNone/>
              <a:defRPr sz="20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839871" y="2057506"/>
            <a:ext cx="3932625" cy="38117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835" indent="0">
              <a:buNone/>
              <a:defRPr sz="1000"/>
            </a:lvl7pPr>
            <a:lvl8pPr marL="3201035" indent="0">
              <a:buNone/>
              <a:defRPr sz="1000"/>
            </a:lvl8pPr>
            <a:lvl9pPr marL="3658235" indent="0">
              <a:buNone/>
              <a:defRPr sz="100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5759" y="365144"/>
            <a:ext cx="2629159" cy="58121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838283" y="365144"/>
            <a:ext cx="7735062" cy="58121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150" y="1122420"/>
            <a:ext cx="9144900" cy="2387723"/>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524150" y="3602223"/>
            <a:ext cx="9144900" cy="16558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835" indent="0" algn="ctr">
              <a:buNone/>
              <a:defRPr sz="1600"/>
            </a:lvl7pPr>
            <a:lvl8pPr marL="3201035" indent="0" algn="ctr">
              <a:buNone/>
              <a:defRPr sz="1600"/>
            </a:lvl8pPr>
            <a:lvl9pPr marL="3658235" indent="0" algn="ctr">
              <a:buNone/>
              <a:defRPr sz="16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933" y="1709827"/>
            <a:ext cx="10516635" cy="2852884"/>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831933" y="4589700"/>
            <a:ext cx="10516635" cy="150026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835" indent="0">
              <a:buNone/>
              <a:defRPr sz="1600">
                <a:solidFill>
                  <a:schemeClr val="tx1">
                    <a:tint val="75000"/>
                  </a:schemeClr>
                </a:solidFill>
              </a:defRPr>
            </a:lvl7pPr>
            <a:lvl8pPr marL="3201035" indent="0">
              <a:buNone/>
              <a:defRPr sz="1600">
                <a:solidFill>
                  <a:schemeClr val="tx1">
                    <a:tint val="75000"/>
                  </a:schemeClr>
                </a:solidFill>
              </a:defRPr>
            </a:lvl8pPr>
            <a:lvl9pPr marL="3658235"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838283" y="1825719"/>
            <a:ext cx="5182110" cy="4351563"/>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hasCustomPrompt="1"/>
          </p:nvPr>
        </p:nvSpPr>
        <p:spPr>
          <a:xfrm>
            <a:off x="6172808" y="1825719"/>
            <a:ext cx="5182110" cy="4351563"/>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871" y="365144"/>
            <a:ext cx="10516635" cy="1325631"/>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839872" y="1681249"/>
            <a:ext cx="5158295" cy="8239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smtClean="0"/>
              <a:t>编辑母版文本样式</a:t>
            </a:r>
            <a:endParaRPr lang="zh-CN" altLang="en-US" smtClean="0"/>
          </a:p>
        </p:txBody>
      </p:sp>
      <p:sp>
        <p:nvSpPr>
          <p:cNvPr id="4" name="Content Placeholder 3"/>
          <p:cNvSpPr>
            <a:spLocks noGrp="1"/>
          </p:cNvSpPr>
          <p:nvPr>
            <p:ph sz="half" idx="2" hasCustomPrompt="1"/>
          </p:nvPr>
        </p:nvSpPr>
        <p:spPr>
          <a:xfrm>
            <a:off x="839872" y="2505204"/>
            <a:ext cx="5158295" cy="368477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hasCustomPrompt="1"/>
          </p:nvPr>
        </p:nvSpPr>
        <p:spPr>
          <a:xfrm>
            <a:off x="6172808" y="1681249"/>
            <a:ext cx="5183698" cy="8239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smtClean="0"/>
              <a:t>编辑母版文本样式</a:t>
            </a:r>
            <a:endParaRPr lang="zh-CN" altLang="en-US" smtClean="0"/>
          </a:p>
        </p:txBody>
      </p:sp>
      <p:sp>
        <p:nvSpPr>
          <p:cNvPr id="6" name="Content Placeholder 5"/>
          <p:cNvSpPr>
            <a:spLocks noGrp="1"/>
          </p:cNvSpPr>
          <p:nvPr>
            <p:ph sz="quarter" idx="4" hasCustomPrompt="1"/>
          </p:nvPr>
        </p:nvSpPr>
        <p:spPr>
          <a:xfrm>
            <a:off x="6172808" y="2505204"/>
            <a:ext cx="5183698" cy="368477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fld>
            <a:endParaRPr lang="zh-CN" altLang="en-US"/>
          </a:p>
        </p:txBody>
      </p:sp>
      <p:sp>
        <p:nvSpPr>
          <p:cNvPr id="11" name="矩形 10"/>
          <p:cNvSpPr/>
          <p:nvPr userDrawn="1"/>
        </p:nvSpPr>
        <p:spPr>
          <a:xfrm>
            <a:off x="8565985" y="5089247"/>
            <a:ext cx="1033616" cy="281305"/>
          </a:xfrm>
          <a:prstGeom prst="rect">
            <a:avLst/>
          </a:prstGeom>
        </p:spPr>
        <p:txBody>
          <a:bodyPr wrap="square">
            <a:spAutoFit/>
          </a:bodyPr>
          <a:lstStyle/>
          <a:p>
            <a:pPr defTabSz="914400"/>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模板下载：</a:t>
            </a:r>
            <a:r>
              <a:rPr lang="en-US" altLang="zh-CN" sz="135" dirty="0">
                <a:solidFill>
                  <a:prstClr val="white"/>
                </a:solidFill>
                <a:latin typeface="Calibri" panose="020F0502020204030204"/>
                <a:ea typeface="宋体" panose="02010600030101010101" pitchFamily="2" charset="-122"/>
              </a:rPr>
              <a:t>www.1ppt.com/moban/          </a:t>
            </a:r>
            <a:r>
              <a:rPr lang="zh-CN" altLang="en-US" sz="135" dirty="0">
                <a:solidFill>
                  <a:prstClr val="white"/>
                </a:solidFill>
                <a:latin typeface="Calibri" panose="020F0502020204030204"/>
                <a:ea typeface="宋体" panose="02010600030101010101" pitchFamily="2" charset="-122"/>
              </a:rPr>
              <a:t>行业</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a:t>
            </a:r>
            <a:r>
              <a:rPr lang="en-US" altLang="zh-CN" sz="135" dirty="0">
                <a:solidFill>
                  <a:prstClr val="white"/>
                </a:solidFill>
                <a:latin typeface="Calibri" panose="020F0502020204030204"/>
                <a:ea typeface="宋体" panose="02010600030101010101" pitchFamily="2" charset="-122"/>
              </a:rPr>
              <a:t>www.1ppt.com/hangye/ </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节日</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a:t>
            </a:r>
            <a:r>
              <a:rPr lang="en-US" altLang="zh-CN" sz="135" dirty="0">
                <a:solidFill>
                  <a:prstClr val="white"/>
                </a:solidFill>
                <a:latin typeface="Calibri" panose="020F0502020204030204"/>
                <a:ea typeface="宋体" panose="02010600030101010101" pitchFamily="2" charset="-122"/>
              </a:rPr>
              <a:t>www.1ppt.com/jieri/          PPT</a:t>
            </a:r>
            <a:r>
              <a:rPr lang="zh-CN" altLang="en-US" sz="135" dirty="0">
                <a:solidFill>
                  <a:prstClr val="white"/>
                </a:solidFill>
                <a:latin typeface="Calibri" panose="020F0502020204030204"/>
                <a:ea typeface="宋体" panose="02010600030101010101" pitchFamily="2" charset="-122"/>
              </a:rPr>
              <a:t>素材：</a:t>
            </a:r>
            <a:r>
              <a:rPr lang="en-US" altLang="zh-CN" sz="135" dirty="0">
                <a:solidFill>
                  <a:prstClr val="white"/>
                </a:solidFill>
                <a:latin typeface="Calibri" panose="020F0502020204030204"/>
                <a:ea typeface="宋体" panose="02010600030101010101" pitchFamily="2" charset="-122"/>
              </a:rPr>
              <a:t>www.1ppt.com/sucai/</a:t>
            </a:r>
            <a:endParaRPr lang="en-US" altLang="zh-CN" sz="135" dirty="0">
              <a:solidFill>
                <a:prstClr val="white"/>
              </a:solidFill>
              <a:latin typeface="Calibri" panose="020F0502020204030204"/>
              <a:ea typeface="宋体" panose="02010600030101010101" pitchFamily="2" charset="-122"/>
            </a:endParaRPr>
          </a:p>
          <a:p>
            <a:pPr defTabSz="914400"/>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背景图片：</a:t>
            </a:r>
            <a:r>
              <a:rPr lang="en-US" altLang="zh-CN" sz="135" dirty="0">
                <a:solidFill>
                  <a:prstClr val="white"/>
                </a:solidFill>
                <a:latin typeface="Calibri" panose="020F0502020204030204"/>
                <a:ea typeface="宋体" panose="02010600030101010101" pitchFamily="2" charset="-122"/>
              </a:rPr>
              <a:t>www.1ppt.com/beijing/        PPT</a:t>
            </a:r>
            <a:r>
              <a:rPr lang="zh-CN" altLang="en-US" sz="135" dirty="0">
                <a:solidFill>
                  <a:prstClr val="white"/>
                </a:solidFill>
                <a:latin typeface="Calibri" panose="020F0502020204030204"/>
                <a:ea typeface="宋体" panose="02010600030101010101" pitchFamily="2" charset="-122"/>
              </a:rPr>
              <a:t>图表：</a:t>
            </a:r>
            <a:r>
              <a:rPr lang="en-US" altLang="zh-CN" sz="135" dirty="0">
                <a:solidFill>
                  <a:prstClr val="white"/>
                </a:solidFill>
                <a:latin typeface="Calibri" panose="020F0502020204030204"/>
                <a:ea typeface="宋体" panose="02010600030101010101" pitchFamily="2" charset="-122"/>
              </a:rPr>
              <a:t>www.1ppt.com/tubiao/      </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精美</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下载：</a:t>
            </a:r>
            <a:r>
              <a:rPr lang="en-US" altLang="zh-CN" sz="135" dirty="0">
                <a:solidFill>
                  <a:prstClr val="white"/>
                </a:solidFill>
                <a:latin typeface="Calibri" panose="020F0502020204030204"/>
                <a:ea typeface="宋体" panose="02010600030101010101" pitchFamily="2" charset="-122"/>
              </a:rPr>
              <a:t>www.1ppt.com/xiazai/         PPT</a:t>
            </a:r>
            <a:r>
              <a:rPr lang="zh-CN" altLang="en-US" sz="135" dirty="0">
                <a:solidFill>
                  <a:prstClr val="white"/>
                </a:solidFill>
                <a:latin typeface="Calibri" panose="020F0502020204030204"/>
                <a:ea typeface="宋体" panose="02010600030101010101" pitchFamily="2" charset="-122"/>
              </a:rPr>
              <a:t>教程： </a:t>
            </a:r>
            <a:r>
              <a:rPr lang="en-US" altLang="zh-CN" sz="135" dirty="0">
                <a:solidFill>
                  <a:prstClr val="white"/>
                </a:solidFill>
                <a:latin typeface="Calibri" panose="020F0502020204030204"/>
                <a:ea typeface="宋体" panose="02010600030101010101" pitchFamily="2" charset="-122"/>
              </a:rPr>
              <a:t>www.1ppt.com/powerpoint/      </a:t>
            </a:r>
            <a:endParaRPr lang="en-US" altLang="zh-CN" sz="135" dirty="0">
              <a:solidFill>
                <a:prstClr val="white"/>
              </a:solidFill>
              <a:latin typeface="Calibri" panose="020F0502020204030204"/>
              <a:ea typeface="宋体" panose="02010600030101010101" pitchFamily="2" charset="-122"/>
            </a:endParaRPr>
          </a:p>
          <a:p>
            <a:pPr defTabSz="914400"/>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课件：</a:t>
            </a:r>
            <a:r>
              <a:rPr lang="en-US" altLang="zh-CN" sz="135" dirty="0">
                <a:solidFill>
                  <a:prstClr val="white"/>
                </a:solidFill>
                <a:latin typeface="Calibri" panose="020F0502020204030204"/>
                <a:ea typeface="宋体" panose="02010600030101010101" pitchFamily="2" charset="-122"/>
              </a:rPr>
              <a:t>www.1ppt.com/kejian/             </a:t>
            </a:r>
            <a:r>
              <a:rPr lang="zh-CN" altLang="en-US" sz="135" dirty="0">
                <a:solidFill>
                  <a:prstClr val="white"/>
                </a:solidFill>
                <a:latin typeface="Calibri" panose="020F0502020204030204"/>
                <a:ea typeface="宋体" panose="02010600030101010101" pitchFamily="2" charset="-122"/>
              </a:rPr>
              <a:t>字体下载：</a:t>
            </a:r>
            <a:r>
              <a:rPr lang="en-US" altLang="zh-CN" sz="135" dirty="0">
                <a:solidFill>
                  <a:prstClr val="white"/>
                </a:solidFill>
                <a:latin typeface="Calibri" panose="020F0502020204030204"/>
                <a:ea typeface="宋体" panose="02010600030101010101" pitchFamily="2" charset="-122"/>
              </a:rPr>
              <a:t>www.1ppt.com/ziti/</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工作总结</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a:t>
            </a:r>
            <a:r>
              <a:rPr lang="en-US" altLang="zh-CN" sz="135" dirty="0">
                <a:solidFill>
                  <a:prstClr val="white"/>
                </a:solidFill>
                <a:latin typeface="Calibri" panose="020F0502020204030204"/>
                <a:ea typeface="宋体" panose="02010600030101010101" pitchFamily="2" charset="-122"/>
              </a:rPr>
              <a:t>www.1ppt.com/xiazai/zongjie/ </a:t>
            </a:r>
            <a:r>
              <a:rPr lang="zh-CN" altLang="en-US" sz="135" dirty="0">
                <a:solidFill>
                  <a:prstClr val="white"/>
                </a:solidFill>
                <a:latin typeface="Calibri" panose="020F0502020204030204"/>
                <a:ea typeface="宋体" panose="02010600030101010101" pitchFamily="2" charset="-122"/>
              </a:rPr>
              <a:t>工作计划：</a:t>
            </a:r>
            <a:r>
              <a:rPr lang="en-US" altLang="zh-CN" sz="135" dirty="0">
                <a:solidFill>
                  <a:prstClr val="white"/>
                </a:solidFill>
                <a:latin typeface="Calibri" panose="020F0502020204030204"/>
                <a:ea typeface="宋体" panose="02010600030101010101" pitchFamily="2" charset="-122"/>
              </a:rPr>
              <a:t>www.1ppt.com/xiazai/jihua/</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商务</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a:t>
            </a:r>
            <a:r>
              <a:rPr lang="en-US" altLang="zh-CN" sz="135" dirty="0">
                <a:solidFill>
                  <a:prstClr val="white"/>
                </a:solidFill>
                <a:latin typeface="Calibri" panose="020F0502020204030204"/>
                <a:ea typeface="宋体" panose="02010600030101010101" pitchFamily="2" charset="-122"/>
              </a:rPr>
              <a:t>www.1ppt.com/moban/shangwu/  </a:t>
            </a:r>
            <a:r>
              <a:rPr lang="zh-CN" altLang="en-US" sz="135" dirty="0">
                <a:solidFill>
                  <a:prstClr val="white"/>
                </a:solidFill>
                <a:latin typeface="Calibri" panose="020F0502020204030204"/>
                <a:ea typeface="宋体" panose="02010600030101010101" pitchFamily="2" charset="-122"/>
              </a:rPr>
              <a:t>个人简历</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a:t>
            </a:r>
            <a:r>
              <a:rPr lang="en-US" altLang="zh-CN" sz="135" dirty="0">
                <a:solidFill>
                  <a:prstClr val="white"/>
                </a:solidFill>
                <a:latin typeface="Calibri" panose="020F0502020204030204"/>
                <a:ea typeface="宋体" panose="02010600030101010101" pitchFamily="2" charset="-122"/>
              </a:rPr>
              <a:t>www.1ppt.com/xiazai/jianli/  </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毕业答辩</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a:t>
            </a:r>
            <a:r>
              <a:rPr lang="en-US" altLang="zh-CN" sz="135" dirty="0">
                <a:solidFill>
                  <a:prstClr val="white"/>
                </a:solidFill>
                <a:latin typeface="Calibri" panose="020F0502020204030204"/>
                <a:ea typeface="宋体" panose="02010600030101010101" pitchFamily="2" charset="-122"/>
              </a:rPr>
              <a:t>www.1ppt.com/xiazai/dabian/  </a:t>
            </a:r>
            <a:r>
              <a:rPr lang="zh-CN" altLang="en-US" sz="135" dirty="0">
                <a:solidFill>
                  <a:prstClr val="white"/>
                </a:solidFill>
                <a:latin typeface="Calibri" panose="020F0502020204030204"/>
                <a:ea typeface="宋体" panose="02010600030101010101" pitchFamily="2" charset="-122"/>
              </a:rPr>
              <a:t>工作汇报</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a:t>
            </a:r>
            <a:r>
              <a:rPr lang="en-US" altLang="zh-CN" sz="135" dirty="0">
                <a:solidFill>
                  <a:prstClr val="white"/>
                </a:solidFill>
                <a:latin typeface="Calibri" panose="020F0502020204030204"/>
                <a:ea typeface="宋体" panose="02010600030101010101" pitchFamily="2" charset="-122"/>
              </a:rPr>
              <a:t>www.1ppt.com/xiazai/huibao/    </a:t>
            </a:r>
            <a:endParaRPr lang="en-US" altLang="zh-CN" sz="135" dirty="0">
              <a:solidFill>
                <a:prstClr val="white"/>
              </a:solidFill>
              <a:latin typeface="Calibri" panose="020F0502020204030204"/>
              <a:ea typeface="宋体" panose="02010600030101010101" pitchFamily="2" charset="-122"/>
            </a:endParaRPr>
          </a:p>
          <a:p>
            <a:pPr defTabSz="914400"/>
            <a:r>
              <a:rPr lang="en-US" altLang="zh-CN" sz="135" dirty="0">
                <a:solidFill>
                  <a:prstClr val="white"/>
                </a:solidFill>
                <a:latin typeface="Calibri" panose="020F0502020204030204"/>
                <a:ea typeface="宋体" panose="02010600030101010101" pitchFamily="2" charset="-122"/>
              </a:rPr>
              <a:t> </a:t>
            </a:r>
            <a:endParaRPr lang="en-US" altLang="zh-CN" sz="135" dirty="0">
              <a:solidFill>
                <a:prstClr val="white"/>
              </a:solidFill>
              <a:latin typeface="Calibri" panose="020F0502020204030204"/>
              <a:ea typeface="宋体" panose="02010600030101010101" pitchFamily="2" charset="-122"/>
            </a:endParaRPr>
          </a:p>
        </p:txBody>
      </p:sp>
    </p:spTree>
  </p:cSld>
  <p:clrMapOvr>
    <a:masterClrMapping/>
  </p:clrMapOvr>
  <p:transition spd="med" advClick="0"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871" y="457224"/>
            <a:ext cx="3932625" cy="1600282"/>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5183698" y="987476"/>
            <a:ext cx="6172808" cy="48738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hasCustomPrompt="1"/>
          </p:nvPr>
        </p:nvSpPr>
        <p:spPr>
          <a:xfrm>
            <a:off x="839871" y="2057506"/>
            <a:ext cx="3932625" cy="38117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835" indent="0">
              <a:buNone/>
              <a:defRPr sz="1000"/>
            </a:lvl7pPr>
            <a:lvl8pPr marL="3201035" indent="0">
              <a:buNone/>
              <a:defRPr sz="1000"/>
            </a:lvl8pPr>
            <a:lvl9pPr marL="3658235" indent="0">
              <a:buNone/>
              <a:defRPr sz="100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83" y="365144"/>
            <a:ext cx="10516635" cy="1325631"/>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83" y="1825719"/>
            <a:ext cx="10516635" cy="4351563"/>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838283" y="6356678"/>
            <a:ext cx="2743470" cy="365144"/>
          </a:xfrm>
          <a:prstGeom prst="rect">
            <a:avLst/>
          </a:prstGeom>
        </p:spPr>
        <p:txBody>
          <a:bodyPr vert="horz" lIns="91440" tIns="45720" rIns="91440" bIns="45720" rtlCol="0" anchor="ctr"/>
          <a:lstStyle>
            <a:lvl1pPr algn="l">
              <a:defRPr sz="1200">
                <a:solidFill>
                  <a:schemeClr val="tx1">
                    <a:tint val="75000"/>
                  </a:schemeClr>
                </a:solidFill>
              </a:defRPr>
            </a:lvl1p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3"/>
          </p:nvPr>
        </p:nvSpPr>
        <p:spPr>
          <a:xfrm>
            <a:off x="4038998" y="6356678"/>
            <a:ext cx="4115205" cy="3651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1448" y="6356678"/>
            <a:ext cx="2743470" cy="365144"/>
          </a:xfrm>
          <a:prstGeom prst="rect">
            <a:avLst/>
          </a:prstGeom>
        </p:spPr>
        <p:txBody>
          <a:bodyPr vert="horz" lIns="91440" tIns="45720" rIns="91440" bIns="45720" rtlCol="0" anchor="ctr"/>
          <a:lstStyle>
            <a:lvl1pPr algn="r">
              <a:defRPr sz="1200">
                <a:solidFill>
                  <a:schemeClr val="tx1">
                    <a:tint val="75000"/>
                  </a:schemeClr>
                </a:solidFill>
              </a:defRPr>
            </a:lvl1pPr>
          </a:lstStyle>
          <a:p>
            <a:fld id="{D27987A4-0198-42B4-AAAE-EDBADA4485A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advClick="0" advTm="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83" y="365144"/>
            <a:ext cx="10516635" cy="1325631"/>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83" y="1825719"/>
            <a:ext cx="10516635" cy="4351563"/>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838283" y="6356678"/>
            <a:ext cx="2743470" cy="365144"/>
          </a:xfrm>
          <a:prstGeom prst="rect">
            <a:avLst/>
          </a:prstGeom>
        </p:spPr>
        <p:txBody>
          <a:bodyPr vert="horz" lIns="91440" tIns="45720" rIns="91440" bIns="45720" rtlCol="0" anchor="ctr"/>
          <a:lstStyle>
            <a:lvl1pPr algn="l">
              <a:defRPr sz="1200">
                <a:solidFill>
                  <a:schemeClr val="tx1">
                    <a:tint val="75000"/>
                  </a:schemeClr>
                </a:solidFill>
              </a:defRPr>
            </a:lvl1p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3"/>
          </p:nvPr>
        </p:nvSpPr>
        <p:spPr>
          <a:xfrm>
            <a:off x="4038998" y="6356678"/>
            <a:ext cx="4115205" cy="3651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1448" y="6356678"/>
            <a:ext cx="2743470" cy="365144"/>
          </a:xfrm>
          <a:prstGeom prst="rect">
            <a:avLst/>
          </a:prstGeom>
        </p:spPr>
        <p:txBody>
          <a:bodyPr vert="horz" lIns="91440" tIns="45720" rIns="91440" bIns="45720" rtlCol="0" anchor="ctr"/>
          <a:lstStyle>
            <a:lvl1pPr algn="r">
              <a:defRPr sz="1200">
                <a:solidFill>
                  <a:schemeClr val="tx1">
                    <a:tint val="75000"/>
                  </a:schemeClr>
                </a:solidFill>
              </a:defRPr>
            </a:lvl1pPr>
          </a:lstStyle>
          <a:p>
            <a:fld id="{D27987A4-0198-42B4-AAAE-EDBADA4485A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med" advClick="0" advTm="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7.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image" Target="../media/image3.jpeg"/><Relationship Id="rId1" Type="http://schemas.openxmlformats.org/officeDocument/2006/relationships/tags" Target="../tags/tag5.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5.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image" Target="../media/image3.jpeg"/><Relationship Id="rId1" Type="http://schemas.openxmlformats.org/officeDocument/2006/relationships/tags" Target="../tags/tag2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11.jpeg"/><Relationship Id="rId1" Type="http://schemas.openxmlformats.org/officeDocument/2006/relationships/tags" Target="../tags/tag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12.png"/><Relationship Id="rId1" Type="http://schemas.openxmlformats.org/officeDocument/2006/relationships/tags" Target="../tags/tag32.xm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image" Target="../media/image3.jpeg"/><Relationship Id="rId1" Type="http://schemas.openxmlformats.org/officeDocument/2006/relationships/tags" Target="../tags/tag33.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38.xml"/><Relationship Id="rId2" Type="http://schemas.openxmlformats.org/officeDocument/2006/relationships/image" Target="../media/image13.jpeg"/><Relationship Id="rId1" Type="http://schemas.openxmlformats.org/officeDocument/2006/relationships/tags" Target="../tags/tag37.xml"/></Relationships>
</file>

<file path=ppt/slides/_rels/slide19.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image" Target="../media/image14.jpeg"/><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0" Type="http://schemas.openxmlformats.org/officeDocument/2006/relationships/slideLayout" Target="../slideLayouts/slideLayout14.xml"/><Relationship Id="rId1" Type="http://schemas.openxmlformats.org/officeDocument/2006/relationships/tags" Target="../tags/tag39.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10.xml"/><Relationship Id="rId2" Type="http://schemas.openxmlformats.org/officeDocument/2006/relationships/image" Target="../media/image4.png"/><Relationship Id="rId1" Type="http://schemas.openxmlformats.org/officeDocument/2006/relationships/tags" Target="../tags/tag9.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image" Target="../media/image3.jpeg"/><Relationship Id="rId1" Type="http://schemas.openxmlformats.org/officeDocument/2006/relationships/tags" Target="../tags/tag4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15.jpeg"/><Relationship Id="rId1" Type="http://schemas.openxmlformats.org/officeDocument/2006/relationships/tags" Target="../tags/tag51.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55.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image" Target="../media/image3.jpeg"/><Relationship Id="rId1" Type="http://schemas.openxmlformats.org/officeDocument/2006/relationships/tags" Target="../tags/tag56.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16.jpeg"/><Relationship Id="rId2" Type="http://schemas.openxmlformats.org/officeDocument/2006/relationships/tags" Target="../tags/tag61.xml"/><Relationship Id="rId1" Type="http://schemas.openxmlformats.org/officeDocument/2006/relationships/tags" Target="../tags/tag60.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17.jpeg"/><Relationship Id="rId2" Type="http://schemas.openxmlformats.org/officeDocument/2006/relationships/tags" Target="../tags/tag63.xml"/><Relationship Id="rId1" Type="http://schemas.openxmlformats.org/officeDocument/2006/relationships/tags" Target="../tags/tag6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64.xml"/></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image" Target="../media/image3.jpeg"/><Relationship Id="rId1" Type="http://schemas.openxmlformats.org/officeDocument/2006/relationships/tags" Target="../tags/tag65.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18.png"/><Relationship Id="rId1" Type="http://schemas.openxmlformats.org/officeDocument/2006/relationships/tags" Target="../tags/tag69.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12.xml"/><Relationship Id="rId2" Type="http://schemas.openxmlformats.org/officeDocument/2006/relationships/image" Target="../media/image5.jpeg"/><Relationship Id="rId1" Type="http://schemas.openxmlformats.org/officeDocument/2006/relationships/tags" Target="../tags/tag11.xml"/></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7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23.png"/></Relationships>
</file>

<file path=ppt/slides/_rels/slide32.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image" Target="../media/image3.jpeg"/><Relationship Id="rId1" Type="http://schemas.openxmlformats.org/officeDocument/2006/relationships/tags" Target="../tags/tag7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76.xml"/><Relationship Id="rId1" Type="http://schemas.openxmlformats.org/officeDocument/2006/relationships/tags" Target="../tags/tag75.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6.jpeg"/><Relationship Id="rId2" Type="http://schemas.openxmlformats.org/officeDocument/2006/relationships/tags" Target="../tags/tag78.xml"/><Relationship Id="rId1" Type="http://schemas.openxmlformats.org/officeDocument/2006/relationships/tags" Target="../tags/tag7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tags" Target="../tags/tag81.xml"/><Relationship Id="rId3" Type="http://schemas.openxmlformats.org/officeDocument/2006/relationships/image" Target="../media/image24.jpeg"/><Relationship Id="rId2" Type="http://schemas.openxmlformats.org/officeDocument/2006/relationships/tags" Target="../tags/tag80.xml"/><Relationship Id="rId1" Type="http://schemas.openxmlformats.org/officeDocument/2006/relationships/tags" Target="../tags/tag79.xml"/></Relationships>
</file>

<file path=ppt/slides/_rels/slide37.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image" Target="../media/image3.jpeg"/><Relationship Id="rId1" Type="http://schemas.openxmlformats.org/officeDocument/2006/relationships/tags" Target="../tags/tag82.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25.jpeg"/><Relationship Id="rId2" Type="http://schemas.openxmlformats.org/officeDocument/2006/relationships/tags" Target="../tags/tag87.xml"/><Relationship Id="rId1" Type="http://schemas.openxmlformats.org/officeDocument/2006/relationships/tags" Target="../tags/tag86.xml"/></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image" Target="../media/image26.png"/><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14.xml"/><Relationship Id="rId2" Type="http://schemas.openxmlformats.org/officeDocument/2006/relationships/image" Target="../media/image6.jpeg"/><Relationship Id="rId1" Type="http://schemas.openxmlformats.org/officeDocument/2006/relationships/tags" Target="../tags/tag13.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92.xml"/><Relationship Id="rId2" Type="http://schemas.openxmlformats.org/officeDocument/2006/relationships/image" Target="../media/image27.jpeg"/><Relationship Id="rId1" Type="http://schemas.openxmlformats.org/officeDocument/2006/relationships/tags" Target="../tags/tag91.xml"/></Relationships>
</file>

<file path=ppt/slides/_rels/slide41.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image" Target="../media/image3.jpeg"/><Relationship Id="rId1" Type="http://schemas.openxmlformats.org/officeDocument/2006/relationships/tags" Target="../tags/tag9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image" Target="../media/image3.jpeg"/><Relationship Id="rId1" Type="http://schemas.openxmlformats.org/officeDocument/2006/relationships/tags" Target="../tags/tag97.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04.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05.xml"/></Relationships>
</file>

<file path=ppt/slides/_rels/slide47.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image" Target="../media/image3.jpeg"/><Relationship Id="rId1" Type="http://schemas.openxmlformats.org/officeDocument/2006/relationships/tags" Target="../tags/tag106.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28.jpeg"/><Relationship Id="rId2" Type="http://schemas.openxmlformats.org/officeDocument/2006/relationships/tags" Target="../tags/tag114.xml"/><Relationship Id="rId1" Type="http://schemas.openxmlformats.org/officeDocument/2006/relationships/tags" Target="../tags/tag11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5.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29.jpeg"/></Relationships>
</file>

<file path=ppt/slides/_rels/slide51.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image" Target="../media/image3.jpeg"/><Relationship Id="rId1" Type="http://schemas.openxmlformats.org/officeDocument/2006/relationships/tags" Target="../tags/tag115.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19.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20.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22.xml"/><Relationship Id="rId1" Type="http://schemas.openxmlformats.org/officeDocument/2006/relationships/tags" Target="../tags/tag121.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24.xml"/><Relationship Id="rId1" Type="http://schemas.openxmlformats.org/officeDocument/2006/relationships/tags" Target="../tags/tag123.xml"/></Relationships>
</file>

<file path=ppt/slides/_rels/slide56.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4.xml"/><Relationship Id="rId2" Type="http://schemas.openxmlformats.org/officeDocument/2006/relationships/tags" Target="../tags/tag125.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7.png"/><Relationship Id="rId1" Type="http://schemas.openxmlformats.org/officeDocument/2006/relationships/tags" Target="../tags/tag16.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image" Target="../media/image3.jpeg"/><Relationship Id="rId1" Type="http://schemas.openxmlformats.org/officeDocument/2006/relationships/tags" Target="../tags/tag17.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9.jpeg"/><Relationship Id="rId2" Type="http://schemas.openxmlformats.org/officeDocument/2006/relationships/tags" Target="../tags/tag22.xml"/><Relationship Id="rId1" Type="http://schemas.openxmlformats.org/officeDocument/2006/relationships/tags" Target="../tags/tag21.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24.xml"/><Relationship Id="rId2" Type="http://schemas.openxmlformats.org/officeDocument/2006/relationships/image" Target="../media/image10.jpeg"/><Relationship Id="rId1" Type="http://schemas.openxmlformats.org/officeDocument/2006/relationships/tags" Target="../tags/tag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custDataLst>
              <p:tags r:id="rId1"/>
            </p:custDataLst>
          </p:nvPr>
        </p:nvSpPr>
        <p:spPr>
          <a:xfrm>
            <a:off x="1353" y="600"/>
            <a:ext cx="6879636" cy="6879636"/>
          </a:xfrm>
          <a:prstGeom prst="rtTriangle">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3" name="任意多边形 2"/>
          <p:cNvSpPr/>
          <p:nvPr>
            <p:custDataLst>
              <p:tags r:id="rId3"/>
            </p:custDataLst>
          </p:nvPr>
        </p:nvSpPr>
        <p:spPr>
          <a:xfrm rot="5400000" flipV="1">
            <a:off x="676653" y="-15170"/>
            <a:ext cx="4576328" cy="4576328"/>
          </a:xfrm>
          <a:custGeom>
            <a:avLst/>
            <a:gdLst>
              <a:gd name="connsiteX0" fmla="*/ 0 w 4343400"/>
              <a:gd name="connsiteY0" fmla="*/ 0 h 4343400"/>
              <a:gd name="connsiteX1" fmla="*/ 4343400 w 4343400"/>
              <a:gd name="connsiteY1" fmla="*/ 4343400 h 4343400"/>
              <a:gd name="connsiteX2" fmla="*/ 3486149 w 4343400"/>
              <a:gd name="connsiteY2" fmla="*/ 4343400 h 4343400"/>
              <a:gd name="connsiteX3" fmla="*/ 0 w 4343400"/>
              <a:gd name="connsiteY3" fmla="*/ 857251 h 4343400"/>
              <a:gd name="connsiteX4" fmla="*/ 0 w 4343400"/>
              <a:gd name="connsiteY4" fmla="*/ 0 h 434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4343400">
                <a:moveTo>
                  <a:pt x="0" y="0"/>
                </a:moveTo>
                <a:lnTo>
                  <a:pt x="4343400" y="4343400"/>
                </a:lnTo>
                <a:lnTo>
                  <a:pt x="3486149" y="4343400"/>
                </a:lnTo>
                <a:lnTo>
                  <a:pt x="0" y="857251"/>
                </a:lnTo>
                <a:lnTo>
                  <a:pt x="0" y="0"/>
                </a:lnTo>
                <a:close/>
              </a:path>
            </a:pathLst>
          </a:cu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6" name="文本框 5"/>
          <p:cNvSpPr txBox="1"/>
          <p:nvPr/>
        </p:nvSpPr>
        <p:spPr>
          <a:xfrm>
            <a:off x="5571948" y="2733805"/>
            <a:ext cx="6229850" cy="993775"/>
          </a:xfrm>
          <a:prstGeom prst="rect">
            <a:avLst/>
          </a:prstGeom>
          <a:noFill/>
        </p:spPr>
        <p:txBody>
          <a:bodyPr wrap="square" rtlCol="0">
            <a:spAutoFit/>
          </a:bodyPr>
          <a:lstStyle/>
          <a:p>
            <a:pPr algn="l"/>
            <a:r>
              <a:rPr kumimoji="1" lang="zh-CN" altLang="en-US" sz="5865" b="1" dirty="0" smtClean="0">
                <a:solidFill>
                  <a:srgbClr val="43536A"/>
                </a:solidFill>
                <a:cs typeface="+mn-ea"/>
                <a:sym typeface="+mn-lt"/>
              </a:rPr>
              <a:t>众筹的构成要素</a:t>
            </a:r>
            <a:endParaRPr kumimoji="1" lang="zh-CN" altLang="en-US" sz="5865" b="1" dirty="0">
              <a:solidFill>
                <a:schemeClr val="accent1"/>
              </a:solidFill>
              <a:cs typeface="+mn-ea"/>
              <a:sym typeface="+mn-lt"/>
            </a:endParaRPr>
          </a:p>
        </p:txBody>
      </p:sp>
      <p:sp>
        <p:nvSpPr>
          <p:cNvPr id="9" name="文本框 8"/>
          <p:cNvSpPr txBox="1"/>
          <p:nvPr/>
        </p:nvSpPr>
        <p:spPr>
          <a:xfrm rot="2708765">
            <a:off x="998603" y="1563600"/>
            <a:ext cx="4142229" cy="748030"/>
          </a:xfrm>
          <a:prstGeom prst="rect">
            <a:avLst/>
          </a:prstGeom>
          <a:noFill/>
        </p:spPr>
        <p:txBody>
          <a:bodyPr wrap="square" rtlCol="0">
            <a:spAutoFit/>
          </a:bodyPr>
          <a:lstStyle/>
          <a:p>
            <a:pPr algn="ctr"/>
            <a:r>
              <a:rPr kumimoji="1" lang="en-US" altLang="zh-CN" sz="4265" dirty="0">
                <a:solidFill>
                  <a:srgbClr val="43536A"/>
                </a:solidFill>
                <a:latin typeface="Agency FB" panose="020B0503020202020204" pitchFamily="34" charset="0"/>
                <a:cs typeface="+mn-ea"/>
                <a:sym typeface="+mn-lt"/>
              </a:rPr>
              <a:t>INTERNET FINANCE</a:t>
            </a:r>
            <a:endParaRPr kumimoji="1" lang="en-US" altLang="zh-CN" sz="4265" dirty="0">
              <a:solidFill>
                <a:srgbClr val="43536A"/>
              </a:solidFill>
              <a:latin typeface="Agency FB" panose="020B0503020202020204" pitchFamily="34" charset="0"/>
              <a:cs typeface="+mn-ea"/>
              <a:sym typeface="+mn-lt"/>
            </a:endParaRPr>
          </a:p>
        </p:txBody>
      </p:sp>
      <p:sp>
        <p:nvSpPr>
          <p:cNvPr id="12" name="直角三角形 11"/>
          <p:cNvSpPr/>
          <p:nvPr>
            <p:custDataLst>
              <p:tags r:id="rId4"/>
            </p:custDataLst>
          </p:nvPr>
        </p:nvSpPr>
        <p:spPr>
          <a:xfrm flipH="1">
            <a:off x="9654650" y="4561158"/>
            <a:ext cx="2537197" cy="2260893"/>
          </a:xfrm>
          <a:prstGeom prst="rtTriangle">
            <a:avLst/>
          </a:prstGeom>
          <a:solidFill>
            <a:srgbClr val="43536A"/>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2">
                  <a:lumMod val="25000"/>
                </a:schemeClr>
              </a:solidFill>
              <a:cs typeface="+mn-ea"/>
              <a:sym typeface="+mn-lt"/>
            </a:endParaRPr>
          </a:p>
        </p:txBody>
      </p:sp>
      <p:sp>
        <p:nvSpPr>
          <p:cNvPr id="16" name="直角三角形 15"/>
          <p:cNvSpPr/>
          <p:nvPr/>
        </p:nvSpPr>
        <p:spPr>
          <a:xfrm rot="13500000" flipV="1">
            <a:off x="2632875" y="-1204161"/>
            <a:ext cx="2362215" cy="2362215"/>
          </a:xfrm>
          <a:prstGeom prst="rtTriangle">
            <a:avLst/>
          </a:prstGeom>
          <a:solidFill>
            <a:srgbClr val="43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cs typeface="+mn-ea"/>
              <a:sym typeface="+mn-lt"/>
            </a:endParaRPr>
          </a:p>
        </p:txBody>
      </p:sp>
      <p:sp>
        <p:nvSpPr>
          <p:cNvPr id="4" name="平行四边形 3"/>
          <p:cNvSpPr/>
          <p:nvPr>
            <p:custDataLst>
              <p:tags r:id="rId5"/>
            </p:custDataLst>
          </p:nvPr>
        </p:nvSpPr>
        <p:spPr>
          <a:xfrm>
            <a:off x="5571948" y="4023463"/>
            <a:ext cx="2125718" cy="380953"/>
          </a:xfrm>
          <a:prstGeom prst="parallelogram">
            <a:avLst>
              <a:gd name="adj" fmla="val 35555"/>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1600" dirty="0">
                <a:solidFill>
                  <a:schemeClr val="dk1"/>
                </a:solidFill>
                <a:latin typeface="+mn-ea"/>
                <a:cs typeface="+mn-ea"/>
                <a:sym typeface="+mn-lt"/>
              </a:rPr>
              <a:t>主讲人：杨陶</a:t>
            </a:r>
            <a:endParaRPr kumimoji="1" lang="zh-CN" altLang="en-US" sz="1600" dirty="0">
              <a:solidFill>
                <a:schemeClr val="dk1"/>
              </a:solidFill>
              <a:latin typeface="+mn-ea"/>
              <a:cs typeface="+mn-ea"/>
              <a:sym typeface="+mn-lt"/>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500"/>
                            </p:stCondLst>
                            <p:childTnLst>
                              <p:par>
                                <p:cTn id="18" presetID="2" presetClass="entr" presetSubtype="12"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fill="hold"/>
                                        <p:tgtEl>
                                          <p:spTgt spid="12"/>
                                        </p:tgtEl>
                                        <p:attrNameLst>
                                          <p:attrName>ppt_x</p:attrName>
                                        </p:attrNameLst>
                                      </p:cBhvr>
                                      <p:tavLst>
                                        <p:tav tm="0">
                                          <p:val>
                                            <p:strVal val="0-#ppt_w/2"/>
                                          </p:val>
                                        </p:tav>
                                        <p:tav tm="100000">
                                          <p:val>
                                            <p:strVal val="#ppt_x"/>
                                          </p:val>
                                        </p:tav>
                                      </p:tavLst>
                                    </p:anim>
                                    <p:anim calcmode="lin" valueType="num">
                                      <p:cBhvr additive="base">
                                        <p:cTn id="21" dur="10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ppt_x"/>
                                          </p:val>
                                        </p:tav>
                                        <p:tav tm="100000">
                                          <p:val>
                                            <p:strVal val="#ppt_x"/>
                                          </p:val>
                                        </p:tav>
                                      </p:tavLst>
                                    </p:anim>
                                    <p:anim calcmode="lin" valueType="num">
                                      <p:cBhvr additive="base">
                                        <p:cTn id="25" dur="1000" fill="hold"/>
                                        <p:tgtEl>
                                          <p:spTgt spid="16"/>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6" grpId="0"/>
      <p:bldP spid="9" grpId="0"/>
      <p:bldP spid="12" grpId="0" bldLvl="0" animBg="1"/>
      <p:bldP spid="16"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奖励式众筹</a:t>
            </a:r>
            <a:endParaRPr lang="zh-CN" altLang="en-US">
              <a:solidFill>
                <a:schemeClr val="accent1"/>
              </a:solidFill>
            </a:endParaRPr>
          </a:p>
        </p:txBody>
      </p:sp>
      <p:sp>
        <p:nvSpPr>
          <p:cNvPr id="13" name="TextBox 6"/>
          <p:cNvSpPr txBox="1"/>
          <p:nvPr>
            <p:custDataLst>
              <p:tags r:id="rId1"/>
            </p:custDataLst>
          </p:nvPr>
        </p:nvSpPr>
        <p:spPr>
          <a:xfrm>
            <a:off x="889000" y="1736090"/>
            <a:ext cx="5347970" cy="4479925"/>
          </a:xfrm>
          <a:prstGeom prst="rect">
            <a:avLst/>
          </a:prstGeom>
          <a:noFill/>
        </p:spPr>
        <p:txBody>
          <a:bodyPr wrap="square" rtlCol="0">
            <a:spAutoFit/>
          </a:bodyPr>
          <a:p>
            <a:pPr indent="457200" algn="just" fontAlgn="auto">
              <a:lnSpc>
                <a:spcPct val="140000"/>
              </a:lnSpc>
              <a:spcBef>
                <a:spcPts val="0"/>
              </a:spcBef>
              <a:spcAft>
                <a:spcPts val="1000"/>
              </a:spcAft>
              <a:extLst>
                <a:ext uri="{35155182-B16C-46BC-9424-99874614C6A1}">
                  <wpsdc:indentchars xmlns:wpsdc="http://www.wps.cn/officeDocument/2017/drawingmlCustomData" val="200" checksum="59296752"/>
                </a:ext>
              </a:extLs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rPr>
              <a:t>预售众筹项目有三方参与者：众筹项目发起者、众筹平台和众筹项目支持者。</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a:p>
            <a:pPr indent="457200" algn="just" fontAlgn="auto">
              <a:lnSpc>
                <a:spcPct val="140000"/>
              </a:lnSpc>
              <a:spcBef>
                <a:spcPts val="0"/>
              </a:spcBef>
              <a:spcAft>
                <a:spcPts val="1000"/>
              </a:spcAft>
              <a:extLst>
                <a:ext uri="{35155182-B16C-46BC-9424-99874614C6A1}">
                  <wpsdc:indentchars xmlns:wpsdc="http://www.wps.cn/officeDocument/2017/drawingmlCustomData" val="200" checksum="59296752"/>
                </a:ext>
              </a:extLs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rPr>
              <a:t>预售众筹项目发起者拥有创意但缺乏资金和客源，通常为企业、个人等。预售众筹项目支持者指认同创意项目并愿意为该项目提供资金支持的个人。众筹平台起到“桥梁”作用，将众筹项目发起者与众筹项目支持者联系起来：众筹平台为这些创意者（众筹项目发起者）提供展示创意的平台，帮其融入资金并测试创意产品市场潜力。同时，众筹平台也为众筹项目支持者提供投资渠道，减少民间资本“投资无门”的现状。</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grpSp>
        <p:nvGrpSpPr>
          <p:cNvPr id="16" name="组合 15"/>
          <p:cNvGrpSpPr/>
          <p:nvPr/>
        </p:nvGrpSpPr>
        <p:grpSpPr>
          <a:xfrm>
            <a:off x="634365" y="887095"/>
            <a:ext cx="3238812" cy="473075"/>
            <a:chOff x="2347" y="2773"/>
            <a:chExt cx="5814"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5622"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2807335"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（三）预售众筹项目流程</a:t>
            </a:r>
            <a:endParaRPr lang="zh-CN" altLang="en-US" sz="1800" b="1" dirty="0">
              <a:solidFill>
                <a:schemeClr val="bg1"/>
              </a:solidFill>
              <a:latin typeface="微软雅黑" panose="020B0503020204020204" charset="-122"/>
              <a:ea typeface="微软雅黑" panose="020B0503020204020204" charset="-122"/>
              <a:sym typeface="+mn-ea"/>
            </a:endParaRPr>
          </a:p>
        </p:txBody>
      </p:sp>
      <p:grpSp>
        <p:nvGrpSpPr>
          <p:cNvPr id="38" name="组合 37"/>
          <p:cNvGrpSpPr/>
          <p:nvPr/>
        </p:nvGrpSpPr>
        <p:grpSpPr>
          <a:xfrm>
            <a:off x="6833235" y="814705"/>
            <a:ext cx="4454525" cy="5756275"/>
            <a:chOff x="11281" y="1285"/>
            <a:chExt cx="7015" cy="9065"/>
          </a:xfrm>
        </p:grpSpPr>
        <p:sp>
          <p:nvSpPr>
            <p:cNvPr id="3" name="矩形 2"/>
            <p:cNvSpPr/>
            <p:nvPr/>
          </p:nvSpPr>
          <p:spPr>
            <a:xfrm>
              <a:off x="11565" y="1285"/>
              <a:ext cx="2721" cy="3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t>预售众筹项目开始</a:t>
              </a:r>
              <a:endParaRPr lang="zh-CN" altLang="en-US" sz="1000"/>
            </a:p>
          </p:txBody>
        </p:sp>
        <p:sp>
          <p:nvSpPr>
            <p:cNvPr id="4" name="矩形 3"/>
            <p:cNvSpPr/>
            <p:nvPr/>
          </p:nvSpPr>
          <p:spPr>
            <a:xfrm>
              <a:off x="11565" y="2011"/>
              <a:ext cx="2721" cy="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t>准备项目资料</a:t>
              </a:r>
              <a:endParaRPr lang="zh-CN" altLang="en-US" sz="1000"/>
            </a:p>
          </p:txBody>
        </p:sp>
        <p:sp>
          <p:nvSpPr>
            <p:cNvPr id="5" name="矩形 4"/>
            <p:cNvSpPr/>
            <p:nvPr/>
          </p:nvSpPr>
          <p:spPr>
            <a:xfrm>
              <a:off x="11565" y="2736"/>
              <a:ext cx="2721" cy="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t>提交众筹平台审核</a:t>
              </a:r>
              <a:endParaRPr lang="zh-CN" altLang="en-US" sz="1000"/>
            </a:p>
          </p:txBody>
        </p:sp>
        <p:sp>
          <p:nvSpPr>
            <p:cNvPr id="7" name="矩形 6"/>
            <p:cNvSpPr/>
            <p:nvPr/>
          </p:nvSpPr>
          <p:spPr>
            <a:xfrm>
              <a:off x="11565" y="4640"/>
              <a:ext cx="2721" cy="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t>项目预热</a:t>
              </a:r>
              <a:endParaRPr lang="zh-CN" altLang="en-US" sz="1000"/>
            </a:p>
          </p:txBody>
        </p:sp>
        <p:sp>
          <p:nvSpPr>
            <p:cNvPr id="8" name="矩形 7"/>
            <p:cNvSpPr/>
            <p:nvPr/>
          </p:nvSpPr>
          <p:spPr>
            <a:xfrm>
              <a:off x="11565" y="5365"/>
              <a:ext cx="2721" cy="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t>项目线上众筹</a:t>
              </a:r>
              <a:endParaRPr lang="zh-CN" altLang="en-US" sz="1000"/>
            </a:p>
          </p:txBody>
        </p:sp>
        <p:sp>
          <p:nvSpPr>
            <p:cNvPr id="9" name="矩形 8"/>
            <p:cNvSpPr/>
            <p:nvPr/>
          </p:nvSpPr>
          <p:spPr>
            <a:xfrm>
              <a:off x="11565" y="7552"/>
              <a:ext cx="2721" cy="6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t>众筹成功</a:t>
              </a:r>
              <a:endParaRPr lang="zh-CN" altLang="en-US" sz="1000"/>
            </a:p>
            <a:p>
              <a:pPr algn="ctr"/>
              <a:r>
                <a:rPr lang="zh-CN" altLang="en-US" sz="1000"/>
                <a:t>发起人收到资金</a:t>
              </a:r>
              <a:endParaRPr lang="zh-CN" altLang="en-US" sz="1000"/>
            </a:p>
          </p:txBody>
        </p:sp>
        <p:sp>
          <p:nvSpPr>
            <p:cNvPr id="10" name="矩形 9"/>
            <p:cNvSpPr/>
            <p:nvPr/>
          </p:nvSpPr>
          <p:spPr>
            <a:xfrm>
              <a:off x="11565" y="8504"/>
              <a:ext cx="2721" cy="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t>发起者履行项目约定</a:t>
              </a:r>
              <a:endParaRPr lang="zh-CN" altLang="en-US" sz="1000"/>
            </a:p>
          </p:txBody>
        </p:sp>
        <p:sp>
          <p:nvSpPr>
            <p:cNvPr id="11" name="矩形 10"/>
            <p:cNvSpPr/>
            <p:nvPr/>
          </p:nvSpPr>
          <p:spPr>
            <a:xfrm>
              <a:off x="11565" y="9229"/>
              <a:ext cx="2721" cy="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t>支持者收到项目回报</a:t>
              </a:r>
              <a:endParaRPr lang="zh-CN" altLang="en-US" sz="1000"/>
            </a:p>
          </p:txBody>
        </p:sp>
        <p:sp>
          <p:nvSpPr>
            <p:cNvPr id="17" name="矩形 16"/>
            <p:cNvSpPr/>
            <p:nvPr/>
          </p:nvSpPr>
          <p:spPr>
            <a:xfrm>
              <a:off x="11565" y="9954"/>
              <a:ext cx="2721" cy="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t>预售众筹项目成功</a:t>
              </a:r>
              <a:endParaRPr lang="zh-CN" altLang="en-US" sz="1000"/>
            </a:p>
          </p:txBody>
        </p:sp>
        <p:sp>
          <p:nvSpPr>
            <p:cNvPr id="18" name="矩形 17"/>
            <p:cNvSpPr/>
            <p:nvPr/>
          </p:nvSpPr>
          <p:spPr>
            <a:xfrm>
              <a:off x="15576" y="6345"/>
              <a:ext cx="2721" cy="6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t>众筹失败</a:t>
              </a:r>
              <a:endParaRPr lang="zh-CN" altLang="en-US" sz="1000"/>
            </a:p>
            <a:p>
              <a:pPr algn="ctr"/>
              <a:r>
                <a:rPr lang="zh-CN" altLang="en-US" sz="1000"/>
                <a:t>众筹平台退回资金</a:t>
              </a:r>
              <a:endParaRPr lang="zh-CN" altLang="en-US" sz="1000"/>
            </a:p>
          </p:txBody>
        </p:sp>
        <p:sp>
          <p:nvSpPr>
            <p:cNvPr id="19" name="菱形 18"/>
            <p:cNvSpPr/>
            <p:nvPr/>
          </p:nvSpPr>
          <p:spPr>
            <a:xfrm>
              <a:off x="11281" y="3461"/>
              <a:ext cx="3288" cy="85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t>平台审核</a:t>
              </a:r>
              <a:endParaRPr lang="zh-CN" altLang="en-US" sz="1000"/>
            </a:p>
          </p:txBody>
        </p:sp>
        <p:sp>
          <p:nvSpPr>
            <p:cNvPr id="20" name="菱形 19"/>
            <p:cNvSpPr/>
            <p:nvPr/>
          </p:nvSpPr>
          <p:spPr>
            <a:xfrm>
              <a:off x="11281" y="6090"/>
              <a:ext cx="3288" cy="113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t>在项目期限内</a:t>
              </a:r>
              <a:endParaRPr lang="zh-CN" altLang="en-US" sz="1000"/>
            </a:p>
            <a:p>
              <a:pPr algn="ctr"/>
              <a:r>
                <a:rPr lang="zh-CN" altLang="en-US" sz="1000"/>
                <a:t>是否达到融资</a:t>
              </a:r>
              <a:endParaRPr lang="zh-CN" altLang="en-US" sz="1000"/>
            </a:p>
          </p:txBody>
        </p:sp>
        <p:cxnSp>
          <p:nvCxnSpPr>
            <p:cNvPr id="21" name="直接箭头连接符 20"/>
            <p:cNvCxnSpPr>
              <a:stCxn id="3" idx="2"/>
              <a:endCxn id="4" idx="0"/>
            </p:cNvCxnSpPr>
            <p:nvPr/>
          </p:nvCxnSpPr>
          <p:spPr>
            <a:xfrm>
              <a:off x="12927" y="1698"/>
              <a:ext cx="0" cy="329"/>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4" idx="2"/>
              <a:endCxn id="5" idx="0"/>
            </p:cNvCxnSpPr>
            <p:nvPr/>
          </p:nvCxnSpPr>
          <p:spPr>
            <a:xfrm>
              <a:off x="12927" y="2423"/>
              <a:ext cx="0" cy="329"/>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5" idx="2"/>
              <a:endCxn id="19" idx="0"/>
            </p:cNvCxnSpPr>
            <p:nvPr/>
          </p:nvCxnSpPr>
          <p:spPr>
            <a:xfrm flipH="1">
              <a:off x="12925" y="3148"/>
              <a:ext cx="1" cy="329"/>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stCxn id="19" idx="2"/>
              <a:endCxn id="7" idx="0"/>
            </p:cNvCxnSpPr>
            <p:nvPr/>
          </p:nvCxnSpPr>
          <p:spPr>
            <a:xfrm>
              <a:off x="12925" y="4327"/>
              <a:ext cx="1" cy="329"/>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stCxn id="7" idx="2"/>
              <a:endCxn id="8" idx="0"/>
            </p:cNvCxnSpPr>
            <p:nvPr/>
          </p:nvCxnSpPr>
          <p:spPr>
            <a:xfrm>
              <a:off x="12926" y="5052"/>
              <a:ext cx="0" cy="329"/>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8" idx="2"/>
              <a:endCxn id="20" idx="0"/>
            </p:cNvCxnSpPr>
            <p:nvPr/>
          </p:nvCxnSpPr>
          <p:spPr>
            <a:xfrm flipH="1">
              <a:off x="12925" y="5777"/>
              <a:ext cx="1" cy="329"/>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20" idx="2"/>
              <a:endCxn id="9" idx="0"/>
            </p:cNvCxnSpPr>
            <p:nvPr/>
          </p:nvCxnSpPr>
          <p:spPr>
            <a:xfrm>
              <a:off x="12925" y="7239"/>
              <a:ext cx="1" cy="329"/>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stCxn id="9" idx="2"/>
              <a:endCxn id="10" idx="0"/>
            </p:cNvCxnSpPr>
            <p:nvPr/>
          </p:nvCxnSpPr>
          <p:spPr>
            <a:xfrm>
              <a:off x="12926" y="8191"/>
              <a:ext cx="0" cy="329"/>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10" idx="2"/>
              <a:endCxn id="11" idx="0"/>
            </p:cNvCxnSpPr>
            <p:nvPr/>
          </p:nvCxnSpPr>
          <p:spPr>
            <a:xfrm>
              <a:off x="12926" y="8916"/>
              <a:ext cx="0" cy="329"/>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11" idx="2"/>
              <a:endCxn id="17" idx="0"/>
            </p:cNvCxnSpPr>
            <p:nvPr/>
          </p:nvCxnSpPr>
          <p:spPr>
            <a:xfrm>
              <a:off x="12926" y="9641"/>
              <a:ext cx="0" cy="329"/>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20" idx="3"/>
              <a:endCxn id="18" idx="1"/>
            </p:cNvCxnSpPr>
            <p:nvPr/>
          </p:nvCxnSpPr>
          <p:spPr>
            <a:xfrm>
              <a:off x="14569" y="6673"/>
              <a:ext cx="1007" cy="0"/>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2" name="肘形连接符 31"/>
            <p:cNvCxnSpPr>
              <a:stCxn id="18" idx="0"/>
              <a:endCxn id="4" idx="3"/>
            </p:cNvCxnSpPr>
            <p:nvPr/>
          </p:nvCxnSpPr>
          <p:spPr>
            <a:xfrm rot="16200000" flipV="1">
              <a:off x="13544" y="2968"/>
              <a:ext cx="4136" cy="2651"/>
            </a:xfrm>
            <a:prstGeom prst="bentConnector2">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19" idx="3"/>
            </p:cNvCxnSpPr>
            <p:nvPr/>
          </p:nvCxnSpPr>
          <p:spPr>
            <a:xfrm>
              <a:off x="14569" y="3902"/>
              <a:ext cx="2355"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13311" y="4238"/>
              <a:ext cx="1501" cy="386"/>
            </a:xfrm>
            <a:prstGeom prst="rect">
              <a:avLst/>
            </a:prstGeom>
            <a:noFill/>
          </p:spPr>
          <p:txBody>
            <a:bodyPr wrap="square" rtlCol="0">
              <a:spAutoFit/>
            </a:bodyPr>
            <a:p>
              <a:pPr algn="l"/>
              <a:r>
                <a:rPr lang="zh-CN" altLang="en-US" sz="1000"/>
                <a:t>通过</a:t>
              </a:r>
              <a:endParaRPr lang="zh-CN" altLang="en-US" sz="1000"/>
            </a:p>
          </p:txBody>
        </p:sp>
        <p:sp>
          <p:nvSpPr>
            <p:cNvPr id="35" name="文本框 34"/>
            <p:cNvSpPr txBox="1"/>
            <p:nvPr/>
          </p:nvSpPr>
          <p:spPr>
            <a:xfrm>
              <a:off x="14861" y="3470"/>
              <a:ext cx="1501" cy="386"/>
            </a:xfrm>
            <a:prstGeom prst="rect">
              <a:avLst/>
            </a:prstGeom>
            <a:noFill/>
          </p:spPr>
          <p:txBody>
            <a:bodyPr wrap="square" rtlCol="0">
              <a:spAutoFit/>
            </a:bodyPr>
            <a:p>
              <a:pPr algn="ctr"/>
              <a:r>
                <a:rPr lang="zh-CN" altLang="en-US" sz="1000"/>
                <a:t>不通过</a:t>
              </a:r>
              <a:endParaRPr lang="zh-CN" altLang="en-US" sz="1000"/>
            </a:p>
          </p:txBody>
        </p:sp>
        <p:sp>
          <p:nvSpPr>
            <p:cNvPr id="36" name="文本框 35"/>
            <p:cNvSpPr txBox="1"/>
            <p:nvPr/>
          </p:nvSpPr>
          <p:spPr>
            <a:xfrm>
              <a:off x="14322" y="6725"/>
              <a:ext cx="1501" cy="386"/>
            </a:xfrm>
            <a:prstGeom prst="rect">
              <a:avLst/>
            </a:prstGeom>
            <a:noFill/>
          </p:spPr>
          <p:txBody>
            <a:bodyPr wrap="square" rtlCol="0">
              <a:spAutoFit/>
            </a:bodyPr>
            <a:p>
              <a:pPr algn="ctr"/>
              <a:r>
                <a:rPr lang="zh-CN" altLang="en-US" sz="1000"/>
                <a:t>否</a:t>
              </a:r>
              <a:endParaRPr lang="zh-CN" altLang="en-US" sz="1000"/>
            </a:p>
          </p:txBody>
        </p:sp>
        <p:sp>
          <p:nvSpPr>
            <p:cNvPr id="37" name="文本框 36"/>
            <p:cNvSpPr txBox="1"/>
            <p:nvPr/>
          </p:nvSpPr>
          <p:spPr>
            <a:xfrm>
              <a:off x="13311" y="7150"/>
              <a:ext cx="1501" cy="386"/>
            </a:xfrm>
            <a:prstGeom prst="rect">
              <a:avLst/>
            </a:prstGeom>
            <a:noFill/>
          </p:spPr>
          <p:txBody>
            <a:bodyPr wrap="square" rtlCol="0">
              <a:spAutoFit/>
            </a:bodyPr>
            <a:p>
              <a:pPr algn="l"/>
              <a:r>
                <a:rPr lang="zh-CN" altLang="en-US" sz="1000"/>
                <a:t>是</a:t>
              </a:r>
              <a:endParaRPr lang="zh-CN" altLang="en-US" sz="1000"/>
            </a:p>
          </p:txBody>
        </p:sp>
      </p:gr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 calcmode="lin" valueType="num">
                                      <p:cBhvr additive="base">
                                        <p:cTn id="15" dur="500"/>
                                        <p:tgtEl>
                                          <p:spTgt spid="13">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1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 calcmode="lin" valueType="num">
                                      <p:cBhvr additive="base">
                                        <p:cTn id="21" dur="500"/>
                                        <p:tgtEl>
                                          <p:spTgt spid="13">
                                            <p:txEl>
                                              <p:pRg st="1" end="1"/>
                                            </p:txEl>
                                          </p:spTgt>
                                        </p:tgtEl>
                                        <p:attrNameLst>
                                          <p:attrName>ppt_y</p:attrName>
                                        </p:attrNameLst>
                                      </p:cBhvr>
                                      <p:tavLst>
                                        <p:tav tm="0">
                                          <p:val>
                                            <p:strVal val="#ppt_y+#ppt_h*1.125000"/>
                                          </p:val>
                                        </p:tav>
                                        <p:tav tm="100000">
                                          <p:val>
                                            <p:strVal val="#ppt_y"/>
                                          </p:val>
                                        </p:tav>
                                      </p:tavLst>
                                    </p:anim>
                                    <p:animEffect transition="in" filter="wipe(up)">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randombar(horizontal)">
                                      <p:cBhvr>
                                        <p:cTn id="2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custDataLst>
              <p:tags r:id="rId1"/>
            </p:custDataLst>
          </p:nvPr>
        </p:nvSpPr>
        <p:spPr>
          <a:xfrm>
            <a:off x="1353" y="600"/>
            <a:ext cx="6879636" cy="6879636"/>
          </a:xfrm>
          <a:prstGeom prst="rtTriangle">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3" name="任意多边形 2"/>
          <p:cNvSpPr/>
          <p:nvPr>
            <p:custDataLst>
              <p:tags r:id="rId3"/>
            </p:custDataLst>
          </p:nvPr>
        </p:nvSpPr>
        <p:spPr>
          <a:xfrm rot="5400000" flipV="1">
            <a:off x="676653" y="-15170"/>
            <a:ext cx="4576328" cy="4576328"/>
          </a:xfrm>
          <a:custGeom>
            <a:avLst/>
            <a:gdLst>
              <a:gd name="connsiteX0" fmla="*/ 0 w 4343400"/>
              <a:gd name="connsiteY0" fmla="*/ 0 h 4343400"/>
              <a:gd name="connsiteX1" fmla="*/ 4343400 w 4343400"/>
              <a:gd name="connsiteY1" fmla="*/ 4343400 h 4343400"/>
              <a:gd name="connsiteX2" fmla="*/ 3486149 w 4343400"/>
              <a:gd name="connsiteY2" fmla="*/ 4343400 h 4343400"/>
              <a:gd name="connsiteX3" fmla="*/ 0 w 4343400"/>
              <a:gd name="connsiteY3" fmla="*/ 857251 h 4343400"/>
              <a:gd name="connsiteX4" fmla="*/ 0 w 4343400"/>
              <a:gd name="connsiteY4" fmla="*/ 0 h 434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4343400">
                <a:moveTo>
                  <a:pt x="0" y="0"/>
                </a:moveTo>
                <a:lnTo>
                  <a:pt x="4343400" y="4343400"/>
                </a:lnTo>
                <a:lnTo>
                  <a:pt x="3486149" y="4343400"/>
                </a:lnTo>
                <a:lnTo>
                  <a:pt x="0" y="857251"/>
                </a:lnTo>
                <a:lnTo>
                  <a:pt x="0" y="0"/>
                </a:lnTo>
                <a:close/>
              </a:path>
            </a:pathLst>
          </a:cu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6" name="文本框 5"/>
          <p:cNvSpPr txBox="1"/>
          <p:nvPr/>
        </p:nvSpPr>
        <p:spPr>
          <a:xfrm>
            <a:off x="5571948" y="2733805"/>
            <a:ext cx="6229850" cy="993775"/>
          </a:xfrm>
          <a:prstGeom prst="rect">
            <a:avLst/>
          </a:prstGeom>
          <a:noFill/>
        </p:spPr>
        <p:txBody>
          <a:bodyPr wrap="square" rtlCol="0">
            <a:spAutoFit/>
          </a:bodyPr>
          <a:lstStyle/>
          <a:p>
            <a:pPr algn="l"/>
            <a:r>
              <a:rPr kumimoji="1" lang="zh-CN" altLang="en-US" sz="5865" b="1" dirty="0" smtClean="0">
                <a:solidFill>
                  <a:srgbClr val="43536A"/>
                </a:solidFill>
                <a:cs typeface="+mn-ea"/>
                <a:sym typeface="+mn-lt"/>
              </a:rPr>
              <a:t>股权众筹</a:t>
            </a:r>
            <a:endParaRPr kumimoji="1" lang="zh-CN" altLang="en-US" sz="5865" b="1" dirty="0" smtClean="0">
              <a:solidFill>
                <a:srgbClr val="43536A"/>
              </a:solidFill>
              <a:cs typeface="+mn-ea"/>
              <a:sym typeface="+mn-lt"/>
            </a:endParaRPr>
          </a:p>
        </p:txBody>
      </p:sp>
      <p:sp>
        <p:nvSpPr>
          <p:cNvPr id="9" name="文本框 8"/>
          <p:cNvSpPr txBox="1"/>
          <p:nvPr/>
        </p:nvSpPr>
        <p:spPr>
          <a:xfrm rot="2708765">
            <a:off x="998603" y="1563600"/>
            <a:ext cx="4142229" cy="748030"/>
          </a:xfrm>
          <a:prstGeom prst="rect">
            <a:avLst/>
          </a:prstGeom>
          <a:noFill/>
        </p:spPr>
        <p:txBody>
          <a:bodyPr wrap="square" rtlCol="0">
            <a:spAutoFit/>
          </a:bodyPr>
          <a:lstStyle/>
          <a:p>
            <a:pPr algn="ctr"/>
            <a:r>
              <a:rPr kumimoji="1" lang="en-US" altLang="zh-CN" sz="4265" dirty="0">
                <a:solidFill>
                  <a:srgbClr val="43536A"/>
                </a:solidFill>
                <a:latin typeface="Agency FB" panose="020B0503020202020204" pitchFamily="34" charset="0"/>
                <a:cs typeface="+mn-ea"/>
                <a:sym typeface="+mn-lt"/>
              </a:rPr>
              <a:t>INTERNET FINANCE</a:t>
            </a:r>
            <a:endParaRPr kumimoji="1" lang="en-US" altLang="zh-CN" sz="4265" dirty="0">
              <a:solidFill>
                <a:srgbClr val="43536A"/>
              </a:solidFill>
              <a:latin typeface="Agency FB" panose="020B0503020202020204" pitchFamily="34" charset="0"/>
              <a:cs typeface="+mn-ea"/>
              <a:sym typeface="+mn-lt"/>
            </a:endParaRPr>
          </a:p>
        </p:txBody>
      </p:sp>
      <p:sp>
        <p:nvSpPr>
          <p:cNvPr id="12" name="直角三角形 11"/>
          <p:cNvSpPr/>
          <p:nvPr>
            <p:custDataLst>
              <p:tags r:id="rId4"/>
            </p:custDataLst>
          </p:nvPr>
        </p:nvSpPr>
        <p:spPr>
          <a:xfrm flipH="1">
            <a:off x="9654650" y="4561158"/>
            <a:ext cx="2537197" cy="2260893"/>
          </a:xfrm>
          <a:prstGeom prst="rtTriangle">
            <a:avLst/>
          </a:prstGeom>
          <a:solidFill>
            <a:srgbClr val="43536A"/>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2">
                  <a:lumMod val="25000"/>
                </a:schemeClr>
              </a:solidFill>
              <a:cs typeface="+mn-ea"/>
              <a:sym typeface="+mn-lt"/>
            </a:endParaRPr>
          </a:p>
        </p:txBody>
      </p:sp>
      <p:sp>
        <p:nvSpPr>
          <p:cNvPr id="16" name="直角三角形 15"/>
          <p:cNvSpPr/>
          <p:nvPr/>
        </p:nvSpPr>
        <p:spPr>
          <a:xfrm rot="13500000" flipV="1">
            <a:off x="2632875" y="-1204161"/>
            <a:ext cx="2362215" cy="2362215"/>
          </a:xfrm>
          <a:prstGeom prst="rtTriangle">
            <a:avLst/>
          </a:prstGeom>
          <a:solidFill>
            <a:srgbClr val="43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cs typeface="+mn-ea"/>
              <a:sym typeface="+mn-lt"/>
            </a:endParaRPr>
          </a:p>
        </p:txBody>
      </p:sp>
      <p:sp>
        <p:nvSpPr>
          <p:cNvPr id="4" name="平行四边形 3"/>
          <p:cNvSpPr/>
          <p:nvPr>
            <p:custDataLst>
              <p:tags r:id="rId5"/>
            </p:custDataLst>
          </p:nvPr>
        </p:nvSpPr>
        <p:spPr>
          <a:xfrm>
            <a:off x="5571948" y="4023463"/>
            <a:ext cx="2125718" cy="380953"/>
          </a:xfrm>
          <a:prstGeom prst="parallelogram">
            <a:avLst>
              <a:gd name="adj" fmla="val 35555"/>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1600" dirty="0">
                <a:solidFill>
                  <a:schemeClr val="dk1"/>
                </a:solidFill>
                <a:latin typeface="+mn-ea"/>
                <a:cs typeface="+mn-ea"/>
                <a:sym typeface="+mn-lt"/>
              </a:rPr>
              <a:t>主讲人：杨陶</a:t>
            </a:r>
            <a:endParaRPr kumimoji="1" lang="zh-CN" altLang="en-US" sz="1600" dirty="0">
              <a:solidFill>
                <a:schemeClr val="dk1"/>
              </a:solidFill>
              <a:latin typeface="+mn-ea"/>
              <a:cs typeface="+mn-ea"/>
              <a:sym typeface="+mn-lt"/>
            </a:endParaRPr>
          </a:p>
        </p:txBody>
      </p:sp>
      <p:pic>
        <p:nvPicPr>
          <p:cNvPr id="5" name="图片 4" descr="logo2"/>
          <p:cNvPicPr>
            <a:picLocks noChangeAspect="1"/>
          </p:cNvPicPr>
          <p:nvPr/>
        </p:nvPicPr>
        <p:blipFill>
          <a:blip r:embed="rId6"/>
          <a:stretch>
            <a:fillRect/>
          </a:stretch>
        </p:blipFill>
        <p:spPr>
          <a:xfrm>
            <a:off x="9654701" y="210547"/>
            <a:ext cx="2366141" cy="524869"/>
          </a:xfrm>
          <a:prstGeom prst="rect">
            <a:avLst/>
          </a:prstGeom>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500"/>
                            </p:stCondLst>
                            <p:childTnLst>
                              <p:par>
                                <p:cTn id="18" presetID="2" presetClass="entr" presetSubtype="12"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fill="hold"/>
                                        <p:tgtEl>
                                          <p:spTgt spid="12"/>
                                        </p:tgtEl>
                                        <p:attrNameLst>
                                          <p:attrName>ppt_x</p:attrName>
                                        </p:attrNameLst>
                                      </p:cBhvr>
                                      <p:tavLst>
                                        <p:tav tm="0">
                                          <p:val>
                                            <p:strVal val="0-#ppt_w/2"/>
                                          </p:val>
                                        </p:tav>
                                        <p:tav tm="100000">
                                          <p:val>
                                            <p:strVal val="#ppt_x"/>
                                          </p:val>
                                        </p:tav>
                                      </p:tavLst>
                                    </p:anim>
                                    <p:anim calcmode="lin" valueType="num">
                                      <p:cBhvr additive="base">
                                        <p:cTn id="21" dur="10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ppt_x"/>
                                          </p:val>
                                        </p:tav>
                                        <p:tav tm="100000">
                                          <p:val>
                                            <p:strVal val="#ppt_x"/>
                                          </p:val>
                                        </p:tav>
                                      </p:tavLst>
                                    </p:anim>
                                    <p:anim calcmode="lin" valueType="num">
                                      <p:cBhvr additive="base">
                                        <p:cTn id="25" dur="1000" fill="hold"/>
                                        <p:tgtEl>
                                          <p:spTgt spid="16"/>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6" grpId="0"/>
      <p:bldP spid="9" grpId="0"/>
      <p:bldP spid="12" grpId="0" bldLvl="0" animBg="1"/>
      <p:bldP spid="1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股权众筹</a:t>
            </a:r>
            <a:endParaRPr lang="zh-CN" altLang="en-US">
              <a:solidFill>
                <a:schemeClr val="accent1"/>
              </a:solidFill>
            </a:endParaRPr>
          </a:p>
        </p:txBody>
      </p:sp>
      <p:sp>
        <p:nvSpPr>
          <p:cNvPr id="13" name="TextBox 6"/>
          <p:cNvSpPr txBox="1"/>
          <p:nvPr>
            <p:custDataLst>
              <p:tags r:id="rId1"/>
            </p:custDataLst>
          </p:nvPr>
        </p:nvSpPr>
        <p:spPr>
          <a:xfrm>
            <a:off x="6174740" y="1903730"/>
            <a:ext cx="5019675" cy="3912870"/>
          </a:xfrm>
          <a:prstGeom prst="rect">
            <a:avLst/>
          </a:prstGeom>
          <a:noFill/>
        </p:spPr>
        <p:txBody>
          <a:bodyPr wrap="square" rtlCol="0">
            <a:spAutoFit/>
          </a:bodyPr>
          <a:p>
            <a:pPr indent="508000" algn="just" fontAlgn="auto">
              <a:lnSpc>
                <a:spcPct val="150000"/>
              </a:lnSpc>
              <a:spcBef>
                <a:spcPts val="0"/>
              </a:spcBef>
              <a:spcAft>
                <a:spcPts val="1000"/>
              </a:spcAft>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股权众筹模式是指众筹发起者通过股权众筹平台，向普通投资者出售一定比例的股份，而投资者通过出资入股，进而获得未来收益。</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a:p>
            <a:pPr indent="508000" algn="just" fontAlgn="auto">
              <a:lnSpc>
                <a:spcPct val="150000"/>
              </a:lnSpc>
              <a:spcBef>
                <a:spcPts val="0"/>
              </a:spcBef>
              <a:spcAft>
                <a:spcPts val="1000"/>
              </a:spcAft>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股权众筹通过互联网形式实施公开小额股权融资的活动，具体而言，是指创新创业者或中小微企业通过股权众筹融资中介机构互联网平台公开募集股本的活动。</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grpSp>
        <p:nvGrpSpPr>
          <p:cNvPr id="16" name="组合 15"/>
          <p:cNvGrpSpPr/>
          <p:nvPr/>
        </p:nvGrpSpPr>
        <p:grpSpPr>
          <a:xfrm>
            <a:off x="634365" y="887095"/>
            <a:ext cx="3578068" cy="473075"/>
            <a:chOff x="2347" y="2773"/>
            <a:chExt cx="6423"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6231"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3075940"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（一）股权众筹融资的定义</a:t>
            </a:r>
            <a:endParaRPr lang="zh-CN" altLang="en-US" sz="1800" b="1" dirty="0">
              <a:solidFill>
                <a:schemeClr val="bg1"/>
              </a:solidFill>
              <a:latin typeface="微软雅黑" panose="020B0503020204020204" charset="-122"/>
              <a:ea typeface="微软雅黑" panose="020B0503020204020204" charset="-122"/>
              <a:sym typeface="+mn-ea"/>
            </a:endParaRPr>
          </a:p>
        </p:txBody>
      </p:sp>
      <p:pic>
        <p:nvPicPr>
          <p:cNvPr id="103" name="图片 102"/>
          <p:cNvPicPr/>
          <p:nvPr/>
        </p:nvPicPr>
        <p:blipFill>
          <a:blip r:embed="rId2"/>
          <a:stretch>
            <a:fillRect/>
          </a:stretch>
        </p:blipFill>
        <p:spPr>
          <a:xfrm>
            <a:off x="889000" y="2232025"/>
            <a:ext cx="4883785" cy="3256280"/>
          </a:xfrm>
          <a:prstGeom prst="snip2DiagRect">
            <a:avLst/>
          </a:prstGeom>
          <a:noFill/>
          <a:ln w="9525">
            <a:noFill/>
          </a:ln>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03"/>
                                        </p:tgtEl>
                                        <p:attrNameLst>
                                          <p:attrName>style.visibility</p:attrName>
                                        </p:attrNameLst>
                                      </p:cBhvr>
                                      <p:to>
                                        <p:strVal val="visible"/>
                                      </p:to>
                                    </p:set>
                                    <p:anim calcmode="lin" valueType="num">
                                      <p:cBhvr additive="base">
                                        <p:cTn id="15" dur="500" fill="hold"/>
                                        <p:tgtEl>
                                          <p:spTgt spid="103"/>
                                        </p:tgtEl>
                                        <p:attrNameLst>
                                          <p:attrName>ppt_x</p:attrName>
                                        </p:attrNameLst>
                                      </p:cBhvr>
                                      <p:tavLst>
                                        <p:tav tm="0">
                                          <p:val>
                                            <p:strVal val="0-#ppt_w/2"/>
                                          </p:val>
                                        </p:tav>
                                        <p:tav tm="100000">
                                          <p:val>
                                            <p:strVal val="#ppt_x"/>
                                          </p:val>
                                        </p:tav>
                                      </p:tavLst>
                                    </p:anim>
                                    <p:anim calcmode="lin" valueType="num">
                                      <p:cBhvr additive="base">
                                        <p:cTn id="16" dur="500" fill="hold"/>
                                        <p:tgtEl>
                                          <p:spTgt spid="10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2" presetClass="entr" presetSubtype="4" fill="hold" grpId="0" nodeType="after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 calcmode="lin" valueType="num">
                                      <p:cBhvr additive="base">
                                        <p:cTn id="20" dur="500"/>
                                        <p:tgtEl>
                                          <p:spTgt spid="13">
                                            <p:txEl>
                                              <p:pRg st="0" end="0"/>
                                            </p:txEl>
                                          </p:spTgt>
                                        </p:tgtEl>
                                        <p:attrNameLst>
                                          <p:attrName>ppt_y</p:attrName>
                                        </p:attrNameLst>
                                      </p:cBhvr>
                                      <p:tavLst>
                                        <p:tav tm="0">
                                          <p:val>
                                            <p:strVal val="#ppt_y+#ppt_h*1.125000"/>
                                          </p:val>
                                        </p:tav>
                                        <p:tav tm="100000">
                                          <p:val>
                                            <p:strVal val="#ppt_y"/>
                                          </p:val>
                                        </p:tav>
                                      </p:tavLst>
                                    </p:anim>
                                    <p:animEffect transition="in" filter="wipe(up)">
                                      <p:cBhvr>
                                        <p:cTn id="21" dur="500"/>
                                        <p:tgtEl>
                                          <p:spTgt spid="13">
                                            <p:txEl>
                                              <p:pRg st="0" end="0"/>
                                            </p:txEl>
                                          </p:spTgt>
                                        </p:tgtEl>
                                      </p:cBhvr>
                                    </p:animEffect>
                                  </p:childTnLst>
                                </p:cTn>
                              </p:par>
                            </p:childTnLst>
                          </p:cTn>
                        </p:par>
                        <p:par>
                          <p:cTn id="22" fill="hold">
                            <p:stCondLst>
                              <p:cond delay="1000"/>
                            </p:stCondLst>
                            <p:childTnLst>
                              <p:par>
                                <p:cTn id="23" presetID="12" presetClass="entr" presetSubtype="4" fill="hold" grpId="0" nodeType="after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 calcmode="lin" valueType="num">
                                      <p:cBhvr additive="base">
                                        <p:cTn id="25" dur="500"/>
                                        <p:tgtEl>
                                          <p:spTgt spid="13">
                                            <p:txEl>
                                              <p:pRg st="1" end="1"/>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股权众筹</a:t>
            </a:r>
            <a:endParaRPr lang="zh-CN" altLang="en-US">
              <a:solidFill>
                <a:schemeClr val="accent1"/>
              </a:solidFill>
            </a:endParaRPr>
          </a:p>
        </p:txBody>
      </p:sp>
      <p:grpSp>
        <p:nvGrpSpPr>
          <p:cNvPr id="16" name="组合 15"/>
          <p:cNvGrpSpPr/>
          <p:nvPr/>
        </p:nvGrpSpPr>
        <p:grpSpPr>
          <a:xfrm>
            <a:off x="634365" y="887095"/>
            <a:ext cx="3578068" cy="473075"/>
            <a:chOff x="2347" y="2773"/>
            <a:chExt cx="6423"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6231"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3075940"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（二）股权众筹融资特点 </a:t>
            </a:r>
            <a:endParaRPr lang="zh-CN" altLang="en-US" sz="1800" b="1" dirty="0">
              <a:solidFill>
                <a:schemeClr val="bg1"/>
              </a:solidFill>
              <a:latin typeface="微软雅黑" panose="020B0503020204020204" charset="-122"/>
              <a:ea typeface="微软雅黑" panose="020B0503020204020204" charset="-122"/>
              <a:sym typeface="+mn-ea"/>
            </a:endParaRPr>
          </a:p>
        </p:txBody>
      </p:sp>
      <p:grpSp>
        <p:nvGrpSpPr>
          <p:cNvPr id="5" name="组合 4"/>
          <p:cNvGrpSpPr/>
          <p:nvPr/>
        </p:nvGrpSpPr>
        <p:grpSpPr>
          <a:xfrm>
            <a:off x="2283877" y="2846914"/>
            <a:ext cx="1185154" cy="1330630"/>
            <a:chOff x="562959" y="1254450"/>
            <a:chExt cx="919426" cy="1032287"/>
          </a:xfrm>
          <a:solidFill>
            <a:srgbClr val="526580"/>
          </a:solidFill>
        </p:grpSpPr>
        <p:sp>
          <p:nvSpPr>
            <p:cNvPr id="2" name="等腰三角形 46"/>
            <p:cNvSpPr>
              <a:spLocks noChangeArrowheads="1"/>
            </p:cNvSpPr>
            <p:nvPr/>
          </p:nvSpPr>
          <p:spPr bwMode="auto">
            <a:xfrm rot="5400000">
              <a:off x="579242" y="2056357"/>
              <a:ext cx="214097" cy="246663"/>
            </a:xfrm>
            <a:prstGeom prst="triangle">
              <a:avLst>
                <a:gd name="adj" fmla="val 0"/>
              </a:avLst>
            </a:prstGeom>
            <a:grpFill/>
            <a:ln>
              <a:noFill/>
            </a:ln>
          </p:spPr>
          <p:txBody>
            <a:bodyPr anchor="ctr"/>
            <a:p>
              <a:pPr algn="ctr"/>
              <a:endParaRPr lang="zh-CN" altLang="zh-CN" sz="2000">
                <a:solidFill>
                  <a:schemeClr val="bg1"/>
                </a:solidFill>
                <a:cs typeface="+mn-ea"/>
                <a:sym typeface="+mn-lt"/>
              </a:endParaRPr>
            </a:p>
          </p:txBody>
        </p:sp>
        <p:sp>
          <p:nvSpPr>
            <p:cNvPr id="7" name="矩形 44"/>
            <p:cNvSpPr>
              <a:spLocks noChangeArrowheads="1"/>
            </p:cNvSpPr>
            <p:nvPr/>
          </p:nvSpPr>
          <p:spPr bwMode="auto">
            <a:xfrm>
              <a:off x="562959" y="1254450"/>
              <a:ext cx="919426" cy="839787"/>
            </a:xfrm>
            <a:prstGeom prst="rect">
              <a:avLst/>
            </a:prstGeom>
            <a:grpFill/>
            <a:ln>
              <a:noFill/>
            </a:ln>
          </p:spPr>
          <p:txBody>
            <a:bodyPr anchor="ctr"/>
            <a:p>
              <a:pPr algn="ctr"/>
              <a:r>
                <a:rPr lang="en-US" altLang="zh-CN" sz="4000" b="1" dirty="0">
                  <a:solidFill>
                    <a:schemeClr val="bg1"/>
                  </a:solidFill>
                  <a:cs typeface="+mn-ea"/>
                  <a:sym typeface="+mn-lt"/>
                </a:rPr>
                <a:t>1</a:t>
              </a:r>
              <a:endParaRPr lang="zh-CN" altLang="en-US" sz="4000" b="1" dirty="0">
                <a:solidFill>
                  <a:schemeClr val="bg1"/>
                </a:solidFill>
                <a:cs typeface="+mn-ea"/>
                <a:sym typeface="+mn-lt"/>
              </a:endParaRPr>
            </a:p>
          </p:txBody>
        </p:sp>
      </p:grpSp>
      <p:sp>
        <p:nvSpPr>
          <p:cNvPr id="8" name="TextBox 76"/>
          <p:cNvSpPr txBox="1"/>
          <p:nvPr/>
        </p:nvSpPr>
        <p:spPr>
          <a:xfrm>
            <a:off x="1790382" y="4298315"/>
            <a:ext cx="2232248" cy="398780"/>
          </a:xfrm>
          <a:prstGeom prst="rect">
            <a:avLst/>
          </a:prstGeom>
          <a:solidFill>
            <a:srgbClr val="526580"/>
          </a:solidFill>
        </p:spPr>
        <p:txBody>
          <a:bodyPr wrap="square" rtlCol="0">
            <a:spAutoFit/>
          </a:bodyPr>
          <a:p>
            <a:pPr algn="ctr"/>
            <a:r>
              <a:rPr lang="zh-CN" altLang="zh-CN" sz="2000" dirty="0">
                <a:solidFill>
                  <a:schemeClr val="bg1"/>
                </a:solidFill>
              </a:rPr>
              <a:t>门槛较低</a:t>
            </a:r>
            <a:endParaRPr lang="zh-CN" altLang="zh-CN" sz="2000" dirty="0">
              <a:solidFill>
                <a:schemeClr val="bg1"/>
              </a:solidFill>
            </a:endParaRPr>
          </a:p>
        </p:txBody>
      </p:sp>
      <p:grpSp>
        <p:nvGrpSpPr>
          <p:cNvPr id="9" name="组合 8"/>
          <p:cNvGrpSpPr/>
          <p:nvPr/>
        </p:nvGrpSpPr>
        <p:grpSpPr>
          <a:xfrm>
            <a:off x="5503711" y="2846914"/>
            <a:ext cx="1185154" cy="1330630"/>
            <a:chOff x="562959" y="1254450"/>
            <a:chExt cx="919426" cy="1032287"/>
          </a:xfrm>
          <a:solidFill>
            <a:schemeClr val="accent2"/>
          </a:solidFill>
        </p:grpSpPr>
        <p:sp>
          <p:nvSpPr>
            <p:cNvPr id="10" name="等腰三角形 46"/>
            <p:cNvSpPr>
              <a:spLocks noChangeArrowheads="1"/>
            </p:cNvSpPr>
            <p:nvPr/>
          </p:nvSpPr>
          <p:spPr bwMode="auto">
            <a:xfrm rot="5400000">
              <a:off x="579242" y="2056357"/>
              <a:ext cx="214097" cy="246663"/>
            </a:xfrm>
            <a:prstGeom prst="triangle">
              <a:avLst>
                <a:gd name="adj" fmla="val 0"/>
              </a:avLst>
            </a:prstGeom>
            <a:grpFill/>
            <a:ln>
              <a:noFill/>
            </a:ln>
          </p:spPr>
          <p:txBody>
            <a:bodyPr anchor="ctr"/>
            <a:p>
              <a:pPr algn="ctr"/>
              <a:endParaRPr lang="zh-CN" altLang="zh-CN" sz="2000">
                <a:solidFill>
                  <a:schemeClr val="bg1"/>
                </a:solidFill>
                <a:cs typeface="+mn-ea"/>
                <a:sym typeface="+mn-lt"/>
              </a:endParaRPr>
            </a:p>
          </p:txBody>
        </p:sp>
        <p:sp>
          <p:nvSpPr>
            <p:cNvPr id="11" name="矩形 44"/>
            <p:cNvSpPr>
              <a:spLocks noChangeArrowheads="1"/>
            </p:cNvSpPr>
            <p:nvPr/>
          </p:nvSpPr>
          <p:spPr bwMode="auto">
            <a:xfrm>
              <a:off x="562959" y="1254450"/>
              <a:ext cx="919426" cy="839787"/>
            </a:xfrm>
            <a:prstGeom prst="rect">
              <a:avLst/>
            </a:prstGeom>
            <a:grpFill/>
            <a:ln>
              <a:noFill/>
            </a:ln>
          </p:spPr>
          <p:txBody>
            <a:bodyPr anchor="ctr"/>
            <a:p>
              <a:pPr algn="ctr"/>
              <a:r>
                <a:rPr lang="en-US" altLang="zh-CN" sz="4000" b="1" dirty="0">
                  <a:solidFill>
                    <a:schemeClr val="bg1"/>
                  </a:solidFill>
                  <a:cs typeface="+mn-ea"/>
                  <a:sym typeface="+mn-lt"/>
                </a:rPr>
                <a:t>2</a:t>
              </a:r>
              <a:endParaRPr lang="zh-CN" altLang="en-US" sz="4000" b="1" dirty="0">
                <a:solidFill>
                  <a:schemeClr val="bg1"/>
                </a:solidFill>
                <a:cs typeface="+mn-ea"/>
                <a:sym typeface="+mn-lt"/>
              </a:endParaRPr>
            </a:p>
          </p:txBody>
        </p:sp>
      </p:grpSp>
      <p:sp>
        <p:nvSpPr>
          <p:cNvPr id="3" name="TextBox 81"/>
          <p:cNvSpPr txBox="1"/>
          <p:nvPr/>
        </p:nvSpPr>
        <p:spPr>
          <a:xfrm>
            <a:off x="5010216" y="4298315"/>
            <a:ext cx="2088232" cy="398780"/>
          </a:xfrm>
          <a:prstGeom prst="rect">
            <a:avLst/>
          </a:prstGeom>
          <a:solidFill>
            <a:schemeClr val="accent2"/>
          </a:solidFill>
        </p:spPr>
        <p:txBody>
          <a:bodyPr wrap="square" rtlCol="0">
            <a:spAutoFit/>
          </a:bodyPr>
          <a:p>
            <a:pPr algn="ctr"/>
            <a:r>
              <a:rPr lang="zh-CN" altLang="zh-CN" sz="2000" dirty="0">
                <a:solidFill>
                  <a:schemeClr val="bg1"/>
                </a:solidFill>
              </a:rPr>
              <a:t>限定额度</a:t>
            </a:r>
            <a:endParaRPr lang="zh-CN" altLang="zh-CN" sz="2000" dirty="0">
              <a:solidFill>
                <a:schemeClr val="bg1"/>
              </a:solidFill>
            </a:endParaRPr>
          </a:p>
        </p:txBody>
      </p:sp>
      <p:grpSp>
        <p:nvGrpSpPr>
          <p:cNvPr id="4" name="组合 3"/>
          <p:cNvGrpSpPr/>
          <p:nvPr/>
        </p:nvGrpSpPr>
        <p:grpSpPr>
          <a:xfrm>
            <a:off x="8580499" y="2846914"/>
            <a:ext cx="1185154" cy="1330630"/>
            <a:chOff x="562959" y="1254450"/>
            <a:chExt cx="919426" cy="1032287"/>
          </a:xfrm>
          <a:solidFill>
            <a:schemeClr val="accent5"/>
          </a:solidFill>
        </p:grpSpPr>
        <p:sp>
          <p:nvSpPr>
            <p:cNvPr id="17" name="等腰三角形 46"/>
            <p:cNvSpPr>
              <a:spLocks noChangeArrowheads="1"/>
            </p:cNvSpPr>
            <p:nvPr/>
          </p:nvSpPr>
          <p:spPr bwMode="auto">
            <a:xfrm rot="5400000">
              <a:off x="579242" y="2056357"/>
              <a:ext cx="214097" cy="246663"/>
            </a:xfrm>
            <a:prstGeom prst="triangle">
              <a:avLst>
                <a:gd name="adj" fmla="val 0"/>
              </a:avLst>
            </a:prstGeom>
            <a:grpFill/>
            <a:ln>
              <a:noFill/>
            </a:ln>
          </p:spPr>
          <p:txBody>
            <a:bodyPr anchor="ctr"/>
            <a:p>
              <a:pPr algn="ctr"/>
              <a:endParaRPr lang="zh-CN" altLang="zh-CN" sz="2000">
                <a:solidFill>
                  <a:schemeClr val="bg1"/>
                </a:solidFill>
                <a:cs typeface="+mn-ea"/>
                <a:sym typeface="+mn-lt"/>
              </a:endParaRPr>
            </a:p>
          </p:txBody>
        </p:sp>
        <p:sp>
          <p:nvSpPr>
            <p:cNvPr id="18" name="矩形 44"/>
            <p:cNvSpPr>
              <a:spLocks noChangeArrowheads="1"/>
            </p:cNvSpPr>
            <p:nvPr/>
          </p:nvSpPr>
          <p:spPr bwMode="auto">
            <a:xfrm>
              <a:off x="562959" y="1254450"/>
              <a:ext cx="919426" cy="839787"/>
            </a:xfrm>
            <a:prstGeom prst="rect">
              <a:avLst/>
            </a:prstGeom>
            <a:grpFill/>
            <a:ln>
              <a:noFill/>
            </a:ln>
          </p:spPr>
          <p:txBody>
            <a:bodyPr anchor="ctr"/>
            <a:p>
              <a:pPr algn="ctr"/>
              <a:r>
                <a:rPr lang="en-US" altLang="zh-CN" sz="4000" b="1" dirty="0">
                  <a:solidFill>
                    <a:schemeClr val="bg1"/>
                  </a:solidFill>
                  <a:cs typeface="+mn-ea"/>
                  <a:sym typeface="+mn-lt"/>
                </a:rPr>
                <a:t>3</a:t>
              </a:r>
              <a:endParaRPr lang="zh-CN" altLang="en-US" sz="4000" b="1" dirty="0">
                <a:solidFill>
                  <a:schemeClr val="bg1"/>
                </a:solidFill>
                <a:cs typeface="+mn-ea"/>
                <a:sym typeface="+mn-lt"/>
              </a:endParaRPr>
            </a:p>
          </p:txBody>
        </p:sp>
      </p:grpSp>
      <p:sp>
        <p:nvSpPr>
          <p:cNvPr id="19" name="TextBox 86"/>
          <p:cNvSpPr txBox="1"/>
          <p:nvPr/>
        </p:nvSpPr>
        <p:spPr>
          <a:xfrm>
            <a:off x="8087004" y="4298315"/>
            <a:ext cx="2016224" cy="398780"/>
          </a:xfrm>
          <a:prstGeom prst="rect">
            <a:avLst/>
          </a:prstGeom>
          <a:solidFill>
            <a:schemeClr val="accent5"/>
          </a:solidFill>
        </p:spPr>
        <p:txBody>
          <a:bodyPr wrap="square" rtlCol="0">
            <a:spAutoFit/>
          </a:bodyPr>
          <a:p>
            <a:pPr algn="ctr"/>
            <a:r>
              <a:rPr lang="zh-CN" altLang="zh-CN" sz="2000" dirty="0">
                <a:solidFill>
                  <a:schemeClr val="bg1"/>
                </a:solidFill>
              </a:rPr>
              <a:t>资源广泛</a:t>
            </a:r>
            <a:endParaRPr lang="zh-CN" altLang="zh-CN" sz="2000" dirty="0">
              <a:solidFill>
                <a:schemeClr val="bg1"/>
              </a:solidFill>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6" presetClass="entr" presetSubtype="21"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bldLvl="0" animBg="1"/>
      <p:bldP spid="3" grpId="0" bldLvl="0" animBg="1"/>
      <p:bldP spid="19"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股权众筹</a:t>
            </a:r>
            <a:endParaRPr lang="zh-CN" altLang="en-US">
              <a:solidFill>
                <a:schemeClr val="accent1"/>
              </a:solidFill>
            </a:endParaRPr>
          </a:p>
        </p:txBody>
      </p:sp>
      <p:grpSp>
        <p:nvGrpSpPr>
          <p:cNvPr id="16" name="组合 15"/>
          <p:cNvGrpSpPr/>
          <p:nvPr/>
        </p:nvGrpSpPr>
        <p:grpSpPr>
          <a:xfrm>
            <a:off x="634365" y="887095"/>
            <a:ext cx="4723406" cy="473075"/>
            <a:chOff x="2347" y="2773"/>
            <a:chExt cx="8479"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8287"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4242435"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（三）股权众筹融资运作模式相关概述</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13" name="菱形 12"/>
          <p:cNvSpPr/>
          <p:nvPr/>
        </p:nvSpPr>
        <p:spPr>
          <a:xfrm>
            <a:off x="2064913" y="2308063"/>
            <a:ext cx="3719513" cy="245268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2"/>
              </a:solidFill>
              <a:cs typeface="+mn-ea"/>
              <a:sym typeface="+mn-lt"/>
            </a:endParaRPr>
          </a:p>
        </p:txBody>
      </p:sp>
      <p:sp>
        <p:nvSpPr>
          <p:cNvPr id="20" name="菱形 19"/>
          <p:cNvSpPr/>
          <p:nvPr/>
        </p:nvSpPr>
        <p:spPr>
          <a:xfrm>
            <a:off x="6812699" y="2308063"/>
            <a:ext cx="3719513" cy="2452688"/>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2"/>
              </a:solidFill>
              <a:cs typeface="+mn-ea"/>
              <a:sym typeface="+mn-lt"/>
            </a:endParaRPr>
          </a:p>
        </p:txBody>
      </p:sp>
      <p:sp>
        <p:nvSpPr>
          <p:cNvPr id="21" name="TextBox 20"/>
          <p:cNvSpPr txBox="1"/>
          <p:nvPr/>
        </p:nvSpPr>
        <p:spPr>
          <a:xfrm>
            <a:off x="2928335" y="3119434"/>
            <a:ext cx="1992669" cy="829945"/>
          </a:xfrm>
          <a:prstGeom prst="rect">
            <a:avLst/>
          </a:prstGeom>
          <a:noFill/>
        </p:spPr>
        <p:txBody>
          <a:bodyPr wrap="square" rtlCol="0">
            <a:spAutoFit/>
          </a:bodyPr>
          <a:p>
            <a:pPr algn="ctr">
              <a:lnSpc>
                <a:spcPct val="100000"/>
              </a:lnSpc>
            </a:pPr>
            <a:r>
              <a:rPr lang="zh-CN" altLang="en-US" sz="2400" dirty="0">
                <a:solidFill>
                  <a:schemeClr val="bg1"/>
                </a:solidFill>
                <a:cs typeface="+mn-ea"/>
                <a:sym typeface="+mn-lt"/>
              </a:rPr>
              <a:t>直接</a:t>
            </a:r>
            <a:endParaRPr lang="en-US" altLang="zh-CN" sz="2400" dirty="0">
              <a:solidFill>
                <a:schemeClr val="bg1"/>
              </a:solidFill>
              <a:cs typeface="+mn-ea"/>
              <a:sym typeface="+mn-lt"/>
            </a:endParaRPr>
          </a:p>
          <a:p>
            <a:pPr algn="ctr">
              <a:lnSpc>
                <a:spcPct val="100000"/>
              </a:lnSpc>
            </a:pPr>
            <a:r>
              <a:rPr lang="zh-CN" altLang="en-US" sz="2400" dirty="0">
                <a:solidFill>
                  <a:schemeClr val="bg1"/>
                </a:solidFill>
                <a:cs typeface="+mn-ea"/>
                <a:sym typeface="+mn-lt"/>
              </a:rPr>
              <a:t>合投模式</a:t>
            </a:r>
            <a:endParaRPr lang="zh-CN" altLang="en-US" sz="2400" dirty="0">
              <a:solidFill>
                <a:schemeClr val="bg1"/>
              </a:solidFill>
              <a:cs typeface="+mn-ea"/>
              <a:sym typeface="+mn-lt"/>
            </a:endParaRPr>
          </a:p>
        </p:txBody>
      </p:sp>
      <p:sp>
        <p:nvSpPr>
          <p:cNvPr id="22" name="TextBox 21"/>
          <p:cNvSpPr txBox="1"/>
          <p:nvPr/>
        </p:nvSpPr>
        <p:spPr>
          <a:xfrm>
            <a:off x="7676121" y="3119434"/>
            <a:ext cx="1992669" cy="829945"/>
          </a:xfrm>
          <a:prstGeom prst="rect">
            <a:avLst/>
          </a:prstGeom>
          <a:noFill/>
        </p:spPr>
        <p:txBody>
          <a:bodyPr wrap="square" rtlCol="0">
            <a:spAutoFit/>
          </a:bodyPr>
          <a:p>
            <a:pPr algn="ctr">
              <a:lnSpc>
                <a:spcPct val="100000"/>
              </a:lnSpc>
            </a:pPr>
            <a:r>
              <a:rPr lang="zh-CN" altLang="zh-CN" sz="2400" dirty="0">
                <a:solidFill>
                  <a:schemeClr val="bg1"/>
                </a:solidFill>
              </a:rPr>
              <a:t>“领投</a:t>
            </a:r>
            <a:r>
              <a:rPr lang="en-US" altLang="zh-CN" sz="2400" dirty="0">
                <a:solidFill>
                  <a:schemeClr val="bg1"/>
                </a:solidFill>
              </a:rPr>
              <a:t>+</a:t>
            </a:r>
            <a:r>
              <a:rPr lang="zh-CN" altLang="zh-CN" sz="2400" dirty="0">
                <a:solidFill>
                  <a:schemeClr val="bg1"/>
                </a:solidFill>
              </a:rPr>
              <a:t>跟投”模式</a:t>
            </a:r>
            <a:endParaRPr lang="zh-CN" altLang="zh-CN" sz="2400" dirty="0">
              <a:solidFill>
                <a:schemeClr val="bg1"/>
              </a:solidFill>
            </a:endParaRPr>
          </a:p>
        </p:txBody>
      </p:sp>
      <p:sp>
        <p:nvSpPr>
          <p:cNvPr id="23" name="TextBox 23"/>
          <p:cNvSpPr txBox="1"/>
          <p:nvPr/>
        </p:nvSpPr>
        <p:spPr>
          <a:xfrm>
            <a:off x="2502885" y="5228464"/>
            <a:ext cx="7187216" cy="387735"/>
          </a:xfrm>
          <a:prstGeom prst="rect">
            <a:avLst/>
          </a:prstGeom>
          <a:noFill/>
          <a:ln>
            <a:solidFill>
              <a:schemeClr val="accent1"/>
            </a:solidFill>
          </a:ln>
        </p:spPr>
        <p:txBody>
          <a:bodyPr wrap="square" rtlCol="0">
            <a:spAutoFit/>
          </a:bodyPr>
          <a:p>
            <a:pPr algn="ctr">
              <a:lnSpc>
                <a:spcPts val="2500"/>
              </a:lnSpc>
            </a:pPr>
            <a:endParaRPr lang="en-US" altLang="zh-CN" dirty="0">
              <a:solidFill>
                <a:schemeClr val="tx2"/>
              </a:solidFill>
              <a:cs typeface="+mn-ea"/>
              <a:sym typeface="+mn-lt"/>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childTnLst>
                          </p:cTn>
                        </p:par>
                        <p:par>
                          <p:cTn id="33" fill="hold">
                            <p:stCondLst>
                              <p:cond delay="500"/>
                            </p:stCondLst>
                            <p:childTnLst>
                              <p:par>
                                <p:cTn id="34" presetID="2" presetClass="entr" presetSubtype="4"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ldLvl="0" animBg="1"/>
      <p:bldP spid="20" grpId="0" bldLvl="0" animBg="1"/>
      <p:bldP spid="21" grpId="0"/>
      <p:bldP spid="22" grpId="0"/>
      <p:bldP spid="23"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股权众筹</a:t>
            </a:r>
            <a:endParaRPr lang="zh-CN" altLang="en-US">
              <a:solidFill>
                <a:schemeClr val="accent1"/>
              </a:solidFill>
            </a:endParaRPr>
          </a:p>
        </p:txBody>
      </p:sp>
      <p:grpSp>
        <p:nvGrpSpPr>
          <p:cNvPr id="16" name="组合 15"/>
          <p:cNvGrpSpPr/>
          <p:nvPr/>
        </p:nvGrpSpPr>
        <p:grpSpPr>
          <a:xfrm>
            <a:off x="634365" y="887095"/>
            <a:ext cx="4723406" cy="473075"/>
            <a:chOff x="2347" y="2773"/>
            <a:chExt cx="8479"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8287"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4242435"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（三）股权众筹融资运作模式相关概述</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34" name="矩形 33"/>
          <p:cNvSpPr/>
          <p:nvPr>
            <p:custDataLst>
              <p:tags r:id="rId1"/>
            </p:custDataLst>
          </p:nvPr>
        </p:nvSpPr>
        <p:spPr>
          <a:xfrm>
            <a:off x="779780" y="1570990"/>
            <a:ext cx="10632440" cy="4645660"/>
          </a:xfrm>
          <a:prstGeom prst="rect">
            <a:avLst/>
          </a:prstGeom>
          <a:noFill/>
          <a:ln>
            <a:solidFill>
              <a:schemeClr val="accent5"/>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sp>
        <p:nvSpPr>
          <p:cNvPr id="35" name="文本框 34"/>
          <p:cNvSpPr txBox="1"/>
          <p:nvPr/>
        </p:nvSpPr>
        <p:spPr>
          <a:xfrm>
            <a:off x="5443220" y="939165"/>
            <a:ext cx="2539365" cy="368300"/>
          </a:xfrm>
          <a:prstGeom prst="rect">
            <a:avLst/>
          </a:prstGeom>
          <a:noFill/>
        </p:spPr>
        <p:txBody>
          <a:bodyPr wrap="square">
            <a:spAutoFit/>
          </a:bodyPr>
          <a:p>
            <a:r>
              <a:rPr lang="zh-CN" altLang="en-US" sz="1800" b="1" dirty="0">
                <a:solidFill>
                  <a:schemeClr val="accent1"/>
                </a:solidFill>
                <a:latin typeface="微软雅黑" panose="020B0503020204020204" charset="-122"/>
                <a:ea typeface="微软雅黑" panose="020B0503020204020204" charset="-122"/>
                <a:sym typeface="+mn-ea"/>
              </a:rPr>
              <a:t>图</a:t>
            </a:r>
            <a:r>
              <a:rPr lang="en-US" altLang="zh-CN" sz="1800" b="1" dirty="0">
                <a:solidFill>
                  <a:schemeClr val="accent1"/>
                </a:solidFill>
                <a:latin typeface="微软雅黑" panose="020B0503020204020204" charset="-122"/>
                <a:ea typeface="微软雅黑" panose="020B0503020204020204" charset="-122"/>
                <a:sym typeface="+mn-ea"/>
              </a:rPr>
              <a:t>.</a:t>
            </a:r>
            <a:r>
              <a:rPr lang="zh-CN" altLang="en-US" sz="1800" b="1" dirty="0">
                <a:solidFill>
                  <a:schemeClr val="accent1"/>
                </a:solidFill>
                <a:latin typeface="微软雅黑" panose="020B0503020204020204" charset="-122"/>
                <a:ea typeface="微软雅黑" panose="020B0503020204020204" charset="-122"/>
                <a:sym typeface="+mn-ea"/>
              </a:rPr>
              <a:t>直接合投模式</a:t>
            </a:r>
            <a:endParaRPr lang="zh-CN" altLang="en-US" sz="1800" b="1" dirty="0">
              <a:solidFill>
                <a:schemeClr val="accent1"/>
              </a:solidFill>
              <a:latin typeface="微软雅黑" panose="020B0503020204020204" charset="-122"/>
              <a:ea typeface="微软雅黑" panose="020B0503020204020204" charset="-122"/>
              <a:sym typeface="+mn-ea"/>
            </a:endParaRPr>
          </a:p>
        </p:txBody>
      </p:sp>
      <p:grpSp>
        <p:nvGrpSpPr>
          <p:cNvPr id="43" name="组合 42"/>
          <p:cNvGrpSpPr/>
          <p:nvPr/>
        </p:nvGrpSpPr>
        <p:grpSpPr>
          <a:xfrm>
            <a:off x="1769110" y="1903730"/>
            <a:ext cx="8751570" cy="3959860"/>
            <a:chOff x="2786" y="2998"/>
            <a:chExt cx="13782" cy="6236"/>
          </a:xfrm>
        </p:grpSpPr>
        <p:sp>
          <p:nvSpPr>
            <p:cNvPr id="4" name="流程图: 过程 3"/>
            <p:cNvSpPr/>
            <p:nvPr/>
          </p:nvSpPr>
          <p:spPr>
            <a:xfrm>
              <a:off x="2786" y="3945"/>
              <a:ext cx="2999" cy="90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投资者</a:t>
              </a:r>
              <a:r>
                <a:rPr lang="en-US" altLang="zh-CN"/>
                <a:t>A</a:t>
              </a:r>
              <a:endParaRPr lang="en-US" altLang="zh-CN"/>
            </a:p>
          </p:txBody>
        </p:sp>
        <p:sp>
          <p:nvSpPr>
            <p:cNvPr id="7" name="圆角矩形 6"/>
            <p:cNvSpPr/>
            <p:nvPr/>
          </p:nvSpPr>
          <p:spPr>
            <a:xfrm>
              <a:off x="8178" y="5406"/>
              <a:ext cx="2999" cy="9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股权众筹平台</a:t>
              </a:r>
              <a:endParaRPr lang="zh-CN" altLang="en-US"/>
            </a:p>
          </p:txBody>
        </p:sp>
        <p:sp>
          <p:nvSpPr>
            <p:cNvPr id="30" name="文本框 29"/>
            <p:cNvSpPr txBox="1"/>
            <p:nvPr/>
          </p:nvSpPr>
          <p:spPr>
            <a:xfrm>
              <a:off x="6722" y="5245"/>
              <a:ext cx="1248" cy="471"/>
            </a:xfrm>
            <a:prstGeom prst="rect">
              <a:avLst/>
            </a:prstGeom>
            <a:noFill/>
          </p:spPr>
          <p:txBody>
            <a:bodyPr wrap="none" rtlCol="0">
              <a:spAutoFit/>
            </a:bodyPr>
            <a:p>
              <a:r>
                <a:rPr lang="en-US" altLang="zh-CN"/>
                <a:t>4</a:t>
              </a:r>
              <a:r>
                <a:rPr lang="zh-CN" altLang="en-US"/>
                <a:t>、投资</a:t>
              </a:r>
              <a:endParaRPr lang="zh-CN" altLang="en-US"/>
            </a:p>
          </p:txBody>
        </p:sp>
        <p:sp>
          <p:nvSpPr>
            <p:cNvPr id="31" name="文本框 30"/>
            <p:cNvSpPr txBox="1"/>
            <p:nvPr/>
          </p:nvSpPr>
          <p:spPr>
            <a:xfrm>
              <a:off x="11474" y="4608"/>
              <a:ext cx="1891" cy="798"/>
            </a:xfrm>
            <a:prstGeom prst="rect">
              <a:avLst/>
            </a:prstGeom>
            <a:noFill/>
          </p:spPr>
          <p:txBody>
            <a:bodyPr wrap="square" rtlCol="0">
              <a:spAutoFit/>
            </a:bodyPr>
            <a:p>
              <a:pPr algn="ctr"/>
              <a:r>
                <a:rPr lang="en-US" altLang="zh-CN"/>
                <a:t>1</a:t>
              </a:r>
              <a:r>
                <a:rPr lang="zh-CN" altLang="en-US"/>
                <a:t>、上报信息</a:t>
              </a:r>
              <a:endParaRPr lang="zh-CN" altLang="en-US"/>
            </a:p>
            <a:p>
              <a:pPr algn="ctr"/>
              <a:r>
                <a:rPr lang="en-US" altLang="zh-CN"/>
                <a:t>7</a:t>
              </a:r>
              <a:r>
                <a:rPr lang="zh-CN" altLang="en-US"/>
                <a:t>、信息披露</a:t>
              </a:r>
              <a:endParaRPr lang="zh-CN" altLang="en-US"/>
            </a:p>
          </p:txBody>
        </p:sp>
        <p:sp>
          <p:nvSpPr>
            <p:cNvPr id="32" name="文本框 31"/>
            <p:cNvSpPr txBox="1"/>
            <p:nvPr/>
          </p:nvSpPr>
          <p:spPr>
            <a:xfrm>
              <a:off x="11474" y="6313"/>
              <a:ext cx="1891" cy="471"/>
            </a:xfrm>
            <a:prstGeom prst="rect">
              <a:avLst/>
            </a:prstGeom>
            <a:noFill/>
          </p:spPr>
          <p:txBody>
            <a:bodyPr wrap="square" rtlCol="0">
              <a:spAutoFit/>
            </a:bodyPr>
            <a:p>
              <a:pPr algn="ctr"/>
              <a:r>
                <a:rPr lang="en-US" altLang="zh-CN"/>
                <a:t>2</a:t>
              </a:r>
              <a:r>
                <a:rPr lang="zh-CN" altLang="en-US"/>
                <a:t>、审核反馈</a:t>
              </a:r>
              <a:endParaRPr lang="zh-CN" altLang="en-US"/>
            </a:p>
          </p:txBody>
        </p:sp>
        <p:sp>
          <p:nvSpPr>
            <p:cNvPr id="13" name="流程图: 过程 12"/>
            <p:cNvSpPr/>
            <p:nvPr/>
          </p:nvSpPr>
          <p:spPr>
            <a:xfrm>
              <a:off x="2786" y="5406"/>
              <a:ext cx="2999" cy="90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投资者</a:t>
              </a:r>
              <a:r>
                <a:rPr lang="en-US" altLang="zh-CN"/>
                <a:t>B</a:t>
              </a:r>
              <a:endParaRPr lang="en-US" altLang="zh-CN"/>
            </a:p>
          </p:txBody>
        </p:sp>
        <p:sp>
          <p:nvSpPr>
            <p:cNvPr id="17" name="流程图: 过程 16"/>
            <p:cNvSpPr/>
            <p:nvPr/>
          </p:nvSpPr>
          <p:spPr>
            <a:xfrm>
              <a:off x="2786" y="6867"/>
              <a:ext cx="2999" cy="90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投资者</a:t>
              </a:r>
              <a:r>
                <a:rPr lang="en-US" altLang="zh-CN"/>
                <a:t>C</a:t>
              </a:r>
              <a:endParaRPr lang="en-US" altLang="zh-CN"/>
            </a:p>
          </p:txBody>
        </p:sp>
        <p:sp>
          <p:nvSpPr>
            <p:cNvPr id="18" name="圆角矩形 17"/>
            <p:cNvSpPr/>
            <p:nvPr/>
          </p:nvSpPr>
          <p:spPr>
            <a:xfrm>
              <a:off x="13570" y="5406"/>
              <a:ext cx="2999" cy="9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某项目</a:t>
              </a:r>
              <a:endParaRPr lang="zh-CN" altLang="en-US"/>
            </a:p>
          </p:txBody>
        </p:sp>
        <p:sp>
          <p:nvSpPr>
            <p:cNvPr id="19" name="文本框 18"/>
            <p:cNvSpPr txBox="1"/>
            <p:nvPr/>
          </p:nvSpPr>
          <p:spPr>
            <a:xfrm>
              <a:off x="8732" y="7195"/>
              <a:ext cx="1891" cy="798"/>
            </a:xfrm>
            <a:prstGeom prst="rect">
              <a:avLst/>
            </a:prstGeom>
            <a:noFill/>
          </p:spPr>
          <p:txBody>
            <a:bodyPr wrap="square" rtlCol="0">
              <a:spAutoFit/>
            </a:bodyPr>
            <a:p>
              <a:pPr algn="ctr"/>
              <a:r>
                <a:rPr lang="en-US"/>
                <a:t>5</a:t>
              </a:r>
              <a:r>
                <a:rPr lang="zh-CN" altLang="en-US"/>
                <a:t>、资金托管</a:t>
              </a:r>
              <a:endParaRPr lang="zh-CN" altLang="en-US"/>
            </a:p>
            <a:p>
              <a:pPr algn="ctr"/>
              <a:r>
                <a:rPr lang="en-US" altLang="zh-CN"/>
                <a:t>6</a:t>
              </a:r>
              <a:r>
                <a:rPr lang="zh-CN" altLang="en-US"/>
                <a:t>、投后管理</a:t>
              </a:r>
              <a:endParaRPr lang="zh-CN" altLang="en-US"/>
            </a:p>
          </p:txBody>
        </p:sp>
        <p:sp>
          <p:nvSpPr>
            <p:cNvPr id="20" name="文本框 19"/>
            <p:cNvSpPr txBox="1"/>
            <p:nvPr/>
          </p:nvSpPr>
          <p:spPr>
            <a:xfrm>
              <a:off x="6404" y="3667"/>
              <a:ext cx="2328" cy="471"/>
            </a:xfrm>
            <a:prstGeom prst="rect">
              <a:avLst/>
            </a:prstGeom>
            <a:noFill/>
          </p:spPr>
          <p:txBody>
            <a:bodyPr wrap="none" rtlCol="0">
              <a:spAutoFit/>
            </a:bodyPr>
            <a:p>
              <a:r>
                <a:rPr lang="en-US"/>
                <a:t>3</a:t>
              </a:r>
              <a:r>
                <a:rPr lang="zh-CN" altLang="en-US"/>
                <a:t>、项目信息展示</a:t>
              </a:r>
              <a:endParaRPr lang="zh-CN" altLang="en-US"/>
            </a:p>
          </p:txBody>
        </p:sp>
        <p:sp>
          <p:nvSpPr>
            <p:cNvPr id="21" name="文本框 20"/>
            <p:cNvSpPr txBox="1"/>
            <p:nvPr/>
          </p:nvSpPr>
          <p:spPr>
            <a:xfrm>
              <a:off x="6404" y="2998"/>
              <a:ext cx="2328" cy="471"/>
            </a:xfrm>
            <a:prstGeom prst="rect">
              <a:avLst/>
            </a:prstGeom>
            <a:noFill/>
          </p:spPr>
          <p:txBody>
            <a:bodyPr wrap="none" rtlCol="0">
              <a:spAutoFit/>
            </a:bodyPr>
            <a:p>
              <a:r>
                <a:rPr lang="en-US" altLang="zh-CN"/>
                <a:t>8</a:t>
              </a:r>
              <a:r>
                <a:rPr lang="zh-CN" altLang="en-US"/>
                <a:t>、信息披露反馈</a:t>
              </a:r>
              <a:endParaRPr lang="zh-CN" altLang="en-US"/>
            </a:p>
          </p:txBody>
        </p:sp>
        <p:sp>
          <p:nvSpPr>
            <p:cNvPr id="22" name="流程图: 过程 21"/>
            <p:cNvSpPr/>
            <p:nvPr/>
          </p:nvSpPr>
          <p:spPr>
            <a:xfrm>
              <a:off x="2786" y="8328"/>
              <a:ext cx="2999" cy="90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b="1">
                  <a:sym typeface="+mn-ea"/>
                </a:rPr>
                <a:t>... ...</a:t>
              </a:r>
              <a:endParaRPr lang="en-US" altLang="zh-CN" b="1">
                <a:sym typeface="+mn-ea"/>
              </a:endParaRPr>
            </a:p>
          </p:txBody>
        </p:sp>
        <p:cxnSp>
          <p:nvCxnSpPr>
            <p:cNvPr id="23" name="直接连接符 22"/>
            <p:cNvCxnSpPr>
              <a:stCxn id="13" idx="3"/>
              <a:endCxn id="7" idx="1"/>
            </p:cNvCxnSpPr>
            <p:nvPr/>
          </p:nvCxnSpPr>
          <p:spPr>
            <a:xfrm>
              <a:off x="5785" y="5875"/>
              <a:ext cx="2393"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17" idx="3"/>
            </p:cNvCxnSpPr>
            <p:nvPr/>
          </p:nvCxnSpPr>
          <p:spPr>
            <a:xfrm flipV="1">
              <a:off x="5785" y="5893"/>
              <a:ext cx="793" cy="1443"/>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4" idx="3"/>
            </p:cNvCxnSpPr>
            <p:nvPr/>
          </p:nvCxnSpPr>
          <p:spPr>
            <a:xfrm>
              <a:off x="5785" y="4414"/>
              <a:ext cx="793" cy="1479"/>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22" idx="3"/>
            </p:cNvCxnSpPr>
            <p:nvPr/>
          </p:nvCxnSpPr>
          <p:spPr>
            <a:xfrm flipV="1">
              <a:off x="5785" y="5877"/>
              <a:ext cx="793" cy="292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9" name="肘形连接符 38"/>
            <p:cNvCxnSpPr>
              <a:stCxn id="7" idx="0"/>
              <a:endCxn id="4" idx="0"/>
            </p:cNvCxnSpPr>
            <p:nvPr/>
          </p:nvCxnSpPr>
          <p:spPr>
            <a:xfrm rot="16200000" flipV="1">
              <a:off x="6252" y="1995"/>
              <a:ext cx="1461" cy="5392"/>
            </a:xfrm>
            <a:prstGeom prst="bentConnector3">
              <a:avLst>
                <a:gd name="adj1" fmla="val 125702"/>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a:stCxn id="7" idx="2"/>
              <a:endCxn id="19" idx="0"/>
            </p:cNvCxnSpPr>
            <p:nvPr/>
          </p:nvCxnSpPr>
          <p:spPr>
            <a:xfrm>
              <a:off x="9678" y="6328"/>
              <a:ext cx="0" cy="882"/>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a:off x="11196" y="6132"/>
              <a:ext cx="2317" cy="0"/>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flipH="1">
              <a:off x="11212" y="5592"/>
              <a:ext cx="2317" cy="0"/>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p:tgtEl>
                                          <p:spTgt spid="35"/>
                                        </p:tgtEl>
                                        <p:attrNameLst>
                                          <p:attrName>ppt_y</p:attrName>
                                        </p:attrNameLst>
                                      </p:cBhvr>
                                      <p:tavLst>
                                        <p:tav tm="0">
                                          <p:val>
                                            <p:strVal val="#ppt_y+#ppt_h*1.125000"/>
                                          </p:val>
                                        </p:tav>
                                        <p:tav tm="100000">
                                          <p:val>
                                            <p:strVal val="#ppt_y"/>
                                          </p:val>
                                        </p:tav>
                                      </p:tavLst>
                                    </p:anim>
                                    <p:animEffect transition="in" filter="wipe(up)">
                                      <p:cBhvr>
                                        <p:cTn id="16" dur="500"/>
                                        <p:tgtEl>
                                          <p:spTgt spid="35"/>
                                        </p:tgtEl>
                                      </p:cBhvr>
                                    </p:animEffect>
                                  </p:childTnLst>
                                </p:cTn>
                              </p:par>
                            </p:childTnLst>
                          </p:cTn>
                        </p:par>
                        <p:par>
                          <p:cTn id="17" fill="hold">
                            <p:stCondLst>
                              <p:cond delay="500"/>
                            </p:stCondLst>
                            <p:childTnLst>
                              <p:par>
                                <p:cTn id="18" presetID="12" presetClass="entr" presetSubtype="1"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p:tgtEl>
                                          <p:spTgt spid="34"/>
                                        </p:tgtEl>
                                        <p:attrNameLst>
                                          <p:attrName>ppt_y</p:attrName>
                                        </p:attrNameLst>
                                      </p:cBhvr>
                                      <p:tavLst>
                                        <p:tav tm="0">
                                          <p:val>
                                            <p:strVal val="#ppt_y-#ppt_h*1.125000"/>
                                          </p:val>
                                        </p:tav>
                                        <p:tav tm="100000">
                                          <p:val>
                                            <p:strVal val="#ppt_y"/>
                                          </p:val>
                                        </p:tav>
                                      </p:tavLst>
                                    </p:anim>
                                    <p:animEffect transition="in" filter="wipe(down)">
                                      <p:cBhvr>
                                        <p:cTn id="21" dur="500"/>
                                        <p:tgtEl>
                                          <p:spTgt spid="34"/>
                                        </p:tgtEl>
                                      </p:cBhvr>
                                    </p:animEffect>
                                  </p:childTnLst>
                                </p:cTn>
                              </p:par>
                              <p:par>
                                <p:cTn id="22" presetID="12" presetClass="entr" presetSubtype="1"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500"/>
                                        <p:tgtEl>
                                          <p:spTgt spid="43"/>
                                        </p:tgtEl>
                                        <p:attrNameLst>
                                          <p:attrName>ppt_y</p:attrName>
                                        </p:attrNameLst>
                                      </p:cBhvr>
                                      <p:tavLst>
                                        <p:tav tm="0">
                                          <p:val>
                                            <p:strVal val="#ppt_y-#ppt_h*1.125000"/>
                                          </p:val>
                                        </p:tav>
                                        <p:tav tm="100000">
                                          <p:val>
                                            <p:strVal val="#ppt_y"/>
                                          </p:val>
                                        </p:tav>
                                      </p:tavLst>
                                    </p:anim>
                                    <p:animEffect transition="in" filter="wipe(down)">
                                      <p:cBhvr>
                                        <p:cTn id="2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5" grpId="0"/>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股权众筹</a:t>
            </a:r>
            <a:endParaRPr lang="zh-CN" altLang="en-US">
              <a:solidFill>
                <a:schemeClr val="accent1"/>
              </a:solidFill>
            </a:endParaRPr>
          </a:p>
        </p:txBody>
      </p:sp>
      <p:grpSp>
        <p:nvGrpSpPr>
          <p:cNvPr id="16" name="组合 15"/>
          <p:cNvGrpSpPr/>
          <p:nvPr/>
        </p:nvGrpSpPr>
        <p:grpSpPr>
          <a:xfrm>
            <a:off x="634365" y="887095"/>
            <a:ext cx="4723406" cy="473075"/>
            <a:chOff x="2347" y="2773"/>
            <a:chExt cx="8479"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8287"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4242435"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（三）股权众筹融资运作模式相关概述</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34" name="矩形 33"/>
          <p:cNvSpPr/>
          <p:nvPr>
            <p:custDataLst>
              <p:tags r:id="rId1"/>
            </p:custDataLst>
          </p:nvPr>
        </p:nvSpPr>
        <p:spPr>
          <a:xfrm>
            <a:off x="779780" y="1570990"/>
            <a:ext cx="10632440" cy="4645660"/>
          </a:xfrm>
          <a:prstGeom prst="rect">
            <a:avLst/>
          </a:prstGeom>
          <a:noFill/>
          <a:ln>
            <a:solidFill>
              <a:schemeClr val="accent5"/>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sp>
        <p:nvSpPr>
          <p:cNvPr id="35" name="文本框 34"/>
          <p:cNvSpPr txBox="1"/>
          <p:nvPr/>
        </p:nvSpPr>
        <p:spPr>
          <a:xfrm>
            <a:off x="5443220" y="939165"/>
            <a:ext cx="2539365" cy="368300"/>
          </a:xfrm>
          <a:prstGeom prst="rect">
            <a:avLst/>
          </a:prstGeom>
          <a:noFill/>
        </p:spPr>
        <p:txBody>
          <a:bodyPr wrap="square">
            <a:spAutoFit/>
          </a:bodyPr>
          <a:p>
            <a:r>
              <a:rPr lang="zh-CN" altLang="en-US" sz="1800" b="1" dirty="0">
                <a:solidFill>
                  <a:schemeClr val="accent1"/>
                </a:solidFill>
                <a:latin typeface="微软雅黑" panose="020B0503020204020204" charset="-122"/>
                <a:ea typeface="微软雅黑" panose="020B0503020204020204" charset="-122"/>
                <a:sym typeface="+mn-ea"/>
              </a:rPr>
              <a:t>图</a:t>
            </a:r>
            <a:r>
              <a:rPr lang="en-US" altLang="zh-CN" sz="1800" b="1" dirty="0">
                <a:solidFill>
                  <a:schemeClr val="accent1"/>
                </a:solidFill>
                <a:latin typeface="微软雅黑" panose="020B0503020204020204" charset="-122"/>
                <a:ea typeface="微软雅黑" panose="020B0503020204020204" charset="-122"/>
                <a:sym typeface="+mn-ea"/>
              </a:rPr>
              <a:t>.</a:t>
            </a:r>
            <a:r>
              <a:rPr lang="zh-CN" altLang="en-US" sz="1800" b="1" dirty="0">
                <a:solidFill>
                  <a:schemeClr val="accent1"/>
                </a:solidFill>
                <a:latin typeface="微软雅黑" panose="020B0503020204020204" charset="-122"/>
                <a:ea typeface="微软雅黑" panose="020B0503020204020204" charset="-122"/>
                <a:sym typeface="+mn-ea"/>
              </a:rPr>
              <a:t>“领投+跟投”模式</a:t>
            </a:r>
            <a:endParaRPr lang="zh-CN" altLang="en-US" sz="1800" b="1" dirty="0">
              <a:solidFill>
                <a:schemeClr val="accent1"/>
              </a:solidFill>
              <a:latin typeface="微软雅黑" panose="020B0503020204020204" charset="-122"/>
              <a:ea typeface="微软雅黑" panose="020B0503020204020204" charset="-122"/>
              <a:sym typeface="+mn-ea"/>
            </a:endParaRPr>
          </a:p>
        </p:txBody>
      </p:sp>
      <p:pic>
        <p:nvPicPr>
          <p:cNvPr id="13" name="图片 12"/>
          <p:cNvPicPr/>
          <p:nvPr/>
        </p:nvPicPr>
        <p:blipFill>
          <a:blip r:embed="rId2"/>
          <a:stretch>
            <a:fillRect/>
          </a:stretch>
        </p:blipFill>
        <p:spPr>
          <a:xfrm>
            <a:off x="2151615" y="1663677"/>
            <a:ext cx="7890039" cy="4472131"/>
          </a:xfrm>
          <a:prstGeom prst="rect">
            <a:avLst/>
          </a:prstGeom>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p:tgtEl>
                                          <p:spTgt spid="35"/>
                                        </p:tgtEl>
                                        <p:attrNameLst>
                                          <p:attrName>ppt_y</p:attrName>
                                        </p:attrNameLst>
                                      </p:cBhvr>
                                      <p:tavLst>
                                        <p:tav tm="0">
                                          <p:val>
                                            <p:strVal val="#ppt_y+#ppt_h*1.125000"/>
                                          </p:val>
                                        </p:tav>
                                        <p:tav tm="100000">
                                          <p:val>
                                            <p:strVal val="#ppt_y"/>
                                          </p:val>
                                        </p:tav>
                                      </p:tavLst>
                                    </p:anim>
                                    <p:animEffect transition="in" filter="wipe(up)">
                                      <p:cBhvr>
                                        <p:cTn id="16" dur="500"/>
                                        <p:tgtEl>
                                          <p:spTgt spid="35"/>
                                        </p:tgtEl>
                                      </p:cBhvr>
                                    </p:animEffect>
                                  </p:childTnLst>
                                </p:cTn>
                              </p:par>
                            </p:childTnLst>
                          </p:cTn>
                        </p:par>
                        <p:par>
                          <p:cTn id="17" fill="hold">
                            <p:stCondLst>
                              <p:cond delay="500"/>
                            </p:stCondLst>
                            <p:childTnLst>
                              <p:par>
                                <p:cTn id="18" presetID="12" presetClass="entr" presetSubtype="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p:tgtEl>
                                          <p:spTgt spid="13"/>
                                        </p:tgtEl>
                                        <p:attrNameLst>
                                          <p:attrName>ppt_y</p:attrName>
                                        </p:attrNameLst>
                                      </p:cBhvr>
                                      <p:tavLst>
                                        <p:tav tm="0">
                                          <p:val>
                                            <p:strVal val="#ppt_y-#ppt_h*1.125000"/>
                                          </p:val>
                                        </p:tav>
                                        <p:tav tm="100000">
                                          <p:val>
                                            <p:strVal val="#ppt_y"/>
                                          </p:val>
                                        </p:tav>
                                      </p:tavLst>
                                    </p:anim>
                                    <p:animEffect transition="in" filter="wipe(down)">
                                      <p:cBhvr>
                                        <p:cTn id="21" dur="500"/>
                                        <p:tgtEl>
                                          <p:spTgt spid="13"/>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p:tgtEl>
                                          <p:spTgt spid="34"/>
                                        </p:tgtEl>
                                        <p:attrNameLst>
                                          <p:attrName>ppt_y</p:attrName>
                                        </p:attrNameLst>
                                      </p:cBhvr>
                                      <p:tavLst>
                                        <p:tav tm="0">
                                          <p:val>
                                            <p:strVal val="#ppt_y-#ppt_h*1.125000"/>
                                          </p:val>
                                        </p:tav>
                                        <p:tav tm="100000">
                                          <p:val>
                                            <p:strVal val="#ppt_y"/>
                                          </p:val>
                                        </p:tav>
                                      </p:tavLst>
                                    </p:anim>
                                    <p:animEffect transition="in" filter="wipe(down)">
                                      <p:cBhvr>
                                        <p:cTn id="2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5" grpId="0"/>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custDataLst>
              <p:tags r:id="rId1"/>
            </p:custDataLst>
          </p:nvPr>
        </p:nvSpPr>
        <p:spPr>
          <a:xfrm>
            <a:off x="1353" y="600"/>
            <a:ext cx="6879636" cy="6879636"/>
          </a:xfrm>
          <a:prstGeom prst="rtTriangle">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3" name="任意多边形 2"/>
          <p:cNvSpPr/>
          <p:nvPr>
            <p:custDataLst>
              <p:tags r:id="rId3"/>
            </p:custDataLst>
          </p:nvPr>
        </p:nvSpPr>
        <p:spPr>
          <a:xfrm rot="5400000" flipV="1">
            <a:off x="676653" y="-15170"/>
            <a:ext cx="4576328" cy="4576328"/>
          </a:xfrm>
          <a:custGeom>
            <a:avLst/>
            <a:gdLst>
              <a:gd name="connsiteX0" fmla="*/ 0 w 4343400"/>
              <a:gd name="connsiteY0" fmla="*/ 0 h 4343400"/>
              <a:gd name="connsiteX1" fmla="*/ 4343400 w 4343400"/>
              <a:gd name="connsiteY1" fmla="*/ 4343400 h 4343400"/>
              <a:gd name="connsiteX2" fmla="*/ 3486149 w 4343400"/>
              <a:gd name="connsiteY2" fmla="*/ 4343400 h 4343400"/>
              <a:gd name="connsiteX3" fmla="*/ 0 w 4343400"/>
              <a:gd name="connsiteY3" fmla="*/ 857251 h 4343400"/>
              <a:gd name="connsiteX4" fmla="*/ 0 w 4343400"/>
              <a:gd name="connsiteY4" fmla="*/ 0 h 434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4343400">
                <a:moveTo>
                  <a:pt x="0" y="0"/>
                </a:moveTo>
                <a:lnTo>
                  <a:pt x="4343400" y="4343400"/>
                </a:lnTo>
                <a:lnTo>
                  <a:pt x="3486149" y="4343400"/>
                </a:lnTo>
                <a:lnTo>
                  <a:pt x="0" y="857251"/>
                </a:lnTo>
                <a:lnTo>
                  <a:pt x="0" y="0"/>
                </a:lnTo>
                <a:close/>
              </a:path>
            </a:pathLst>
          </a:cu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6" name="文本框 5"/>
          <p:cNvSpPr txBox="1"/>
          <p:nvPr/>
        </p:nvSpPr>
        <p:spPr>
          <a:xfrm>
            <a:off x="5571948" y="2733805"/>
            <a:ext cx="6229850" cy="993775"/>
          </a:xfrm>
          <a:prstGeom prst="rect">
            <a:avLst/>
          </a:prstGeom>
          <a:noFill/>
        </p:spPr>
        <p:txBody>
          <a:bodyPr wrap="square" rtlCol="0">
            <a:spAutoFit/>
          </a:bodyPr>
          <a:lstStyle/>
          <a:p>
            <a:pPr algn="l"/>
            <a:r>
              <a:rPr kumimoji="1" lang="zh-CN" altLang="en-US" sz="5865" b="1" dirty="0" smtClean="0">
                <a:solidFill>
                  <a:srgbClr val="43536A"/>
                </a:solidFill>
                <a:cs typeface="+mn-ea"/>
                <a:sym typeface="+mn-lt"/>
              </a:rPr>
              <a:t>债权众筹</a:t>
            </a:r>
            <a:endParaRPr kumimoji="1" lang="zh-CN" altLang="en-US" sz="5865" b="1" dirty="0" smtClean="0">
              <a:solidFill>
                <a:srgbClr val="43536A"/>
              </a:solidFill>
              <a:cs typeface="+mn-ea"/>
              <a:sym typeface="+mn-lt"/>
            </a:endParaRPr>
          </a:p>
        </p:txBody>
      </p:sp>
      <p:sp>
        <p:nvSpPr>
          <p:cNvPr id="9" name="文本框 8"/>
          <p:cNvSpPr txBox="1"/>
          <p:nvPr/>
        </p:nvSpPr>
        <p:spPr>
          <a:xfrm rot="2708765">
            <a:off x="998603" y="1563600"/>
            <a:ext cx="4142229" cy="748030"/>
          </a:xfrm>
          <a:prstGeom prst="rect">
            <a:avLst/>
          </a:prstGeom>
          <a:noFill/>
        </p:spPr>
        <p:txBody>
          <a:bodyPr wrap="square" rtlCol="0">
            <a:spAutoFit/>
          </a:bodyPr>
          <a:lstStyle/>
          <a:p>
            <a:pPr algn="ctr"/>
            <a:r>
              <a:rPr kumimoji="1" lang="en-US" altLang="zh-CN" sz="4265" dirty="0">
                <a:solidFill>
                  <a:srgbClr val="43536A"/>
                </a:solidFill>
                <a:latin typeface="Agency FB" panose="020B0503020202020204" pitchFamily="34" charset="0"/>
                <a:cs typeface="+mn-ea"/>
                <a:sym typeface="+mn-lt"/>
              </a:rPr>
              <a:t>INTERNET FINANCE</a:t>
            </a:r>
            <a:endParaRPr kumimoji="1" lang="en-US" altLang="zh-CN" sz="4265" dirty="0">
              <a:solidFill>
                <a:srgbClr val="43536A"/>
              </a:solidFill>
              <a:latin typeface="Agency FB" panose="020B0503020202020204" pitchFamily="34" charset="0"/>
              <a:cs typeface="+mn-ea"/>
              <a:sym typeface="+mn-lt"/>
            </a:endParaRPr>
          </a:p>
        </p:txBody>
      </p:sp>
      <p:sp>
        <p:nvSpPr>
          <p:cNvPr id="12" name="直角三角形 11"/>
          <p:cNvSpPr/>
          <p:nvPr>
            <p:custDataLst>
              <p:tags r:id="rId4"/>
            </p:custDataLst>
          </p:nvPr>
        </p:nvSpPr>
        <p:spPr>
          <a:xfrm flipH="1">
            <a:off x="9654650" y="4561158"/>
            <a:ext cx="2537197" cy="2260893"/>
          </a:xfrm>
          <a:prstGeom prst="rtTriangle">
            <a:avLst/>
          </a:prstGeom>
          <a:solidFill>
            <a:srgbClr val="43536A"/>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2">
                  <a:lumMod val="25000"/>
                </a:schemeClr>
              </a:solidFill>
              <a:cs typeface="+mn-ea"/>
              <a:sym typeface="+mn-lt"/>
            </a:endParaRPr>
          </a:p>
        </p:txBody>
      </p:sp>
      <p:sp>
        <p:nvSpPr>
          <p:cNvPr id="16" name="直角三角形 15"/>
          <p:cNvSpPr/>
          <p:nvPr/>
        </p:nvSpPr>
        <p:spPr>
          <a:xfrm rot="13500000" flipV="1">
            <a:off x="2632875" y="-1204161"/>
            <a:ext cx="2362215" cy="2362215"/>
          </a:xfrm>
          <a:prstGeom prst="rtTriangle">
            <a:avLst/>
          </a:prstGeom>
          <a:solidFill>
            <a:srgbClr val="43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cs typeface="+mn-ea"/>
              <a:sym typeface="+mn-lt"/>
            </a:endParaRPr>
          </a:p>
        </p:txBody>
      </p:sp>
      <p:sp>
        <p:nvSpPr>
          <p:cNvPr id="4" name="平行四边形 3"/>
          <p:cNvSpPr/>
          <p:nvPr>
            <p:custDataLst>
              <p:tags r:id="rId5"/>
            </p:custDataLst>
          </p:nvPr>
        </p:nvSpPr>
        <p:spPr>
          <a:xfrm>
            <a:off x="5571948" y="4023463"/>
            <a:ext cx="2125718" cy="380953"/>
          </a:xfrm>
          <a:prstGeom prst="parallelogram">
            <a:avLst>
              <a:gd name="adj" fmla="val 35555"/>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1600" dirty="0">
                <a:solidFill>
                  <a:schemeClr val="dk1"/>
                </a:solidFill>
                <a:latin typeface="+mn-ea"/>
                <a:cs typeface="+mn-ea"/>
                <a:sym typeface="+mn-lt"/>
              </a:rPr>
              <a:t>主讲人：杨陶</a:t>
            </a:r>
            <a:endParaRPr kumimoji="1" lang="zh-CN" altLang="en-US" sz="1600" dirty="0">
              <a:solidFill>
                <a:schemeClr val="dk1"/>
              </a:solidFill>
              <a:latin typeface="+mn-ea"/>
              <a:cs typeface="+mn-ea"/>
              <a:sym typeface="+mn-lt"/>
            </a:endParaRPr>
          </a:p>
        </p:txBody>
      </p:sp>
      <p:pic>
        <p:nvPicPr>
          <p:cNvPr id="5" name="图片 4" descr="logo2"/>
          <p:cNvPicPr>
            <a:picLocks noChangeAspect="1"/>
          </p:cNvPicPr>
          <p:nvPr/>
        </p:nvPicPr>
        <p:blipFill>
          <a:blip r:embed="rId6"/>
          <a:stretch>
            <a:fillRect/>
          </a:stretch>
        </p:blipFill>
        <p:spPr>
          <a:xfrm>
            <a:off x="9654701" y="210547"/>
            <a:ext cx="2366141" cy="524869"/>
          </a:xfrm>
          <a:prstGeom prst="rect">
            <a:avLst/>
          </a:prstGeom>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500"/>
                            </p:stCondLst>
                            <p:childTnLst>
                              <p:par>
                                <p:cTn id="18" presetID="2" presetClass="entr" presetSubtype="12"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fill="hold"/>
                                        <p:tgtEl>
                                          <p:spTgt spid="12"/>
                                        </p:tgtEl>
                                        <p:attrNameLst>
                                          <p:attrName>ppt_x</p:attrName>
                                        </p:attrNameLst>
                                      </p:cBhvr>
                                      <p:tavLst>
                                        <p:tav tm="0">
                                          <p:val>
                                            <p:strVal val="0-#ppt_w/2"/>
                                          </p:val>
                                        </p:tav>
                                        <p:tav tm="100000">
                                          <p:val>
                                            <p:strVal val="#ppt_x"/>
                                          </p:val>
                                        </p:tav>
                                      </p:tavLst>
                                    </p:anim>
                                    <p:anim calcmode="lin" valueType="num">
                                      <p:cBhvr additive="base">
                                        <p:cTn id="21" dur="10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ppt_x"/>
                                          </p:val>
                                        </p:tav>
                                        <p:tav tm="100000">
                                          <p:val>
                                            <p:strVal val="#ppt_x"/>
                                          </p:val>
                                        </p:tav>
                                      </p:tavLst>
                                    </p:anim>
                                    <p:anim calcmode="lin" valueType="num">
                                      <p:cBhvr additive="base">
                                        <p:cTn id="25" dur="1000" fill="hold"/>
                                        <p:tgtEl>
                                          <p:spTgt spid="16"/>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6" grpId="0"/>
      <p:bldP spid="9" grpId="0"/>
      <p:bldP spid="12" grpId="0" bldLvl="0" animBg="1"/>
      <p:bldP spid="16"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债权众筹</a:t>
            </a:r>
            <a:endParaRPr lang="zh-CN" altLang="en-US">
              <a:solidFill>
                <a:schemeClr val="accent1"/>
              </a:solidFill>
            </a:endParaRPr>
          </a:p>
        </p:txBody>
      </p:sp>
      <p:sp>
        <p:nvSpPr>
          <p:cNvPr id="13" name="TextBox 6"/>
          <p:cNvSpPr txBox="1"/>
          <p:nvPr>
            <p:custDataLst>
              <p:tags r:id="rId1"/>
            </p:custDataLst>
          </p:nvPr>
        </p:nvSpPr>
        <p:spPr>
          <a:xfrm>
            <a:off x="889000" y="1116330"/>
            <a:ext cx="10169525" cy="1476375"/>
          </a:xfrm>
          <a:prstGeom prst="rect">
            <a:avLst/>
          </a:prstGeom>
          <a:noFill/>
        </p:spPr>
        <p:txBody>
          <a:bodyPr wrap="square" rtlCol="0">
            <a:spAutoFit/>
          </a:bodyPr>
          <a:p>
            <a:pPr indent="508000" algn="just" fontAlgn="auto">
              <a:lnSpc>
                <a:spcPct val="150000"/>
              </a:lnSpc>
              <a:spcBef>
                <a:spcPts val="0"/>
              </a:spcBef>
              <a:spcAft>
                <a:spcPts val="1000"/>
              </a:spcAft>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债权众筹模式作为最古老的众筹形式，债是指对项目或企业进行投资的众筹项目支持者获得一定比例的债权，即：项目投资者在未来能够获得本金和利息。而参与债权众筹的支持者为个人，因而众筹投资者被认为是小额投资者。</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pic>
        <p:nvPicPr>
          <p:cNvPr id="100" name="图片 99"/>
          <p:cNvPicPr/>
          <p:nvPr/>
        </p:nvPicPr>
        <p:blipFill>
          <a:blip r:embed="rId2"/>
          <a:stretch>
            <a:fillRect/>
          </a:stretch>
        </p:blipFill>
        <p:spPr>
          <a:xfrm>
            <a:off x="807720" y="2867660"/>
            <a:ext cx="5785485" cy="3263265"/>
          </a:xfrm>
          <a:prstGeom prst="round2DiagRect">
            <a:avLst/>
          </a:prstGeom>
          <a:noFill/>
          <a:ln w="9525">
            <a:noFill/>
          </a:ln>
        </p:spPr>
      </p:pic>
      <p:sp>
        <p:nvSpPr>
          <p:cNvPr id="3" name="TextBox 6"/>
          <p:cNvSpPr txBox="1"/>
          <p:nvPr>
            <p:custDataLst>
              <p:tags r:id="rId3"/>
            </p:custDataLst>
          </p:nvPr>
        </p:nvSpPr>
        <p:spPr>
          <a:xfrm>
            <a:off x="6845935" y="3068320"/>
            <a:ext cx="4212590" cy="2861310"/>
          </a:xfrm>
          <a:prstGeom prst="rect">
            <a:avLst/>
          </a:prstGeom>
          <a:noFill/>
        </p:spPr>
        <p:txBody>
          <a:bodyPr wrap="square" rtlCol="0">
            <a:spAutoFit/>
          </a:bodyPr>
          <a:p>
            <a:pPr indent="508000" algn="just" fontAlgn="auto">
              <a:lnSpc>
                <a:spcPct val="150000"/>
              </a:lnSpc>
              <a:spcBef>
                <a:spcPts val="0"/>
              </a:spcBef>
              <a:spcAft>
                <a:spcPts val="1000"/>
              </a:spcAft>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基于合同法视角，债权众筹等同于借款合同，债权众筹投资者是贷款人，债权众筹发起者为借款人，而这双方会约定借款种类、币种、数额、利率、期限、用途、还款方式、违约责任等内容。</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0-#ppt_w/2"/>
                                          </p:val>
                                        </p:tav>
                                        <p:tav tm="100000">
                                          <p:val>
                                            <p:strVal val="#ppt_x"/>
                                          </p:val>
                                        </p:tav>
                                      </p:tavLst>
                                    </p:anim>
                                    <p:anim calcmode="lin" valueType="num">
                                      <p:cBhvr additive="base">
                                        <p:cTn id="14" dur="500" fill="hold"/>
                                        <p:tgtEl>
                                          <p:spTgt spid="100"/>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债权众筹</a:t>
            </a:r>
            <a:endParaRPr lang="zh-CN" altLang="en-US">
              <a:solidFill>
                <a:schemeClr val="accent1"/>
              </a:solidFill>
            </a:endParaRPr>
          </a:p>
        </p:txBody>
      </p:sp>
      <p:sp>
        <p:nvSpPr>
          <p:cNvPr id="13" name="TextBox 6"/>
          <p:cNvSpPr txBox="1"/>
          <p:nvPr>
            <p:custDataLst>
              <p:tags r:id="rId1"/>
            </p:custDataLst>
          </p:nvPr>
        </p:nvSpPr>
        <p:spPr>
          <a:xfrm>
            <a:off x="889000" y="1299210"/>
            <a:ext cx="10169525" cy="2066290"/>
          </a:xfrm>
          <a:prstGeom prst="rect">
            <a:avLst/>
          </a:prstGeom>
          <a:noFill/>
        </p:spPr>
        <p:txBody>
          <a:bodyPr wrap="square" rtlCol="0">
            <a:spAutoFit/>
          </a:bodyPr>
          <a:p>
            <a:pPr indent="508000" algn="just" fontAlgn="auto">
              <a:lnSpc>
                <a:spcPct val="150000"/>
              </a:lnSpc>
              <a:spcBef>
                <a:spcPts val="0"/>
              </a:spcBef>
              <a:spcAft>
                <a:spcPts val="1000"/>
              </a:spcAft>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然而，现在人们广泛地认为债权众筹就是 P2P 借贷，实际上，债权众筹是一对多交易（一个发起者与众多投资者实施交易），而 P2P 借贷是一对一交易。</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a:p>
            <a:pPr indent="508000" algn="just" fontAlgn="auto">
              <a:lnSpc>
                <a:spcPct val="150000"/>
              </a:lnSpc>
              <a:spcBef>
                <a:spcPts val="0"/>
              </a:spcBef>
              <a:spcAft>
                <a:spcPts val="1000"/>
              </a:spcAft>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P2P 借贷包括 P2P与 P2B。P2P 代表一种个人之间的理财交易模式，筹资者需通过网贷平台直接进行借贷活动。</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sp>
        <p:nvSpPr>
          <p:cNvPr id="3" name="TextBox 6"/>
          <p:cNvSpPr txBox="1"/>
          <p:nvPr>
            <p:custDataLst>
              <p:tags r:id="rId2"/>
            </p:custDataLst>
          </p:nvPr>
        </p:nvSpPr>
        <p:spPr>
          <a:xfrm>
            <a:off x="889000" y="3478530"/>
            <a:ext cx="5118735" cy="2399665"/>
          </a:xfrm>
          <a:prstGeom prst="rect">
            <a:avLst/>
          </a:prstGeom>
          <a:noFill/>
        </p:spPr>
        <p:txBody>
          <a:bodyPr wrap="square" rtlCol="0">
            <a:spAutoFit/>
          </a:bodyPr>
          <a:p>
            <a:pPr indent="508000" algn="just" fontAlgn="auto">
              <a:lnSpc>
                <a:spcPct val="150000"/>
              </a:lnSpc>
              <a:spcBef>
                <a:spcPts val="0"/>
              </a:spcBef>
              <a:spcAft>
                <a:spcPts val="1000"/>
              </a:spcAft>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随着 P2P 推进，“人对人借贷”逐渐延伸为“点对点的借贷”，P2B 借贷等新模式应运而生。然而，债权众筹外延依旧远大于 P2P 和 P2B，其不仅包括直接借贷，还包括购买 P2P 企业发行的证券。</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grpSp>
        <p:nvGrpSpPr>
          <p:cNvPr id="201" name="组合 200"/>
          <p:cNvGrpSpPr/>
          <p:nvPr>
            <p:custDataLst>
              <p:tags r:id="rId3"/>
            </p:custDataLst>
          </p:nvPr>
        </p:nvGrpSpPr>
        <p:grpSpPr>
          <a:xfrm>
            <a:off x="6256020" y="3811905"/>
            <a:ext cx="4709160" cy="1870075"/>
            <a:chOff x="10368" y="5064"/>
            <a:chExt cx="7047" cy="2798"/>
          </a:xfrm>
        </p:grpSpPr>
        <p:sp>
          <p:nvSpPr>
            <p:cNvPr id="202" name="PA-任意多边形 1"/>
            <p:cNvSpPr/>
            <p:nvPr>
              <p:custDataLst>
                <p:tags r:id="rId4"/>
              </p:custDataLst>
            </p:nvPr>
          </p:nvSpPr>
          <p:spPr>
            <a:xfrm>
              <a:off x="10727" y="5064"/>
              <a:ext cx="6065" cy="2791"/>
            </a:xfrm>
            <a:custGeom>
              <a:avLst/>
              <a:gdLst/>
              <a:ahLst/>
              <a:cxnLst/>
              <a:rect l="0" t="0" r="0" b="0"/>
              <a:pathLst>
                <a:path w="7874001" h="3623692">
                  <a:moveTo>
                    <a:pt x="0" y="3623691"/>
                  </a:moveTo>
                  <a:lnTo>
                    <a:pt x="0" y="3505200"/>
                  </a:lnTo>
                  <a:lnTo>
                    <a:pt x="558800" y="3505200"/>
                  </a:lnTo>
                  <a:lnTo>
                    <a:pt x="558800" y="2624709"/>
                  </a:lnTo>
                  <a:lnTo>
                    <a:pt x="821182" y="2624709"/>
                  </a:lnTo>
                  <a:lnTo>
                    <a:pt x="821182" y="1159891"/>
                  </a:lnTo>
                  <a:lnTo>
                    <a:pt x="939800" y="1159891"/>
                  </a:lnTo>
                  <a:lnTo>
                    <a:pt x="939800" y="1058291"/>
                  </a:lnTo>
                  <a:lnTo>
                    <a:pt x="1244600" y="1058291"/>
                  </a:lnTo>
                  <a:lnTo>
                    <a:pt x="1244600" y="1151509"/>
                  </a:lnTo>
                  <a:lnTo>
                    <a:pt x="1354582" y="1151509"/>
                  </a:lnTo>
                  <a:lnTo>
                    <a:pt x="1354582" y="2006600"/>
                  </a:lnTo>
                  <a:lnTo>
                    <a:pt x="1574800" y="2006600"/>
                  </a:lnTo>
                  <a:lnTo>
                    <a:pt x="1574800" y="1871091"/>
                  </a:lnTo>
                  <a:lnTo>
                    <a:pt x="2125091" y="1871091"/>
                  </a:lnTo>
                  <a:lnTo>
                    <a:pt x="2125091" y="1684909"/>
                  </a:lnTo>
                  <a:lnTo>
                    <a:pt x="2201291" y="1684909"/>
                  </a:lnTo>
                  <a:lnTo>
                    <a:pt x="2201291" y="381000"/>
                  </a:lnTo>
                  <a:lnTo>
                    <a:pt x="2311400" y="381000"/>
                  </a:lnTo>
                  <a:lnTo>
                    <a:pt x="2311400" y="228600"/>
                  </a:lnTo>
                  <a:lnTo>
                    <a:pt x="2395982" y="228600"/>
                  </a:lnTo>
                  <a:lnTo>
                    <a:pt x="2395982" y="33909"/>
                  </a:lnTo>
                  <a:lnTo>
                    <a:pt x="2472182" y="33909"/>
                  </a:lnTo>
                  <a:lnTo>
                    <a:pt x="2472182" y="220091"/>
                  </a:lnTo>
                  <a:lnTo>
                    <a:pt x="2548382" y="220091"/>
                  </a:lnTo>
                  <a:lnTo>
                    <a:pt x="2548382" y="389509"/>
                  </a:lnTo>
                  <a:lnTo>
                    <a:pt x="2675382" y="389509"/>
                  </a:lnTo>
                  <a:lnTo>
                    <a:pt x="2675382" y="1803400"/>
                  </a:lnTo>
                  <a:lnTo>
                    <a:pt x="3030982" y="1803400"/>
                  </a:lnTo>
                  <a:lnTo>
                    <a:pt x="3030982" y="1515491"/>
                  </a:lnTo>
                  <a:lnTo>
                    <a:pt x="3420491" y="1515491"/>
                  </a:lnTo>
                  <a:lnTo>
                    <a:pt x="3420491" y="1837309"/>
                  </a:lnTo>
                  <a:lnTo>
                    <a:pt x="3640582" y="1837309"/>
                  </a:lnTo>
                  <a:lnTo>
                    <a:pt x="3640582" y="1151509"/>
                  </a:lnTo>
                  <a:lnTo>
                    <a:pt x="3852291" y="1151509"/>
                  </a:lnTo>
                  <a:lnTo>
                    <a:pt x="3852291" y="1515491"/>
                  </a:lnTo>
                  <a:lnTo>
                    <a:pt x="3928491" y="1515491"/>
                  </a:lnTo>
                  <a:lnTo>
                    <a:pt x="3928491" y="1938909"/>
                  </a:lnTo>
                  <a:lnTo>
                    <a:pt x="3928491" y="2015109"/>
                  </a:lnTo>
                  <a:lnTo>
                    <a:pt x="4216400" y="2015109"/>
                  </a:lnTo>
                  <a:lnTo>
                    <a:pt x="4216400" y="711200"/>
                  </a:lnTo>
                  <a:lnTo>
                    <a:pt x="4699000" y="169291"/>
                  </a:lnTo>
                  <a:lnTo>
                    <a:pt x="4792091" y="169291"/>
                  </a:lnTo>
                  <a:lnTo>
                    <a:pt x="4792091" y="1701800"/>
                  </a:lnTo>
                  <a:lnTo>
                    <a:pt x="4953000" y="1701800"/>
                  </a:lnTo>
                  <a:lnTo>
                    <a:pt x="4953000" y="1524000"/>
                  </a:lnTo>
                  <a:lnTo>
                    <a:pt x="5469382" y="1524000"/>
                  </a:lnTo>
                  <a:lnTo>
                    <a:pt x="5469382" y="1701800"/>
                  </a:lnTo>
                  <a:lnTo>
                    <a:pt x="5621782" y="1701800"/>
                  </a:lnTo>
                  <a:lnTo>
                    <a:pt x="5621782" y="135509"/>
                  </a:lnTo>
                  <a:lnTo>
                    <a:pt x="5791200" y="135509"/>
                  </a:lnTo>
                  <a:lnTo>
                    <a:pt x="5791200" y="0"/>
                  </a:lnTo>
                  <a:lnTo>
                    <a:pt x="6138291" y="0"/>
                  </a:lnTo>
                  <a:lnTo>
                    <a:pt x="6138291" y="143891"/>
                  </a:lnTo>
                  <a:lnTo>
                    <a:pt x="6307582" y="143891"/>
                  </a:lnTo>
                  <a:lnTo>
                    <a:pt x="6307582" y="1600200"/>
                  </a:lnTo>
                  <a:lnTo>
                    <a:pt x="6612382" y="1600200"/>
                  </a:lnTo>
                  <a:lnTo>
                    <a:pt x="6612382" y="1744091"/>
                  </a:lnTo>
                  <a:lnTo>
                    <a:pt x="6908800" y="1744091"/>
                  </a:lnTo>
                  <a:lnTo>
                    <a:pt x="6908800" y="1066800"/>
                  </a:lnTo>
                  <a:lnTo>
                    <a:pt x="6985000" y="1007491"/>
                  </a:lnTo>
                  <a:lnTo>
                    <a:pt x="7382891" y="1007491"/>
                  </a:lnTo>
                  <a:lnTo>
                    <a:pt x="7459091" y="1083691"/>
                  </a:lnTo>
                  <a:lnTo>
                    <a:pt x="7459091" y="1888109"/>
                  </a:lnTo>
                  <a:lnTo>
                    <a:pt x="7670800" y="1888109"/>
                  </a:lnTo>
                  <a:lnTo>
                    <a:pt x="7670800" y="2353691"/>
                  </a:lnTo>
                  <a:lnTo>
                    <a:pt x="7874000" y="2353691"/>
                  </a:lnTo>
                  <a:lnTo>
                    <a:pt x="7874000" y="2819400"/>
                  </a:lnTo>
                  <a:lnTo>
                    <a:pt x="7874000" y="3623691"/>
                  </a:lnTo>
                  <a:close/>
                </a:path>
              </a:pathLst>
            </a:custGeom>
            <a:blipFill dpi="0" rotWithShape="0">
              <a:blip r:embed="rId5"/>
              <a:srcRect/>
              <a:stretch>
                <a:fillRect l="-6000" t="-34000" r="-10000" b="-34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203" name="PA-矩形 2"/>
            <p:cNvSpPr/>
            <p:nvPr>
              <p:custDataLst>
                <p:tags r:id="rId6"/>
              </p:custDataLst>
            </p:nvPr>
          </p:nvSpPr>
          <p:spPr>
            <a:xfrm>
              <a:off x="13113" y="7402"/>
              <a:ext cx="3" cy="5"/>
            </a:xfrm>
            <a:prstGeom prst="rect">
              <a:avLst/>
            </a:prstGeom>
            <a:blipFill dpi="0" rotWithShape="0">
              <a:blip r:embed="rId5"/>
              <a:srcRect/>
              <a:stretch>
                <a:fillRect l="-109240000" t="-65362000" r="-171080000" b="-2789200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4" name="PA-任意多边形 3"/>
            <p:cNvSpPr/>
            <p:nvPr>
              <p:custDataLst>
                <p:tags r:id="rId7"/>
              </p:custDataLst>
            </p:nvPr>
          </p:nvSpPr>
          <p:spPr>
            <a:xfrm>
              <a:off x="10459" y="5716"/>
              <a:ext cx="6855" cy="2146"/>
            </a:xfrm>
            <a:custGeom>
              <a:avLst/>
              <a:gdLst/>
              <a:ahLst/>
              <a:cxnLst/>
              <a:rect l="0" t="0" r="0" b="0"/>
              <a:pathLst>
                <a:path w="8898510" h="2785238">
                  <a:moveTo>
                    <a:pt x="8619109" y="2429637"/>
                  </a:moveTo>
                  <a:lnTo>
                    <a:pt x="8619109" y="2150237"/>
                  </a:lnTo>
                  <a:lnTo>
                    <a:pt x="8483600" y="2150237"/>
                  </a:lnTo>
                  <a:lnTo>
                    <a:pt x="8483600" y="1523746"/>
                  </a:lnTo>
                  <a:lnTo>
                    <a:pt x="8297291" y="1523746"/>
                  </a:lnTo>
                  <a:lnTo>
                    <a:pt x="8297291" y="1896237"/>
                  </a:lnTo>
                  <a:lnTo>
                    <a:pt x="8102600" y="1896237"/>
                  </a:lnTo>
                  <a:lnTo>
                    <a:pt x="8102600" y="1769237"/>
                  </a:lnTo>
                  <a:lnTo>
                    <a:pt x="7916291" y="1769237"/>
                  </a:lnTo>
                  <a:lnTo>
                    <a:pt x="7916291" y="1328928"/>
                  </a:lnTo>
                  <a:lnTo>
                    <a:pt x="7552309" y="1328928"/>
                  </a:lnTo>
                  <a:lnTo>
                    <a:pt x="7552309" y="1142746"/>
                  </a:lnTo>
                  <a:lnTo>
                    <a:pt x="7018909" y="1142746"/>
                  </a:lnTo>
                  <a:lnTo>
                    <a:pt x="7018909" y="1303528"/>
                  </a:lnTo>
                  <a:lnTo>
                    <a:pt x="6773418" y="1303528"/>
                  </a:lnTo>
                  <a:lnTo>
                    <a:pt x="6773418" y="1083437"/>
                  </a:lnTo>
                  <a:lnTo>
                    <a:pt x="6544818" y="1083437"/>
                  </a:lnTo>
                  <a:lnTo>
                    <a:pt x="6544818" y="566928"/>
                  </a:lnTo>
                  <a:lnTo>
                    <a:pt x="6451599" y="566928"/>
                  </a:lnTo>
                  <a:lnTo>
                    <a:pt x="6138418" y="778637"/>
                  </a:lnTo>
                  <a:lnTo>
                    <a:pt x="6138418" y="990346"/>
                  </a:lnTo>
                  <a:lnTo>
                    <a:pt x="5943600" y="990346"/>
                  </a:lnTo>
                  <a:lnTo>
                    <a:pt x="5943600" y="1201928"/>
                  </a:lnTo>
                  <a:lnTo>
                    <a:pt x="5740400" y="1201928"/>
                  </a:lnTo>
                  <a:lnTo>
                    <a:pt x="5740400" y="583946"/>
                  </a:lnTo>
                  <a:lnTo>
                    <a:pt x="5638800" y="583946"/>
                  </a:lnTo>
                  <a:lnTo>
                    <a:pt x="5638800" y="482346"/>
                  </a:lnTo>
                  <a:lnTo>
                    <a:pt x="5562600" y="482346"/>
                  </a:lnTo>
                  <a:lnTo>
                    <a:pt x="5562600" y="575437"/>
                  </a:lnTo>
                  <a:lnTo>
                    <a:pt x="5461000" y="575437"/>
                  </a:lnTo>
                  <a:lnTo>
                    <a:pt x="5461000" y="1523746"/>
                  </a:lnTo>
                  <a:lnTo>
                    <a:pt x="5173218" y="1523746"/>
                  </a:lnTo>
                  <a:lnTo>
                    <a:pt x="5173218" y="1117346"/>
                  </a:lnTo>
                  <a:lnTo>
                    <a:pt x="4851400" y="1117346"/>
                  </a:lnTo>
                  <a:lnTo>
                    <a:pt x="4851400" y="1337437"/>
                  </a:lnTo>
                  <a:lnTo>
                    <a:pt x="4436491" y="1337437"/>
                  </a:lnTo>
                  <a:lnTo>
                    <a:pt x="4436491" y="947928"/>
                  </a:lnTo>
                  <a:lnTo>
                    <a:pt x="4351909" y="947928"/>
                  </a:lnTo>
                  <a:lnTo>
                    <a:pt x="4351909" y="863346"/>
                  </a:lnTo>
                  <a:lnTo>
                    <a:pt x="4123309" y="863346"/>
                  </a:lnTo>
                  <a:lnTo>
                    <a:pt x="4123309" y="939546"/>
                  </a:lnTo>
                  <a:lnTo>
                    <a:pt x="4055491" y="939546"/>
                  </a:lnTo>
                  <a:lnTo>
                    <a:pt x="4055491" y="1303528"/>
                  </a:lnTo>
                  <a:lnTo>
                    <a:pt x="3947160" y="1303528"/>
                  </a:lnTo>
                  <a:lnTo>
                    <a:pt x="3947160" y="1009904"/>
                  </a:lnTo>
                  <a:cubicBezTo>
                    <a:pt x="3947160" y="976884"/>
                    <a:pt x="3947160" y="942213"/>
                    <a:pt x="3947160" y="906272"/>
                  </a:cubicBezTo>
                  <a:lnTo>
                    <a:pt x="3947160" y="885571"/>
                  </a:lnTo>
                  <a:lnTo>
                    <a:pt x="3947160" y="885571"/>
                  </a:lnTo>
                  <a:cubicBezTo>
                    <a:pt x="3942080" y="503047"/>
                    <a:pt x="3892677" y="0"/>
                    <a:pt x="3666363" y="25146"/>
                  </a:cubicBezTo>
                  <a:cubicBezTo>
                    <a:pt x="3483991" y="45339"/>
                    <a:pt x="3446272" y="523748"/>
                    <a:pt x="3443986" y="885571"/>
                  </a:cubicBezTo>
                  <a:lnTo>
                    <a:pt x="3443986" y="885571"/>
                  </a:lnTo>
                  <a:lnTo>
                    <a:pt x="3443986" y="1286637"/>
                  </a:lnTo>
                  <a:lnTo>
                    <a:pt x="3310509" y="1286637"/>
                  </a:lnTo>
                  <a:lnTo>
                    <a:pt x="3310509" y="846328"/>
                  </a:lnTo>
                  <a:lnTo>
                    <a:pt x="2777109" y="846328"/>
                  </a:lnTo>
                  <a:lnTo>
                    <a:pt x="2777109" y="1278128"/>
                  </a:lnTo>
                  <a:lnTo>
                    <a:pt x="2455291" y="1278128"/>
                  </a:lnTo>
                  <a:lnTo>
                    <a:pt x="2455291" y="1481328"/>
                  </a:lnTo>
                  <a:lnTo>
                    <a:pt x="2353691" y="1481328"/>
                  </a:lnTo>
                  <a:lnTo>
                    <a:pt x="2353691" y="600837"/>
                  </a:lnTo>
                  <a:lnTo>
                    <a:pt x="2260600" y="600837"/>
                  </a:lnTo>
                  <a:lnTo>
                    <a:pt x="2260600" y="363728"/>
                  </a:lnTo>
                  <a:lnTo>
                    <a:pt x="2226691" y="363728"/>
                  </a:lnTo>
                  <a:lnTo>
                    <a:pt x="2226691" y="600837"/>
                  </a:lnTo>
                  <a:lnTo>
                    <a:pt x="2116709" y="600837"/>
                  </a:lnTo>
                  <a:lnTo>
                    <a:pt x="2116709" y="1489837"/>
                  </a:lnTo>
                  <a:lnTo>
                    <a:pt x="1820291" y="1489837"/>
                  </a:lnTo>
                  <a:lnTo>
                    <a:pt x="1820291" y="1278128"/>
                  </a:lnTo>
                  <a:lnTo>
                    <a:pt x="1591691" y="1278128"/>
                  </a:lnTo>
                  <a:lnTo>
                    <a:pt x="1591691" y="1176528"/>
                  </a:lnTo>
                  <a:lnTo>
                    <a:pt x="1286891" y="1176528"/>
                  </a:lnTo>
                  <a:lnTo>
                    <a:pt x="1286891" y="1286637"/>
                  </a:lnTo>
                  <a:lnTo>
                    <a:pt x="965200" y="1286637"/>
                  </a:lnTo>
                  <a:lnTo>
                    <a:pt x="965200" y="1836928"/>
                  </a:lnTo>
                  <a:lnTo>
                    <a:pt x="778891" y="1836928"/>
                  </a:lnTo>
                  <a:lnTo>
                    <a:pt x="778891" y="2675128"/>
                  </a:lnTo>
                  <a:lnTo>
                    <a:pt x="0" y="2675128"/>
                  </a:lnTo>
                  <a:lnTo>
                    <a:pt x="0" y="2768346"/>
                  </a:lnTo>
                  <a:lnTo>
                    <a:pt x="8898509" y="2785237"/>
                  </a:lnTo>
                  <a:lnTo>
                    <a:pt x="8898509" y="2429637"/>
                  </a:lnTo>
                </a:path>
              </a:pathLst>
            </a:custGeom>
            <a:blipFill dpi="0" rotWithShape="0">
              <a:blip r:embed="rId5"/>
              <a:srcRect/>
              <a:stretch>
                <a:fillRect l="-1000" t="-75000" r="-1000" b="-44000"/>
              </a:stretch>
            </a:blip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dirty="0"/>
            </a:p>
          </p:txBody>
        </p:sp>
        <p:sp>
          <p:nvSpPr>
            <p:cNvPr id="205" name="PA-任意多边形 5"/>
            <p:cNvSpPr/>
            <p:nvPr>
              <p:custDataLst>
                <p:tags r:id="rId8"/>
              </p:custDataLst>
            </p:nvPr>
          </p:nvSpPr>
          <p:spPr>
            <a:xfrm>
              <a:off x="10484" y="6899"/>
              <a:ext cx="6858" cy="959"/>
            </a:xfrm>
            <a:custGeom>
              <a:avLst/>
              <a:gdLst/>
              <a:ahLst/>
              <a:cxnLst/>
              <a:rect l="0" t="0" r="0" b="0"/>
              <a:pathLst>
                <a:path w="8902701" h="1244601">
                  <a:moveTo>
                    <a:pt x="0" y="1200150"/>
                  </a:moveTo>
                  <a:lnTo>
                    <a:pt x="0" y="1149350"/>
                  </a:lnTo>
                  <a:lnTo>
                    <a:pt x="533400" y="1149350"/>
                  </a:lnTo>
                  <a:lnTo>
                    <a:pt x="533400" y="723900"/>
                  </a:lnTo>
                  <a:lnTo>
                    <a:pt x="533400" y="641350"/>
                  </a:lnTo>
                  <a:lnTo>
                    <a:pt x="806450" y="641350"/>
                  </a:lnTo>
                  <a:lnTo>
                    <a:pt x="806450" y="107950"/>
                  </a:lnTo>
                  <a:lnTo>
                    <a:pt x="1041400" y="107950"/>
                  </a:lnTo>
                  <a:lnTo>
                    <a:pt x="1041400" y="641350"/>
                  </a:lnTo>
                  <a:lnTo>
                    <a:pt x="1206500" y="641350"/>
                  </a:lnTo>
                  <a:lnTo>
                    <a:pt x="1206500" y="450850"/>
                  </a:lnTo>
                  <a:lnTo>
                    <a:pt x="1289050" y="450850"/>
                  </a:lnTo>
                  <a:lnTo>
                    <a:pt x="1289050" y="349250"/>
                  </a:lnTo>
                  <a:lnTo>
                    <a:pt x="1828800" y="349250"/>
                  </a:lnTo>
                  <a:lnTo>
                    <a:pt x="1828800" y="450850"/>
                  </a:lnTo>
                  <a:lnTo>
                    <a:pt x="1911350" y="450850"/>
                  </a:lnTo>
                  <a:lnTo>
                    <a:pt x="1911350" y="641350"/>
                  </a:lnTo>
                  <a:lnTo>
                    <a:pt x="2228850" y="641350"/>
                  </a:lnTo>
                  <a:lnTo>
                    <a:pt x="2228850" y="254000"/>
                  </a:lnTo>
                  <a:lnTo>
                    <a:pt x="2393950" y="254000"/>
                  </a:lnTo>
                  <a:lnTo>
                    <a:pt x="2393950" y="641350"/>
                  </a:lnTo>
                  <a:lnTo>
                    <a:pt x="2552700" y="641350"/>
                  </a:lnTo>
                  <a:lnTo>
                    <a:pt x="2552700" y="107950"/>
                  </a:lnTo>
                  <a:lnTo>
                    <a:pt x="2622550" y="107950"/>
                  </a:lnTo>
                  <a:lnTo>
                    <a:pt x="2622550" y="31750"/>
                  </a:lnTo>
                  <a:lnTo>
                    <a:pt x="3168650" y="31750"/>
                  </a:lnTo>
                  <a:lnTo>
                    <a:pt x="3168650" y="107950"/>
                  </a:lnTo>
                  <a:lnTo>
                    <a:pt x="3238500" y="107950"/>
                  </a:lnTo>
                  <a:lnTo>
                    <a:pt x="3238500" y="317500"/>
                  </a:lnTo>
                  <a:lnTo>
                    <a:pt x="3422650" y="317500"/>
                  </a:lnTo>
                  <a:lnTo>
                    <a:pt x="3422650" y="533400"/>
                  </a:lnTo>
                  <a:lnTo>
                    <a:pt x="3771900" y="533400"/>
                  </a:lnTo>
                  <a:lnTo>
                    <a:pt x="3771900" y="660400"/>
                  </a:lnTo>
                  <a:lnTo>
                    <a:pt x="4305300" y="660400"/>
                  </a:lnTo>
                  <a:lnTo>
                    <a:pt x="4305300" y="127000"/>
                  </a:lnTo>
                  <a:lnTo>
                    <a:pt x="4521200" y="127000"/>
                  </a:lnTo>
                  <a:lnTo>
                    <a:pt x="4521200" y="19050"/>
                  </a:lnTo>
                  <a:lnTo>
                    <a:pt x="4629150" y="19050"/>
                  </a:lnTo>
                  <a:lnTo>
                    <a:pt x="4629150" y="127000"/>
                  </a:lnTo>
                  <a:lnTo>
                    <a:pt x="4845050" y="127000"/>
                  </a:lnTo>
                  <a:lnTo>
                    <a:pt x="4845050" y="393700"/>
                  </a:lnTo>
                  <a:lnTo>
                    <a:pt x="5022850" y="393700"/>
                  </a:lnTo>
                  <a:lnTo>
                    <a:pt x="5022850" y="558800"/>
                  </a:lnTo>
                  <a:lnTo>
                    <a:pt x="5721350" y="558800"/>
                  </a:lnTo>
                  <a:lnTo>
                    <a:pt x="5721350" y="50800"/>
                  </a:lnTo>
                  <a:lnTo>
                    <a:pt x="6489700" y="50800"/>
                  </a:lnTo>
                  <a:lnTo>
                    <a:pt x="6489700" y="260350"/>
                  </a:lnTo>
                  <a:lnTo>
                    <a:pt x="7016750" y="260350"/>
                  </a:lnTo>
                  <a:lnTo>
                    <a:pt x="7016750" y="438150"/>
                  </a:lnTo>
                  <a:lnTo>
                    <a:pt x="7270750" y="438150"/>
                  </a:lnTo>
                  <a:lnTo>
                    <a:pt x="7270750" y="63500"/>
                  </a:lnTo>
                  <a:lnTo>
                    <a:pt x="7372350" y="63500"/>
                  </a:lnTo>
                  <a:lnTo>
                    <a:pt x="7372350" y="0"/>
                  </a:lnTo>
                  <a:lnTo>
                    <a:pt x="7600950" y="0"/>
                  </a:lnTo>
                  <a:lnTo>
                    <a:pt x="7600950" y="63500"/>
                  </a:lnTo>
                  <a:lnTo>
                    <a:pt x="7689850" y="63500"/>
                  </a:lnTo>
                  <a:lnTo>
                    <a:pt x="7689850" y="438150"/>
                  </a:lnTo>
                  <a:lnTo>
                    <a:pt x="7950200" y="438150"/>
                  </a:lnTo>
                  <a:lnTo>
                    <a:pt x="7950200" y="666750"/>
                  </a:lnTo>
                  <a:lnTo>
                    <a:pt x="8210550" y="666750"/>
                  </a:lnTo>
                  <a:lnTo>
                    <a:pt x="8210550" y="565150"/>
                  </a:lnTo>
                  <a:lnTo>
                    <a:pt x="8362950" y="565150"/>
                  </a:lnTo>
                  <a:lnTo>
                    <a:pt x="8362950" y="806450"/>
                  </a:lnTo>
                  <a:lnTo>
                    <a:pt x="8674100" y="806450"/>
                  </a:lnTo>
                  <a:lnTo>
                    <a:pt x="8674100" y="1123950"/>
                  </a:lnTo>
                  <a:lnTo>
                    <a:pt x="8902700" y="1123950"/>
                  </a:lnTo>
                  <a:lnTo>
                    <a:pt x="8902700" y="1193800"/>
                  </a:lnTo>
                  <a:lnTo>
                    <a:pt x="8902700" y="1244600"/>
                  </a:lnTo>
                  <a:lnTo>
                    <a:pt x="0" y="1244600"/>
                  </a:lnTo>
                  <a:close/>
                </a:path>
              </a:pathLst>
            </a:custGeom>
            <a:blipFill dpi="0" rotWithShape="0">
              <a:blip r:embed="rId5"/>
              <a:srcRect/>
              <a:stretch>
                <a:fillRect l="-2000" t="-290000" r="-1000" b="-99000"/>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206" name="PA-任意多边形 6"/>
            <p:cNvSpPr/>
            <p:nvPr>
              <p:custDataLst>
                <p:tags r:id="rId9"/>
              </p:custDataLst>
            </p:nvPr>
          </p:nvSpPr>
          <p:spPr>
            <a:xfrm>
              <a:off x="10368" y="7026"/>
              <a:ext cx="7047" cy="830"/>
            </a:xfrm>
            <a:custGeom>
              <a:avLst/>
              <a:gdLst/>
              <a:ahLst/>
              <a:cxnLst/>
              <a:rect l="0" t="0" r="0" b="0"/>
              <a:pathLst>
                <a:path w="9148192" h="1077342">
                  <a:moveTo>
                    <a:pt x="9025509" y="1077341"/>
                  </a:moveTo>
                  <a:lnTo>
                    <a:pt x="0" y="1077341"/>
                  </a:lnTo>
                  <a:lnTo>
                    <a:pt x="0" y="908050"/>
                  </a:lnTo>
                  <a:lnTo>
                    <a:pt x="330200" y="908050"/>
                  </a:lnTo>
                  <a:lnTo>
                    <a:pt x="330200" y="772541"/>
                  </a:lnTo>
                  <a:lnTo>
                    <a:pt x="575691" y="772541"/>
                  </a:lnTo>
                  <a:lnTo>
                    <a:pt x="575691" y="366141"/>
                  </a:lnTo>
                  <a:lnTo>
                    <a:pt x="778891" y="366141"/>
                  </a:lnTo>
                  <a:lnTo>
                    <a:pt x="778891" y="772541"/>
                  </a:lnTo>
                  <a:lnTo>
                    <a:pt x="1007491" y="772541"/>
                  </a:lnTo>
                  <a:lnTo>
                    <a:pt x="1007491" y="577850"/>
                  </a:lnTo>
                  <a:lnTo>
                    <a:pt x="1053211" y="577850"/>
                  </a:lnTo>
                  <a:lnTo>
                    <a:pt x="1053211" y="530987"/>
                  </a:lnTo>
                  <a:lnTo>
                    <a:pt x="1343406" y="530987"/>
                  </a:lnTo>
                  <a:lnTo>
                    <a:pt x="1343406" y="577850"/>
                  </a:lnTo>
                  <a:lnTo>
                    <a:pt x="1382141" y="577850"/>
                  </a:lnTo>
                  <a:lnTo>
                    <a:pt x="1382141" y="768350"/>
                  </a:lnTo>
                  <a:lnTo>
                    <a:pt x="1471041" y="768350"/>
                  </a:lnTo>
                  <a:lnTo>
                    <a:pt x="1471041" y="482600"/>
                  </a:lnTo>
                  <a:lnTo>
                    <a:pt x="1617091" y="482600"/>
                  </a:lnTo>
                  <a:lnTo>
                    <a:pt x="1617091" y="781050"/>
                  </a:lnTo>
                  <a:lnTo>
                    <a:pt x="1661541" y="781050"/>
                  </a:lnTo>
                  <a:lnTo>
                    <a:pt x="1661541" y="685800"/>
                  </a:lnTo>
                  <a:lnTo>
                    <a:pt x="1794891" y="685800"/>
                  </a:lnTo>
                  <a:lnTo>
                    <a:pt x="1794891" y="520700"/>
                  </a:lnTo>
                  <a:lnTo>
                    <a:pt x="1991741" y="520700"/>
                  </a:lnTo>
                  <a:lnTo>
                    <a:pt x="1991741" y="749300"/>
                  </a:lnTo>
                  <a:lnTo>
                    <a:pt x="2201291" y="749300"/>
                  </a:lnTo>
                  <a:lnTo>
                    <a:pt x="2201291" y="285750"/>
                  </a:lnTo>
                  <a:lnTo>
                    <a:pt x="2309241" y="285750"/>
                  </a:lnTo>
                  <a:lnTo>
                    <a:pt x="2309241" y="222250"/>
                  </a:lnTo>
                  <a:lnTo>
                    <a:pt x="2868041" y="222250"/>
                  </a:lnTo>
                  <a:lnTo>
                    <a:pt x="2868041" y="304800"/>
                  </a:lnTo>
                  <a:lnTo>
                    <a:pt x="2950591" y="304800"/>
                  </a:lnTo>
                  <a:lnTo>
                    <a:pt x="2950591" y="774700"/>
                  </a:lnTo>
                  <a:lnTo>
                    <a:pt x="3064891" y="774700"/>
                  </a:lnTo>
                  <a:lnTo>
                    <a:pt x="3064891" y="660400"/>
                  </a:lnTo>
                  <a:lnTo>
                    <a:pt x="3172841" y="660400"/>
                  </a:lnTo>
                  <a:lnTo>
                    <a:pt x="3172841" y="774700"/>
                  </a:lnTo>
                  <a:lnTo>
                    <a:pt x="3287141" y="774700"/>
                  </a:lnTo>
                  <a:lnTo>
                    <a:pt x="3287141" y="603250"/>
                  </a:lnTo>
                  <a:lnTo>
                    <a:pt x="3541141" y="603250"/>
                  </a:lnTo>
                  <a:lnTo>
                    <a:pt x="3541141" y="781050"/>
                  </a:lnTo>
                  <a:lnTo>
                    <a:pt x="3541141" y="831850"/>
                  </a:lnTo>
                  <a:lnTo>
                    <a:pt x="3687191" y="831850"/>
                  </a:lnTo>
                  <a:lnTo>
                    <a:pt x="3788791" y="831850"/>
                  </a:lnTo>
                  <a:lnTo>
                    <a:pt x="3788791" y="44450"/>
                  </a:lnTo>
                  <a:lnTo>
                    <a:pt x="3864991" y="44450"/>
                  </a:lnTo>
                  <a:lnTo>
                    <a:pt x="3864991" y="0"/>
                  </a:lnTo>
                  <a:lnTo>
                    <a:pt x="3985641" y="0"/>
                  </a:lnTo>
                  <a:lnTo>
                    <a:pt x="3985641" y="50800"/>
                  </a:lnTo>
                  <a:lnTo>
                    <a:pt x="4055491" y="50800"/>
                  </a:lnTo>
                  <a:lnTo>
                    <a:pt x="4055491" y="679450"/>
                  </a:lnTo>
                  <a:lnTo>
                    <a:pt x="4309491" y="679450"/>
                  </a:lnTo>
                  <a:lnTo>
                    <a:pt x="4309491" y="323850"/>
                  </a:lnTo>
                  <a:lnTo>
                    <a:pt x="4563491" y="323850"/>
                  </a:lnTo>
                  <a:lnTo>
                    <a:pt x="4563491" y="546100"/>
                  </a:lnTo>
                  <a:lnTo>
                    <a:pt x="5141341" y="546100"/>
                  </a:lnTo>
                  <a:lnTo>
                    <a:pt x="5141341" y="781050"/>
                  </a:lnTo>
                  <a:lnTo>
                    <a:pt x="5395341" y="781050"/>
                  </a:lnTo>
                  <a:lnTo>
                    <a:pt x="5395341" y="209550"/>
                  </a:lnTo>
                  <a:lnTo>
                    <a:pt x="5687441" y="209550"/>
                  </a:lnTo>
                  <a:lnTo>
                    <a:pt x="5687441" y="660400"/>
                  </a:lnTo>
                  <a:lnTo>
                    <a:pt x="5890641" y="660400"/>
                  </a:lnTo>
                  <a:lnTo>
                    <a:pt x="5890641" y="793750"/>
                  </a:lnTo>
                  <a:lnTo>
                    <a:pt x="6093841" y="793750"/>
                  </a:lnTo>
                  <a:lnTo>
                    <a:pt x="6093841" y="679450"/>
                  </a:lnTo>
                  <a:lnTo>
                    <a:pt x="6195441" y="679450"/>
                  </a:lnTo>
                  <a:lnTo>
                    <a:pt x="6195441" y="374650"/>
                  </a:lnTo>
                  <a:lnTo>
                    <a:pt x="6316091" y="374650"/>
                  </a:lnTo>
                  <a:lnTo>
                    <a:pt x="6316091" y="292100"/>
                  </a:lnTo>
                  <a:lnTo>
                    <a:pt x="6843141" y="292100"/>
                  </a:lnTo>
                  <a:lnTo>
                    <a:pt x="6843141" y="374650"/>
                  </a:lnTo>
                  <a:lnTo>
                    <a:pt x="6957441" y="374650"/>
                  </a:lnTo>
                  <a:lnTo>
                    <a:pt x="6957441" y="717550"/>
                  </a:lnTo>
                  <a:lnTo>
                    <a:pt x="7059041" y="717550"/>
                  </a:lnTo>
                  <a:lnTo>
                    <a:pt x="7059041" y="819150"/>
                  </a:lnTo>
                  <a:lnTo>
                    <a:pt x="7186041" y="819150"/>
                  </a:lnTo>
                  <a:lnTo>
                    <a:pt x="7186041" y="577850"/>
                  </a:lnTo>
                  <a:lnTo>
                    <a:pt x="7763891" y="577850"/>
                  </a:lnTo>
                  <a:lnTo>
                    <a:pt x="7763891" y="711200"/>
                  </a:lnTo>
                  <a:lnTo>
                    <a:pt x="8265541" y="711200"/>
                  </a:lnTo>
                  <a:lnTo>
                    <a:pt x="8265541" y="882650"/>
                  </a:lnTo>
                  <a:lnTo>
                    <a:pt x="8544941" y="882650"/>
                  </a:lnTo>
                  <a:lnTo>
                    <a:pt x="8544941" y="787400"/>
                  </a:lnTo>
                  <a:lnTo>
                    <a:pt x="8710041" y="787400"/>
                  </a:lnTo>
                  <a:lnTo>
                    <a:pt x="8710041" y="882650"/>
                  </a:lnTo>
                  <a:lnTo>
                    <a:pt x="8919591" y="882650"/>
                  </a:lnTo>
                  <a:lnTo>
                    <a:pt x="8919591" y="996950"/>
                  </a:lnTo>
                  <a:lnTo>
                    <a:pt x="9148191" y="996950"/>
                  </a:lnTo>
                  <a:lnTo>
                    <a:pt x="9148191" y="1077341"/>
                  </a:lnTo>
                  <a:close/>
                </a:path>
              </a:pathLst>
            </a:custGeom>
            <a:blipFill dpi="0" rotWithShape="0">
              <a:blip r:embed="rId5"/>
              <a:srcRect/>
              <a:stretch>
                <a:fillRect t="-351000" b="-115000"/>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gr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p:tgtEl>
                                          <p:spTgt spid="1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p:tgtEl>
                                          <p:spTgt spid="1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ppt_y</p:attrName>
                                        </p:attrNameLst>
                                      </p:cBhvr>
                                      <p:tavLst>
                                        <p:tav tm="0">
                                          <p:val>
                                            <p:strVal val="#ppt_y+#ppt_h*1.125000"/>
                                          </p:val>
                                        </p:tav>
                                        <p:tav tm="100000">
                                          <p:val>
                                            <p:strVal val="#ppt_y"/>
                                          </p:val>
                                        </p:tav>
                                      </p:tavLst>
                                    </p:anim>
                                    <p:animEffect transition="in" filter="wipe(up)">
                                      <p:cBhvr>
                                        <p:cTn id="20" dur="500"/>
                                        <p:tgtEl>
                                          <p:spTgt spid="3"/>
                                        </p:tgtEl>
                                      </p:cBhvr>
                                    </p:animEffect>
                                  </p:childTnLst>
                                </p:cTn>
                              </p:par>
                            </p:childTnLst>
                          </p:cTn>
                        </p:par>
                        <p:par>
                          <p:cTn id="21" fill="hold">
                            <p:stCondLst>
                              <p:cond delay="500"/>
                            </p:stCondLst>
                            <p:childTnLst>
                              <p:par>
                                <p:cTn id="22" presetID="14" presetClass="entr" presetSubtype="10" fill="hold" nodeType="afterEffect">
                                  <p:stCondLst>
                                    <p:cond delay="0"/>
                                  </p:stCondLst>
                                  <p:childTnLst>
                                    <p:set>
                                      <p:cBhvr>
                                        <p:cTn id="23" dur="1" fill="hold">
                                          <p:stCondLst>
                                            <p:cond delay="0"/>
                                          </p:stCondLst>
                                        </p:cTn>
                                        <p:tgtEl>
                                          <p:spTgt spid="201"/>
                                        </p:tgtEl>
                                        <p:attrNameLst>
                                          <p:attrName>style.visibility</p:attrName>
                                        </p:attrNameLst>
                                      </p:cBhvr>
                                      <p:to>
                                        <p:strVal val="visible"/>
                                      </p:to>
                                    </p:set>
                                    <p:animEffect transition="in" filter="randombar(horizontal)">
                                      <p:cBhvr>
                                        <p:cTn id="24" dur="5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custDataLst>
              <p:tags r:id="rId1"/>
            </p:custDataLst>
          </p:nvPr>
        </p:nvSpPr>
        <p:spPr>
          <a:xfrm>
            <a:off x="956945" y="1068070"/>
            <a:ext cx="10278110" cy="415163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sp>
        <p:nvSpPr>
          <p:cNvPr id="6" name="标题 5"/>
          <p:cNvSpPr>
            <a:spLocks noGrp="1"/>
          </p:cNvSpPr>
          <p:nvPr>
            <p:ph type="title"/>
          </p:nvPr>
        </p:nvSpPr>
        <p:spPr/>
        <p:txBody>
          <a:bodyPr/>
          <a:p>
            <a:r>
              <a:rPr lang="zh-CN" altLang="en-US">
                <a:solidFill>
                  <a:schemeClr val="accent1"/>
                </a:solidFill>
              </a:rPr>
              <a:t>众筹的构成要素</a:t>
            </a:r>
            <a:endParaRPr lang="zh-CN" altLang="en-US">
              <a:solidFill>
                <a:schemeClr val="accent1"/>
              </a:solidFill>
            </a:endParaRPr>
          </a:p>
        </p:txBody>
      </p:sp>
      <p:pic>
        <p:nvPicPr>
          <p:cNvPr id="7" name="Picture 2" descr="D:\Tao_xy工作\校园-设计服务\辽宁现代服务\图片1.png图片1"/>
          <p:cNvPicPr>
            <a:picLocks noChangeAspect="1" noChangeArrowheads="1"/>
          </p:cNvPicPr>
          <p:nvPr/>
        </p:nvPicPr>
        <p:blipFill>
          <a:blip r:embed="rId2">
            <a:lum bright="10000"/>
          </a:blip>
          <a:srcRect/>
          <a:stretch>
            <a:fillRect/>
          </a:stretch>
        </p:blipFill>
        <p:spPr bwMode="auto">
          <a:xfrm>
            <a:off x="3094038" y="1315085"/>
            <a:ext cx="6004560" cy="3657600"/>
          </a:xfrm>
          <a:prstGeom prst="rect">
            <a:avLst/>
          </a:prstGeom>
          <a:noFill/>
          <a:ln w="9525">
            <a:noFill/>
            <a:miter lim="800000"/>
            <a:headEnd/>
            <a:tailEnd/>
          </a:ln>
        </p:spPr>
      </p:pic>
      <p:sp>
        <p:nvSpPr>
          <p:cNvPr id="10" name="TextBox 6"/>
          <p:cNvSpPr txBox="1"/>
          <p:nvPr>
            <p:custDataLst>
              <p:tags r:id="rId3"/>
            </p:custDataLst>
          </p:nvPr>
        </p:nvSpPr>
        <p:spPr>
          <a:xfrm>
            <a:off x="957580" y="5356225"/>
            <a:ext cx="10278110" cy="810260"/>
          </a:xfrm>
          <a:prstGeom prst="rect">
            <a:avLst/>
          </a:prstGeom>
          <a:noFill/>
        </p:spPr>
        <p:txBody>
          <a:bodyPr wrap="square" rtlCol="0">
            <a:spAutoFit/>
          </a:bodyPr>
          <a:p>
            <a:pPr indent="457200" algn="just" fontAlgn="auto">
              <a:lnSpc>
                <a:spcPct val="130000"/>
              </a:lnSpc>
              <a:extLst>
                <a:ext uri="{35155182-B16C-46BC-9424-99874614C6A1}">
                  <wpsdc:indentchars xmlns:wpsdc="http://www.wps.cn/officeDocument/2017/drawingmlCustomData" val="200" checksum="59296752"/>
                </a:ext>
              </a:extLst>
            </a:pPr>
            <a:r>
              <a:rPr lang="zh-CN" altLang="zh-CN" sz="1800" kern="100" dirty="0">
                <a:solidFill>
                  <a:schemeClr val="dk1"/>
                </a:solidFill>
                <a:effectLst/>
                <a:latin typeface="微软雅黑" panose="020B0503020204020204" charset="-122"/>
                <a:ea typeface="微软雅黑" panose="020B0503020204020204" charset="-122"/>
                <a:cs typeface="Times New Roman" panose="02020603050405020304" pitchFamily="18" charset="0"/>
              </a:rPr>
              <a:t>众筹模式的运行主要由筹资方、投资方和众筹平台这三方共同决定，三方的协同配合使得众筹模式得以有序运行。</a:t>
            </a:r>
            <a:endParaRPr lang="zh-CN" altLang="zh-CN" sz="1800" kern="100" dirty="0">
              <a:solidFill>
                <a:schemeClr val="dk1"/>
              </a:solidFill>
              <a:effectLst/>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p:tgtEl>
                                          <p:spTgt spid="10"/>
                                        </p:tgtEl>
                                        <p:attrNameLst>
                                          <p:attrName>ppt_y</p:attrName>
                                        </p:attrNameLst>
                                      </p:cBhvr>
                                      <p:tavLst>
                                        <p:tav tm="0">
                                          <p:val>
                                            <p:strVal val="#ppt_y+#ppt_h*1.125000"/>
                                          </p:val>
                                        </p:tav>
                                        <p:tav tm="100000">
                                          <p:val>
                                            <p:strVal val="#ppt_y"/>
                                          </p:val>
                                        </p:tav>
                                      </p:tavLst>
                                    </p:anim>
                                    <p:animEffect transition="in" filter="wipe(up)">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custDataLst>
              <p:tags r:id="rId1"/>
            </p:custDataLst>
          </p:nvPr>
        </p:nvSpPr>
        <p:spPr>
          <a:xfrm>
            <a:off x="1353" y="600"/>
            <a:ext cx="6879636" cy="6879636"/>
          </a:xfrm>
          <a:prstGeom prst="rtTriangle">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3" name="任意多边形 2"/>
          <p:cNvSpPr/>
          <p:nvPr>
            <p:custDataLst>
              <p:tags r:id="rId3"/>
            </p:custDataLst>
          </p:nvPr>
        </p:nvSpPr>
        <p:spPr>
          <a:xfrm rot="5400000" flipV="1">
            <a:off x="676653" y="-15170"/>
            <a:ext cx="4576328" cy="4576328"/>
          </a:xfrm>
          <a:custGeom>
            <a:avLst/>
            <a:gdLst>
              <a:gd name="connsiteX0" fmla="*/ 0 w 4343400"/>
              <a:gd name="connsiteY0" fmla="*/ 0 h 4343400"/>
              <a:gd name="connsiteX1" fmla="*/ 4343400 w 4343400"/>
              <a:gd name="connsiteY1" fmla="*/ 4343400 h 4343400"/>
              <a:gd name="connsiteX2" fmla="*/ 3486149 w 4343400"/>
              <a:gd name="connsiteY2" fmla="*/ 4343400 h 4343400"/>
              <a:gd name="connsiteX3" fmla="*/ 0 w 4343400"/>
              <a:gd name="connsiteY3" fmla="*/ 857251 h 4343400"/>
              <a:gd name="connsiteX4" fmla="*/ 0 w 4343400"/>
              <a:gd name="connsiteY4" fmla="*/ 0 h 434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4343400">
                <a:moveTo>
                  <a:pt x="0" y="0"/>
                </a:moveTo>
                <a:lnTo>
                  <a:pt x="4343400" y="4343400"/>
                </a:lnTo>
                <a:lnTo>
                  <a:pt x="3486149" y="4343400"/>
                </a:lnTo>
                <a:lnTo>
                  <a:pt x="0" y="857251"/>
                </a:lnTo>
                <a:lnTo>
                  <a:pt x="0" y="0"/>
                </a:lnTo>
                <a:close/>
              </a:path>
            </a:pathLst>
          </a:cu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6" name="文本框 5"/>
          <p:cNvSpPr txBox="1"/>
          <p:nvPr/>
        </p:nvSpPr>
        <p:spPr>
          <a:xfrm>
            <a:off x="5571948" y="2733805"/>
            <a:ext cx="6229850" cy="993775"/>
          </a:xfrm>
          <a:prstGeom prst="rect">
            <a:avLst/>
          </a:prstGeom>
          <a:noFill/>
        </p:spPr>
        <p:txBody>
          <a:bodyPr wrap="square" rtlCol="0">
            <a:spAutoFit/>
          </a:bodyPr>
          <a:lstStyle/>
          <a:p>
            <a:pPr algn="l"/>
            <a:r>
              <a:rPr kumimoji="1" lang="zh-CN" altLang="en-US" sz="5865" b="1" dirty="0" smtClean="0">
                <a:solidFill>
                  <a:srgbClr val="43536A"/>
                </a:solidFill>
                <a:cs typeface="+mn-ea"/>
                <a:sym typeface="+mn-lt"/>
              </a:rPr>
              <a:t>公益众筹</a:t>
            </a:r>
            <a:endParaRPr kumimoji="1" lang="zh-CN" altLang="en-US" sz="5865" b="1" dirty="0" smtClean="0">
              <a:solidFill>
                <a:srgbClr val="43536A"/>
              </a:solidFill>
              <a:cs typeface="+mn-ea"/>
              <a:sym typeface="+mn-lt"/>
            </a:endParaRPr>
          </a:p>
        </p:txBody>
      </p:sp>
      <p:sp>
        <p:nvSpPr>
          <p:cNvPr id="9" name="文本框 8"/>
          <p:cNvSpPr txBox="1"/>
          <p:nvPr/>
        </p:nvSpPr>
        <p:spPr>
          <a:xfrm rot="2708765">
            <a:off x="998603" y="1563600"/>
            <a:ext cx="4142229" cy="748030"/>
          </a:xfrm>
          <a:prstGeom prst="rect">
            <a:avLst/>
          </a:prstGeom>
          <a:noFill/>
        </p:spPr>
        <p:txBody>
          <a:bodyPr wrap="square" rtlCol="0">
            <a:spAutoFit/>
          </a:bodyPr>
          <a:lstStyle/>
          <a:p>
            <a:pPr algn="ctr"/>
            <a:r>
              <a:rPr kumimoji="1" lang="en-US" altLang="zh-CN" sz="4265" dirty="0">
                <a:solidFill>
                  <a:srgbClr val="43536A"/>
                </a:solidFill>
                <a:latin typeface="Agency FB" panose="020B0503020202020204" pitchFamily="34" charset="0"/>
                <a:cs typeface="+mn-ea"/>
                <a:sym typeface="+mn-lt"/>
              </a:rPr>
              <a:t>INTERNET FINANCE</a:t>
            </a:r>
            <a:endParaRPr kumimoji="1" lang="en-US" altLang="zh-CN" sz="4265" dirty="0">
              <a:solidFill>
                <a:srgbClr val="43536A"/>
              </a:solidFill>
              <a:latin typeface="Agency FB" panose="020B0503020202020204" pitchFamily="34" charset="0"/>
              <a:cs typeface="+mn-ea"/>
              <a:sym typeface="+mn-lt"/>
            </a:endParaRPr>
          </a:p>
        </p:txBody>
      </p:sp>
      <p:sp>
        <p:nvSpPr>
          <p:cNvPr id="12" name="直角三角形 11"/>
          <p:cNvSpPr/>
          <p:nvPr>
            <p:custDataLst>
              <p:tags r:id="rId4"/>
            </p:custDataLst>
          </p:nvPr>
        </p:nvSpPr>
        <p:spPr>
          <a:xfrm flipH="1">
            <a:off x="9654650" y="4561158"/>
            <a:ext cx="2537197" cy="2260893"/>
          </a:xfrm>
          <a:prstGeom prst="rtTriangle">
            <a:avLst/>
          </a:prstGeom>
          <a:solidFill>
            <a:srgbClr val="43536A"/>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2">
                  <a:lumMod val="25000"/>
                </a:schemeClr>
              </a:solidFill>
              <a:cs typeface="+mn-ea"/>
              <a:sym typeface="+mn-lt"/>
            </a:endParaRPr>
          </a:p>
        </p:txBody>
      </p:sp>
      <p:sp>
        <p:nvSpPr>
          <p:cNvPr id="16" name="直角三角形 15"/>
          <p:cNvSpPr/>
          <p:nvPr/>
        </p:nvSpPr>
        <p:spPr>
          <a:xfrm rot="13500000" flipV="1">
            <a:off x="2632875" y="-1204161"/>
            <a:ext cx="2362215" cy="2362215"/>
          </a:xfrm>
          <a:prstGeom prst="rtTriangle">
            <a:avLst/>
          </a:prstGeom>
          <a:solidFill>
            <a:srgbClr val="43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cs typeface="+mn-ea"/>
              <a:sym typeface="+mn-lt"/>
            </a:endParaRPr>
          </a:p>
        </p:txBody>
      </p:sp>
      <p:sp>
        <p:nvSpPr>
          <p:cNvPr id="4" name="平行四边形 3"/>
          <p:cNvSpPr/>
          <p:nvPr>
            <p:custDataLst>
              <p:tags r:id="rId5"/>
            </p:custDataLst>
          </p:nvPr>
        </p:nvSpPr>
        <p:spPr>
          <a:xfrm>
            <a:off x="5571948" y="4023463"/>
            <a:ext cx="2125718" cy="380953"/>
          </a:xfrm>
          <a:prstGeom prst="parallelogram">
            <a:avLst>
              <a:gd name="adj" fmla="val 35555"/>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1600" dirty="0">
                <a:solidFill>
                  <a:schemeClr val="dk1"/>
                </a:solidFill>
                <a:latin typeface="+mn-ea"/>
                <a:cs typeface="+mn-ea"/>
                <a:sym typeface="+mn-lt"/>
              </a:rPr>
              <a:t>主讲人：杨陶</a:t>
            </a:r>
            <a:endParaRPr kumimoji="1" lang="zh-CN" altLang="en-US" sz="1600" dirty="0">
              <a:solidFill>
                <a:schemeClr val="dk1"/>
              </a:solidFill>
              <a:latin typeface="+mn-ea"/>
              <a:cs typeface="+mn-ea"/>
              <a:sym typeface="+mn-lt"/>
            </a:endParaRPr>
          </a:p>
        </p:txBody>
      </p:sp>
      <p:pic>
        <p:nvPicPr>
          <p:cNvPr id="5" name="图片 4" descr="logo2"/>
          <p:cNvPicPr>
            <a:picLocks noChangeAspect="1"/>
          </p:cNvPicPr>
          <p:nvPr/>
        </p:nvPicPr>
        <p:blipFill>
          <a:blip r:embed="rId6"/>
          <a:stretch>
            <a:fillRect/>
          </a:stretch>
        </p:blipFill>
        <p:spPr>
          <a:xfrm>
            <a:off x="9654701" y="210547"/>
            <a:ext cx="2366141" cy="524869"/>
          </a:xfrm>
          <a:prstGeom prst="rect">
            <a:avLst/>
          </a:prstGeom>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500"/>
                            </p:stCondLst>
                            <p:childTnLst>
                              <p:par>
                                <p:cTn id="18" presetID="2" presetClass="entr" presetSubtype="12"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fill="hold"/>
                                        <p:tgtEl>
                                          <p:spTgt spid="12"/>
                                        </p:tgtEl>
                                        <p:attrNameLst>
                                          <p:attrName>ppt_x</p:attrName>
                                        </p:attrNameLst>
                                      </p:cBhvr>
                                      <p:tavLst>
                                        <p:tav tm="0">
                                          <p:val>
                                            <p:strVal val="0-#ppt_w/2"/>
                                          </p:val>
                                        </p:tav>
                                        <p:tav tm="100000">
                                          <p:val>
                                            <p:strVal val="#ppt_x"/>
                                          </p:val>
                                        </p:tav>
                                      </p:tavLst>
                                    </p:anim>
                                    <p:anim calcmode="lin" valueType="num">
                                      <p:cBhvr additive="base">
                                        <p:cTn id="21" dur="10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ppt_x"/>
                                          </p:val>
                                        </p:tav>
                                        <p:tav tm="100000">
                                          <p:val>
                                            <p:strVal val="#ppt_x"/>
                                          </p:val>
                                        </p:tav>
                                      </p:tavLst>
                                    </p:anim>
                                    <p:anim calcmode="lin" valueType="num">
                                      <p:cBhvr additive="base">
                                        <p:cTn id="25" dur="1000" fill="hold"/>
                                        <p:tgtEl>
                                          <p:spTgt spid="16"/>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6" grpId="0"/>
      <p:bldP spid="9" grpId="0"/>
      <p:bldP spid="12" grpId="0" bldLvl="0" animBg="1"/>
      <p:bldP spid="16"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公益众筹</a:t>
            </a:r>
            <a:endParaRPr lang="zh-CN" altLang="en-US">
              <a:solidFill>
                <a:schemeClr val="accent1"/>
              </a:solidFill>
            </a:endParaRPr>
          </a:p>
        </p:txBody>
      </p:sp>
      <p:sp>
        <p:nvSpPr>
          <p:cNvPr id="13" name="TextBox 6"/>
          <p:cNvSpPr txBox="1"/>
          <p:nvPr>
            <p:custDataLst>
              <p:tags r:id="rId1"/>
            </p:custDataLst>
          </p:nvPr>
        </p:nvSpPr>
        <p:spPr>
          <a:xfrm>
            <a:off x="889000" y="1684655"/>
            <a:ext cx="6267450" cy="4502785"/>
          </a:xfrm>
          <a:prstGeom prst="rect">
            <a:avLst/>
          </a:prstGeom>
          <a:noFill/>
        </p:spPr>
        <p:txBody>
          <a:bodyPr wrap="square" rtlCol="0">
            <a:spAutoFit/>
          </a:bodyPr>
          <a:p>
            <a:pPr indent="508000" algn="just" fontAlgn="auto">
              <a:lnSpc>
                <a:spcPct val="150000"/>
              </a:lnSpc>
              <a:spcBef>
                <a:spcPts val="0"/>
              </a:spcBef>
              <a:spcAft>
                <a:spcPts val="1000"/>
              </a:spcAft>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本文所研究的“公益众筹”是指发起人在互联网众筹平台上以发布众筹项目的形式来为公益慈善性质的活动募集资金的行为。</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a:p>
            <a:pPr indent="508000" algn="just" fontAlgn="auto">
              <a:lnSpc>
                <a:spcPct val="150000"/>
              </a:lnSpc>
              <a:spcBef>
                <a:spcPts val="0"/>
              </a:spcBef>
              <a:spcAft>
                <a:spcPts val="1000"/>
              </a:spcAft>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公益众筹行为通常的发起者为个人和非营利组织，其中的板块又包括大病筹款、环保筹款、社会救济筹款等方面。</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a:p>
            <a:pPr indent="508000" algn="just" fontAlgn="auto">
              <a:lnSpc>
                <a:spcPct val="150000"/>
              </a:lnSpc>
              <a:spcBef>
                <a:spcPts val="0"/>
              </a:spcBef>
              <a:spcAft>
                <a:spcPts val="1000"/>
              </a:spcAft>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公益众筹作为一种新兴的互联网资金行为在当今公益事业中逐渐的占据了重要的地位，使得社会的互助行为增多，爱心能够有效率地温暖社会。</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grpSp>
        <p:nvGrpSpPr>
          <p:cNvPr id="16" name="组合 15"/>
          <p:cNvGrpSpPr/>
          <p:nvPr/>
        </p:nvGrpSpPr>
        <p:grpSpPr>
          <a:xfrm>
            <a:off x="634365" y="887095"/>
            <a:ext cx="3578068" cy="473075"/>
            <a:chOff x="2347" y="2773"/>
            <a:chExt cx="6423"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6231"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3075940"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（一）公益众筹的定义</a:t>
            </a:r>
            <a:endParaRPr lang="zh-CN" altLang="en-US" sz="1800" b="1" dirty="0">
              <a:solidFill>
                <a:schemeClr val="bg1"/>
              </a:solidFill>
              <a:latin typeface="微软雅黑" panose="020B0503020204020204" charset="-122"/>
              <a:ea typeface="微软雅黑" panose="020B0503020204020204" charset="-122"/>
              <a:sym typeface="+mn-ea"/>
            </a:endParaRPr>
          </a:p>
        </p:txBody>
      </p:sp>
      <p:pic>
        <p:nvPicPr>
          <p:cNvPr id="102" name="图片 101"/>
          <p:cNvPicPr/>
          <p:nvPr/>
        </p:nvPicPr>
        <p:blipFill>
          <a:blip r:embed="rId2"/>
          <a:stretch>
            <a:fillRect/>
          </a:stretch>
        </p:blipFill>
        <p:spPr>
          <a:xfrm>
            <a:off x="7637145" y="1124585"/>
            <a:ext cx="3704590" cy="5237480"/>
          </a:xfrm>
          <a:prstGeom prst="round2DiagRect">
            <a:avLst/>
          </a:prstGeom>
          <a:noFill/>
          <a:ln w="9525">
            <a:noFill/>
          </a:ln>
          <a:effectLst>
            <a:outerShdw blurRad="50800" dist="177800" dir="2700000" algn="tl" rotWithShape="0">
              <a:prstClr val="black">
                <a:alpha val="20000"/>
              </a:prstClr>
            </a:outerShdw>
          </a:effectLst>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102"/>
                                        </p:tgtEl>
                                        <p:attrNameLst>
                                          <p:attrName>style.visibility</p:attrName>
                                        </p:attrNameLst>
                                      </p:cBhvr>
                                      <p:to>
                                        <p:strVal val="visible"/>
                                      </p:to>
                                    </p:set>
                                    <p:animEffect transition="in" filter="strips(downLeft)">
                                      <p:cBhvr>
                                        <p:cTn id="15" dur="500"/>
                                        <p:tgtEl>
                                          <p:spTgt spid="102"/>
                                        </p:tgtEl>
                                      </p:cBhvr>
                                    </p:animEffect>
                                  </p:childTnLst>
                                </p:cTn>
                              </p:par>
                            </p:childTnLst>
                          </p:cTn>
                        </p:par>
                        <p:par>
                          <p:cTn id="16" fill="hold">
                            <p:stCondLst>
                              <p:cond delay="500"/>
                            </p:stCondLst>
                            <p:childTnLst>
                              <p:par>
                                <p:cTn id="17" presetID="12" presetClass="entr" presetSubtype="4" fill="hold" grpId="0" nodeType="after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500"/>
                                        <p:tgtEl>
                                          <p:spTgt spid="13">
                                            <p:txEl>
                                              <p:pRg st="0" end="0"/>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 calcmode="lin" valueType="num">
                                      <p:cBhvr additive="base">
                                        <p:cTn id="25" dur="500"/>
                                        <p:tgtEl>
                                          <p:spTgt spid="13">
                                            <p:txEl>
                                              <p:pRg st="1" end="1"/>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 calcmode="lin" valueType="num">
                                      <p:cBhvr additive="base">
                                        <p:cTn id="31" dur="500"/>
                                        <p:tgtEl>
                                          <p:spTgt spid="13">
                                            <p:txEl>
                                              <p:pRg st="2" end="2"/>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公益众筹</a:t>
            </a:r>
            <a:endParaRPr lang="zh-CN" altLang="en-US">
              <a:solidFill>
                <a:schemeClr val="accent1"/>
              </a:solidFill>
            </a:endParaRPr>
          </a:p>
        </p:txBody>
      </p:sp>
      <p:grpSp>
        <p:nvGrpSpPr>
          <p:cNvPr id="16" name="组合 15"/>
          <p:cNvGrpSpPr/>
          <p:nvPr/>
        </p:nvGrpSpPr>
        <p:grpSpPr>
          <a:xfrm>
            <a:off x="634365" y="887095"/>
            <a:ext cx="3578068" cy="473075"/>
            <a:chOff x="2347" y="2773"/>
            <a:chExt cx="6423"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6231"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3075940"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（二）公益众筹的特征</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8" name="矩形 7"/>
          <p:cNvSpPr/>
          <p:nvPr>
            <p:custDataLst>
              <p:tags r:id="rId1"/>
            </p:custDataLst>
          </p:nvPr>
        </p:nvSpPr>
        <p:spPr>
          <a:xfrm>
            <a:off x="956945" y="1737995"/>
            <a:ext cx="10278110" cy="81470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00000"/>
              </a:lnSpc>
              <a:spcBef>
                <a:spcPts val="0"/>
              </a:spcBef>
              <a:spcAft>
                <a:spcPts val="0"/>
              </a:spcAft>
            </a:pPr>
            <a:r>
              <a:rPr lang="zh-CN" altLang="zh-CN" sz="2000" kern="100" dirty="0">
                <a:solidFill>
                  <a:schemeClr val="dk1"/>
                </a:solidFill>
                <a:effectLst/>
                <a:latin typeface="微软雅黑" panose="020B0503020204020204" charset="-122"/>
                <a:ea typeface="微软雅黑" panose="020B0503020204020204" charset="-122"/>
                <a:cs typeface="Times New Roman" panose="02020603050405020304" pitchFamily="18" charset="0"/>
                <a:sym typeface="+mn-ea"/>
              </a:rPr>
              <a:t>公益众筹在实践中表现为关怀公益慈善事业和进行个人困难求助两种形式。</a:t>
            </a:r>
            <a:endParaRPr lang="zh-CN" altLang="zh-CN" sz="2000" kern="100" dirty="0">
              <a:solidFill>
                <a:schemeClr val="dk1"/>
              </a:solidFill>
              <a:effectLst/>
              <a:latin typeface="微软雅黑" panose="020B0503020204020204" charset="-122"/>
              <a:ea typeface="微软雅黑" panose="020B0503020204020204" charset="-122"/>
              <a:cs typeface="Times New Roman" panose="02020603050405020304" pitchFamily="18" charset="0"/>
              <a:sym typeface="+mn-ea"/>
            </a:endParaRPr>
          </a:p>
        </p:txBody>
      </p:sp>
      <p:sp>
        <p:nvSpPr>
          <p:cNvPr id="10" name="TextBox 6"/>
          <p:cNvSpPr txBox="1"/>
          <p:nvPr>
            <p:custDataLst>
              <p:tags r:id="rId2"/>
            </p:custDataLst>
          </p:nvPr>
        </p:nvSpPr>
        <p:spPr>
          <a:xfrm>
            <a:off x="957580" y="2940050"/>
            <a:ext cx="10278110" cy="491490"/>
          </a:xfrm>
          <a:prstGeom prst="rect">
            <a:avLst/>
          </a:prstGeom>
          <a:noFill/>
        </p:spPr>
        <p:txBody>
          <a:bodyPr wrap="square" rtlCol="0">
            <a:spAutoFit/>
          </a:bodyPr>
          <a:p>
            <a:pPr marL="342900" indent="-342900" algn="just" fontAlgn="auto">
              <a:lnSpc>
                <a:spcPct val="130000"/>
              </a:lnSpc>
              <a:buClr>
                <a:srgbClr val="526580"/>
              </a:buClr>
              <a:buFont typeface="Wingdings" panose="05000000000000000000" charset="0"/>
              <a:buChar char="u"/>
            </a:pPr>
            <a:r>
              <a:rPr lang="zh-CN" altLang="zh-CN" sz="2000" b="1" kern="100" dirty="0">
                <a:solidFill>
                  <a:srgbClr val="43536A"/>
                </a:solidFill>
                <a:effectLst/>
                <a:latin typeface="微软雅黑" panose="020B0503020204020204" charset="-122"/>
                <a:ea typeface="微软雅黑" panose="020B0503020204020204" charset="-122"/>
                <a:cs typeface="Times New Roman" panose="02020603050405020304" pitchFamily="18" charset="0"/>
              </a:rPr>
              <a:t>公益众筹中的项目相比于商业众筹来看有以下两点区别：</a:t>
            </a:r>
            <a:endParaRPr lang="zh-CN" altLang="zh-CN" sz="2000" b="1" kern="100" dirty="0">
              <a:solidFill>
                <a:srgbClr val="43536A"/>
              </a:solidFill>
              <a:effectLst/>
              <a:latin typeface="微软雅黑" panose="020B0503020204020204" charset="-122"/>
              <a:ea typeface="微软雅黑" panose="020B0503020204020204" charset="-122"/>
              <a:cs typeface="Times New Roman" panose="02020603050405020304" pitchFamily="18" charset="0"/>
            </a:endParaRPr>
          </a:p>
        </p:txBody>
      </p:sp>
      <p:sp>
        <p:nvSpPr>
          <p:cNvPr id="2" name="TextBox 6"/>
          <p:cNvSpPr txBox="1"/>
          <p:nvPr>
            <p:custDataLst>
              <p:tags r:id="rId3"/>
            </p:custDataLst>
          </p:nvPr>
        </p:nvSpPr>
        <p:spPr>
          <a:xfrm>
            <a:off x="957580" y="3509010"/>
            <a:ext cx="10278110" cy="2527935"/>
          </a:xfrm>
          <a:prstGeom prst="rect">
            <a:avLst/>
          </a:prstGeom>
          <a:noFill/>
        </p:spPr>
        <p:txBody>
          <a:bodyPr wrap="square" rtlCol="0">
            <a:spAutoFit/>
          </a:bodyPr>
          <a:p>
            <a:pPr indent="508000" algn="just" fontAlgn="auto">
              <a:lnSpc>
                <a:spcPct val="150000"/>
              </a:lnSpc>
              <a:spcBef>
                <a:spcPts val="0"/>
              </a:spcBef>
              <a:spcAft>
                <a:spcPts val="1000"/>
              </a:spcAft>
              <a:extLst>
                <a:ext uri="{35155182-B16C-46BC-9424-99874614C6A1}">
                  <wpsdc:indentchars xmlns:wpsdc="http://www.wps.cn/officeDocument/2017/drawingmlCustomData" val="200" checksum="282533468"/>
                </a:ext>
              </a:extLst>
            </a:pPr>
            <a:r>
              <a:rPr lang="zh-CN" altLang="zh-CN" sz="2000" kern="100" dirty="0">
                <a:solidFill>
                  <a:schemeClr val="dk1"/>
                </a:solidFill>
                <a:effectLst/>
                <a:latin typeface="微软雅黑" panose="020B0503020204020204" charset="-122"/>
                <a:ea typeface="微软雅黑" panose="020B0503020204020204" charset="-122"/>
                <a:cs typeface="Times New Roman" panose="02020603050405020304" pitchFamily="18" charset="0"/>
              </a:rPr>
              <a:t>（1）从两者发起项目的目的来看，公益众筹为了社会的公益事业，是一种为了解决社会中爱心问题与困难人群问题；商业众筹的目的则是为了通过平台发布的项目获得商业资金支持，并让投资人获得利润回报，解决的是商业性问题。</a:t>
            </a:r>
            <a:endParaRPr lang="zh-CN" altLang="zh-CN" sz="2000" kern="100" dirty="0">
              <a:solidFill>
                <a:schemeClr val="dk1"/>
              </a:solidFill>
              <a:effectLst/>
              <a:latin typeface="微软雅黑" panose="020B0503020204020204" charset="-122"/>
              <a:ea typeface="微软雅黑" panose="020B0503020204020204" charset="-122"/>
              <a:cs typeface="Times New Roman" panose="02020603050405020304" pitchFamily="18" charset="0"/>
            </a:endParaRPr>
          </a:p>
          <a:p>
            <a:pPr indent="508000" algn="just" fontAlgn="auto">
              <a:lnSpc>
                <a:spcPct val="150000"/>
              </a:lnSpc>
              <a:spcBef>
                <a:spcPts val="0"/>
              </a:spcBef>
              <a:spcAft>
                <a:spcPts val="1000"/>
              </a:spcAft>
              <a:extLst>
                <a:ext uri="{35155182-B16C-46BC-9424-99874614C6A1}">
                  <wpsdc:indentchars xmlns:wpsdc="http://www.wps.cn/officeDocument/2017/drawingmlCustomData" val="200" checksum="282533468"/>
                </a:ext>
              </a:extLst>
            </a:pPr>
            <a:r>
              <a:rPr lang="zh-CN" altLang="zh-CN" sz="2000" kern="100" dirty="0">
                <a:solidFill>
                  <a:schemeClr val="dk1"/>
                </a:solidFill>
                <a:effectLst/>
                <a:latin typeface="微软雅黑" panose="020B0503020204020204" charset="-122"/>
                <a:ea typeface="微软雅黑" panose="020B0503020204020204" charset="-122"/>
                <a:cs typeface="Times New Roman" panose="02020603050405020304" pitchFamily="18" charset="0"/>
              </a:rPr>
              <a:t>（2）从两者发起项目的回报来看，在公益众筹的回报几乎可以当做于零回报，不存商业价值；而商业众筹回报是具有商业价值的。</a:t>
            </a:r>
            <a:endParaRPr lang="zh-CN" altLang="zh-CN" sz="2000" kern="100" dirty="0">
              <a:solidFill>
                <a:schemeClr val="dk1"/>
              </a:solidFill>
              <a:effectLst/>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 calcmode="lin" valueType="num">
                                      <p:cBhvr additive="base">
                                        <p:cTn id="24"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 calcmode="lin" valueType="num">
                                      <p:cBhvr additive="base">
                                        <p:cTn id="30"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3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bldLvl="0" animBg="1"/>
      <p:bldP spid="10" grpId="0"/>
      <p:bldP spid="2"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公益众筹</a:t>
            </a:r>
            <a:endParaRPr lang="zh-CN" altLang="en-US">
              <a:solidFill>
                <a:schemeClr val="accent1"/>
              </a:solidFill>
            </a:endParaRPr>
          </a:p>
        </p:txBody>
      </p:sp>
      <p:grpSp>
        <p:nvGrpSpPr>
          <p:cNvPr id="16" name="组合 15"/>
          <p:cNvGrpSpPr/>
          <p:nvPr/>
        </p:nvGrpSpPr>
        <p:grpSpPr>
          <a:xfrm>
            <a:off x="634365" y="887095"/>
            <a:ext cx="3578068" cy="473075"/>
            <a:chOff x="2347" y="2773"/>
            <a:chExt cx="6423"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6231"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3075940"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（三）公益众筹平台的分类</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8" name="矩形 7"/>
          <p:cNvSpPr/>
          <p:nvPr>
            <p:custDataLst>
              <p:tags r:id="rId1"/>
            </p:custDataLst>
          </p:nvPr>
        </p:nvSpPr>
        <p:spPr>
          <a:xfrm>
            <a:off x="956945" y="1737995"/>
            <a:ext cx="10278110" cy="81470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00000"/>
              </a:lnSpc>
              <a:spcBef>
                <a:spcPts val="0"/>
              </a:spcBef>
              <a:spcAft>
                <a:spcPts val="0"/>
              </a:spcAft>
            </a:pPr>
            <a:r>
              <a:rPr lang="zh-CN" altLang="zh-CN" sz="2000" kern="100" dirty="0">
                <a:solidFill>
                  <a:schemeClr val="dk1"/>
                </a:solidFill>
                <a:effectLst/>
                <a:latin typeface="微软雅黑" panose="020B0503020204020204" charset="-122"/>
                <a:ea typeface="微软雅黑" panose="020B0503020204020204" charset="-122"/>
                <a:cs typeface="Times New Roman" panose="02020603050405020304" pitchFamily="18" charset="0"/>
                <a:sym typeface="+mn-ea"/>
              </a:rPr>
              <a:t>对于公益众筹平台的分类有以下两种分类方式</a:t>
            </a:r>
            <a:endParaRPr lang="zh-CN" altLang="zh-CN" sz="2000" kern="100" dirty="0">
              <a:solidFill>
                <a:schemeClr val="dk1"/>
              </a:solidFill>
              <a:effectLst/>
              <a:latin typeface="微软雅黑" panose="020B0503020204020204" charset="-122"/>
              <a:ea typeface="微软雅黑" panose="020B0503020204020204" charset="-122"/>
              <a:cs typeface="Times New Roman" panose="02020603050405020304" pitchFamily="18" charset="0"/>
              <a:sym typeface="+mn-ea"/>
            </a:endParaRPr>
          </a:p>
        </p:txBody>
      </p:sp>
      <p:grpSp>
        <p:nvGrpSpPr>
          <p:cNvPr id="13" name="Group 11"/>
          <p:cNvGrpSpPr/>
          <p:nvPr/>
        </p:nvGrpSpPr>
        <p:grpSpPr>
          <a:xfrm>
            <a:off x="4344849" y="2863180"/>
            <a:ext cx="3503434" cy="3503434"/>
            <a:chOff x="6240781" y="1363135"/>
            <a:chExt cx="4963584" cy="4963584"/>
          </a:xfrm>
        </p:grpSpPr>
        <p:grpSp>
          <p:nvGrpSpPr>
            <p:cNvPr id="3" name="Group 12"/>
            <p:cNvGrpSpPr/>
            <p:nvPr userDrawn="1"/>
          </p:nvGrpSpPr>
          <p:grpSpPr>
            <a:xfrm>
              <a:off x="6240781" y="1363135"/>
              <a:ext cx="3255433" cy="2434167"/>
              <a:chOff x="4657725" y="946151"/>
              <a:chExt cx="2441575" cy="1825625"/>
            </a:xfrm>
          </p:grpSpPr>
          <p:sp>
            <p:nvSpPr>
              <p:cNvPr id="28" name="Freeform 26"/>
              <p:cNvSpPr/>
              <p:nvPr/>
            </p:nvSpPr>
            <p:spPr bwMode="auto">
              <a:xfrm>
                <a:off x="5953125" y="2046288"/>
                <a:ext cx="1146175" cy="593725"/>
              </a:xfrm>
              <a:custGeom>
                <a:avLst/>
                <a:gdLst>
                  <a:gd name="T0" fmla="*/ 849 w 904"/>
                  <a:gd name="T1" fmla="*/ 0 h 468"/>
                  <a:gd name="T2" fmla="*/ 873 w 904"/>
                  <a:gd name="T3" fmla="*/ 58 h 468"/>
                  <a:gd name="T4" fmla="*/ 507 w 904"/>
                  <a:gd name="T5" fmla="*/ 436 h 468"/>
                  <a:gd name="T6" fmla="*/ 396 w 904"/>
                  <a:gd name="T7" fmla="*/ 436 h 468"/>
                  <a:gd name="T8" fmla="*/ 30 w 904"/>
                  <a:gd name="T9" fmla="*/ 58 h 468"/>
                  <a:gd name="T10" fmla="*/ 55 w 904"/>
                  <a:gd name="T11" fmla="*/ 0 h 468"/>
                  <a:gd name="T12" fmla="*/ 849 w 90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849" y="0"/>
                    </a:moveTo>
                    <a:cubicBezTo>
                      <a:pt x="893" y="0"/>
                      <a:pt x="904" y="26"/>
                      <a:pt x="873" y="58"/>
                    </a:cubicBezTo>
                    <a:cubicBezTo>
                      <a:pt x="507" y="436"/>
                      <a:pt x="507" y="436"/>
                      <a:pt x="507" y="436"/>
                    </a:cubicBezTo>
                    <a:cubicBezTo>
                      <a:pt x="477" y="468"/>
                      <a:pt x="427" y="468"/>
                      <a:pt x="396" y="436"/>
                    </a:cubicBezTo>
                    <a:cubicBezTo>
                      <a:pt x="30" y="58"/>
                      <a:pt x="30" y="58"/>
                      <a:pt x="30" y="58"/>
                    </a:cubicBezTo>
                    <a:cubicBezTo>
                      <a:pt x="0" y="26"/>
                      <a:pt x="11" y="0"/>
                      <a:pt x="55" y="0"/>
                    </a:cubicBezTo>
                    <a:lnTo>
                      <a:pt x="849" y="0"/>
                    </a:lnTo>
                    <a:close/>
                  </a:path>
                </a:pathLst>
              </a:custGeom>
              <a:solidFill>
                <a:schemeClr val="accent1"/>
              </a:solidFill>
              <a:ln>
                <a:noFill/>
              </a:ln>
            </p:spPr>
            <p:txBody>
              <a:bodyPr vert="horz" wrap="square" lIns="52932" tIns="26467" rIns="52932" bIns="26467" numCol="1" anchor="t" anchorCtr="0" compatLnSpc="1"/>
              <a:p>
                <a:pPr algn="just">
                  <a:lnSpc>
                    <a:spcPct val="120000"/>
                  </a:lnSpc>
                </a:pPr>
                <a:endParaRPr lang="en-US" sz="1645" dirty="0">
                  <a:solidFill>
                    <a:schemeClr val="bg1"/>
                  </a:solidFill>
                  <a:latin typeface="+mn-ea"/>
                  <a:cs typeface="+mn-ea"/>
                  <a:sym typeface="Arial" panose="020B0604020202020204" pitchFamily="34" charset="0"/>
                </a:endParaRPr>
              </a:p>
            </p:txBody>
          </p:sp>
          <p:sp>
            <p:nvSpPr>
              <p:cNvPr id="29" name="Freeform 27"/>
              <p:cNvSpPr/>
              <p:nvPr/>
            </p:nvSpPr>
            <p:spPr bwMode="auto">
              <a:xfrm>
                <a:off x="4657725" y="946151"/>
                <a:ext cx="2151063" cy="1825625"/>
              </a:xfrm>
              <a:custGeom>
                <a:avLst/>
                <a:gdLst>
                  <a:gd name="T0" fmla="*/ 848 w 1696"/>
                  <a:gd name="T1" fmla="*/ 0 h 1440"/>
                  <a:gd name="T2" fmla="*/ 0 w 1696"/>
                  <a:gd name="T3" fmla="*/ 848 h 1440"/>
                  <a:gd name="T4" fmla="*/ 241 w 1696"/>
                  <a:gd name="T5" fmla="*/ 1440 h 1440"/>
                  <a:gd name="T6" fmla="*/ 718 w 1696"/>
                  <a:gd name="T7" fmla="*/ 1209 h 1440"/>
                  <a:gd name="T8" fmla="*/ 464 w 1696"/>
                  <a:gd name="T9" fmla="*/ 848 h 1440"/>
                  <a:gd name="T10" fmla="*/ 848 w 1696"/>
                  <a:gd name="T11" fmla="*/ 464 h 1440"/>
                  <a:gd name="T12" fmla="*/ 1232 w 1696"/>
                  <a:gd name="T13" fmla="*/ 848 h 1440"/>
                  <a:gd name="T14" fmla="*/ 1213 w 1696"/>
                  <a:gd name="T15" fmla="*/ 966 h 1440"/>
                  <a:gd name="T16" fmla="*/ 1293 w 1696"/>
                  <a:gd name="T17" fmla="*/ 966 h 1440"/>
                  <a:gd name="T18" fmla="*/ 1293 w 1696"/>
                  <a:gd name="T19" fmla="*/ 1062 h 1440"/>
                  <a:gd name="T20" fmla="*/ 1669 w 1696"/>
                  <a:gd name="T21" fmla="*/ 1062 h 1440"/>
                  <a:gd name="T22" fmla="*/ 1696 w 1696"/>
                  <a:gd name="T23" fmla="*/ 848 h 1440"/>
                  <a:gd name="T24" fmla="*/ 848 w 1696"/>
                  <a:gd name="T25"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6" h="1440">
                    <a:moveTo>
                      <a:pt x="848" y="0"/>
                    </a:moveTo>
                    <a:cubicBezTo>
                      <a:pt x="380" y="0"/>
                      <a:pt x="0" y="380"/>
                      <a:pt x="0" y="848"/>
                    </a:cubicBezTo>
                    <a:cubicBezTo>
                      <a:pt x="0" y="1078"/>
                      <a:pt x="92" y="1287"/>
                      <a:pt x="241" y="1440"/>
                    </a:cubicBezTo>
                    <a:cubicBezTo>
                      <a:pt x="374" y="1315"/>
                      <a:pt x="540" y="1235"/>
                      <a:pt x="718" y="1209"/>
                    </a:cubicBezTo>
                    <a:cubicBezTo>
                      <a:pt x="570" y="1156"/>
                      <a:pt x="464" y="1014"/>
                      <a:pt x="464" y="848"/>
                    </a:cubicBezTo>
                    <a:cubicBezTo>
                      <a:pt x="464" y="636"/>
                      <a:pt x="636" y="464"/>
                      <a:pt x="848" y="464"/>
                    </a:cubicBezTo>
                    <a:cubicBezTo>
                      <a:pt x="1060" y="464"/>
                      <a:pt x="1232" y="636"/>
                      <a:pt x="1232" y="848"/>
                    </a:cubicBezTo>
                    <a:cubicBezTo>
                      <a:pt x="1232" y="889"/>
                      <a:pt x="1225" y="929"/>
                      <a:pt x="1213" y="966"/>
                    </a:cubicBezTo>
                    <a:cubicBezTo>
                      <a:pt x="1293" y="966"/>
                      <a:pt x="1293" y="966"/>
                      <a:pt x="1293" y="966"/>
                    </a:cubicBezTo>
                    <a:cubicBezTo>
                      <a:pt x="1293" y="1062"/>
                      <a:pt x="1293" y="1062"/>
                      <a:pt x="1293" y="1062"/>
                    </a:cubicBezTo>
                    <a:cubicBezTo>
                      <a:pt x="1669" y="1062"/>
                      <a:pt x="1669" y="1062"/>
                      <a:pt x="1669" y="1062"/>
                    </a:cubicBezTo>
                    <a:cubicBezTo>
                      <a:pt x="1687" y="994"/>
                      <a:pt x="1696" y="922"/>
                      <a:pt x="1696" y="848"/>
                    </a:cubicBezTo>
                    <a:cubicBezTo>
                      <a:pt x="1696" y="380"/>
                      <a:pt x="1316" y="0"/>
                      <a:pt x="848" y="0"/>
                    </a:cubicBezTo>
                    <a:close/>
                  </a:path>
                </a:pathLst>
              </a:custGeom>
              <a:solidFill>
                <a:schemeClr val="accent1"/>
              </a:solidFill>
              <a:ln>
                <a:noFill/>
              </a:ln>
            </p:spPr>
            <p:txBody>
              <a:bodyPr vert="horz" wrap="square" lIns="52932" tIns="26467" rIns="52932" bIns="26467" numCol="1" anchor="t" anchorCtr="0" compatLnSpc="1"/>
              <a:p>
                <a:pPr algn="just">
                  <a:lnSpc>
                    <a:spcPct val="120000"/>
                  </a:lnSpc>
                </a:pPr>
                <a:endParaRPr lang="en-US" sz="1645" dirty="0">
                  <a:solidFill>
                    <a:schemeClr val="bg1"/>
                  </a:solidFill>
                  <a:latin typeface="+mn-ea"/>
                  <a:cs typeface="+mn-ea"/>
                  <a:sym typeface="Arial" panose="020B0604020202020204" pitchFamily="34" charset="0"/>
                </a:endParaRPr>
              </a:p>
            </p:txBody>
          </p:sp>
        </p:grpSp>
        <p:grpSp>
          <p:nvGrpSpPr>
            <p:cNvPr id="4" name="Group 13"/>
            <p:cNvGrpSpPr/>
            <p:nvPr userDrawn="1"/>
          </p:nvGrpSpPr>
          <p:grpSpPr>
            <a:xfrm>
              <a:off x="6240781" y="3111502"/>
              <a:ext cx="2434167" cy="3215217"/>
              <a:chOff x="4657725" y="2257426"/>
              <a:chExt cx="1825625" cy="2411413"/>
            </a:xfrm>
          </p:grpSpPr>
          <p:sp>
            <p:nvSpPr>
              <p:cNvPr id="26" name="Freeform 24"/>
              <p:cNvSpPr/>
              <p:nvPr/>
            </p:nvSpPr>
            <p:spPr bwMode="auto">
              <a:xfrm>
                <a:off x="5753100" y="2257426"/>
                <a:ext cx="593725" cy="1146175"/>
              </a:xfrm>
              <a:custGeom>
                <a:avLst/>
                <a:gdLst>
                  <a:gd name="T0" fmla="*/ 0 w 468"/>
                  <a:gd name="T1" fmla="*/ 55 h 904"/>
                  <a:gd name="T2" fmla="*/ 57 w 468"/>
                  <a:gd name="T3" fmla="*/ 30 h 904"/>
                  <a:gd name="T4" fmla="*/ 436 w 468"/>
                  <a:gd name="T5" fmla="*/ 397 h 904"/>
                  <a:gd name="T6" fmla="*/ 436 w 468"/>
                  <a:gd name="T7" fmla="*/ 508 h 904"/>
                  <a:gd name="T8" fmla="*/ 57 w 468"/>
                  <a:gd name="T9" fmla="*/ 874 h 904"/>
                  <a:gd name="T10" fmla="*/ 0 w 468"/>
                  <a:gd name="T11" fmla="*/ 849 h 904"/>
                  <a:gd name="T12" fmla="*/ 0 w 468"/>
                  <a:gd name="T13" fmla="*/ 55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0" y="55"/>
                    </a:moveTo>
                    <a:cubicBezTo>
                      <a:pt x="0" y="11"/>
                      <a:pt x="26" y="0"/>
                      <a:pt x="57" y="30"/>
                    </a:cubicBezTo>
                    <a:cubicBezTo>
                      <a:pt x="436" y="397"/>
                      <a:pt x="436" y="397"/>
                      <a:pt x="436" y="397"/>
                    </a:cubicBezTo>
                    <a:cubicBezTo>
                      <a:pt x="468" y="427"/>
                      <a:pt x="468" y="477"/>
                      <a:pt x="436" y="508"/>
                    </a:cubicBezTo>
                    <a:cubicBezTo>
                      <a:pt x="57" y="874"/>
                      <a:pt x="57" y="874"/>
                      <a:pt x="57" y="874"/>
                    </a:cubicBezTo>
                    <a:cubicBezTo>
                      <a:pt x="26" y="904"/>
                      <a:pt x="0" y="893"/>
                      <a:pt x="0" y="849"/>
                    </a:cubicBezTo>
                    <a:lnTo>
                      <a:pt x="0" y="55"/>
                    </a:lnTo>
                    <a:close/>
                  </a:path>
                </a:pathLst>
              </a:custGeom>
              <a:solidFill>
                <a:schemeClr val="accent3"/>
              </a:solidFill>
              <a:ln>
                <a:noFill/>
              </a:ln>
            </p:spPr>
            <p:txBody>
              <a:bodyPr vert="horz" wrap="square" lIns="52932" tIns="26467" rIns="52932" bIns="26467" numCol="1" anchor="t" anchorCtr="0" compatLnSpc="1"/>
              <a:p>
                <a:pPr algn="just">
                  <a:lnSpc>
                    <a:spcPct val="120000"/>
                  </a:lnSpc>
                </a:pPr>
                <a:endParaRPr lang="en-US" sz="1645" dirty="0">
                  <a:solidFill>
                    <a:schemeClr val="bg1"/>
                  </a:solidFill>
                  <a:latin typeface="+mn-ea"/>
                  <a:cs typeface="+mn-ea"/>
                  <a:sym typeface="Arial" panose="020B0604020202020204" pitchFamily="34" charset="0"/>
                </a:endParaRPr>
              </a:p>
            </p:txBody>
          </p:sp>
          <p:sp>
            <p:nvSpPr>
              <p:cNvPr id="27" name="Freeform 25"/>
              <p:cNvSpPr/>
              <p:nvPr/>
            </p:nvSpPr>
            <p:spPr bwMode="auto">
              <a:xfrm>
                <a:off x="4657725" y="2517776"/>
                <a:ext cx="1825625" cy="2151063"/>
              </a:xfrm>
              <a:custGeom>
                <a:avLst/>
                <a:gdLst>
                  <a:gd name="T0" fmla="*/ 1209 w 1440"/>
                  <a:gd name="T1" fmla="*/ 978 h 1696"/>
                  <a:gd name="T2" fmla="*/ 848 w 1440"/>
                  <a:gd name="T3" fmla="*/ 1232 h 1696"/>
                  <a:gd name="T4" fmla="*/ 464 w 1440"/>
                  <a:gd name="T5" fmla="*/ 848 h 1696"/>
                  <a:gd name="T6" fmla="*/ 848 w 1440"/>
                  <a:gd name="T7" fmla="*/ 464 h 1696"/>
                  <a:gd name="T8" fmla="*/ 969 w 1440"/>
                  <a:gd name="T9" fmla="*/ 483 h 1696"/>
                  <a:gd name="T10" fmla="*/ 969 w 1440"/>
                  <a:gd name="T11" fmla="*/ 9 h 1696"/>
                  <a:gd name="T12" fmla="*/ 848 w 1440"/>
                  <a:gd name="T13" fmla="*/ 0 h 1696"/>
                  <a:gd name="T14" fmla="*/ 0 w 1440"/>
                  <a:gd name="T15" fmla="*/ 848 h 1696"/>
                  <a:gd name="T16" fmla="*/ 848 w 1440"/>
                  <a:gd name="T17" fmla="*/ 1696 h 1696"/>
                  <a:gd name="T18" fmla="*/ 1440 w 1440"/>
                  <a:gd name="T19" fmla="*/ 1455 h 1696"/>
                  <a:gd name="T20" fmla="*/ 1209 w 1440"/>
                  <a:gd name="T21" fmla="*/ 978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1696">
                    <a:moveTo>
                      <a:pt x="1209" y="978"/>
                    </a:moveTo>
                    <a:cubicBezTo>
                      <a:pt x="1156" y="1126"/>
                      <a:pt x="1014" y="1232"/>
                      <a:pt x="848" y="1232"/>
                    </a:cubicBezTo>
                    <a:cubicBezTo>
                      <a:pt x="636" y="1232"/>
                      <a:pt x="464" y="1060"/>
                      <a:pt x="464" y="848"/>
                    </a:cubicBezTo>
                    <a:cubicBezTo>
                      <a:pt x="464" y="636"/>
                      <a:pt x="636" y="464"/>
                      <a:pt x="848" y="464"/>
                    </a:cubicBezTo>
                    <a:cubicBezTo>
                      <a:pt x="890" y="464"/>
                      <a:pt x="931" y="471"/>
                      <a:pt x="969" y="483"/>
                    </a:cubicBezTo>
                    <a:cubicBezTo>
                      <a:pt x="969" y="9"/>
                      <a:pt x="969" y="9"/>
                      <a:pt x="969" y="9"/>
                    </a:cubicBezTo>
                    <a:cubicBezTo>
                      <a:pt x="929" y="3"/>
                      <a:pt x="889" y="0"/>
                      <a:pt x="848" y="0"/>
                    </a:cubicBezTo>
                    <a:cubicBezTo>
                      <a:pt x="380" y="0"/>
                      <a:pt x="0" y="380"/>
                      <a:pt x="0" y="848"/>
                    </a:cubicBezTo>
                    <a:cubicBezTo>
                      <a:pt x="0" y="1316"/>
                      <a:pt x="380" y="1696"/>
                      <a:pt x="848" y="1696"/>
                    </a:cubicBezTo>
                    <a:cubicBezTo>
                      <a:pt x="1078" y="1696"/>
                      <a:pt x="1287" y="1604"/>
                      <a:pt x="1440" y="1455"/>
                    </a:cubicBezTo>
                    <a:cubicBezTo>
                      <a:pt x="1315" y="1322"/>
                      <a:pt x="1235" y="1156"/>
                      <a:pt x="1209" y="978"/>
                    </a:cubicBezTo>
                    <a:close/>
                  </a:path>
                </a:pathLst>
              </a:custGeom>
              <a:solidFill>
                <a:schemeClr val="accent3"/>
              </a:solidFill>
              <a:ln>
                <a:noFill/>
              </a:ln>
            </p:spPr>
            <p:txBody>
              <a:bodyPr vert="horz" wrap="square" lIns="52932" tIns="26467" rIns="52932" bIns="26467" numCol="1" anchor="t" anchorCtr="0" compatLnSpc="1"/>
              <a:p>
                <a:pPr algn="just">
                  <a:lnSpc>
                    <a:spcPct val="120000"/>
                  </a:lnSpc>
                </a:pPr>
                <a:endParaRPr lang="en-US" sz="1645" dirty="0">
                  <a:solidFill>
                    <a:schemeClr val="bg1"/>
                  </a:solidFill>
                  <a:latin typeface="+mn-ea"/>
                  <a:cs typeface="+mn-ea"/>
                  <a:sym typeface="Arial" panose="020B0604020202020204" pitchFamily="34" charset="0"/>
                </a:endParaRPr>
              </a:p>
            </p:txBody>
          </p:sp>
        </p:grpSp>
        <p:grpSp>
          <p:nvGrpSpPr>
            <p:cNvPr id="5" name="Group 14"/>
            <p:cNvGrpSpPr/>
            <p:nvPr userDrawn="1"/>
          </p:nvGrpSpPr>
          <p:grpSpPr>
            <a:xfrm>
              <a:off x="7967980" y="3892551"/>
              <a:ext cx="3236384" cy="2434167"/>
              <a:chOff x="5953125" y="2843213"/>
              <a:chExt cx="2427288" cy="1825625"/>
            </a:xfrm>
          </p:grpSpPr>
          <p:sp>
            <p:nvSpPr>
              <p:cNvPr id="24" name="Freeform 22"/>
              <p:cNvSpPr/>
              <p:nvPr/>
            </p:nvSpPr>
            <p:spPr bwMode="auto">
              <a:xfrm>
                <a:off x="5953125" y="2989263"/>
                <a:ext cx="1146175" cy="593725"/>
              </a:xfrm>
              <a:custGeom>
                <a:avLst/>
                <a:gdLst>
                  <a:gd name="T0" fmla="*/ 55 w 904"/>
                  <a:gd name="T1" fmla="*/ 468 h 468"/>
                  <a:gd name="T2" fmla="*/ 30 w 904"/>
                  <a:gd name="T3" fmla="*/ 411 h 468"/>
                  <a:gd name="T4" fmla="*/ 396 w 904"/>
                  <a:gd name="T5" fmla="*/ 32 h 468"/>
                  <a:gd name="T6" fmla="*/ 507 w 904"/>
                  <a:gd name="T7" fmla="*/ 32 h 468"/>
                  <a:gd name="T8" fmla="*/ 873 w 904"/>
                  <a:gd name="T9" fmla="*/ 411 h 468"/>
                  <a:gd name="T10" fmla="*/ 849 w 904"/>
                  <a:gd name="T11" fmla="*/ 468 h 468"/>
                  <a:gd name="T12" fmla="*/ 55 w 904"/>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55" y="468"/>
                    </a:moveTo>
                    <a:cubicBezTo>
                      <a:pt x="11" y="468"/>
                      <a:pt x="0" y="442"/>
                      <a:pt x="30" y="411"/>
                    </a:cubicBezTo>
                    <a:cubicBezTo>
                      <a:pt x="396" y="32"/>
                      <a:pt x="396" y="32"/>
                      <a:pt x="396" y="32"/>
                    </a:cubicBezTo>
                    <a:cubicBezTo>
                      <a:pt x="427" y="0"/>
                      <a:pt x="477" y="0"/>
                      <a:pt x="507" y="32"/>
                    </a:cubicBezTo>
                    <a:cubicBezTo>
                      <a:pt x="873" y="411"/>
                      <a:pt x="873" y="411"/>
                      <a:pt x="873" y="411"/>
                    </a:cubicBezTo>
                    <a:cubicBezTo>
                      <a:pt x="904" y="442"/>
                      <a:pt x="893" y="468"/>
                      <a:pt x="849" y="468"/>
                    </a:cubicBezTo>
                    <a:lnTo>
                      <a:pt x="55" y="468"/>
                    </a:lnTo>
                    <a:close/>
                  </a:path>
                </a:pathLst>
              </a:custGeom>
              <a:solidFill>
                <a:schemeClr val="accent4"/>
              </a:solidFill>
              <a:ln>
                <a:noFill/>
              </a:ln>
            </p:spPr>
            <p:txBody>
              <a:bodyPr vert="horz" wrap="square" lIns="52932" tIns="26467" rIns="52932" bIns="26467" numCol="1" anchor="t" anchorCtr="0" compatLnSpc="1"/>
              <a:p>
                <a:pPr algn="just">
                  <a:lnSpc>
                    <a:spcPct val="120000"/>
                  </a:lnSpc>
                </a:pPr>
                <a:endParaRPr lang="en-US" sz="1645" dirty="0">
                  <a:solidFill>
                    <a:schemeClr val="bg1"/>
                  </a:solidFill>
                  <a:latin typeface="+mn-ea"/>
                  <a:cs typeface="+mn-ea"/>
                  <a:sym typeface="Arial" panose="020B0604020202020204" pitchFamily="34" charset="0"/>
                </a:endParaRPr>
              </a:p>
            </p:txBody>
          </p:sp>
          <p:sp>
            <p:nvSpPr>
              <p:cNvPr id="25" name="Freeform 23"/>
              <p:cNvSpPr/>
              <p:nvPr/>
            </p:nvSpPr>
            <p:spPr bwMode="auto">
              <a:xfrm>
                <a:off x="6230938" y="2843213"/>
                <a:ext cx="2149475" cy="1825625"/>
              </a:xfrm>
              <a:custGeom>
                <a:avLst/>
                <a:gdLst>
                  <a:gd name="T0" fmla="*/ 978 w 1696"/>
                  <a:gd name="T1" fmla="*/ 231 h 1440"/>
                  <a:gd name="T2" fmla="*/ 1232 w 1696"/>
                  <a:gd name="T3" fmla="*/ 592 h 1440"/>
                  <a:gd name="T4" fmla="*/ 848 w 1696"/>
                  <a:gd name="T5" fmla="*/ 976 h 1440"/>
                  <a:gd name="T6" fmla="*/ 464 w 1696"/>
                  <a:gd name="T7" fmla="*/ 592 h 1440"/>
                  <a:gd name="T8" fmla="*/ 487 w 1696"/>
                  <a:gd name="T9" fmla="*/ 462 h 1440"/>
                  <a:gd name="T10" fmla="*/ 10 w 1696"/>
                  <a:gd name="T11" fmla="*/ 462 h 1440"/>
                  <a:gd name="T12" fmla="*/ 0 w 1696"/>
                  <a:gd name="T13" fmla="*/ 592 h 1440"/>
                  <a:gd name="T14" fmla="*/ 848 w 1696"/>
                  <a:gd name="T15" fmla="*/ 1440 h 1440"/>
                  <a:gd name="T16" fmla="*/ 1696 w 1696"/>
                  <a:gd name="T17" fmla="*/ 592 h 1440"/>
                  <a:gd name="T18" fmla="*/ 1455 w 1696"/>
                  <a:gd name="T19" fmla="*/ 0 h 1440"/>
                  <a:gd name="T20" fmla="*/ 978 w 1696"/>
                  <a:gd name="T21" fmla="*/ 231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6" h="1440">
                    <a:moveTo>
                      <a:pt x="978" y="231"/>
                    </a:moveTo>
                    <a:cubicBezTo>
                      <a:pt x="1126" y="284"/>
                      <a:pt x="1232" y="426"/>
                      <a:pt x="1232" y="592"/>
                    </a:cubicBezTo>
                    <a:cubicBezTo>
                      <a:pt x="1232" y="804"/>
                      <a:pt x="1060" y="976"/>
                      <a:pt x="848" y="976"/>
                    </a:cubicBezTo>
                    <a:cubicBezTo>
                      <a:pt x="636" y="976"/>
                      <a:pt x="464" y="804"/>
                      <a:pt x="464" y="592"/>
                    </a:cubicBezTo>
                    <a:cubicBezTo>
                      <a:pt x="464" y="546"/>
                      <a:pt x="472" y="503"/>
                      <a:pt x="487" y="462"/>
                    </a:cubicBezTo>
                    <a:cubicBezTo>
                      <a:pt x="10" y="462"/>
                      <a:pt x="10" y="462"/>
                      <a:pt x="10" y="462"/>
                    </a:cubicBezTo>
                    <a:cubicBezTo>
                      <a:pt x="3" y="504"/>
                      <a:pt x="0" y="548"/>
                      <a:pt x="0" y="592"/>
                    </a:cubicBezTo>
                    <a:cubicBezTo>
                      <a:pt x="0" y="1060"/>
                      <a:pt x="380" y="1440"/>
                      <a:pt x="848" y="1440"/>
                    </a:cubicBezTo>
                    <a:cubicBezTo>
                      <a:pt x="1316" y="1440"/>
                      <a:pt x="1696" y="1060"/>
                      <a:pt x="1696" y="592"/>
                    </a:cubicBezTo>
                    <a:cubicBezTo>
                      <a:pt x="1696" y="362"/>
                      <a:pt x="1604" y="153"/>
                      <a:pt x="1455" y="0"/>
                    </a:cubicBezTo>
                    <a:cubicBezTo>
                      <a:pt x="1322" y="125"/>
                      <a:pt x="1156" y="205"/>
                      <a:pt x="978" y="231"/>
                    </a:cubicBezTo>
                    <a:close/>
                  </a:path>
                </a:pathLst>
              </a:custGeom>
              <a:solidFill>
                <a:schemeClr val="accent4"/>
              </a:solidFill>
              <a:ln>
                <a:noFill/>
              </a:ln>
            </p:spPr>
            <p:txBody>
              <a:bodyPr vert="horz" wrap="square" lIns="52932" tIns="26467" rIns="52932" bIns="26467" numCol="1" anchor="t" anchorCtr="0" compatLnSpc="1"/>
              <a:p>
                <a:pPr algn="just">
                  <a:lnSpc>
                    <a:spcPct val="120000"/>
                  </a:lnSpc>
                </a:pPr>
                <a:endParaRPr lang="en-US" sz="1645" dirty="0">
                  <a:solidFill>
                    <a:schemeClr val="bg1"/>
                  </a:solidFill>
                  <a:latin typeface="+mn-ea"/>
                  <a:cs typeface="+mn-ea"/>
                  <a:sym typeface="Arial" panose="020B0604020202020204" pitchFamily="34" charset="0"/>
                </a:endParaRPr>
              </a:p>
            </p:txBody>
          </p:sp>
        </p:grpSp>
        <p:grpSp>
          <p:nvGrpSpPr>
            <p:cNvPr id="17" name="Group 15"/>
            <p:cNvGrpSpPr/>
            <p:nvPr userDrawn="1"/>
          </p:nvGrpSpPr>
          <p:grpSpPr>
            <a:xfrm>
              <a:off x="8770198" y="1363135"/>
              <a:ext cx="2434167" cy="3276600"/>
              <a:chOff x="6554788" y="946151"/>
              <a:chExt cx="1825625" cy="2457450"/>
            </a:xfrm>
          </p:grpSpPr>
          <p:sp>
            <p:nvSpPr>
              <p:cNvPr id="22" name="Freeform 20"/>
              <p:cNvSpPr/>
              <p:nvPr/>
            </p:nvSpPr>
            <p:spPr bwMode="auto">
              <a:xfrm>
                <a:off x="6691313" y="2257426"/>
                <a:ext cx="593725" cy="1146175"/>
              </a:xfrm>
              <a:custGeom>
                <a:avLst/>
                <a:gdLst>
                  <a:gd name="T0" fmla="*/ 468 w 468"/>
                  <a:gd name="T1" fmla="*/ 849 h 904"/>
                  <a:gd name="T2" fmla="*/ 410 w 468"/>
                  <a:gd name="T3" fmla="*/ 874 h 904"/>
                  <a:gd name="T4" fmla="*/ 32 w 468"/>
                  <a:gd name="T5" fmla="*/ 508 h 904"/>
                  <a:gd name="T6" fmla="*/ 32 w 468"/>
                  <a:gd name="T7" fmla="*/ 397 h 904"/>
                  <a:gd name="T8" fmla="*/ 410 w 468"/>
                  <a:gd name="T9" fmla="*/ 30 h 904"/>
                  <a:gd name="T10" fmla="*/ 468 w 468"/>
                  <a:gd name="T11" fmla="*/ 55 h 904"/>
                  <a:gd name="T12" fmla="*/ 468 w 468"/>
                  <a:gd name="T13" fmla="*/ 849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468" y="849"/>
                    </a:moveTo>
                    <a:cubicBezTo>
                      <a:pt x="468" y="893"/>
                      <a:pt x="442" y="904"/>
                      <a:pt x="410" y="874"/>
                    </a:cubicBezTo>
                    <a:cubicBezTo>
                      <a:pt x="32" y="508"/>
                      <a:pt x="32" y="508"/>
                      <a:pt x="32" y="508"/>
                    </a:cubicBezTo>
                    <a:cubicBezTo>
                      <a:pt x="0" y="477"/>
                      <a:pt x="0" y="427"/>
                      <a:pt x="32" y="397"/>
                    </a:cubicBezTo>
                    <a:cubicBezTo>
                      <a:pt x="410" y="30"/>
                      <a:pt x="410" y="30"/>
                      <a:pt x="410" y="30"/>
                    </a:cubicBezTo>
                    <a:cubicBezTo>
                      <a:pt x="442" y="0"/>
                      <a:pt x="468" y="11"/>
                      <a:pt x="468" y="55"/>
                    </a:cubicBezTo>
                    <a:lnTo>
                      <a:pt x="468" y="849"/>
                    </a:lnTo>
                    <a:close/>
                  </a:path>
                </a:pathLst>
              </a:custGeom>
              <a:solidFill>
                <a:schemeClr val="accent2"/>
              </a:solidFill>
              <a:ln>
                <a:noFill/>
              </a:ln>
            </p:spPr>
            <p:txBody>
              <a:bodyPr vert="horz" wrap="square" lIns="52932" tIns="26467" rIns="52932" bIns="26467" numCol="1" anchor="t" anchorCtr="0" compatLnSpc="1"/>
              <a:p>
                <a:pPr algn="just">
                  <a:lnSpc>
                    <a:spcPct val="120000"/>
                  </a:lnSpc>
                </a:pPr>
                <a:endParaRPr lang="en-US" sz="1645" dirty="0">
                  <a:solidFill>
                    <a:schemeClr val="bg1"/>
                  </a:solidFill>
                  <a:latin typeface="+mn-ea"/>
                  <a:cs typeface="+mn-ea"/>
                  <a:sym typeface="Arial" panose="020B0604020202020204" pitchFamily="34" charset="0"/>
                </a:endParaRPr>
              </a:p>
            </p:txBody>
          </p:sp>
          <p:sp>
            <p:nvSpPr>
              <p:cNvPr id="23" name="Freeform 21"/>
              <p:cNvSpPr/>
              <p:nvPr/>
            </p:nvSpPr>
            <p:spPr bwMode="auto">
              <a:xfrm>
                <a:off x="6554788" y="946151"/>
                <a:ext cx="1825625" cy="2151063"/>
              </a:xfrm>
              <a:custGeom>
                <a:avLst/>
                <a:gdLst>
                  <a:gd name="T0" fmla="*/ 592 w 1440"/>
                  <a:gd name="T1" fmla="*/ 0 h 1696"/>
                  <a:gd name="T2" fmla="*/ 0 w 1440"/>
                  <a:gd name="T3" fmla="*/ 241 h 1696"/>
                  <a:gd name="T4" fmla="*/ 231 w 1440"/>
                  <a:gd name="T5" fmla="*/ 718 h 1696"/>
                  <a:gd name="T6" fmla="*/ 592 w 1440"/>
                  <a:gd name="T7" fmla="*/ 464 h 1696"/>
                  <a:gd name="T8" fmla="*/ 976 w 1440"/>
                  <a:gd name="T9" fmla="*/ 848 h 1696"/>
                  <a:gd name="T10" fmla="*/ 592 w 1440"/>
                  <a:gd name="T11" fmla="*/ 1232 h 1696"/>
                  <a:gd name="T12" fmla="*/ 452 w 1440"/>
                  <a:gd name="T13" fmla="*/ 1206 h 1696"/>
                  <a:gd name="T14" fmla="*/ 452 w 1440"/>
                  <a:gd name="T15" fmla="*/ 1300 h 1696"/>
                  <a:gd name="T16" fmla="*/ 389 w 1440"/>
                  <a:gd name="T17" fmla="*/ 1300 h 1696"/>
                  <a:gd name="T18" fmla="*/ 389 w 1440"/>
                  <a:gd name="T19" fmla="*/ 1671 h 1696"/>
                  <a:gd name="T20" fmla="*/ 592 w 1440"/>
                  <a:gd name="T21" fmla="*/ 1696 h 1696"/>
                  <a:gd name="T22" fmla="*/ 1440 w 1440"/>
                  <a:gd name="T23" fmla="*/ 848 h 1696"/>
                  <a:gd name="T24" fmla="*/ 592 w 1440"/>
                  <a:gd name="T25" fmla="*/ 0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0" h="1696">
                    <a:moveTo>
                      <a:pt x="592" y="0"/>
                    </a:moveTo>
                    <a:cubicBezTo>
                      <a:pt x="362" y="0"/>
                      <a:pt x="153" y="92"/>
                      <a:pt x="0" y="241"/>
                    </a:cubicBezTo>
                    <a:cubicBezTo>
                      <a:pt x="125" y="374"/>
                      <a:pt x="205" y="540"/>
                      <a:pt x="231" y="718"/>
                    </a:cubicBezTo>
                    <a:cubicBezTo>
                      <a:pt x="284" y="570"/>
                      <a:pt x="426" y="464"/>
                      <a:pt x="592" y="464"/>
                    </a:cubicBezTo>
                    <a:cubicBezTo>
                      <a:pt x="804" y="464"/>
                      <a:pt x="976" y="636"/>
                      <a:pt x="976" y="848"/>
                    </a:cubicBezTo>
                    <a:cubicBezTo>
                      <a:pt x="976" y="1060"/>
                      <a:pt x="804" y="1232"/>
                      <a:pt x="592" y="1232"/>
                    </a:cubicBezTo>
                    <a:cubicBezTo>
                      <a:pt x="543" y="1232"/>
                      <a:pt x="495" y="1223"/>
                      <a:pt x="452" y="1206"/>
                    </a:cubicBezTo>
                    <a:cubicBezTo>
                      <a:pt x="452" y="1300"/>
                      <a:pt x="452" y="1300"/>
                      <a:pt x="452" y="1300"/>
                    </a:cubicBezTo>
                    <a:cubicBezTo>
                      <a:pt x="389" y="1300"/>
                      <a:pt x="389" y="1300"/>
                      <a:pt x="389" y="1300"/>
                    </a:cubicBezTo>
                    <a:cubicBezTo>
                      <a:pt x="389" y="1671"/>
                      <a:pt x="389" y="1671"/>
                      <a:pt x="389" y="1671"/>
                    </a:cubicBezTo>
                    <a:cubicBezTo>
                      <a:pt x="454" y="1687"/>
                      <a:pt x="522" y="1696"/>
                      <a:pt x="592" y="1696"/>
                    </a:cubicBezTo>
                    <a:cubicBezTo>
                      <a:pt x="1060" y="1696"/>
                      <a:pt x="1440" y="1316"/>
                      <a:pt x="1440" y="848"/>
                    </a:cubicBezTo>
                    <a:cubicBezTo>
                      <a:pt x="1440" y="380"/>
                      <a:pt x="1060" y="0"/>
                      <a:pt x="592" y="0"/>
                    </a:cubicBezTo>
                    <a:close/>
                  </a:path>
                </a:pathLst>
              </a:custGeom>
              <a:solidFill>
                <a:schemeClr val="accent2"/>
              </a:solidFill>
              <a:ln>
                <a:noFill/>
              </a:ln>
            </p:spPr>
            <p:txBody>
              <a:bodyPr vert="horz" wrap="square" lIns="52932" tIns="26467" rIns="52932" bIns="26467" numCol="1" anchor="t" anchorCtr="0" compatLnSpc="1"/>
              <a:p>
                <a:pPr algn="just">
                  <a:lnSpc>
                    <a:spcPct val="120000"/>
                  </a:lnSpc>
                </a:pPr>
                <a:endParaRPr lang="en-US" sz="1645" dirty="0">
                  <a:solidFill>
                    <a:schemeClr val="bg1"/>
                  </a:solidFill>
                  <a:latin typeface="+mn-ea"/>
                  <a:cs typeface="+mn-ea"/>
                  <a:sym typeface="Arial" panose="020B0604020202020204" pitchFamily="34" charset="0"/>
                </a:endParaRPr>
              </a:p>
            </p:txBody>
          </p:sp>
        </p:grpSp>
        <p:sp>
          <p:nvSpPr>
            <p:cNvPr id="18" name="TextBox 16"/>
            <p:cNvSpPr txBox="1"/>
            <p:nvPr userDrawn="1"/>
          </p:nvSpPr>
          <p:spPr>
            <a:xfrm rot="18920653">
              <a:off x="6614389" y="1959675"/>
              <a:ext cx="1084827" cy="451405"/>
            </a:xfrm>
            <a:prstGeom prst="rect">
              <a:avLst/>
            </a:prstGeom>
            <a:noFill/>
          </p:spPr>
          <p:txBody>
            <a:bodyPr wrap="none" rtlCol="0" anchor="ctr">
              <a:prstTxWarp prst="textArchUp">
                <a:avLst/>
              </a:prstTxWarp>
              <a:spAutoFit/>
            </a:bodyPr>
            <a:p>
              <a:pPr algn="just">
                <a:lnSpc>
                  <a:spcPct val="120000"/>
                </a:lnSpc>
              </a:pPr>
              <a:r>
                <a:rPr lang="zh-CN" altLang="en-US" sz="1645" b="1" dirty="0">
                  <a:solidFill>
                    <a:schemeClr val="bg1"/>
                  </a:solidFill>
                  <a:latin typeface="+mn-ea"/>
                  <a:cs typeface="+mn-ea"/>
                  <a:sym typeface="Arial" panose="020B0604020202020204" pitchFamily="34" charset="0"/>
                </a:rPr>
                <a:t>垂直类平台</a:t>
              </a:r>
              <a:endParaRPr lang="id-ID" sz="1645" b="1" dirty="0">
                <a:solidFill>
                  <a:schemeClr val="bg1"/>
                </a:solidFill>
                <a:latin typeface="+mn-ea"/>
                <a:cs typeface="+mn-ea"/>
                <a:sym typeface="Arial" panose="020B0604020202020204" pitchFamily="34" charset="0"/>
              </a:endParaRPr>
            </a:p>
          </p:txBody>
        </p:sp>
        <p:sp>
          <p:nvSpPr>
            <p:cNvPr id="19" name="TextBox 17"/>
            <p:cNvSpPr txBox="1"/>
            <p:nvPr userDrawn="1"/>
          </p:nvSpPr>
          <p:spPr>
            <a:xfrm rot="2904439">
              <a:off x="9713530" y="2071950"/>
              <a:ext cx="1348425" cy="451405"/>
            </a:xfrm>
            <a:prstGeom prst="rect">
              <a:avLst/>
            </a:prstGeom>
            <a:noFill/>
          </p:spPr>
          <p:txBody>
            <a:bodyPr wrap="none" rtlCol="0" anchor="ctr">
              <a:prstTxWarp prst="textArchUp">
                <a:avLst/>
              </a:prstTxWarp>
              <a:spAutoFit/>
            </a:bodyPr>
            <a:p>
              <a:pPr algn="just">
                <a:lnSpc>
                  <a:spcPct val="120000"/>
                </a:lnSpc>
              </a:pPr>
              <a:r>
                <a:rPr lang="en-US" altLang="zh-CN" sz="1645" b="1" dirty="0">
                  <a:solidFill>
                    <a:schemeClr val="bg1"/>
                  </a:solidFill>
                  <a:latin typeface="+mn-ea"/>
                  <a:cs typeface="+mn-ea"/>
                  <a:sym typeface="Arial" panose="020B0604020202020204" pitchFamily="34" charset="0"/>
                </a:rPr>
                <a:t>PC </a:t>
              </a:r>
              <a:r>
                <a:rPr lang="zh-CN" altLang="en-US" sz="1645" b="1" dirty="0">
                  <a:solidFill>
                    <a:schemeClr val="bg1"/>
                  </a:solidFill>
                  <a:latin typeface="+mn-ea"/>
                  <a:cs typeface="+mn-ea"/>
                  <a:sym typeface="Arial" panose="020B0604020202020204" pitchFamily="34" charset="0"/>
                </a:rPr>
                <a:t>端众筹</a:t>
              </a:r>
              <a:endParaRPr lang="id-ID" sz="1645" b="1" dirty="0">
                <a:solidFill>
                  <a:schemeClr val="bg1"/>
                </a:solidFill>
                <a:latin typeface="+mn-ea"/>
                <a:cs typeface="+mn-ea"/>
                <a:sym typeface="Arial" panose="020B0604020202020204" pitchFamily="34" charset="0"/>
              </a:endParaRPr>
            </a:p>
          </p:txBody>
        </p:sp>
        <p:sp>
          <p:nvSpPr>
            <p:cNvPr id="20" name="TextBox 18"/>
            <p:cNvSpPr txBox="1"/>
            <p:nvPr userDrawn="1"/>
          </p:nvSpPr>
          <p:spPr>
            <a:xfrm rot="3328205">
              <a:off x="6381839" y="5171931"/>
              <a:ext cx="1276620" cy="451405"/>
            </a:xfrm>
            <a:prstGeom prst="rect">
              <a:avLst/>
            </a:prstGeom>
            <a:noFill/>
          </p:spPr>
          <p:txBody>
            <a:bodyPr wrap="none" rtlCol="0" anchor="ctr">
              <a:prstTxWarp prst="textArchDown">
                <a:avLst/>
              </a:prstTxWarp>
              <a:spAutoFit/>
            </a:bodyPr>
            <a:p>
              <a:pPr algn="just">
                <a:lnSpc>
                  <a:spcPct val="120000"/>
                </a:lnSpc>
              </a:pPr>
              <a:r>
                <a:rPr lang="zh-CN" altLang="en-US" sz="1645" b="1" dirty="0">
                  <a:solidFill>
                    <a:schemeClr val="bg1"/>
                  </a:solidFill>
                  <a:latin typeface="+mn-ea"/>
                  <a:cs typeface="+mn-ea"/>
                  <a:sym typeface="Arial" panose="020B0604020202020204" pitchFamily="34" charset="0"/>
                </a:rPr>
                <a:t>综合类平台</a:t>
              </a:r>
              <a:endParaRPr lang="id-ID" sz="1645" b="1" dirty="0">
                <a:solidFill>
                  <a:schemeClr val="bg1"/>
                </a:solidFill>
                <a:latin typeface="+mn-ea"/>
                <a:cs typeface="+mn-ea"/>
                <a:sym typeface="Arial" panose="020B0604020202020204" pitchFamily="34" charset="0"/>
              </a:endParaRPr>
            </a:p>
          </p:txBody>
        </p:sp>
        <p:sp>
          <p:nvSpPr>
            <p:cNvPr id="21" name="TextBox 19"/>
            <p:cNvSpPr txBox="1"/>
            <p:nvPr userDrawn="1"/>
          </p:nvSpPr>
          <p:spPr>
            <a:xfrm rot="18872992">
              <a:off x="9524091" y="5259067"/>
              <a:ext cx="1436559" cy="451405"/>
            </a:xfrm>
            <a:prstGeom prst="rect">
              <a:avLst/>
            </a:prstGeom>
            <a:noFill/>
          </p:spPr>
          <p:txBody>
            <a:bodyPr wrap="none" rtlCol="0" anchor="ctr">
              <a:prstTxWarp prst="textArchDown">
                <a:avLst/>
              </a:prstTxWarp>
              <a:spAutoFit/>
            </a:bodyPr>
            <a:p>
              <a:pPr algn="just">
                <a:lnSpc>
                  <a:spcPct val="120000"/>
                </a:lnSpc>
              </a:pPr>
              <a:r>
                <a:rPr lang="en-US" altLang="zh-CN" sz="1645" b="1" dirty="0">
                  <a:solidFill>
                    <a:schemeClr val="bg1"/>
                  </a:solidFill>
                  <a:latin typeface="+mn-ea"/>
                  <a:cs typeface="+mn-ea"/>
                  <a:sym typeface="Arial" panose="020B0604020202020204" pitchFamily="34" charset="0"/>
                </a:rPr>
                <a:t>App </a:t>
              </a:r>
              <a:r>
                <a:rPr lang="zh-CN" altLang="en-US" sz="1645" b="1" dirty="0">
                  <a:solidFill>
                    <a:schemeClr val="bg1"/>
                  </a:solidFill>
                  <a:latin typeface="+mn-ea"/>
                  <a:cs typeface="+mn-ea"/>
                  <a:sym typeface="Arial" panose="020B0604020202020204" pitchFamily="34" charset="0"/>
                </a:rPr>
                <a:t>端众筹</a:t>
              </a:r>
              <a:endParaRPr lang="id-ID" sz="1645" b="1" dirty="0">
                <a:solidFill>
                  <a:schemeClr val="bg1"/>
                </a:solidFill>
                <a:latin typeface="+mn-ea"/>
                <a:cs typeface="+mn-ea"/>
                <a:sym typeface="Arial" panose="020B0604020202020204" pitchFamily="34" charset="0"/>
              </a:endParaRPr>
            </a:p>
          </p:txBody>
        </p:sp>
      </p:gr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par>
                          <p:cTn id="15" fill="hold">
                            <p:stCondLst>
                              <p:cond delay="1000"/>
                            </p:stCondLst>
                            <p:childTnLst>
                              <p:par>
                                <p:cTn id="16" presetID="21" presetClass="entr" presetSubtype="1"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heel(1)">
                                      <p:cBhvr>
                                        <p:cTn id="18"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custDataLst>
              <p:tags r:id="rId1"/>
            </p:custDataLst>
          </p:nvPr>
        </p:nvSpPr>
        <p:spPr>
          <a:xfrm>
            <a:off x="1353" y="600"/>
            <a:ext cx="6879636" cy="6879636"/>
          </a:xfrm>
          <a:prstGeom prst="rtTriangle">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3" name="任意多边形 2"/>
          <p:cNvSpPr/>
          <p:nvPr>
            <p:custDataLst>
              <p:tags r:id="rId3"/>
            </p:custDataLst>
          </p:nvPr>
        </p:nvSpPr>
        <p:spPr>
          <a:xfrm rot="5400000" flipV="1">
            <a:off x="676653" y="-15170"/>
            <a:ext cx="4576328" cy="4576328"/>
          </a:xfrm>
          <a:custGeom>
            <a:avLst/>
            <a:gdLst>
              <a:gd name="connsiteX0" fmla="*/ 0 w 4343400"/>
              <a:gd name="connsiteY0" fmla="*/ 0 h 4343400"/>
              <a:gd name="connsiteX1" fmla="*/ 4343400 w 4343400"/>
              <a:gd name="connsiteY1" fmla="*/ 4343400 h 4343400"/>
              <a:gd name="connsiteX2" fmla="*/ 3486149 w 4343400"/>
              <a:gd name="connsiteY2" fmla="*/ 4343400 h 4343400"/>
              <a:gd name="connsiteX3" fmla="*/ 0 w 4343400"/>
              <a:gd name="connsiteY3" fmla="*/ 857251 h 4343400"/>
              <a:gd name="connsiteX4" fmla="*/ 0 w 4343400"/>
              <a:gd name="connsiteY4" fmla="*/ 0 h 434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4343400">
                <a:moveTo>
                  <a:pt x="0" y="0"/>
                </a:moveTo>
                <a:lnTo>
                  <a:pt x="4343400" y="4343400"/>
                </a:lnTo>
                <a:lnTo>
                  <a:pt x="3486149" y="4343400"/>
                </a:lnTo>
                <a:lnTo>
                  <a:pt x="0" y="857251"/>
                </a:lnTo>
                <a:lnTo>
                  <a:pt x="0" y="0"/>
                </a:lnTo>
                <a:close/>
              </a:path>
            </a:pathLst>
          </a:cu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6" name="文本框 5"/>
          <p:cNvSpPr txBox="1"/>
          <p:nvPr/>
        </p:nvSpPr>
        <p:spPr>
          <a:xfrm>
            <a:off x="5571948" y="2733805"/>
            <a:ext cx="6229850" cy="993775"/>
          </a:xfrm>
          <a:prstGeom prst="rect">
            <a:avLst/>
          </a:prstGeom>
          <a:noFill/>
        </p:spPr>
        <p:txBody>
          <a:bodyPr wrap="square" rtlCol="0">
            <a:spAutoFit/>
          </a:bodyPr>
          <a:lstStyle/>
          <a:p>
            <a:pPr algn="l"/>
            <a:r>
              <a:rPr kumimoji="1" lang="zh-CN" altLang="en-US" sz="5865" b="1" dirty="0" smtClean="0">
                <a:solidFill>
                  <a:srgbClr val="43536A"/>
                </a:solidFill>
                <a:cs typeface="+mn-ea"/>
                <a:sym typeface="+mn-lt"/>
              </a:rPr>
              <a:t>互联网基金的风险</a:t>
            </a:r>
            <a:endParaRPr kumimoji="1" lang="zh-CN" altLang="en-US" sz="5865" b="1" dirty="0" smtClean="0">
              <a:solidFill>
                <a:srgbClr val="43536A"/>
              </a:solidFill>
              <a:cs typeface="+mn-ea"/>
              <a:sym typeface="+mn-lt"/>
            </a:endParaRPr>
          </a:p>
        </p:txBody>
      </p:sp>
      <p:sp>
        <p:nvSpPr>
          <p:cNvPr id="9" name="文本框 8"/>
          <p:cNvSpPr txBox="1"/>
          <p:nvPr/>
        </p:nvSpPr>
        <p:spPr>
          <a:xfrm rot="2708765">
            <a:off x="998603" y="1563600"/>
            <a:ext cx="4142229" cy="748030"/>
          </a:xfrm>
          <a:prstGeom prst="rect">
            <a:avLst/>
          </a:prstGeom>
          <a:noFill/>
        </p:spPr>
        <p:txBody>
          <a:bodyPr wrap="square" rtlCol="0">
            <a:spAutoFit/>
          </a:bodyPr>
          <a:lstStyle/>
          <a:p>
            <a:pPr algn="ctr"/>
            <a:r>
              <a:rPr kumimoji="1" lang="en-US" altLang="zh-CN" sz="4265" dirty="0">
                <a:solidFill>
                  <a:srgbClr val="43536A"/>
                </a:solidFill>
                <a:latin typeface="Agency FB" panose="020B0503020202020204" pitchFamily="34" charset="0"/>
                <a:cs typeface="+mn-ea"/>
                <a:sym typeface="+mn-lt"/>
              </a:rPr>
              <a:t>INTERNET FINANCE</a:t>
            </a:r>
            <a:endParaRPr kumimoji="1" lang="en-US" altLang="zh-CN" sz="4265" dirty="0">
              <a:solidFill>
                <a:srgbClr val="43536A"/>
              </a:solidFill>
              <a:latin typeface="Agency FB" panose="020B0503020202020204" pitchFamily="34" charset="0"/>
              <a:cs typeface="+mn-ea"/>
              <a:sym typeface="+mn-lt"/>
            </a:endParaRPr>
          </a:p>
        </p:txBody>
      </p:sp>
      <p:sp>
        <p:nvSpPr>
          <p:cNvPr id="12" name="直角三角形 11"/>
          <p:cNvSpPr/>
          <p:nvPr>
            <p:custDataLst>
              <p:tags r:id="rId4"/>
            </p:custDataLst>
          </p:nvPr>
        </p:nvSpPr>
        <p:spPr>
          <a:xfrm flipH="1">
            <a:off x="9654650" y="4561158"/>
            <a:ext cx="2537197" cy="2260893"/>
          </a:xfrm>
          <a:prstGeom prst="rtTriangle">
            <a:avLst/>
          </a:prstGeom>
          <a:solidFill>
            <a:srgbClr val="43536A"/>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2">
                  <a:lumMod val="25000"/>
                </a:schemeClr>
              </a:solidFill>
              <a:cs typeface="+mn-ea"/>
              <a:sym typeface="+mn-lt"/>
            </a:endParaRPr>
          </a:p>
        </p:txBody>
      </p:sp>
      <p:sp>
        <p:nvSpPr>
          <p:cNvPr id="16" name="直角三角形 15"/>
          <p:cNvSpPr/>
          <p:nvPr/>
        </p:nvSpPr>
        <p:spPr>
          <a:xfrm rot="13500000" flipV="1">
            <a:off x="2632875" y="-1204161"/>
            <a:ext cx="2362215" cy="2362215"/>
          </a:xfrm>
          <a:prstGeom prst="rtTriangle">
            <a:avLst/>
          </a:prstGeom>
          <a:solidFill>
            <a:srgbClr val="43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cs typeface="+mn-ea"/>
              <a:sym typeface="+mn-lt"/>
            </a:endParaRPr>
          </a:p>
        </p:txBody>
      </p:sp>
      <p:sp>
        <p:nvSpPr>
          <p:cNvPr id="4" name="平行四边形 3"/>
          <p:cNvSpPr/>
          <p:nvPr>
            <p:custDataLst>
              <p:tags r:id="rId5"/>
            </p:custDataLst>
          </p:nvPr>
        </p:nvSpPr>
        <p:spPr>
          <a:xfrm>
            <a:off x="5571948" y="4023463"/>
            <a:ext cx="2125718" cy="380953"/>
          </a:xfrm>
          <a:prstGeom prst="parallelogram">
            <a:avLst>
              <a:gd name="adj" fmla="val 35555"/>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1600" dirty="0">
                <a:solidFill>
                  <a:schemeClr val="dk1"/>
                </a:solidFill>
                <a:latin typeface="+mn-ea"/>
                <a:cs typeface="+mn-ea"/>
                <a:sym typeface="+mn-lt"/>
              </a:rPr>
              <a:t>主讲人：杨陶</a:t>
            </a:r>
            <a:endParaRPr kumimoji="1" lang="zh-CN" altLang="en-US" sz="1600" dirty="0">
              <a:solidFill>
                <a:schemeClr val="dk1"/>
              </a:solidFill>
              <a:latin typeface="+mn-ea"/>
              <a:cs typeface="+mn-ea"/>
              <a:sym typeface="+mn-lt"/>
            </a:endParaRPr>
          </a:p>
        </p:txBody>
      </p:sp>
      <p:pic>
        <p:nvPicPr>
          <p:cNvPr id="5" name="图片 4" descr="logo2"/>
          <p:cNvPicPr>
            <a:picLocks noChangeAspect="1"/>
          </p:cNvPicPr>
          <p:nvPr/>
        </p:nvPicPr>
        <p:blipFill>
          <a:blip r:embed="rId6"/>
          <a:stretch>
            <a:fillRect/>
          </a:stretch>
        </p:blipFill>
        <p:spPr>
          <a:xfrm>
            <a:off x="9654701" y="210547"/>
            <a:ext cx="2366141" cy="524869"/>
          </a:xfrm>
          <a:prstGeom prst="rect">
            <a:avLst/>
          </a:prstGeom>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500"/>
                            </p:stCondLst>
                            <p:childTnLst>
                              <p:par>
                                <p:cTn id="18" presetID="2" presetClass="entr" presetSubtype="12"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fill="hold"/>
                                        <p:tgtEl>
                                          <p:spTgt spid="12"/>
                                        </p:tgtEl>
                                        <p:attrNameLst>
                                          <p:attrName>ppt_x</p:attrName>
                                        </p:attrNameLst>
                                      </p:cBhvr>
                                      <p:tavLst>
                                        <p:tav tm="0">
                                          <p:val>
                                            <p:strVal val="0-#ppt_w/2"/>
                                          </p:val>
                                        </p:tav>
                                        <p:tav tm="100000">
                                          <p:val>
                                            <p:strVal val="#ppt_x"/>
                                          </p:val>
                                        </p:tav>
                                      </p:tavLst>
                                    </p:anim>
                                    <p:anim calcmode="lin" valueType="num">
                                      <p:cBhvr additive="base">
                                        <p:cTn id="21" dur="10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ppt_x"/>
                                          </p:val>
                                        </p:tav>
                                        <p:tav tm="100000">
                                          <p:val>
                                            <p:strVal val="#ppt_x"/>
                                          </p:val>
                                        </p:tav>
                                      </p:tavLst>
                                    </p:anim>
                                    <p:anim calcmode="lin" valueType="num">
                                      <p:cBhvr additive="base">
                                        <p:cTn id="25" dur="1000" fill="hold"/>
                                        <p:tgtEl>
                                          <p:spTgt spid="16"/>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6" grpId="0"/>
      <p:bldP spid="9" grpId="0"/>
      <p:bldP spid="12" grpId="0" bldLvl="0" animBg="1"/>
      <p:bldP spid="16"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互联网基金的风险</a:t>
            </a:r>
            <a:endParaRPr lang="zh-CN" altLang="en-US">
              <a:solidFill>
                <a:schemeClr val="accent1"/>
              </a:solidFill>
            </a:endParaRPr>
          </a:p>
        </p:txBody>
      </p:sp>
      <p:sp>
        <p:nvSpPr>
          <p:cNvPr id="13" name="TextBox 6"/>
          <p:cNvSpPr txBox="1"/>
          <p:nvPr>
            <p:custDataLst>
              <p:tags r:id="rId1"/>
            </p:custDataLst>
          </p:nvPr>
        </p:nvSpPr>
        <p:spPr>
          <a:xfrm>
            <a:off x="889000" y="1684655"/>
            <a:ext cx="10593070" cy="922020"/>
          </a:xfrm>
          <a:prstGeom prst="rect">
            <a:avLst/>
          </a:prstGeom>
          <a:noFill/>
        </p:spPr>
        <p:txBody>
          <a:bodyPr wrap="square" rtlCol="0">
            <a:spAutoFit/>
          </a:bodyPr>
          <a:p>
            <a:pPr indent="457200" algn="just" fontAlgn="auto">
              <a:lnSpc>
                <a:spcPct val="150000"/>
              </a:lnSpc>
              <a:spcBef>
                <a:spcPts val="0"/>
              </a:spcBef>
              <a:spcAft>
                <a:spcPts val="1000"/>
              </a:spcAft>
              <a:extLst>
                <a:ext uri="{35155182-B16C-46BC-9424-99874614C6A1}">
                  <wpsdc:indentchars xmlns:wpsdc="http://www.wps.cn/officeDocument/2017/drawingmlCustomData" val="200" checksum="59296752"/>
                </a:ext>
              </a:extLs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rPr>
              <a:t>互联网基金当前所采取的主要销售模式是联合销售，并且投资者的进入门檻很低，甚至为零门檻，还可以随时申购赎回，这种特点使得互联网基金流动性很强，同时也面临较大流动性风险。</a:t>
            </a:r>
            <a:endParaRPr lang="en-US"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grpSp>
        <p:nvGrpSpPr>
          <p:cNvPr id="16" name="组合 15"/>
          <p:cNvGrpSpPr/>
          <p:nvPr/>
        </p:nvGrpSpPr>
        <p:grpSpPr>
          <a:xfrm>
            <a:off x="634365" y="887095"/>
            <a:ext cx="3578068" cy="473075"/>
            <a:chOff x="2347" y="2773"/>
            <a:chExt cx="6423"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6231"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3075940"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（一）流动性风险</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2" name="TextBox 6"/>
          <p:cNvSpPr txBox="1"/>
          <p:nvPr>
            <p:custDataLst>
              <p:tags r:id="rId2"/>
            </p:custDataLst>
          </p:nvPr>
        </p:nvSpPr>
        <p:spPr>
          <a:xfrm>
            <a:off x="889000" y="2820035"/>
            <a:ext cx="6267450" cy="3415030"/>
          </a:xfrm>
          <a:prstGeom prst="rect">
            <a:avLst/>
          </a:prstGeom>
          <a:noFill/>
        </p:spPr>
        <p:txBody>
          <a:bodyPr wrap="square" rtlCol="0">
            <a:spAutoFit/>
          </a:bodyPr>
          <a:p>
            <a:pPr indent="457200" algn="just" fontAlgn="auto">
              <a:lnSpc>
                <a:spcPct val="150000"/>
              </a:lnSpc>
              <a:spcBef>
                <a:spcPts val="0"/>
              </a:spcBef>
              <a:spcAft>
                <a:spcPts val="1000"/>
              </a:spcAft>
              <a:extLst>
                <a:ext uri="{35155182-B16C-46BC-9424-99874614C6A1}">
                  <wpsdc:indentchars xmlns:wpsdc="http://www.wps.cn/officeDocument/2017/drawingmlCustomData" val="200" checksum="59296752"/>
                </a:ext>
              </a:extLs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流动性风险主要来自资金来源与运用的期限错配，随时申购赎回的随机性与货币资金所配置的资产特别是银行大额协议存款的到期存在较大错配性，在互联网模式下，一旦经济波动，出现系统性风险时，由于“羊群效应”会出现大规模的赎回，加快经济陷入困境的速度，大部分互联网基金的规模不断在扩大，但并不代表会一直持续下去，并且资金赎回，意味着背后会有巨大流动性风险，一旦发生，我国整个金融系统都会陷入流动性危机中。</a:t>
            </a:r>
            <a:endParaRPr lang="en-US"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pic>
        <p:nvPicPr>
          <p:cNvPr id="103" name="图片 102"/>
          <p:cNvPicPr/>
          <p:nvPr/>
        </p:nvPicPr>
        <p:blipFill>
          <a:blip r:embed="rId3"/>
          <a:stretch>
            <a:fillRect/>
          </a:stretch>
        </p:blipFill>
        <p:spPr>
          <a:xfrm>
            <a:off x="7386320" y="2983865"/>
            <a:ext cx="3800475" cy="2990850"/>
          </a:xfrm>
          <a:prstGeom prst="rect">
            <a:avLst/>
          </a:prstGeom>
          <a:noFill/>
          <a:ln w="9525">
            <a:noFill/>
          </a:ln>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 calcmode="lin" valueType="num">
                                      <p:cBhvr additive="base">
                                        <p:cTn id="14" dur="500"/>
                                        <p:tgtEl>
                                          <p:spTgt spid="13">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 calcmode="lin" valueType="num">
                                      <p:cBhvr additive="base">
                                        <p:cTn id="20"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2">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03"/>
                                        </p:tgtEl>
                                        <p:attrNameLst>
                                          <p:attrName>style.visibility</p:attrName>
                                        </p:attrNameLst>
                                      </p:cBhvr>
                                      <p:to>
                                        <p:strVal val="visible"/>
                                      </p:to>
                                    </p:set>
                                    <p:anim calcmode="lin" valueType="num">
                                      <p:cBhvr additive="base">
                                        <p:cTn id="24" dur="500" fill="hold"/>
                                        <p:tgtEl>
                                          <p:spTgt spid="103"/>
                                        </p:tgtEl>
                                        <p:attrNameLst>
                                          <p:attrName>ppt_x</p:attrName>
                                        </p:attrNameLst>
                                      </p:cBhvr>
                                      <p:tavLst>
                                        <p:tav tm="0">
                                          <p:val>
                                            <p:strVal val="1+#ppt_w/2"/>
                                          </p:val>
                                        </p:tav>
                                        <p:tav tm="100000">
                                          <p:val>
                                            <p:strVal val="#ppt_x"/>
                                          </p:val>
                                        </p:tav>
                                      </p:tavLst>
                                    </p:anim>
                                    <p:anim calcmode="lin" valueType="num">
                                      <p:cBhvr additive="base">
                                        <p:cTn id="25" dur="500" fill="hold"/>
                                        <p:tgtEl>
                                          <p:spTgt spid="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uiExpand="1" build="p"/>
      <p:bldP spid="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34720" y="2414270"/>
            <a:ext cx="10323830" cy="395287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标题 5"/>
          <p:cNvSpPr>
            <a:spLocks noGrp="1"/>
          </p:cNvSpPr>
          <p:nvPr>
            <p:ph type="title"/>
          </p:nvPr>
        </p:nvSpPr>
        <p:spPr/>
        <p:txBody>
          <a:bodyPr/>
          <a:p>
            <a:r>
              <a:rPr lang="zh-CN" altLang="en-US">
                <a:solidFill>
                  <a:schemeClr val="accent1"/>
                </a:solidFill>
              </a:rPr>
              <a:t>互联网基金的风险</a:t>
            </a:r>
            <a:endParaRPr lang="zh-CN" altLang="en-US">
              <a:solidFill>
                <a:schemeClr val="accent1"/>
              </a:solidFill>
            </a:endParaRPr>
          </a:p>
        </p:txBody>
      </p:sp>
      <p:sp>
        <p:nvSpPr>
          <p:cNvPr id="13" name="TextBox 6"/>
          <p:cNvSpPr txBox="1"/>
          <p:nvPr>
            <p:custDataLst>
              <p:tags r:id="rId1"/>
            </p:custDataLst>
          </p:nvPr>
        </p:nvSpPr>
        <p:spPr>
          <a:xfrm>
            <a:off x="889000" y="1684655"/>
            <a:ext cx="10593070" cy="553085"/>
          </a:xfrm>
          <a:prstGeom prst="rect">
            <a:avLst/>
          </a:prstGeom>
          <a:noFill/>
        </p:spPr>
        <p:txBody>
          <a:bodyPr wrap="square" rtlCol="0">
            <a:spAutoFit/>
          </a:bodyPr>
          <a:p>
            <a:pPr indent="508000" algn="just" fontAlgn="auto">
              <a:lnSpc>
                <a:spcPct val="150000"/>
              </a:lnSpc>
              <a:spcBef>
                <a:spcPts val="0"/>
              </a:spcBef>
              <a:spcAft>
                <a:spcPts val="1000"/>
              </a:spcAft>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与传统货币基金相比，互联网基金所特有的一种风险是技术操作风险。</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grpSp>
        <p:nvGrpSpPr>
          <p:cNvPr id="16" name="组合 15"/>
          <p:cNvGrpSpPr/>
          <p:nvPr/>
        </p:nvGrpSpPr>
        <p:grpSpPr>
          <a:xfrm>
            <a:off x="634365" y="887095"/>
            <a:ext cx="3578068" cy="473075"/>
            <a:chOff x="2347" y="2773"/>
            <a:chExt cx="6423"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6231"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3075940"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（二）技术操作风险</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2" name="TextBox 6"/>
          <p:cNvSpPr txBox="1"/>
          <p:nvPr>
            <p:custDataLst>
              <p:tags r:id="rId2"/>
            </p:custDataLst>
          </p:nvPr>
        </p:nvSpPr>
        <p:spPr>
          <a:xfrm>
            <a:off x="1431290" y="2729230"/>
            <a:ext cx="4192905" cy="3322955"/>
          </a:xfrm>
          <a:prstGeom prst="rect">
            <a:avLst/>
          </a:prstGeom>
          <a:noFill/>
        </p:spPr>
        <p:txBody>
          <a:bodyPr wrap="square" rtlCol="0">
            <a:spAutoFit/>
          </a:bodyPr>
          <a:p>
            <a:pPr indent="508000" algn="just" fontAlgn="auto">
              <a:lnSpc>
                <a:spcPct val="150000"/>
              </a:lnSpc>
              <a:spcBef>
                <a:spcPts val="0"/>
              </a:spcBef>
              <a:spcAft>
                <a:spcPts val="1000"/>
              </a:spcAft>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货币基金之所以特殊是因为其与互联网高度融合，互联网基金是建在虚拟网络平台基础上，整个运作过程大部分都是需要用手机和电脑来完成，由于是依靠互联网，因此在操作过程遇到的最大风险会是技术安全风险。</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pic>
        <p:nvPicPr>
          <p:cNvPr id="104" name="图片 103"/>
          <p:cNvPicPr/>
          <p:nvPr/>
        </p:nvPicPr>
        <p:blipFill>
          <a:blip r:embed="rId3"/>
          <a:stretch>
            <a:fillRect/>
          </a:stretch>
        </p:blipFill>
        <p:spPr>
          <a:xfrm>
            <a:off x="5990590" y="2985770"/>
            <a:ext cx="4810760" cy="2810510"/>
          </a:xfrm>
          <a:prstGeom prst="snip2DiagRect">
            <a:avLst/>
          </a:prstGeom>
          <a:noFill/>
          <a:ln w="9525">
            <a:noFill/>
          </a:ln>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 calcmode="lin" valueType="num">
                                      <p:cBhvr additive="base">
                                        <p:cTn id="14" dur="500"/>
                                        <p:tgtEl>
                                          <p:spTgt spid="13">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2" presetClass="entr" presetSubtype="8" fill="hold" grpId="0" nodeType="with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 calcmode="lin" valueType="num">
                                      <p:cBhvr additive="base">
                                        <p:cTn id="23"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04"/>
                                        </p:tgtEl>
                                        <p:attrNameLst>
                                          <p:attrName>style.visibility</p:attrName>
                                        </p:attrNameLst>
                                      </p:cBhvr>
                                      <p:to>
                                        <p:strVal val="visible"/>
                                      </p:to>
                                    </p:set>
                                    <p:anim calcmode="lin" valueType="num">
                                      <p:cBhvr additive="base">
                                        <p:cTn id="27" dur="500" fill="hold"/>
                                        <p:tgtEl>
                                          <p:spTgt spid="104"/>
                                        </p:tgtEl>
                                        <p:attrNameLst>
                                          <p:attrName>ppt_x</p:attrName>
                                        </p:attrNameLst>
                                      </p:cBhvr>
                                      <p:tavLst>
                                        <p:tav tm="0">
                                          <p:val>
                                            <p:strVal val="1+#ppt_w/2"/>
                                          </p:val>
                                        </p:tav>
                                        <p:tav tm="100000">
                                          <p:val>
                                            <p:strVal val="#ppt_x"/>
                                          </p:val>
                                        </p:tav>
                                      </p:tavLst>
                                    </p:anim>
                                    <p:anim calcmode="lin" valueType="num">
                                      <p:cBhvr additive="base">
                                        <p:cTn id="28" dur="500" fill="hold"/>
                                        <p:tgtEl>
                                          <p:spTgt spid="1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uiExpand="1" build="p"/>
      <p:bldP spid="2" grpId="0" uiExpand="1" build="p"/>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34720" y="1664335"/>
            <a:ext cx="10323830" cy="468249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标题 5"/>
          <p:cNvSpPr>
            <a:spLocks noGrp="1"/>
          </p:cNvSpPr>
          <p:nvPr>
            <p:ph type="title"/>
          </p:nvPr>
        </p:nvSpPr>
        <p:spPr/>
        <p:txBody>
          <a:bodyPr/>
          <a:p>
            <a:r>
              <a:rPr lang="zh-CN" altLang="en-US">
                <a:solidFill>
                  <a:schemeClr val="accent1"/>
                </a:solidFill>
              </a:rPr>
              <a:t>互联网基金的风险</a:t>
            </a:r>
            <a:endParaRPr lang="zh-CN" altLang="en-US">
              <a:solidFill>
                <a:schemeClr val="accent1"/>
              </a:solidFill>
            </a:endParaRPr>
          </a:p>
        </p:txBody>
      </p:sp>
      <p:sp>
        <p:nvSpPr>
          <p:cNvPr id="13" name="TextBox 6"/>
          <p:cNvSpPr txBox="1"/>
          <p:nvPr>
            <p:custDataLst>
              <p:tags r:id="rId1"/>
            </p:custDataLst>
          </p:nvPr>
        </p:nvSpPr>
        <p:spPr>
          <a:xfrm>
            <a:off x="1569085" y="2049145"/>
            <a:ext cx="9055100" cy="3912870"/>
          </a:xfrm>
          <a:prstGeom prst="rect">
            <a:avLst/>
          </a:prstGeom>
          <a:noFill/>
        </p:spPr>
        <p:txBody>
          <a:bodyPr wrap="square" rtlCol="0">
            <a:spAutoFit/>
          </a:bodyPr>
          <a:p>
            <a:pPr indent="508000" algn="just" fontAlgn="auto">
              <a:lnSpc>
                <a:spcPct val="150000"/>
              </a:lnSpc>
              <a:spcBef>
                <a:spcPts val="0"/>
              </a:spcBef>
              <a:spcAft>
                <a:spcPts val="1000"/>
              </a:spcAft>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为了规范我国货币基金市场，于2004年8月出台了专门的法规《货币市场基金管理暂行办法》，在这之后法规不断完善改进，又颁发了许多配套的法规条例，而互联网基金在我国的发展还处在初步阶段，相关法律以及在监管上都会存在滞后，谁来监管、监管的主要责任以及监管的标准都未进行明确，因此相对传统货币基金的发展过程，互联网基金会面临更大的政策与法律风险，互联网基金稳定持续发展的道路上监管缺乏会成为其最大阻碍。</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a:p>
            <a:pPr indent="508000" algn="just" fontAlgn="auto">
              <a:lnSpc>
                <a:spcPct val="150000"/>
              </a:lnSpc>
              <a:spcBef>
                <a:spcPts val="0"/>
              </a:spcBef>
              <a:spcAft>
                <a:spcPts val="1000"/>
              </a:spcAft>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与此同时，互联网基金的高收益吸引了很多投资者，使得银行资金大部分流失，这种现象使中国人民银行的控制力被严重削弱，大大增加了监管难度。</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grpSp>
        <p:nvGrpSpPr>
          <p:cNvPr id="16" name="组合 15"/>
          <p:cNvGrpSpPr/>
          <p:nvPr/>
        </p:nvGrpSpPr>
        <p:grpSpPr>
          <a:xfrm>
            <a:off x="634365" y="887095"/>
            <a:ext cx="3578068" cy="473075"/>
            <a:chOff x="2347" y="2773"/>
            <a:chExt cx="6423"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6231"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3075940"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（三）政策和法律风险</a:t>
            </a:r>
            <a:endParaRPr lang="zh-CN" altLang="en-US" sz="1800" b="1" dirty="0">
              <a:solidFill>
                <a:schemeClr val="bg1"/>
              </a:solidFill>
              <a:latin typeface="微软雅黑" panose="020B0503020204020204" charset="-122"/>
              <a:ea typeface="微软雅黑" panose="020B0503020204020204" charset="-122"/>
              <a:sym typeface="+mn-ea"/>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 calcmode="lin" valueType="num">
                                      <p:cBhvr additive="base">
                                        <p:cTn id="14" dur="500"/>
                                        <p:tgtEl>
                                          <p:spTgt spid="13">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13">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anim calcmode="lin" valueType="num">
                                      <p:cBhvr additive="base">
                                        <p:cTn id="23" dur="500"/>
                                        <p:tgtEl>
                                          <p:spTgt spid="13">
                                            <p:txEl>
                                              <p:pRg st="1" end="1"/>
                                            </p:txEl>
                                          </p:spTgt>
                                        </p:tgtEl>
                                        <p:attrNameLst>
                                          <p:attrName>ppt_y</p:attrName>
                                        </p:attrNameLst>
                                      </p:cBhvr>
                                      <p:tavLst>
                                        <p:tav tm="0">
                                          <p:val>
                                            <p:strVal val="#ppt_y+#ppt_h*1.125000"/>
                                          </p:val>
                                        </p:tav>
                                        <p:tav tm="100000">
                                          <p:val>
                                            <p:strVal val="#ppt_y"/>
                                          </p:val>
                                        </p:tav>
                                      </p:tavLst>
                                    </p:anim>
                                    <p:animEffect transition="in" filter="wipe(up)">
                                      <p:cBhvr>
                                        <p:cTn id="24"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uiExpand="1" build="p"/>
      <p:bldP spid="3"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custDataLst>
              <p:tags r:id="rId1"/>
            </p:custDataLst>
          </p:nvPr>
        </p:nvSpPr>
        <p:spPr>
          <a:xfrm>
            <a:off x="1353" y="600"/>
            <a:ext cx="6879636" cy="6879636"/>
          </a:xfrm>
          <a:prstGeom prst="rtTriangle">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3" name="任意多边形 2"/>
          <p:cNvSpPr/>
          <p:nvPr>
            <p:custDataLst>
              <p:tags r:id="rId3"/>
            </p:custDataLst>
          </p:nvPr>
        </p:nvSpPr>
        <p:spPr>
          <a:xfrm rot="5400000" flipV="1">
            <a:off x="676653" y="-15170"/>
            <a:ext cx="4576328" cy="4576328"/>
          </a:xfrm>
          <a:custGeom>
            <a:avLst/>
            <a:gdLst>
              <a:gd name="connsiteX0" fmla="*/ 0 w 4343400"/>
              <a:gd name="connsiteY0" fmla="*/ 0 h 4343400"/>
              <a:gd name="connsiteX1" fmla="*/ 4343400 w 4343400"/>
              <a:gd name="connsiteY1" fmla="*/ 4343400 h 4343400"/>
              <a:gd name="connsiteX2" fmla="*/ 3486149 w 4343400"/>
              <a:gd name="connsiteY2" fmla="*/ 4343400 h 4343400"/>
              <a:gd name="connsiteX3" fmla="*/ 0 w 4343400"/>
              <a:gd name="connsiteY3" fmla="*/ 857251 h 4343400"/>
              <a:gd name="connsiteX4" fmla="*/ 0 w 4343400"/>
              <a:gd name="connsiteY4" fmla="*/ 0 h 434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4343400">
                <a:moveTo>
                  <a:pt x="0" y="0"/>
                </a:moveTo>
                <a:lnTo>
                  <a:pt x="4343400" y="4343400"/>
                </a:lnTo>
                <a:lnTo>
                  <a:pt x="3486149" y="4343400"/>
                </a:lnTo>
                <a:lnTo>
                  <a:pt x="0" y="857251"/>
                </a:lnTo>
                <a:lnTo>
                  <a:pt x="0" y="0"/>
                </a:lnTo>
                <a:close/>
              </a:path>
            </a:pathLst>
          </a:cu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6" name="文本框 5"/>
          <p:cNvSpPr txBox="1"/>
          <p:nvPr/>
        </p:nvSpPr>
        <p:spPr>
          <a:xfrm>
            <a:off x="5571948" y="2372490"/>
            <a:ext cx="6229850" cy="1896745"/>
          </a:xfrm>
          <a:prstGeom prst="rect">
            <a:avLst/>
          </a:prstGeom>
          <a:noFill/>
        </p:spPr>
        <p:txBody>
          <a:bodyPr wrap="square" rtlCol="0">
            <a:spAutoFit/>
          </a:bodyPr>
          <a:lstStyle/>
          <a:p>
            <a:pPr algn="l"/>
            <a:r>
              <a:rPr kumimoji="1" lang="zh-CN" altLang="en-US" sz="5865" b="1" dirty="0" smtClean="0">
                <a:solidFill>
                  <a:srgbClr val="43536A"/>
                </a:solidFill>
                <a:cs typeface="+mn-ea"/>
                <a:sym typeface="+mn-lt"/>
              </a:rPr>
              <a:t>互联网基金的销售模式</a:t>
            </a:r>
            <a:endParaRPr kumimoji="1" lang="zh-CN" altLang="en-US" sz="5865" b="1" dirty="0" smtClean="0">
              <a:solidFill>
                <a:srgbClr val="43536A"/>
              </a:solidFill>
              <a:cs typeface="+mn-ea"/>
              <a:sym typeface="+mn-lt"/>
            </a:endParaRPr>
          </a:p>
        </p:txBody>
      </p:sp>
      <p:sp>
        <p:nvSpPr>
          <p:cNvPr id="9" name="文本框 8"/>
          <p:cNvSpPr txBox="1"/>
          <p:nvPr/>
        </p:nvSpPr>
        <p:spPr>
          <a:xfrm rot="2708765">
            <a:off x="998603" y="1563600"/>
            <a:ext cx="4142229" cy="748030"/>
          </a:xfrm>
          <a:prstGeom prst="rect">
            <a:avLst/>
          </a:prstGeom>
          <a:noFill/>
        </p:spPr>
        <p:txBody>
          <a:bodyPr wrap="square" rtlCol="0">
            <a:spAutoFit/>
          </a:bodyPr>
          <a:lstStyle/>
          <a:p>
            <a:pPr algn="ctr"/>
            <a:r>
              <a:rPr kumimoji="1" lang="en-US" altLang="zh-CN" sz="4265" dirty="0">
                <a:solidFill>
                  <a:srgbClr val="43536A"/>
                </a:solidFill>
                <a:latin typeface="Agency FB" panose="020B0503020202020204" pitchFamily="34" charset="0"/>
                <a:cs typeface="+mn-ea"/>
                <a:sym typeface="+mn-lt"/>
              </a:rPr>
              <a:t>INTERNET FINANCE</a:t>
            </a:r>
            <a:endParaRPr kumimoji="1" lang="en-US" altLang="zh-CN" sz="4265" dirty="0">
              <a:solidFill>
                <a:srgbClr val="43536A"/>
              </a:solidFill>
              <a:latin typeface="Agency FB" panose="020B0503020202020204" pitchFamily="34" charset="0"/>
              <a:cs typeface="+mn-ea"/>
              <a:sym typeface="+mn-lt"/>
            </a:endParaRPr>
          </a:p>
        </p:txBody>
      </p:sp>
      <p:sp>
        <p:nvSpPr>
          <p:cNvPr id="12" name="直角三角形 11"/>
          <p:cNvSpPr/>
          <p:nvPr>
            <p:custDataLst>
              <p:tags r:id="rId4"/>
            </p:custDataLst>
          </p:nvPr>
        </p:nvSpPr>
        <p:spPr>
          <a:xfrm flipH="1">
            <a:off x="9654650" y="4561158"/>
            <a:ext cx="2537197" cy="2260893"/>
          </a:xfrm>
          <a:prstGeom prst="rtTriangle">
            <a:avLst/>
          </a:prstGeom>
          <a:solidFill>
            <a:srgbClr val="43536A"/>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2">
                  <a:lumMod val="25000"/>
                </a:schemeClr>
              </a:solidFill>
              <a:cs typeface="+mn-ea"/>
              <a:sym typeface="+mn-lt"/>
            </a:endParaRPr>
          </a:p>
        </p:txBody>
      </p:sp>
      <p:sp>
        <p:nvSpPr>
          <p:cNvPr id="16" name="直角三角形 15"/>
          <p:cNvSpPr/>
          <p:nvPr/>
        </p:nvSpPr>
        <p:spPr>
          <a:xfrm rot="13500000" flipV="1">
            <a:off x="2632875" y="-1204161"/>
            <a:ext cx="2362215" cy="2362215"/>
          </a:xfrm>
          <a:prstGeom prst="rtTriangle">
            <a:avLst/>
          </a:prstGeom>
          <a:solidFill>
            <a:srgbClr val="43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cs typeface="+mn-ea"/>
              <a:sym typeface="+mn-lt"/>
            </a:endParaRPr>
          </a:p>
        </p:txBody>
      </p:sp>
      <p:sp>
        <p:nvSpPr>
          <p:cNvPr id="4" name="平行四边形 3"/>
          <p:cNvSpPr/>
          <p:nvPr>
            <p:custDataLst>
              <p:tags r:id="rId5"/>
            </p:custDataLst>
          </p:nvPr>
        </p:nvSpPr>
        <p:spPr>
          <a:xfrm>
            <a:off x="5571948" y="4373983"/>
            <a:ext cx="2125718" cy="380953"/>
          </a:xfrm>
          <a:prstGeom prst="parallelogram">
            <a:avLst>
              <a:gd name="adj" fmla="val 35555"/>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1600" dirty="0">
                <a:solidFill>
                  <a:schemeClr val="dk1"/>
                </a:solidFill>
                <a:latin typeface="+mn-ea"/>
                <a:cs typeface="+mn-ea"/>
                <a:sym typeface="+mn-lt"/>
              </a:rPr>
              <a:t>主讲人：杨陶</a:t>
            </a:r>
            <a:endParaRPr kumimoji="1" lang="zh-CN" altLang="en-US" sz="1600" dirty="0">
              <a:solidFill>
                <a:schemeClr val="dk1"/>
              </a:solidFill>
              <a:latin typeface="+mn-ea"/>
              <a:cs typeface="+mn-ea"/>
              <a:sym typeface="+mn-lt"/>
            </a:endParaRPr>
          </a:p>
        </p:txBody>
      </p:sp>
      <p:pic>
        <p:nvPicPr>
          <p:cNvPr id="5" name="图片 4" descr="logo2"/>
          <p:cNvPicPr>
            <a:picLocks noChangeAspect="1"/>
          </p:cNvPicPr>
          <p:nvPr/>
        </p:nvPicPr>
        <p:blipFill>
          <a:blip r:embed="rId6"/>
          <a:stretch>
            <a:fillRect/>
          </a:stretch>
        </p:blipFill>
        <p:spPr>
          <a:xfrm>
            <a:off x="9654701" y="210547"/>
            <a:ext cx="2366141" cy="524869"/>
          </a:xfrm>
          <a:prstGeom prst="rect">
            <a:avLst/>
          </a:prstGeom>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500"/>
                            </p:stCondLst>
                            <p:childTnLst>
                              <p:par>
                                <p:cTn id="18" presetID="2" presetClass="entr" presetSubtype="12"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fill="hold"/>
                                        <p:tgtEl>
                                          <p:spTgt spid="12"/>
                                        </p:tgtEl>
                                        <p:attrNameLst>
                                          <p:attrName>ppt_x</p:attrName>
                                        </p:attrNameLst>
                                      </p:cBhvr>
                                      <p:tavLst>
                                        <p:tav tm="0">
                                          <p:val>
                                            <p:strVal val="0-#ppt_w/2"/>
                                          </p:val>
                                        </p:tav>
                                        <p:tav tm="100000">
                                          <p:val>
                                            <p:strVal val="#ppt_x"/>
                                          </p:val>
                                        </p:tav>
                                      </p:tavLst>
                                    </p:anim>
                                    <p:anim calcmode="lin" valueType="num">
                                      <p:cBhvr additive="base">
                                        <p:cTn id="21" dur="10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ppt_x"/>
                                          </p:val>
                                        </p:tav>
                                        <p:tav tm="100000">
                                          <p:val>
                                            <p:strVal val="#ppt_x"/>
                                          </p:val>
                                        </p:tav>
                                      </p:tavLst>
                                    </p:anim>
                                    <p:anim calcmode="lin" valueType="num">
                                      <p:cBhvr additive="base">
                                        <p:cTn id="25" dur="1000" fill="hold"/>
                                        <p:tgtEl>
                                          <p:spTgt spid="16"/>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6" grpId="0"/>
      <p:bldP spid="9" grpId="0"/>
      <p:bldP spid="12" grpId="0" bldLvl="0" animBg="1"/>
      <p:bldP spid="16"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互联网基金的销售模式</a:t>
            </a:r>
            <a:endParaRPr lang="zh-CN" altLang="en-US">
              <a:solidFill>
                <a:schemeClr val="accent1"/>
              </a:solidFill>
            </a:endParaRPr>
          </a:p>
        </p:txBody>
      </p:sp>
      <p:grpSp>
        <p:nvGrpSpPr>
          <p:cNvPr id="16" name="组合 15"/>
          <p:cNvGrpSpPr/>
          <p:nvPr/>
        </p:nvGrpSpPr>
        <p:grpSpPr>
          <a:xfrm>
            <a:off x="634365" y="887095"/>
            <a:ext cx="4981887" cy="473075"/>
            <a:chOff x="2347" y="2773"/>
            <a:chExt cx="8943"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8751"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4551045"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（一）独立基金销售机构的网络销售平台</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2" name="TextBox 6"/>
          <p:cNvSpPr txBox="1"/>
          <p:nvPr>
            <p:custDataLst>
              <p:tags r:id="rId1"/>
            </p:custDataLst>
          </p:nvPr>
        </p:nvSpPr>
        <p:spPr>
          <a:xfrm>
            <a:off x="889000" y="1550035"/>
            <a:ext cx="10593070" cy="922020"/>
          </a:xfrm>
          <a:prstGeom prst="rect">
            <a:avLst/>
          </a:prstGeom>
          <a:noFill/>
        </p:spPr>
        <p:txBody>
          <a:bodyPr wrap="square" rtlCol="0">
            <a:spAutoFit/>
          </a:bodyPr>
          <a:p>
            <a:pPr indent="457200" algn="just" fontAlgn="auto">
              <a:lnSpc>
                <a:spcPct val="150000"/>
              </a:lnSpc>
              <a:spcBef>
                <a:spcPts val="0"/>
              </a:spcBef>
              <a:spcAft>
                <a:spcPts val="1000"/>
              </a:spcAft>
              <a:extLst>
                <a:ext uri="{35155182-B16C-46BC-9424-99874614C6A1}">
                  <wpsdc:indentchars xmlns:wpsdc="http://www.wps.cn/officeDocument/2017/drawingmlCustomData" val="200" checksum="59296752"/>
                </a:ext>
              </a:extLs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rPr>
              <a:t>独立基金销售机构的网络销售平台是指具有基金销售资格的独立基金销售机构通过建立网销平台进行基金销售，如天天基金网、爱基金网等。</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pic>
        <p:nvPicPr>
          <p:cNvPr id="5" name="图片 4"/>
          <p:cNvPicPr>
            <a:picLocks noChangeAspect="1"/>
          </p:cNvPicPr>
          <p:nvPr/>
        </p:nvPicPr>
        <p:blipFill>
          <a:blip r:embed="rId2"/>
          <a:srcRect/>
          <a:stretch>
            <a:fillRect/>
          </a:stretch>
        </p:blipFill>
        <p:spPr>
          <a:xfrm>
            <a:off x="1304925" y="2554605"/>
            <a:ext cx="9582785" cy="4151630"/>
          </a:xfrm>
          <a:prstGeom prst="rect">
            <a:avLst/>
          </a:prstGeom>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additive="base">
                                        <p:cTn id="14"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2">
                                            <p:txEl>
                                              <p:pRg st="0" end="0"/>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众筹的构成要素</a:t>
            </a:r>
            <a:endParaRPr lang="zh-CN" altLang="en-US">
              <a:solidFill>
                <a:schemeClr val="accent1"/>
              </a:solidFill>
            </a:endParaRPr>
          </a:p>
        </p:txBody>
      </p:sp>
      <p:pic>
        <p:nvPicPr>
          <p:cNvPr id="33" name="图片 32" descr="D:\meihua_service_cache\jpg/a5ff0384fc82b07eb228716f82691ee0.jpga5ff0384fc82b07eb228716f82691ee0"/>
          <p:cNvPicPr>
            <a:picLocks noChangeAspect="1"/>
          </p:cNvPicPr>
          <p:nvPr>
            <p:custDataLst>
              <p:tags r:id="rId1"/>
            </p:custDataLst>
          </p:nvPr>
        </p:nvPicPr>
        <p:blipFill>
          <a:blip r:embed="rId2"/>
          <a:srcRect t="16667" b="16667"/>
          <a:stretch>
            <a:fillRect/>
          </a:stretch>
        </p:blipFill>
        <p:spPr>
          <a:xfrm>
            <a:off x="1019664" y="1683991"/>
            <a:ext cx="4419660" cy="4419660"/>
          </a:xfrm>
          <a:custGeom>
            <a:avLst/>
            <a:gdLst>
              <a:gd name="connsiteX0" fmla="*/ 0 w 4419635"/>
              <a:gd name="connsiteY0" fmla="*/ 0 h 4419635"/>
              <a:gd name="connsiteX1" fmla="*/ 3683014 w 4419635"/>
              <a:gd name="connsiteY1" fmla="*/ 0 h 4419635"/>
              <a:gd name="connsiteX2" fmla="*/ 4419635 w 4419635"/>
              <a:gd name="connsiteY2" fmla="*/ 736621 h 4419635"/>
              <a:gd name="connsiteX3" fmla="*/ 4419635 w 4419635"/>
              <a:gd name="connsiteY3" fmla="*/ 4419635 h 4419635"/>
              <a:gd name="connsiteX4" fmla="*/ 0 w 4419635"/>
              <a:gd name="connsiteY4" fmla="*/ 4419635 h 4419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9635" h="4419635">
                <a:moveTo>
                  <a:pt x="0" y="0"/>
                </a:moveTo>
                <a:lnTo>
                  <a:pt x="3683014" y="0"/>
                </a:lnTo>
                <a:lnTo>
                  <a:pt x="4419635" y="736621"/>
                </a:lnTo>
                <a:lnTo>
                  <a:pt x="4419635" y="4419635"/>
                </a:lnTo>
                <a:lnTo>
                  <a:pt x="0" y="4419635"/>
                </a:lnTo>
                <a:close/>
              </a:path>
            </a:pathLst>
          </a:custGeom>
        </p:spPr>
      </p:pic>
      <p:sp>
        <p:nvSpPr>
          <p:cNvPr id="13" name="TextBox 6"/>
          <p:cNvSpPr txBox="1"/>
          <p:nvPr>
            <p:custDataLst>
              <p:tags r:id="rId3"/>
            </p:custDataLst>
          </p:nvPr>
        </p:nvSpPr>
        <p:spPr>
          <a:xfrm>
            <a:off x="6109335" y="2463165"/>
            <a:ext cx="4868545" cy="2861310"/>
          </a:xfrm>
          <a:prstGeom prst="rect">
            <a:avLst/>
          </a:prstGeom>
          <a:noFill/>
        </p:spPr>
        <p:txBody>
          <a:bodyPr wrap="square" rtlCol="0">
            <a:spAutoFit/>
          </a:bodyPr>
          <a:p>
            <a:pPr indent="508000" algn="just" fontAlgn="auto">
              <a:lnSpc>
                <a:spcPct val="150000"/>
              </a:lnSpc>
              <a:extLst>
                <a:ext uri="{35155182-B16C-46BC-9424-99874614C6A1}">
                  <wpsdc:indentchars xmlns:wpsdc="http://www.wps.cn/officeDocument/2017/drawingmlCustomData" val="200" checksum="282533468"/>
                </a:ext>
              </a:extLst>
            </a:pPr>
            <a:r>
              <a:rPr lang="zh-CN" altLang="zh-CN" sz="2000" kern="100" dirty="0">
                <a:solidFill>
                  <a:schemeClr val="dk1"/>
                </a:solidFill>
                <a:effectLst/>
                <a:latin typeface="微软雅黑" panose="020B0503020204020204" charset="-122"/>
                <a:ea typeface="微软雅黑" panose="020B0503020204020204" charset="-122"/>
                <a:cs typeface="Times New Roman" panose="02020603050405020304" pitchFamily="18" charset="0"/>
              </a:rPr>
              <a:t>项目发起人，筹资方通过众筹平台来展示自己所需要融资的项目，项目一般包括商品、书籍、演唱会门票等，并将投资的期限、项目运营的方式以及回报等进行公开，投资者可以通过这些信息进行选择是否继续投资。</a:t>
            </a:r>
            <a:endParaRPr lang="zh-CN" altLang="zh-CN" sz="2000" kern="100" dirty="0">
              <a:solidFill>
                <a:schemeClr val="dk1"/>
              </a:solidFill>
              <a:effectLst/>
              <a:latin typeface="微软雅黑" panose="020B0503020204020204" charset="-122"/>
              <a:ea typeface="微软雅黑" panose="020B0503020204020204" charset="-122"/>
              <a:cs typeface="Times New Roman" panose="02020603050405020304" pitchFamily="18" charset="0"/>
            </a:endParaRPr>
          </a:p>
        </p:txBody>
      </p:sp>
      <p:grpSp>
        <p:nvGrpSpPr>
          <p:cNvPr id="16" name="组合 15"/>
          <p:cNvGrpSpPr/>
          <p:nvPr/>
        </p:nvGrpSpPr>
        <p:grpSpPr>
          <a:xfrm>
            <a:off x="634365" y="887095"/>
            <a:ext cx="2660015" cy="473075"/>
            <a:chOff x="2347" y="2773"/>
            <a:chExt cx="4775"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8" y="2773"/>
              <a:ext cx="4585"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2539365"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（一）筹资方</a:t>
            </a:r>
            <a:endParaRPr lang="zh-CN" altLang="en-US" sz="1800" b="1" dirty="0">
              <a:solidFill>
                <a:schemeClr val="bg1"/>
              </a:solidFill>
              <a:latin typeface="微软雅黑" panose="020B0503020204020204" charset="-122"/>
              <a:ea typeface="微软雅黑" panose="020B0503020204020204" charset="-122"/>
              <a:sym typeface="+mn-ea"/>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0-#ppt_w/2"/>
                                          </p:val>
                                        </p:tav>
                                        <p:tav tm="100000">
                                          <p:val>
                                            <p:strVal val="#ppt_x"/>
                                          </p:val>
                                        </p:tav>
                                      </p:tavLst>
                                    </p:anim>
                                    <p:anim calcmode="lin" valueType="num">
                                      <p:cBhvr additive="base">
                                        <p:cTn id="16" dur="500" fill="hold"/>
                                        <p:tgtEl>
                                          <p:spTgt spid="3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互联网基金的销售模式</a:t>
            </a:r>
            <a:endParaRPr lang="zh-CN" altLang="en-US">
              <a:solidFill>
                <a:schemeClr val="accent1"/>
              </a:solidFill>
            </a:endParaRPr>
          </a:p>
        </p:txBody>
      </p:sp>
      <p:grpSp>
        <p:nvGrpSpPr>
          <p:cNvPr id="16" name="组合 15"/>
          <p:cNvGrpSpPr/>
          <p:nvPr/>
        </p:nvGrpSpPr>
        <p:grpSpPr>
          <a:xfrm>
            <a:off x="634365" y="887095"/>
            <a:ext cx="4981887" cy="473075"/>
            <a:chOff x="2347" y="2773"/>
            <a:chExt cx="8943"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8751"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4551045"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（二）基于互联网平台的基金销售机构</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2" name="TextBox 6"/>
          <p:cNvSpPr txBox="1"/>
          <p:nvPr>
            <p:custDataLst>
              <p:tags r:id="rId1"/>
            </p:custDataLst>
          </p:nvPr>
        </p:nvSpPr>
        <p:spPr>
          <a:xfrm>
            <a:off x="889000" y="1550035"/>
            <a:ext cx="10593070" cy="2527935"/>
          </a:xfrm>
          <a:prstGeom prst="rect">
            <a:avLst/>
          </a:prstGeom>
          <a:noFill/>
        </p:spPr>
        <p:txBody>
          <a:bodyPr wrap="square" rtlCol="0">
            <a:spAutoFit/>
          </a:bodyPr>
          <a:p>
            <a:pPr indent="508000" algn="just" fontAlgn="auto">
              <a:lnSpc>
                <a:spcPct val="150000"/>
              </a:lnSpc>
              <a:spcBef>
                <a:spcPts val="0"/>
              </a:spcBef>
              <a:spcAft>
                <a:spcPts val="1000"/>
              </a:spcAft>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基于互联网平台的基金销售机构是指不具有基金销售资格的电商平台、门户网站、互联网金融平台等与基金公司或独立销售机构合作，开展基金销售业务。电商平台的加入，加剧了互联网基金销售的市场竞争度。</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a:p>
            <a:pPr indent="508000" algn="just" fontAlgn="auto">
              <a:lnSpc>
                <a:spcPct val="150000"/>
              </a:lnSpc>
              <a:spcBef>
                <a:spcPts val="0"/>
              </a:spcBef>
              <a:spcAft>
                <a:spcPts val="1000"/>
              </a:spcAft>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例如京东系金融和阿里系金融，既包括基金销售、理财，同时还有京东众筹、京东白条、蚂蚁花呗、蚂蚁小额贷等，已经发展成为比较完善的金融产品系列。</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4089400" y="4686618"/>
            <a:ext cx="2443480" cy="1077595"/>
          </a:xfrm>
          <a:prstGeom prst="rect">
            <a:avLst/>
          </a:prstGeom>
        </p:spPr>
      </p:pic>
      <p:pic>
        <p:nvPicPr>
          <p:cNvPr id="4" name="图片 3"/>
          <p:cNvPicPr>
            <a:picLocks noChangeAspect="1"/>
          </p:cNvPicPr>
          <p:nvPr/>
        </p:nvPicPr>
        <p:blipFill>
          <a:blip r:embed="rId3"/>
          <a:stretch>
            <a:fillRect/>
          </a:stretch>
        </p:blipFill>
        <p:spPr>
          <a:xfrm>
            <a:off x="9717405" y="4597083"/>
            <a:ext cx="1262380" cy="1256665"/>
          </a:xfrm>
          <a:prstGeom prst="rect">
            <a:avLst/>
          </a:prstGeom>
        </p:spPr>
      </p:pic>
      <p:pic>
        <p:nvPicPr>
          <p:cNvPr id="7" name="图片 6"/>
          <p:cNvPicPr>
            <a:picLocks noChangeAspect="1"/>
          </p:cNvPicPr>
          <p:nvPr/>
        </p:nvPicPr>
        <p:blipFill>
          <a:blip r:embed="rId4"/>
          <a:stretch>
            <a:fillRect/>
          </a:stretch>
        </p:blipFill>
        <p:spPr>
          <a:xfrm>
            <a:off x="6953885" y="4468178"/>
            <a:ext cx="2352675" cy="1514475"/>
          </a:xfrm>
          <a:prstGeom prst="rect">
            <a:avLst/>
          </a:prstGeom>
        </p:spPr>
      </p:pic>
      <p:pic>
        <p:nvPicPr>
          <p:cNvPr id="8" name="图片 7"/>
          <p:cNvPicPr>
            <a:picLocks noChangeAspect="1"/>
          </p:cNvPicPr>
          <p:nvPr/>
        </p:nvPicPr>
        <p:blipFill>
          <a:blip r:embed="rId5"/>
          <a:stretch>
            <a:fillRect/>
          </a:stretch>
        </p:blipFill>
        <p:spPr>
          <a:xfrm>
            <a:off x="1164590" y="4768215"/>
            <a:ext cx="2743200" cy="914400"/>
          </a:xfrm>
          <a:prstGeom prst="rect">
            <a:avLst/>
          </a:prstGeom>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additive="base">
                                        <p:cTn id="14"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additive="base">
                                        <p:cTn id="20"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21" dur="500"/>
                                        <p:tgtEl>
                                          <p:spTgt spid="2">
                                            <p:txEl>
                                              <p:pRg st="1" end="1"/>
                                            </p:txEl>
                                          </p:spTgt>
                                        </p:tgtEl>
                                      </p:cBhvr>
                                    </p:animEffect>
                                  </p:childTnLst>
                                </p:cTn>
                              </p:par>
                            </p:childTnLst>
                          </p:cTn>
                        </p:par>
                        <p:par>
                          <p:cTn id="22" fill="hold">
                            <p:stCondLst>
                              <p:cond delay="500"/>
                            </p:stCondLst>
                            <p:childTnLst>
                              <p:par>
                                <p:cTn id="23" presetID="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0-#ppt_w/2"/>
                                          </p:val>
                                        </p:tav>
                                        <p:tav tm="100000">
                                          <p:val>
                                            <p:strVal val="#ppt_x"/>
                                          </p:val>
                                        </p:tav>
                                      </p:tavLst>
                                    </p:anim>
                                    <p:anim calcmode="lin" valueType="num">
                                      <p:cBhvr additive="base">
                                        <p:cTn id="30" dur="500" fill="hold"/>
                                        <p:tgtEl>
                                          <p:spTgt spid="4"/>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0-#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互联网基金的销售模式</a:t>
            </a:r>
            <a:endParaRPr lang="zh-CN" altLang="en-US">
              <a:solidFill>
                <a:schemeClr val="accent1"/>
              </a:solidFill>
            </a:endParaRPr>
          </a:p>
        </p:txBody>
      </p:sp>
      <p:grpSp>
        <p:nvGrpSpPr>
          <p:cNvPr id="16" name="组合 15"/>
          <p:cNvGrpSpPr/>
          <p:nvPr/>
        </p:nvGrpSpPr>
        <p:grpSpPr>
          <a:xfrm>
            <a:off x="634365" y="887095"/>
            <a:ext cx="4981887" cy="473075"/>
            <a:chOff x="2347" y="2773"/>
            <a:chExt cx="8943"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8751"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4551045"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（三）传统基金销售机构互联网化</a:t>
            </a:r>
            <a:endParaRPr lang="zh-CN" altLang="en-US" sz="1800" b="1" dirty="0">
              <a:solidFill>
                <a:schemeClr val="bg1"/>
              </a:solidFill>
              <a:latin typeface="微软雅黑" panose="020B0503020204020204" charset="-122"/>
              <a:ea typeface="微软雅黑" panose="020B0503020204020204" charset="-122"/>
              <a:sym typeface="+mn-ea"/>
            </a:endParaRPr>
          </a:p>
        </p:txBody>
      </p:sp>
      <p:pic>
        <p:nvPicPr>
          <p:cNvPr id="5" name="图片 4"/>
          <p:cNvPicPr>
            <a:picLocks noChangeAspect="1"/>
          </p:cNvPicPr>
          <p:nvPr/>
        </p:nvPicPr>
        <p:blipFill>
          <a:blip r:embed="rId1"/>
          <a:srcRect/>
          <a:stretch>
            <a:fillRect/>
          </a:stretch>
        </p:blipFill>
        <p:spPr>
          <a:xfrm>
            <a:off x="889228" y="1859830"/>
            <a:ext cx="10420214" cy="4464000"/>
          </a:xfrm>
          <a:prstGeom prst="rect">
            <a:avLst/>
          </a:prstGeom>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custDataLst>
              <p:tags r:id="rId1"/>
            </p:custDataLst>
          </p:nvPr>
        </p:nvSpPr>
        <p:spPr>
          <a:xfrm>
            <a:off x="1353" y="600"/>
            <a:ext cx="6879636" cy="6879636"/>
          </a:xfrm>
          <a:prstGeom prst="rtTriangle">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3" name="任意多边形 2"/>
          <p:cNvSpPr/>
          <p:nvPr>
            <p:custDataLst>
              <p:tags r:id="rId3"/>
            </p:custDataLst>
          </p:nvPr>
        </p:nvSpPr>
        <p:spPr>
          <a:xfrm rot="5400000" flipV="1">
            <a:off x="676653" y="-15170"/>
            <a:ext cx="4576328" cy="4576328"/>
          </a:xfrm>
          <a:custGeom>
            <a:avLst/>
            <a:gdLst>
              <a:gd name="connsiteX0" fmla="*/ 0 w 4343400"/>
              <a:gd name="connsiteY0" fmla="*/ 0 h 4343400"/>
              <a:gd name="connsiteX1" fmla="*/ 4343400 w 4343400"/>
              <a:gd name="connsiteY1" fmla="*/ 4343400 h 4343400"/>
              <a:gd name="connsiteX2" fmla="*/ 3486149 w 4343400"/>
              <a:gd name="connsiteY2" fmla="*/ 4343400 h 4343400"/>
              <a:gd name="connsiteX3" fmla="*/ 0 w 4343400"/>
              <a:gd name="connsiteY3" fmla="*/ 857251 h 4343400"/>
              <a:gd name="connsiteX4" fmla="*/ 0 w 4343400"/>
              <a:gd name="connsiteY4" fmla="*/ 0 h 434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4343400">
                <a:moveTo>
                  <a:pt x="0" y="0"/>
                </a:moveTo>
                <a:lnTo>
                  <a:pt x="4343400" y="4343400"/>
                </a:lnTo>
                <a:lnTo>
                  <a:pt x="3486149" y="4343400"/>
                </a:lnTo>
                <a:lnTo>
                  <a:pt x="0" y="857251"/>
                </a:lnTo>
                <a:lnTo>
                  <a:pt x="0" y="0"/>
                </a:lnTo>
                <a:close/>
              </a:path>
            </a:pathLst>
          </a:cu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6" name="文本框 5"/>
          <p:cNvSpPr txBox="1"/>
          <p:nvPr/>
        </p:nvSpPr>
        <p:spPr>
          <a:xfrm>
            <a:off x="5571948" y="2372490"/>
            <a:ext cx="6229850" cy="1896745"/>
          </a:xfrm>
          <a:prstGeom prst="rect">
            <a:avLst/>
          </a:prstGeom>
          <a:noFill/>
        </p:spPr>
        <p:txBody>
          <a:bodyPr wrap="square" rtlCol="0">
            <a:spAutoFit/>
          </a:bodyPr>
          <a:lstStyle/>
          <a:p>
            <a:pPr algn="l"/>
            <a:r>
              <a:rPr kumimoji="1" lang="zh-CN" altLang="en-US" sz="5865" b="1" dirty="0" smtClean="0">
                <a:solidFill>
                  <a:srgbClr val="43536A"/>
                </a:solidFill>
                <a:cs typeface="+mn-ea"/>
                <a:sym typeface="+mn-lt"/>
              </a:rPr>
              <a:t>美国公募基金投顾的试点与创新</a:t>
            </a:r>
            <a:endParaRPr kumimoji="1" lang="zh-CN" altLang="en-US" sz="5865" b="1" dirty="0" smtClean="0">
              <a:solidFill>
                <a:srgbClr val="43536A"/>
              </a:solidFill>
              <a:cs typeface="+mn-ea"/>
              <a:sym typeface="+mn-lt"/>
            </a:endParaRPr>
          </a:p>
        </p:txBody>
      </p:sp>
      <p:sp>
        <p:nvSpPr>
          <p:cNvPr id="9" name="文本框 8"/>
          <p:cNvSpPr txBox="1"/>
          <p:nvPr/>
        </p:nvSpPr>
        <p:spPr>
          <a:xfrm rot="2708765">
            <a:off x="998603" y="1563600"/>
            <a:ext cx="4142229" cy="748030"/>
          </a:xfrm>
          <a:prstGeom prst="rect">
            <a:avLst/>
          </a:prstGeom>
          <a:noFill/>
        </p:spPr>
        <p:txBody>
          <a:bodyPr wrap="square" rtlCol="0">
            <a:spAutoFit/>
          </a:bodyPr>
          <a:lstStyle/>
          <a:p>
            <a:pPr algn="ctr"/>
            <a:r>
              <a:rPr kumimoji="1" lang="en-US" altLang="zh-CN" sz="4265" dirty="0">
                <a:solidFill>
                  <a:srgbClr val="43536A"/>
                </a:solidFill>
                <a:latin typeface="Agency FB" panose="020B0503020202020204" pitchFamily="34" charset="0"/>
                <a:cs typeface="+mn-ea"/>
                <a:sym typeface="+mn-lt"/>
              </a:rPr>
              <a:t>INTERNET FINANCE</a:t>
            </a:r>
            <a:endParaRPr kumimoji="1" lang="en-US" altLang="zh-CN" sz="4265" dirty="0">
              <a:solidFill>
                <a:srgbClr val="43536A"/>
              </a:solidFill>
              <a:latin typeface="Agency FB" panose="020B0503020202020204" pitchFamily="34" charset="0"/>
              <a:cs typeface="+mn-ea"/>
              <a:sym typeface="+mn-lt"/>
            </a:endParaRPr>
          </a:p>
        </p:txBody>
      </p:sp>
      <p:sp>
        <p:nvSpPr>
          <p:cNvPr id="12" name="直角三角形 11"/>
          <p:cNvSpPr/>
          <p:nvPr>
            <p:custDataLst>
              <p:tags r:id="rId4"/>
            </p:custDataLst>
          </p:nvPr>
        </p:nvSpPr>
        <p:spPr>
          <a:xfrm flipH="1">
            <a:off x="9654650" y="4561158"/>
            <a:ext cx="2537197" cy="2260893"/>
          </a:xfrm>
          <a:prstGeom prst="rtTriangle">
            <a:avLst/>
          </a:prstGeom>
          <a:solidFill>
            <a:srgbClr val="43536A"/>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2">
                  <a:lumMod val="25000"/>
                </a:schemeClr>
              </a:solidFill>
              <a:cs typeface="+mn-ea"/>
              <a:sym typeface="+mn-lt"/>
            </a:endParaRPr>
          </a:p>
        </p:txBody>
      </p:sp>
      <p:sp>
        <p:nvSpPr>
          <p:cNvPr id="16" name="直角三角形 15"/>
          <p:cNvSpPr/>
          <p:nvPr/>
        </p:nvSpPr>
        <p:spPr>
          <a:xfrm rot="13500000" flipV="1">
            <a:off x="2632875" y="-1204161"/>
            <a:ext cx="2362215" cy="2362215"/>
          </a:xfrm>
          <a:prstGeom prst="rtTriangle">
            <a:avLst/>
          </a:prstGeom>
          <a:solidFill>
            <a:srgbClr val="43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cs typeface="+mn-ea"/>
              <a:sym typeface="+mn-lt"/>
            </a:endParaRPr>
          </a:p>
        </p:txBody>
      </p:sp>
      <p:sp>
        <p:nvSpPr>
          <p:cNvPr id="4" name="平行四边形 3"/>
          <p:cNvSpPr/>
          <p:nvPr>
            <p:custDataLst>
              <p:tags r:id="rId5"/>
            </p:custDataLst>
          </p:nvPr>
        </p:nvSpPr>
        <p:spPr>
          <a:xfrm>
            <a:off x="5571948" y="4373983"/>
            <a:ext cx="2125718" cy="380953"/>
          </a:xfrm>
          <a:prstGeom prst="parallelogram">
            <a:avLst>
              <a:gd name="adj" fmla="val 35555"/>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1600" dirty="0">
                <a:solidFill>
                  <a:schemeClr val="dk1"/>
                </a:solidFill>
                <a:latin typeface="+mn-ea"/>
                <a:cs typeface="+mn-ea"/>
                <a:sym typeface="+mn-lt"/>
              </a:rPr>
              <a:t>主讲人：杨陶</a:t>
            </a:r>
            <a:endParaRPr kumimoji="1" lang="zh-CN" altLang="en-US" sz="1600" dirty="0">
              <a:solidFill>
                <a:schemeClr val="dk1"/>
              </a:solidFill>
              <a:latin typeface="+mn-ea"/>
              <a:cs typeface="+mn-ea"/>
              <a:sym typeface="+mn-lt"/>
            </a:endParaRPr>
          </a:p>
        </p:txBody>
      </p:sp>
      <p:pic>
        <p:nvPicPr>
          <p:cNvPr id="5" name="图片 4" descr="logo2"/>
          <p:cNvPicPr>
            <a:picLocks noChangeAspect="1"/>
          </p:cNvPicPr>
          <p:nvPr/>
        </p:nvPicPr>
        <p:blipFill>
          <a:blip r:embed="rId6"/>
          <a:stretch>
            <a:fillRect/>
          </a:stretch>
        </p:blipFill>
        <p:spPr>
          <a:xfrm>
            <a:off x="9654701" y="210547"/>
            <a:ext cx="2366141" cy="524869"/>
          </a:xfrm>
          <a:prstGeom prst="rect">
            <a:avLst/>
          </a:prstGeom>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500"/>
                            </p:stCondLst>
                            <p:childTnLst>
                              <p:par>
                                <p:cTn id="18" presetID="2" presetClass="entr" presetSubtype="12"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fill="hold"/>
                                        <p:tgtEl>
                                          <p:spTgt spid="12"/>
                                        </p:tgtEl>
                                        <p:attrNameLst>
                                          <p:attrName>ppt_x</p:attrName>
                                        </p:attrNameLst>
                                      </p:cBhvr>
                                      <p:tavLst>
                                        <p:tav tm="0">
                                          <p:val>
                                            <p:strVal val="0-#ppt_w/2"/>
                                          </p:val>
                                        </p:tav>
                                        <p:tav tm="100000">
                                          <p:val>
                                            <p:strVal val="#ppt_x"/>
                                          </p:val>
                                        </p:tav>
                                      </p:tavLst>
                                    </p:anim>
                                    <p:anim calcmode="lin" valueType="num">
                                      <p:cBhvr additive="base">
                                        <p:cTn id="21" dur="10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ppt_x"/>
                                          </p:val>
                                        </p:tav>
                                        <p:tav tm="100000">
                                          <p:val>
                                            <p:strVal val="#ppt_x"/>
                                          </p:val>
                                        </p:tav>
                                      </p:tavLst>
                                    </p:anim>
                                    <p:anim calcmode="lin" valueType="num">
                                      <p:cBhvr additive="base">
                                        <p:cTn id="25" dur="1000" fill="hold"/>
                                        <p:tgtEl>
                                          <p:spTgt spid="16"/>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6" grpId="0"/>
      <p:bldP spid="9" grpId="0"/>
      <p:bldP spid="12" grpId="0" bldLvl="0" animBg="1"/>
      <p:bldP spid="16"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34720" y="1664335"/>
            <a:ext cx="10323830" cy="118491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标题 5"/>
          <p:cNvSpPr>
            <a:spLocks noGrp="1"/>
          </p:cNvSpPr>
          <p:nvPr>
            <p:ph type="title"/>
          </p:nvPr>
        </p:nvSpPr>
        <p:spPr/>
        <p:txBody>
          <a:bodyPr/>
          <a:p>
            <a:r>
              <a:rPr lang="zh-CN" altLang="en-US">
                <a:solidFill>
                  <a:schemeClr val="accent1"/>
                </a:solidFill>
              </a:rPr>
              <a:t>美国公募基金投顾的试点与创新</a:t>
            </a:r>
            <a:endParaRPr lang="zh-CN" altLang="en-US">
              <a:solidFill>
                <a:schemeClr val="accent1"/>
              </a:solidFill>
            </a:endParaRPr>
          </a:p>
        </p:txBody>
      </p:sp>
      <p:sp>
        <p:nvSpPr>
          <p:cNvPr id="13" name="TextBox 6"/>
          <p:cNvSpPr txBox="1"/>
          <p:nvPr>
            <p:custDataLst>
              <p:tags r:id="rId1"/>
            </p:custDataLst>
          </p:nvPr>
        </p:nvSpPr>
        <p:spPr>
          <a:xfrm>
            <a:off x="1293495" y="1795780"/>
            <a:ext cx="9605645" cy="922020"/>
          </a:xfrm>
          <a:prstGeom prst="rect">
            <a:avLst/>
          </a:prstGeom>
          <a:noFill/>
        </p:spPr>
        <p:txBody>
          <a:bodyPr wrap="square" rtlCol="0">
            <a:spAutoFit/>
          </a:bodyPr>
          <a:p>
            <a:pPr indent="457200" algn="just" fontAlgn="auto">
              <a:lnSpc>
                <a:spcPct val="150000"/>
              </a:lnSpc>
              <a:spcBef>
                <a:spcPts val="0"/>
              </a:spcBef>
              <a:spcAft>
                <a:spcPts val="1000"/>
              </a:spcAft>
              <a:extLst>
                <a:ext uri="{35155182-B16C-46BC-9424-99874614C6A1}">
                  <wpsdc:indentchars xmlns:wpsdc="http://www.wps.cn/officeDocument/2017/drawingmlCustomData" val="200" checksum="59296752"/>
                </a:ext>
              </a:extLs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rPr>
              <a:t>“线下投顾+线上智能投顾”当前美国市场格局以买方投顾为主。美国买方投顾主要包括智能投顾、人工与数字化结合的买方投顾以及针对高净值客户的投资顾问服务等模式。</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grpSp>
        <p:nvGrpSpPr>
          <p:cNvPr id="16" name="组合 15"/>
          <p:cNvGrpSpPr/>
          <p:nvPr/>
        </p:nvGrpSpPr>
        <p:grpSpPr>
          <a:xfrm>
            <a:off x="634365" y="887095"/>
            <a:ext cx="3578068" cy="473075"/>
            <a:chOff x="2347" y="2773"/>
            <a:chExt cx="6423"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6231"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3075940"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（一）模式及人员配备</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2" name="TextBox 6"/>
          <p:cNvSpPr txBox="1"/>
          <p:nvPr>
            <p:custDataLst>
              <p:tags r:id="rId2"/>
            </p:custDataLst>
          </p:nvPr>
        </p:nvSpPr>
        <p:spPr>
          <a:xfrm>
            <a:off x="889000" y="3192780"/>
            <a:ext cx="10368915" cy="3128010"/>
          </a:xfrm>
          <a:prstGeom prst="rect">
            <a:avLst/>
          </a:prstGeom>
          <a:noFill/>
        </p:spPr>
        <p:txBody>
          <a:bodyPr wrap="square" rtlCol="0">
            <a:spAutoFit/>
          </a:bodyPr>
          <a:p>
            <a:pPr indent="457200" algn="just" fontAlgn="auto">
              <a:lnSpc>
                <a:spcPct val="150000"/>
              </a:lnSpc>
              <a:spcBef>
                <a:spcPts val="0"/>
              </a:spcBef>
              <a:spcAft>
                <a:spcPts val="1000"/>
              </a:spcAft>
              <a:extLst>
                <a:ext uri="{35155182-B16C-46BC-9424-99874614C6A1}">
                  <wpsdc:indentchars xmlns:wpsdc="http://www.wps.cn/officeDocument/2017/drawingmlCustomData" val="200" checksum="59296752"/>
                </a:ext>
              </a:extLst>
            </a:pPr>
            <a:r>
              <a:rPr lang="zh-CN" altLang="zh-CN" sz="1800" b="1"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下面以典型案例分析美国各类型买方投顾模式。</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a:p>
            <a:pPr indent="457200" algn="just" fontAlgn="auto">
              <a:lnSpc>
                <a:spcPct val="150000"/>
              </a:lnSpc>
              <a:spcBef>
                <a:spcPts val="0"/>
              </a:spcBef>
              <a:spcAft>
                <a:spcPts val="1000"/>
              </a:spcAft>
              <a:extLst>
                <a:ext uri="{35155182-B16C-46BC-9424-99874614C6A1}">
                  <wpsdc:indentchars xmlns:wpsdc="http://www.wps.cn/officeDocument/2017/drawingmlCustomData" val="200" checksum="59296752"/>
                </a:ext>
              </a:extLs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智能投顾——各流程全自动化的投顾模式：Wealthfront。公司主要提供自动化的投资组合理财咨询服务，包括为用户开设并管理账户以及评估投资组合。在客户使用公司产品前，系统会对客户进行调查问卷测试来了解客户的风险偏好、资金规模以及所需账户类型等信息。系统随后会根据评估报告结果自动给予投资建议，但客户可以根据自己实际需求进行适当修改。投资策略确定后，客户需要注册新的投资账户或者绑定已有账号，最后由公司进行投资管理，购买相应的产品并根据市场情况及时调整策略。</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 calcmode="lin" valueType="num">
                                      <p:cBhvr additive="base">
                                        <p:cTn id="14" dur="500"/>
                                        <p:tgtEl>
                                          <p:spTgt spid="13">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13">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wipe(left)">
                                      <p:cBhvr>
                                        <p:cTn id="23" dur="50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 calcmode="lin" valueType="num">
                                      <p:cBhvr additive="base">
                                        <p:cTn id="28"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29"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uiExpand="1" build="p"/>
      <p:bldP spid="2" grpId="0" uiExpand="1" build="p"/>
      <p:bldP spid="3"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美国公募基金投顾的试点与创新</a:t>
            </a:r>
            <a:endParaRPr lang="zh-CN" altLang="en-US">
              <a:solidFill>
                <a:schemeClr val="accent1"/>
              </a:solidFill>
            </a:endParaRPr>
          </a:p>
        </p:txBody>
      </p:sp>
      <p:grpSp>
        <p:nvGrpSpPr>
          <p:cNvPr id="16" name="组合 15"/>
          <p:cNvGrpSpPr/>
          <p:nvPr/>
        </p:nvGrpSpPr>
        <p:grpSpPr>
          <a:xfrm>
            <a:off x="634365" y="887095"/>
            <a:ext cx="3578068" cy="473075"/>
            <a:chOff x="2347" y="2773"/>
            <a:chExt cx="6423"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6231"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3075940"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（二）产品线设计</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2" name="TextBox 6"/>
          <p:cNvSpPr txBox="1"/>
          <p:nvPr>
            <p:custDataLst>
              <p:tags r:id="rId1"/>
            </p:custDataLst>
          </p:nvPr>
        </p:nvSpPr>
        <p:spPr>
          <a:xfrm>
            <a:off x="911225" y="3052445"/>
            <a:ext cx="5534025" cy="3302635"/>
          </a:xfrm>
          <a:prstGeom prst="rect">
            <a:avLst/>
          </a:prstGeom>
          <a:noFill/>
        </p:spPr>
        <p:txBody>
          <a:bodyPr wrap="square" rtlCol="0">
            <a:spAutoFit/>
          </a:bodyPr>
          <a:p>
            <a:pPr indent="406400" algn="just" fontAlgn="auto">
              <a:lnSpc>
                <a:spcPct val="150000"/>
              </a:lnSpc>
              <a:spcBef>
                <a:spcPts val="0"/>
              </a:spcBef>
              <a:spcAft>
                <a:spcPts val="1000"/>
              </a:spcAft>
              <a:extLst>
                <a:ext uri="{35155182-B16C-46BC-9424-99874614C6A1}">
                  <wpsdc:indentchars xmlns:wpsdc="http://www.wps.cn/officeDocument/2017/drawingmlCustomData" val="200" checksum="1740828767"/>
                </a:ext>
              </a:extLst>
            </a:pPr>
            <a:r>
              <a:rPr lang="zh-CN" altLang="zh-CN" sz="16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借鉴海外成熟投顾市场经验，从投资品种来看，基金平台主要是投资于低成本的ETF基金。</a:t>
            </a:r>
            <a:endParaRPr lang="zh-CN" altLang="zh-CN" sz="16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a:p>
            <a:pPr indent="406400" algn="just" fontAlgn="auto">
              <a:lnSpc>
                <a:spcPct val="150000"/>
              </a:lnSpc>
              <a:spcBef>
                <a:spcPts val="0"/>
              </a:spcBef>
              <a:spcAft>
                <a:spcPts val="1000"/>
              </a:spcAft>
              <a:extLst>
                <a:ext uri="{35155182-B16C-46BC-9424-99874614C6A1}">
                  <wpsdc:indentchars xmlns:wpsdc="http://www.wps.cn/officeDocument/2017/drawingmlCustomData" val="200" checksum="1740828767"/>
                </a:ext>
              </a:extLst>
            </a:pPr>
            <a:r>
              <a:rPr lang="zh-CN" altLang="zh-CN" sz="16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具体来看，可投资的资产类别有11种，分别是美股、海外股票、新兴市场股票、股利股票、房产、美国通胀指数化证券、市政债券、公司债券、美国国债、新兴市场债券、自然资源。</a:t>
            </a:r>
            <a:endParaRPr lang="zh-CN" altLang="zh-CN" sz="16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a:p>
            <a:pPr indent="406400" algn="just" fontAlgn="auto">
              <a:lnSpc>
                <a:spcPct val="150000"/>
              </a:lnSpc>
              <a:spcBef>
                <a:spcPts val="0"/>
              </a:spcBef>
              <a:spcAft>
                <a:spcPts val="1000"/>
              </a:spcAft>
              <a:extLst>
                <a:ext uri="{35155182-B16C-46BC-9424-99874614C6A1}">
                  <wpsdc:indentchars xmlns:wpsdc="http://www.wps.cn/officeDocument/2017/drawingmlCustomData" val="200" checksum="1740828767"/>
                </a:ext>
              </a:extLst>
            </a:pPr>
            <a:r>
              <a:rPr lang="zh-CN" altLang="zh-CN" sz="16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平台会根据客户风险偏好和容忍度的不同，向投资者推荐包含不同资产类别的投资组合计划。</a:t>
            </a:r>
            <a:endParaRPr lang="zh-CN" altLang="zh-CN" sz="16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4" name="矩形 3"/>
          <p:cNvSpPr/>
          <p:nvPr/>
        </p:nvSpPr>
        <p:spPr>
          <a:xfrm>
            <a:off x="934720" y="1664335"/>
            <a:ext cx="10323830" cy="115316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TextBox 6"/>
          <p:cNvSpPr txBox="1"/>
          <p:nvPr>
            <p:custDataLst>
              <p:tags r:id="rId2"/>
            </p:custDataLst>
          </p:nvPr>
        </p:nvSpPr>
        <p:spPr>
          <a:xfrm>
            <a:off x="1294130" y="1830705"/>
            <a:ext cx="9605645" cy="829945"/>
          </a:xfrm>
          <a:prstGeom prst="rect">
            <a:avLst/>
          </a:prstGeom>
          <a:noFill/>
        </p:spPr>
        <p:txBody>
          <a:bodyPr wrap="square" rtlCol="0">
            <a:spAutoFit/>
          </a:bodyPr>
          <a:p>
            <a:pPr indent="406400" algn="just" fontAlgn="auto">
              <a:lnSpc>
                <a:spcPct val="150000"/>
              </a:lnSpc>
              <a:spcBef>
                <a:spcPts val="0"/>
              </a:spcBef>
              <a:spcAft>
                <a:spcPts val="1000"/>
              </a:spcAft>
              <a:extLst>
                <a:ext uri="{35155182-B16C-46BC-9424-99874614C6A1}">
                  <wpsdc:indentchars xmlns:wpsdc="http://www.wps.cn/officeDocument/2017/drawingmlCustomData" val="200" checksum="1740828767"/>
                </a:ext>
              </a:extLst>
            </a:pPr>
            <a:r>
              <a:rPr lang="zh-CN" altLang="zh-CN" sz="1600" kern="100" dirty="0">
                <a:solidFill>
                  <a:schemeClr val="dk1"/>
                </a:solidFill>
                <a:latin typeface="微软雅黑" panose="020B0503020204020204" charset="-122"/>
                <a:ea typeface="微软雅黑" panose="020B0503020204020204" charset="-122"/>
                <a:cs typeface="Times New Roman" panose="02020603050405020304" pitchFamily="18" charset="0"/>
              </a:rPr>
              <a:t>以权益投资为重点的同时兼顾多样性根据《通知》规定，公募基金仅可配置公募基金产品。此外，建议客户投资于本机构或者关联方管理的产品的，应当事先告知客户，并向客户充分披露潜在的利益冲突。</a:t>
            </a:r>
            <a:endParaRPr lang="zh-CN" altLang="zh-CN" sz="16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pic>
        <p:nvPicPr>
          <p:cNvPr id="100" name="图片 99"/>
          <p:cNvPicPr/>
          <p:nvPr/>
        </p:nvPicPr>
        <p:blipFill>
          <a:blip r:embed="rId3"/>
          <a:stretch>
            <a:fillRect/>
          </a:stretch>
        </p:blipFill>
        <p:spPr>
          <a:xfrm>
            <a:off x="6673215" y="3169285"/>
            <a:ext cx="4585335" cy="3069590"/>
          </a:xfrm>
          <a:prstGeom prst="rect">
            <a:avLst/>
          </a:prstGeom>
          <a:noFill/>
          <a:ln w="9525">
            <a:noFill/>
          </a:ln>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5">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100"/>
                                        </p:tgtEl>
                                        <p:attrNameLst>
                                          <p:attrName>style.visibility</p:attrName>
                                        </p:attrNameLst>
                                      </p:cBhvr>
                                      <p:to>
                                        <p:strVal val="visible"/>
                                      </p:to>
                                    </p:set>
                                    <p:animEffect transition="in" filter="strips(downLeft)">
                                      <p:cBhvr>
                                        <p:cTn id="23" dur="500"/>
                                        <p:tgtEl>
                                          <p:spTgt spid="100"/>
                                        </p:tgtEl>
                                      </p:cBhvr>
                                    </p:animEffect>
                                  </p:childTnLst>
                                </p:cTn>
                              </p:par>
                            </p:childTnLst>
                          </p:cTn>
                        </p:par>
                        <p:par>
                          <p:cTn id="24" fill="hold">
                            <p:stCondLst>
                              <p:cond delay="500"/>
                            </p:stCondLst>
                            <p:childTnLst>
                              <p:par>
                                <p:cTn id="25" presetID="12" presetClass="entr" presetSubtype="4" fill="hold" grpId="0" nodeType="after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 calcmode="lin" valueType="num">
                                      <p:cBhvr additive="base">
                                        <p:cTn id="27"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28" dur="500"/>
                                        <p:tgtEl>
                                          <p:spTgt spid="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2">
                                            <p:txEl>
                                              <p:pRg st="1" end="1"/>
                                            </p:txEl>
                                          </p:spTgt>
                                        </p:tgtEl>
                                        <p:attrNameLst>
                                          <p:attrName>style.visibility</p:attrName>
                                        </p:attrNameLst>
                                      </p:cBhvr>
                                      <p:to>
                                        <p:strVal val="visible"/>
                                      </p:to>
                                    </p:set>
                                    <p:anim calcmode="lin" valueType="num">
                                      <p:cBhvr additive="base">
                                        <p:cTn id="33"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34" dur="500"/>
                                        <p:tgtEl>
                                          <p:spTgt spid="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2">
                                            <p:txEl>
                                              <p:pRg st="2" end="2"/>
                                            </p:txEl>
                                          </p:spTgt>
                                        </p:tgtEl>
                                        <p:attrNameLst>
                                          <p:attrName>style.visibility</p:attrName>
                                        </p:attrNameLst>
                                      </p:cBhvr>
                                      <p:to>
                                        <p:strVal val="visible"/>
                                      </p:to>
                                    </p:set>
                                    <p:anim calcmode="lin" valueType="num">
                                      <p:cBhvr additive="base">
                                        <p:cTn id="39"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4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uiExpand="1" build="p"/>
      <p:bldP spid="5" grpId="0" uiExpand="1" build="p"/>
      <p:bldP spid="4"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美国公募基金投顾的试点与创新</a:t>
            </a:r>
            <a:endParaRPr lang="zh-CN" altLang="en-US">
              <a:solidFill>
                <a:schemeClr val="accent1"/>
              </a:solidFill>
            </a:endParaRPr>
          </a:p>
        </p:txBody>
      </p:sp>
      <p:grpSp>
        <p:nvGrpSpPr>
          <p:cNvPr id="16" name="组合 15"/>
          <p:cNvGrpSpPr/>
          <p:nvPr/>
        </p:nvGrpSpPr>
        <p:grpSpPr>
          <a:xfrm>
            <a:off x="634365" y="887095"/>
            <a:ext cx="3578068" cy="473075"/>
            <a:chOff x="2347" y="2773"/>
            <a:chExt cx="6423"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6231"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3075940"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（三）渠道及客户</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13" name="Rectangle 5"/>
          <p:cNvSpPr>
            <a:spLocks noChangeArrowheads="1"/>
          </p:cNvSpPr>
          <p:nvPr/>
        </p:nvSpPr>
        <p:spPr bwMode="gray">
          <a:xfrm>
            <a:off x="1061085" y="5377180"/>
            <a:ext cx="3373120" cy="784225"/>
          </a:xfrm>
          <a:custGeom>
            <a:avLst/>
            <a:gdLst/>
            <a:ahLst/>
            <a:cxnLst/>
            <a:rect l="l" t="t" r="r" b="b"/>
            <a:pathLst>
              <a:path w="2053431" h="619125">
                <a:moveTo>
                  <a:pt x="0" y="0"/>
                </a:moveTo>
                <a:lnTo>
                  <a:pt x="1912938" y="0"/>
                </a:lnTo>
                <a:lnTo>
                  <a:pt x="1912938" y="207229"/>
                </a:lnTo>
                <a:lnTo>
                  <a:pt x="2053431" y="313718"/>
                </a:lnTo>
                <a:lnTo>
                  <a:pt x="1912938" y="420207"/>
                </a:lnTo>
                <a:lnTo>
                  <a:pt x="1912938" y="619125"/>
                </a:lnTo>
                <a:lnTo>
                  <a:pt x="0" y="619125"/>
                </a:lnTo>
                <a:close/>
              </a:path>
            </a:pathLst>
          </a:custGeom>
          <a:solidFill>
            <a:srgbClr val="4353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20000"/>
              </a:lnSpc>
            </a:pPr>
            <a:r>
              <a:rPr lang="en-US" altLang="zh-CN" sz="1800" b="1" dirty="0">
                <a:solidFill>
                  <a:schemeClr val="bg1"/>
                </a:solidFill>
                <a:latin typeface="微软雅黑" panose="020B0503020204020204" charset="-122"/>
                <a:ea typeface="微软雅黑" panose="020B0503020204020204" charset="-122"/>
              </a:rPr>
              <a:t>1.</a:t>
            </a:r>
            <a:r>
              <a:rPr lang="zh-CN" altLang="en-US" sz="1800" b="1" dirty="0">
                <a:solidFill>
                  <a:schemeClr val="bg1"/>
                </a:solidFill>
                <a:latin typeface="微软雅黑" panose="020B0503020204020204" charset="-122"/>
                <a:ea typeface="微软雅黑" panose="020B0503020204020204" charset="-122"/>
              </a:rPr>
              <a:t>独立投资顾问</a:t>
            </a:r>
            <a:endParaRPr lang="zh-CN" altLang="en-US" sz="1800" b="1" dirty="0">
              <a:solidFill>
                <a:schemeClr val="bg1"/>
              </a:solidFill>
              <a:latin typeface="微软雅黑" panose="020B0503020204020204" charset="-122"/>
              <a:ea typeface="微软雅黑" panose="020B0503020204020204" charset="-122"/>
            </a:endParaRPr>
          </a:p>
        </p:txBody>
      </p:sp>
      <p:sp>
        <p:nvSpPr>
          <p:cNvPr id="7" name="Rectangle 5"/>
          <p:cNvSpPr>
            <a:spLocks noChangeArrowheads="1"/>
          </p:cNvSpPr>
          <p:nvPr/>
        </p:nvSpPr>
        <p:spPr bwMode="gray">
          <a:xfrm>
            <a:off x="4348480" y="5377180"/>
            <a:ext cx="3373120" cy="784225"/>
          </a:xfrm>
          <a:custGeom>
            <a:avLst/>
            <a:gdLst/>
            <a:ahLst/>
            <a:cxnLst/>
            <a:rect l="l" t="t" r="r" b="b"/>
            <a:pathLst>
              <a:path w="2053431" h="619125">
                <a:moveTo>
                  <a:pt x="0" y="0"/>
                </a:moveTo>
                <a:lnTo>
                  <a:pt x="1912938" y="0"/>
                </a:lnTo>
                <a:lnTo>
                  <a:pt x="1912938" y="207229"/>
                </a:lnTo>
                <a:lnTo>
                  <a:pt x="2053431" y="313718"/>
                </a:lnTo>
                <a:lnTo>
                  <a:pt x="1912938" y="420207"/>
                </a:lnTo>
                <a:lnTo>
                  <a:pt x="1912938" y="619125"/>
                </a:lnTo>
                <a:lnTo>
                  <a:pt x="0" y="619125"/>
                </a:lnTo>
                <a:lnTo>
                  <a:pt x="0" y="438859"/>
                </a:lnTo>
                <a:lnTo>
                  <a:pt x="165100" y="313718"/>
                </a:lnTo>
                <a:lnTo>
                  <a:pt x="0" y="188578"/>
                </a:lnTo>
                <a:close/>
              </a:path>
            </a:pathLst>
          </a:custGeom>
          <a:solidFill>
            <a:srgbClr val="5265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20000"/>
              </a:lnSpc>
            </a:pPr>
            <a:r>
              <a:rPr lang="en-US" altLang="zh-CN" sz="1800" b="1" dirty="0">
                <a:solidFill>
                  <a:schemeClr val="bg1"/>
                </a:solidFill>
                <a:latin typeface="微软雅黑" panose="020B0503020204020204" charset="-122"/>
                <a:ea typeface="微软雅黑" panose="020B0503020204020204" charset="-122"/>
              </a:rPr>
              <a:t>2.</a:t>
            </a:r>
            <a:r>
              <a:rPr lang="zh-CN" altLang="en-US" sz="1800" b="1" dirty="0">
                <a:solidFill>
                  <a:schemeClr val="bg1"/>
                </a:solidFill>
                <a:latin typeface="微软雅黑" panose="020B0503020204020204" charset="-122"/>
                <a:ea typeface="微软雅黑" panose="020B0503020204020204" charset="-122"/>
              </a:rPr>
              <a:t>签约</a:t>
            </a:r>
            <a:r>
              <a:rPr lang="en-US" altLang="zh-CN" sz="1800" b="1" dirty="0">
                <a:solidFill>
                  <a:schemeClr val="bg1"/>
                </a:solidFill>
                <a:latin typeface="微软雅黑" panose="020B0503020204020204" charset="-122"/>
                <a:ea typeface="微软雅黑" panose="020B0503020204020204" charset="-122"/>
              </a:rPr>
              <a:t>——</a:t>
            </a:r>
            <a:r>
              <a:rPr lang="zh-CN" altLang="en-US" sz="1800" b="1" dirty="0">
                <a:solidFill>
                  <a:schemeClr val="bg1"/>
                </a:solidFill>
                <a:latin typeface="微软雅黑" panose="020B0503020204020204" charset="-122"/>
                <a:ea typeface="微软雅黑" panose="020B0503020204020204" charset="-122"/>
              </a:rPr>
              <a:t>特许投资顾问</a:t>
            </a:r>
            <a:endParaRPr lang="zh-CN" altLang="en-US" sz="1800" b="1" dirty="0">
              <a:solidFill>
                <a:schemeClr val="bg1"/>
              </a:solidFill>
              <a:latin typeface="微软雅黑" panose="020B0503020204020204" charset="-122"/>
              <a:ea typeface="微软雅黑" panose="020B0503020204020204" charset="-122"/>
            </a:endParaRPr>
          </a:p>
        </p:txBody>
      </p:sp>
      <p:sp>
        <p:nvSpPr>
          <p:cNvPr id="8" name="Rectangle 5"/>
          <p:cNvSpPr>
            <a:spLocks noChangeArrowheads="1"/>
          </p:cNvSpPr>
          <p:nvPr/>
        </p:nvSpPr>
        <p:spPr bwMode="gray">
          <a:xfrm>
            <a:off x="7625080" y="5377180"/>
            <a:ext cx="3373120" cy="784225"/>
          </a:xfrm>
          <a:custGeom>
            <a:avLst/>
            <a:gdLst/>
            <a:ahLst/>
            <a:cxnLst/>
            <a:rect l="l" t="t" r="r" b="b"/>
            <a:pathLst>
              <a:path w="1912938" h="619125">
                <a:moveTo>
                  <a:pt x="0" y="0"/>
                </a:moveTo>
                <a:lnTo>
                  <a:pt x="1912938" y="0"/>
                </a:lnTo>
                <a:lnTo>
                  <a:pt x="1912938" y="619125"/>
                </a:lnTo>
                <a:lnTo>
                  <a:pt x="0" y="619125"/>
                </a:lnTo>
                <a:lnTo>
                  <a:pt x="0" y="438859"/>
                </a:lnTo>
                <a:lnTo>
                  <a:pt x="165100" y="313718"/>
                </a:lnTo>
                <a:lnTo>
                  <a:pt x="0" y="18857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20000"/>
              </a:lnSpc>
            </a:pPr>
            <a:r>
              <a:rPr lang="en-US" altLang="zh-CN" sz="1800" b="1" dirty="0">
                <a:solidFill>
                  <a:schemeClr val="bg1"/>
                </a:solidFill>
                <a:latin typeface="微软雅黑" panose="020B0503020204020204" charset="-122"/>
                <a:ea typeface="微软雅黑" panose="020B0503020204020204" charset="-122"/>
              </a:rPr>
              <a:t>3.</a:t>
            </a:r>
            <a:r>
              <a:rPr lang="zh-CN" altLang="en-US" sz="1800" b="1" dirty="0">
                <a:solidFill>
                  <a:schemeClr val="bg1"/>
                </a:solidFill>
                <a:latin typeface="微软雅黑" panose="020B0503020204020204" charset="-122"/>
                <a:ea typeface="微软雅黑" panose="020B0503020204020204" charset="-122"/>
              </a:rPr>
              <a:t>雇员</a:t>
            </a:r>
            <a:endParaRPr lang="zh-CN" altLang="en-US" sz="1800" b="1" dirty="0">
              <a:solidFill>
                <a:schemeClr val="bg1"/>
              </a:solidFill>
              <a:latin typeface="微软雅黑" panose="020B0503020204020204" charset="-122"/>
              <a:ea typeface="微软雅黑" panose="020B0503020204020204" charset="-122"/>
            </a:endParaRPr>
          </a:p>
        </p:txBody>
      </p:sp>
      <p:cxnSp>
        <p:nvCxnSpPr>
          <p:cNvPr id="9" name="直接连接符 8"/>
          <p:cNvCxnSpPr/>
          <p:nvPr/>
        </p:nvCxnSpPr>
        <p:spPr>
          <a:xfrm>
            <a:off x="1156970" y="2182495"/>
            <a:ext cx="0" cy="3059430"/>
          </a:xfrm>
          <a:prstGeom prst="line">
            <a:avLst/>
          </a:prstGeom>
          <a:noFill/>
          <a:ln w="9525" cap="flat" cmpd="sng" algn="ctr">
            <a:solidFill>
              <a:schemeClr val="bg1">
                <a:lumMod val="65000"/>
              </a:schemeClr>
            </a:solidFill>
            <a:prstDash val="solid"/>
            <a:headEnd type="oval" w="med" len="med"/>
            <a:tailEnd type="oval" w="med" len="med"/>
          </a:ln>
          <a:effectLst/>
        </p:spPr>
      </p:cxnSp>
      <p:sp>
        <p:nvSpPr>
          <p:cNvPr id="17" name="TextBox 6"/>
          <p:cNvSpPr txBox="1"/>
          <p:nvPr/>
        </p:nvSpPr>
        <p:spPr>
          <a:xfrm>
            <a:off x="1408430" y="2644140"/>
            <a:ext cx="2743200" cy="1477010"/>
          </a:xfrm>
          <a:prstGeom prst="rect">
            <a:avLst/>
          </a:prstGeom>
          <a:noFill/>
        </p:spPr>
        <p:txBody>
          <a:bodyPr wrap="square" rtlCol="0">
            <a:spAutoFit/>
          </a:bodyPr>
          <a:p>
            <a:pPr>
              <a:lnSpc>
                <a:spcPct val="150000"/>
              </a:lnSpc>
            </a:pPr>
            <a:r>
              <a:rPr lang="zh-CN" altLang="en-US" sz="2000" dirty="0">
                <a:solidFill>
                  <a:schemeClr val="tx1"/>
                </a:solidFill>
                <a:latin typeface="微软雅黑" panose="020B0503020204020204" charset="-122"/>
                <a:ea typeface="微软雅黑" panose="020B0503020204020204" charset="-122"/>
              </a:rPr>
              <a:t>独立投资顾问必须承担交易商的法律责任和财务责任。</a:t>
            </a:r>
            <a:endParaRPr lang="zh-CN" altLang="en-US" sz="2000" dirty="0">
              <a:solidFill>
                <a:schemeClr val="tx1"/>
              </a:solidFill>
              <a:latin typeface="微软雅黑" panose="020B0503020204020204" charset="-122"/>
              <a:ea typeface="微软雅黑" panose="020B0503020204020204" charset="-122"/>
              <a:sym typeface="+mn-ea"/>
            </a:endParaRPr>
          </a:p>
        </p:txBody>
      </p:sp>
      <p:cxnSp>
        <p:nvCxnSpPr>
          <p:cNvPr id="18" name="直接连接符 17"/>
          <p:cNvCxnSpPr/>
          <p:nvPr/>
        </p:nvCxnSpPr>
        <p:spPr>
          <a:xfrm>
            <a:off x="4445000" y="2182495"/>
            <a:ext cx="0" cy="3059430"/>
          </a:xfrm>
          <a:prstGeom prst="line">
            <a:avLst/>
          </a:prstGeom>
          <a:noFill/>
          <a:ln w="9525" cap="flat" cmpd="sng" algn="ctr">
            <a:solidFill>
              <a:schemeClr val="bg1">
                <a:lumMod val="65000"/>
              </a:schemeClr>
            </a:solidFill>
            <a:prstDash val="solid"/>
            <a:headEnd type="oval" w="med" len="med"/>
            <a:tailEnd type="oval" w="med" len="med"/>
          </a:ln>
          <a:effectLst/>
        </p:spPr>
      </p:cxnSp>
      <p:sp>
        <p:nvSpPr>
          <p:cNvPr id="19" name="TextBox 6"/>
          <p:cNvSpPr txBox="1"/>
          <p:nvPr/>
        </p:nvSpPr>
        <p:spPr>
          <a:xfrm>
            <a:off x="4676775" y="2644140"/>
            <a:ext cx="2918460" cy="1884680"/>
          </a:xfrm>
          <a:prstGeom prst="rect">
            <a:avLst/>
          </a:prstGeom>
          <a:noFill/>
        </p:spPr>
        <p:txBody>
          <a:bodyPr wrap="square" rtlCol="0">
            <a:spAutoFit/>
          </a:bodyPr>
          <a:p>
            <a:pPr>
              <a:lnSpc>
                <a:spcPct val="150000"/>
              </a:lnSpc>
            </a:pPr>
            <a:r>
              <a:rPr lang="zh-CN" altLang="en-US" sz="2000" dirty="0">
                <a:solidFill>
                  <a:schemeClr val="tx1"/>
                </a:solidFill>
                <a:latin typeface="微软雅黑" panose="020B0503020204020204" charset="-122"/>
                <a:ea typeface="微软雅黑" panose="020B0503020204020204" charset="-122"/>
              </a:rPr>
              <a:t>投资顾问可以与交易商签署协议而不用承担交易商执照规定的法律责任和财务责任。</a:t>
            </a:r>
            <a:endParaRPr lang="zh-CN" altLang="en-US" sz="2000" dirty="0">
              <a:solidFill>
                <a:schemeClr val="tx1"/>
              </a:solidFill>
              <a:latin typeface="微软雅黑" panose="020B0503020204020204" charset="-122"/>
              <a:ea typeface="微软雅黑" panose="020B0503020204020204" charset="-122"/>
            </a:endParaRPr>
          </a:p>
        </p:txBody>
      </p:sp>
      <p:cxnSp>
        <p:nvCxnSpPr>
          <p:cNvPr id="20" name="直接连接符 19"/>
          <p:cNvCxnSpPr/>
          <p:nvPr/>
        </p:nvCxnSpPr>
        <p:spPr>
          <a:xfrm>
            <a:off x="7721600" y="2182495"/>
            <a:ext cx="0" cy="3059430"/>
          </a:xfrm>
          <a:prstGeom prst="line">
            <a:avLst/>
          </a:prstGeom>
          <a:noFill/>
          <a:ln w="9525" cap="flat" cmpd="sng" algn="ctr">
            <a:solidFill>
              <a:schemeClr val="bg1">
                <a:lumMod val="65000"/>
              </a:schemeClr>
            </a:solidFill>
            <a:prstDash val="solid"/>
            <a:headEnd type="oval" w="med" len="med"/>
            <a:tailEnd type="oval" w="med" len="med"/>
          </a:ln>
          <a:effectLst/>
        </p:spPr>
      </p:cxnSp>
      <p:sp>
        <p:nvSpPr>
          <p:cNvPr id="21" name="TextBox 6"/>
          <p:cNvSpPr txBox="1"/>
          <p:nvPr/>
        </p:nvSpPr>
        <p:spPr>
          <a:xfrm>
            <a:off x="7997190" y="2644140"/>
            <a:ext cx="2918460" cy="2346325"/>
          </a:xfrm>
          <a:prstGeom prst="rect">
            <a:avLst/>
          </a:prstGeom>
          <a:noFill/>
        </p:spPr>
        <p:txBody>
          <a:bodyPr wrap="square" rtlCol="0">
            <a:spAutoFit/>
          </a:bodyPr>
          <a:p>
            <a:pPr>
              <a:lnSpc>
                <a:spcPct val="150000"/>
              </a:lnSpc>
            </a:pPr>
            <a:r>
              <a:rPr lang="zh-CN" altLang="en-US" sz="2000" dirty="0">
                <a:solidFill>
                  <a:schemeClr val="tx1"/>
                </a:solidFill>
                <a:latin typeface="微软雅黑" panose="020B0503020204020204" charset="-122"/>
                <a:ea typeface="微软雅黑" panose="020B0503020204020204" charset="-122"/>
              </a:rPr>
              <a:t>许多大的交易商支付投资顾问薪水，些投资顾问通常在一些金融机构就业，为客户提供投资顾问咨询。</a:t>
            </a:r>
            <a:endParaRPr lang="zh-CN" altLang="en-US" sz="2000" b="1" dirty="0">
              <a:solidFill>
                <a:schemeClr val="tx1"/>
              </a:solidFill>
              <a:latin typeface="微软雅黑" panose="020B0503020204020204" charset="-122"/>
              <a:ea typeface="微软雅黑" panose="020B0503020204020204" charset="-122"/>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000"/>
                            </p:stCondLst>
                            <p:childTnLst>
                              <p:par>
                                <p:cTn id="21" presetID="1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500"/>
                            </p:stCondLst>
                            <p:childTnLst>
                              <p:par>
                                <p:cTn id="31" presetID="22" presetClass="entr" presetSubtype="4"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1000"/>
                            </p:stCondLst>
                            <p:childTnLst>
                              <p:par>
                                <p:cTn id="35" presetID="12" presetClass="entr" presetSubtype="8"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p:tgtEl>
                                          <p:spTgt spid="19"/>
                                        </p:tgtEl>
                                        <p:attrNameLst>
                                          <p:attrName>ppt_x</p:attrName>
                                        </p:attrNameLst>
                                      </p:cBhvr>
                                      <p:tavLst>
                                        <p:tav tm="0">
                                          <p:val>
                                            <p:strVal val="#ppt_x-#ppt_w*1.125000"/>
                                          </p:val>
                                        </p:tav>
                                        <p:tav tm="100000">
                                          <p:val>
                                            <p:strVal val="#ppt_x"/>
                                          </p:val>
                                        </p:tav>
                                      </p:tavLst>
                                    </p:anim>
                                    <p:animEffect transition="in" filter="wipe(right)">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par>
                          <p:cTn id="44" fill="hold">
                            <p:stCondLst>
                              <p:cond delay="500"/>
                            </p:stCondLst>
                            <p:childTnLst>
                              <p:par>
                                <p:cTn id="45" presetID="22" presetClass="entr" presetSubtype="4"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childTnLst>
                          </p:cTn>
                        </p:par>
                        <p:par>
                          <p:cTn id="48" fill="hold">
                            <p:stCondLst>
                              <p:cond delay="1000"/>
                            </p:stCondLst>
                            <p:childTnLst>
                              <p:par>
                                <p:cTn id="49" presetID="1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p:tgtEl>
                                          <p:spTgt spid="21"/>
                                        </p:tgtEl>
                                        <p:attrNameLst>
                                          <p:attrName>ppt_x</p:attrName>
                                        </p:attrNameLst>
                                      </p:cBhvr>
                                      <p:tavLst>
                                        <p:tav tm="0">
                                          <p:val>
                                            <p:strVal val="#ppt_x-#ppt_w*1.125000"/>
                                          </p:val>
                                        </p:tav>
                                        <p:tav tm="100000">
                                          <p:val>
                                            <p:strVal val="#ppt_x"/>
                                          </p:val>
                                        </p:tav>
                                      </p:tavLst>
                                    </p:anim>
                                    <p:animEffect transition="in" filter="wipe(right)">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7" grpId="0" animBg="1"/>
      <p:bldP spid="8" grpId="0" animBg="1"/>
      <p:bldP spid="17" grpId="0"/>
      <p:bldP spid="19"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美国公募基金投顾的试点与创新</a:t>
            </a:r>
            <a:endParaRPr lang="zh-CN" altLang="en-US">
              <a:solidFill>
                <a:schemeClr val="accent1"/>
              </a:solidFill>
            </a:endParaRPr>
          </a:p>
        </p:txBody>
      </p:sp>
      <p:grpSp>
        <p:nvGrpSpPr>
          <p:cNvPr id="16" name="组合 15"/>
          <p:cNvGrpSpPr/>
          <p:nvPr/>
        </p:nvGrpSpPr>
        <p:grpSpPr>
          <a:xfrm>
            <a:off x="634365" y="887095"/>
            <a:ext cx="3578068" cy="473075"/>
            <a:chOff x="2347" y="2773"/>
            <a:chExt cx="6423"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6231"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3075940"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（四）收入及定价</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2" name="矩形 1"/>
          <p:cNvSpPr/>
          <p:nvPr/>
        </p:nvSpPr>
        <p:spPr>
          <a:xfrm>
            <a:off x="934720" y="1664335"/>
            <a:ext cx="10323830" cy="78168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TextBox 6"/>
          <p:cNvSpPr txBox="1"/>
          <p:nvPr>
            <p:custDataLst>
              <p:tags r:id="rId1"/>
            </p:custDataLst>
          </p:nvPr>
        </p:nvSpPr>
        <p:spPr>
          <a:xfrm>
            <a:off x="934720" y="1795780"/>
            <a:ext cx="9964420" cy="506730"/>
          </a:xfrm>
          <a:prstGeom prst="rect">
            <a:avLst/>
          </a:prstGeom>
          <a:noFill/>
        </p:spPr>
        <p:txBody>
          <a:bodyPr wrap="square" rtlCol="0">
            <a:spAutoFit/>
          </a:bodyPr>
          <a:p>
            <a:pPr indent="457200" algn="just" fontAlgn="auto">
              <a:lnSpc>
                <a:spcPct val="150000"/>
              </a:lnSpc>
              <a:spcBef>
                <a:spcPts val="0"/>
              </a:spcBef>
              <a:spcAft>
                <a:spcPts val="1000"/>
              </a:spcAft>
              <a:extLst>
                <a:ext uri="{35155182-B16C-46BC-9424-99874614C6A1}">
                  <wpsdc:indentchars xmlns:wpsdc="http://www.wps.cn/officeDocument/2017/drawingmlCustomData" val="200" checksum="59296752"/>
                </a:ext>
              </a:extLs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rPr>
              <a:t>依靠合理资产管理费定价实现溢价优势投顾试点推出，行业格局将发生潜移默化的改变。</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sp>
        <p:nvSpPr>
          <p:cNvPr id="5" name="TextBox 6"/>
          <p:cNvSpPr txBox="1"/>
          <p:nvPr>
            <p:custDataLst>
              <p:tags r:id="rId2"/>
            </p:custDataLst>
          </p:nvPr>
        </p:nvSpPr>
        <p:spPr>
          <a:xfrm>
            <a:off x="889000" y="2605405"/>
            <a:ext cx="10369550" cy="922020"/>
          </a:xfrm>
          <a:prstGeom prst="rect">
            <a:avLst/>
          </a:prstGeom>
          <a:noFill/>
        </p:spPr>
        <p:txBody>
          <a:bodyPr wrap="square" rtlCol="0">
            <a:spAutoFit/>
          </a:bodyPr>
          <a:p>
            <a:pPr indent="457200" algn="just" fontAlgn="auto">
              <a:lnSpc>
                <a:spcPct val="150000"/>
              </a:lnSpc>
              <a:spcBef>
                <a:spcPts val="0"/>
              </a:spcBef>
              <a:spcAft>
                <a:spcPts val="1000"/>
              </a:spcAft>
              <a:extLst>
                <a:ext uri="{35155182-B16C-46BC-9424-99874614C6A1}">
                  <wpsdc:indentchars xmlns:wpsdc="http://www.wps.cn/officeDocument/2017/drawingmlCustomData" val="200" checksum="59296752"/>
                </a:ext>
              </a:extLst>
            </a:pPr>
            <a:r>
              <a:rPr lang="zh-CN" altLang="zh-CN" sz="1800" b="1"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当前的格局是销售渠道收取尾随佣金，渠道和基金公司的共同利益驱动其在销售时重点推荐有激励和分成高的产品。</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pic>
        <p:nvPicPr>
          <p:cNvPr id="101" name="图片 100"/>
          <p:cNvPicPr/>
          <p:nvPr/>
        </p:nvPicPr>
        <p:blipFill>
          <a:blip r:embed="rId3"/>
          <a:stretch>
            <a:fillRect/>
          </a:stretch>
        </p:blipFill>
        <p:spPr>
          <a:xfrm>
            <a:off x="6730365" y="3388360"/>
            <a:ext cx="4370705" cy="2902585"/>
          </a:xfrm>
          <a:prstGeom prst="rect">
            <a:avLst/>
          </a:prstGeom>
          <a:noFill/>
          <a:ln w="9525">
            <a:noFill/>
          </a:ln>
        </p:spPr>
      </p:pic>
      <p:sp>
        <p:nvSpPr>
          <p:cNvPr id="10" name="TextBox 6"/>
          <p:cNvSpPr txBox="1"/>
          <p:nvPr>
            <p:custDataLst>
              <p:tags r:id="rId4"/>
            </p:custDataLst>
          </p:nvPr>
        </p:nvSpPr>
        <p:spPr>
          <a:xfrm>
            <a:off x="889000" y="3547745"/>
            <a:ext cx="5513070" cy="2584450"/>
          </a:xfrm>
          <a:prstGeom prst="rect">
            <a:avLst/>
          </a:prstGeom>
          <a:noFill/>
        </p:spPr>
        <p:txBody>
          <a:bodyPr wrap="square" rtlCol="0">
            <a:spAutoFit/>
          </a:bodyPr>
          <a:p>
            <a:pPr indent="457200" algn="just" fontAlgn="auto">
              <a:lnSpc>
                <a:spcPct val="150000"/>
              </a:lnSpc>
              <a:spcBef>
                <a:spcPts val="0"/>
              </a:spcBef>
              <a:spcAft>
                <a:spcPts val="1000"/>
              </a:spcAft>
              <a:extLst>
                <a:ext uri="{35155182-B16C-46BC-9424-99874614C6A1}">
                  <wpsdc:indentchars xmlns:wpsdc="http://www.wps.cn/officeDocument/2017/drawingmlCustomData" val="200" checksum="59296752"/>
                </a:ext>
              </a:extLs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而在新的投顾模式下，基金公司将由收取佣金的模式转为向客户收取资产管理费的模式，由原有的客户-（渠道-基金）构成的商业链条和利益分配机制转变为（客户-投顾）-基金。投资顾问从利益上站在客户一端，从而摆脱了基金公司从短期利益上站在渠道一端的代理问题，相应的基金费用也会降低。</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4">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0">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101"/>
                                        </p:tgtEl>
                                        <p:attrNameLst>
                                          <p:attrName>style.visibility</p:attrName>
                                        </p:attrNameLst>
                                      </p:cBhvr>
                                      <p:to>
                                        <p:strVal val="visible"/>
                                      </p:to>
                                    </p:set>
                                    <p:anim calcmode="lin" valueType="num">
                                      <p:cBhvr additive="base">
                                        <p:cTn id="33" dur="500" fill="hold"/>
                                        <p:tgtEl>
                                          <p:spTgt spid="101"/>
                                        </p:tgtEl>
                                        <p:attrNameLst>
                                          <p:attrName>ppt_x</p:attrName>
                                        </p:attrNameLst>
                                      </p:cBhvr>
                                      <p:tavLst>
                                        <p:tav tm="0">
                                          <p:val>
                                            <p:strVal val="1+#ppt_w/2"/>
                                          </p:val>
                                        </p:tav>
                                        <p:tav tm="100000">
                                          <p:val>
                                            <p:strVal val="#ppt_x"/>
                                          </p:val>
                                        </p:tav>
                                      </p:tavLst>
                                    </p:anim>
                                    <p:anim calcmode="lin" valueType="num">
                                      <p:cBhvr additive="base">
                                        <p:cTn id="34" dur="500" fill="hold"/>
                                        <p:tgtEl>
                                          <p:spTgt spid="1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uiExpand="1" build="p"/>
      <p:bldP spid="5" grpId="0" uiExpand="1" build="p"/>
      <p:bldP spid="2" grpId="0" bldLvl="0" animBg="1"/>
      <p:bldP spid="10"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custDataLst>
              <p:tags r:id="rId1"/>
            </p:custDataLst>
          </p:nvPr>
        </p:nvSpPr>
        <p:spPr>
          <a:xfrm>
            <a:off x="1353" y="600"/>
            <a:ext cx="6879636" cy="6879636"/>
          </a:xfrm>
          <a:prstGeom prst="rtTriangle">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3" name="任意多边形 2"/>
          <p:cNvSpPr/>
          <p:nvPr>
            <p:custDataLst>
              <p:tags r:id="rId3"/>
            </p:custDataLst>
          </p:nvPr>
        </p:nvSpPr>
        <p:spPr>
          <a:xfrm rot="5400000" flipV="1">
            <a:off x="676653" y="-15170"/>
            <a:ext cx="4576328" cy="4576328"/>
          </a:xfrm>
          <a:custGeom>
            <a:avLst/>
            <a:gdLst>
              <a:gd name="connsiteX0" fmla="*/ 0 w 4343400"/>
              <a:gd name="connsiteY0" fmla="*/ 0 h 4343400"/>
              <a:gd name="connsiteX1" fmla="*/ 4343400 w 4343400"/>
              <a:gd name="connsiteY1" fmla="*/ 4343400 h 4343400"/>
              <a:gd name="connsiteX2" fmla="*/ 3486149 w 4343400"/>
              <a:gd name="connsiteY2" fmla="*/ 4343400 h 4343400"/>
              <a:gd name="connsiteX3" fmla="*/ 0 w 4343400"/>
              <a:gd name="connsiteY3" fmla="*/ 857251 h 4343400"/>
              <a:gd name="connsiteX4" fmla="*/ 0 w 4343400"/>
              <a:gd name="connsiteY4" fmla="*/ 0 h 434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4343400">
                <a:moveTo>
                  <a:pt x="0" y="0"/>
                </a:moveTo>
                <a:lnTo>
                  <a:pt x="4343400" y="4343400"/>
                </a:lnTo>
                <a:lnTo>
                  <a:pt x="3486149" y="4343400"/>
                </a:lnTo>
                <a:lnTo>
                  <a:pt x="0" y="857251"/>
                </a:lnTo>
                <a:lnTo>
                  <a:pt x="0" y="0"/>
                </a:lnTo>
                <a:close/>
              </a:path>
            </a:pathLst>
          </a:cu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6" name="文本框 5"/>
          <p:cNvSpPr txBox="1"/>
          <p:nvPr/>
        </p:nvSpPr>
        <p:spPr>
          <a:xfrm>
            <a:off x="5571948" y="2846200"/>
            <a:ext cx="6229850" cy="993775"/>
          </a:xfrm>
          <a:prstGeom prst="rect">
            <a:avLst/>
          </a:prstGeom>
          <a:noFill/>
        </p:spPr>
        <p:txBody>
          <a:bodyPr wrap="square" rtlCol="0">
            <a:spAutoFit/>
          </a:bodyPr>
          <a:lstStyle/>
          <a:p>
            <a:pPr algn="l"/>
            <a:r>
              <a:rPr kumimoji="1" lang="zh-CN" altLang="en-US" sz="5865" b="1" dirty="0" smtClean="0">
                <a:solidFill>
                  <a:srgbClr val="43536A"/>
                </a:solidFill>
                <a:cs typeface="+mn-ea"/>
                <a:sym typeface="+mn-lt"/>
              </a:rPr>
              <a:t>互联网保险的特征</a:t>
            </a:r>
            <a:endParaRPr kumimoji="1" lang="zh-CN" altLang="en-US" sz="5865" b="1" dirty="0" smtClean="0">
              <a:solidFill>
                <a:srgbClr val="43536A"/>
              </a:solidFill>
              <a:cs typeface="+mn-ea"/>
              <a:sym typeface="+mn-lt"/>
            </a:endParaRPr>
          </a:p>
        </p:txBody>
      </p:sp>
      <p:sp>
        <p:nvSpPr>
          <p:cNvPr id="9" name="文本框 8"/>
          <p:cNvSpPr txBox="1"/>
          <p:nvPr/>
        </p:nvSpPr>
        <p:spPr>
          <a:xfrm rot="2708765">
            <a:off x="998603" y="1563600"/>
            <a:ext cx="4142229" cy="748030"/>
          </a:xfrm>
          <a:prstGeom prst="rect">
            <a:avLst/>
          </a:prstGeom>
          <a:noFill/>
        </p:spPr>
        <p:txBody>
          <a:bodyPr wrap="square" rtlCol="0">
            <a:spAutoFit/>
          </a:bodyPr>
          <a:lstStyle/>
          <a:p>
            <a:pPr algn="ctr"/>
            <a:r>
              <a:rPr kumimoji="1" lang="en-US" altLang="zh-CN" sz="4265" dirty="0">
                <a:solidFill>
                  <a:srgbClr val="43536A"/>
                </a:solidFill>
                <a:latin typeface="Agency FB" panose="020B0503020202020204" pitchFamily="34" charset="0"/>
                <a:cs typeface="+mn-ea"/>
                <a:sym typeface="+mn-lt"/>
              </a:rPr>
              <a:t>INTERNET FINANCE</a:t>
            </a:r>
            <a:endParaRPr kumimoji="1" lang="en-US" altLang="zh-CN" sz="4265" dirty="0">
              <a:solidFill>
                <a:srgbClr val="43536A"/>
              </a:solidFill>
              <a:latin typeface="Agency FB" panose="020B0503020202020204" pitchFamily="34" charset="0"/>
              <a:cs typeface="+mn-ea"/>
              <a:sym typeface="+mn-lt"/>
            </a:endParaRPr>
          </a:p>
        </p:txBody>
      </p:sp>
      <p:sp>
        <p:nvSpPr>
          <p:cNvPr id="12" name="直角三角形 11"/>
          <p:cNvSpPr/>
          <p:nvPr>
            <p:custDataLst>
              <p:tags r:id="rId4"/>
            </p:custDataLst>
          </p:nvPr>
        </p:nvSpPr>
        <p:spPr>
          <a:xfrm flipH="1">
            <a:off x="9654650" y="4561158"/>
            <a:ext cx="2537197" cy="2260893"/>
          </a:xfrm>
          <a:prstGeom prst="rtTriangle">
            <a:avLst/>
          </a:prstGeom>
          <a:solidFill>
            <a:srgbClr val="43536A"/>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2">
                  <a:lumMod val="25000"/>
                </a:schemeClr>
              </a:solidFill>
              <a:cs typeface="+mn-ea"/>
              <a:sym typeface="+mn-lt"/>
            </a:endParaRPr>
          </a:p>
        </p:txBody>
      </p:sp>
      <p:sp>
        <p:nvSpPr>
          <p:cNvPr id="16" name="直角三角形 15"/>
          <p:cNvSpPr/>
          <p:nvPr/>
        </p:nvSpPr>
        <p:spPr>
          <a:xfrm rot="13500000" flipV="1">
            <a:off x="2632875" y="-1204161"/>
            <a:ext cx="2362215" cy="2362215"/>
          </a:xfrm>
          <a:prstGeom prst="rtTriangle">
            <a:avLst/>
          </a:prstGeom>
          <a:solidFill>
            <a:srgbClr val="43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cs typeface="+mn-ea"/>
              <a:sym typeface="+mn-lt"/>
            </a:endParaRPr>
          </a:p>
        </p:txBody>
      </p:sp>
      <p:sp>
        <p:nvSpPr>
          <p:cNvPr id="4" name="平行四边形 3"/>
          <p:cNvSpPr/>
          <p:nvPr>
            <p:custDataLst>
              <p:tags r:id="rId5"/>
            </p:custDataLst>
          </p:nvPr>
        </p:nvSpPr>
        <p:spPr>
          <a:xfrm>
            <a:off x="5571948" y="4092043"/>
            <a:ext cx="2125718" cy="380953"/>
          </a:xfrm>
          <a:prstGeom prst="parallelogram">
            <a:avLst>
              <a:gd name="adj" fmla="val 35555"/>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1600" dirty="0">
                <a:solidFill>
                  <a:schemeClr val="dk1"/>
                </a:solidFill>
                <a:latin typeface="+mn-ea"/>
                <a:cs typeface="+mn-ea"/>
                <a:sym typeface="+mn-lt"/>
              </a:rPr>
              <a:t>主讲人：杨陶</a:t>
            </a:r>
            <a:endParaRPr kumimoji="1" lang="zh-CN" altLang="en-US" sz="1600" dirty="0">
              <a:solidFill>
                <a:schemeClr val="dk1"/>
              </a:solidFill>
              <a:latin typeface="+mn-ea"/>
              <a:cs typeface="+mn-ea"/>
              <a:sym typeface="+mn-lt"/>
            </a:endParaRPr>
          </a:p>
        </p:txBody>
      </p:sp>
      <p:pic>
        <p:nvPicPr>
          <p:cNvPr id="5" name="图片 4" descr="logo2"/>
          <p:cNvPicPr>
            <a:picLocks noChangeAspect="1"/>
          </p:cNvPicPr>
          <p:nvPr/>
        </p:nvPicPr>
        <p:blipFill>
          <a:blip r:embed="rId6"/>
          <a:stretch>
            <a:fillRect/>
          </a:stretch>
        </p:blipFill>
        <p:spPr>
          <a:xfrm>
            <a:off x="9654701" y="210547"/>
            <a:ext cx="2366141" cy="524869"/>
          </a:xfrm>
          <a:prstGeom prst="rect">
            <a:avLst/>
          </a:prstGeom>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500"/>
                            </p:stCondLst>
                            <p:childTnLst>
                              <p:par>
                                <p:cTn id="18" presetID="2" presetClass="entr" presetSubtype="12"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fill="hold"/>
                                        <p:tgtEl>
                                          <p:spTgt spid="12"/>
                                        </p:tgtEl>
                                        <p:attrNameLst>
                                          <p:attrName>ppt_x</p:attrName>
                                        </p:attrNameLst>
                                      </p:cBhvr>
                                      <p:tavLst>
                                        <p:tav tm="0">
                                          <p:val>
                                            <p:strVal val="0-#ppt_w/2"/>
                                          </p:val>
                                        </p:tav>
                                        <p:tav tm="100000">
                                          <p:val>
                                            <p:strVal val="#ppt_x"/>
                                          </p:val>
                                        </p:tav>
                                      </p:tavLst>
                                    </p:anim>
                                    <p:anim calcmode="lin" valueType="num">
                                      <p:cBhvr additive="base">
                                        <p:cTn id="21" dur="10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ppt_x"/>
                                          </p:val>
                                        </p:tav>
                                        <p:tav tm="100000">
                                          <p:val>
                                            <p:strVal val="#ppt_x"/>
                                          </p:val>
                                        </p:tav>
                                      </p:tavLst>
                                    </p:anim>
                                    <p:anim calcmode="lin" valueType="num">
                                      <p:cBhvr additive="base">
                                        <p:cTn id="25" dur="1000" fill="hold"/>
                                        <p:tgtEl>
                                          <p:spTgt spid="16"/>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6" grpId="0"/>
      <p:bldP spid="9" grpId="0"/>
      <p:bldP spid="12" grpId="0" bldLvl="0" animBg="1"/>
      <p:bldP spid="16"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互联网保险的特征</a:t>
            </a:r>
            <a:endParaRPr lang="zh-CN" altLang="en-US">
              <a:solidFill>
                <a:schemeClr val="accent1"/>
              </a:solidFill>
            </a:endParaRPr>
          </a:p>
        </p:txBody>
      </p:sp>
      <p:grpSp>
        <p:nvGrpSpPr>
          <p:cNvPr id="16" name="组合 15"/>
          <p:cNvGrpSpPr/>
          <p:nvPr/>
        </p:nvGrpSpPr>
        <p:grpSpPr>
          <a:xfrm>
            <a:off x="634365" y="887095"/>
            <a:ext cx="4686083" cy="473075"/>
            <a:chOff x="2347" y="2773"/>
            <a:chExt cx="8412"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8220"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3992245"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（一）保险产品趋于简单化、标准化</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3" name="矩形 2"/>
          <p:cNvSpPr/>
          <p:nvPr/>
        </p:nvSpPr>
        <p:spPr>
          <a:xfrm>
            <a:off x="934720" y="2190750"/>
            <a:ext cx="10323830" cy="417639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TextBox 6"/>
          <p:cNvSpPr txBox="1"/>
          <p:nvPr>
            <p:custDataLst>
              <p:tags r:id="rId1"/>
            </p:custDataLst>
          </p:nvPr>
        </p:nvSpPr>
        <p:spPr>
          <a:xfrm>
            <a:off x="889000" y="1581785"/>
            <a:ext cx="10593070" cy="506730"/>
          </a:xfrm>
          <a:prstGeom prst="rect">
            <a:avLst/>
          </a:prstGeom>
          <a:noFill/>
        </p:spPr>
        <p:txBody>
          <a:bodyPr wrap="square" rtlCol="0">
            <a:spAutoFit/>
          </a:bodyPr>
          <a:p>
            <a:pPr indent="457200" algn="just" fontAlgn="auto">
              <a:lnSpc>
                <a:spcPct val="150000"/>
              </a:lnSpc>
              <a:spcBef>
                <a:spcPts val="0"/>
              </a:spcBef>
              <a:spcAft>
                <a:spcPts val="1000"/>
              </a:spcAft>
              <a:extLst>
                <a:ext uri="{35155182-B16C-46BC-9424-99874614C6A1}">
                  <wpsdc:indentchars xmlns:wpsdc="http://www.wps.cn/officeDocument/2017/drawingmlCustomData" val="200" checksum="59296752"/>
                </a:ext>
              </a:extLs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rPr>
              <a:t>保险产品可分为财产保险产品和人身险保险产品。</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sp>
        <p:nvSpPr>
          <p:cNvPr id="7" name="TextBox 6"/>
          <p:cNvSpPr txBox="1"/>
          <p:nvPr>
            <p:custDataLst>
              <p:tags r:id="rId2"/>
            </p:custDataLst>
          </p:nvPr>
        </p:nvSpPr>
        <p:spPr>
          <a:xfrm>
            <a:off x="1431290" y="2506980"/>
            <a:ext cx="6506210" cy="3543300"/>
          </a:xfrm>
          <a:prstGeom prst="rect">
            <a:avLst/>
          </a:prstGeom>
          <a:noFill/>
        </p:spPr>
        <p:txBody>
          <a:bodyPr wrap="square" rtlCol="0">
            <a:spAutoFit/>
          </a:bodyPr>
          <a:p>
            <a:pPr indent="457200" algn="just" fontAlgn="auto">
              <a:lnSpc>
                <a:spcPct val="150000"/>
              </a:lnSpc>
              <a:spcBef>
                <a:spcPts val="0"/>
              </a:spcBef>
              <a:spcAft>
                <a:spcPts val="1000"/>
              </a:spcAft>
              <a:extLst>
                <a:ext uri="{35155182-B16C-46BC-9424-99874614C6A1}">
                  <wpsdc:indentchars xmlns:wpsdc="http://www.wps.cn/officeDocument/2017/drawingmlCustomData" val="200" checksum="59296752"/>
                </a:ext>
              </a:extLs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产险保费收入的75%都来自车险，而车险又是较为简单的标准化产品，适于在互联网渠道销售。目前寿险公司销售产品主要分为健康险、意外险、普通寿险。健康险和意外险的设计亦相对简单，而普通寿险中在银行渠道销售的偏理财类产品也属于标准化产品，这些产品也都可以在互联网渠道销售。</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a:p>
            <a:pPr indent="457200" algn="just" fontAlgn="auto">
              <a:lnSpc>
                <a:spcPct val="150000"/>
              </a:lnSpc>
              <a:spcBef>
                <a:spcPts val="0"/>
              </a:spcBef>
              <a:spcAft>
                <a:spcPts val="1000"/>
              </a:spcAft>
              <a:extLst>
                <a:ext uri="{35155182-B16C-46BC-9424-99874614C6A1}">
                  <wpsdc:indentchars xmlns:wpsdc="http://www.wps.cn/officeDocument/2017/drawingmlCustomData" val="200" checksum="59296752"/>
                </a:ext>
              </a:extLs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同时，互联网技术的发展将促使保险产品向标准化、简单化发展，一项关于消费者对保险需求的调查显示，71.1%的被调查者希望购买简单、易懂的保险产品。</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pic>
        <p:nvPicPr>
          <p:cNvPr id="102" name="图片 101"/>
          <p:cNvPicPr/>
          <p:nvPr/>
        </p:nvPicPr>
        <p:blipFill>
          <a:blip r:embed="rId3"/>
          <a:srcRect l="10458" r="13068"/>
          <a:stretch>
            <a:fillRect/>
          </a:stretch>
        </p:blipFill>
        <p:spPr>
          <a:xfrm>
            <a:off x="8186420" y="2362835"/>
            <a:ext cx="2716530" cy="3884295"/>
          </a:xfrm>
          <a:prstGeom prst="round2DiagRect">
            <a:avLst/>
          </a:prstGeom>
          <a:noFill/>
          <a:ln w="9525">
            <a:noFill/>
          </a:ln>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 calcmode="lin" valueType="num">
                                      <p:cBhvr additive="base">
                                        <p:cTn id="14" dur="500"/>
                                        <p:tgtEl>
                                          <p:spTgt spid="13">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102"/>
                                        </p:tgtEl>
                                        <p:attrNameLst>
                                          <p:attrName>style.visibility</p:attrName>
                                        </p:attrNameLst>
                                      </p:cBhvr>
                                      <p:to>
                                        <p:strVal val="visible"/>
                                      </p:to>
                                    </p:set>
                                    <p:animEffect transition="in" filter="fade">
                                      <p:cBhvr>
                                        <p:cTn id="23" dur="500"/>
                                        <p:tgtEl>
                                          <p:spTgt spid="102"/>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additive="base">
                                        <p:cTn id="26"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 calcmode="lin" valueType="num">
                                      <p:cBhvr additive="base">
                                        <p:cTn id="32"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up)">
                                      <p:cBhvr>
                                        <p:cTn id="33"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uiExpand="1" build="p"/>
      <p:bldP spid="7" grpId="0" uiExpand="1" build="p"/>
      <p:bldP spid="3"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互联网保险的特征</a:t>
            </a:r>
            <a:endParaRPr lang="zh-CN" altLang="en-US">
              <a:solidFill>
                <a:schemeClr val="accent1"/>
              </a:solidFill>
            </a:endParaRPr>
          </a:p>
        </p:txBody>
      </p:sp>
      <p:grpSp>
        <p:nvGrpSpPr>
          <p:cNvPr id="16" name="组合 15"/>
          <p:cNvGrpSpPr/>
          <p:nvPr/>
        </p:nvGrpSpPr>
        <p:grpSpPr>
          <a:xfrm>
            <a:off x="634365" y="887095"/>
            <a:ext cx="4686083" cy="473075"/>
            <a:chOff x="2347" y="2773"/>
            <a:chExt cx="8412"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8220"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3992245"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（二）保险产品定价更低</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2" name="矩形 1"/>
          <p:cNvSpPr/>
          <p:nvPr/>
        </p:nvSpPr>
        <p:spPr>
          <a:xfrm>
            <a:off x="934720" y="1664335"/>
            <a:ext cx="10323830" cy="85471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TextBox 6"/>
          <p:cNvSpPr txBox="1"/>
          <p:nvPr>
            <p:custDataLst>
              <p:tags r:id="rId1"/>
            </p:custDataLst>
          </p:nvPr>
        </p:nvSpPr>
        <p:spPr>
          <a:xfrm>
            <a:off x="934720" y="1795780"/>
            <a:ext cx="9964420" cy="553085"/>
          </a:xfrm>
          <a:prstGeom prst="rect">
            <a:avLst/>
          </a:prstGeom>
          <a:noFill/>
        </p:spPr>
        <p:txBody>
          <a:bodyPr wrap="square" rtlCol="0">
            <a:spAutoFit/>
          </a:bodyPr>
          <a:p>
            <a:pPr indent="508000" algn="just" fontAlgn="auto">
              <a:lnSpc>
                <a:spcPct val="150000"/>
              </a:lnSpc>
              <a:spcBef>
                <a:spcPts val="0"/>
              </a:spcBef>
              <a:spcAft>
                <a:spcPts val="1000"/>
              </a:spcAft>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保险的保费由纯保险费和附加保费两部分构成。</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sp>
        <p:nvSpPr>
          <p:cNvPr id="10" name="TextBox 6"/>
          <p:cNvSpPr txBox="1"/>
          <p:nvPr>
            <p:custDataLst>
              <p:tags r:id="rId2"/>
            </p:custDataLst>
          </p:nvPr>
        </p:nvSpPr>
        <p:spPr>
          <a:xfrm>
            <a:off x="934720" y="2894330"/>
            <a:ext cx="5038725" cy="2989580"/>
          </a:xfrm>
          <a:prstGeom prst="rect">
            <a:avLst/>
          </a:prstGeom>
          <a:noFill/>
        </p:spPr>
        <p:txBody>
          <a:bodyPr wrap="square" rtlCol="0">
            <a:spAutoFit/>
          </a:bodyPr>
          <a:p>
            <a:pPr indent="508000" algn="just" fontAlgn="auto">
              <a:lnSpc>
                <a:spcPct val="150000"/>
              </a:lnSpc>
              <a:spcBef>
                <a:spcPts val="0"/>
              </a:spcBef>
              <a:spcAft>
                <a:spcPts val="1000"/>
              </a:spcAft>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以预定时间发生概率为基础进行精算分析所得出的保险费称为纯保险费，附加保费用于保险经营过程的一切费用开支。</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a:p>
            <a:pPr indent="508000" algn="just" fontAlgn="auto">
              <a:lnSpc>
                <a:spcPct val="150000"/>
              </a:lnSpc>
              <a:spcBef>
                <a:spcPts val="0"/>
              </a:spcBef>
              <a:spcAft>
                <a:spcPts val="1000"/>
              </a:spcAft>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附加保费是用于各种业务及管理费用支出的资金的来源，互联网销售成本低，附加保费可能大幅下降。</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5" name="TextBox 6"/>
          <p:cNvSpPr txBox="1"/>
          <p:nvPr>
            <p:custDataLst>
              <p:tags r:id="rId3"/>
            </p:custDataLst>
          </p:nvPr>
        </p:nvSpPr>
        <p:spPr>
          <a:xfrm>
            <a:off x="6868795" y="2894330"/>
            <a:ext cx="4358640" cy="1476375"/>
          </a:xfrm>
          <a:prstGeom prst="rect">
            <a:avLst/>
          </a:prstGeom>
          <a:noFill/>
        </p:spPr>
        <p:txBody>
          <a:bodyPr wrap="square" rtlCol="0">
            <a:spAutoFit/>
          </a:bodyPr>
          <a:p>
            <a:pPr indent="508000" algn="just" fontAlgn="auto">
              <a:lnSpc>
                <a:spcPct val="150000"/>
              </a:lnSpc>
              <a:spcBef>
                <a:spcPts val="0"/>
              </a:spcBef>
              <a:spcAft>
                <a:spcPts val="1000"/>
              </a:spcAft>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以日本Life Net生命为例，通过压缩附加保费，可以做到部分险种保费减半。</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pic>
        <p:nvPicPr>
          <p:cNvPr id="9" name="图片 8"/>
          <p:cNvPicPr>
            <a:picLocks noChangeAspect="1"/>
          </p:cNvPicPr>
          <p:nvPr/>
        </p:nvPicPr>
        <p:blipFill>
          <a:blip r:embed="rId4"/>
          <a:stretch>
            <a:fillRect/>
          </a:stretch>
        </p:blipFill>
        <p:spPr>
          <a:xfrm>
            <a:off x="6933565" y="4509770"/>
            <a:ext cx="4293870" cy="1179195"/>
          </a:xfrm>
          <a:prstGeom prst="rect">
            <a:avLst/>
          </a:prstGeom>
        </p:spPr>
      </p:pic>
      <p:cxnSp>
        <p:nvCxnSpPr>
          <p:cNvPr id="11" name="直接连接符 10"/>
          <p:cNvCxnSpPr/>
          <p:nvPr/>
        </p:nvCxnSpPr>
        <p:spPr>
          <a:xfrm>
            <a:off x="6431280" y="2988310"/>
            <a:ext cx="0" cy="29832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4">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24" dur="50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 calcmode="lin" valueType="num">
                                      <p:cBhvr additive="base">
                                        <p:cTn id="29" dur="500"/>
                                        <p:tgtEl>
                                          <p:spTgt spid="10">
                                            <p:txEl>
                                              <p:pRg st="1" end="1"/>
                                            </p:txEl>
                                          </p:spTgt>
                                        </p:tgtEl>
                                        <p:attrNameLst>
                                          <p:attrName>ppt_y</p:attrName>
                                        </p:attrNameLst>
                                      </p:cBhvr>
                                      <p:tavLst>
                                        <p:tav tm="0">
                                          <p:val>
                                            <p:strVal val="#ppt_y+#ppt_h*1.125000"/>
                                          </p:val>
                                        </p:tav>
                                        <p:tav tm="100000">
                                          <p:val>
                                            <p:strVal val="#ppt_y"/>
                                          </p:val>
                                        </p:tav>
                                      </p:tavLst>
                                    </p:anim>
                                    <p:animEffect transition="in" filter="wipe(up)">
                                      <p:cBhvr>
                                        <p:cTn id="30" dur="500"/>
                                        <p:tgtEl>
                                          <p:spTgt spid="1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 calcmode="lin" valueType="num">
                                      <p:cBhvr additive="base">
                                        <p:cTn id="35"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36" dur="500"/>
                                        <p:tgtEl>
                                          <p:spTgt spid="5">
                                            <p:txEl>
                                              <p:pRg st="0" end="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2" presetClass="entr" presetSubtype="4"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p:tgtEl>
                                          <p:spTgt spid="9"/>
                                        </p:tgtEl>
                                        <p:attrNameLst>
                                          <p:attrName>ppt_y</p:attrName>
                                        </p:attrNameLst>
                                      </p:cBhvr>
                                      <p:tavLst>
                                        <p:tav tm="0">
                                          <p:val>
                                            <p:strVal val="#ppt_y+#ppt_h*1.125000"/>
                                          </p:val>
                                        </p:tav>
                                        <p:tav tm="100000">
                                          <p:val>
                                            <p:strVal val="#ppt_y"/>
                                          </p:val>
                                        </p:tav>
                                      </p:tavLst>
                                    </p:anim>
                                    <p:animEffect transition="in" filter="wipe(up)">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uiExpand="1" build="p"/>
      <p:bldP spid="2" grpId="0" bldLvl="0" animBg="1"/>
      <p:bldP spid="10" grpId="0" uiExpand="1" build="p"/>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众筹的构成要素</a:t>
            </a:r>
            <a:endParaRPr lang="zh-CN" altLang="en-US">
              <a:solidFill>
                <a:schemeClr val="accent1"/>
              </a:solidFill>
            </a:endParaRPr>
          </a:p>
        </p:txBody>
      </p:sp>
      <p:pic>
        <p:nvPicPr>
          <p:cNvPr id="33" name="图片 32" descr="D:\Tao_xy工作\校园-设计服务\辽宁现代服务\互联网金融\src=http_%2F%2Fm.51rzy.com%2Fxuetang%2Fupload%2Fart_img%2F2018%2F12%2F1546070925646074.png&amp;refer=http_%2F%2Fm.51rzy.jpgsrc=http_%2F%2Fm.51rzy.com%2Fxuetang%2Fupload%2Fart_img%2F2018%2F12%2F1546070925646074.png&amp;refer=http_%2F%2Fm.51rzy"/>
          <p:cNvPicPr preferRelativeResize="0">
            <a:picLocks noChangeAspect="1"/>
          </p:cNvPicPr>
          <p:nvPr>
            <p:custDataLst>
              <p:tags r:id="rId1"/>
            </p:custDataLst>
          </p:nvPr>
        </p:nvPicPr>
        <p:blipFill>
          <a:blip r:embed="rId2"/>
          <a:srcRect l="13218" r="9569"/>
          <a:stretch>
            <a:fillRect/>
          </a:stretch>
        </p:blipFill>
        <p:spPr>
          <a:xfrm>
            <a:off x="1009650" y="1909445"/>
            <a:ext cx="4578350" cy="3968115"/>
          </a:xfrm>
          <a:custGeom>
            <a:avLst/>
            <a:gdLst>
              <a:gd name="connsiteX0" fmla="*/ 0 w 4419635"/>
              <a:gd name="connsiteY0" fmla="*/ 0 h 4419635"/>
              <a:gd name="connsiteX1" fmla="*/ 3683014 w 4419635"/>
              <a:gd name="connsiteY1" fmla="*/ 0 h 4419635"/>
              <a:gd name="connsiteX2" fmla="*/ 4419635 w 4419635"/>
              <a:gd name="connsiteY2" fmla="*/ 736621 h 4419635"/>
              <a:gd name="connsiteX3" fmla="*/ 4419635 w 4419635"/>
              <a:gd name="connsiteY3" fmla="*/ 4419635 h 4419635"/>
              <a:gd name="connsiteX4" fmla="*/ 0 w 4419635"/>
              <a:gd name="connsiteY4" fmla="*/ 4419635 h 4419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9635" h="4419635">
                <a:moveTo>
                  <a:pt x="0" y="0"/>
                </a:moveTo>
                <a:lnTo>
                  <a:pt x="3683014" y="0"/>
                </a:lnTo>
                <a:lnTo>
                  <a:pt x="4419635" y="736621"/>
                </a:lnTo>
                <a:lnTo>
                  <a:pt x="4419635" y="4419635"/>
                </a:lnTo>
                <a:lnTo>
                  <a:pt x="0" y="4419635"/>
                </a:lnTo>
                <a:close/>
              </a:path>
            </a:pathLst>
          </a:custGeom>
          <a:noFill/>
        </p:spPr>
      </p:pic>
      <p:sp>
        <p:nvSpPr>
          <p:cNvPr id="13" name="TextBox 6"/>
          <p:cNvSpPr txBox="1"/>
          <p:nvPr>
            <p:custDataLst>
              <p:tags r:id="rId3"/>
            </p:custDataLst>
          </p:nvPr>
        </p:nvSpPr>
        <p:spPr>
          <a:xfrm>
            <a:off x="6078855" y="2001520"/>
            <a:ext cx="5161280" cy="3784600"/>
          </a:xfrm>
          <a:prstGeom prst="rect">
            <a:avLst/>
          </a:prstGeom>
          <a:noFill/>
        </p:spPr>
        <p:txBody>
          <a:bodyPr wrap="square" rtlCol="0">
            <a:spAutoFit/>
          </a:bodyPr>
          <a:p>
            <a:pPr indent="508000" algn="just" fontAlgn="auto">
              <a:lnSpc>
                <a:spcPct val="150000"/>
              </a:lnSpc>
              <a:extLst>
                <a:ext uri="{35155182-B16C-46BC-9424-99874614C6A1}">
                  <wpsdc:indentchars xmlns:wpsdc="http://www.wps.cn/officeDocument/2017/drawingmlCustomData" val="200" checksum="282533468"/>
                </a:ext>
              </a:extLst>
            </a:pPr>
            <a:r>
              <a:rPr lang="zh-CN" altLang="zh-CN" sz="2000" kern="100" dirty="0">
                <a:solidFill>
                  <a:schemeClr val="dk1"/>
                </a:solidFill>
                <a:effectLst/>
                <a:latin typeface="微软雅黑" panose="020B0503020204020204" charset="-122"/>
                <a:ea typeface="微软雅黑" panose="020B0503020204020204" charset="-122"/>
                <a:cs typeface="Times New Roman" panose="02020603050405020304" pitchFamily="18" charset="0"/>
              </a:rPr>
              <a:t>项目的投资者，他们通过网络上的众筹平台寻找自己喜爱的项目，然后进行合理的投资，同时投资方也想通过投资项目来获得利益回报。尤其值得注意的一点是，投资方通过众筹平台进行投资，往往并不是将自己的投资利益最大化作为最关心的问题，而是想要支持众筹平台的项目能够得以完成，此类投资方最具代表的是捐赠型投资者。</a:t>
            </a:r>
            <a:endParaRPr lang="zh-CN" altLang="zh-CN" sz="2000" kern="100" dirty="0">
              <a:solidFill>
                <a:schemeClr val="dk1"/>
              </a:solidFill>
              <a:effectLst/>
              <a:latin typeface="微软雅黑" panose="020B0503020204020204" charset="-122"/>
              <a:ea typeface="微软雅黑" panose="020B0503020204020204" charset="-122"/>
              <a:cs typeface="Times New Roman" panose="02020603050405020304" pitchFamily="18" charset="0"/>
            </a:endParaRPr>
          </a:p>
        </p:txBody>
      </p:sp>
      <p:grpSp>
        <p:nvGrpSpPr>
          <p:cNvPr id="16" name="组合 15"/>
          <p:cNvGrpSpPr/>
          <p:nvPr/>
        </p:nvGrpSpPr>
        <p:grpSpPr>
          <a:xfrm>
            <a:off x="634365" y="887095"/>
            <a:ext cx="2660015" cy="473075"/>
            <a:chOff x="2347" y="2773"/>
            <a:chExt cx="4775"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8" y="2773"/>
              <a:ext cx="4585"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2539365"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（二）投资方</a:t>
            </a:r>
            <a:endParaRPr lang="zh-CN" altLang="en-US" sz="1800" b="1" dirty="0">
              <a:solidFill>
                <a:schemeClr val="bg1"/>
              </a:solidFill>
              <a:latin typeface="微软雅黑" panose="020B0503020204020204" charset="-122"/>
              <a:ea typeface="微软雅黑" panose="020B0503020204020204" charset="-122"/>
              <a:sym typeface="+mn-ea"/>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0-#ppt_w/2"/>
                                          </p:val>
                                        </p:tav>
                                        <p:tav tm="100000">
                                          <p:val>
                                            <p:strVal val="#ppt_x"/>
                                          </p:val>
                                        </p:tav>
                                      </p:tavLst>
                                    </p:anim>
                                    <p:anim calcmode="lin" valueType="num">
                                      <p:cBhvr additive="base">
                                        <p:cTn id="16" dur="500" fill="hold"/>
                                        <p:tgtEl>
                                          <p:spTgt spid="3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互联网保险的特征</a:t>
            </a:r>
            <a:endParaRPr lang="zh-CN" altLang="en-US">
              <a:solidFill>
                <a:schemeClr val="accent1"/>
              </a:solidFill>
            </a:endParaRPr>
          </a:p>
        </p:txBody>
      </p:sp>
      <p:grpSp>
        <p:nvGrpSpPr>
          <p:cNvPr id="16" name="组合 15"/>
          <p:cNvGrpSpPr/>
          <p:nvPr/>
        </p:nvGrpSpPr>
        <p:grpSpPr>
          <a:xfrm>
            <a:off x="634365" y="887095"/>
            <a:ext cx="4686083" cy="473075"/>
            <a:chOff x="2347" y="2773"/>
            <a:chExt cx="8412"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8220"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3992245"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（三）保险也能私人定制</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10" name="TextBox 6"/>
          <p:cNvSpPr txBox="1"/>
          <p:nvPr>
            <p:custDataLst>
              <p:tags r:id="rId1"/>
            </p:custDataLst>
          </p:nvPr>
        </p:nvSpPr>
        <p:spPr>
          <a:xfrm>
            <a:off x="934720" y="1975485"/>
            <a:ext cx="10458450" cy="1014730"/>
          </a:xfrm>
          <a:prstGeom prst="rect">
            <a:avLst/>
          </a:prstGeom>
          <a:noFill/>
        </p:spPr>
        <p:txBody>
          <a:bodyPr wrap="square" rtlCol="0">
            <a:spAutoFit/>
          </a:bodyPr>
          <a:p>
            <a:pPr indent="508000" algn="just" fontAlgn="auto">
              <a:lnSpc>
                <a:spcPct val="150000"/>
              </a:lnSpc>
              <a:spcBef>
                <a:spcPts val="0"/>
              </a:spcBef>
              <a:spcAft>
                <a:spcPts val="1000"/>
              </a:spcAft>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互联网保险绝不仅仅是保险产品的互联网化，而是对商业模式的全面颠覆，互联网保险的内涵不仅涉及产品，更涉及保险企业的商业模式创新。</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pic>
        <p:nvPicPr>
          <p:cNvPr id="103" name="图片 102"/>
          <p:cNvPicPr/>
          <p:nvPr/>
        </p:nvPicPr>
        <p:blipFill>
          <a:blip r:embed="rId2"/>
          <a:stretch>
            <a:fillRect/>
          </a:stretch>
        </p:blipFill>
        <p:spPr>
          <a:xfrm>
            <a:off x="5393055" y="3380105"/>
            <a:ext cx="5882005" cy="2503170"/>
          </a:xfrm>
          <a:prstGeom prst="rect">
            <a:avLst/>
          </a:prstGeom>
          <a:noFill/>
          <a:ln w="9525">
            <a:noFill/>
          </a:ln>
        </p:spPr>
      </p:pic>
      <p:sp>
        <p:nvSpPr>
          <p:cNvPr id="3" name="TextBox 6"/>
          <p:cNvSpPr txBox="1"/>
          <p:nvPr>
            <p:custDataLst>
              <p:tags r:id="rId3"/>
            </p:custDataLst>
          </p:nvPr>
        </p:nvSpPr>
        <p:spPr>
          <a:xfrm>
            <a:off x="934720" y="3431540"/>
            <a:ext cx="4170045" cy="2399665"/>
          </a:xfrm>
          <a:prstGeom prst="rect">
            <a:avLst/>
          </a:prstGeom>
          <a:noFill/>
        </p:spPr>
        <p:txBody>
          <a:bodyPr wrap="square" rtlCol="0">
            <a:spAutoFit/>
          </a:bodyPr>
          <a:p>
            <a:pPr indent="508000" algn="just" fontAlgn="auto">
              <a:lnSpc>
                <a:spcPct val="150000"/>
              </a:lnSpc>
              <a:spcBef>
                <a:spcPts val="0"/>
              </a:spcBef>
              <a:spcAft>
                <a:spcPts val="1000"/>
              </a:spcAft>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当私人定制成为可能，长期困扰保险行业的产品和服务的同质化问题将得到解决，同时，对保险经营者来说，有了大数据以后，风险管理和成本管控将更加精细化。</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additive="base">
                                        <p:cTn id="15"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1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18" presetClass="entr" presetSubtype="12" fill="hold" nodeType="afterEffect">
                                  <p:stCondLst>
                                    <p:cond delay="0"/>
                                  </p:stCondLst>
                                  <p:childTnLst>
                                    <p:set>
                                      <p:cBhvr>
                                        <p:cTn id="25" dur="1" fill="hold">
                                          <p:stCondLst>
                                            <p:cond delay="0"/>
                                          </p:stCondLst>
                                        </p:cTn>
                                        <p:tgtEl>
                                          <p:spTgt spid="103"/>
                                        </p:tgtEl>
                                        <p:attrNameLst>
                                          <p:attrName>style.visibility</p:attrName>
                                        </p:attrNameLst>
                                      </p:cBhvr>
                                      <p:to>
                                        <p:strVal val="visible"/>
                                      </p:to>
                                    </p:set>
                                    <p:animEffect transition="in" filter="strips(downLeft)">
                                      <p:cBhvr>
                                        <p:cTn id="26"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uiExpand="1" build="p"/>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custDataLst>
              <p:tags r:id="rId1"/>
            </p:custDataLst>
          </p:nvPr>
        </p:nvSpPr>
        <p:spPr>
          <a:xfrm>
            <a:off x="1353" y="600"/>
            <a:ext cx="6879636" cy="6879636"/>
          </a:xfrm>
          <a:prstGeom prst="rtTriangle">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3" name="任意多边形 2"/>
          <p:cNvSpPr/>
          <p:nvPr>
            <p:custDataLst>
              <p:tags r:id="rId3"/>
            </p:custDataLst>
          </p:nvPr>
        </p:nvSpPr>
        <p:spPr>
          <a:xfrm rot="5400000" flipV="1">
            <a:off x="676653" y="-15170"/>
            <a:ext cx="4576328" cy="4576328"/>
          </a:xfrm>
          <a:custGeom>
            <a:avLst/>
            <a:gdLst>
              <a:gd name="connsiteX0" fmla="*/ 0 w 4343400"/>
              <a:gd name="connsiteY0" fmla="*/ 0 h 4343400"/>
              <a:gd name="connsiteX1" fmla="*/ 4343400 w 4343400"/>
              <a:gd name="connsiteY1" fmla="*/ 4343400 h 4343400"/>
              <a:gd name="connsiteX2" fmla="*/ 3486149 w 4343400"/>
              <a:gd name="connsiteY2" fmla="*/ 4343400 h 4343400"/>
              <a:gd name="connsiteX3" fmla="*/ 0 w 4343400"/>
              <a:gd name="connsiteY3" fmla="*/ 857251 h 4343400"/>
              <a:gd name="connsiteX4" fmla="*/ 0 w 4343400"/>
              <a:gd name="connsiteY4" fmla="*/ 0 h 434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4343400">
                <a:moveTo>
                  <a:pt x="0" y="0"/>
                </a:moveTo>
                <a:lnTo>
                  <a:pt x="4343400" y="4343400"/>
                </a:lnTo>
                <a:lnTo>
                  <a:pt x="3486149" y="4343400"/>
                </a:lnTo>
                <a:lnTo>
                  <a:pt x="0" y="857251"/>
                </a:lnTo>
                <a:lnTo>
                  <a:pt x="0" y="0"/>
                </a:lnTo>
                <a:close/>
              </a:path>
            </a:pathLst>
          </a:cu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6" name="文本框 5"/>
          <p:cNvSpPr txBox="1"/>
          <p:nvPr/>
        </p:nvSpPr>
        <p:spPr>
          <a:xfrm>
            <a:off x="5571948" y="2446150"/>
            <a:ext cx="6229850" cy="1896745"/>
          </a:xfrm>
          <a:prstGeom prst="rect">
            <a:avLst/>
          </a:prstGeom>
          <a:noFill/>
        </p:spPr>
        <p:txBody>
          <a:bodyPr wrap="square" rtlCol="0">
            <a:spAutoFit/>
          </a:bodyPr>
          <a:lstStyle/>
          <a:p>
            <a:pPr algn="l"/>
            <a:r>
              <a:rPr kumimoji="1" lang="zh-CN" altLang="en-US" sz="5865" b="1" dirty="0" smtClean="0">
                <a:solidFill>
                  <a:srgbClr val="43536A"/>
                </a:solidFill>
                <a:cs typeface="+mn-ea"/>
                <a:sym typeface="+mn-lt"/>
              </a:rPr>
              <a:t>互联网保险的运营模式</a:t>
            </a:r>
            <a:endParaRPr kumimoji="1" lang="zh-CN" altLang="en-US" sz="5865" b="1" dirty="0" smtClean="0">
              <a:solidFill>
                <a:srgbClr val="43536A"/>
              </a:solidFill>
              <a:cs typeface="+mn-ea"/>
              <a:sym typeface="+mn-lt"/>
            </a:endParaRPr>
          </a:p>
        </p:txBody>
      </p:sp>
      <p:sp>
        <p:nvSpPr>
          <p:cNvPr id="9" name="文本框 8"/>
          <p:cNvSpPr txBox="1"/>
          <p:nvPr/>
        </p:nvSpPr>
        <p:spPr>
          <a:xfrm rot="2708765">
            <a:off x="998603" y="1563600"/>
            <a:ext cx="4142229" cy="748030"/>
          </a:xfrm>
          <a:prstGeom prst="rect">
            <a:avLst/>
          </a:prstGeom>
          <a:noFill/>
        </p:spPr>
        <p:txBody>
          <a:bodyPr wrap="square" rtlCol="0">
            <a:spAutoFit/>
          </a:bodyPr>
          <a:lstStyle/>
          <a:p>
            <a:pPr algn="ctr"/>
            <a:r>
              <a:rPr kumimoji="1" lang="en-US" altLang="zh-CN" sz="4265" dirty="0">
                <a:solidFill>
                  <a:srgbClr val="43536A"/>
                </a:solidFill>
                <a:latin typeface="Agency FB" panose="020B0503020202020204" pitchFamily="34" charset="0"/>
                <a:cs typeface="+mn-ea"/>
                <a:sym typeface="+mn-lt"/>
              </a:rPr>
              <a:t>INTERNET FINANCE</a:t>
            </a:r>
            <a:endParaRPr kumimoji="1" lang="en-US" altLang="zh-CN" sz="4265" dirty="0">
              <a:solidFill>
                <a:srgbClr val="43536A"/>
              </a:solidFill>
              <a:latin typeface="Agency FB" panose="020B0503020202020204" pitchFamily="34" charset="0"/>
              <a:cs typeface="+mn-ea"/>
              <a:sym typeface="+mn-lt"/>
            </a:endParaRPr>
          </a:p>
        </p:txBody>
      </p:sp>
      <p:sp>
        <p:nvSpPr>
          <p:cNvPr id="12" name="直角三角形 11"/>
          <p:cNvSpPr/>
          <p:nvPr>
            <p:custDataLst>
              <p:tags r:id="rId4"/>
            </p:custDataLst>
          </p:nvPr>
        </p:nvSpPr>
        <p:spPr>
          <a:xfrm flipH="1">
            <a:off x="9654650" y="4561158"/>
            <a:ext cx="2537197" cy="2260893"/>
          </a:xfrm>
          <a:prstGeom prst="rtTriangle">
            <a:avLst/>
          </a:prstGeom>
          <a:solidFill>
            <a:srgbClr val="43536A"/>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2">
                  <a:lumMod val="25000"/>
                </a:schemeClr>
              </a:solidFill>
              <a:cs typeface="+mn-ea"/>
              <a:sym typeface="+mn-lt"/>
            </a:endParaRPr>
          </a:p>
        </p:txBody>
      </p:sp>
      <p:sp>
        <p:nvSpPr>
          <p:cNvPr id="16" name="直角三角形 15"/>
          <p:cNvSpPr/>
          <p:nvPr/>
        </p:nvSpPr>
        <p:spPr>
          <a:xfrm rot="13500000" flipV="1">
            <a:off x="2632875" y="-1204161"/>
            <a:ext cx="2362215" cy="2362215"/>
          </a:xfrm>
          <a:prstGeom prst="rtTriangle">
            <a:avLst/>
          </a:prstGeom>
          <a:solidFill>
            <a:srgbClr val="43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cs typeface="+mn-ea"/>
              <a:sym typeface="+mn-lt"/>
            </a:endParaRPr>
          </a:p>
        </p:txBody>
      </p:sp>
      <p:sp>
        <p:nvSpPr>
          <p:cNvPr id="4" name="平行四边形 3"/>
          <p:cNvSpPr/>
          <p:nvPr>
            <p:custDataLst>
              <p:tags r:id="rId5"/>
            </p:custDataLst>
          </p:nvPr>
        </p:nvSpPr>
        <p:spPr>
          <a:xfrm>
            <a:off x="5571948" y="4569563"/>
            <a:ext cx="2125718" cy="380953"/>
          </a:xfrm>
          <a:prstGeom prst="parallelogram">
            <a:avLst>
              <a:gd name="adj" fmla="val 35555"/>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1600" dirty="0">
                <a:solidFill>
                  <a:schemeClr val="dk1"/>
                </a:solidFill>
                <a:latin typeface="+mn-ea"/>
                <a:cs typeface="+mn-ea"/>
                <a:sym typeface="+mn-lt"/>
              </a:rPr>
              <a:t>主讲人：杨陶</a:t>
            </a:r>
            <a:endParaRPr kumimoji="1" lang="zh-CN" altLang="en-US" sz="1600" dirty="0">
              <a:solidFill>
                <a:schemeClr val="dk1"/>
              </a:solidFill>
              <a:latin typeface="+mn-ea"/>
              <a:cs typeface="+mn-ea"/>
              <a:sym typeface="+mn-lt"/>
            </a:endParaRPr>
          </a:p>
        </p:txBody>
      </p:sp>
      <p:pic>
        <p:nvPicPr>
          <p:cNvPr id="5" name="图片 4" descr="logo2"/>
          <p:cNvPicPr>
            <a:picLocks noChangeAspect="1"/>
          </p:cNvPicPr>
          <p:nvPr/>
        </p:nvPicPr>
        <p:blipFill>
          <a:blip r:embed="rId6"/>
          <a:stretch>
            <a:fillRect/>
          </a:stretch>
        </p:blipFill>
        <p:spPr>
          <a:xfrm>
            <a:off x="9654701" y="210547"/>
            <a:ext cx="2366141" cy="524869"/>
          </a:xfrm>
          <a:prstGeom prst="rect">
            <a:avLst/>
          </a:prstGeom>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500"/>
                            </p:stCondLst>
                            <p:childTnLst>
                              <p:par>
                                <p:cTn id="18" presetID="2" presetClass="entr" presetSubtype="12"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fill="hold"/>
                                        <p:tgtEl>
                                          <p:spTgt spid="12"/>
                                        </p:tgtEl>
                                        <p:attrNameLst>
                                          <p:attrName>ppt_x</p:attrName>
                                        </p:attrNameLst>
                                      </p:cBhvr>
                                      <p:tavLst>
                                        <p:tav tm="0">
                                          <p:val>
                                            <p:strVal val="0-#ppt_w/2"/>
                                          </p:val>
                                        </p:tav>
                                        <p:tav tm="100000">
                                          <p:val>
                                            <p:strVal val="#ppt_x"/>
                                          </p:val>
                                        </p:tav>
                                      </p:tavLst>
                                    </p:anim>
                                    <p:anim calcmode="lin" valueType="num">
                                      <p:cBhvr additive="base">
                                        <p:cTn id="21" dur="10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ppt_x"/>
                                          </p:val>
                                        </p:tav>
                                        <p:tav tm="100000">
                                          <p:val>
                                            <p:strVal val="#ppt_x"/>
                                          </p:val>
                                        </p:tav>
                                      </p:tavLst>
                                    </p:anim>
                                    <p:anim calcmode="lin" valueType="num">
                                      <p:cBhvr additive="base">
                                        <p:cTn id="25" dur="1000" fill="hold"/>
                                        <p:tgtEl>
                                          <p:spTgt spid="16"/>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6" grpId="0"/>
      <p:bldP spid="9" grpId="0"/>
      <p:bldP spid="12" grpId="0" bldLvl="0" animBg="1"/>
      <p:bldP spid="16"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t>互联网保险的运营模式</a:t>
            </a:r>
            <a:endParaRPr lang="zh-CN" altLang="en-US"/>
          </a:p>
        </p:txBody>
      </p:sp>
      <p:sp>
        <p:nvSpPr>
          <p:cNvPr id="10" name="文本框 59"/>
          <p:cNvSpPr txBox="1"/>
          <p:nvPr/>
        </p:nvSpPr>
        <p:spPr>
          <a:xfrm>
            <a:off x="4551680" y="1978660"/>
            <a:ext cx="6131560" cy="491490"/>
          </a:xfrm>
          <a:prstGeom prst="rect">
            <a:avLst/>
          </a:prstGeom>
          <a:noFill/>
          <a:ln>
            <a:solidFill>
              <a:srgbClr val="526580"/>
            </a:solidFill>
            <a:prstDash val="sysDash"/>
          </a:ln>
        </p:spPr>
        <p:txBody>
          <a:bodyPr wrap="square" rtlCol="0">
            <a:spAutoFit/>
          </a:bodyPr>
          <a:p>
            <a:pPr marL="171450" indent="0" fontAlgn="auto">
              <a:lnSpc>
                <a:spcPct val="130000"/>
              </a:lnSpc>
              <a:buFont typeface="Wingdings" panose="05000000000000000000" charset="0"/>
              <a:buNone/>
              <a:extLst>
                <a:ext uri="{35155182-B16C-46BC-9424-99874614C6A1}">
                  <wpsdc:marlchars xmlns:wpsdc="http://www.wps.cn/officeDocument/2017/drawingmlCustomData" val="100" checksum="2595161058"/>
                </a:ext>
              </a:extLst>
            </a:pPr>
            <a:r>
              <a:rPr lang="zh-CN" altLang="en-US" sz="2000" dirty="0">
                <a:solidFill>
                  <a:schemeClr val="tx1">
                    <a:lumMod val="75000"/>
                    <a:lumOff val="25000"/>
                  </a:schemeClr>
                </a:solidFill>
                <a:latin typeface="微软雅黑" panose="020B0503020204020204" charset="-122"/>
                <a:ea typeface="微软雅黑" panose="020B0503020204020204" charset="-122"/>
              </a:rPr>
              <a:t>以众安保险为代表的纯网上销售模式。</a:t>
            </a:r>
            <a:endParaRPr lang="zh-CN" altLang="en-US" sz="2000" dirty="0">
              <a:solidFill>
                <a:schemeClr val="tx1">
                  <a:lumMod val="75000"/>
                  <a:lumOff val="25000"/>
                </a:schemeClr>
              </a:solidFill>
              <a:latin typeface="微软雅黑" panose="020B0503020204020204" charset="-122"/>
              <a:ea typeface="微软雅黑" panose="020B0503020204020204" charset="-122"/>
            </a:endParaRPr>
          </a:p>
        </p:txBody>
      </p:sp>
      <p:sp>
        <p:nvSpPr>
          <p:cNvPr id="15" name="文本框 7"/>
          <p:cNvSpPr txBox="1"/>
          <p:nvPr/>
        </p:nvSpPr>
        <p:spPr>
          <a:xfrm>
            <a:off x="4551680" y="3720465"/>
            <a:ext cx="6212840" cy="2214880"/>
          </a:xfrm>
          <a:prstGeom prst="rect">
            <a:avLst/>
          </a:prstGeom>
          <a:noFill/>
          <a:ln>
            <a:solidFill>
              <a:schemeClr val="accent6">
                <a:lumMod val="60000"/>
                <a:lumOff val="40000"/>
              </a:schemeClr>
            </a:solidFill>
            <a:prstDash val="sysDash"/>
          </a:ln>
        </p:spPr>
        <p:txBody>
          <a:bodyPr wrap="square" rtlCol="0">
            <a:spAutoFit/>
          </a:bodyPr>
          <a:p>
            <a:pPr marL="171450" indent="0" fontAlgn="auto">
              <a:lnSpc>
                <a:spcPct val="150000"/>
              </a:lnSpc>
              <a:buFont typeface="Wingdings" panose="05000000000000000000" charset="0"/>
              <a:buNone/>
              <a:extLst>
                <a:ext uri="{35155182-B16C-46BC-9424-99874614C6A1}">
                  <wpsdc:marlchars xmlns:wpsdc="http://www.wps.cn/officeDocument/2017/drawingmlCustomData" val="100" checksum="2595161058"/>
                </a:ext>
              </a:extLst>
            </a:pPr>
            <a:r>
              <a:rPr lang="zh-CN" altLang="en-US" sz="2000" b="1" dirty="0">
                <a:solidFill>
                  <a:schemeClr val="tx1">
                    <a:lumMod val="75000"/>
                    <a:lumOff val="25000"/>
                  </a:schemeClr>
                </a:solidFill>
                <a:latin typeface="微软雅黑" panose="020B0503020204020204" charset="-122"/>
                <a:ea typeface="微软雅黑" panose="020B0503020204020204" charset="-122"/>
              </a:rPr>
              <a:t>第三方网络平台包括四类：</a:t>
            </a:r>
            <a:endParaRPr lang="zh-CN" altLang="en-US" sz="2000" b="1" dirty="0">
              <a:solidFill>
                <a:schemeClr val="tx1">
                  <a:lumMod val="75000"/>
                  <a:lumOff val="25000"/>
                </a:schemeClr>
              </a:solidFill>
              <a:latin typeface="微软雅黑" panose="020B0503020204020204" charset="-122"/>
              <a:ea typeface="微软雅黑" panose="020B0503020204020204" charset="-122"/>
            </a:endParaRPr>
          </a:p>
          <a:p>
            <a:pPr marL="628650" lvl="1" indent="0" fontAlgn="auto">
              <a:lnSpc>
                <a:spcPct val="150000"/>
              </a:lnSpc>
              <a:buClr>
                <a:srgbClr val="97ABBD"/>
              </a:buClr>
              <a:buFont typeface="Wingdings" panose="05000000000000000000" charset="0"/>
              <a:buChar char="l"/>
            </a:pPr>
            <a:r>
              <a:rPr lang="en-US" altLang="zh-CN" sz="1800" dirty="0">
                <a:solidFill>
                  <a:schemeClr val="tx1">
                    <a:lumMod val="75000"/>
                    <a:lumOff val="25000"/>
                  </a:schemeClr>
                </a:solidFill>
                <a:latin typeface="微软雅黑" panose="020B0503020204020204" charset="-122"/>
                <a:ea typeface="微软雅黑" panose="020B0503020204020204" charset="-122"/>
              </a:rPr>
              <a:t> </a:t>
            </a:r>
            <a:r>
              <a:rPr lang="zh-CN" altLang="en-US" sz="1800" dirty="0">
                <a:solidFill>
                  <a:schemeClr val="tx1">
                    <a:lumMod val="75000"/>
                    <a:lumOff val="25000"/>
                  </a:schemeClr>
                </a:solidFill>
                <a:latin typeface="微软雅黑" panose="020B0503020204020204" charset="-122"/>
                <a:ea typeface="微软雅黑" panose="020B0503020204020204" charset="-122"/>
              </a:rPr>
              <a:t>一是信息类网络平台；</a:t>
            </a:r>
            <a:endParaRPr lang="zh-CN" altLang="en-US" sz="1800" dirty="0">
              <a:solidFill>
                <a:schemeClr val="tx1">
                  <a:lumMod val="75000"/>
                  <a:lumOff val="25000"/>
                </a:schemeClr>
              </a:solidFill>
              <a:latin typeface="微软雅黑" panose="020B0503020204020204" charset="-122"/>
              <a:ea typeface="微软雅黑" panose="020B0503020204020204" charset="-122"/>
            </a:endParaRPr>
          </a:p>
          <a:p>
            <a:pPr marL="628650" lvl="1" indent="0" fontAlgn="auto">
              <a:lnSpc>
                <a:spcPct val="150000"/>
              </a:lnSpc>
              <a:buClr>
                <a:srgbClr val="97ABBD"/>
              </a:buClr>
              <a:buFont typeface="Wingdings" panose="05000000000000000000" charset="0"/>
              <a:buChar char="l"/>
            </a:pPr>
            <a:r>
              <a:rPr lang="en-US" altLang="zh-CN" sz="1800" dirty="0">
                <a:solidFill>
                  <a:schemeClr val="tx1">
                    <a:lumMod val="75000"/>
                    <a:lumOff val="25000"/>
                  </a:schemeClr>
                </a:solidFill>
                <a:latin typeface="微软雅黑" panose="020B0503020204020204" charset="-122"/>
                <a:ea typeface="微软雅黑" panose="020B0503020204020204" charset="-122"/>
              </a:rPr>
              <a:t> </a:t>
            </a:r>
            <a:r>
              <a:rPr lang="zh-CN" altLang="en-US" sz="1800" dirty="0">
                <a:solidFill>
                  <a:schemeClr val="tx1">
                    <a:lumMod val="75000"/>
                    <a:lumOff val="25000"/>
                  </a:schemeClr>
                </a:solidFill>
                <a:latin typeface="微软雅黑" panose="020B0503020204020204" charset="-122"/>
                <a:ea typeface="微软雅黑" panose="020B0503020204020204" charset="-122"/>
              </a:rPr>
              <a:t>二是电商平台；</a:t>
            </a:r>
            <a:endParaRPr lang="zh-CN" altLang="en-US" sz="1800" dirty="0">
              <a:solidFill>
                <a:schemeClr val="tx1">
                  <a:lumMod val="75000"/>
                  <a:lumOff val="25000"/>
                </a:schemeClr>
              </a:solidFill>
              <a:latin typeface="微软雅黑" panose="020B0503020204020204" charset="-122"/>
              <a:ea typeface="微软雅黑" panose="020B0503020204020204" charset="-122"/>
            </a:endParaRPr>
          </a:p>
          <a:p>
            <a:pPr marL="628650" lvl="1" indent="0" fontAlgn="auto">
              <a:lnSpc>
                <a:spcPct val="150000"/>
              </a:lnSpc>
              <a:buClr>
                <a:srgbClr val="97ABBD"/>
              </a:buClr>
              <a:buFont typeface="Wingdings" panose="05000000000000000000" charset="0"/>
              <a:buChar char="l"/>
            </a:pPr>
            <a:r>
              <a:rPr lang="en-US" altLang="zh-CN" sz="1800" dirty="0">
                <a:solidFill>
                  <a:schemeClr val="tx1">
                    <a:lumMod val="75000"/>
                    <a:lumOff val="25000"/>
                  </a:schemeClr>
                </a:solidFill>
                <a:latin typeface="微软雅黑" panose="020B0503020204020204" charset="-122"/>
                <a:ea typeface="微软雅黑" panose="020B0503020204020204" charset="-122"/>
              </a:rPr>
              <a:t> </a:t>
            </a:r>
            <a:r>
              <a:rPr lang="zh-CN" altLang="en-US" sz="1800" dirty="0">
                <a:solidFill>
                  <a:schemeClr val="tx1">
                    <a:lumMod val="75000"/>
                    <a:lumOff val="25000"/>
                  </a:schemeClr>
                </a:solidFill>
                <a:latin typeface="微软雅黑" panose="020B0503020204020204" charset="-122"/>
                <a:ea typeface="微软雅黑" panose="020B0503020204020204" charset="-122"/>
              </a:rPr>
              <a:t>三是第三方保险专业中介平台；</a:t>
            </a:r>
            <a:endParaRPr lang="zh-CN" altLang="en-US" sz="1800" dirty="0">
              <a:solidFill>
                <a:schemeClr val="tx1">
                  <a:lumMod val="75000"/>
                  <a:lumOff val="25000"/>
                </a:schemeClr>
              </a:solidFill>
              <a:latin typeface="微软雅黑" panose="020B0503020204020204" charset="-122"/>
              <a:ea typeface="微软雅黑" panose="020B0503020204020204" charset="-122"/>
            </a:endParaRPr>
          </a:p>
          <a:p>
            <a:pPr marL="628650" lvl="1" indent="0" fontAlgn="auto">
              <a:lnSpc>
                <a:spcPct val="150000"/>
              </a:lnSpc>
              <a:buClr>
                <a:srgbClr val="97ABBD"/>
              </a:buClr>
              <a:buFont typeface="Wingdings" panose="05000000000000000000" charset="0"/>
              <a:buChar char="l"/>
            </a:pPr>
            <a:r>
              <a:rPr lang="en-US" altLang="zh-CN" sz="1800" dirty="0">
                <a:solidFill>
                  <a:schemeClr val="tx1">
                    <a:lumMod val="75000"/>
                    <a:lumOff val="25000"/>
                  </a:schemeClr>
                </a:solidFill>
                <a:latin typeface="微软雅黑" panose="020B0503020204020204" charset="-122"/>
                <a:ea typeface="微软雅黑" panose="020B0503020204020204" charset="-122"/>
              </a:rPr>
              <a:t> </a:t>
            </a:r>
            <a:r>
              <a:rPr lang="zh-CN" altLang="en-US" sz="1800" dirty="0">
                <a:solidFill>
                  <a:schemeClr val="tx1">
                    <a:lumMod val="75000"/>
                    <a:lumOff val="25000"/>
                  </a:schemeClr>
                </a:solidFill>
                <a:latin typeface="微软雅黑" panose="020B0503020204020204" charset="-122"/>
                <a:ea typeface="微软雅黑" panose="020B0503020204020204" charset="-122"/>
              </a:rPr>
              <a:t>四是销售特定产品和服务的平台。</a:t>
            </a:r>
            <a:endParaRPr lang="zh-CN" altLang="en-US" sz="1800" dirty="0">
              <a:solidFill>
                <a:schemeClr val="tx1">
                  <a:lumMod val="75000"/>
                  <a:lumOff val="25000"/>
                </a:schemeClr>
              </a:solidFill>
              <a:latin typeface="微软雅黑" panose="020B0503020204020204" charset="-122"/>
              <a:ea typeface="微软雅黑" panose="020B0503020204020204" charset="-122"/>
            </a:endParaRPr>
          </a:p>
        </p:txBody>
      </p:sp>
      <p:grpSp>
        <p:nvGrpSpPr>
          <p:cNvPr id="16" name="组合 15"/>
          <p:cNvGrpSpPr/>
          <p:nvPr/>
        </p:nvGrpSpPr>
        <p:grpSpPr>
          <a:xfrm>
            <a:off x="2015272" y="1491189"/>
            <a:ext cx="1461552" cy="1082495"/>
            <a:chOff x="562959" y="1254450"/>
            <a:chExt cx="1133852" cy="839787"/>
          </a:xfrm>
          <a:solidFill>
            <a:srgbClr val="526580"/>
          </a:solidFill>
        </p:grpSpPr>
        <p:sp>
          <p:nvSpPr>
            <p:cNvPr id="17" name="等腰三角形 46"/>
            <p:cNvSpPr>
              <a:spLocks noChangeArrowheads="1"/>
            </p:cNvSpPr>
            <p:nvPr/>
          </p:nvSpPr>
          <p:spPr bwMode="auto">
            <a:xfrm>
              <a:off x="1482715" y="1847484"/>
              <a:ext cx="214096" cy="246664"/>
            </a:xfrm>
            <a:prstGeom prst="triangle">
              <a:avLst>
                <a:gd name="adj" fmla="val 0"/>
              </a:avLst>
            </a:prstGeom>
            <a:grpFill/>
            <a:ln>
              <a:noFill/>
            </a:ln>
          </p:spPr>
          <p:txBody>
            <a:bodyPr anchor="ctr"/>
            <a:p>
              <a:pPr algn="ctr"/>
              <a:endParaRPr lang="zh-CN" altLang="zh-CN" sz="2000">
                <a:solidFill>
                  <a:schemeClr val="bg1"/>
                </a:solidFill>
                <a:cs typeface="+mn-ea"/>
                <a:sym typeface="+mn-lt"/>
              </a:endParaRPr>
            </a:p>
          </p:txBody>
        </p:sp>
        <p:sp>
          <p:nvSpPr>
            <p:cNvPr id="18" name="矩形 44"/>
            <p:cNvSpPr>
              <a:spLocks noChangeArrowheads="1"/>
            </p:cNvSpPr>
            <p:nvPr/>
          </p:nvSpPr>
          <p:spPr bwMode="auto">
            <a:xfrm>
              <a:off x="562959" y="1254450"/>
              <a:ext cx="919426" cy="839787"/>
            </a:xfrm>
            <a:prstGeom prst="rect">
              <a:avLst/>
            </a:prstGeom>
            <a:grpFill/>
            <a:ln>
              <a:noFill/>
            </a:ln>
          </p:spPr>
          <p:txBody>
            <a:bodyPr anchor="ctr"/>
            <a:p>
              <a:pPr algn="ctr"/>
              <a:r>
                <a:rPr lang="en-US" altLang="zh-CN" sz="4000" b="1" dirty="0">
                  <a:solidFill>
                    <a:schemeClr val="bg1"/>
                  </a:solidFill>
                  <a:cs typeface="+mn-ea"/>
                  <a:sym typeface="+mn-lt"/>
                </a:rPr>
                <a:t>1</a:t>
              </a:r>
              <a:endParaRPr lang="zh-CN" altLang="en-US" sz="4000" b="1" dirty="0">
                <a:solidFill>
                  <a:schemeClr val="bg1"/>
                </a:solidFill>
                <a:cs typeface="+mn-ea"/>
                <a:sym typeface="+mn-lt"/>
              </a:endParaRPr>
            </a:p>
          </p:txBody>
        </p:sp>
      </p:grpSp>
      <p:sp>
        <p:nvSpPr>
          <p:cNvPr id="19" name="TextBox 76"/>
          <p:cNvSpPr txBox="1"/>
          <p:nvPr/>
        </p:nvSpPr>
        <p:spPr>
          <a:xfrm>
            <a:off x="1112520" y="2666365"/>
            <a:ext cx="3009900" cy="398780"/>
          </a:xfrm>
          <a:prstGeom prst="rect">
            <a:avLst/>
          </a:prstGeom>
          <a:solidFill>
            <a:srgbClr val="526580"/>
          </a:solidFill>
        </p:spPr>
        <p:txBody>
          <a:bodyPr wrap="square" rtlCol="0">
            <a:spAutoFit/>
          </a:bodyPr>
          <a:p>
            <a:pPr algn="ctr"/>
            <a:r>
              <a:rPr lang="zh-CN" altLang="zh-CN" sz="2000" dirty="0">
                <a:solidFill>
                  <a:schemeClr val="bg1"/>
                </a:solidFill>
              </a:rPr>
              <a:t>保险公司自建官方网站</a:t>
            </a:r>
            <a:endParaRPr lang="zh-CN" altLang="zh-CN" sz="2000" dirty="0">
              <a:solidFill>
                <a:schemeClr val="bg1"/>
              </a:solidFill>
            </a:endParaRPr>
          </a:p>
        </p:txBody>
      </p:sp>
      <p:grpSp>
        <p:nvGrpSpPr>
          <p:cNvPr id="20" name="组合 19"/>
          <p:cNvGrpSpPr/>
          <p:nvPr/>
        </p:nvGrpSpPr>
        <p:grpSpPr>
          <a:xfrm>
            <a:off x="2024546" y="4031189"/>
            <a:ext cx="1452027" cy="1085555"/>
            <a:chOff x="562959" y="1254450"/>
            <a:chExt cx="1126462" cy="842161"/>
          </a:xfrm>
          <a:solidFill>
            <a:schemeClr val="accent2"/>
          </a:solidFill>
        </p:grpSpPr>
        <p:sp>
          <p:nvSpPr>
            <p:cNvPr id="21" name="等腰三角形 46"/>
            <p:cNvSpPr>
              <a:spLocks noChangeArrowheads="1"/>
            </p:cNvSpPr>
            <p:nvPr/>
          </p:nvSpPr>
          <p:spPr bwMode="auto">
            <a:xfrm>
              <a:off x="1475325" y="1849947"/>
              <a:ext cx="214096" cy="246664"/>
            </a:xfrm>
            <a:prstGeom prst="triangle">
              <a:avLst>
                <a:gd name="adj" fmla="val 0"/>
              </a:avLst>
            </a:prstGeom>
            <a:grpFill/>
            <a:ln>
              <a:noFill/>
            </a:ln>
          </p:spPr>
          <p:txBody>
            <a:bodyPr anchor="ctr"/>
            <a:p>
              <a:pPr algn="ctr"/>
              <a:endParaRPr lang="zh-CN" altLang="zh-CN" sz="2000">
                <a:solidFill>
                  <a:schemeClr val="bg1"/>
                </a:solidFill>
                <a:cs typeface="+mn-ea"/>
                <a:sym typeface="+mn-lt"/>
              </a:endParaRPr>
            </a:p>
          </p:txBody>
        </p:sp>
        <p:sp>
          <p:nvSpPr>
            <p:cNvPr id="22" name="矩形 44"/>
            <p:cNvSpPr>
              <a:spLocks noChangeArrowheads="1"/>
            </p:cNvSpPr>
            <p:nvPr/>
          </p:nvSpPr>
          <p:spPr bwMode="auto">
            <a:xfrm>
              <a:off x="562959" y="1254450"/>
              <a:ext cx="919426" cy="839787"/>
            </a:xfrm>
            <a:prstGeom prst="rect">
              <a:avLst/>
            </a:prstGeom>
            <a:grpFill/>
            <a:ln>
              <a:noFill/>
            </a:ln>
          </p:spPr>
          <p:txBody>
            <a:bodyPr anchor="ctr"/>
            <a:p>
              <a:pPr algn="ctr"/>
              <a:r>
                <a:rPr lang="en-US" altLang="zh-CN" sz="4000" b="1" dirty="0">
                  <a:solidFill>
                    <a:schemeClr val="bg1"/>
                  </a:solidFill>
                  <a:cs typeface="+mn-ea"/>
                  <a:sym typeface="+mn-lt"/>
                </a:rPr>
                <a:t>2</a:t>
              </a:r>
              <a:endParaRPr lang="zh-CN" altLang="en-US" sz="4000" b="1" dirty="0">
                <a:solidFill>
                  <a:schemeClr val="bg1"/>
                </a:solidFill>
                <a:cs typeface="+mn-ea"/>
                <a:sym typeface="+mn-lt"/>
              </a:endParaRPr>
            </a:p>
          </p:txBody>
        </p:sp>
      </p:grpSp>
      <p:sp>
        <p:nvSpPr>
          <p:cNvPr id="23" name="TextBox 81"/>
          <p:cNvSpPr txBox="1"/>
          <p:nvPr/>
        </p:nvSpPr>
        <p:spPr>
          <a:xfrm>
            <a:off x="1572961" y="5193665"/>
            <a:ext cx="2088232" cy="398780"/>
          </a:xfrm>
          <a:prstGeom prst="rect">
            <a:avLst/>
          </a:prstGeom>
          <a:solidFill>
            <a:schemeClr val="accent2"/>
          </a:solidFill>
        </p:spPr>
        <p:txBody>
          <a:bodyPr wrap="square" rtlCol="0">
            <a:spAutoFit/>
          </a:bodyPr>
          <a:p>
            <a:pPr algn="ctr"/>
            <a:r>
              <a:rPr lang="zh-CN" altLang="zh-CN" sz="2000" dirty="0">
                <a:solidFill>
                  <a:schemeClr val="bg1"/>
                </a:solidFill>
              </a:rPr>
              <a:t>第三方平台</a:t>
            </a:r>
            <a:endParaRPr lang="zh-CN" altLang="zh-CN" sz="2000" dirty="0">
              <a:solidFill>
                <a:schemeClr val="bg1"/>
              </a:solidFill>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par>
                          <p:cTn id="28" fill="hold">
                            <p:stCondLst>
                              <p:cond delay="1000"/>
                            </p:stCondLst>
                            <p:childTnLst>
                              <p:par>
                                <p:cTn id="29" presetID="2" presetClass="entr" presetSubtype="2"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3" grpId="0" bldLvl="0" animBg="1"/>
      <p:bldP spid="10" grpId="0" animBg="1"/>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custDataLst>
              <p:tags r:id="rId1"/>
            </p:custDataLst>
          </p:nvPr>
        </p:nvSpPr>
        <p:spPr>
          <a:xfrm>
            <a:off x="1353" y="600"/>
            <a:ext cx="6879636" cy="6879636"/>
          </a:xfrm>
          <a:prstGeom prst="rtTriangle">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3" name="任意多边形 2"/>
          <p:cNvSpPr/>
          <p:nvPr>
            <p:custDataLst>
              <p:tags r:id="rId3"/>
            </p:custDataLst>
          </p:nvPr>
        </p:nvSpPr>
        <p:spPr>
          <a:xfrm rot="5400000" flipV="1">
            <a:off x="676653" y="-15170"/>
            <a:ext cx="4576328" cy="4576328"/>
          </a:xfrm>
          <a:custGeom>
            <a:avLst/>
            <a:gdLst>
              <a:gd name="connsiteX0" fmla="*/ 0 w 4343400"/>
              <a:gd name="connsiteY0" fmla="*/ 0 h 4343400"/>
              <a:gd name="connsiteX1" fmla="*/ 4343400 w 4343400"/>
              <a:gd name="connsiteY1" fmla="*/ 4343400 h 4343400"/>
              <a:gd name="connsiteX2" fmla="*/ 3486149 w 4343400"/>
              <a:gd name="connsiteY2" fmla="*/ 4343400 h 4343400"/>
              <a:gd name="connsiteX3" fmla="*/ 0 w 4343400"/>
              <a:gd name="connsiteY3" fmla="*/ 857251 h 4343400"/>
              <a:gd name="connsiteX4" fmla="*/ 0 w 4343400"/>
              <a:gd name="connsiteY4" fmla="*/ 0 h 434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4343400">
                <a:moveTo>
                  <a:pt x="0" y="0"/>
                </a:moveTo>
                <a:lnTo>
                  <a:pt x="4343400" y="4343400"/>
                </a:lnTo>
                <a:lnTo>
                  <a:pt x="3486149" y="4343400"/>
                </a:lnTo>
                <a:lnTo>
                  <a:pt x="0" y="857251"/>
                </a:lnTo>
                <a:lnTo>
                  <a:pt x="0" y="0"/>
                </a:lnTo>
                <a:close/>
              </a:path>
            </a:pathLst>
          </a:cu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6" name="文本框 5"/>
          <p:cNvSpPr txBox="1"/>
          <p:nvPr/>
        </p:nvSpPr>
        <p:spPr>
          <a:xfrm>
            <a:off x="5571948" y="2446150"/>
            <a:ext cx="6229850" cy="1896745"/>
          </a:xfrm>
          <a:prstGeom prst="rect">
            <a:avLst/>
          </a:prstGeom>
          <a:noFill/>
        </p:spPr>
        <p:txBody>
          <a:bodyPr wrap="square" rtlCol="0">
            <a:spAutoFit/>
          </a:bodyPr>
          <a:lstStyle/>
          <a:p>
            <a:pPr algn="l"/>
            <a:r>
              <a:rPr kumimoji="1" lang="zh-CN" altLang="en-US" sz="5865" b="1" dirty="0" smtClean="0">
                <a:solidFill>
                  <a:srgbClr val="43536A"/>
                </a:solidFill>
                <a:cs typeface="+mn-ea"/>
                <a:sym typeface="+mn-lt"/>
              </a:rPr>
              <a:t>传统保险和互联网保险运营模式比较</a:t>
            </a:r>
            <a:endParaRPr kumimoji="1" lang="zh-CN" altLang="en-US" sz="5865" b="1" dirty="0" smtClean="0">
              <a:solidFill>
                <a:srgbClr val="43536A"/>
              </a:solidFill>
              <a:cs typeface="+mn-ea"/>
              <a:sym typeface="+mn-lt"/>
            </a:endParaRPr>
          </a:p>
        </p:txBody>
      </p:sp>
      <p:sp>
        <p:nvSpPr>
          <p:cNvPr id="9" name="文本框 8"/>
          <p:cNvSpPr txBox="1"/>
          <p:nvPr/>
        </p:nvSpPr>
        <p:spPr>
          <a:xfrm rot="2708765">
            <a:off x="998603" y="1563600"/>
            <a:ext cx="4142229" cy="748030"/>
          </a:xfrm>
          <a:prstGeom prst="rect">
            <a:avLst/>
          </a:prstGeom>
          <a:noFill/>
        </p:spPr>
        <p:txBody>
          <a:bodyPr wrap="square" rtlCol="0">
            <a:spAutoFit/>
          </a:bodyPr>
          <a:lstStyle/>
          <a:p>
            <a:pPr algn="ctr"/>
            <a:r>
              <a:rPr kumimoji="1" lang="en-US" altLang="zh-CN" sz="4265" dirty="0">
                <a:solidFill>
                  <a:srgbClr val="43536A"/>
                </a:solidFill>
                <a:latin typeface="Agency FB" panose="020B0503020202020204" pitchFamily="34" charset="0"/>
                <a:cs typeface="+mn-ea"/>
                <a:sym typeface="+mn-lt"/>
              </a:rPr>
              <a:t>INTERNET FINANCE</a:t>
            </a:r>
            <a:endParaRPr kumimoji="1" lang="en-US" altLang="zh-CN" sz="4265" dirty="0">
              <a:solidFill>
                <a:srgbClr val="43536A"/>
              </a:solidFill>
              <a:latin typeface="Agency FB" panose="020B0503020202020204" pitchFamily="34" charset="0"/>
              <a:cs typeface="+mn-ea"/>
              <a:sym typeface="+mn-lt"/>
            </a:endParaRPr>
          </a:p>
        </p:txBody>
      </p:sp>
      <p:sp>
        <p:nvSpPr>
          <p:cNvPr id="12" name="直角三角形 11"/>
          <p:cNvSpPr/>
          <p:nvPr>
            <p:custDataLst>
              <p:tags r:id="rId4"/>
            </p:custDataLst>
          </p:nvPr>
        </p:nvSpPr>
        <p:spPr>
          <a:xfrm flipH="1">
            <a:off x="9654650" y="4561158"/>
            <a:ext cx="2537197" cy="2260893"/>
          </a:xfrm>
          <a:prstGeom prst="rtTriangle">
            <a:avLst/>
          </a:prstGeom>
          <a:solidFill>
            <a:srgbClr val="43536A"/>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2">
                  <a:lumMod val="25000"/>
                </a:schemeClr>
              </a:solidFill>
              <a:cs typeface="+mn-ea"/>
              <a:sym typeface="+mn-lt"/>
            </a:endParaRPr>
          </a:p>
        </p:txBody>
      </p:sp>
      <p:sp>
        <p:nvSpPr>
          <p:cNvPr id="16" name="直角三角形 15"/>
          <p:cNvSpPr/>
          <p:nvPr/>
        </p:nvSpPr>
        <p:spPr>
          <a:xfrm rot="13500000" flipV="1">
            <a:off x="2632875" y="-1204161"/>
            <a:ext cx="2362215" cy="2362215"/>
          </a:xfrm>
          <a:prstGeom prst="rtTriangle">
            <a:avLst/>
          </a:prstGeom>
          <a:solidFill>
            <a:srgbClr val="43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cs typeface="+mn-ea"/>
              <a:sym typeface="+mn-lt"/>
            </a:endParaRPr>
          </a:p>
        </p:txBody>
      </p:sp>
      <p:sp>
        <p:nvSpPr>
          <p:cNvPr id="4" name="平行四边形 3"/>
          <p:cNvSpPr/>
          <p:nvPr>
            <p:custDataLst>
              <p:tags r:id="rId5"/>
            </p:custDataLst>
          </p:nvPr>
        </p:nvSpPr>
        <p:spPr>
          <a:xfrm>
            <a:off x="5571948" y="4569563"/>
            <a:ext cx="2125718" cy="380953"/>
          </a:xfrm>
          <a:prstGeom prst="parallelogram">
            <a:avLst>
              <a:gd name="adj" fmla="val 35555"/>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1600" dirty="0">
                <a:solidFill>
                  <a:schemeClr val="dk1"/>
                </a:solidFill>
                <a:latin typeface="+mn-ea"/>
                <a:cs typeface="+mn-ea"/>
                <a:sym typeface="+mn-lt"/>
              </a:rPr>
              <a:t>主讲人：杨陶</a:t>
            </a:r>
            <a:endParaRPr kumimoji="1" lang="zh-CN" altLang="en-US" sz="1600" dirty="0">
              <a:solidFill>
                <a:schemeClr val="dk1"/>
              </a:solidFill>
              <a:latin typeface="+mn-ea"/>
              <a:cs typeface="+mn-ea"/>
              <a:sym typeface="+mn-lt"/>
            </a:endParaRPr>
          </a:p>
        </p:txBody>
      </p:sp>
      <p:pic>
        <p:nvPicPr>
          <p:cNvPr id="5" name="图片 4" descr="logo2"/>
          <p:cNvPicPr>
            <a:picLocks noChangeAspect="1"/>
          </p:cNvPicPr>
          <p:nvPr/>
        </p:nvPicPr>
        <p:blipFill>
          <a:blip r:embed="rId6"/>
          <a:stretch>
            <a:fillRect/>
          </a:stretch>
        </p:blipFill>
        <p:spPr>
          <a:xfrm>
            <a:off x="9654701" y="210547"/>
            <a:ext cx="2366141" cy="524869"/>
          </a:xfrm>
          <a:prstGeom prst="rect">
            <a:avLst/>
          </a:prstGeom>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500"/>
                            </p:stCondLst>
                            <p:childTnLst>
                              <p:par>
                                <p:cTn id="18" presetID="2" presetClass="entr" presetSubtype="12"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fill="hold"/>
                                        <p:tgtEl>
                                          <p:spTgt spid="12"/>
                                        </p:tgtEl>
                                        <p:attrNameLst>
                                          <p:attrName>ppt_x</p:attrName>
                                        </p:attrNameLst>
                                      </p:cBhvr>
                                      <p:tavLst>
                                        <p:tav tm="0">
                                          <p:val>
                                            <p:strVal val="0-#ppt_w/2"/>
                                          </p:val>
                                        </p:tav>
                                        <p:tav tm="100000">
                                          <p:val>
                                            <p:strVal val="#ppt_x"/>
                                          </p:val>
                                        </p:tav>
                                      </p:tavLst>
                                    </p:anim>
                                    <p:anim calcmode="lin" valueType="num">
                                      <p:cBhvr additive="base">
                                        <p:cTn id="21" dur="10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ppt_x"/>
                                          </p:val>
                                        </p:tav>
                                        <p:tav tm="100000">
                                          <p:val>
                                            <p:strVal val="#ppt_x"/>
                                          </p:val>
                                        </p:tav>
                                      </p:tavLst>
                                    </p:anim>
                                    <p:anim calcmode="lin" valueType="num">
                                      <p:cBhvr additive="base">
                                        <p:cTn id="25" dur="1000" fill="hold"/>
                                        <p:tgtEl>
                                          <p:spTgt spid="16"/>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6" grpId="0"/>
      <p:bldP spid="9" grpId="0"/>
      <p:bldP spid="12" grpId="0" bldLvl="0" animBg="1"/>
      <p:bldP spid="16"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nvSpPr>
        <p:spPr>
          <a:xfrm>
            <a:off x="934720" y="1664335"/>
            <a:ext cx="10323830" cy="241109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标题 5"/>
          <p:cNvSpPr>
            <a:spLocks noGrp="1"/>
          </p:cNvSpPr>
          <p:nvPr>
            <p:ph type="title"/>
          </p:nvPr>
        </p:nvSpPr>
        <p:spPr/>
        <p:txBody>
          <a:bodyPr/>
          <a:p>
            <a:r>
              <a:rPr lang="zh-CN" altLang="en-US">
                <a:solidFill>
                  <a:schemeClr val="accent1"/>
                </a:solidFill>
              </a:rPr>
              <a:t>传统保险和互联网保险运营模式比较</a:t>
            </a:r>
            <a:endParaRPr lang="zh-CN" altLang="en-US">
              <a:solidFill>
                <a:schemeClr val="accent1"/>
              </a:solidFill>
            </a:endParaRPr>
          </a:p>
        </p:txBody>
      </p:sp>
      <p:grpSp>
        <p:nvGrpSpPr>
          <p:cNvPr id="16" name="组合 15"/>
          <p:cNvGrpSpPr/>
          <p:nvPr/>
        </p:nvGrpSpPr>
        <p:grpSpPr>
          <a:xfrm>
            <a:off x="634365" y="887095"/>
            <a:ext cx="3779171" cy="473075"/>
            <a:chOff x="2347" y="2773"/>
            <a:chExt cx="6784"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6592"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3352165"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（一）组织构架比较（卢俊）</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10" name="TextBox 6"/>
          <p:cNvSpPr txBox="1"/>
          <p:nvPr>
            <p:custDataLst>
              <p:tags r:id="rId1"/>
            </p:custDataLst>
          </p:nvPr>
        </p:nvSpPr>
        <p:spPr>
          <a:xfrm>
            <a:off x="1362075" y="1929130"/>
            <a:ext cx="9467850" cy="1881505"/>
          </a:xfrm>
          <a:prstGeom prst="rect">
            <a:avLst/>
          </a:prstGeom>
          <a:noFill/>
        </p:spPr>
        <p:txBody>
          <a:bodyPr wrap="square" rtlCol="0">
            <a:spAutoFit/>
          </a:bodyPr>
          <a:p>
            <a:pPr indent="457200" algn="just" fontAlgn="auto">
              <a:lnSpc>
                <a:spcPct val="150000"/>
              </a:lnSpc>
              <a:spcBef>
                <a:spcPts val="0"/>
              </a:spcBef>
              <a:spcAft>
                <a:spcPts val="1000"/>
              </a:spcAft>
              <a:extLst>
                <a:ext uri="{35155182-B16C-46BC-9424-99874614C6A1}">
                  <wpsdc:indentchars xmlns:wpsdc="http://www.wps.cn/officeDocument/2017/drawingmlCustomData" val="200" checksum="59296752"/>
                </a:ext>
              </a:extLst>
            </a:pPr>
            <a:r>
              <a:rPr lang="zh-CN" altLang="zh-CN" sz="1800" b="1"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我国传统保险公司普遍采用的组织架构有职能制、直线职能制和事业部制组织结构。</a:t>
            </a:r>
            <a:endParaRPr lang="zh-CN" altLang="zh-CN" sz="1800" b="1"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a:p>
            <a:pPr indent="457200" algn="just" fontAlgn="auto">
              <a:lnSpc>
                <a:spcPct val="150000"/>
              </a:lnSpc>
              <a:spcBef>
                <a:spcPts val="0"/>
              </a:spcBef>
              <a:spcAft>
                <a:spcPts val="1000"/>
              </a:spcAft>
              <a:extLst>
                <a:ext uri="{35155182-B16C-46BC-9424-99874614C6A1}">
                  <wpsdc:indentchars xmlns:wpsdc="http://www.wps.cn/officeDocument/2017/drawingmlCustomData" val="200" checksum="59296752"/>
                </a:ext>
              </a:extLs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除此以外，国内大部分保险公司还有遍及全国城乡的机构网点，以人保财险为例，机构网点涵盖全国有一万多个，超过三百个服务中心，两万四千个乡镇保险保险服务站，还有二十八万个村级保险服务点。</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2" name="TextBox 6"/>
          <p:cNvSpPr txBox="1"/>
          <p:nvPr>
            <p:custDataLst>
              <p:tags r:id="rId2"/>
            </p:custDataLst>
          </p:nvPr>
        </p:nvSpPr>
        <p:spPr>
          <a:xfrm>
            <a:off x="934720" y="4789170"/>
            <a:ext cx="5066030" cy="1337945"/>
          </a:xfrm>
          <a:prstGeom prst="rect">
            <a:avLst/>
          </a:prstGeom>
          <a:noFill/>
        </p:spPr>
        <p:txBody>
          <a:bodyPr wrap="square" rtlCol="0">
            <a:spAutoFit/>
          </a:bodyPr>
          <a:p>
            <a:pPr indent="457200" algn="just" fontAlgn="auto">
              <a:lnSpc>
                <a:spcPct val="150000"/>
              </a:lnSpc>
              <a:spcBef>
                <a:spcPts val="0"/>
              </a:spcBef>
              <a:spcAft>
                <a:spcPts val="1000"/>
              </a:spcAft>
              <a:extLst>
                <a:ext uri="{35155182-B16C-46BC-9424-99874614C6A1}">
                  <wpsdc:indentchars xmlns:wpsdc="http://www.wps.cn/officeDocument/2017/drawingmlCustomData" val="200" checksum="59296752"/>
                </a:ext>
              </a:extLs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在组织架构上，传统保险公司的组织架构管理权力集中，方便统一管理，但却较为庞大臃肿。层级和分支机构众多，极具规模但不灵活。</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4" name="文本框 7"/>
          <p:cNvSpPr txBox="1"/>
          <p:nvPr/>
        </p:nvSpPr>
        <p:spPr>
          <a:xfrm>
            <a:off x="934720" y="4366260"/>
            <a:ext cx="5066665" cy="368300"/>
          </a:xfrm>
          <a:prstGeom prst="rect">
            <a:avLst/>
          </a:prstGeom>
          <a:noFill/>
          <a:ln>
            <a:solidFill>
              <a:schemeClr val="accent6">
                <a:lumMod val="60000"/>
                <a:lumOff val="40000"/>
              </a:schemeClr>
            </a:solidFill>
            <a:prstDash val="sysDash"/>
          </a:ln>
        </p:spPr>
        <p:txBody>
          <a:bodyPr wrap="square" rtlCol="0">
            <a:spAutoFit/>
          </a:bodyPr>
          <a:p>
            <a:pPr marL="171450" indent="0" fontAlgn="auto">
              <a:lnSpc>
                <a:spcPct val="100000"/>
              </a:lnSpc>
              <a:buFont typeface="Wingdings" panose="05000000000000000000" charset="0"/>
              <a:buNone/>
              <a:extLst>
                <a:ext uri="{35155182-B16C-46BC-9424-99874614C6A1}">
                  <wpsdc:marlchars xmlns:wpsdc="http://www.wps.cn/officeDocument/2017/drawingmlCustomData" val="100" checksum="2595161058"/>
                </a:ext>
              </a:extLst>
            </a:pPr>
            <a:r>
              <a:rPr lang="zh-CN" altLang="en-US" sz="1800" b="1" dirty="0">
                <a:solidFill>
                  <a:schemeClr val="accent1"/>
                </a:solidFill>
                <a:latin typeface="微软雅黑" panose="020B0503020204020204" charset="-122"/>
                <a:ea typeface="微软雅黑" panose="020B0503020204020204" charset="-122"/>
              </a:rPr>
              <a:t>传统保险公司</a:t>
            </a:r>
            <a:endParaRPr lang="zh-CN" altLang="en-US" sz="1800" b="1" dirty="0">
              <a:solidFill>
                <a:schemeClr val="accent1"/>
              </a:solidFill>
              <a:latin typeface="微软雅黑" panose="020B0503020204020204" charset="-122"/>
              <a:ea typeface="微软雅黑" panose="020B0503020204020204" charset="-122"/>
            </a:endParaRPr>
          </a:p>
        </p:txBody>
      </p:sp>
      <p:sp>
        <p:nvSpPr>
          <p:cNvPr id="5" name="TextBox 6"/>
          <p:cNvSpPr txBox="1"/>
          <p:nvPr>
            <p:custDataLst>
              <p:tags r:id="rId3"/>
            </p:custDataLst>
          </p:nvPr>
        </p:nvSpPr>
        <p:spPr>
          <a:xfrm>
            <a:off x="6570980" y="4789170"/>
            <a:ext cx="4688205" cy="1337945"/>
          </a:xfrm>
          <a:prstGeom prst="rect">
            <a:avLst/>
          </a:prstGeom>
          <a:noFill/>
        </p:spPr>
        <p:txBody>
          <a:bodyPr wrap="square" rtlCol="0">
            <a:spAutoFit/>
          </a:bodyPr>
          <a:p>
            <a:pPr indent="457200" algn="just" fontAlgn="auto">
              <a:lnSpc>
                <a:spcPct val="150000"/>
              </a:lnSpc>
              <a:spcBef>
                <a:spcPts val="0"/>
              </a:spcBef>
              <a:spcAft>
                <a:spcPts val="1000"/>
              </a:spcAft>
              <a:extLst>
                <a:ext uri="{35155182-B16C-46BC-9424-99874614C6A1}">
                  <wpsdc:indentchars xmlns:wpsdc="http://www.wps.cn/officeDocument/2017/drawingmlCustomData" val="200" checksum="59296752"/>
                </a:ext>
              </a:extLs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互联网保险公司的组织架构比较简单，大部分以知识型技术型人员为核心，分层少信息传递速度快，主管人员身兼多职。</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7" name="文本框 7"/>
          <p:cNvSpPr txBox="1"/>
          <p:nvPr/>
        </p:nvSpPr>
        <p:spPr>
          <a:xfrm>
            <a:off x="6570345" y="4366260"/>
            <a:ext cx="4688840" cy="368300"/>
          </a:xfrm>
          <a:prstGeom prst="rect">
            <a:avLst/>
          </a:prstGeom>
          <a:noFill/>
          <a:ln>
            <a:solidFill>
              <a:schemeClr val="accent6">
                <a:lumMod val="60000"/>
                <a:lumOff val="40000"/>
              </a:schemeClr>
            </a:solidFill>
            <a:prstDash val="sysDash"/>
          </a:ln>
        </p:spPr>
        <p:txBody>
          <a:bodyPr wrap="square" rtlCol="0">
            <a:spAutoFit/>
          </a:bodyPr>
          <a:p>
            <a:pPr marL="171450" indent="0" fontAlgn="auto">
              <a:lnSpc>
                <a:spcPct val="100000"/>
              </a:lnSpc>
              <a:buFont typeface="Wingdings" panose="05000000000000000000" charset="0"/>
              <a:buNone/>
              <a:extLst>
                <a:ext uri="{35155182-B16C-46BC-9424-99874614C6A1}">
                  <wpsdc:marlchars xmlns:wpsdc="http://www.wps.cn/officeDocument/2017/drawingmlCustomData" val="100" checksum="2595161058"/>
                </a:ext>
              </a:extLst>
            </a:pPr>
            <a:r>
              <a:rPr lang="zh-CN" altLang="en-US" sz="1800" b="1" dirty="0">
                <a:solidFill>
                  <a:schemeClr val="accent1"/>
                </a:solidFill>
                <a:latin typeface="微软雅黑" panose="020B0503020204020204" charset="-122"/>
                <a:ea typeface="微软雅黑" panose="020B0503020204020204" charset="-122"/>
              </a:rPr>
              <a:t>互联网保险公司</a:t>
            </a:r>
            <a:endParaRPr lang="zh-CN" altLang="en-US" sz="1800" b="1" dirty="0">
              <a:solidFill>
                <a:schemeClr val="accent1"/>
              </a:solidFill>
              <a:latin typeface="微软雅黑" panose="020B0503020204020204" charset="-122"/>
              <a:ea typeface="微软雅黑" panose="020B0503020204020204" charset="-122"/>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additive="base">
                                        <p:cTn id="15"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10">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 calcmode="lin" valueType="num">
                                      <p:cBhvr additive="base">
                                        <p:cTn id="24" dur="500"/>
                                        <p:tgtEl>
                                          <p:spTgt spid="10">
                                            <p:txEl>
                                              <p:pRg st="1" end="1"/>
                                            </p:txEl>
                                          </p:spTgt>
                                        </p:tgtEl>
                                        <p:attrNameLst>
                                          <p:attrName>ppt_y</p:attrName>
                                        </p:attrNameLst>
                                      </p:cBhvr>
                                      <p:tavLst>
                                        <p:tav tm="0">
                                          <p:val>
                                            <p:strVal val="#ppt_y+#ppt_h*1.125000"/>
                                          </p:val>
                                        </p:tav>
                                        <p:tav tm="100000">
                                          <p:val>
                                            <p:strVal val="#ppt_y"/>
                                          </p:val>
                                        </p:tav>
                                      </p:tavLst>
                                    </p:anim>
                                    <p:animEffect transition="in" filter="wipe(up)">
                                      <p:cBhvr>
                                        <p:cTn id="25" dur="500"/>
                                        <p:tgtEl>
                                          <p:spTgt spid="10">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1+#ppt_w/2"/>
                                          </p:val>
                                        </p:tav>
                                        <p:tav tm="100000">
                                          <p:val>
                                            <p:strVal val="#ppt_x"/>
                                          </p:val>
                                        </p:tav>
                                      </p:tavLst>
                                    </p:anim>
                                    <p:anim calcmode="lin" valueType="num">
                                      <p:cBhvr additive="base">
                                        <p:cTn id="31" dur="500" fill="hold"/>
                                        <p:tgtEl>
                                          <p:spTgt spid="4"/>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12" presetClass="entr" presetSubtype="4" fill="hold" grpId="0" nodeType="after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 calcmode="lin" valueType="num">
                                      <p:cBhvr additive="base">
                                        <p:cTn id="35"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36" dur="500"/>
                                        <p:tgtEl>
                                          <p:spTgt spid="2">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1+#ppt_w/2"/>
                                          </p:val>
                                        </p:tav>
                                        <p:tav tm="100000">
                                          <p:val>
                                            <p:strVal val="#ppt_x"/>
                                          </p:val>
                                        </p:tav>
                                      </p:tavLst>
                                    </p:anim>
                                    <p:anim calcmode="lin" valueType="num">
                                      <p:cBhvr additive="base">
                                        <p:cTn id="42" dur="500" fill="hold"/>
                                        <p:tgtEl>
                                          <p:spTgt spid="7"/>
                                        </p:tgtEl>
                                        <p:attrNameLst>
                                          <p:attrName>ppt_y</p:attrName>
                                        </p:attrNameLst>
                                      </p:cBhvr>
                                      <p:tavLst>
                                        <p:tav tm="0">
                                          <p:val>
                                            <p:strVal val="#ppt_y"/>
                                          </p:val>
                                        </p:tav>
                                        <p:tav tm="100000">
                                          <p:val>
                                            <p:strVal val="#ppt_y"/>
                                          </p:val>
                                        </p:tav>
                                      </p:tavLst>
                                    </p:anim>
                                  </p:childTnLst>
                                </p:cTn>
                              </p:par>
                            </p:childTnLst>
                          </p:cTn>
                        </p:par>
                        <p:par>
                          <p:cTn id="43" fill="hold">
                            <p:stCondLst>
                              <p:cond delay="500"/>
                            </p:stCondLst>
                            <p:childTnLst>
                              <p:par>
                                <p:cTn id="44" presetID="12" presetClass="entr" presetSubtype="4" fill="hold" grpId="0" nodeType="afterEffect">
                                  <p:stCondLst>
                                    <p:cond delay="0"/>
                                  </p:stCondLst>
                                  <p:childTnLst>
                                    <p:set>
                                      <p:cBhvr>
                                        <p:cTn id="45" dur="1" fill="hold">
                                          <p:stCondLst>
                                            <p:cond delay="0"/>
                                          </p:stCondLst>
                                        </p:cTn>
                                        <p:tgtEl>
                                          <p:spTgt spid="5">
                                            <p:txEl>
                                              <p:pRg st="0" end="0"/>
                                            </p:txEl>
                                          </p:spTgt>
                                        </p:tgtEl>
                                        <p:attrNameLst>
                                          <p:attrName>style.visibility</p:attrName>
                                        </p:attrNameLst>
                                      </p:cBhvr>
                                      <p:to>
                                        <p:strVal val="visible"/>
                                      </p:to>
                                    </p:set>
                                    <p:anim calcmode="lin" valueType="num">
                                      <p:cBhvr additive="base">
                                        <p:cTn id="46"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4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uiExpand="1" build="p"/>
      <p:bldP spid="2" grpId="0" uiExpand="1" build="p"/>
      <p:bldP spid="4" grpId="0" bldLvl="0" animBg="1"/>
      <p:bldP spid="5" grpId="0" uiExpand="1" build="p"/>
      <p:bldP spid="7" grpId="0" bldLvl="0" animBg="1"/>
      <p:bldP spid="8"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传统保险和互联网保险运营模式比较</a:t>
            </a:r>
            <a:endParaRPr lang="zh-CN" altLang="en-US">
              <a:solidFill>
                <a:schemeClr val="accent1"/>
              </a:solidFill>
            </a:endParaRPr>
          </a:p>
        </p:txBody>
      </p:sp>
      <p:grpSp>
        <p:nvGrpSpPr>
          <p:cNvPr id="16" name="组合 15"/>
          <p:cNvGrpSpPr/>
          <p:nvPr/>
        </p:nvGrpSpPr>
        <p:grpSpPr>
          <a:xfrm>
            <a:off x="634365" y="887095"/>
            <a:ext cx="3779171" cy="473075"/>
            <a:chOff x="2347" y="2773"/>
            <a:chExt cx="6784"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6592"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3115310"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（二） 业务模式比较</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34" name="矩形 33"/>
          <p:cNvSpPr/>
          <p:nvPr>
            <p:custDataLst>
              <p:tags r:id="rId1"/>
            </p:custDataLst>
          </p:nvPr>
        </p:nvSpPr>
        <p:spPr>
          <a:xfrm>
            <a:off x="779780" y="1570990"/>
            <a:ext cx="10632440" cy="4645660"/>
          </a:xfrm>
          <a:prstGeom prst="rect">
            <a:avLst/>
          </a:prstGeom>
          <a:noFill/>
          <a:ln>
            <a:solidFill>
              <a:schemeClr val="accent5"/>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sp>
        <p:nvSpPr>
          <p:cNvPr id="35" name="文本框 34"/>
          <p:cNvSpPr txBox="1"/>
          <p:nvPr/>
        </p:nvSpPr>
        <p:spPr>
          <a:xfrm>
            <a:off x="4493895" y="945515"/>
            <a:ext cx="3075940" cy="368300"/>
          </a:xfrm>
          <a:prstGeom prst="rect">
            <a:avLst/>
          </a:prstGeom>
          <a:noFill/>
        </p:spPr>
        <p:txBody>
          <a:bodyPr wrap="square">
            <a:spAutoFit/>
          </a:bodyPr>
          <a:p>
            <a:r>
              <a:rPr lang="zh-CN" altLang="en-US" sz="1800" b="1" dirty="0">
                <a:solidFill>
                  <a:schemeClr val="accent1"/>
                </a:solidFill>
                <a:latin typeface="微软雅黑" panose="020B0503020204020204" charset="-122"/>
                <a:ea typeface="微软雅黑" panose="020B0503020204020204" charset="-122"/>
                <a:sym typeface="+mn-ea"/>
              </a:rPr>
              <a:t>图</a:t>
            </a:r>
            <a:r>
              <a:rPr lang="en-US" altLang="zh-CN" sz="1800" b="1" dirty="0">
                <a:solidFill>
                  <a:schemeClr val="accent1"/>
                </a:solidFill>
                <a:latin typeface="微软雅黑" panose="020B0503020204020204" charset="-122"/>
                <a:ea typeface="微软雅黑" panose="020B0503020204020204" charset="-122"/>
                <a:sym typeface="+mn-ea"/>
              </a:rPr>
              <a:t>.</a:t>
            </a:r>
            <a:r>
              <a:rPr lang="zh-CN" altLang="en-US" sz="1800" b="1" dirty="0">
                <a:solidFill>
                  <a:schemeClr val="accent1"/>
                </a:solidFill>
                <a:latin typeface="微软雅黑" panose="020B0503020204020204" charset="-122"/>
                <a:ea typeface="微软雅黑" panose="020B0503020204020204" charset="-122"/>
                <a:sym typeface="+mn-ea"/>
              </a:rPr>
              <a:t>传统保险业务模式流程</a:t>
            </a:r>
            <a:endParaRPr lang="zh-CN" altLang="en-US" sz="1800" b="1" dirty="0">
              <a:solidFill>
                <a:schemeClr val="accent1"/>
              </a:solidFill>
              <a:latin typeface="微软雅黑" panose="020B0503020204020204" charset="-122"/>
              <a:ea typeface="微软雅黑" panose="020B0503020204020204" charset="-122"/>
              <a:sym typeface="+mn-ea"/>
            </a:endParaRPr>
          </a:p>
        </p:txBody>
      </p:sp>
      <p:grpSp>
        <p:nvGrpSpPr>
          <p:cNvPr id="62" name="组合 61"/>
          <p:cNvGrpSpPr/>
          <p:nvPr/>
        </p:nvGrpSpPr>
        <p:grpSpPr>
          <a:xfrm>
            <a:off x="1147445" y="2147570"/>
            <a:ext cx="9919970" cy="3634105"/>
            <a:chOff x="1807" y="3382"/>
            <a:chExt cx="15622" cy="5723"/>
          </a:xfrm>
        </p:grpSpPr>
        <p:sp>
          <p:nvSpPr>
            <p:cNvPr id="30" name="文本框 29"/>
            <p:cNvSpPr txBox="1"/>
            <p:nvPr/>
          </p:nvSpPr>
          <p:spPr>
            <a:xfrm>
              <a:off x="9163" y="7906"/>
              <a:ext cx="2448" cy="471"/>
            </a:xfrm>
            <a:prstGeom prst="rect">
              <a:avLst/>
            </a:prstGeom>
            <a:noFill/>
          </p:spPr>
          <p:txBody>
            <a:bodyPr wrap="none" rtlCol="0">
              <a:spAutoFit/>
            </a:bodyPr>
            <a:p>
              <a:r>
                <a:rPr lang="zh-CN" altLang="en-US"/>
                <a:t>前端控制更有价值</a:t>
              </a:r>
              <a:endParaRPr lang="zh-CN" altLang="en-US"/>
            </a:p>
          </p:txBody>
        </p:sp>
        <p:grpSp>
          <p:nvGrpSpPr>
            <p:cNvPr id="60" name="组合 59"/>
            <p:cNvGrpSpPr/>
            <p:nvPr/>
          </p:nvGrpSpPr>
          <p:grpSpPr>
            <a:xfrm>
              <a:off x="1807" y="3382"/>
              <a:ext cx="2268" cy="5723"/>
              <a:chOff x="1855" y="3366"/>
              <a:chExt cx="2268" cy="5723"/>
            </a:xfrm>
          </p:grpSpPr>
          <p:sp>
            <p:nvSpPr>
              <p:cNvPr id="3" name="流程图: 过程 2"/>
              <p:cNvSpPr/>
              <p:nvPr/>
            </p:nvSpPr>
            <p:spPr>
              <a:xfrm>
                <a:off x="1855" y="4797"/>
                <a:ext cx="2268" cy="680"/>
              </a:xfrm>
              <a:prstGeom prst="flowChartProcess">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t>广告</a:t>
                </a:r>
                <a:endParaRPr lang="zh-CN" altLang="en-US" sz="1400"/>
              </a:p>
            </p:txBody>
          </p:sp>
          <p:sp>
            <p:nvSpPr>
              <p:cNvPr id="9" name="圆角矩形 8"/>
              <p:cNvSpPr/>
              <p:nvPr/>
            </p:nvSpPr>
            <p:spPr>
              <a:xfrm>
                <a:off x="1855" y="3366"/>
                <a:ext cx="2268" cy="9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a:t>展业</a:t>
                </a:r>
                <a:endParaRPr lang="zh-CN" altLang="en-US" sz="1600" b="1"/>
              </a:p>
            </p:txBody>
          </p:sp>
          <p:sp>
            <p:nvSpPr>
              <p:cNvPr id="13" name="流程图: 过程 12"/>
              <p:cNvSpPr/>
              <p:nvPr/>
            </p:nvSpPr>
            <p:spPr>
              <a:xfrm>
                <a:off x="1855" y="6001"/>
                <a:ext cx="2268" cy="680"/>
              </a:xfrm>
              <a:prstGeom prst="flowChartProcess">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t>宣传</a:t>
                </a:r>
                <a:endParaRPr lang="zh-CN" altLang="en-US" sz="1400"/>
              </a:p>
            </p:txBody>
          </p:sp>
          <p:sp>
            <p:nvSpPr>
              <p:cNvPr id="17" name="流程图: 过程 16"/>
              <p:cNvSpPr/>
              <p:nvPr/>
            </p:nvSpPr>
            <p:spPr>
              <a:xfrm>
                <a:off x="1855" y="7205"/>
                <a:ext cx="2268" cy="680"/>
              </a:xfrm>
              <a:prstGeom prst="flowChartProcess">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t>代理人</a:t>
                </a:r>
                <a:endParaRPr lang="zh-CN" altLang="en-US" sz="1400"/>
              </a:p>
            </p:txBody>
          </p:sp>
          <p:sp>
            <p:nvSpPr>
              <p:cNvPr id="22" name="流程图: 过程 21"/>
              <p:cNvSpPr/>
              <p:nvPr/>
            </p:nvSpPr>
            <p:spPr>
              <a:xfrm>
                <a:off x="1855" y="8409"/>
                <a:ext cx="2268" cy="680"/>
              </a:xfrm>
              <a:prstGeom prst="flowChartProcess">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sym typeface="+mn-ea"/>
                  </a:rPr>
                  <a:t>中介渠道</a:t>
                </a:r>
                <a:endParaRPr lang="zh-CN" altLang="en-US" sz="1400">
                  <a:sym typeface="+mn-ea"/>
                </a:endParaRPr>
              </a:p>
            </p:txBody>
          </p:sp>
        </p:grpSp>
        <p:cxnSp>
          <p:nvCxnSpPr>
            <p:cNvPr id="39" name="肘形连接符 38"/>
            <p:cNvCxnSpPr/>
            <p:nvPr/>
          </p:nvCxnSpPr>
          <p:spPr>
            <a:xfrm rot="5400000" flipV="1">
              <a:off x="9219" y="4557"/>
              <a:ext cx="2336" cy="4208"/>
            </a:xfrm>
            <a:prstGeom prst="bentConnector2">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a:off x="4478" y="3382"/>
              <a:ext cx="2268" cy="3315"/>
              <a:chOff x="5123" y="3366"/>
              <a:chExt cx="2268" cy="3315"/>
            </a:xfrm>
          </p:grpSpPr>
          <p:sp>
            <p:nvSpPr>
              <p:cNvPr id="11" name="流程图: 过程 10"/>
              <p:cNvSpPr/>
              <p:nvPr/>
            </p:nvSpPr>
            <p:spPr>
              <a:xfrm>
                <a:off x="5123" y="4797"/>
                <a:ext cx="2268" cy="680"/>
              </a:xfrm>
              <a:prstGeom prst="flowChartProcess">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t>需求分析</a:t>
                </a:r>
                <a:endParaRPr lang="zh-CN" altLang="en-US" sz="1400"/>
              </a:p>
            </p:txBody>
          </p:sp>
          <p:sp>
            <p:nvSpPr>
              <p:cNvPr id="24" name="圆角矩形 23"/>
              <p:cNvSpPr/>
              <p:nvPr/>
            </p:nvSpPr>
            <p:spPr>
              <a:xfrm>
                <a:off x="5123" y="3366"/>
                <a:ext cx="2268" cy="9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a:t>投保</a:t>
                </a:r>
                <a:endParaRPr lang="zh-CN" altLang="en-US" sz="1600" b="1"/>
              </a:p>
            </p:txBody>
          </p:sp>
          <p:sp>
            <p:nvSpPr>
              <p:cNvPr id="25" name="流程图: 过程 24"/>
              <p:cNvSpPr/>
              <p:nvPr/>
            </p:nvSpPr>
            <p:spPr>
              <a:xfrm>
                <a:off x="5123" y="6001"/>
                <a:ext cx="2268" cy="680"/>
              </a:xfrm>
              <a:prstGeom prst="flowChartProcess">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t>险种选择</a:t>
                </a:r>
                <a:endParaRPr lang="zh-CN" altLang="en-US" sz="1400"/>
              </a:p>
            </p:txBody>
          </p:sp>
        </p:grpSp>
        <p:grpSp>
          <p:nvGrpSpPr>
            <p:cNvPr id="58" name="组合 57"/>
            <p:cNvGrpSpPr/>
            <p:nvPr/>
          </p:nvGrpSpPr>
          <p:grpSpPr>
            <a:xfrm>
              <a:off x="7149" y="3382"/>
              <a:ext cx="2268" cy="2111"/>
              <a:chOff x="8325" y="3366"/>
              <a:chExt cx="2268" cy="2111"/>
            </a:xfrm>
          </p:grpSpPr>
          <p:sp>
            <p:nvSpPr>
              <p:cNvPr id="28" name="流程图: 过程 27"/>
              <p:cNvSpPr/>
              <p:nvPr/>
            </p:nvSpPr>
            <p:spPr>
              <a:xfrm>
                <a:off x="8325" y="4797"/>
                <a:ext cx="2268" cy="680"/>
              </a:xfrm>
              <a:prstGeom prst="flowChartProcess">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t>风险控制</a:t>
                </a:r>
                <a:endParaRPr lang="zh-CN" altLang="en-US" sz="1400"/>
              </a:p>
            </p:txBody>
          </p:sp>
          <p:sp>
            <p:nvSpPr>
              <p:cNvPr id="29" name="圆角矩形 28"/>
              <p:cNvSpPr/>
              <p:nvPr/>
            </p:nvSpPr>
            <p:spPr>
              <a:xfrm>
                <a:off x="8325" y="3366"/>
                <a:ext cx="2268" cy="9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a:t>核保</a:t>
                </a:r>
                <a:endParaRPr lang="zh-CN" altLang="en-US" sz="1600" b="1"/>
              </a:p>
            </p:txBody>
          </p:sp>
        </p:grpSp>
        <p:grpSp>
          <p:nvGrpSpPr>
            <p:cNvPr id="57" name="组合 56"/>
            <p:cNvGrpSpPr/>
            <p:nvPr/>
          </p:nvGrpSpPr>
          <p:grpSpPr>
            <a:xfrm>
              <a:off x="9820" y="3382"/>
              <a:ext cx="2268" cy="3315"/>
              <a:chOff x="11528" y="3366"/>
              <a:chExt cx="2268" cy="3315"/>
            </a:xfrm>
          </p:grpSpPr>
          <p:sp>
            <p:nvSpPr>
              <p:cNvPr id="46" name="流程图: 过程 45"/>
              <p:cNvSpPr/>
              <p:nvPr/>
            </p:nvSpPr>
            <p:spPr>
              <a:xfrm>
                <a:off x="11528" y="4797"/>
                <a:ext cx="2268" cy="680"/>
              </a:xfrm>
              <a:prstGeom prst="flowChartProcess">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t>趸缴</a:t>
                </a:r>
                <a:endParaRPr lang="zh-CN" altLang="en-US" sz="1400"/>
              </a:p>
            </p:txBody>
          </p:sp>
          <p:sp>
            <p:nvSpPr>
              <p:cNvPr id="47" name="圆角矩形 46"/>
              <p:cNvSpPr/>
              <p:nvPr/>
            </p:nvSpPr>
            <p:spPr>
              <a:xfrm>
                <a:off x="11528" y="3366"/>
                <a:ext cx="2268" cy="9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a:t>缴费</a:t>
                </a:r>
                <a:endParaRPr lang="zh-CN" altLang="en-US" sz="1600" b="1"/>
              </a:p>
            </p:txBody>
          </p:sp>
          <p:sp>
            <p:nvSpPr>
              <p:cNvPr id="48" name="流程图: 过程 47"/>
              <p:cNvSpPr/>
              <p:nvPr/>
            </p:nvSpPr>
            <p:spPr>
              <a:xfrm>
                <a:off x="11528" y="6001"/>
                <a:ext cx="2268" cy="680"/>
              </a:xfrm>
              <a:prstGeom prst="flowChartProcess">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t>期缴</a:t>
                </a:r>
                <a:endParaRPr lang="zh-CN" altLang="en-US" sz="1400"/>
              </a:p>
            </p:txBody>
          </p:sp>
          <p:sp>
            <p:nvSpPr>
              <p:cNvPr id="64" name="圆角矩形 63"/>
              <p:cNvSpPr/>
              <p:nvPr/>
            </p:nvSpPr>
            <p:spPr>
              <a:xfrm>
                <a:off x="11528" y="3366"/>
                <a:ext cx="2268" cy="9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a:t>缴费</a:t>
                </a:r>
                <a:endParaRPr lang="zh-CN" altLang="en-US" sz="1600" b="1"/>
              </a:p>
            </p:txBody>
          </p:sp>
          <p:sp>
            <p:nvSpPr>
              <p:cNvPr id="65" name="流程图: 过程 64"/>
              <p:cNvSpPr/>
              <p:nvPr/>
            </p:nvSpPr>
            <p:spPr>
              <a:xfrm>
                <a:off x="11528" y="6001"/>
                <a:ext cx="2268" cy="680"/>
              </a:xfrm>
              <a:prstGeom prst="flowChartProcess">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t>期缴</a:t>
                </a:r>
                <a:endParaRPr lang="zh-CN" altLang="en-US" sz="1400"/>
              </a:p>
            </p:txBody>
          </p:sp>
        </p:grpSp>
        <p:grpSp>
          <p:nvGrpSpPr>
            <p:cNvPr id="56" name="组合 55"/>
            <p:cNvGrpSpPr/>
            <p:nvPr/>
          </p:nvGrpSpPr>
          <p:grpSpPr>
            <a:xfrm>
              <a:off x="12491" y="3382"/>
              <a:ext cx="2268" cy="5055"/>
              <a:chOff x="14731" y="3366"/>
              <a:chExt cx="2268" cy="5055"/>
            </a:xfrm>
          </p:grpSpPr>
          <p:sp>
            <p:nvSpPr>
              <p:cNvPr id="51" name="流程图: 过程 50"/>
              <p:cNvSpPr/>
              <p:nvPr/>
            </p:nvSpPr>
            <p:spPr>
              <a:xfrm>
                <a:off x="14731" y="4797"/>
                <a:ext cx="2268" cy="680"/>
              </a:xfrm>
              <a:prstGeom prst="flowChartProcess">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t>责任认定</a:t>
                </a:r>
                <a:endParaRPr lang="zh-CN" altLang="en-US" sz="1400"/>
              </a:p>
            </p:txBody>
          </p:sp>
          <p:sp>
            <p:nvSpPr>
              <p:cNvPr id="52" name="圆角矩形 51"/>
              <p:cNvSpPr/>
              <p:nvPr/>
            </p:nvSpPr>
            <p:spPr>
              <a:xfrm>
                <a:off x="14731" y="3366"/>
                <a:ext cx="2268" cy="9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a:t>核赔</a:t>
                </a:r>
                <a:endParaRPr lang="zh-CN" altLang="en-US" sz="1600" b="1"/>
              </a:p>
            </p:txBody>
          </p:sp>
          <p:sp>
            <p:nvSpPr>
              <p:cNvPr id="53" name="流程图: 过程 52"/>
              <p:cNvSpPr/>
              <p:nvPr/>
            </p:nvSpPr>
            <p:spPr>
              <a:xfrm>
                <a:off x="14731" y="6001"/>
                <a:ext cx="2268" cy="680"/>
              </a:xfrm>
              <a:prstGeom prst="flowChartProcess">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t>赔付方案</a:t>
                </a:r>
                <a:endParaRPr lang="zh-CN" altLang="en-US" sz="1400"/>
              </a:p>
            </p:txBody>
          </p:sp>
          <p:sp>
            <p:nvSpPr>
              <p:cNvPr id="54" name="流程图: 过程 53"/>
              <p:cNvSpPr/>
              <p:nvPr/>
            </p:nvSpPr>
            <p:spPr>
              <a:xfrm>
                <a:off x="14731" y="7205"/>
                <a:ext cx="2268" cy="1216"/>
              </a:xfrm>
              <a:prstGeom prst="flowChartProcess">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t>赔付率控制与</a:t>
                </a:r>
                <a:endParaRPr lang="zh-CN" altLang="en-US" sz="1400"/>
              </a:p>
              <a:p>
                <a:pPr algn="ctr"/>
                <a:r>
                  <a:rPr lang="zh-CN" altLang="en-US" sz="1400"/>
                  <a:t>企业形象平衡</a:t>
                </a:r>
                <a:endParaRPr lang="zh-CN" altLang="en-US" sz="1400"/>
              </a:p>
            </p:txBody>
          </p:sp>
        </p:grpSp>
        <p:sp>
          <p:nvSpPr>
            <p:cNvPr id="61" name="圆角矩形 60"/>
            <p:cNvSpPr/>
            <p:nvPr/>
          </p:nvSpPr>
          <p:spPr>
            <a:xfrm>
              <a:off x="15162" y="3382"/>
              <a:ext cx="2267" cy="9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a:t>理赔</a:t>
              </a:r>
              <a:endParaRPr lang="zh-CN" altLang="en-US" sz="1600" b="1"/>
            </a:p>
          </p:txBody>
        </p:sp>
        <p:sp>
          <p:nvSpPr>
            <p:cNvPr id="63" name="文本框 62"/>
            <p:cNvSpPr txBox="1"/>
            <p:nvPr/>
          </p:nvSpPr>
          <p:spPr>
            <a:xfrm>
              <a:off x="9163" y="7906"/>
              <a:ext cx="2448" cy="471"/>
            </a:xfrm>
            <a:prstGeom prst="rect">
              <a:avLst/>
            </a:prstGeom>
            <a:noFill/>
          </p:spPr>
          <p:txBody>
            <a:bodyPr wrap="none" rtlCol="0">
              <a:spAutoFit/>
            </a:bodyPr>
            <a:p>
              <a:r>
                <a:rPr lang="zh-CN" altLang="en-US"/>
                <a:t>前端控制更有价值</a:t>
              </a:r>
              <a:endParaRPr lang="zh-CN" altLang="en-US"/>
            </a:p>
          </p:txBody>
        </p:sp>
      </p:gr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p:tgtEl>
                                          <p:spTgt spid="35"/>
                                        </p:tgtEl>
                                        <p:attrNameLst>
                                          <p:attrName>ppt_y</p:attrName>
                                        </p:attrNameLst>
                                      </p:cBhvr>
                                      <p:tavLst>
                                        <p:tav tm="0">
                                          <p:val>
                                            <p:strVal val="#ppt_y+#ppt_h*1.125000"/>
                                          </p:val>
                                        </p:tav>
                                        <p:tav tm="100000">
                                          <p:val>
                                            <p:strVal val="#ppt_y"/>
                                          </p:val>
                                        </p:tav>
                                      </p:tavLst>
                                    </p:anim>
                                    <p:animEffect transition="in" filter="wipe(up)">
                                      <p:cBhvr>
                                        <p:cTn id="16" dur="500"/>
                                        <p:tgtEl>
                                          <p:spTgt spid="35"/>
                                        </p:tgtEl>
                                      </p:cBhvr>
                                    </p:animEffect>
                                  </p:childTnLst>
                                </p:cTn>
                              </p:par>
                            </p:childTnLst>
                          </p:cTn>
                        </p:par>
                        <p:par>
                          <p:cTn id="17" fill="hold">
                            <p:stCondLst>
                              <p:cond delay="500"/>
                            </p:stCondLst>
                            <p:childTnLst>
                              <p:par>
                                <p:cTn id="18" presetID="12" presetClass="entr" presetSubtype="1"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p:tgtEl>
                                          <p:spTgt spid="34"/>
                                        </p:tgtEl>
                                        <p:attrNameLst>
                                          <p:attrName>ppt_y</p:attrName>
                                        </p:attrNameLst>
                                      </p:cBhvr>
                                      <p:tavLst>
                                        <p:tav tm="0">
                                          <p:val>
                                            <p:strVal val="#ppt_y-#ppt_h*1.125000"/>
                                          </p:val>
                                        </p:tav>
                                        <p:tav tm="100000">
                                          <p:val>
                                            <p:strVal val="#ppt_y"/>
                                          </p:val>
                                        </p:tav>
                                      </p:tavLst>
                                    </p:anim>
                                    <p:animEffect transition="in" filter="wipe(down)">
                                      <p:cBhvr>
                                        <p:cTn id="21" dur="500"/>
                                        <p:tgtEl>
                                          <p:spTgt spid="34"/>
                                        </p:tgtEl>
                                      </p:cBhvr>
                                    </p:animEffect>
                                  </p:childTnLst>
                                </p:cTn>
                              </p:par>
                              <p:par>
                                <p:cTn id="22" presetID="12" presetClass="entr" presetSubtype="1" fill="hold"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additive="base">
                                        <p:cTn id="24" dur="500"/>
                                        <p:tgtEl>
                                          <p:spTgt spid="62"/>
                                        </p:tgtEl>
                                        <p:attrNameLst>
                                          <p:attrName>ppt_y</p:attrName>
                                        </p:attrNameLst>
                                      </p:cBhvr>
                                      <p:tavLst>
                                        <p:tav tm="0">
                                          <p:val>
                                            <p:strVal val="#ppt_y-#ppt_h*1.125000"/>
                                          </p:val>
                                        </p:tav>
                                        <p:tav tm="100000">
                                          <p:val>
                                            <p:strVal val="#ppt_y"/>
                                          </p:val>
                                        </p:tav>
                                      </p:tavLst>
                                    </p:anim>
                                    <p:animEffect transition="in" filter="wipe(down)">
                                      <p:cBhvr>
                                        <p:cTn id="2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5" grpId="0"/>
      <p:bldP spid="34" grpId="0" bldLvl="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传统保险和互联网保险运营模式比较</a:t>
            </a:r>
            <a:endParaRPr lang="zh-CN" altLang="en-US">
              <a:solidFill>
                <a:schemeClr val="accent1"/>
              </a:solidFill>
            </a:endParaRPr>
          </a:p>
        </p:txBody>
      </p:sp>
      <p:grpSp>
        <p:nvGrpSpPr>
          <p:cNvPr id="16" name="组合 15"/>
          <p:cNvGrpSpPr/>
          <p:nvPr/>
        </p:nvGrpSpPr>
        <p:grpSpPr>
          <a:xfrm>
            <a:off x="634365" y="887095"/>
            <a:ext cx="3779171" cy="473075"/>
            <a:chOff x="2347" y="2773"/>
            <a:chExt cx="6784"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6592"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3115310"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（三） 盈利模式比较</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4" name="文本框 3"/>
          <p:cNvSpPr txBox="1"/>
          <p:nvPr/>
        </p:nvSpPr>
        <p:spPr>
          <a:xfrm>
            <a:off x="4493895" y="945515"/>
            <a:ext cx="3860165" cy="368300"/>
          </a:xfrm>
          <a:prstGeom prst="rect">
            <a:avLst/>
          </a:prstGeom>
          <a:noFill/>
        </p:spPr>
        <p:txBody>
          <a:bodyPr wrap="square">
            <a:spAutoFit/>
          </a:bodyPr>
          <a:p>
            <a:r>
              <a:rPr lang="zh-CN" altLang="en-US" sz="1800" b="1" dirty="0">
                <a:solidFill>
                  <a:schemeClr val="accent1"/>
                </a:solidFill>
                <a:latin typeface="微软雅黑" panose="020B0503020204020204" charset="-122"/>
                <a:ea typeface="微软雅黑" panose="020B0503020204020204" charset="-122"/>
                <a:sym typeface="+mn-ea"/>
              </a:rPr>
              <a:t>表</a:t>
            </a:r>
            <a:r>
              <a:rPr lang="en-US" altLang="zh-CN" sz="1800" b="1" dirty="0">
                <a:solidFill>
                  <a:schemeClr val="accent1"/>
                </a:solidFill>
                <a:latin typeface="微软雅黑" panose="020B0503020204020204" charset="-122"/>
                <a:ea typeface="微软雅黑" panose="020B0503020204020204" charset="-122"/>
                <a:sym typeface="+mn-ea"/>
              </a:rPr>
              <a:t>.</a:t>
            </a:r>
            <a:r>
              <a:rPr lang="zh-CN" altLang="en-US" sz="1800" b="1" dirty="0">
                <a:solidFill>
                  <a:schemeClr val="accent1"/>
                </a:solidFill>
                <a:latin typeface="微软雅黑" panose="020B0503020204020204" charset="-122"/>
                <a:ea typeface="微软雅黑" panose="020B0503020204020204" charset="-122"/>
                <a:sym typeface="+mn-ea"/>
              </a:rPr>
              <a:t>传统或互联网保险业盈利模式</a:t>
            </a:r>
            <a:endParaRPr lang="zh-CN" altLang="en-US" sz="1800" b="1" dirty="0">
              <a:solidFill>
                <a:schemeClr val="accent1"/>
              </a:solidFill>
              <a:latin typeface="微软雅黑" panose="020B0503020204020204" charset="-122"/>
              <a:ea typeface="微软雅黑" panose="020B0503020204020204" charset="-122"/>
              <a:sym typeface="+mn-ea"/>
            </a:endParaRPr>
          </a:p>
        </p:txBody>
      </p:sp>
      <p:graphicFrame>
        <p:nvGraphicFramePr>
          <p:cNvPr id="7" name="表格 6"/>
          <p:cNvGraphicFramePr/>
          <p:nvPr>
            <p:custDataLst>
              <p:tags r:id="rId1"/>
            </p:custDataLst>
          </p:nvPr>
        </p:nvGraphicFramePr>
        <p:xfrm>
          <a:off x="775970" y="1684655"/>
          <a:ext cx="10640695" cy="4648835"/>
        </p:xfrm>
        <a:graphic>
          <a:graphicData uri="http://schemas.openxmlformats.org/drawingml/2006/table">
            <a:tbl>
              <a:tblPr firstRow="1" bandRow="1">
                <a:tableStyleId>{B301B821-A1FF-4177-AEE7-76D212191A09}</a:tableStyleId>
              </a:tblPr>
              <a:tblGrid>
                <a:gridCol w="2242185"/>
                <a:gridCol w="3543300"/>
                <a:gridCol w="4855210"/>
              </a:tblGrid>
              <a:tr h="515620">
                <a:tc>
                  <a:txBody>
                    <a:bodyPr/>
                    <a:p>
                      <a:pPr algn="ctr">
                        <a:buNone/>
                      </a:pPr>
                      <a:r>
                        <a:rPr lang="zh-CN" altLang="en-US" sz="1400"/>
                        <a:t>传统或互联网保险模式</a:t>
                      </a:r>
                      <a:endParaRPr lang="zh-CN" altLang="en-US" sz="1400"/>
                    </a:p>
                  </a:txBody>
                  <a:tcPr anchor="ctr" anchorCtr="0">
                    <a:lnR w="12700">
                      <a:solidFill>
                        <a:schemeClr val="bg1"/>
                      </a:solidFill>
                      <a:prstDash val="solid"/>
                    </a:lnR>
                    <a:lnB w="12700" cmpd="sng">
                      <a:solidFill>
                        <a:schemeClr val="bg1"/>
                      </a:solidFill>
                      <a:prstDash val="solid"/>
                    </a:lnB>
                  </a:tcPr>
                </a:tc>
                <a:tc>
                  <a:txBody>
                    <a:bodyPr/>
                    <a:p>
                      <a:pPr algn="ctr">
                        <a:buNone/>
                      </a:pPr>
                      <a:r>
                        <a:rPr lang="zh-CN" altLang="en-US" sz="1400"/>
                        <a:t>具体例子</a:t>
                      </a:r>
                      <a:endParaRPr lang="zh-CN" altLang="en-US" sz="1400"/>
                    </a:p>
                  </a:txBody>
                  <a:tcPr anchor="ctr" anchorCtr="0">
                    <a:lnL w="12700">
                      <a:solidFill>
                        <a:schemeClr val="bg1"/>
                      </a:solidFill>
                      <a:prstDash val="solid"/>
                    </a:lnL>
                    <a:lnR w="12700">
                      <a:solidFill>
                        <a:schemeClr val="bg1"/>
                      </a:solidFill>
                      <a:prstDash val="solid"/>
                    </a:lnR>
                    <a:lnB w="12700" cmpd="sng">
                      <a:solidFill>
                        <a:schemeClr val="bg1"/>
                      </a:solidFill>
                      <a:prstDash val="solid"/>
                    </a:lnB>
                  </a:tcPr>
                </a:tc>
                <a:tc>
                  <a:txBody>
                    <a:bodyPr/>
                    <a:p>
                      <a:pPr algn="ctr">
                        <a:buNone/>
                      </a:pPr>
                      <a:r>
                        <a:rPr lang="zh-CN" altLang="en-US" sz="1400"/>
                        <a:t>盈利模式</a:t>
                      </a:r>
                      <a:endParaRPr lang="zh-CN" altLang="en-US" sz="1400"/>
                    </a:p>
                  </a:txBody>
                  <a:tcPr anchor="ctr" anchorCtr="0">
                    <a:lnL w="12700">
                      <a:solidFill>
                        <a:schemeClr val="bg1"/>
                      </a:solidFill>
                      <a:prstDash val="solid"/>
                    </a:lnL>
                    <a:lnB w="12700" cmpd="sng">
                      <a:solidFill>
                        <a:schemeClr val="bg1"/>
                      </a:solidFill>
                      <a:prstDash val="solid"/>
                    </a:lnB>
                  </a:tcPr>
                </a:tc>
              </a:tr>
              <a:tr h="760095">
                <a:tc>
                  <a:txBody>
                    <a:bodyPr/>
                    <a:p>
                      <a:pPr algn="ctr">
                        <a:buNone/>
                      </a:pPr>
                      <a:r>
                        <a:rPr lang="zh-CN" altLang="en-US" sz="1400"/>
                        <a:t>传统保险公司</a:t>
                      </a:r>
                      <a:endParaRPr lang="zh-CN" altLang="en-US" sz="1400"/>
                    </a:p>
                  </a:txBody>
                  <a:tcPr anchor="ctr" anchorCtr="0">
                    <a:lnR w="12700">
                      <a:solidFill>
                        <a:schemeClr val="bg1"/>
                      </a:solidFill>
                      <a:prstDash val="solid"/>
                    </a:lnR>
                    <a:lnT w="12700" cmpd="sng">
                      <a:solidFill>
                        <a:schemeClr val="bg1"/>
                      </a:solidFill>
                      <a:prstDash val="solid"/>
                    </a:lnT>
                    <a:lnB w="12700" cmpd="sng">
                      <a:solidFill>
                        <a:schemeClr val="bg1"/>
                      </a:solidFill>
                      <a:prstDash val="solid"/>
                    </a:lnB>
                  </a:tcPr>
                </a:tc>
                <a:tc>
                  <a:txBody>
                    <a:bodyPr/>
                    <a:p>
                      <a:pPr algn="ctr">
                        <a:buNone/>
                      </a:pPr>
                      <a:r>
                        <a:rPr lang="zh-CN" altLang="en-US" sz="1400"/>
                        <a:t>中国平安、中国人保财险等</a:t>
                      </a:r>
                      <a:endParaRPr lang="zh-CN" altLang="en-US" sz="1400"/>
                    </a:p>
                  </a:txBody>
                  <a:tcPr anchor="ctr" anchorCtr="0">
                    <a:lnL w="12700">
                      <a:solidFill>
                        <a:schemeClr val="bg1"/>
                      </a:solidFill>
                      <a:prstDash val="solid"/>
                    </a:lnL>
                    <a:lnR w="12700">
                      <a:solidFill>
                        <a:schemeClr val="bg1"/>
                      </a:solidFill>
                      <a:prstDash val="solid"/>
                    </a:lnR>
                    <a:lnT w="12700" cmpd="sng">
                      <a:solidFill>
                        <a:schemeClr val="bg1"/>
                      </a:solidFill>
                      <a:prstDash val="solid"/>
                    </a:lnT>
                    <a:lnB w="12700" cmpd="sng">
                      <a:solidFill>
                        <a:schemeClr val="bg1"/>
                      </a:solidFill>
                      <a:prstDash val="solid"/>
                    </a:lnB>
                  </a:tcPr>
                </a:tc>
                <a:tc>
                  <a:txBody>
                    <a:bodyPr/>
                    <a:p>
                      <a:pPr>
                        <a:buNone/>
                      </a:pPr>
                      <a:r>
                        <a:rPr lang="zh-CN" altLang="en-US" sz="1400"/>
                        <a:t>通过研发保险产品并销售出去，利润来源为死差益、利差益、费差益</a:t>
                      </a:r>
                      <a:endParaRPr lang="zh-CN" altLang="en-US" sz="1400"/>
                    </a:p>
                  </a:txBody>
                  <a:tcPr anchor="ctr" anchorCtr="0">
                    <a:lnL w="12700">
                      <a:solidFill>
                        <a:schemeClr val="bg1"/>
                      </a:solidFill>
                      <a:prstDash val="solid"/>
                    </a:lnL>
                    <a:lnT w="12700" cmpd="sng">
                      <a:solidFill>
                        <a:schemeClr val="bg1"/>
                      </a:solidFill>
                      <a:prstDash val="solid"/>
                    </a:lnT>
                    <a:lnB w="12700" cmpd="sng">
                      <a:solidFill>
                        <a:schemeClr val="bg1"/>
                      </a:solidFill>
                      <a:prstDash val="solid"/>
                    </a:lnB>
                  </a:tcPr>
                </a:tc>
              </a:tr>
              <a:tr h="775335">
                <a:tc>
                  <a:txBody>
                    <a:bodyPr/>
                    <a:p>
                      <a:pPr algn="ctr">
                        <a:buNone/>
                      </a:pPr>
                      <a:r>
                        <a:rPr lang="zh-CN" altLang="en-US" sz="1400"/>
                        <a:t>保险公司官网网站</a:t>
                      </a:r>
                      <a:endParaRPr lang="zh-CN" altLang="en-US" sz="1400"/>
                    </a:p>
                  </a:txBody>
                  <a:tcPr anchor="ctr" anchorCtr="0">
                    <a:lnR w="12700">
                      <a:solidFill>
                        <a:schemeClr val="bg1"/>
                      </a:solidFill>
                      <a:prstDash val="solid"/>
                    </a:lnR>
                    <a:lnT w="12700" cmpd="sng">
                      <a:solidFill>
                        <a:schemeClr val="bg1"/>
                      </a:solidFill>
                      <a:prstDash val="solid"/>
                    </a:lnT>
                    <a:lnB w="12700" cmpd="sng">
                      <a:solidFill>
                        <a:schemeClr val="bg1"/>
                      </a:solidFill>
                      <a:prstDash val="solid"/>
                    </a:lnB>
                  </a:tcPr>
                </a:tc>
                <a:tc>
                  <a:txBody>
                    <a:bodyPr/>
                    <a:p>
                      <a:pPr algn="ctr">
                        <a:buNone/>
                      </a:pPr>
                      <a:r>
                        <a:rPr lang="zh-CN" altLang="en-US" sz="1400"/>
                        <a:t>各大保险公司都有自己的官网直销</a:t>
                      </a:r>
                      <a:endParaRPr lang="zh-CN" altLang="en-US" sz="1400"/>
                    </a:p>
                  </a:txBody>
                  <a:tcPr anchor="ctr" anchorCtr="0">
                    <a:lnL w="12700">
                      <a:solidFill>
                        <a:schemeClr val="bg1"/>
                      </a:solidFill>
                      <a:prstDash val="solid"/>
                    </a:lnL>
                    <a:lnR w="12700">
                      <a:solidFill>
                        <a:schemeClr val="bg1"/>
                      </a:solidFill>
                      <a:prstDash val="solid"/>
                    </a:lnR>
                    <a:lnT w="12700" cmpd="sng">
                      <a:solidFill>
                        <a:schemeClr val="bg1"/>
                      </a:solidFill>
                      <a:prstDash val="solid"/>
                    </a:lnT>
                    <a:lnB w="12700" cmpd="sng">
                      <a:solidFill>
                        <a:schemeClr val="bg1"/>
                      </a:solidFill>
                      <a:prstDash val="solid"/>
                    </a:lnB>
                  </a:tcPr>
                </a:tc>
                <a:tc>
                  <a:txBody>
                    <a:bodyPr/>
                    <a:p>
                      <a:pPr>
                        <a:buNone/>
                      </a:pPr>
                      <a:r>
                        <a:rPr lang="zh-CN" altLang="en-US" sz="1400"/>
                        <a:t>利用网络销售做渠道，保险产品价格比线下其他代理渠道低很多，节省佣金。而且网络也有很好的品牌和广告效应</a:t>
                      </a:r>
                      <a:endParaRPr lang="zh-CN" altLang="en-US" sz="1400"/>
                    </a:p>
                  </a:txBody>
                  <a:tcPr anchor="ctr" anchorCtr="0">
                    <a:lnL w="12700">
                      <a:solidFill>
                        <a:schemeClr val="bg1"/>
                      </a:solidFill>
                      <a:prstDash val="solid"/>
                    </a:lnL>
                    <a:lnT w="12700" cmpd="sng">
                      <a:solidFill>
                        <a:schemeClr val="bg1"/>
                      </a:solidFill>
                      <a:prstDash val="solid"/>
                    </a:lnT>
                    <a:lnB w="12700" cmpd="sng">
                      <a:solidFill>
                        <a:schemeClr val="bg1"/>
                      </a:solidFill>
                      <a:prstDash val="solid"/>
                    </a:lnB>
                  </a:tcPr>
                </a:tc>
              </a:tr>
              <a:tr h="620395">
                <a:tc>
                  <a:txBody>
                    <a:bodyPr/>
                    <a:p>
                      <a:pPr algn="ctr">
                        <a:buNone/>
                      </a:pPr>
                      <a:r>
                        <a:rPr lang="zh-CN" altLang="en-US" sz="1400"/>
                        <a:t>第三方电子商务平台</a:t>
                      </a:r>
                      <a:endParaRPr lang="zh-CN" altLang="en-US" sz="1400"/>
                    </a:p>
                  </a:txBody>
                  <a:tcPr anchor="ctr" anchorCtr="0">
                    <a:lnR w="12700">
                      <a:solidFill>
                        <a:schemeClr val="bg1"/>
                      </a:solidFill>
                      <a:prstDash val="solid"/>
                    </a:lnR>
                    <a:lnT w="12700" cmpd="sng">
                      <a:solidFill>
                        <a:schemeClr val="bg1"/>
                      </a:solidFill>
                      <a:prstDash val="solid"/>
                    </a:lnT>
                    <a:lnB w="12700" cmpd="sng">
                      <a:solidFill>
                        <a:schemeClr val="bg1"/>
                      </a:solidFill>
                      <a:prstDash val="solid"/>
                    </a:lnB>
                  </a:tcPr>
                </a:tc>
                <a:tc>
                  <a:txBody>
                    <a:bodyPr/>
                    <a:p>
                      <a:pPr algn="ctr">
                        <a:buNone/>
                      </a:pPr>
                      <a:r>
                        <a:rPr lang="zh-CN" altLang="en-US" sz="1400"/>
                        <a:t>淘宝、京东、慧择保险网、中民保险网</a:t>
                      </a:r>
                      <a:endParaRPr lang="zh-CN" altLang="en-US" sz="1400"/>
                    </a:p>
                  </a:txBody>
                  <a:tcPr anchor="ctr" anchorCtr="0">
                    <a:lnL w="12700">
                      <a:solidFill>
                        <a:schemeClr val="bg1"/>
                      </a:solidFill>
                      <a:prstDash val="solid"/>
                    </a:lnL>
                    <a:lnR w="12700">
                      <a:solidFill>
                        <a:schemeClr val="bg1"/>
                      </a:solidFill>
                      <a:prstDash val="solid"/>
                    </a:lnR>
                    <a:lnT w="12700" cmpd="sng">
                      <a:solidFill>
                        <a:schemeClr val="bg1"/>
                      </a:solidFill>
                      <a:prstDash val="solid"/>
                    </a:lnT>
                    <a:lnB w="12700" cmpd="sng">
                      <a:solidFill>
                        <a:schemeClr val="bg1"/>
                      </a:solidFill>
                      <a:prstDash val="solid"/>
                    </a:lnB>
                  </a:tcPr>
                </a:tc>
                <a:tc>
                  <a:txBody>
                    <a:bodyPr/>
                    <a:p>
                      <a:pPr>
                        <a:buNone/>
                      </a:pPr>
                      <a:r>
                        <a:rPr lang="zh-CN" altLang="en-US" sz="1400"/>
                        <a:t>通过收取广告费用、技术费用等方式盈利</a:t>
                      </a:r>
                      <a:endParaRPr lang="zh-CN" altLang="en-US" sz="1400"/>
                    </a:p>
                  </a:txBody>
                  <a:tcPr anchor="ctr" anchorCtr="0">
                    <a:lnL w="12700">
                      <a:solidFill>
                        <a:schemeClr val="bg1"/>
                      </a:solidFill>
                      <a:prstDash val="solid"/>
                    </a:lnL>
                    <a:lnT w="12700" cmpd="sng">
                      <a:solidFill>
                        <a:schemeClr val="bg1"/>
                      </a:solidFill>
                      <a:prstDash val="solid"/>
                    </a:lnT>
                    <a:lnB w="12700" cmpd="sng">
                      <a:solidFill>
                        <a:schemeClr val="bg1"/>
                      </a:solidFill>
                      <a:prstDash val="solid"/>
                    </a:lnB>
                  </a:tcPr>
                </a:tc>
              </a:tr>
              <a:tr h="558165">
                <a:tc>
                  <a:txBody>
                    <a:bodyPr/>
                    <a:p>
                      <a:pPr algn="ctr">
                        <a:buNone/>
                      </a:pPr>
                      <a:r>
                        <a:rPr lang="zh-CN" altLang="en-US" sz="1400"/>
                        <a:t>保险搜索比价</a:t>
                      </a:r>
                      <a:endParaRPr lang="zh-CN" altLang="en-US" sz="1400"/>
                    </a:p>
                  </a:txBody>
                  <a:tcPr anchor="ctr" anchorCtr="0">
                    <a:lnR w="12700">
                      <a:solidFill>
                        <a:schemeClr val="bg1"/>
                      </a:solidFill>
                      <a:prstDash val="solid"/>
                    </a:lnR>
                    <a:lnT w="12700" cmpd="sng">
                      <a:solidFill>
                        <a:schemeClr val="bg1"/>
                      </a:solidFill>
                      <a:prstDash val="solid"/>
                    </a:lnT>
                    <a:lnB w="12700" cmpd="sng">
                      <a:solidFill>
                        <a:schemeClr val="bg1"/>
                      </a:solidFill>
                      <a:prstDash val="solid"/>
                    </a:lnB>
                  </a:tcPr>
                </a:tc>
                <a:tc>
                  <a:txBody>
                    <a:bodyPr/>
                    <a:p>
                      <a:pPr algn="ctr">
                        <a:buNone/>
                      </a:pPr>
                      <a:r>
                        <a:rPr lang="zh-CN" altLang="en-US" sz="1400"/>
                        <a:t>靠谱保、富脑袋、向日葵保险网、大家保</a:t>
                      </a:r>
                      <a:endParaRPr lang="zh-CN" altLang="en-US" sz="1400"/>
                    </a:p>
                  </a:txBody>
                  <a:tcPr anchor="ctr" anchorCtr="0">
                    <a:lnL w="12700">
                      <a:solidFill>
                        <a:schemeClr val="bg1"/>
                      </a:solidFill>
                      <a:prstDash val="solid"/>
                    </a:lnL>
                    <a:lnR w="12700">
                      <a:solidFill>
                        <a:schemeClr val="bg1"/>
                      </a:solidFill>
                      <a:prstDash val="solid"/>
                    </a:lnR>
                    <a:lnT w="12700" cmpd="sng">
                      <a:solidFill>
                        <a:schemeClr val="bg1"/>
                      </a:solidFill>
                      <a:prstDash val="solid"/>
                    </a:lnT>
                    <a:lnB w="12700" cmpd="sng">
                      <a:solidFill>
                        <a:schemeClr val="bg1"/>
                      </a:solidFill>
                      <a:prstDash val="solid"/>
                    </a:lnB>
                  </a:tcPr>
                </a:tc>
                <a:tc>
                  <a:txBody>
                    <a:bodyPr/>
                    <a:p>
                      <a:pPr>
                        <a:buNone/>
                      </a:pPr>
                      <a:r>
                        <a:rPr lang="zh-CN" altLang="en-US" sz="1400"/>
                        <a:t>提供搜索比价或</a:t>
                      </a:r>
                      <a:r>
                        <a:rPr lang="en-US" altLang="zh-CN" sz="1400"/>
                        <a:t>O2O</a:t>
                      </a:r>
                      <a:r>
                        <a:rPr lang="zh-CN" altLang="en-US" sz="1400"/>
                        <a:t>导购服务收取佣金或者广告费用</a:t>
                      </a:r>
                      <a:endParaRPr lang="zh-CN" altLang="en-US" sz="1400"/>
                    </a:p>
                  </a:txBody>
                  <a:tcPr anchor="ctr" anchorCtr="0">
                    <a:lnL w="12700">
                      <a:solidFill>
                        <a:schemeClr val="bg1"/>
                      </a:solidFill>
                      <a:prstDash val="solid"/>
                    </a:lnL>
                    <a:lnT w="12700" cmpd="sng">
                      <a:solidFill>
                        <a:schemeClr val="bg1"/>
                      </a:solidFill>
                      <a:prstDash val="solid"/>
                    </a:lnT>
                    <a:lnB w="12700" cmpd="sng">
                      <a:solidFill>
                        <a:schemeClr val="bg1"/>
                      </a:solidFill>
                      <a:prstDash val="solid"/>
                    </a:lnB>
                  </a:tcPr>
                </a:tc>
              </a:tr>
              <a:tr h="841375">
                <a:tc>
                  <a:txBody>
                    <a:bodyPr/>
                    <a:p>
                      <a:pPr algn="ctr">
                        <a:buNone/>
                      </a:pPr>
                      <a:r>
                        <a:rPr lang="zh-CN" altLang="en-US" sz="1400"/>
                        <a:t>专业互联网保险公司</a:t>
                      </a:r>
                      <a:endParaRPr lang="zh-CN" altLang="en-US" sz="1400"/>
                    </a:p>
                  </a:txBody>
                  <a:tcPr anchor="ctr" anchorCtr="0">
                    <a:lnR w="12700">
                      <a:solidFill>
                        <a:schemeClr val="bg1"/>
                      </a:solidFill>
                      <a:prstDash val="solid"/>
                    </a:lnR>
                    <a:lnT w="12700" cmpd="sng">
                      <a:solidFill>
                        <a:schemeClr val="bg1"/>
                      </a:solidFill>
                      <a:prstDash val="solid"/>
                    </a:lnT>
                    <a:lnB w="12700" cmpd="sng">
                      <a:solidFill>
                        <a:schemeClr val="bg1"/>
                      </a:solidFill>
                      <a:prstDash val="solid"/>
                    </a:lnB>
                  </a:tcPr>
                </a:tc>
                <a:tc>
                  <a:txBody>
                    <a:bodyPr/>
                    <a:p>
                      <a:pPr algn="ctr">
                        <a:buNone/>
                      </a:pPr>
                      <a:r>
                        <a:rPr lang="zh-CN" altLang="en-US" sz="1400"/>
                        <a:t>众安保险、易安、安心、泰康</a:t>
                      </a:r>
                      <a:endParaRPr lang="zh-CN" altLang="en-US" sz="1400"/>
                    </a:p>
                  </a:txBody>
                  <a:tcPr anchor="ctr" anchorCtr="0">
                    <a:lnL w="12700">
                      <a:solidFill>
                        <a:schemeClr val="bg1"/>
                      </a:solidFill>
                      <a:prstDash val="solid"/>
                    </a:lnL>
                    <a:lnR w="12700">
                      <a:solidFill>
                        <a:schemeClr val="bg1"/>
                      </a:solidFill>
                      <a:prstDash val="solid"/>
                    </a:lnR>
                    <a:lnT w="12700" cmpd="sng">
                      <a:solidFill>
                        <a:schemeClr val="bg1"/>
                      </a:solidFill>
                      <a:prstDash val="solid"/>
                    </a:lnT>
                    <a:lnB w="12700" cmpd="sng">
                      <a:solidFill>
                        <a:schemeClr val="bg1"/>
                      </a:solidFill>
                      <a:prstDash val="solid"/>
                    </a:lnB>
                  </a:tcPr>
                </a:tc>
                <a:tc>
                  <a:txBody>
                    <a:bodyPr/>
                    <a:p>
                      <a:pPr>
                        <a:buNone/>
                      </a:pPr>
                      <a:r>
                        <a:rPr lang="zh-CN" altLang="en-US" sz="1400"/>
                        <a:t>通过研发保险产品将并销售出去，利润来源为死差益、利差益、费差益</a:t>
                      </a:r>
                      <a:endParaRPr lang="zh-CN" altLang="en-US" sz="1400"/>
                    </a:p>
                  </a:txBody>
                  <a:tcPr anchor="ctr" anchorCtr="0">
                    <a:lnL w="12700">
                      <a:solidFill>
                        <a:schemeClr val="bg1"/>
                      </a:solidFill>
                      <a:prstDash val="solid"/>
                    </a:lnL>
                    <a:lnT w="12700" cmpd="sng">
                      <a:solidFill>
                        <a:schemeClr val="bg1"/>
                      </a:solidFill>
                      <a:prstDash val="solid"/>
                    </a:lnT>
                    <a:lnB w="12700" cmpd="sng">
                      <a:solidFill>
                        <a:schemeClr val="bg1"/>
                      </a:solidFill>
                      <a:prstDash val="solid"/>
                    </a:lnB>
                  </a:tcPr>
                </a:tc>
              </a:tr>
              <a:tr h="577850">
                <a:tc>
                  <a:txBody>
                    <a:bodyPr/>
                    <a:p>
                      <a:pPr algn="ctr">
                        <a:buNone/>
                      </a:pPr>
                      <a:r>
                        <a:rPr lang="zh-CN" altLang="en-US" sz="1400"/>
                        <a:t>互联网互助保险组织</a:t>
                      </a:r>
                      <a:endParaRPr lang="zh-CN" altLang="en-US" sz="1400"/>
                    </a:p>
                  </a:txBody>
                  <a:tcPr anchor="ctr" anchorCtr="0">
                    <a:lnR w="12700">
                      <a:solidFill>
                        <a:schemeClr val="bg1"/>
                      </a:solidFill>
                      <a:prstDash val="solid"/>
                    </a:lnR>
                    <a:lnT w="12700" cmpd="sng">
                      <a:solidFill>
                        <a:schemeClr val="bg1"/>
                      </a:solidFill>
                      <a:prstDash val="solid"/>
                    </a:lnT>
                  </a:tcPr>
                </a:tc>
                <a:tc>
                  <a:txBody>
                    <a:bodyPr/>
                    <a:p>
                      <a:pPr algn="ctr">
                        <a:buNone/>
                      </a:pPr>
                      <a:r>
                        <a:rPr lang="zh-CN" altLang="en-US" sz="1400"/>
                        <a:t>抗癌公社、</a:t>
                      </a:r>
                      <a:r>
                        <a:rPr lang="en-US" altLang="zh-CN" sz="1400"/>
                        <a:t>E</a:t>
                      </a:r>
                      <a:r>
                        <a:rPr lang="zh-CN" altLang="en-US" sz="1400"/>
                        <a:t>互助</a:t>
                      </a:r>
                      <a:endParaRPr lang="zh-CN" altLang="en-US" sz="1400"/>
                    </a:p>
                  </a:txBody>
                  <a:tcPr anchor="ctr" anchorCtr="0">
                    <a:lnL w="12700">
                      <a:solidFill>
                        <a:schemeClr val="bg1"/>
                      </a:solidFill>
                      <a:prstDash val="solid"/>
                    </a:lnL>
                    <a:lnR w="12700">
                      <a:solidFill>
                        <a:schemeClr val="bg1"/>
                      </a:solidFill>
                      <a:prstDash val="solid"/>
                    </a:lnR>
                    <a:lnT w="12700" cmpd="sng">
                      <a:solidFill>
                        <a:schemeClr val="bg1"/>
                      </a:solidFill>
                      <a:prstDash val="solid"/>
                    </a:lnT>
                  </a:tcPr>
                </a:tc>
                <a:tc>
                  <a:txBody>
                    <a:bodyPr/>
                    <a:p>
                      <a:pPr>
                        <a:buNone/>
                      </a:pPr>
                      <a:r>
                        <a:rPr lang="zh-CN" altLang="en-US" sz="1400"/>
                        <a:t>广告服务或其他增值服务</a:t>
                      </a:r>
                      <a:endParaRPr lang="zh-CN" altLang="en-US" sz="1400"/>
                    </a:p>
                  </a:txBody>
                  <a:tcPr anchor="ctr" anchorCtr="0">
                    <a:lnL w="12700">
                      <a:solidFill>
                        <a:schemeClr val="bg1"/>
                      </a:solidFill>
                      <a:prstDash val="solid"/>
                    </a:lnL>
                    <a:lnT w="12700" cmpd="sng">
                      <a:solidFill>
                        <a:schemeClr val="bg1"/>
                      </a:solidFill>
                      <a:prstDash val="solid"/>
                    </a:lnT>
                  </a:tcPr>
                </a:tc>
              </a:tr>
            </a:tbl>
          </a:graphicData>
        </a:graphic>
      </p:graphicFrame>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childTnLst>
                          </p:cTn>
                        </p:par>
                        <p:par>
                          <p:cTn id="17" fill="hold">
                            <p:stCondLst>
                              <p:cond delay="500"/>
                            </p:stCondLst>
                            <p:childTnLst>
                              <p:par>
                                <p:cTn id="18" presetID="12"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p:tgtEl>
                                          <p:spTgt spid="7"/>
                                        </p:tgtEl>
                                        <p:attrNameLst>
                                          <p:attrName>ppt_y</p:attrName>
                                        </p:attrNameLst>
                                      </p:cBhvr>
                                      <p:tavLst>
                                        <p:tav tm="0">
                                          <p:val>
                                            <p:strVal val="#ppt_y-#ppt_h*1.125000"/>
                                          </p:val>
                                        </p:tav>
                                        <p:tav tm="100000">
                                          <p:val>
                                            <p:strVal val="#ppt_y"/>
                                          </p:val>
                                        </p:tav>
                                      </p:tavLst>
                                    </p:anim>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custDataLst>
              <p:tags r:id="rId1"/>
            </p:custDataLst>
          </p:nvPr>
        </p:nvSpPr>
        <p:spPr>
          <a:xfrm>
            <a:off x="1353" y="600"/>
            <a:ext cx="6879636" cy="6879636"/>
          </a:xfrm>
          <a:prstGeom prst="rtTriangle">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3" name="任意多边形 2"/>
          <p:cNvSpPr/>
          <p:nvPr>
            <p:custDataLst>
              <p:tags r:id="rId3"/>
            </p:custDataLst>
          </p:nvPr>
        </p:nvSpPr>
        <p:spPr>
          <a:xfrm rot="5400000" flipV="1">
            <a:off x="676653" y="-15170"/>
            <a:ext cx="4576328" cy="4576328"/>
          </a:xfrm>
          <a:custGeom>
            <a:avLst/>
            <a:gdLst>
              <a:gd name="connsiteX0" fmla="*/ 0 w 4343400"/>
              <a:gd name="connsiteY0" fmla="*/ 0 h 4343400"/>
              <a:gd name="connsiteX1" fmla="*/ 4343400 w 4343400"/>
              <a:gd name="connsiteY1" fmla="*/ 4343400 h 4343400"/>
              <a:gd name="connsiteX2" fmla="*/ 3486149 w 4343400"/>
              <a:gd name="connsiteY2" fmla="*/ 4343400 h 4343400"/>
              <a:gd name="connsiteX3" fmla="*/ 0 w 4343400"/>
              <a:gd name="connsiteY3" fmla="*/ 857251 h 4343400"/>
              <a:gd name="connsiteX4" fmla="*/ 0 w 4343400"/>
              <a:gd name="connsiteY4" fmla="*/ 0 h 434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4343400">
                <a:moveTo>
                  <a:pt x="0" y="0"/>
                </a:moveTo>
                <a:lnTo>
                  <a:pt x="4343400" y="4343400"/>
                </a:lnTo>
                <a:lnTo>
                  <a:pt x="3486149" y="4343400"/>
                </a:lnTo>
                <a:lnTo>
                  <a:pt x="0" y="857251"/>
                </a:lnTo>
                <a:lnTo>
                  <a:pt x="0" y="0"/>
                </a:lnTo>
                <a:close/>
              </a:path>
            </a:pathLst>
          </a:cu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6" name="文本框 5"/>
          <p:cNvSpPr txBox="1"/>
          <p:nvPr/>
        </p:nvSpPr>
        <p:spPr>
          <a:xfrm>
            <a:off x="5571948" y="2446150"/>
            <a:ext cx="6229850" cy="1896745"/>
          </a:xfrm>
          <a:prstGeom prst="rect">
            <a:avLst/>
          </a:prstGeom>
          <a:noFill/>
        </p:spPr>
        <p:txBody>
          <a:bodyPr wrap="square" rtlCol="0">
            <a:spAutoFit/>
          </a:bodyPr>
          <a:lstStyle/>
          <a:p>
            <a:pPr algn="l"/>
            <a:r>
              <a:rPr kumimoji="1" lang="zh-CN" altLang="en-US" sz="5865" b="1" dirty="0" smtClean="0">
                <a:solidFill>
                  <a:srgbClr val="43536A"/>
                </a:solidFill>
                <a:cs typeface="+mn-ea"/>
                <a:sym typeface="+mn-lt"/>
              </a:rPr>
              <a:t>互联网消费金融的特点</a:t>
            </a:r>
            <a:endParaRPr kumimoji="1" lang="zh-CN" altLang="en-US" sz="5865" b="1" dirty="0" smtClean="0">
              <a:solidFill>
                <a:srgbClr val="43536A"/>
              </a:solidFill>
              <a:cs typeface="+mn-ea"/>
              <a:sym typeface="+mn-lt"/>
            </a:endParaRPr>
          </a:p>
        </p:txBody>
      </p:sp>
      <p:sp>
        <p:nvSpPr>
          <p:cNvPr id="9" name="文本框 8"/>
          <p:cNvSpPr txBox="1"/>
          <p:nvPr/>
        </p:nvSpPr>
        <p:spPr>
          <a:xfrm rot="2708765">
            <a:off x="998603" y="1563600"/>
            <a:ext cx="4142229" cy="748030"/>
          </a:xfrm>
          <a:prstGeom prst="rect">
            <a:avLst/>
          </a:prstGeom>
          <a:noFill/>
        </p:spPr>
        <p:txBody>
          <a:bodyPr wrap="square" rtlCol="0">
            <a:spAutoFit/>
          </a:bodyPr>
          <a:lstStyle/>
          <a:p>
            <a:pPr algn="ctr"/>
            <a:r>
              <a:rPr kumimoji="1" lang="en-US" altLang="zh-CN" sz="4265" dirty="0">
                <a:solidFill>
                  <a:srgbClr val="43536A"/>
                </a:solidFill>
                <a:latin typeface="Agency FB" panose="020B0503020202020204" pitchFamily="34" charset="0"/>
                <a:cs typeface="+mn-ea"/>
                <a:sym typeface="+mn-lt"/>
              </a:rPr>
              <a:t>INTERNET FINANCE</a:t>
            </a:r>
            <a:endParaRPr kumimoji="1" lang="en-US" altLang="zh-CN" sz="4265" dirty="0">
              <a:solidFill>
                <a:srgbClr val="43536A"/>
              </a:solidFill>
              <a:latin typeface="Agency FB" panose="020B0503020202020204" pitchFamily="34" charset="0"/>
              <a:cs typeface="+mn-ea"/>
              <a:sym typeface="+mn-lt"/>
            </a:endParaRPr>
          </a:p>
        </p:txBody>
      </p:sp>
      <p:sp>
        <p:nvSpPr>
          <p:cNvPr id="12" name="直角三角形 11"/>
          <p:cNvSpPr/>
          <p:nvPr>
            <p:custDataLst>
              <p:tags r:id="rId4"/>
            </p:custDataLst>
          </p:nvPr>
        </p:nvSpPr>
        <p:spPr>
          <a:xfrm flipH="1">
            <a:off x="9654650" y="4561158"/>
            <a:ext cx="2537197" cy="2260893"/>
          </a:xfrm>
          <a:prstGeom prst="rtTriangle">
            <a:avLst/>
          </a:prstGeom>
          <a:solidFill>
            <a:srgbClr val="43536A"/>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2">
                  <a:lumMod val="25000"/>
                </a:schemeClr>
              </a:solidFill>
              <a:cs typeface="+mn-ea"/>
              <a:sym typeface="+mn-lt"/>
            </a:endParaRPr>
          </a:p>
        </p:txBody>
      </p:sp>
      <p:sp>
        <p:nvSpPr>
          <p:cNvPr id="16" name="直角三角形 15"/>
          <p:cNvSpPr/>
          <p:nvPr/>
        </p:nvSpPr>
        <p:spPr>
          <a:xfrm rot="13500000" flipV="1">
            <a:off x="2632875" y="-1204161"/>
            <a:ext cx="2362215" cy="2362215"/>
          </a:xfrm>
          <a:prstGeom prst="rtTriangle">
            <a:avLst/>
          </a:prstGeom>
          <a:solidFill>
            <a:srgbClr val="43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cs typeface="+mn-ea"/>
              <a:sym typeface="+mn-lt"/>
            </a:endParaRPr>
          </a:p>
        </p:txBody>
      </p:sp>
      <p:sp>
        <p:nvSpPr>
          <p:cNvPr id="4" name="平行四边形 3"/>
          <p:cNvSpPr/>
          <p:nvPr>
            <p:custDataLst>
              <p:tags r:id="rId5"/>
            </p:custDataLst>
          </p:nvPr>
        </p:nvSpPr>
        <p:spPr>
          <a:xfrm>
            <a:off x="5571948" y="4569563"/>
            <a:ext cx="2125718" cy="380953"/>
          </a:xfrm>
          <a:prstGeom prst="parallelogram">
            <a:avLst>
              <a:gd name="adj" fmla="val 35555"/>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1600" dirty="0">
                <a:solidFill>
                  <a:schemeClr val="dk1"/>
                </a:solidFill>
                <a:latin typeface="+mn-ea"/>
                <a:cs typeface="+mn-ea"/>
                <a:sym typeface="+mn-lt"/>
              </a:rPr>
              <a:t>主讲人：杨陶</a:t>
            </a:r>
            <a:endParaRPr kumimoji="1" lang="zh-CN" altLang="en-US" sz="1600" dirty="0">
              <a:solidFill>
                <a:schemeClr val="dk1"/>
              </a:solidFill>
              <a:latin typeface="+mn-ea"/>
              <a:cs typeface="+mn-ea"/>
              <a:sym typeface="+mn-lt"/>
            </a:endParaRPr>
          </a:p>
        </p:txBody>
      </p:sp>
      <p:pic>
        <p:nvPicPr>
          <p:cNvPr id="5" name="图片 4" descr="logo2"/>
          <p:cNvPicPr>
            <a:picLocks noChangeAspect="1"/>
          </p:cNvPicPr>
          <p:nvPr/>
        </p:nvPicPr>
        <p:blipFill>
          <a:blip r:embed="rId6"/>
          <a:stretch>
            <a:fillRect/>
          </a:stretch>
        </p:blipFill>
        <p:spPr>
          <a:xfrm>
            <a:off x="9654701" y="210547"/>
            <a:ext cx="2366141" cy="524869"/>
          </a:xfrm>
          <a:prstGeom prst="rect">
            <a:avLst/>
          </a:prstGeom>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500"/>
                            </p:stCondLst>
                            <p:childTnLst>
                              <p:par>
                                <p:cTn id="18" presetID="2" presetClass="entr" presetSubtype="12"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fill="hold"/>
                                        <p:tgtEl>
                                          <p:spTgt spid="12"/>
                                        </p:tgtEl>
                                        <p:attrNameLst>
                                          <p:attrName>ppt_x</p:attrName>
                                        </p:attrNameLst>
                                      </p:cBhvr>
                                      <p:tavLst>
                                        <p:tav tm="0">
                                          <p:val>
                                            <p:strVal val="0-#ppt_w/2"/>
                                          </p:val>
                                        </p:tav>
                                        <p:tav tm="100000">
                                          <p:val>
                                            <p:strVal val="#ppt_x"/>
                                          </p:val>
                                        </p:tav>
                                      </p:tavLst>
                                    </p:anim>
                                    <p:anim calcmode="lin" valueType="num">
                                      <p:cBhvr additive="base">
                                        <p:cTn id="21" dur="10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ppt_x"/>
                                          </p:val>
                                        </p:tav>
                                        <p:tav tm="100000">
                                          <p:val>
                                            <p:strVal val="#ppt_x"/>
                                          </p:val>
                                        </p:tav>
                                      </p:tavLst>
                                    </p:anim>
                                    <p:anim calcmode="lin" valueType="num">
                                      <p:cBhvr additive="base">
                                        <p:cTn id="25" dur="1000" fill="hold"/>
                                        <p:tgtEl>
                                          <p:spTgt spid="16"/>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6" grpId="0"/>
      <p:bldP spid="9" grpId="0"/>
      <p:bldP spid="12" grpId="0" bldLvl="0" animBg="1"/>
      <p:bldP spid="16" grpId="0" bldLvl="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互联网消费金融的特点</a:t>
            </a:r>
            <a:endParaRPr lang="zh-CN" altLang="en-US">
              <a:solidFill>
                <a:schemeClr val="accent1"/>
              </a:solidFill>
            </a:endParaRPr>
          </a:p>
        </p:txBody>
      </p:sp>
      <p:grpSp>
        <p:nvGrpSpPr>
          <p:cNvPr id="16" name="组合 15"/>
          <p:cNvGrpSpPr/>
          <p:nvPr/>
        </p:nvGrpSpPr>
        <p:grpSpPr>
          <a:xfrm>
            <a:off x="634365" y="887095"/>
            <a:ext cx="4502806" cy="473075"/>
            <a:chOff x="2347" y="2773"/>
            <a:chExt cx="8083"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7891"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3930015"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（一）互联网消费金融产品模式趋同</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8" name="矩形 7"/>
          <p:cNvSpPr/>
          <p:nvPr/>
        </p:nvSpPr>
        <p:spPr>
          <a:xfrm>
            <a:off x="934720" y="1664335"/>
            <a:ext cx="10323830" cy="92329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TextBox 6"/>
          <p:cNvSpPr txBox="1"/>
          <p:nvPr>
            <p:custDataLst>
              <p:tags r:id="rId1"/>
            </p:custDataLst>
          </p:nvPr>
        </p:nvSpPr>
        <p:spPr>
          <a:xfrm>
            <a:off x="1362075" y="1926590"/>
            <a:ext cx="9467850" cy="398780"/>
          </a:xfrm>
          <a:prstGeom prst="rect">
            <a:avLst/>
          </a:prstGeom>
          <a:noFill/>
        </p:spPr>
        <p:txBody>
          <a:bodyPr wrap="square" rtlCol="0">
            <a:spAutoFit/>
          </a:bodyPr>
          <a:p>
            <a:pPr indent="0" algn="ctr" fontAlgn="auto">
              <a:lnSpc>
                <a:spcPct val="100000"/>
              </a:lnSpc>
              <a:spcBef>
                <a:spcPts val="0"/>
              </a:spcBef>
              <a:spcAft>
                <a:spcPts val="1000"/>
              </a:spcAft>
            </a:pPr>
            <a:r>
              <a:rPr lang="zh-CN" altLang="zh-CN" sz="2000" b="1"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互联网消费金融产品主要分为现金模式和代付模式。</a:t>
            </a:r>
            <a:endParaRPr lang="zh-CN" altLang="zh-CN" sz="2000" b="1"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3" name="流程图: 决策 2"/>
          <p:cNvSpPr/>
          <p:nvPr/>
        </p:nvSpPr>
        <p:spPr>
          <a:xfrm>
            <a:off x="2150745" y="3157855"/>
            <a:ext cx="2160000" cy="14400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sz="2000"/>
              <a:t>现金</a:t>
            </a:r>
            <a:endParaRPr lang="zh-CN" altLang="zh-CN" sz="2000"/>
          </a:p>
          <a:p>
            <a:pPr algn="ctr"/>
            <a:r>
              <a:rPr lang="zh-CN" altLang="zh-CN" sz="2000"/>
              <a:t>模式</a:t>
            </a:r>
            <a:endParaRPr lang="zh-CN" altLang="zh-CN" sz="2000"/>
          </a:p>
        </p:txBody>
      </p:sp>
      <p:sp>
        <p:nvSpPr>
          <p:cNvPr id="5" name="TextBox 6"/>
          <p:cNvSpPr txBox="1"/>
          <p:nvPr>
            <p:custDataLst>
              <p:tags r:id="rId2"/>
            </p:custDataLst>
          </p:nvPr>
        </p:nvSpPr>
        <p:spPr>
          <a:xfrm>
            <a:off x="934720" y="4723765"/>
            <a:ext cx="4591685" cy="1337945"/>
          </a:xfrm>
          <a:prstGeom prst="rect">
            <a:avLst/>
          </a:prstGeom>
          <a:noFill/>
        </p:spPr>
        <p:txBody>
          <a:bodyPr wrap="square" rtlCol="0">
            <a:spAutoFit/>
          </a:bodyPr>
          <a:p>
            <a:pPr indent="457200" algn="just" fontAlgn="auto">
              <a:lnSpc>
                <a:spcPct val="150000"/>
              </a:lnSpc>
              <a:spcBef>
                <a:spcPts val="0"/>
              </a:spcBef>
              <a:spcAft>
                <a:spcPts val="1000"/>
              </a:spcAft>
              <a:extLst>
                <a:ext uri="{35155182-B16C-46BC-9424-99874614C6A1}">
                  <wpsdc:indentchars xmlns:wpsdc="http://www.wps.cn/officeDocument/2017/drawingmlCustomData" val="200" checksum="59296752"/>
                </a:ext>
              </a:extLs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现金模式又称消费者支付模式， 是指消费金融提供商先给消费者发放贷款，消费者在消费时自行支付给零售商。</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9" name="流程图: 决策 8"/>
          <p:cNvSpPr/>
          <p:nvPr/>
        </p:nvSpPr>
        <p:spPr>
          <a:xfrm>
            <a:off x="7392670" y="3157855"/>
            <a:ext cx="2160000" cy="1440000"/>
          </a:xfrm>
          <a:prstGeom prst="flowChartDecision">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sz="2000"/>
              <a:t>现金</a:t>
            </a:r>
            <a:endParaRPr lang="zh-CN" altLang="zh-CN" sz="2000"/>
          </a:p>
          <a:p>
            <a:pPr algn="ctr"/>
            <a:r>
              <a:rPr lang="zh-CN" altLang="zh-CN" sz="2000"/>
              <a:t>模式</a:t>
            </a:r>
            <a:endParaRPr lang="zh-CN" altLang="zh-CN" sz="2000"/>
          </a:p>
        </p:txBody>
      </p:sp>
      <p:sp>
        <p:nvSpPr>
          <p:cNvPr id="11" name="TextBox 6"/>
          <p:cNvSpPr txBox="1"/>
          <p:nvPr>
            <p:custDataLst>
              <p:tags r:id="rId3"/>
            </p:custDataLst>
          </p:nvPr>
        </p:nvSpPr>
        <p:spPr>
          <a:xfrm>
            <a:off x="6115050" y="4723765"/>
            <a:ext cx="4715510" cy="1337945"/>
          </a:xfrm>
          <a:prstGeom prst="rect">
            <a:avLst/>
          </a:prstGeom>
          <a:noFill/>
        </p:spPr>
        <p:txBody>
          <a:bodyPr wrap="square" rtlCol="0">
            <a:spAutoFit/>
          </a:bodyPr>
          <a:p>
            <a:pPr indent="457200" algn="just" fontAlgn="auto">
              <a:lnSpc>
                <a:spcPct val="150000"/>
              </a:lnSpc>
              <a:spcBef>
                <a:spcPts val="0"/>
              </a:spcBef>
              <a:spcAft>
                <a:spcPts val="1000"/>
              </a:spcAft>
              <a:extLst>
                <a:ext uri="{35155182-B16C-46BC-9424-99874614C6A1}">
                  <wpsdc:indentchars xmlns:wpsdc="http://www.wps.cn/officeDocument/2017/drawingmlCustomData" val="200" checksum="59296752"/>
                </a:ext>
              </a:extLs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代付模式又称受托支付模式，是指消费者在进行消费时由消费金融服务提供商直接向零售商支付。</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additive="base">
                                        <p:cTn id="15"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10">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25" dur="500"/>
                                        <p:tgtEl>
                                          <p:spTgt spid="5">
                                            <p:txEl>
                                              <p:pRg st="0" end="0"/>
                                            </p:txEl>
                                          </p:spTgt>
                                        </p:tgtEl>
                                      </p:cBhvr>
                                    </p:animEffect>
                                  </p:childTnLst>
                                </p:cTn>
                              </p:par>
                              <p:par>
                                <p:cTn id="26" presetID="12" presetClass="entr" presetSubtype="1"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p:tgtEl>
                                          <p:spTgt spid="3"/>
                                        </p:tgtEl>
                                        <p:attrNameLst>
                                          <p:attrName>ppt_y</p:attrName>
                                        </p:attrNameLst>
                                      </p:cBhvr>
                                      <p:tavLst>
                                        <p:tav tm="0">
                                          <p:val>
                                            <p:strVal val="#ppt_y-#ppt_h*1.125000"/>
                                          </p:val>
                                        </p:tav>
                                        <p:tav tm="100000">
                                          <p:val>
                                            <p:strVal val="#ppt_y"/>
                                          </p:val>
                                        </p:tav>
                                      </p:tavLst>
                                    </p:anim>
                                    <p:animEffect transition="in" filter="wipe(down)">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 calcmode="lin" valueType="num">
                                      <p:cBhvr additive="base">
                                        <p:cTn id="34" dur="5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35" dur="500"/>
                                        <p:tgtEl>
                                          <p:spTgt spid="11">
                                            <p:txEl>
                                              <p:pRg st="0" end="0"/>
                                            </p:txEl>
                                          </p:spTgt>
                                        </p:tgtEl>
                                      </p:cBhvr>
                                    </p:animEffect>
                                  </p:childTnLst>
                                </p:cTn>
                              </p:par>
                              <p:par>
                                <p:cTn id="36" presetID="12" presetClass="entr" presetSubtype="1"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p:tgtEl>
                                          <p:spTgt spid="9"/>
                                        </p:tgtEl>
                                        <p:attrNameLst>
                                          <p:attrName>ppt_y</p:attrName>
                                        </p:attrNameLst>
                                      </p:cBhvr>
                                      <p:tavLst>
                                        <p:tav tm="0">
                                          <p:val>
                                            <p:strVal val="#ppt_y-#ppt_h*1.125000"/>
                                          </p:val>
                                        </p:tav>
                                        <p:tav tm="100000">
                                          <p:val>
                                            <p:strVal val="#ppt_y"/>
                                          </p:val>
                                        </p:tav>
                                      </p:tavLst>
                                    </p:anim>
                                    <p:animEffect transition="in" filter="wipe(down)">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uiExpand="1" build="p"/>
      <p:bldP spid="8" grpId="0" bldLvl="0" animBg="1"/>
      <p:bldP spid="5" grpId="0" uiExpand="1" build="p"/>
      <p:bldP spid="11" grpId="0" uiExpand="1" build="p"/>
      <p:bldP spid="3" grpId="0" animBg="1"/>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互联网消费金融的特点</a:t>
            </a:r>
            <a:endParaRPr lang="zh-CN" altLang="en-US">
              <a:solidFill>
                <a:schemeClr val="accent1"/>
              </a:solidFill>
            </a:endParaRPr>
          </a:p>
        </p:txBody>
      </p:sp>
      <p:grpSp>
        <p:nvGrpSpPr>
          <p:cNvPr id="16" name="组合 15"/>
          <p:cNvGrpSpPr/>
          <p:nvPr/>
        </p:nvGrpSpPr>
        <p:grpSpPr>
          <a:xfrm>
            <a:off x="634365" y="887095"/>
            <a:ext cx="4967605" cy="473075"/>
            <a:chOff x="2347" y="2773"/>
            <a:chExt cx="8083"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7891"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4456430"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（二）互联网消费金融征信模式差别较大</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8" name="矩形 7"/>
          <p:cNvSpPr/>
          <p:nvPr/>
        </p:nvSpPr>
        <p:spPr>
          <a:xfrm>
            <a:off x="934720" y="1664335"/>
            <a:ext cx="10323830" cy="196532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TextBox 6"/>
          <p:cNvSpPr txBox="1"/>
          <p:nvPr>
            <p:custDataLst>
              <p:tags r:id="rId1"/>
            </p:custDataLst>
          </p:nvPr>
        </p:nvSpPr>
        <p:spPr>
          <a:xfrm>
            <a:off x="1362075" y="1913890"/>
            <a:ext cx="9467850" cy="1466215"/>
          </a:xfrm>
          <a:prstGeom prst="rect">
            <a:avLst/>
          </a:prstGeom>
          <a:noFill/>
        </p:spPr>
        <p:txBody>
          <a:bodyPr wrap="square" rtlCol="0">
            <a:spAutoFit/>
          </a:bodyPr>
          <a:p>
            <a:pPr indent="457200" algn="just" fontAlgn="auto">
              <a:lnSpc>
                <a:spcPct val="150000"/>
              </a:lnSpc>
              <a:spcBef>
                <a:spcPts val="0"/>
              </a:spcBef>
              <a:spcAft>
                <a:spcPts val="1000"/>
              </a:spcAft>
              <a:extLst>
                <a:ext uri="{35155182-B16C-46BC-9424-99874614C6A1}">
                  <wpsdc:indentchars xmlns:wpsdc="http://www.wps.cn/officeDocument/2017/drawingmlCustomData" val="200" checksum="59296752"/>
                </a:ext>
              </a:extLs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风险控制是传统金融机构与互联网企业开展消费金融的核心，而风控的核心是征信，主要包括两个环节：身份认证和信用判断。</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a:p>
            <a:pPr indent="457200" algn="just" fontAlgn="auto">
              <a:lnSpc>
                <a:spcPct val="150000"/>
              </a:lnSpc>
              <a:spcBef>
                <a:spcPts val="0"/>
              </a:spcBef>
              <a:spcAft>
                <a:spcPts val="1000"/>
              </a:spcAft>
              <a:extLst>
                <a:ext uri="{35155182-B16C-46BC-9424-99874614C6A1}">
                  <wpsdc:indentchars xmlns:wpsdc="http://www.wps.cn/officeDocument/2017/drawingmlCustomData" val="200" checksum="59296752"/>
                </a:ext>
              </a:extLs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互联网企业对用户信用的判断主要依托各类网络行为数据。</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4" name="TextBox 6"/>
          <p:cNvSpPr txBox="1"/>
          <p:nvPr>
            <p:custDataLst>
              <p:tags r:id="rId2"/>
            </p:custDataLst>
          </p:nvPr>
        </p:nvSpPr>
        <p:spPr>
          <a:xfrm>
            <a:off x="5460365" y="3771900"/>
            <a:ext cx="5369560" cy="2712720"/>
          </a:xfrm>
          <a:prstGeom prst="rect">
            <a:avLst/>
          </a:prstGeom>
          <a:noFill/>
        </p:spPr>
        <p:txBody>
          <a:bodyPr wrap="square" rtlCol="0">
            <a:spAutoFit/>
          </a:bodyPr>
          <a:p>
            <a:pPr indent="457200" algn="just" fontAlgn="auto">
              <a:lnSpc>
                <a:spcPct val="150000"/>
              </a:lnSpc>
              <a:spcBef>
                <a:spcPts val="0"/>
              </a:spcBef>
              <a:spcAft>
                <a:spcPts val="1000"/>
              </a:spcAft>
              <a:extLst>
                <a:ext uri="{35155182-B16C-46BC-9424-99874614C6A1}">
                  <wpsdc:indentchars xmlns:wpsdc="http://www.wps.cn/officeDocument/2017/drawingmlCustomData" val="200" checksum="59296752"/>
                </a:ext>
              </a:extLs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总体看，传统金融机构与互联网企业在征信模式上存在较大差别，处于相对割裂状态。银行征信模式相对成熟，数据相对精准可靠，但成本较高。 </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a:p>
            <a:pPr indent="457200" algn="just" fontAlgn="auto">
              <a:lnSpc>
                <a:spcPct val="150000"/>
              </a:lnSpc>
              <a:spcBef>
                <a:spcPts val="0"/>
              </a:spcBef>
              <a:spcAft>
                <a:spcPts val="1000"/>
              </a:spcAft>
              <a:extLst>
                <a:ext uri="{35155182-B16C-46BC-9424-99874614C6A1}">
                  <wpsdc:indentchars xmlns:wpsdc="http://www.wps.cn/officeDocument/2017/drawingmlCustomData" val="200" checksum="59296752"/>
                </a:ext>
              </a:extLs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互联网企业征信模式处于发展阶段， 大数据在信用评价中的模型构建、数据筛选等尚不成熟，但潜力较大。</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pic>
        <p:nvPicPr>
          <p:cNvPr id="104" name="图片 103"/>
          <p:cNvPicPr/>
          <p:nvPr/>
        </p:nvPicPr>
        <p:blipFill>
          <a:blip r:embed="rId3"/>
          <a:stretch>
            <a:fillRect/>
          </a:stretch>
        </p:blipFill>
        <p:spPr>
          <a:xfrm>
            <a:off x="1362075" y="3913505"/>
            <a:ext cx="3656330" cy="2428875"/>
          </a:xfrm>
          <a:prstGeom prst="rect">
            <a:avLst/>
          </a:prstGeom>
          <a:noFill/>
          <a:ln w="9525">
            <a:noFill/>
          </a:ln>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2">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 calcmode="lin" valueType="num">
                                      <p:cBhvr additive="base">
                                        <p:cTn id="24"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25" dur="500"/>
                                        <p:tgtEl>
                                          <p:spTgt spid="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04"/>
                                        </p:tgtEl>
                                        <p:attrNameLst>
                                          <p:attrName>style.visibility</p:attrName>
                                        </p:attrNameLst>
                                      </p:cBhvr>
                                      <p:to>
                                        <p:strVal val="visible"/>
                                      </p:to>
                                    </p:set>
                                    <p:anim calcmode="lin" valueType="num">
                                      <p:cBhvr additive="base">
                                        <p:cTn id="30" dur="500" fill="hold"/>
                                        <p:tgtEl>
                                          <p:spTgt spid="104"/>
                                        </p:tgtEl>
                                        <p:attrNameLst>
                                          <p:attrName>ppt_x</p:attrName>
                                        </p:attrNameLst>
                                      </p:cBhvr>
                                      <p:tavLst>
                                        <p:tav tm="0">
                                          <p:val>
                                            <p:strVal val="0-#ppt_w/2"/>
                                          </p:val>
                                        </p:tav>
                                        <p:tav tm="100000">
                                          <p:val>
                                            <p:strVal val="#ppt_x"/>
                                          </p:val>
                                        </p:tav>
                                      </p:tavLst>
                                    </p:anim>
                                    <p:anim calcmode="lin" valueType="num">
                                      <p:cBhvr additive="base">
                                        <p:cTn id="31" dur="500" fill="hold"/>
                                        <p:tgtEl>
                                          <p:spTgt spid="104"/>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2" presetClass="entr" presetSubtype="2" fill="hold" grpId="0" nodeType="after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 calcmode="lin" valueType="num">
                                      <p:cBhvr additive="base">
                                        <p:cTn id="3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 calcmode="lin" valueType="num">
                                      <p:cBhvr additive="base">
                                        <p:cTn id="41"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bldLvl="0" animBg="1"/>
      <p:bldP spid="2" grpId="0" uiExpand="1" build="p"/>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众筹的构成要素</a:t>
            </a:r>
            <a:endParaRPr lang="zh-CN" altLang="en-US">
              <a:solidFill>
                <a:schemeClr val="accent1"/>
              </a:solidFill>
            </a:endParaRPr>
          </a:p>
        </p:txBody>
      </p:sp>
      <p:grpSp>
        <p:nvGrpSpPr>
          <p:cNvPr id="16" name="组合 15"/>
          <p:cNvGrpSpPr/>
          <p:nvPr/>
        </p:nvGrpSpPr>
        <p:grpSpPr>
          <a:xfrm>
            <a:off x="634365" y="887095"/>
            <a:ext cx="2660015" cy="473075"/>
            <a:chOff x="2347" y="2773"/>
            <a:chExt cx="4775"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8" y="2773"/>
              <a:ext cx="4585"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2539365"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（三）众筹平台</a:t>
            </a:r>
            <a:endParaRPr lang="zh-CN" altLang="en-US" sz="1800" b="1" dirty="0">
              <a:solidFill>
                <a:schemeClr val="bg1"/>
              </a:solidFill>
              <a:latin typeface="微软雅黑" panose="020B0503020204020204" charset="-122"/>
              <a:ea typeface="微软雅黑" panose="020B0503020204020204" charset="-122"/>
              <a:sym typeface="+mn-ea"/>
            </a:endParaRPr>
          </a:p>
        </p:txBody>
      </p:sp>
      <p:grpSp>
        <p:nvGrpSpPr>
          <p:cNvPr id="36" name="组合 35"/>
          <p:cNvGrpSpPr/>
          <p:nvPr/>
        </p:nvGrpSpPr>
        <p:grpSpPr>
          <a:xfrm>
            <a:off x="779780" y="1570990"/>
            <a:ext cx="10632440" cy="4645660"/>
            <a:chOff x="1228" y="2474"/>
            <a:chExt cx="16744" cy="7316"/>
          </a:xfrm>
        </p:grpSpPr>
        <p:sp>
          <p:nvSpPr>
            <p:cNvPr id="34" name="矩形 33"/>
            <p:cNvSpPr/>
            <p:nvPr>
              <p:custDataLst>
                <p:tags r:id="rId1"/>
              </p:custDataLst>
            </p:nvPr>
          </p:nvSpPr>
          <p:spPr>
            <a:xfrm>
              <a:off x="1228" y="2474"/>
              <a:ext cx="16744" cy="7316"/>
            </a:xfrm>
            <a:prstGeom prst="rect">
              <a:avLst/>
            </a:prstGeom>
            <a:noFill/>
            <a:ln>
              <a:solidFill>
                <a:schemeClr val="accent5"/>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sp>
          <p:nvSpPr>
            <p:cNvPr id="2" name="圆角矩形 1"/>
            <p:cNvSpPr/>
            <p:nvPr/>
          </p:nvSpPr>
          <p:spPr>
            <a:xfrm>
              <a:off x="1809" y="3088"/>
              <a:ext cx="3032" cy="13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准备项目材料并</a:t>
              </a:r>
              <a:endParaRPr lang="zh-CN" altLang="en-US"/>
            </a:p>
            <a:p>
              <a:pPr algn="ctr"/>
              <a:r>
                <a:rPr lang="zh-CN" altLang="en-US"/>
                <a:t>提交平台</a:t>
              </a:r>
              <a:endParaRPr lang="zh-CN" altLang="en-US"/>
            </a:p>
          </p:txBody>
        </p:sp>
        <p:sp>
          <p:nvSpPr>
            <p:cNvPr id="3" name="流程图: 决策 2"/>
            <p:cNvSpPr/>
            <p:nvPr/>
          </p:nvSpPr>
          <p:spPr>
            <a:xfrm>
              <a:off x="7971" y="2870"/>
              <a:ext cx="2868" cy="174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平台进行审核</a:t>
              </a:r>
              <a:endParaRPr lang="zh-CN" altLang="en-US"/>
            </a:p>
          </p:txBody>
        </p:sp>
        <p:sp>
          <p:nvSpPr>
            <p:cNvPr id="4" name="流程图: 过程 3"/>
            <p:cNvSpPr/>
            <p:nvPr/>
          </p:nvSpPr>
          <p:spPr>
            <a:xfrm>
              <a:off x="7905" y="5553"/>
              <a:ext cx="2999" cy="134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项目失败</a:t>
              </a:r>
              <a:endParaRPr lang="zh-CN" altLang="en-US"/>
            </a:p>
          </p:txBody>
        </p:sp>
        <p:sp>
          <p:nvSpPr>
            <p:cNvPr id="5" name="流程图: 过程 4"/>
            <p:cNvSpPr/>
            <p:nvPr/>
          </p:nvSpPr>
          <p:spPr>
            <a:xfrm>
              <a:off x="7905" y="8058"/>
              <a:ext cx="2999" cy="134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向投资者提供</a:t>
              </a:r>
              <a:endParaRPr lang="zh-CN" altLang="en-US"/>
            </a:p>
            <a:p>
              <a:pPr algn="ctr"/>
              <a:r>
                <a:rPr lang="zh-CN" altLang="en-US"/>
                <a:t>产品或股权</a:t>
              </a:r>
              <a:endParaRPr lang="zh-CN" altLang="en-US"/>
            </a:p>
          </p:txBody>
        </p:sp>
        <p:sp>
          <p:nvSpPr>
            <p:cNvPr id="7" name="流程图: 过程 6"/>
            <p:cNvSpPr/>
            <p:nvPr/>
          </p:nvSpPr>
          <p:spPr>
            <a:xfrm>
              <a:off x="14314" y="5553"/>
              <a:ext cx="2999" cy="134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公开筹资</a:t>
              </a:r>
              <a:endParaRPr lang="zh-CN" altLang="en-US"/>
            </a:p>
          </p:txBody>
        </p:sp>
        <p:sp>
          <p:nvSpPr>
            <p:cNvPr id="8" name="流程图: 过程 7"/>
            <p:cNvSpPr/>
            <p:nvPr/>
          </p:nvSpPr>
          <p:spPr>
            <a:xfrm>
              <a:off x="14314" y="8056"/>
              <a:ext cx="2999" cy="134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众筹成功</a:t>
              </a:r>
              <a:endParaRPr lang="zh-CN" altLang="en-US"/>
            </a:p>
          </p:txBody>
        </p:sp>
        <p:sp>
          <p:nvSpPr>
            <p:cNvPr id="9" name="流程图: 过程 8"/>
            <p:cNvSpPr/>
            <p:nvPr/>
          </p:nvSpPr>
          <p:spPr>
            <a:xfrm>
              <a:off x="14314" y="3065"/>
              <a:ext cx="2999" cy="134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项目上线</a:t>
              </a:r>
              <a:endParaRPr lang="zh-CN" altLang="en-US"/>
            </a:p>
            <a:p>
              <a:pPr algn="ctr"/>
              <a:r>
                <a:rPr lang="zh-CN" altLang="en-US"/>
                <a:t>开始展示</a:t>
              </a:r>
              <a:endParaRPr lang="zh-CN" altLang="en-US"/>
            </a:p>
          </p:txBody>
        </p:sp>
        <p:sp>
          <p:nvSpPr>
            <p:cNvPr id="22" name="右箭头 21"/>
            <p:cNvSpPr/>
            <p:nvPr/>
          </p:nvSpPr>
          <p:spPr>
            <a:xfrm>
              <a:off x="5285" y="3486"/>
              <a:ext cx="2380" cy="508"/>
            </a:xfrm>
            <a:prstGeom prst="rightArrow">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右箭头 22"/>
            <p:cNvSpPr/>
            <p:nvPr/>
          </p:nvSpPr>
          <p:spPr>
            <a:xfrm>
              <a:off x="11386" y="3486"/>
              <a:ext cx="2380" cy="508"/>
            </a:xfrm>
            <a:prstGeom prst="rightArrow">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右箭头 23"/>
            <p:cNvSpPr/>
            <p:nvPr/>
          </p:nvSpPr>
          <p:spPr>
            <a:xfrm>
              <a:off x="11386" y="5973"/>
              <a:ext cx="2380" cy="508"/>
            </a:xfrm>
            <a:prstGeom prst="rightArrow">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右箭头 24"/>
            <p:cNvSpPr/>
            <p:nvPr/>
          </p:nvSpPr>
          <p:spPr>
            <a:xfrm rot="10800000">
              <a:off x="11386" y="8480"/>
              <a:ext cx="2380" cy="508"/>
            </a:xfrm>
            <a:prstGeom prst="rightArrow">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右箭头 25"/>
            <p:cNvSpPr/>
            <p:nvPr/>
          </p:nvSpPr>
          <p:spPr>
            <a:xfrm rot="5400000">
              <a:off x="15346" y="7224"/>
              <a:ext cx="935" cy="508"/>
            </a:xfrm>
            <a:prstGeom prst="rightArrow">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右箭头 26"/>
            <p:cNvSpPr/>
            <p:nvPr/>
          </p:nvSpPr>
          <p:spPr>
            <a:xfrm rot="5400000">
              <a:off x="15345" y="4729"/>
              <a:ext cx="935" cy="508"/>
            </a:xfrm>
            <a:prstGeom prst="rightArrow">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右箭头 27"/>
            <p:cNvSpPr/>
            <p:nvPr/>
          </p:nvSpPr>
          <p:spPr>
            <a:xfrm rot="5400000">
              <a:off x="9045" y="4827"/>
              <a:ext cx="717" cy="508"/>
            </a:xfrm>
            <a:prstGeom prst="rightArrow">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文本框 28"/>
            <p:cNvSpPr txBox="1"/>
            <p:nvPr/>
          </p:nvSpPr>
          <p:spPr>
            <a:xfrm>
              <a:off x="12162" y="3015"/>
              <a:ext cx="828" cy="471"/>
            </a:xfrm>
            <a:prstGeom prst="rect">
              <a:avLst/>
            </a:prstGeom>
            <a:noFill/>
          </p:spPr>
          <p:txBody>
            <a:bodyPr wrap="none" rtlCol="0">
              <a:spAutoFit/>
            </a:bodyPr>
            <a:p>
              <a:r>
                <a:rPr lang="zh-CN" altLang="en-US"/>
                <a:t>通过</a:t>
              </a:r>
              <a:endParaRPr lang="zh-CN" altLang="en-US"/>
            </a:p>
          </p:txBody>
        </p:sp>
        <p:sp>
          <p:nvSpPr>
            <p:cNvPr id="30" name="文本框 29"/>
            <p:cNvSpPr txBox="1"/>
            <p:nvPr/>
          </p:nvSpPr>
          <p:spPr>
            <a:xfrm>
              <a:off x="7971" y="4748"/>
              <a:ext cx="1098" cy="471"/>
            </a:xfrm>
            <a:prstGeom prst="rect">
              <a:avLst/>
            </a:prstGeom>
            <a:noFill/>
          </p:spPr>
          <p:txBody>
            <a:bodyPr wrap="none" rtlCol="0">
              <a:spAutoFit/>
            </a:bodyPr>
            <a:p>
              <a:r>
                <a:rPr lang="zh-CN" altLang="en-US"/>
                <a:t>不通过</a:t>
              </a:r>
              <a:endParaRPr lang="zh-CN" altLang="en-US"/>
            </a:p>
          </p:txBody>
        </p:sp>
        <p:sp>
          <p:nvSpPr>
            <p:cNvPr id="31" name="文本框 30"/>
            <p:cNvSpPr txBox="1"/>
            <p:nvPr/>
          </p:nvSpPr>
          <p:spPr>
            <a:xfrm>
              <a:off x="11630" y="5219"/>
              <a:ext cx="1891" cy="798"/>
            </a:xfrm>
            <a:prstGeom prst="rect">
              <a:avLst/>
            </a:prstGeom>
            <a:noFill/>
          </p:spPr>
          <p:txBody>
            <a:bodyPr wrap="square" rtlCol="0">
              <a:spAutoFit/>
            </a:bodyPr>
            <a:p>
              <a:pPr algn="ctr"/>
              <a:r>
                <a:rPr lang="zh-CN" altLang="en-US"/>
                <a:t>在规定时间内投资失败</a:t>
              </a:r>
              <a:endParaRPr lang="zh-CN" altLang="en-US"/>
            </a:p>
          </p:txBody>
        </p:sp>
        <p:sp>
          <p:nvSpPr>
            <p:cNvPr id="32" name="文本框 31"/>
            <p:cNvSpPr txBox="1"/>
            <p:nvPr/>
          </p:nvSpPr>
          <p:spPr>
            <a:xfrm>
              <a:off x="11630" y="6441"/>
              <a:ext cx="1891" cy="798"/>
            </a:xfrm>
            <a:prstGeom prst="rect">
              <a:avLst/>
            </a:prstGeom>
            <a:noFill/>
          </p:spPr>
          <p:txBody>
            <a:bodyPr wrap="square" rtlCol="0">
              <a:spAutoFit/>
            </a:bodyPr>
            <a:p>
              <a:pPr algn="ctr"/>
              <a:r>
                <a:rPr lang="zh-CN" altLang="en-US"/>
                <a:t>以筹资额将退还给投资</a:t>
              </a:r>
              <a:endParaRPr lang="zh-CN" altLang="en-US"/>
            </a:p>
          </p:txBody>
        </p:sp>
      </p:grpSp>
      <p:sp>
        <p:nvSpPr>
          <p:cNvPr id="35" name="文本框 34"/>
          <p:cNvSpPr txBox="1"/>
          <p:nvPr/>
        </p:nvSpPr>
        <p:spPr>
          <a:xfrm>
            <a:off x="3357880" y="939165"/>
            <a:ext cx="2539365" cy="368300"/>
          </a:xfrm>
          <a:prstGeom prst="rect">
            <a:avLst/>
          </a:prstGeom>
          <a:noFill/>
        </p:spPr>
        <p:txBody>
          <a:bodyPr wrap="square">
            <a:spAutoFit/>
          </a:bodyPr>
          <a:p>
            <a:r>
              <a:rPr lang="zh-CN" altLang="en-US" sz="1800" b="1" dirty="0">
                <a:solidFill>
                  <a:schemeClr val="accent1"/>
                </a:solidFill>
                <a:latin typeface="微软雅黑" panose="020B0503020204020204" charset="-122"/>
                <a:ea typeface="微软雅黑" panose="020B0503020204020204" charset="-122"/>
                <a:sym typeface="+mn-ea"/>
              </a:rPr>
              <a:t>图</a:t>
            </a:r>
            <a:r>
              <a:rPr lang="en-US" altLang="zh-CN" sz="1800" b="1" dirty="0">
                <a:solidFill>
                  <a:schemeClr val="accent1"/>
                </a:solidFill>
                <a:latin typeface="微软雅黑" panose="020B0503020204020204" charset="-122"/>
                <a:ea typeface="微软雅黑" panose="020B0503020204020204" charset="-122"/>
                <a:sym typeface="+mn-ea"/>
              </a:rPr>
              <a:t>.</a:t>
            </a:r>
            <a:r>
              <a:rPr lang="zh-CN" altLang="en-US" sz="1800" b="1" dirty="0">
                <a:solidFill>
                  <a:schemeClr val="accent1"/>
                </a:solidFill>
                <a:latin typeface="微软雅黑" panose="020B0503020204020204" charset="-122"/>
                <a:ea typeface="微软雅黑" panose="020B0503020204020204" charset="-122"/>
                <a:sym typeface="+mn-ea"/>
              </a:rPr>
              <a:t>众筹的运作流程</a:t>
            </a:r>
            <a:endParaRPr lang="zh-CN" altLang="en-US" sz="1800" b="1" dirty="0">
              <a:solidFill>
                <a:schemeClr val="accent1"/>
              </a:solidFill>
              <a:latin typeface="微软雅黑" panose="020B0503020204020204" charset="-122"/>
              <a:ea typeface="微软雅黑" panose="020B0503020204020204" charset="-122"/>
              <a:sym typeface="+mn-ea"/>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p:tgtEl>
                                          <p:spTgt spid="35"/>
                                        </p:tgtEl>
                                        <p:attrNameLst>
                                          <p:attrName>ppt_y</p:attrName>
                                        </p:attrNameLst>
                                      </p:cBhvr>
                                      <p:tavLst>
                                        <p:tav tm="0">
                                          <p:val>
                                            <p:strVal val="#ppt_y+#ppt_h*1.125000"/>
                                          </p:val>
                                        </p:tav>
                                        <p:tav tm="100000">
                                          <p:val>
                                            <p:strVal val="#ppt_y"/>
                                          </p:val>
                                        </p:tav>
                                      </p:tavLst>
                                    </p:anim>
                                    <p:animEffect transition="in" filter="wipe(up)">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500"/>
                                        <p:tgtEl>
                                          <p:spTgt spid="36"/>
                                        </p:tgtEl>
                                        <p:attrNameLst>
                                          <p:attrName>ppt_y</p:attrName>
                                        </p:attrNameLst>
                                      </p:cBhvr>
                                      <p:tavLst>
                                        <p:tav tm="0">
                                          <p:val>
                                            <p:strVal val="#ppt_y-#ppt_h*1.125000"/>
                                          </p:val>
                                        </p:tav>
                                        <p:tav tm="100000">
                                          <p:val>
                                            <p:strVal val="#ppt_y"/>
                                          </p:val>
                                        </p:tav>
                                      </p:tavLst>
                                    </p:anim>
                                    <p:animEffect transition="in" filter="wipe(down)">
                                      <p:cBhvr>
                                        <p:cTn id="2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互联网消费金融的特点</a:t>
            </a:r>
            <a:endParaRPr lang="zh-CN" altLang="en-US">
              <a:solidFill>
                <a:schemeClr val="accent1"/>
              </a:solidFill>
            </a:endParaRPr>
          </a:p>
        </p:txBody>
      </p:sp>
      <p:grpSp>
        <p:nvGrpSpPr>
          <p:cNvPr id="16" name="组合 15"/>
          <p:cNvGrpSpPr/>
          <p:nvPr/>
        </p:nvGrpSpPr>
        <p:grpSpPr>
          <a:xfrm>
            <a:off x="634365" y="887095"/>
            <a:ext cx="4967605" cy="473075"/>
            <a:chOff x="2347" y="2773"/>
            <a:chExt cx="8083"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7891"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4456430"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（三）互联网消费金融服务对象集中</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11" name="圆角矩形 11"/>
          <p:cNvSpPr/>
          <p:nvPr/>
        </p:nvSpPr>
        <p:spPr>
          <a:xfrm>
            <a:off x="2728595" y="2138680"/>
            <a:ext cx="8018780" cy="643255"/>
          </a:xfrm>
          <a:prstGeom prst="roundRect">
            <a:avLst/>
          </a:prstGeom>
          <a:solidFill>
            <a:schemeClr val="accent1">
              <a:alpha val="61000"/>
            </a:schemeClr>
          </a:solidFill>
          <a:ln>
            <a:noFill/>
          </a:ln>
          <a:effectLst>
            <a:outerShdw blurRad="63500" sx="102000" sy="102000" algn="ctr" rotWithShape="0">
              <a:prstClr val="black">
                <a:alpha val="40000"/>
              </a:prstClr>
            </a:outerShdw>
          </a:effectLst>
        </p:spPr>
        <p:txBody>
          <a:bodyPr anchor="ctr"/>
          <a:p>
            <a:pPr algn="ctr"/>
            <a:r>
              <a:rPr lang="zh-CN" altLang="en-US" sz="2000" b="1" dirty="0">
                <a:solidFill>
                  <a:srgbClr val="FFFFFF"/>
                </a:solidFill>
                <a:latin typeface="微软雅黑" panose="020B0503020204020204" charset="-122"/>
                <a:ea typeface="微软雅黑" panose="020B0503020204020204" charset="-122"/>
              </a:rPr>
              <a:t>一是互联网消费金融覆盖消费品种类较为集中</a:t>
            </a:r>
            <a:endParaRPr lang="zh-CN" altLang="en-US" sz="2000" b="1" dirty="0">
              <a:solidFill>
                <a:srgbClr val="FFFFFF"/>
              </a:solidFill>
              <a:latin typeface="微软雅黑" panose="020B0503020204020204" charset="-122"/>
              <a:ea typeface="微软雅黑" panose="020B0503020204020204" charset="-122"/>
            </a:endParaRPr>
          </a:p>
        </p:txBody>
      </p:sp>
      <p:sp>
        <p:nvSpPr>
          <p:cNvPr id="3" name="圆角矩形 14"/>
          <p:cNvSpPr/>
          <p:nvPr/>
        </p:nvSpPr>
        <p:spPr>
          <a:xfrm>
            <a:off x="2728595" y="3007995"/>
            <a:ext cx="8018780" cy="597535"/>
          </a:xfrm>
          <a:prstGeom prst="roundRect">
            <a:avLst/>
          </a:prstGeom>
          <a:solidFill>
            <a:schemeClr val="accent1">
              <a:alpha val="61000"/>
            </a:schemeClr>
          </a:solidFill>
          <a:ln>
            <a:noFill/>
          </a:ln>
          <a:effectLst>
            <a:outerShdw blurRad="63500" sx="102000" sy="102000" algn="ctr" rotWithShape="0">
              <a:prstClr val="black">
                <a:alpha val="40000"/>
              </a:prstClr>
            </a:outerShdw>
          </a:effectLst>
        </p:spPr>
        <p:txBody>
          <a:bodyPr anchor="ctr"/>
          <a:p>
            <a:pPr algn="ctr"/>
            <a:r>
              <a:rPr lang="zh-CN" altLang="en-US" sz="2000" b="1" dirty="0">
                <a:solidFill>
                  <a:srgbClr val="FFFFFF"/>
                </a:solidFill>
                <a:latin typeface="微软雅黑" panose="020B0503020204020204" charset="-122"/>
                <a:ea typeface="微软雅黑" panose="020B0503020204020204" charset="-122"/>
              </a:rPr>
              <a:t>二是互联网消费金融覆盖目标人群较为集中。</a:t>
            </a:r>
            <a:endParaRPr lang="zh-CN" altLang="en-US" sz="2000" b="1" dirty="0">
              <a:solidFill>
                <a:srgbClr val="FFFFFF"/>
              </a:solidFill>
              <a:latin typeface="微软雅黑" panose="020B0503020204020204" charset="-122"/>
              <a:ea typeface="微软雅黑" panose="020B0503020204020204" charset="-122"/>
            </a:endParaRPr>
          </a:p>
        </p:txBody>
      </p:sp>
      <p:sp>
        <p:nvSpPr>
          <p:cNvPr id="17" name="圆角矩形 18"/>
          <p:cNvSpPr/>
          <p:nvPr/>
        </p:nvSpPr>
        <p:spPr>
          <a:xfrm>
            <a:off x="2728595" y="3915410"/>
            <a:ext cx="8018780" cy="602615"/>
          </a:xfrm>
          <a:prstGeom prst="roundRect">
            <a:avLst/>
          </a:prstGeom>
          <a:solidFill>
            <a:schemeClr val="accent1">
              <a:alpha val="61000"/>
            </a:schemeClr>
          </a:solidFill>
          <a:ln>
            <a:noFill/>
          </a:ln>
          <a:effectLst>
            <a:outerShdw blurRad="63500" sx="102000" sy="102000" algn="ctr" rotWithShape="0">
              <a:prstClr val="black">
                <a:alpha val="40000"/>
              </a:prstClr>
            </a:outerShdw>
          </a:effectLst>
        </p:spPr>
        <p:txBody>
          <a:bodyPr anchor="ctr"/>
          <a:p>
            <a:pPr algn="ctr"/>
            <a:r>
              <a:rPr lang="zh-CN" altLang="en-US" sz="2000" b="1" dirty="0">
                <a:solidFill>
                  <a:srgbClr val="FFFFFF"/>
                </a:solidFill>
                <a:latin typeface="微软雅黑" panose="020B0503020204020204" charset="-122"/>
                <a:ea typeface="微软雅黑" panose="020B0503020204020204" charset="-122"/>
              </a:rPr>
              <a:t>三是互联网消费金融覆盖区域较为集中。</a:t>
            </a:r>
            <a:endParaRPr lang="zh-CN" altLang="en-US" sz="2000" b="1" dirty="0">
              <a:solidFill>
                <a:srgbClr val="FFFFFF"/>
              </a:solidFill>
              <a:latin typeface="微软雅黑" panose="020B0503020204020204" charset="-122"/>
              <a:ea typeface="微软雅黑" panose="020B0503020204020204" charset="-122"/>
            </a:endParaRPr>
          </a:p>
        </p:txBody>
      </p:sp>
      <p:grpSp>
        <p:nvGrpSpPr>
          <p:cNvPr id="26" name="组合 25"/>
          <p:cNvGrpSpPr/>
          <p:nvPr/>
        </p:nvGrpSpPr>
        <p:grpSpPr>
          <a:xfrm>
            <a:off x="1680336" y="2475321"/>
            <a:ext cx="938530" cy="2042795"/>
            <a:chOff x="800712" y="1484784"/>
            <a:chExt cx="938530" cy="2042795"/>
          </a:xfrm>
        </p:grpSpPr>
        <p:sp>
          <p:nvSpPr>
            <p:cNvPr id="27" name="任意多边形 31"/>
            <p:cNvSpPr/>
            <p:nvPr/>
          </p:nvSpPr>
          <p:spPr>
            <a:xfrm>
              <a:off x="1022962" y="1484784"/>
              <a:ext cx="715962" cy="2033588"/>
            </a:xfrm>
            <a:custGeom>
              <a:avLst/>
              <a:gdLst>
                <a:gd name="connsiteX0" fmla="*/ 792480 w 792480"/>
                <a:gd name="connsiteY0" fmla="*/ 0 h 2049780"/>
                <a:gd name="connsiteX1" fmla="*/ 76200 w 792480"/>
                <a:gd name="connsiteY1" fmla="*/ 0 h 2049780"/>
                <a:gd name="connsiteX2" fmla="*/ 0 w 792480"/>
                <a:gd name="connsiteY2" fmla="*/ 2049780 h 2049780"/>
                <a:gd name="connsiteX0-1" fmla="*/ 716280 w 716280"/>
                <a:gd name="connsiteY0-2" fmla="*/ 0 h 2034540"/>
                <a:gd name="connsiteX1-3" fmla="*/ 0 w 716280"/>
                <a:gd name="connsiteY1-4" fmla="*/ 0 h 2034540"/>
                <a:gd name="connsiteX2-5" fmla="*/ 7620 w 716280"/>
                <a:gd name="connsiteY2-6" fmla="*/ 2034540 h 2034540"/>
              </a:gdLst>
              <a:ahLst/>
              <a:cxnLst>
                <a:cxn ang="0">
                  <a:pos x="connsiteX0-1" y="connsiteY0-2"/>
                </a:cxn>
                <a:cxn ang="0">
                  <a:pos x="connsiteX1-3" y="connsiteY1-4"/>
                </a:cxn>
                <a:cxn ang="0">
                  <a:pos x="connsiteX2-5" y="connsiteY2-6"/>
                </a:cxn>
              </a:cxnLst>
              <a:rect l="l" t="t" r="r" b="b"/>
              <a:pathLst>
                <a:path w="716280" h="2034540">
                  <a:moveTo>
                    <a:pt x="716280" y="0"/>
                  </a:moveTo>
                  <a:lnTo>
                    <a:pt x="0" y="0"/>
                  </a:lnTo>
                  <a:lnTo>
                    <a:pt x="7620" y="2034540"/>
                  </a:lnTo>
                </a:path>
              </a:pathLst>
            </a:custGeom>
            <a:noFill/>
            <a:ln w="9525" cap="flat" cmpd="sng" algn="ctr">
              <a:solidFill>
                <a:sysClr val="window" lastClr="FFFFFF">
                  <a:lumMod val="50000"/>
                </a:sysClr>
              </a:solidFill>
              <a:prstDash val="solid"/>
            </a:ln>
            <a:effectLst/>
          </p:spPr>
          <p:txBody>
            <a:bodyPr anchor="ctr"/>
            <a:p>
              <a:pPr algn="ctr">
                <a:defRPr/>
              </a:pPr>
              <a:endParaRPr lang="zh-CN" altLang="en-US" sz="2000" kern="0">
                <a:solidFill>
                  <a:sysClr val="windowText" lastClr="000000"/>
                </a:solidFill>
                <a:latin typeface="Calibri" panose="020F0502020204030204"/>
                <a:ea typeface="宋体" panose="02010600030101010101" pitchFamily="2" charset="-122"/>
              </a:endParaRPr>
            </a:p>
          </p:txBody>
        </p:sp>
        <p:sp>
          <p:nvSpPr>
            <p:cNvPr id="28" name="任意多边形 32"/>
            <p:cNvSpPr/>
            <p:nvPr/>
          </p:nvSpPr>
          <p:spPr>
            <a:xfrm>
              <a:off x="800712" y="2348880"/>
              <a:ext cx="938212" cy="1168400"/>
            </a:xfrm>
            <a:custGeom>
              <a:avLst/>
              <a:gdLst>
                <a:gd name="connsiteX0" fmla="*/ 792480 w 792480"/>
                <a:gd name="connsiteY0" fmla="*/ 0 h 2049780"/>
                <a:gd name="connsiteX1" fmla="*/ 76200 w 792480"/>
                <a:gd name="connsiteY1" fmla="*/ 0 h 2049780"/>
                <a:gd name="connsiteX2" fmla="*/ 0 w 792480"/>
                <a:gd name="connsiteY2" fmla="*/ 2049780 h 2049780"/>
                <a:gd name="connsiteX0-1" fmla="*/ 716280 w 716280"/>
                <a:gd name="connsiteY0-2" fmla="*/ 0 h 2034540"/>
                <a:gd name="connsiteX1-3" fmla="*/ 0 w 716280"/>
                <a:gd name="connsiteY1-4" fmla="*/ 0 h 2034540"/>
                <a:gd name="connsiteX2-5" fmla="*/ 7620 w 716280"/>
                <a:gd name="connsiteY2-6" fmla="*/ 2034540 h 2034540"/>
              </a:gdLst>
              <a:ahLst/>
              <a:cxnLst>
                <a:cxn ang="0">
                  <a:pos x="connsiteX0-1" y="connsiteY0-2"/>
                </a:cxn>
                <a:cxn ang="0">
                  <a:pos x="connsiteX1-3" y="connsiteY1-4"/>
                </a:cxn>
                <a:cxn ang="0">
                  <a:pos x="connsiteX2-5" y="connsiteY2-6"/>
                </a:cxn>
              </a:cxnLst>
              <a:rect l="l" t="t" r="r" b="b"/>
              <a:pathLst>
                <a:path w="716280" h="2034540">
                  <a:moveTo>
                    <a:pt x="716280" y="0"/>
                  </a:moveTo>
                  <a:lnTo>
                    <a:pt x="0" y="0"/>
                  </a:lnTo>
                  <a:lnTo>
                    <a:pt x="7620" y="2034540"/>
                  </a:lnTo>
                </a:path>
              </a:pathLst>
            </a:custGeom>
            <a:noFill/>
            <a:ln w="9525" cap="flat" cmpd="sng" algn="ctr">
              <a:solidFill>
                <a:sysClr val="window" lastClr="FFFFFF">
                  <a:lumMod val="50000"/>
                </a:sysClr>
              </a:solidFill>
              <a:prstDash val="solid"/>
            </a:ln>
            <a:effectLst/>
          </p:spPr>
          <p:txBody>
            <a:bodyPr anchor="ctr"/>
            <a:p>
              <a:pPr algn="ctr">
                <a:defRPr/>
              </a:pPr>
              <a:endParaRPr lang="zh-CN" altLang="en-US" sz="2000" kern="0">
                <a:solidFill>
                  <a:sysClr val="windowText" lastClr="000000"/>
                </a:solidFill>
                <a:latin typeface="Calibri" panose="020F0502020204030204"/>
                <a:ea typeface="宋体" panose="02010600030101010101" pitchFamily="2" charset="-122"/>
              </a:endParaRPr>
            </a:p>
          </p:txBody>
        </p:sp>
        <p:sp>
          <p:nvSpPr>
            <p:cNvPr id="5" name="任意多边形 32"/>
            <p:cNvSpPr/>
            <p:nvPr/>
          </p:nvSpPr>
          <p:spPr>
            <a:xfrm>
              <a:off x="1249022" y="3257704"/>
              <a:ext cx="490220" cy="269875"/>
            </a:xfrm>
            <a:custGeom>
              <a:avLst/>
              <a:gdLst>
                <a:gd name="connsiteX0" fmla="*/ 792480 w 792480"/>
                <a:gd name="connsiteY0" fmla="*/ 0 h 2049780"/>
                <a:gd name="connsiteX1" fmla="*/ 76200 w 792480"/>
                <a:gd name="connsiteY1" fmla="*/ 0 h 2049780"/>
                <a:gd name="connsiteX2" fmla="*/ 0 w 792480"/>
                <a:gd name="connsiteY2" fmla="*/ 2049780 h 2049780"/>
                <a:gd name="connsiteX0-1" fmla="*/ 716280 w 716280"/>
                <a:gd name="connsiteY0-2" fmla="*/ 0 h 2034540"/>
                <a:gd name="connsiteX1-3" fmla="*/ 0 w 716280"/>
                <a:gd name="connsiteY1-4" fmla="*/ 0 h 2034540"/>
                <a:gd name="connsiteX2-5" fmla="*/ 7620 w 716280"/>
                <a:gd name="connsiteY2-6" fmla="*/ 2034540 h 2034540"/>
              </a:gdLst>
              <a:ahLst/>
              <a:cxnLst>
                <a:cxn ang="0">
                  <a:pos x="connsiteX0-1" y="connsiteY0-2"/>
                </a:cxn>
                <a:cxn ang="0">
                  <a:pos x="connsiteX1-3" y="connsiteY1-4"/>
                </a:cxn>
                <a:cxn ang="0">
                  <a:pos x="connsiteX2-5" y="connsiteY2-6"/>
                </a:cxn>
              </a:cxnLst>
              <a:rect l="l" t="t" r="r" b="b"/>
              <a:pathLst>
                <a:path w="716280" h="2034540">
                  <a:moveTo>
                    <a:pt x="716280" y="0"/>
                  </a:moveTo>
                  <a:lnTo>
                    <a:pt x="0" y="0"/>
                  </a:lnTo>
                  <a:lnTo>
                    <a:pt x="7620" y="2034540"/>
                  </a:lnTo>
                </a:path>
              </a:pathLst>
            </a:custGeom>
            <a:noFill/>
            <a:ln w="9525" cap="flat" cmpd="sng" algn="ctr">
              <a:solidFill>
                <a:sysClr val="window" lastClr="FFFFFF">
                  <a:lumMod val="50000"/>
                </a:sysClr>
              </a:solidFill>
              <a:prstDash val="solid"/>
            </a:ln>
            <a:effectLst/>
          </p:spPr>
          <p:txBody>
            <a:bodyPr anchor="ctr"/>
            <a:p>
              <a:pPr algn="ctr">
                <a:defRPr/>
              </a:pPr>
              <a:endParaRPr lang="zh-CN" altLang="en-US" sz="2000" kern="0">
                <a:solidFill>
                  <a:sysClr val="windowText" lastClr="000000"/>
                </a:solidFill>
                <a:latin typeface="Calibri" panose="020F0502020204030204"/>
                <a:ea typeface="宋体" panose="02010600030101010101" pitchFamily="2" charset="-122"/>
              </a:endParaRPr>
            </a:p>
          </p:txBody>
        </p:sp>
      </p:grpSp>
      <p:pic>
        <p:nvPicPr>
          <p:cNvPr id="30" name="Picture 4" descr="http://n.sinaimg.cn/translate/20151222/p0o5-fxmttay4235417.jpg"/>
          <p:cNvPicPr>
            <a:picLocks noChangeAspect="1" noChangeArrowheads="1"/>
          </p:cNvPicPr>
          <p:nvPr/>
        </p:nvPicPr>
        <p:blipFill>
          <a:blip r:embed="rId1" cstate="print"/>
          <a:srcRect/>
          <a:stretch>
            <a:fillRect/>
          </a:stretch>
        </p:blipFill>
        <p:spPr bwMode="auto">
          <a:xfrm>
            <a:off x="1159795" y="4518279"/>
            <a:ext cx="1450132" cy="1557442"/>
          </a:xfrm>
          <a:prstGeom prst="rect">
            <a:avLst/>
          </a:prstGeom>
          <a:noFill/>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diamond(in)">
                                      <p:cBhvr>
                                        <p:cTn id="15" dur="1000"/>
                                        <p:tgtEl>
                                          <p:spTgt spid="30"/>
                                        </p:tgtEl>
                                      </p:cBhvr>
                                    </p:animEffect>
                                  </p:childTnLst>
                                </p:cTn>
                              </p:par>
                            </p:childTnLst>
                          </p:cTn>
                        </p:par>
                        <p:par>
                          <p:cTn id="16" fill="hold">
                            <p:stCondLst>
                              <p:cond delay="1000"/>
                            </p:stCondLst>
                            <p:childTnLst>
                              <p:par>
                                <p:cTn id="17" presetID="14" presetClass="entr" presetSubtype="1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randombar(horizontal)">
                                      <p:cBhvr>
                                        <p:cTn id="19" dur="500"/>
                                        <p:tgtEl>
                                          <p:spTgt spid="2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animBg="1"/>
      <p:bldP spid="3" grpId="0" animBg="1"/>
      <p:bldP spid="1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custDataLst>
              <p:tags r:id="rId1"/>
            </p:custDataLst>
          </p:nvPr>
        </p:nvSpPr>
        <p:spPr>
          <a:xfrm>
            <a:off x="1353" y="600"/>
            <a:ext cx="6879636" cy="6879636"/>
          </a:xfrm>
          <a:prstGeom prst="rtTriangle">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3" name="任意多边形 2"/>
          <p:cNvSpPr/>
          <p:nvPr>
            <p:custDataLst>
              <p:tags r:id="rId3"/>
            </p:custDataLst>
          </p:nvPr>
        </p:nvSpPr>
        <p:spPr>
          <a:xfrm rot="5400000" flipV="1">
            <a:off x="676653" y="-15170"/>
            <a:ext cx="4576328" cy="4576328"/>
          </a:xfrm>
          <a:custGeom>
            <a:avLst/>
            <a:gdLst>
              <a:gd name="connsiteX0" fmla="*/ 0 w 4343400"/>
              <a:gd name="connsiteY0" fmla="*/ 0 h 4343400"/>
              <a:gd name="connsiteX1" fmla="*/ 4343400 w 4343400"/>
              <a:gd name="connsiteY1" fmla="*/ 4343400 h 4343400"/>
              <a:gd name="connsiteX2" fmla="*/ 3486149 w 4343400"/>
              <a:gd name="connsiteY2" fmla="*/ 4343400 h 4343400"/>
              <a:gd name="connsiteX3" fmla="*/ 0 w 4343400"/>
              <a:gd name="connsiteY3" fmla="*/ 857251 h 4343400"/>
              <a:gd name="connsiteX4" fmla="*/ 0 w 4343400"/>
              <a:gd name="connsiteY4" fmla="*/ 0 h 434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4343400">
                <a:moveTo>
                  <a:pt x="0" y="0"/>
                </a:moveTo>
                <a:lnTo>
                  <a:pt x="4343400" y="4343400"/>
                </a:lnTo>
                <a:lnTo>
                  <a:pt x="3486149" y="4343400"/>
                </a:lnTo>
                <a:lnTo>
                  <a:pt x="0" y="857251"/>
                </a:lnTo>
                <a:lnTo>
                  <a:pt x="0" y="0"/>
                </a:lnTo>
                <a:close/>
              </a:path>
            </a:pathLst>
          </a:cu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6" name="文本框 5"/>
          <p:cNvSpPr txBox="1"/>
          <p:nvPr/>
        </p:nvSpPr>
        <p:spPr>
          <a:xfrm>
            <a:off x="5571948" y="2446150"/>
            <a:ext cx="6229850" cy="1896745"/>
          </a:xfrm>
          <a:prstGeom prst="rect">
            <a:avLst/>
          </a:prstGeom>
          <a:noFill/>
        </p:spPr>
        <p:txBody>
          <a:bodyPr wrap="square" rtlCol="0">
            <a:spAutoFit/>
          </a:bodyPr>
          <a:lstStyle/>
          <a:p>
            <a:pPr algn="l"/>
            <a:r>
              <a:rPr kumimoji="1" lang="zh-CN" altLang="en-US" sz="5865" b="1" dirty="0" smtClean="0">
                <a:solidFill>
                  <a:srgbClr val="43536A"/>
                </a:solidFill>
                <a:cs typeface="+mn-ea"/>
                <a:sym typeface="+mn-lt"/>
              </a:rPr>
              <a:t>互联网消费金融的主要模式</a:t>
            </a:r>
            <a:endParaRPr kumimoji="1" lang="zh-CN" altLang="en-US" sz="5865" b="1" dirty="0" smtClean="0">
              <a:solidFill>
                <a:srgbClr val="43536A"/>
              </a:solidFill>
              <a:cs typeface="+mn-ea"/>
              <a:sym typeface="+mn-lt"/>
            </a:endParaRPr>
          </a:p>
        </p:txBody>
      </p:sp>
      <p:sp>
        <p:nvSpPr>
          <p:cNvPr id="9" name="文本框 8"/>
          <p:cNvSpPr txBox="1"/>
          <p:nvPr/>
        </p:nvSpPr>
        <p:spPr>
          <a:xfrm rot="2708765">
            <a:off x="998603" y="1563600"/>
            <a:ext cx="4142229" cy="748030"/>
          </a:xfrm>
          <a:prstGeom prst="rect">
            <a:avLst/>
          </a:prstGeom>
          <a:noFill/>
        </p:spPr>
        <p:txBody>
          <a:bodyPr wrap="square" rtlCol="0">
            <a:spAutoFit/>
          </a:bodyPr>
          <a:lstStyle/>
          <a:p>
            <a:pPr algn="ctr"/>
            <a:r>
              <a:rPr kumimoji="1" lang="en-US" altLang="zh-CN" sz="4265" dirty="0">
                <a:solidFill>
                  <a:srgbClr val="43536A"/>
                </a:solidFill>
                <a:latin typeface="Agency FB" panose="020B0503020202020204" pitchFamily="34" charset="0"/>
                <a:cs typeface="+mn-ea"/>
                <a:sym typeface="+mn-lt"/>
              </a:rPr>
              <a:t>INTERNET FINANCE</a:t>
            </a:r>
            <a:endParaRPr kumimoji="1" lang="en-US" altLang="zh-CN" sz="4265" dirty="0">
              <a:solidFill>
                <a:srgbClr val="43536A"/>
              </a:solidFill>
              <a:latin typeface="Agency FB" panose="020B0503020202020204" pitchFamily="34" charset="0"/>
              <a:cs typeface="+mn-ea"/>
              <a:sym typeface="+mn-lt"/>
            </a:endParaRPr>
          </a:p>
        </p:txBody>
      </p:sp>
      <p:sp>
        <p:nvSpPr>
          <p:cNvPr id="12" name="直角三角形 11"/>
          <p:cNvSpPr/>
          <p:nvPr>
            <p:custDataLst>
              <p:tags r:id="rId4"/>
            </p:custDataLst>
          </p:nvPr>
        </p:nvSpPr>
        <p:spPr>
          <a:xfrm flipH="1">
            <a:off x="9654650" y="4561158"/>
            <a:ext cx="2537197" cy="2260893"/>
          </a:xfrm>
          <a:prstGeom prst="rtTriangle">
            <a:avLst/>
          </a:prstGeom>
          <a:solidFill>
            <a:srgbClr val="43536A"/>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2">
                  <a:lumMod val="25000"/>
                </a:schemeClr>
              </a:solidFill>
              <a:cs typeface="+mn-ea"/>
              <a:sym typeface="+mn-lt"/>
            </a:endParaRPr>
          </a:p>
        </p:txBody>
      </p:sp>
      <p:sp>
        <p:nvSpPr>
          <p:cNvPr id="16" name="直角三角形 15"/>
          <p:cNvSpPr/>
          <p:nvPr/>
        </p:nvSpPr>
        <p:spPr>
          <a:xfrm rot="13500000" flipV="1">
            <a:off x="2632875" y="-1204161"/>
            <a:ext cx="2362215" cy="2362215"/>
          </a:xfrm>
          <a:prstGeom prst="rtTriangle">
            <a:avLst/>
          </a:prstGeom>
          <a:solidFill>
            <a:srgbClr val="43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cs typeface="+mn-ea"/>
              <a:sym typeface="+mn-lt"/>
            </a:endParaRPr>
          </a:p>
        </p:txBody>
      </p:sp>
      <p:sp>
        <p:nvSpPr>
          <p:cNvPr id="4" name="平行四边形 3"/>
          <p:cNvSpPr/>
          <p:nvPr>
            <p:custDataLst>
              <p:tags r:id="rId5"/>
            </p:custDataLst>
          </p:nvPr>
        </p:nvSpPr>
        <p:spPr>
          <a:xfrm>
            <a:off x="5571948" y="4569563"/>
            <a:ext cx="2125718" cy="380953"/>
          </a:xfrm>
          <a:prstGeom prst="parallelogram">
            <a:avLst>
              <a:gd name="adj" fmla="val 35555"/>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1600" dirty="0">
                <a:solidFill>
                  <a:schemeClr val="dk1"/>
                </a:solidFill>
                <a:latin typeface="+mn-ea"/>
                <a:cs typeface="+mn-ea"/>
                <a:sym typeface="+mn-lt"/>
              </a:rPr>
              <a:t>主讲人：杨陶</a:t>
            </a:r>
            <a:endParaRPr kumimoji="1" lang="zh-CN" altLang="en-US" sz="1600" dirty="0">
              <a:solidFill>
                <a:schemeClr val="dk1"/>
              </a:solidFill>
              <a:latin typeface="+mn-ea"/>
              <a:cs typeface="+mn-ea"/>
              <a:sym typeface="+mn-lt"/>
            </a:endParaRPr>
          </a:p>
        </p:txBody>
      </p:sp>
      <p:pic>
        <p:nvPicPr>
          <p:cNvPr id="5" name="图片 4" descr="logo2"/>
          <p:cNvPicPr>
            <a:picLocks noChangeAspect="1"/>
          </p:cNvPicPr>
          <p:nvPr/>
        </p:nvPicPr>
        <p:blipFill>
          <a:blip r:embed="rId6"/>
          <a:stretch>
            <a:fillRect/>
          </a:stretch>
        </p:blipFill>
        <p:spPr>
          <a:xfrm>
            <a:off x="9654701" y="210547"/>
            <a:ext cx="2366141" cy="524869"/>
          </a:xfrm>
          <a:prstGeom prst="rect">
            <a:avLst/>
          </a:prstGeom>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500"/>
                            </p:stCondLst>
                            <p:childTnLst>
                              <p:par>
                                <p:cTn id="18" presetID="2" presetClass="entr" presetSubtype="12"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fill="hold"/>
                                        <p:tgtEl>
                                          <p:spTgt spid="12"/>
                                        </p:tgtEl>
                                        <p:attrNameLst>
                                          <p:attrName>ppt_x</p:attrName>
                                        </p:attrNameLst>
                                      </p:cBhvr>
                                      <p:tavLst>
                                        <p:tav tm="0">
                                          <p:val>
                                            <p:strVal val="0-#ppt_w/2"/>
                                          </p:val>
                                        </p:tav>
                                        <p:tav tm="100000">
                                          <p:val>
                                            <p:strVal val="#ppt_x"/>
                                          </p:val>
                                        </p:tav>
                                      </p:tavLst>
                                    </p:anim>
                                    <p:anim calcmode="lin" valueType="num">
                                      <p:cBhvr additive="base">
                                        <p:cTn id="21" dur="10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ppt_x"/>
                                          </p:val>
                                        </p:tav>
                                        <p:tav tm="100000">
                                          <p:val>
                                            <p:strVal val="#ppt_x"/>
                                          </p:val>
                                        </p:tav>
                                      </p:tavLst>
                                    </p:anim>
                                    <p:anim calcmode="lin" valueType="num">
                                      <p:cBhvr additive="base">
                                        <p:cTn id="25" dur="1000" fill="hold"/>
                                        <p:tgtEl>
                                          <p:spTgt spid="16"/>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6" grpId="0"/>
      <p:bldP spid="9" grpId="0"/>
      <p:bldP spid="12" grpId="0" bldLvl="0" animBg="1"/>
      <p:bldP spid="16"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互联网消费金融的特点</a:t>
            </a:r>
            <a:endParaRPr lang="zh-CN" altLang="en-US">
              <a:solidFill>
                <a:schemeClr val="accent1"/>
              </a:solidFill>
            </a:endParaRPr>
          </a:p>
        </p:txBody>
      </p:sp>
      <p:grpSp>
        <p:nvGrpSpPr>
          <p:cNvPr id="16" name="组合 15"/>
          <p:cNvGrpSpPr/>
          <p:nvPr/>
        </p:nvGrpSpPr>
        <p:grpSpPr>
          <a:xfrm>
            <a:off x="634365" y="887095"/>
            <a:ext cx="3501193" cy="473075"/>
            <a:chOff x="2347" y="2773"/>
            <a:chExt cx="6285"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6093"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2928620"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（一）电商主导型</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34" name="矩形 33"/>
          <p:cNvSpPr/>
          <p:nvPr>
            <p:custDataLst>
              <p:tags r:id="rId1"/>
            </p:custDataLst>
          </p:nvPr>
        </p:nvSpPr>
        <p:spPr>
          <a:xfrm>
            <a:off x="779780" y="1570990"/>
            <a:ext cx="10632440" cy="4645660"/>
          </a:xfrm>
          <a:prstGeom prst="rect">
            <a:avLst/>
          </a:prstGeom>
          <a:noFill/>
          <a:ln>
            <a:solidFill>
              <a:schemeClr val="accent5"/>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sp>
        <p:nvSpPr>
          <p:cNvPr id="35" name="文本框 34"/>
          <p:cNvSpPr txBox="1"/>
          <p:nvPr/>
        </p:nvSpPr>
        <p:spPr>
          <a:xfrm>
            <a:off x="4204335" y="939800"/>
            <a:ext cx="3075940" cy="368300"/>
          </a:xfrm>
          <a:prstGeom prst="rect">
            <a:avLst/>
          </a:prstGeom>
          <a:noFill/>
        </p:spPr>
        <p:txBody>
          <a:bodyPr wrap="square">
            <a:spAutoFit/>
          </a:bodyPr>
          <a:p>
            <a:r>
              <a:rPr lang="zh-CN" altLang="en-US" sz="1800" b="1" dirty="0">
                <a:solidFill>
                  <a:schemeClr val="accent1"/>
                </a:solidFill>
                <a:latin typeface="微软雅黑" panose="020B0503020204020204" charset="-122"/>
                <a:ea typeface="微软雅黑" panose="020B0503020204020204" charset="-122"/>
                <a:sym typeface="+mn-ea"/>
              </a:rPr>
              <a:t>图</a:t>
            </a:r>
            <a:r>
              <a:rPr lang="en-US" altLang="zh-CN" sz="1800" b="1" dirty="0">
                <a:solidFill>
                  <a:schemeClr val="accent1"/>
                </a:solidFill>
                <a:latin typeface="微软雅黑" panose="020B0503020204020204" charset="-122"/>
                <a:ea typeface="微软雅黑" panose="020B0503020204020204" charset="-122"/>
                <a:sym typeface="+mn-ea"/>
              </a:rPr>
              <a:t>.</a:t>
            </a:r>
            <a:r>
              <a:rPr lang="zh-CN" altLang="en-US" sz="1800" b="1" dirty="0">
                <a:solidFill>
                  <a:schemeClr val="accent1"/>
                </a:solidFill>
                <a:latin typeface="微软雅黑" panose="020B0503020204020204" charset="-122"/>
                <a:ea typeface="微软雅黑" panose="020B0503020204020204" charset="-122"/>
                <a:sym typeface="+mn-ea"/>
              </a:rPr>
              <a:t>电商主导型运作模式</a:t>
            </a:r>
            <a:endParaRPr lang="zh-CN" altLang="en-US" sz="1800" b="1" dirty="0">
              <a:solidFill>
                <a:schemeClr val="accent1"/>
              </a:solidFill>
              <a:latin typeface="微软雅黑" panose="020B0503020204020204" charset="-122"/>
              <a:ea typeface="微软雅黑" panose="020B0503020204020204" charset="-122"/>
              <a:sym typeface="+mn-ea"/>
            </a:endParaRPr>
          </a:p>
        </p:txBody>
      </p:sp>
      <p:grpSp>
        <p:nvGrpSpPr>
          <p:cNvPr id="27" name="组合 26"/>
          <p:cNvGrpSpPr/>
          <p:nvPr/>
        </p:nvGrpSpPr>
        <p:grpSpPr>
          <a:xfrm>
            <a:off x="2193290" y="2073910"/>
            <a:ext cx="7804785" cy="3580130"/>
            <a:chOff x="3454" y="3266"/>
            <a:chExt cx="12291" cy="5638"/>
          </a:xfrm>
        </p:grpSpPr>
        <p:sp>
          <p:nvSpPr>
            <p:cNvPr id="64" name="圆角矩形 63"/>
            <p:cNvSpPr/>
            <p:nvPr/>
          </p:nvSpPr>
          <p:spPr>
            <a:xfrm>
              <a:off x="3454" y="3561"/>
              <a:ext cx="2268" cy="9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a:t>电商平台</a:t>
              </a:r>
              <a:endParaRPr lang="zh-CN" altLang="en-US" sz="1600" b="1"/>
            </a:p>
          </p:txBody>
        </p:sp>
        <p:sp>
          <p:nvSpPr>
            <p:cNvPr id="65" name="流程图: 过程 64"/>
            <p:cNvSpPr/>
            <p:nvPr/>
          </p:nvSpPr>
          <p:spPr>
            <a:xfrm>
              <a:off x="5089" y="7770"/>
              <a:ext cx="3288" cy="1134"/>
            </a:xfrm>
            <a:prstGeom prst="flowChartProcess">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t>银行存款、</a:t>
              </a:r>
              <a:endParaRPr lang="zh-CN" altLang="en-US" sz="1600"/>
            </a:p>
            <a:p>
              <a:pPr algn="ctr"/>
              <a:r>
                <a:rPr lang="en-US" altLang="zh-CN" sz="1600"/>
                <a:t>ABS</a:t>
              </a:r>
              <a:r>
                <a:rPr lang="zh-CN" altLang="en-US" sz="1600"/>
                <a:t>、自有资金</a:t>
              </a:r>
              <a:endParaRPr lang="zh-CN" altLang="en-US" sz="1600"/>
            </a:p>
          </p:txBody>
        </p:sp>
        <p:sp>
          <p:nvSpPr>
            <p:cNvPr id="63" name="文本框 62"/>
            <p:cNvSpPr txBox="1"/>
            <p:nvPr/>
          </p:nvSpPr>
          <p:spPr>
            <a:xfrm>
              <a:off x="9177" y="4292"/>
              <a:ext cx="848" cy="483"/>
            </a:xfrm>
            <a:prstGeom prst="rect">
              <a:avLst/>
            </a:prstGeom>
            <a:noFill/>
          </p:spPr>
          <p:txBody>
            <a:bodyPr wrap="none" rtlCol="0">
              <a:spAutoFit/>
            </a:bodyPr>
            <a:p>
              <a:pPr algn="ctr"/>
              <a:r>
                <a:rPr lang="zh-CN" altLang="en-US" sz="1400"/>
                <a:t>消费</a:t>
              </a:r>
              <a:endParaRPr lang="zh-CN" altLang="en-US" sz="1400"/>
            </a:p>
          </p:txBody>
        </p:sp>
        <p:sp>
          <p:nvSpPr>
            <p:cNvPr id="2" name="圆角矩形 1"/>
            <p:cNvSpPr/>
            <p:nvPr/>
          </p:nvSpPr>
          <p:spPr>
            <a:xfrm>
              <a:off x="13266" y="3561"/>
              <a:ext cx="2268" cy="9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a:t>消费者</a:t>
              </a:r>
              <a:endParaRPr lang="zh-CN" altLang="en-US" sz="1600" b="1"/>
            </a:p>
          </p:txBody>
        </p:sp>
        <p:sp>
          <p:nvSpPr>
            <p:cNvPr id="3" name="圆角矩形 2"/>
            <p:cNvSpPr/>
            <p:nvPr/>
          </p:nvSpPr>
          <p:spPr>
            <a:xfrm>
              <a:off x="7201" y="5679"/>
              <a:ext cx="4800" cy="9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a:t>第三方金融机构</a:t>
              </a:r>
              <a:endParaRPr lang="zh-CN" altLang="en-US" sz="1600" b="1"/>
            </a:p>
          </p:txBody>
        </p:sp>
        <p:sp>
          <p:nvSpPr>
            <p:cNvPr id="4" name="文本框 3"/>
            <p:cNvSpPr txBox="1"/>
            <p:nvPr/>
          </p:nvSpPr>
          <p:spPr>
            <a:xfrm>
              <a:off x="8897" y="3266"/>
              <a:ext cx="1408" cy="483"/>
            </a:xfrm>
            <a:prstGeom prst="rect">
              <a:avLst/>
            </a:prstGeom>
            <a:noFill/>
          </p:spPr>
          <p:txBody>
            <a:bodyPr wrap="none" rtlCol="0">
              <a:spAutoFit/>
            </a:bodyPr>
            <a:p>
              <a:pPr algn="ctr"/>
              <a:r>
                <a:rPr lang="zh-CN" altLang="en-US" sz="1400"/>
                <a:t>提供商品</a:t>
              </a:r>
              <a:endParaRPr lang="zh-CN" altLang="en-US" sz="1400"/>
            </a:p>
          </p:txBody>
        </p:sp>
        <p:sp>
          <p:nvSpPr>
            <p:cNvPr id="5" name="流程图: 过程 4"/>
            <p:cNvSpPr/>
            <p:nvPr/>
          </p:nvSpPr>
          <p:spPr>
            <a:xfrm>
              <a:off x="10825" y="7770"/>
              <a:ext cx="3288" cy="1134"/>
            </a:xfrm>
            <a:prstGeom prst="flowChartProcess">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t>征信</a:t>
              </a:r>
              <a:endParaRPr lang="zh-CN" altLang="en-US" sz="1600"/>
            </a:p>
            <a:p>
              <a:pPr algn="ctr"/>
              <a:r>
                <a:rPr lang="zh-CN" altLang="en-US" sz="1600"/>
                <a:t>机构</a:t>
              </a:r>
              <a:endParaRPr lang="zh-CN" altLang="en-US" sz="1600"/>
            </a:p>
          </p:txBody>
        </p:sp>
        <p:sp>
          <p:nvSpPr>
            <p:cNvPr id="7" name="文本框 6"/>
            <p:cNvSpPr txBox="1"/>
            <p:nvPr/>
          </p:nvSpPr>
          <p:spPr>
            <a:xfrm>
              <a:off x="3454" y="4797"/>
              <a:ext cx="1053" cy="1501"/>
            </a:xfrm>
            <a:prstGeom prst="rect">
              <a:avLst/>
            </a:prstGeom>
            <a:noFill/>
          </p:spPr>
          <p:txBody>
            <a:bodyPr wrap="square" rtlCol="0">
              <a:spAutoFit/>
            </a:bodyPr>
            <a:p>
              <a:pPr algn="ctr"/>
              <a:r>
                <a:rPr lang="zh-CN" altLang="en-US" sz="1400"/>
                <a:t>提供用户消费数据</a:t>
              </a:r>
              <a:endParaRPr lang="zh-CN" altLang="en-US" sz="1400"/>
            </a:p>
          </p:txBody>
        </p:sp>
        <p:sp>
          <p:nvSpPr>
            <p:cNvPr id="8" name="文本框 7"/>
            <p:cNvSpPr txBox="1"/>
            <p:nvPr/>
          </p:nvSpPr>
          <p:spPr>
            <a:xfrm>
              <a:off x="14695" y="4797"/>
              <a:ext cx="1051" cy="1840"/>
            </a:xfrm>
            <a:prstGeom prst="rect">
              <a:avLst/>
            </a:prstGeom>
            <a:noFill/>
          </p:spPr>
          <p:txBody>
            <a:bodyPr wrap="square" rtlCol="0">
              <a:spAutoFit/>
            </a:bodyPr>
            <a:p>
              <a:pPr algn="ctr"/>
              <a:r>
                <a:rPr lang="zh-CN" altLang="en-US" sz="1400"/>
                <a:t>提出贷款申请或分期购</a:t>
              </a:r>
              <a:endParaRPr lang="zh-CN" altLang="en-US" sz="1400"/>
            </a:p>
          </p:txBody>
        </p:sp>
        <p:sp>
          <p:nvSpPr>
            <p:cNvPr id="9" name="文本框 8"/>
            <p:cNvSpPr txBox="1"/>
            <p:nvPr/>
          </p:nvSpPr>
          <p:spPr>
            <a:xfrm>
              <a:off x="11760" y="4536"/>
              <a:ext cx="1506" cy="822"/>
            </a:xfrm>
            <a:prstGeom prst="rect">
              <a:avLst/>
            </a:prstGeom>
            <a:noFill/>
          </p:spPr>
          <p:txBody>
            <a:bodyPr wrap="square" rtlCol="0">
              <a:spAutoFit/>
            </a:bodyPr>
            <a:p>
              <a:pPr algn="ctr"/>
              <a:r>
                <a:rPr lang="zh-CN" altLang="en-US" sz="1400"/>
                <a:t>审核并发放贷款</a:t>
              </a:r>
              <a:endParaRPr lang="zh-CN" altLang="en-US" sz="1400"/>
            </a:p>
          </p:txBody>
        </p:sp>
        <p:sp>
          <p:nvSpPr>
            <p:cNvPr id="10" name="文本框 9"/>
            <p:cNvSpPr txBox="1"/>
            <p:nvPr/>
          </p:nvSpPr>
          <p:spPr>
            <a:xfrm>
              <a:off x="6012" y="4627"/>
              <a:ext cx="932" cy="822"/>
            </a:xfrm>
            <a:prstGeom prst="rect">
              <a:avLst/>
            </a:prstGeom>
            <a:noFill/>
          </p:spPr>
          <p:txBody>
            <a:bodyPr wrap="square" rtlCol="0">
              <a:spAutoFit/>
            </a:bodyPr>
            <a:p>
              <a:pPr algn="ctr"/>
              <a:r>
                <a:rPr lang="zh-CN" altLang="en-US" sz="1400"/>
                <a:t>垫付资金</a:t>
              </a:r>
              <a:endParaRPr lang="zh-CN" altLang="en-US" sz="1400"/>
            </a:p>
          </p:txBody>
        </p:sp>
        <p:sp>
          <p:nvSpPr>
            <p:cNvPr id="11" name="文本框 10"/>
            <p:cNvSpPr txBox="1"/>
            <p:nvPr/>
          </p:nvSpPr>
          <p:spPr>
            <a:xfrm>
              <a:off x="7950" y="6779"/>
              <a:ext cx="969" cy="822"/>
            </a:xfrm>
            <a:prstGeom prst="rect">
              <a:avLst/>
            </a:prstGeom>
            <a:noFill/>
          </p:spPr>
          <p:txBody>
            <a:bodyPr wrap="square" rtlCol="0">
              <a:spAutoFit/>
            </a:bodyPr>
            <a:p>
              <a:pPr algn="ctr"/>
              <a:r>
                <a:rPr lang="zh-CN" altLang="en-US" sz="1400"/>
                <a:t>提供资金</a:t>
              </a:r>
              <a:endParaRPr lang="zh-CN" altLang="en-US" sz="1400"/>
            </a:p>
          </p:txBody>
        </p:sp>
        <p:sp>
          <p:nvSpPr>
            <p:cNvPr id="13" name="文本框 12"/>
            <p:cNvSpPr txBox="1"/>
            <p:nvPr/>
          </p:nvSpPr>
          <p:spPr>
            <a:xfrm>
              <a:off x="10146" y="6779"/>
              <a:ext cx="1034" cy="822"/>
            </a:xfrm>
            <a:prstGeom prst="rect">
              <a:avLst/>
            </a:prstGeom>
            <a:noFill/>
          </p:spPr>
          <p:txBody>
            <a:bodyPr wrap="square" rtlCol="0">
              <a:spAutoFit/>
            </a:bodyPr>
            <a:p>
              <a:pPr algn="ctr"/>
              <a:r>
                <a:rPr lang="zh-CN" altLang="en-US" sz="1400"/>
                <a:t>风险控制</a:t>
              </a:r>
              <a:endParaRPr lang="zh-CN" altLang="en-US" sz="1400"/>
            </a:p>
          </p:txBody>
        </p:sp>
        <p:cxnSp>
          <p:nvCxnSpPr>
            <p:cNvPr id="17" name="直接箭头连接符 16"/>
            <p:cNvCxnSpPr/>
            <p:nvPr/>
          </p:nvCxnSpPr>
          <p:spPr>
            <a:xfrm>
              <a:off x="5901" y="3912"/>
              <a:ext cx="7186"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H="1">
              <a:off x="5901" y="4126"/>
              <a:ext cx="7186"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H="1">
              <a:off x="12258" y="4627"/>
              <a:ext cx="2374" cy="1642"/>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V="1">
              <a:off x="12193" y="4578"/>
              <a:ext cx="2097" cy="1398"/>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4356" y="4675"/>
              <a:ext cx="2634" cy="1626"/>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H="1" flipV="1">
              <a:off x="4665" y="4610"/>
              <a:ext cx="2374" cy="1399"/>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V="1">
              <a:off x="11266" y="6708"/>
              <a:ext cx="0" cy="959"/>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V="1">
              <a:off x="7852" y="6708"/>
              <a:ext cx="0" cy="959"/>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p:tgtEl>
                                          <p:spTgt spid="35"/>
                                        </p:tgtEl>
                                        <p:attrNameLst>
                                          <p:attrName>ppt_y</p:attrName>
                                        </p:attrNameLst>
                                      </p:cBhvr>
                                      <p:tavLst>
                                        <p:tav tm="0">
                                          <p:val>
                                            <p:strVal val="#ppt_y+#ppt_h*1.125000"/>
                                          </p:val>
                                        </p:tav>
                                        <p:tav tm="100000">
                                          <p:val>
                                            <p:strVal val="#ppt_y"/>
                                          </p:val>
                                        </p:tav>
                                      </p:tavLst>
                                    </p:anim>
                                    <p:animEffect transition="in" filter="wipe(up)">
                                      <p:cBhvr>
                                        <p:cTn id="16" dur="500"/>
                                        <p:tgtEl>
                                          <p:spTgt spid="35"/>
                                        </p:tgtEl>
                                      </p:cBhvr>
                                    </p:animEffect>
                                  </p:childTnLst>
                                </p:cTn>
                              </p:par>
                            </p:childTnLst>
                          </p:cTn>
                        </p:par>
                        <p:par>
                          <p:cTn id="17" fill="hold">
                            <p:stCondLst>
                              <p:cond delay="500"/>
                            </p:stCondLst>
                            <p:childTnLst>
                              <p:par>
                                <p:cTn id="18" presetID="12" presetClass="entr" presetSubtype="1"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p:tgtEl>
                                          <p:spTgt spid="34"/>
                                        </p:tgtEl>
                                        <p:attrNameLst>
                                          <p:attrName>ppt_y</p:attrName>
                                        </p:attrNameLst>
                                      </p:cBhvr>
                                      <p:tavLst>
                                        <p:tav tm="0">
                                          <p:val>
                                            <p:strVal val="#ppt_y-#ppt_h*1.125000"/>
                                          </p:val>
                                        </p:tav>
                                        <p:tav tm="100000">
                                          <p:val>
                                            <p:strVal val="#ppt_y"/>
                                          </p:val>
                                        </p:tav>
                                      </p:tavLst>
                                    </p:anim>
                                    <p:animEffect transition="in" filter="wipe(down)">
                                      <p:cBhvr>
                                        <p:cTn id="21" dur="500"/>
                                        <p:tgtEl>
                                          <p:spTgt spid="34"/>
                                        </p:tgtEl>
                                      </p:cBhvr>
                                    </p:animEffect>
                                  </p:childTnLst>
                                </p:cTn>
                              </p:par>
                              <p:par>
                                <p:cTn id="22" presetID="12" presetClass="entr" presetSubtype="1"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p:tgtEl>
                                          <p:spTgt spid="27"/>
                                        </p:tgtEl>
                                        <p:attrNameLst>
                                          <p:attrName>ppt_y</p:attrName>
                                        </p:attrNameLst>
                                      </p:cBhvr>
                                      <p:tavLst>
                                        <p:tav tm="0">
                                          <p:val>
                                            <p:strVal val="#ppt_y-#ppt_h*1.125000"/>
                                          </p:val>
                                        </p:tav>
                                        <p:tav tm="100000">
                                          <p:val>
                                            <p:strVal val="#ppt_y"/>
                                          </p:val>
                                        </p:tav>
                                      </p:tavLst>
                                    </p:anim>
                                    <p:animEffect transition="in" filter="wipe(down)">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5" grpId="0"/>
      <p:bldP spid="34"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互联网消费金融的特点</a:t>
            </a:r>
            <a:endParaRPr lang="zh-CN" altLang="en-US">
              <a:solidFill>
                <a:schemeClr val="accent1"/>
              </a:solidFill>
            </a:endParaRPr>
          </a:p>
        </p:txBody>
      </p:sp>
      <p:grpSp>
        <p:nvGrpSpPr>
          <p:cNvPr id="16" name="组合 15"/>
          <p:cNvGrpSpPr/>
          <p:nvPr/>
        </p:nvGrpSpPr>
        <p:grpSpPr>
          <a:xfrm>
            <a:off x="634365" y="887095"/>
            <a:ext cx="3501193" cy="473075"/>
            <a:chOff x="2347" y="2773"/>
            <a:chExt cx="6285"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6093"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2928620"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（二）消费金融公司主导型</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34" name="矩形 33"/>
          <p:cNvSpPr/>
          <p:nvPr>
            <p:custDataLst>
              <p:tags r:id="rId1"/>
            </p:custDataLst>
          </p:nvPr>
        </p:nvSpPr>
        <p:spPr>
          <a:xfrm>
            <a:off x="779780" y="1570990"/>
            <a:ext cx="10632440" cy="4645660"/>
          </a:xfrm>
          <a:prstGeom prst="rect">
            <a:avLst/>
          </a:prstGeom>
          <a:noFill/>
          <a:ln>
            <a:solidFill>
              <a:schemeClr val="accent5"/>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sp>
        <p:nvSpPr>
          <p:cNvPr id="35" name="文本框 34"/>
          <p:cNvSpPr txBox="1"/>
          <p:nvPr/>
        </p:nvSpPr>
        <p:spPr>
          <a:xfrm>
            <a:off x="4204335" y="939800"/>
            <a:ext cx="3075940" cy="368300"/>
          </a:xfrm>
          <a:prstGeom prst="rect">
            <a:avLst/>
          </a:prstGeom>
          <a:noFill/>
        </p:spPr>
        <p:txBody>
          <a:bodyPr wrap="square">
            <a:spAutoFit/>
          </a:bodyPr>
          <a:p>
            <a:r>
              <a:rPr lang="zh-CN" altLang="en-US" sz="1800" b="1" dirty="0">
                <a:solidFill>
                  <a:schemeClr val="accent1"/>
                </a:solidFill>
                <a:latin typeface="微软雅黑" panose="020B0503020204020204" charset="-122"/>
                <a:ea typeface="微软雅黑" panose="020B0503020204020204" charset="-122"/>
                <a:sym typeface="+mn-ea"/>
              </a:rPr>
              <a:t>图</a:t>
            </a:r>
            <a:r>
              <a:rPr lang="en-US" altLang="zh-CN" sz="1800" b="1" dirty="0">
                <a:solidFill>
                  <a:schemeClr val="accent1"/>
                </a:solidFill>
                <a:latin typeface="微软雅黑" panose="020B0503020204020204" charset="-122"/>
                <a:ea typeface="微软雅黑" panose="020B0503020204020204" charset="-122"/>
                <a:sym typeface="+mn-ea"/>
              </a:rPr>
              <a:t>.</a:t>
            </a:r>
            <a:r>
              <a:rPr lang="zh-CN" altLang="en-US" sz="1800" b="1" dirty="0">
                <a:solidFill>
                  <a:schemeClr val="accent1"/>
                </a:solidFill>
                <a:latin typeface="微软雅黑" panose="020B0503020204020204" charset="-122"/>
                <a:ea typeface="微软雅黑" panose="020B0503020204020204" charset="-122"/>
                <a:sym typeface="+mn-ea"/>
              </a:rPr>
              <a:t>消费金融公司运作模式</a:t>
            </a:r>
            <a:endParaRPr lang="zh-CN" altLang="en-US" sz="1800" b="1" dirty="0">
              <a:solidFill>
                <a:schemeClr val="accent1"/>
              </a:solidFill>
              <a:latin typeface="微软雅黑" panose="020B0503020204020204" charset="-122"/>
              <a:ea typeface="微软雅黑" panose="020B0503020204020204" charset="-122"/>
              <a:sym typeface="+mn-ea"/>
            </a:endParaRPr>
          </a:p>
        </p:txBody>
      </p:sp>
      <p:grpSp>
        <p:nvGrpSpPr>
          <p:cNvPr id="32" name="组合 31"/>
          <p:cNvGrpSpPr/>
          <p:nvPr/>
        </p:nvGrpSpPr>
        <p:grpSpPr>
          <a:xfrm>
            <a:off x="1863725" y="2368550"/>
            <a:ext cx="8597900" cy="2961640"/>
            <a:chOff x="2935" y="3730"/>
            <a:chExt cx="13540" cy="4664"/>
          </a:xfrm>
        </p:grpSpPr>
        <p:sp>
          <p:nvSpPr>
            <p:cNvPr id="64" name="圆角矩形 63"/>
            <p:cNvSpPr/>
            <p:nvPr/>
          </p:nvSpPr>
          <p:spPr>
            <a:xfrm>
              <a:off x="2935" y="4025"/>
              <a:ext cx="2835" cy="9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a:t>消费金融公司</a:t>
              </a:r>
              <a:endParaRPr lang="zh-CN" altLang="en-US" sz="1600" b="1"/>
            </a:p>
          </p:txBody>
        </p:sp>
        <p:sp>
          <p:nvSpPr>
            <p:cNvPr id="63" name="文本框 62"/>
            <p:cNvSpPr txBox="1"/>
            <p:nvPr/>
          </p:nvSpPr>
          <p:spPr>
            <a:xfrm>
              <a:off x="8585" y="4756"/>
              <a:ext cx="1968" cy="483"/>
            </a:xfrm>
            <a:prstGeom prst="rect">
              <a:avLst/>
            </a:prstGeom>
            <a:noFill/>
          </p:spPr>
          <p:txBody>
            <a:bodyPr wrap="none" rtlCol="0">
              <a:spAutoFit/>
            </a:bodyPr>
            <a:p>
              <a:pPr algn="ctr"/>
              <a:r>
                <a:rPr lang="zh-CN" altLang="en-US" sz="1400"/>
                <a:t>提出贷款申请</a:t>
              </a:r>
              <a:endParaRPr lang="zh-CN" altLang="en-US" sz="1400"/>
            </a:p>
          </p:txBody>
        </p:sp>
        <p:sp>
          <p:nvSpPr>
            <p:cNvPr id="2" name="圆角矩形 1"/>
            <p:cNvSpPr/>
            <p:nvPr/>
          </p:nvSpPr>
          <p:spPr>
            <a:xfrm>
              <a:off x="13234" y="4025"/>
              <a:ext cx="2835" cy="9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a:t>消费者</a:t>
              </a:r>
              <a:endParaRPr lang="zh-CN" altLang="en-US" sz="1600" b="1"/>
            </a:p>
          </p:txBody>
        </p:sp>
        <p:sp>
          <p:nvSpPr>
            <p:cNvPr id="4" name="文本框 3"/>
            <p:cNvSpPr txBox="1"/>
            <p:nvPr/>
          </p:nvSpPr>
          <p:spPr>
            <a:xfrm>
              <a:off x="8445" y="3730"/>
              <a:ext cx="2248" cy="483"/>
            </a:xfrm>
            <a:prstGeom prst="rect">
              <a:avLst/>
            </a:prstGeom>
            <a:noFill/>
          </p:spPr>
          <p:txBody>
            <a:bodyPr wrap="none" rtlCol="0">
              <a:spAutoFit/>
            </a:bodyPr>
            <a:p>
              <a:pPr algn="ctr"/>
              <a:r>
                <a:rPr lang="zh-CN" altLang="en-US" sz="1400"/>
                <a:t>审核并提供服务</a:t>
              </a:r>
              <a:endParaRPr lang="zh-CN" altLang="en-US" sz="1400"/>
            </a:p>
          </p:txBody>
        </p:sp>
        <p:sp>
          <p:nvSpPr>
            <p:cNvPr id="11" name="文本框 10"/>
            <p:cNvSpPr txBox="1"/>
            <p:nvPr/>
          </p:nvSpPr>
          <p:spPr>
            <a:xfrm>
              <a:off x="12845" y="5425"/>
              <a:ext cx="969" cy="1501"/>
            </a:xfrm>
            <a:prstGeom prst="rect">
              <a:avLst/>
            </a:prstGeom>
            <a:noFill/>
          </p:spPr>
          <p:txBody>
            <a:bodyPr wrap="square" rtlCol="0">
              <a:spAutoFit/>
            </a:bodyPr>
            <a:p>
              <a:pPr algn="ctr"/>
              <a:r>
                <a:rPr lang="zh-CN" altLang="en-US" sz="1400"/>
                <a:t>购买商品或服务</a:t>
              </a:r>
              <a:endParaRPr lang="zh-CN" altLang="en-US" sz="1400"/>
            </a:p>
          </p:txBody>
        </p:sp>
        <p:sp>
          <p:nvSpPr>
            <p:cNvPr id="13" name="文本框 12"/>
            <p:cNvSpPr txBox="1"/>
            <p:nvPr/>
          </p:nvSpPr>
          <p:spPr>
            <a:xfrm>
              <a:off x="15505" y="5425"/>
              <a:ext cx="970" cy="1501"/>
            </a:xfrm>
            <a:prstGeom prst="rect">
              <a:avLst/>
            </a:prstGeom>
            <a:noFill/>
          </p:spPr>
          <p:txBody>
            <a:bodyPr wrap="square" rtlCol="0">
              <a:spAutoFit/>
            </a:bodyPr>
            <a:p>
              <a:pPr algn="ctr"/>
              <a:r>
                <a:rPr lang="zh-CN" altLang="en-US" sz="1400"/>
                <a:t>提供商品或服务</a:t>
              </a:r>
              <a:endParaRPr lang="zh-CN" altLang="en-US" sz="1400"/>
            </a:p>
          </p:txBody>
        </p:sp>
        <p:cxnSp>
          <p:nvCxnSpPr>
            <p:cNvPr id="17" name="直接箭头连接符 16"/>
            <p:cNvCxnSpPr/>
            <p:nvPr/>
          </p:nvCxnSpPr>
          <p:spPr>
            <a:xfrm>
              <a:off x="5901" y="4376"/>
              <a:ext cx="7186"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H="1">
              <a:off x="5901" y="4590"/>
              <a:ext cx="7186"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2935" y="7488"/>
              <a:ext cx="2835" cy="907"/>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a:t>资金供给方</a:t>
              </a:r>
              <a:endParaRPr lang="zh-CN" altLang="en-US" sz="1600" b="1"/>
            </a:p>
          </p:txBody>
        </p:sp>
        <p:sp>
          <p:nvSpPr>
            <p:cNvPr id="22" name="矩形 21"/>
            <p:cNvSpPr/>
            <p:nvPr/>
          </p:nvSpPr>
          <p:spPr>
            <a:xfrm>
              <a:off x="13234" y="7488"/>
              <a:ext cx="2835" cy="907"/>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a:t>线下</a:t>
              </a:r>
              <a:r>
                <a:rPr lang="en-US" altLang="zh-CN" sz="1600" b="1"/>
                <a:t> / </a:t>
              </a:r>
              <a:r>
                <a:rPr lang="zh-CN" altLang="en-US" sz="1600" b="1"/>
                <a:t>线上消费</a:t>
              </a:r>
              <a:endParaRPr lang="zh-CN" altLang="en-US" sz="1600" b="1"/>
            </a:p>
          </p:txBody>
        </p:sp>
        <p:cxnSp>
          <p:nvCxnSpPr>
            <p:cNvPr id="28" name="直接箭头连接符 27"/>
            <p:cNvCxnSpPr/>
            <p:nvPr/>
          </p:nvCxnSpPr>
          <p:spPr>
            <a:xfrm>
              <a:off x="3772" y="5078"/>
              <a:ext cx="0" cy="2195"/>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V="1">
              <a:off x="4845" y="5078"/>
              <a:ext cx="0" cy="2195"/>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14080" y="5078"/>
              <a:ext cx="0" cy="2195"/>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flipV="1">
              <a:off x="15153" y="5078"/>
              <a:ext cx="0" cy="2195"/>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p:tgtEl>
                                          <p:spTgt spid="35"/>
                                        </p:tgtEl>
                                        <p:attrNameLst>
                                          <p:attrName>ppt_y</p:attrName>
                                        </p:attrNameLst>
                                      </p:cBhvr>
                                      <p:tavLst>
                                        <p:tav tm="0">
                                          <p:val>
                                            <p:strVal val="#ppt_y+#ppt_h*1.125000"/>
                                          </p:val>
                                        </p:tav>
                                        <p:tav tm="100000">
                                          <p:val>
                                            <p:strVal val="#ppt_y"/>
                                          </p:val>
                                        </p:tav>
                                      </p:tavLst>
                                    </p:anim>
                                    <p:animEffect transition="in" filter="wipe(up)">
                                      <p:cBhvr>
                                        <p:cTn id="16" dur="500"/>
                                        <p:tgtEl>
                                          <p:spTgt spid="35"/>
                                        </p:tgtEl>
                                      </p:cBhvr>
                                    </p:animEffect>
                                  </p:childTnLst>
                                </p:cTn>
                              </p:par>
                            </p:childTnLst>
                          </p:cTn>
                        </p:par>
                        <p:par>
                          <p:cTn id="17" fill="hold">
                            <p:stCondLst>
                              <p:cond delay="500"/>
                            </p:stCondLst>
                            <p:childTnLst>
                              <p:par>
                                <p:cTn id="18" presetID="12" presetClass="entr" presetSubtype="1"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p:tgtEl>
                                          <p:spTgt spid="34"/>
                                        </p:tgtEl>
                                        <p:attrNameLst>
                                          <p:attrName>ppt_y</p:attrName>
                                        </p:attrNameLst>
                                      </p:cBhvr>
                                      <p:tavLst>
                                        <p:tav tm="0">
                                          <p:val>
                                            <p:strVal val="#ppt_y-#ppt_h*1.125000"/>
                                          </p:val>
                                        </p:tav>
                                        <p:tav tm="100000">
                                          <p:val>
                                            <p:strVal val="#ppt_y"/>
                                          </p:val>
                                        </p:tav>
                                      </p:tavLst>
                                    </p:anim>
                                    <p:animEffect transition="in" filter="wipe(down)">
                                      <p:cBhvr>
                                        <p:cTn id="21" dur="500"/>
                                        <p:tgtEl>
                                          <p:spTgt spid="34"/>
                                        </p:tgtEl>
                                      </p:cBhvr>
                                    </p:animEffect>
                                  </p:childTnLst>
                                </p:cTn>
                              </p:par>
                              <p:par>
                                <p:cTn id="22" presetID="12" presetClass="entr" presetSubtype="1"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500"/>
                                        <p:tgtEl>
                                          <p:spTgt spid="32"/>
                                        </p:tgtEl>
                                        <p:attrNameLst>
                                          <p:attrName>ppt_y</p:attrName>
                                        </p:attrNameLst>
                                      </p:cBhvr>
                                      <p:tavLst>
                                        <p:tav tm="0">
                                          <p:val>
                                            <p:strVal val="#ppt_y-#ppt_h*1.125000"/>
                                          </p:val>
                                        </p:tav>
                                        <p:tav tm="100000">
                                          <p:val>
                                            <p:strVal val="#ppt_y"/>
                                          </p:val>
                                        </p:tav>
                                      </p:tavLst>
                                    </p:anim>
                                    <p:animEffect transition="in" filter="wipe(down)">
                                      <p:cBhvr>
                                        <p:cTn id="2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5" grpId="0"/>
      <p:bldP spid="34" grpId="0" bldLvl="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互联网消费金融的特点</a:t>
            </a:r>
            <a:endParaRPr lang="zh-CN" altLang="en-US">
              <a:solidFill>
                <a:schemeClr val="accent1"/>
              </a:solidFill>
            </a:endParaRPr>
          </a:p>
        </p:txBody>
      </p:sp>
      <p:grpSp>
        <p:nvGrpSpPr>
          <p:cNvPr id="16" name="组合 15"/>
          <p:cNvGrpSpPr/>
          <p:nvPr/>
        </p:nvGrpSpPr>
        <p:grpSpPr>
          <a:xfrm>
            <a:off x="634365" y="887095"/>
            <a:ext cx="3501193" cy="473075"/>
            <a:chOff x="2347" y="2773"/>
            <a:chExt cx="6285"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6093"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2928620"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（三）传统银行主导型</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34" name="矩形 33"/>
          <p:cNvSpPr/>
          <p:nvPr>
            <p:custDataLst>
              <p:tags r:id="rId1"/>
            </p:custDataLst>
          </p:nvPr>
        </p:nvSpPr>
        <p:spPr>
          <a:xfrm>
            <a:off x="5415280" y="1570990"/>
            <a:ext cx="6018530" cy="4645660"/>
          </a:xfrm>
          <a:prstGeom prst="rect">
            <a:avLst/>
          </a:prstGeom>
          <a:noFill/>
          <a:ln>
            <a:solidFill>
              <a:schemeClr val="accent5"/>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schemeClr val="lt1"/>
              </a:solidFill>
            </a:endParaRPr>
          </a:p>
        </p:txBody>
      </p:sp>
      <p:sp>
        <p:nvSpPr>
          <p:cNvPr id="35" name="文本框 34"/>
          <p:cNvSpPr txBox="1"/>
          <p:nvPr/>
        </p:nvSpPr>
        <p:spPr>
          <a:xfrm>
            <a:off x="7544435" y="2024380"/>
            <a:ext cx="3664585" cy="368300"/>
          </a:xfrm>
          <a:prstGeom prst="rect">
            <a:avLst/>
          </a:prstGeom>
          <a:noFill/>
        </p:spPr>
        <p:txBody>
          <a:bodyPr wrap="square">
            <a:spAutoFit/>
          </a:bodyPr>
          <a:p>
            <a:pPr algn="r"/>
            <a:r>
              <a:rPr lang="zh-CN" altLang="en-US" sz="1800" b="1" dirty="0">
                <a:solidFill>
                  <a:schemeClr val="accent1"/>
                </a:solidFill>
                <a:latin typeface="微软雅黑" panose="020B0503020204020204" charset="-122"/>
                <a:ea typeface="微软雅黑" panose="020B0503020204020204" charset="-122"/>
                <a:sym typeface="+mn-ea"/>
              </a:rPr>
              <a:t>图</a:t>
            </a:r>
            <a:r>
              <a:rPr lang="en-US" altLang="zh-CN" sz="1800" b="1" dirty="0">
                <a:solidFill>
                  <a:schemeClr val="accent1"/>
                </a:solidFill>
                <a:latin typeface="微软雅黑" panose="020B0503020204020204" charset="-122"/>
                <a:ea typeface="微软雅黑" panose="020B0503020204020204" charset="-122"/>
                <a:sym typeface="+mn-ea"/>
              </a:rPr>
              <a:t>.</a:t>
            </a:r>
            <a:r>
              <a:rPr lang="zh-CN" altLang="en-US" sz="1800" b="1" dirty="0">
                <a:solidFill>
                  <a:schemeClr val="accent1"/>
                </a:solidFill>
                <a:latin typeface="微软雅黑" panose="020B0503020204020204" charset="-122"/>
                <a:ea typeface="微软雅黑" panose="020B0503020204020204" charset="-122"/>
                <a:sym typeface="+mn-ea"/>
              </a:rPr>
              <a:t>传统银行主导型的运作模式</a:t>
            </a:r>
            <a:endParaRPr lang="zh-CN" altLang="en-US" sz="1800" b="1" dirty="0">
              <a:solidFill>
                <a:schemeClr val="accent1"/>
              </a:solidFill>
              <a:latin typeface="微软雅黑" panose="020B0503020204020204" charset="-122"/>
              <a:ea typeface="微软雅黑" panose="020B0503020204020204" charset="-122"/>
              <a:sym typeface="+mn-ea"/>
            </a:endParaRPr>
          </a:p>
        </p:txBody>
      </p:sp>
      <p:sp>
        <p:nvSpPr>
          <p:cNvPr id="4" name="TextBox 6"/>
          <p:cNvSpPr txBox="1"/>
          <p:nvPr>
            <p:custDataLst>
              <p:tags r:id="rId2"/>
            </p:custDataLst>
          </p:nvPr>
        </p:nvSpPr>
        <p:spPr>
          <a:xfrm>
            <a:off x="634365" y="1684020"/>
            <a:ext cx="4469765" cy="4374515"/>
          </a:xfrm>
          <a:prstGeom prst="rect">
            <a:avLst/>
          </a:prstGeom>
          <a:noFill/>
        </p:spPr>
        <p:txBody>
          <a:bodyPr wrap="square" rtlCol="0">
            <a:spAutoFit/>
          </a:bodyPr>
          <a:p>
            <a:pPr indent="457200" algn="just" fontAlgn="auto">
              <a:lnSpc>
                <a:spcPct val="150000"/>
              </a:lnSpc>
              <a:spcBef>
                <a:spcPts val="0"/>
              </a:spcBef>
              <a:spcAft>
                <a:spcPts val="1000"/>
              </a:spcAft>
              <a:extLst>
                <a:ext uri="{35155182-B16C-46BC-9424-99874614C6A1}">
                  <wpsdc:indentchars xmlns:wpsdc="http://www.wps.cn/officeDocument/2017/drawingmlCustomData" val="200" checksum="59296752"/>
                </a:ext>
              </a:extLs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传统银行主导型针对的客户群体为银行用户，用户直接下载银行相对应的 APP，审批速度快，产品覆盖面广，并对产品不断升级改造以满足客户需求。</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a:p>
            <a:pPr indent="457200" algn="just" fontAlgn="auto">
              <a:lnSpc>
                <a:spcPct val="150000"/>
              </a:lnSpc>
              <a:spcBef>
                <a:spcPts val="0"/>
              </a:spcBef>
              <a:spcAft>
                <a:spcPts val="1000"/>
              </a:spcAft>
              <a:extLst>
                <a:ext uri="{35155182-B16C-46BC-9424-99874614C6A1}">
                  <wpsdc:indentchars xmlns:wpsdc="http://www.wps.cn/officeDocument/2017/drawingmlCustomData" val="200" checksum="59296752"/>
                </a:ext>
              </a:extLs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具体运作流程如下，在以往通过抵押房产证或者有价凭证向银行取得贷款的基础上，对贷款流程进行了改进，优化了审批流程和服务模式，银行拓展了消费场景，如图4 所示，通过建立银行网上商城，消费者可以进行分期购买商品。</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grpSp>
        <p:nvGrpSpPr>
          <p:cNvPr id="8" name="组合 7"/>
          <p:cNvGrpSpPr/>
          <p:nvPr/>
        </p:nvGrpSpPr>
        <p:grpSpPr>
          <a:xfrm>
            <a:off x="5694045" y="2917190"/>
            <a:ext cx="5507355" cy="2899410"/>
            <a:chOff x="8967" y="3858"/>
            <a:chExt cx="8673" cy="4566"/>
          </a:xfrm>
        </p:grpSpPr>
        <p:sp>
          <p:nvSpPr>
            <p:cNvPr id="64" name="圆角矩形 63"/>
            <p:cNvSpPr/>
            <p:nvPr/>
          </p:nvSpPr>
          <p:spPr>
            <a:xfrm>
              <a:off x="8967" y="4281"/>
              <a:ext cx="2268" cy="6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a:t>银行</a:t>
              </a:r>
              <a:endParaRPr lang="zh-CN" altLang="en-US" sz="1600" b="1"/>
            </a:p>
          </p:txBody>
        </p:sp>
        <p:sp>
          <p:nvSpPr>
            <p:cNvPr id="63" name="文本框 62"/>
            <p:cNvSpPr txBox="1"/>
            <p:nvPr/>
          </p:nvSpPr>
          <p:spPr>
            <a:xfrm>
              <a:off x="11741" y="4884"/>
              <a:ext cx="2248" cy="483"/>
            </a:xfrm>
            <a:prstGeom prst="rect">
              <a:avLst/>
            </a:prstGeom>
            <a:noFill/>
          </p:spPr>
          <p:txBody>
            <a:bodyPr wrap="none" rtlCol="0">
              <a:spAutoFit/>
            </a:bodyPr>
            <a:p>
              <a:pPr algn="ctr"/>
              <a:r>
                <a:rPr lang="zh-CN" altLang="en-US" sz="1400"/>
                <a:t>审核并发放贷款</a:t>
              </a:r>
              <a:endParaRPr lang="zh-CN" altLang="en-US" sz="1400"/>
            </a:p>
          </p:txBody>
        </p:sp>
        <p:sp>
          <p:nvSpPr>
            <p:cNvPr id="2" name="圆角矩形 1"/>
            <p:cNvSpPr/>
            <p:nvPr/>
          </p:nvSpPr>
          <p:spPr>
            <a:xfrm>
              <a:off x="14530" y="4281"/>
              <a:ext cx="2835" cy="6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a:t>消费者</a:t>
              </a:r>
              <a:endParaRPr lang="zh-CN" altLang="en-US" sz="1600" b="1"/>
            </a:p>
          </p:txBody>
        </p:sp>
        <p:sp>
          <p:nvSpPr>
            <p:cNvPr id="3" name="文本框 2"/>
            <p:cNvSpPr txBox="1"/>
            <p:nvPr/>
          </p:nvSpPr>
          <p:spPr>
            <a:xfrm>
              <a:off x="11881" y="3858"/>
              <a:ext cx="1968" cy="483"/>
            </a:xfrm>
            <a:prstGeom prst="rect">
              <a:avLst/>
            </a:prstGeom>
            <a:noFill/>
          </p:spPr>
          <p:txBody>
            <a:bodyPr wrap="none" rtlCol="0">
              <a:spAutoFit/>
            </a:bodyPr>
            <a:p>
              <a:pPr algn="ctr"/>
              <a:r>
                <a:rPr lang="zh-CN" altLang="en-US" sz="1400"/>
                <a:t>提出贷款申请</a:t>
              </a:r>
              <a:endParaRPr lang="zh-CN" altLang="en-US" sz="1400"/>
            </a:p>
          </p:txBody>
        </p:sp>
        <p:sp>
          <p:nvSpPr>
            <p:cNvPr id="11" name="文本框 10"/>
            <p:cNvSpPr txBox="1"/>
            <p:nvPr/>
          </p:nvSpPr>
          <p:spPr>
            <a:xfrm>
              <a:off x="14653" y="5681"/>
              <a:ext cx="969" cy="1501"/>
            </a:xfrm>
            <a:prstGeom prst="rect">
              <a:avLst/>
            </a:prstGeom>
            <a:noFill/>
          </p:spPr>
          <p:txBody>
            <a:bodyPr wrap="square" rtlCol="0">
              <a:spAutoFit/>
            </a:bodyPr>
            <a:p>
              <a:pPr algn="ctr"/>
              <a:r>
                <a:rPr lang="zh-CN" altLang="en-US" sz="1400"/>
                <a:t>购买商品或服务</a:t>
              </a:r>
              <a:endParaRPr lang="zh-CN" altLang="en-US" sz="1400"/>
            </a:p>
          </p:txBody>
        </p:sp>
        <p:sp>
          <p:nvSpPr>
            <p:cNvPr id="13" name="文本框 12"/>
            <p:cNvSpPr txBox="1"/>
            <p:nvPr/>
          </p:nvSpPr>
          <p:spPr>
            <a:xfrm>
              <a:off x="16337" y="5681"/>
              <a:ext cx="970" cy="1501"/>
            </a:xfrm>
            <a:prstGeom prst="rect">
              <a:avLst/>
            </a:prstGeom>
            <a:noFill/>
          </p:spPr>
          <p:txBody>
            <a:bodyPr wrap="square" rtlCol="0">
              <a:spAutoFit/>
            </a:bodyPr>
            <a:p>
              <a:pPr algn="ctr"/>
              <a:r>
                <a:rPr lang="zh-CN" altLang="en-US" sz="1400"/>
                <a:t>提供商品或服务</a:t>
              </a:r>
              <a:endParaRPr lang="zh-CN" altLang="en-US" sz="1400"/>
            </a:p>
          </p:txBody>
        </p:sp>
        <p:cxnSp>
          <p:nvCxnSpPr>
            <p:cNvPr id="17" name="直接箭头连接符 16"/>
            <p:cNvCxnSpPr/>
            <p:nvPr/>
          </p:nvCxnSpPr>
          <p:spPr>
            <a:xfrm>
              <a:off x="11403" y="4504"/>
              <a:ext cx="2948"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H="1">
              <a:off x="11403" y="4718"/>
              <a:ext cx="2948"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8967" y="7744"/>
              <a:ext cx="2268" cy="68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a:t>电商平台</a:t>
              </a:r>
              <a:endParaRPr lang="zh-CN" altLang="en-US" sz="1600" b="1"/>
            </a:p>
          </p:txBody>
        </p:sp>
        <p:sp>
          <p:nvSpPr>
            <p:cNvPr id="22" name="矩形 21"/>
            <p:cNvSpPr/>
            <p:nvPr/>
          </p:nvSpPr>
          <p:spPr>
            <a:xfrm>
              <a:off x="14254" y="7744"/>
              <a:ext cx="3387" cy="68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a:t>银行自建网上商城</a:t>
              </a:r>
              <a:endParaRPr lang="zh-CN" altLang="en-US" sz="1600" b="1"/>
            </a:p>
          </p:txBody>
        </p:sp>
        <p:cxnSp>
          <p:nvCxnSpPr>
            <p:cNvPr id="30" name="直接箭头连接符 29"/>
            <p:cNvCxnSpPr/>
            <p:nvPr/>
          </p:nvCxnSpPr>
          <p:spPr>
            <a:xfrm>
              <a:off x="15792" y="5334"/>
              <a:ext cx="0" cy="2195"/>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flipV="1">
              <a:off x="16145" y="5334"/>
              <a:ext cx="0" cy="2195"/>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flipV="1">
              <a:off x="10519" y="5061"/>
              <a:ext cx="4097" cy="2537"/>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H="1">
              <a:off x="10844" y="5127"/>
              <a:ext cx="4065" cy="2536"/>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21" dur="500"/>
                                        <p:tgtEl>
                                          <p:spTgt spid="4">
                                            <p:txEl>
                                              <p:pRg st="1" end="1"/>
                                            </p:txEl>
                                          </p:spTgt>
                                        </p:tgtEl>
                                      </p:cBhvr>
                                    </p:animEffect>
                                  </p:childTnLst>
                                </p:cTn>
                              </p:par>
                            </p:childTnLst>
                          </p:cTn>
                        </p:par>
                        <p:par>
                          <p:cTn id="22" fill="hold">
                            <p:stCondLst>
                              <p:cond delay="500"/>
                            </p:stCondLst>
                            <p:childTnLst>
                              <p:par>
                                <p:cTn id="23" presetID="2" presetClass="entr" presetSubtype="2"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1+#ppt_w/2"/>
                                          </p:val>
                                        </p:tav>
                                        <p:tav tm="100000">
                                          <p:val>
                                            <p:strVal val="#ppt_x"/>
                                          </p:val>
                                        </p:tav>
                                      </p:tavLst>
                                    </p:anim>
                                    <p:anim calcmode="lin" valueType="num">
                                      <p:cBhvr additive="base">
                                        <p:cTn id="26" dur="500" fill="hold"/>
                                        <p:tgtEl>
                                          <p:spTgt spid="34"/>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1+#ppt_w/2"/>
                                          </p:val>
                                        </p:tav>
                                        <p:tav tm="100000">
                                          <p:val>
                                            <p:strVal val="#ppt_x"/>
                                          </p:val>
                                        </p:tav>
                                      </p:tavLst>
                                    </p:anim>
                                    <p:anim calcmode="lin" valueType="num">
                                      <p:cBhvr additive="base">
                                        <p:cTn id="30" dur="500" fill="hold"/>
                                        <p:tgtEl>
                                          <p:spTgt spid="35"/>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5" grpId="0"/>
      <p:bldP spid="34" grpId="0" bldLvl="0" animBg="1"/>
      <p:bldP spid="4"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互联网消费金融的特点</a:t>
            </a:r>
            <a:endParaRPr lang="zh-CN" altLang="en-US">
              <a:solidFill>
                <a:schemeClr val="accent1"/>
              </a:solidFill>
            </a:endParaRPr>
          </a:p>
        </p:txBody>
      </p:sp>
      <p:grpSp>
        <p:nvGrpSpPr>
          <p:cNvPr id="16" name="组合 15"/>
          <p:cNvGrpSpPr/>
          <p:nvPr/>
        </p:nvGrpSpPr>
        <p:grpSpPr>
          <a:xfrm>
            <a:off x="634365" y="887095"/>
            <a:ext cx="5740620" cy="473075"/>
            <a:chOff x="2347" y="2773"/>
            <a:chExt cx="10305"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10113"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5230495"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（四）分期购物平台的互联网消费金融服务模式</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4" name="TextBox 6"/>
          <p:cNvSpPr txBox="1"/>
          <p:nvPr>
            <p:custDataLst>
              <p:tags r:id="rId1"/>
            </p:custDataLst>
          </p:nvPr>
        </p:nvSpPr>
        <p:spPr>
          <a:xfrm>
            <a:off x="634365" y="1880235"/>
            <a:ext cx="4264025" cy="3959225"/>
          </a:xfrm>
          <a:prstGeom prst="rect">
            <a:avLst/>
          </a:prstGeom>
          <a:noFill/>
        </p:spPr>
        <p:txBody>
          <a:bodyPr wrap="square" rtlCol="0">
            <a:spAutoFit/>
          </a:bodyPr>
          <a:p>
            <a:pPr indent="457200" algn="just" fontAlgn="auto">
              <a:lnSpc>
                <a:spcPct val="150000"/>
              </a:lnSpc>
              <a:spcBef>
                <a:spcPts val="0"/>
              </a:spcBef>
              <a:spcAft>
                <a:spcPts val="1000"/>
              </a:spcAft>
              <a:extLst>
                <a:ext uri="{35155182-B16C-46BC-9424-99874614C6A1}">
                  <wpsdc:indentchars xmlns:wpsdc="http://www.wps.cn/officeDocument/2017/drawingmlCustomData" val="200" checksum="59296752"/>
                </a:ext>
              </a:extLs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作为新涌现出来的互联网消费金融服务模式，分期购物平台目前主要针对大学生群体和城市低收入群体。由于目标群体缺乏稳定收入，流动性较强，信用记录不完善等。</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a:p>
            <a:pPr indent="457200" algn="just" fontAlgn="auto">
              <a:lnSpc>
                <a:spcPct val="150000"/>
              </a:lnSpc>
              <a:spcBef>
                <a:spcPts val="0"/>
              </a:spcBef>
              <a:spcAft>
                <a:spcPts val="1000"/>
              </a:spcAft>
              <a:extLst>
                <a:ext uri="{35155182-B16C-46BC-9424-99874614C6A1}">
                  <wpsdc:indentchars xmlns:wpsdc="http://www.wps.cn/officeDocument/2017/drawingmlCustomData" val="200" checksum="59296752"/>
                </a:ext>
              </a:extLs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因此，在对这部分人征信时，信息不完整或缺失连续性。其盈利模式是通过承受更高的坏账，批量化、规模化审批来降低操作成本并做大规模。</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graphicFrame>
        <p:nvGraphicFramePr>
          <p:cNvPr id="7" name="表格 6"/>
          <p:cNvGraphicFramePr/>
          <p:nvPr>
            <p:custDataLst>
              <p:tags r:id="rId2"/>
            </p:custDataLst>
          </p:nvPr>
        </p:nvGraphicFramePr>
        <p:xfrm>
          <a:off x="5184775" y="1684655"/>
          <a:ext cx="6231890" cy="4657725"/>
        </p:xfrm>
        <a:graphic>
          <a:graphicData uri="http://schemas.openxmlformats.org/drawingml/2006/table">
            <a:tbl>
              <a:tblPr firstRow="1" bandRow="1">
                <a:tableStyleId>{B301B821-A1FF-4177-AEE7-76D212191A09}</a:tableStyleId>
              </a:tblPr>
              <a:tblGrid>
                <a:gridCol w="827405"/>
                <a:gridCol w="2092325"/>
                <a:gridCol w="1661795"/>
                <a:gridCol w="1650365"/>
              </a:tblGrid>
              <a:tr h="515620">
                <a:tc>
                  <a:txBody>
                    <a:bodyPr/>
                    <a:p>
                      <a:pPr algn="l">
                        <a:buNone/>
                      </a:pPr>
                      <a:r>
                        <a:rPr lang="en-US" altLang="zh-CN" sz="1200">
                          <a:latin typeface="微软雅黑" panose="020B0503020204020204" charset="-122"/>
                          <a:ea typeface="微软雅黑" panose="020B0503020204020204" charset="-122"/>
                        </a:rPr>
                        <a:t>       </a:t>
                      </a:r>
                      <a:r>
                        <a:rPr lang="zh-CN" altLang="en-US" sz="1200">
                          <a:latin typeface="微软雅黑" panose="020B0503020204020204" charset="-122"/>
                          <a:ea typeface="微软雅黑" panose="020B0503020204020204" charset="-122"/>
                        </a:rPr>
                        <a:t>类型</a:t>
                      </a:r>
                      <a:endParaRPr lang="zh-CN" altLang="en-US" sz="1200">
                        <a:latin typeface="微软雅黑" panose="020B0503020204020204" charset="-122"/>
                        <a:ea typeface="微软雅黑" panose="020B0503020204020204" charset="-122"/>
                      </a:endParaRPr>
                    </a:p>
                    <a:p>
                      <a:pPr algn="l">
                        <a:buNone/>
                      </a:pPr>
                      <a:r>
                        <a:rPr lang="zh-CN" altLang="en-US" sz="1200">
                          <a:latin typeface="微软雅黑" panose="020B0503020204020204" charset="-122"/>
                          <a:ea typeface="微软雅黑" panose="020B0503020204020204" charset="-122"/>
                        </a:rPr>
                        <a:t>特点</a:t>
                      </a:r>
                      <a:endParaRPr lang="zh-CN" altLang="en-US" sz="1200">
                        <a:latin typeface="微软雅黑" panose="020B0503020204020204" charset="-122"/>
                        <a:ea typeface="微软雅黑" panose="020B0503020204020204" charset="-122"/>
                      </a:endParaRPr>
                    </a:p>
                  </a:txBody>
                  <a:tcPr anchor="ctr" anchorCtr="0">
                    <a:lnR w="12700">
                      <a:solidFill>
                        <a:schemeClr val="bg1"/>
                      </a:solidFill>
                      <a:prstDash val="solid"/>
                    </a:lnR>
                    <a:lnB w="12700" cmpd="sng">
                      <a:solidFill>
                        <a:schemeClr val="bg1"/>
                      </a:solidFill>
                      <a:prstDash val="solid"/>
                    </a:lnB>
                    <a:lnTlToBr w="12700">
                      <a:solidFill>
                        <a:schemeClr val="bg1"/>
                      </a:solidFill>
                      <a:prstDash val="solid"/>
                    </a:lnTlToBr>
                  </a:tcPr>
                </a:tc>
                <a:tc>
                  <a:txBody>
                    <a:bodyPr/>
                    <a:p>
                      <a:pPr algn="ctr">
                        <a:buNone/>
                      </a:pPr>
                      <a:r>
                        <a:rPr lang="zh-CN" altLang="en-US" sz="1200">
                          <a:latin typeface="微软雅黑" panose="020B0503020204020204" charset="-122"/>
                          <a:ea typeface="微软雅黑" panose="020B0503020204020204" charset="-122"/>
                        </a:rPr>
                        <a:t>电商主导型</a:t>
                      </a:r>
                      <a:endParaRPr lang="zh-CN" altLang="en-US" sz="1200">
                        <a:latin typeface="微软雅黑" panose="020B0503020204020204" charset="-122"/>
                        <a:ea typeface="微软雅黑" panose="020B0503020204020204" charset="-122"/>
                      </a:endParaRPr>
                    </a:p>
                  </a:txBody>
                  <a:tcPr anchor="ctr" anchorCtr="0">
                    <a:lnL w="12700">
                      <a:solidFill>
                        <a:schemeClr val="bg1"/>
                      </a:solidFill>
                      <a:prstDash val="solid"/>
                    </a:lnL>
                    <a:lnR w="12700">
                      <a:solidFill>
                        <a:schemeClr val="bg1"/>
                      </a:solidFill>
                      <a:prstDash val="solid"/>
                    </a:lnR>
                    <a:lnB w="12700" cmpd="sng">
                      <a:solidFill>
                        <a:schemeClr val="bg1"/>
                      </a:solidFill>
                      <a:prstDash val="solid"/>
                    </a:lnB>
                  </a:tcPr>
                </a:tc>
                <a:tc>
                  <a:txBody>
                    <a:bodyPr/>
                    <a:p>
                      <a:pPr algn="ctr">
                        <a:buNone/>
                      </a:pPr>
                      <a:r>
                        <a:rPr lang="zh-CN" altLang="en-US" sz="1200">
                          <a:latin typeface="微软雅黑" panose="020B0503020204020204" charset="-122"/>
                          <a:ea typeface="微软雅黑" panose="020B0503020204020204" charset="-122"/>
                        </a:rPr>
                        <a:t>消费金融公司主导型</a:t>
                      </a:r>
                      <a:endParaRPr lang="zh-CN" altLang="en-US" sz="1200">
                        <a:latin typeface="微软雅黑" panose="020B0503020204020204" charset="-122"/>
                        <a:ea typeface="微软雅黑" panose="020B0503020204020204" charset="-122"/>
                      </a:endParaRPr>
                    </a:p>
                  </a:txBody>
                  <a:tcPr anchor="ctr" anchorCtr="0">
                    <a:lnL w="12700">
                      <a:solidFill>
                        <a:schemeClr val="bg1"/>
                      </a:solidFill>
                      <a:prstDash val="solid"/>
                    </a:lnL>
                    <a:lnR w="12700">
                      <a:solidFill>
                        <a:schemeClr val="bg1"/>
                      </a:solidFill>
                      <a:prstDash val="solid"/>
                    </a:lnR>
                    <a:lnB w="12700" cmpd="sng">
                      <a:solidFill>
                        <a:schemeClr val="bg1"/>
                      </a:solidFill>
                      <a:prstDash val="solid"/>
                    </a:lnB>
                  </a:tcPr>
                </a:tc>
                <a:tc>
                  <a:txBody>
                    <a:bodyPr/>
                    <a:p>
                      <a:pPr algn="ctr">
                        <a:buNone/>
                      </a:pPr>
                      <a:r>
                        <a:rPr lang="zh-CN" altLang="en-US" sz="1200">
                          <a:latin typeface="微软雅黑" panose="020B0503020204020204" charset="-122"/>
                          <a:ea typeface="微软雅黑" panose="020B0503020204020204" charset="-122"/>
                        </a:rPr>
                        <a:t>传统银行主导型</a:t>
                      </a:r>
                      <a:endParaRPr lang="zh-CN" altLang="en-US" sz="1200">
                        <a:latin typeface="微软雅黑" panose="020B0503020204020204" charset="-122"/>
                        <a:ea typeface="微软雅黑" panose="020B0503020204020204" charset="-122"/>
                      </a:endParaRPr>
                    </a:p>
                  </a:txBody>
                  <a:tcPr anchor="ctr" anchorCtr="0">
                    <a:lnL w="12700">
                      <a:solidFill>
                        <a:schemeClr val="bg1"/>
                      </a:solidFill>
                      <a:prstDash val="solid"/>
                    </a:lnL>
                    <a:lnB w="12700" cmpd="sng">
                      <a:solidFill>
                        <a:schemeClr val="bg1"/>
                      </a:solidFill>
                      <a:prstDash val="solid"/>
                    </a:lnB>
                  </a:tcPr>
                </a:tc>
              </a:tr>
              <a:tr h="636270">
                <a:tc>
                  <a:txBody>
                    <a:bodyPr/>
                    <a:p>
                      <a:pPr algn="ctr">
                        <a:buNone/>
                      </a:pPr>
                      <a:r>
                        <a:rPr lang="zh-CN" altLang="en-US" sz="1200">
                          <a:latin typeface="微软雅黑" panose="020B0503020204020204" charset="-122"/>
                          <a:ea typeface="微软雅黑" panose="020B0503020204020204" charset="-122"/>
                        </a:rPr>
                        <a:t>目标人群</a:t>
                      </a:r>
                      <a:endParaRPr lang="zh-CN" altLang="en-US" sz="1200">
                        <a:latin typeface="微软雅黑" panose="020B0503020204020204" charset="-122"/>
                        <a:ea typeface="微软雅黑" panose="020B0503020204020204" charset="-122"/>
                      </a:endParaRPr>
                    </a:p>
                  </a:txBody>
                  <a:tcPr anchor="ctr" anchorCtr="0">
                    <a:lnR w="12700">
                      <a:solidFill>
                        <a:schemeClr val="bg1"/>
                      </a:solidFill>
                      <a:prstDash val="solid"/>
                    </a:lnR>
                    <a:lnT w="12700" cmpd="sng">
                      <a:solidFill>
                        <a:schemeClr val="bg1"/>
                      </a:solidFill>
                      <a:prstDash val="solid"/>
                    </a:lnT>
                    <a:lnB w="12700" cmpd="sng">
                      <a:solidFill>
                        <a:schemeClr val="bg1"/>
                      </a:solidFill>
                      <a:prstDash val="solid"/>
                    </a:lnB>
                  </a:tcPr>
                </a:tc>
                <a:tc>
                  <a:txBody>
                    <a:bodyPr/>
                    <a:p>
                      <a:pPr algn="l">
                        <a:buNone/>
                      </a:pPr>
                      <a:r>
                        <a:rPr lang="zh-CN" altLang="en-US" sz="1200">
                          <a:latin typeface="微软雅黑" panose="020B0503020204020204" charset="-122"/>
                          <a:ea typeface="微软雅黑" panose="020B0503020204020204" charset="-122"/>
                        </a:rPr>
                        <a:t>主要针对电商平台的消费者</a:t>
                      </a:r>
                      <a:endParaRPr lang="zh-CN" altLang="en-US" sz="1200">
                        <a:latin typeface="微软雅黑" panose="020B0503020204020204" charset="-122"/>
                        <a:ea typeface="微软雅黑" panose="020B0503020204020204" charset="-122"/>
                      </a:endParaRPr>
                    </a:p>
                  </a:txBody>
                  <a:tcPr anchor="ctr" anchorCtr="0">
                    <a:lnL w="12700">
                      <a:solidFill>
                        <a:schemeClr val="bg1"/>
                      </a:solidFill>
                      <a:prstDash val="solid"/>
                    </a:lnL>
                    <a:lnR w="12700">
                      <a:solidFill>
                        <a:schemeClr val="bg1"/>
                      </a:solidFill>
                      <a:prstDash val="solid"/>
                    </a:lnR>
                    <a:lnT w="12700" cmpd="sng">
                      <a:solidFill>
                        <a:schemeClr val="bg1"/>
                      </a:solidFill>
                      <a:prstDash val="solid"/>
                    </a:lnT>
                    <a:lnB w="12700" cmpd="sng">
                      <a:solidFill>
                        <a:schemeClr val="bg1"/>
                      </a:solidFill>
                      <a:prstDash val="solid"/>
                    </a:lnB>
                  </a:tcPr>
                </a:tc>
                <a:tc>
                  <a:txBody>
                    <a:bodyPr/>
                    <a:p>
                      <a:pPr algn="l">
                        <a:buNone/>
                      </a:pPr>
                      <a:r>
                        <a:rPr lang="zh-CN" altLang="en-US" sz="1200">
                          <a:latin typeface="微软雅黑" panose="020B0503020204020204" charset="-122"/>
                          <a:ea typeface="微软雅黑" panose="020B0503020204020204" charset="-122"/>
                        </a:rPr>
                        <a:t>银行或其他渠道借不到资金的用户</a:t>
                      </a:r>
                      <a:endParaRPr lang="zh-CN" altLang="en-US" sz="1200">
                        <a:latin typeface="微软雅黑" panose="020B0503020204020204" charset="-122"/>
                        <a:ea typeface="微软雅黑" panose="020B0503020204020204" charset="-122"/>
                      </a:endParaRPr>
                    </a:p>
                  </a:txBody>
                  <a:tcPr anchor="ctr" anchorCtr="0">
                    <a:lnL w="12700">
                      <a:solidFill>
                        <a:schemeClr val="bg1"/>
                      </a:solidFill>
                      <a:prstDash val="solid"/>
                    </a:lnL>
                    <a:lnR w="12700">
                      <a:solidFill>
                        <a:schemeClr val="bg1"/>
                      </a:solidFill>
                      <a:prstDash val="solid"/>
                    </a:lnR>
                    <a:lnT w="12700" cmpd="sng">
                      <a:solidFill>
                        <a:schemeClr val="bg1"/>
                      </a:solidFill>
                      <a:prstDash val="solid"/>
                    </a:lnT>
                    <a:lnB w="12700" cmpd="sng">
                      <a:solidFill>
                        <a:schemeClr val="bg1"/>
                      </a:solidFill>
                      <a:prstDash val="solid"/>
                    </a:lnB>
                  </a:tcPr>
                </a:tc>
                <a:tc>
                  <a:txBody>
                    <a:bodyPr/>
                    <a:p>
                      <a:pPr>
                        <a:buNone/>
                      </a:pPr>
                      <a:r>
                        <a:rPr lang="zh-CN" altLang="en-US" sz="1200">
                          <a:latin typeface="微软雅黑" panose="020B0503020204020204" charset="-122"/>
                          <a:ea typeface="微软雅黑" panose="020B0503020204020204" charset="-122"/>
                        </a:rPr>
                        <a:t>主要针对银行本身客户</a:t>
                      </a:r>
                      <a:endParaRPr lang="zh-CN" altLang="en-US" sz="1200">
                        <a:latin typeface="微软雅黑" panose="020B0503020204020204" charset="-122"/>
                        <a:ea typeface="微软雅黑" panose="020B0503020204020204" charset="-122"/>
                      </a:endParaRPr>
                    </a:p>
                  </a:txBody>
                  <a:tcPr anchor="ctr" anchorCtr="0">
                    <a:lnL w="12700">
                      <a:solidFill>
                        <a:schemeClr val="bg1"/>
                      </a:solidFill>
                      <a:prstDash val="solid"/>
                    </a:lnL>
                    <a:lnT w="12700" cmpd="sng">
                      <a:solidFill>
                        <a:schemeClr val="bg1"/>
                      </a:solidFill>
                      <a:prstDash val="solid"/>
                    </a:lnT>
                    <a:lnB w="12700" cmpd="sng">
                      <a:solidFill>
                        <a:schemeClr val="bg1"/>
                      </a:solidFill>
                      <a:prstDash val="solid"/>
                    </a:lnB>
                  </a:tcPr>
                </a:tc>
              </a:tr>
              <a:tr h="734060">
                <a:tc>
                  <a:txBody>
                    <a:bodyPr/>
                    <a:p>
                      <a:pPr algn="ctr">
                        <a:buNone/>
                      </a:pPr>
                      <a:r>
                        <a:rPr lang="zh-CN" altLang="en-US" sz="1200">
                          <a:latin typeface="微软雅黑" panose="020B0503020204020204" charset="-122"/>
                          <a:ea typeface="微软雅黑" panose="020B0503020204020204" charset="-122"/>
                        </a:rPr>
                        <a:t>审批程序</a:t>
                      </a:r>
                      <a:endParaRPr lang="zh-CN" altLang="en-US" sz="1200">
                        <a:latin typeface="微软雅黑" panose="020B0503020204020204" charset="-122"/>
                        <a:ea typeface="微软雅黑" panose="020B0503020204020204" charset="-122"/>
                      </a:endParaRPr>
                    </a:p>
                  </a:txBody>
                  <a:tcPr anchor="ctr" anchorCtr="0">
                    <a:lnR w="12700">
                      <a:solidFill>
                        <a:schemeClr val="bg1"/>
                      </a:solidFill>
                      <a:prstDash val="solid"/>
                    </a:lnR>
                    <a:lnT w="12700" cmpd="sng">
                      <a:solidFill>
                        <a:schemeClr val="bg1"/>
                      </a:solidFill>
                      <a:prstDash val="solid"/>
                    </a:lnT>
                    <a:lnB w="12700" cmpd="sng">
                      <a:solidFill>
                        <a:schemeClr val="bg1"/>
                      </a:solidFill>
                      <a:prstDash val="solid"/>
                    </a:lnB>
                  </a:tcPr>
                </a:tc>
                <a:tc>
                  <a:txBody>
                    <a:bodyPr/>
                    <a:p>
                      <a:pPr algn="l">
                        <a:buNone/>
                      </a:pPr>
                      <a:r>
                        <a:rPr lang="zh-CN" altLang="en-US" sz="1200">
                          <a:latin typeface="微软雅黑" panose="020B0503020204020204" charset="-122"/>
                          <a:ea typeface="微软雅黑" panose="020B0503020204020204" charset="-122"/>
                        </a:rPr>
                        <a:t>审批流程便捷高效，业内领先的人工智能技术，不需要逐笔审核，效率高</a:t>
                      </a:r>
                      <a:endParaRPr lang="zh-CN" altLang="en-US" sz="1200">
                        <a:latin typeface="微软雅黑" panose="020B0503020204020204" charset="-122"/>
                        <a:ea typeface="微软雅黑" panose="020B0503020204020204" charset="-122"/>
                      </a:endParaRPr>
                    </a:p>
                  </a:txBody>
                  <a:tcPr anchor="ctr" anchorCtr="0">
                    <a:lnL w="12700">
                      <a:solidFill>
                        <a:schemeClr val="bg1"/>
                      </a:solidFill>
                      <a:prstDash val="solid"/>
                    </a:lnL>
                    <a:lnR w="12700">
                      <a:solidFill>
                        <a:schemeClr val="bg1"/>
                      </a:solidFill>
                      <a:prstDash val="solid"/>
                    </a:lnR>
                    <a:lnT w="12700" cmpd="sng">
                      <a:solidFill>
                        <a:schemeClr val="bg1"/>
                      </a:solidFill>
                      <a:prstDash val="solid"/>
                    </a:lnT>
                    <a:lnB w="12700" cmpd="sng">
                      <a:solidFill>
                        <a:schemeClr val="bg1"/>
                      </a:solidFill>
                      <a:prstDash val="solid"/>
                    </a:lnB>
                  </a:tcPr>
                </a:tc>
                <a:tc>
                  <a:txBody>
                    <a:bodyPr/>
                    <a:p>
                      <a:pPr algn="l">
                        <a:buNone/>
                      </a:pPr>
                      <a:r>
                        <a:rPr lang="zh-CN" altLang="en-US" sz="1200">
                          <a:latin typeface="微软雅黑" panose="020B0503020204020204" charset="-122"/>
                          <a:ea typeface="微软雅黑" panose="020B0503020204020204" charset="-122"/>
                        </a:rPr>
                        <a:t>审批材料相对简单，一般需要对贷款进行逐笔审核</a:t>
                      </a:r>
                      <a:endParaRPr lang="zh-CN" altLang="en-US" sz="1200">
                        <a:latin typeface="微软雅黑" panose="020B0503020204020204" charset="-122"/>
                        <a:ea typeface="微软雅黑" panose="020B0503020204020204" charset="-122"/>
                      </a:endParaRPr>
                    </a:p>
                  </a:txBody>
                  <a:tcPr anchor="ctr" anchorCtr="0">
                    <a:lnL w="12700">
                      <a:solidFill>
                        <a:schemeClr val="bg1"/>
                      </a:solidFill>
                      <a:prstDash val="solid"/>
                    </a:lnL>
                    <a:lnR w="12700">
                      <a:solidFill>
                        <a:schemeClr val="bg1"/>
                      </a:solidFill>
                      <a:prstDash val="solid"/>
                    </a:lnR>
                    <a:lnT w="12700" cmpd="sng">
                      <a:solidFill>
                        <a:schemeClr val="bg1"/>
                      </a:solidFill>
                      <a:prstDash val="solid"/>
                    </a:lnT>
                    <a:lnB w="12700" cmpd="sng">
                      <a:solidFill>
                        <a:schemeClr val="bg1"/>
                      </a:solidFill>
                      <a:prstDash val="solid"/>
                    </a:lnB>
                  </a:tcPr>
                </a:tc>
                <a:tc>
                  <a:txBody>
                    <a:bodyPr/>
                    <a:p>
                      <a:pPr>
                        <a:buNone/>
                      </a:pPr>
                      <a:r>
                        <a:rPr lang="zh-CN" altLang="en-US" sz="1200">
                          <a:latin typeface="微软雅黑" panose="020B0503020204020204" charset="-122"/>
                          <a:ea typeface="微软雅黑" panose="020B0503020204020204" charset="-122"/>
                        </a:rPr>
                        <a:t>在银行已开通业务的前提下走贷款相关的流程，效率相对较低</a:t>
                      </a:r>
                      <a:endParaRPr lang="zh-CN" altLang="en-US" sz="1200">
                        <a:latin typeface="微软雅黑" panose="020B0503020204020204" charset="-122"/>
                        <a:ea typeface="微软雅黑" panose="020B0503020204020204" charset="-122"/>
                      </a:endParaRPr>
                    </a:p>
                  </a:txBody>
                  <a:tcPr anchor="ctr" anchorCtr="0">
                    <a:lnL w="12700">
                      <a:solidFill>
                        <a:schemeClr val="bg1"/>
                      </a:solidFill>
                      <a:prstDash val="solid"/>
                    </a:lnL>
                    <a:lnT w="12700" cmpd="sng">
                      <a:solidFill>
                        <a:schemeClr val="bg1"/>
                      </a:solidFill>
                      <a:prstDash val="solid"/>
                    </a:lnT>
                    <a:lnB w="12700" cmpd="sng">
                      <a:solidFill>
                        <a:schemeClr val="bg1"/>
                      </a:solidFill>
                      <a:prstDash val="solid"/>
                    </a:lnB>
                  </a:tcPr>
                </a:tc>
              </a:tr>
              <a:tr h="722630">
                <a:tc>
                  <a:txBody>
                    <a:bodyPr/>
                    <a:p>
                      <a:pPr algn="ctr">
                        <a:buNone/>
                      </a:pPr>
                      <a:r>
                        <a:rPr lang="zh-CN" altLang="en-US" sz="1200">
                          <a:latin typeface="微软雅黑" panose="020B0503020204020204" charset="-122"/>
                          <a:ea typeface="微软雅黑" panose="020B0503020204020204" charset="-122"/>
                        </a:rPr>
                        <a:t>贷款额度</a:t>
                      </a:r>
                      <a:endParaRPr lang="zh-CN" altLang="en-US" sz="1200">
                        <a:latin typeface="微软雅黑" panose="020B0503020204020204" charset="-122"/>
                        <a:ea typeface="微软雅黑" panose="020B0503020204020204" charset="-122"/>
                      </a:endParaRPr>
                    </a:p>
                  </a:txBody>
                  <a:tcPr anchor="ctr" anchorCtr="0">
                    <a:lnR w="12700">
                      <a:solidFill>
                        <a:schemeClr val="bg1"/>
                      </a:solidFill>
                      <a:prstDash val="solid"/>
                    </a:lnR>
                    <a:lnT w="12700" cmpd="sng">
                      <a:solidFill>
                        <a:schemeClr val="bg1"/>
                      </a:solidFill>
                      <a:prstDash val="solid"/>
                    </a:lnT>
                    <a:lnB w="12700" cmpd="sng">
                      <a:solidFill>
                        <a:schemeClr val="bg1"/>
                      </a:solidFill>
                      <a:prstDash val="solid"/>
                    </a:lnB>
                  </a:tcPr>
                </a:tc>
                <a:tc>
                  <a:txBody>
                    <a:bodyPr/>
                    <a:p>
                      <a:pPr algn="l">
                        <a:buNone/>
                      </a:pPr>
                      <a:r>
                        <a:rPr lang="zh-CN" altLang="en-US" sz="1200">
                          <a:latin typeface="微软雅黑" panose="020B0503020204020204" charset="-122"/>
                          <a:ea typeface="微软雅黑" panose="020B0503020204020204" charset="-122"/>
                        </a:rPr>
                        <a:t>额度相对较小，无法覆盖轻奢消费的用户</a:t>
                      </a:r>
                      <a:endParaRPr lang="zh-CN" altLang="en-US" sz="1200">
                        <a:latin typeface="微软雅黑" panose="020B0503020204020204" charset="-122"/>
                        <a:ea typeface="微软雅黑" panose="020B0503020204020204" charset="-122"/>
                      </a:endParaRPr>
                    </a:p>
                  </a:txBody>
                  <a:tcPr anchor="ctr" anchorCtr="0">
                    <a:lnL w="12700">
                      <a:solidFill>
                        <a:schemeClr val="bg1"/>
                      </a:solidFill>
                      <a:prstDash val="solid"/>
                    </a:lnL>
                    <a:lnR w="12700">
                      <a:solidFill>
                        <a:schemeClr val="bg1"/>
                      </a:solidFill>
                      <a:prstDash val="solid"/>
                    </a:lnR>
                    <a:lnT w="12700" cmpd="sng">
                      <a:solidFill>
                        <a:schemeClr val="bg1"/>
                      </a:solidFill>
                      <a:prstDash val="solid"/>
                    </a:lnT>
                    <a:lnB w="12700" cmpd="sng">
                      <a:solidFill>
                        <a:schemeClr val="bg1"/>
                      </a:solidFill>
                      <a:prstDash val="solid"/>
                    </a:lnB>
                  </a:tcPr>
                </a:tc>
                <a:tc>
                  <a:txBody>
                    <a:bodyPr/>
                    <a:p>
                      <a:pPr algn="l">
                        <a:buNone/>
                      </a:pPr>
                      <a:r>
                        <a:rPr lang="zh-CN" altLang="en-US" sz="1200">
                          <a:latin typeface="微软雅黑" panose="020B0503020204020204" charset="-122"/>
                          <a:ea typeface="微软雅黑" panose="020B0503020204020204" charset="-122"/>
                        </a:rPr>
                        <a:t>借款额度较小切分散</a:t>
                      </a:r>
                      <a:endParaRPr lang="zh-CN" altLang="en-US" sz="1200">
                        <a:latin typeface="微软雅黑" panose="020B0503020204020204" charset="-122"/>
                        <a:ea typeface="微软雅黑" panose="020B0503020204020204" charset="-122"/>
                      </a:endParaRPr>
                    </a:p>
                  </a:txBody>
                  <a:tcPr anchor="ctr" anchorCtr="0">
                    <a:lnL w="12700">
                      <a:solidFill>
                        <a:schemeClr val="bg1"/>
                      </a:solidFill>
                      <a:prstDash val="solid"/>
                    </a:lnL>
                    <a:lnR w="12700">
                      <a:solidFill>
                        <a:schemeClr val="bg1"/>
                      </a:solidFill>
                      <a:prstDash val="solid"/>
                    </a:lnR>
                    <a:lnT w="12700" cmpd="sng">
                      <a:solidFill>
                        <a:schemeClr val="bg1"/>
                      </a:solidFill>
                      <a:prstDash val="solid"/>
                    </a:lnT>
                    <a:lnB w="12700" cmpd="sng">
                      <a:solidFill>
                        <a:schemeClr val="bg1"/>
                      </a:solidFill>
                      <a:prstDash val="solid"/>
                    </a:lnB>
                  </a:tcPr>
                </a:tc>
                <a:tc>
                  <a:txBody>
                    <a:bodyPr/>
                    <a:p>
                      <a:pPr>
                        <a:buNone/>
                      </a:pPr>
                      <a:r>
                        <a:rPr lang="zh-CN" altLang="en-US" sz="1200">
                          <a:latin typeface="微软雅黑" panose="020B0503020204020204" charset="-122"/>
                          <a:ea typeface="微软雅黑" panose="020B0503020204020204" charset="-122"/>
                        </a:rPr>
                        <a:t>根据借款人的资质而定，资质越高，贷款额度相对较大</a:t>
                      </a:r>
                      <a:endParaRPr lang="zh-CN" altLang="en-US" sz="1200">
                        <a:latin typeface="微软雅黑" panose="020B0503020204020204" charset="-122"/>
                        <a:ea typeface="微软雅黑" panose="020B0503020204020204" charset="-122"/>
                      </a:endParaRPr>
                    </a:p>
                  </a:txBody>
                  <a:tcPr anchor="ctr" anchorCtr="0">
                    <a:lnL w="12700">
                      <a:solidFill>
                        <a:schemeClr val="bg1"/>
                      </a:solidFill>
                      <a:prstDash val="solid"/>
                    </a:lnL>
                    <a:lnT w="12700" cmpd="sng">
                      <a:solidFill>
                        <a:schemeClr val="bg1"/>
                      </a:solidFill>
                      <a:prstDash val="solid"/>
                    </a:lnT>
                    <a:lnB w="12700" cmpd="sng">
                      <a:solidFill>
                        <a:schemeClr val="bg1"/>
                      </a:solidFill>
                      <a:prstDash val="solid"/>
                    </a:lnB>
                  </a:tcPr>
                </a:tc>
              </a:tr>
              <a:tr h="722630">
                <a:tc>
                  <a:txBody>
                    <a:bodyPr/>
                    <a:p>
                      <a:pPr algn="ctr">
                        <a:buNone/>
                      </a:pPr>
                      <a:r>
                        <a:rPr lang="zh-CN" altLang="en-US" sz="1200">
                          <a:latin typeface="微软雅黑" panose="020B0503020204020204" charset="-122"/>
                          <a:ea typeface="微软雅黑" panose="020B0503020204020204" charset="-122"/>
                        </a:rPr>
                        <a:t>资金成本</a:t>
                      </a:r>
                      <a:endParaRPr lang="zh-CN" altLang="en-US" sz="1200">
                        <a:latin typeface="微软雅黑" panose="020B0503020204020204" charset="-122"/>
                        <a:ea typeface="微软雅黑" panose="020B0503020204020204" charset="-122"/>
                      </a:endParaRPr>
                    </a:p>
                  </a:txBody>
                  <a:tcPr anchor="ctr" anchorCtr="0">
                    <a:lnR w="12700">
                      <a:solidFill>
                        <a:schemeClr val="bg1"/>
                      </a:solidFill>
                      <a:prstDash val="solid"/>
                    </a:lnR>
                    <a:lnT w="12700" cmpd="sng">
                      <a:solidFill>
                        <a:schemeClr val="bg1"/>
                      </a:solidFill>
                      <a:prstDash val="solid"/>
                    </a:lnT>
                    <a:lnB w="12700" cmpd="sng">
                      <a:solidFill>
                        <a:schemeClr val="bg1"/>
                      </a:solidFill>
                      <a:prstDash val="solid"/>
                    </a:lnB>
                  </a:tcPr>
                </a:tc>
                <a:tc>
                  <a:txBody>
                    <a:bodyPr/>
                    <a:p>
                      <a:pPr algn="l">
                        <a:buNone/>
                      </a:pPr>
                      <a:r>
                        <a:rPr lang="zh-CN" altLang="en-US" sz="1200">
                          <a:latin typeface="微软雅黑" panose="020B0503020204020204" charset="-122"/>
                          <a:ea typeface="微软雅黑" panose="020B0503020204020204" charset="-122"/>
                        </a:rPr>
                        <a:t>资金来源于自有资金，银行存款和资产证券化，来源广泛，资本成本低</a:t>
                      </a:r>
                      <a:endParaRPr lang="zh-CN" altLang="en-US" sz="1200">
                        <a:latin typeface="微软雅黑" panose="020B0503020204020204" charset="-122"/>
                        <a:ea typeface="微软雅黑" panose="020B0503020204020204" charset="-122"/>
                      </a:endParaRPr>
                    </a:p>
                  </a:txBody>
                  <a:tcPr anchor="ctr" anchorCtr="0">
                    <a:lnL w="12700">
                      <a:solidFill>
                        <a:schemeClr val="bg1"/>
                      </a:solidFill>
                      <a:prstDash val="solid"/>
                    </a:lnL>
                    <a:lnR w="12700">
                      <a:solidFill>
                        <a:schemeClr val="bg1"/>
                      </a:solidFill>
                      <a:prstDash val="solid"/>
                    </a:lnR>
                    <a:lnT w="12700" cmpd="sng">
                      <a:solidFill>
                        <a:schemeClr val="bg1"/>
                      </a:solidFill>
                      <a:prstDash val="solid"/>
                    </a:lnT>
                    <a:lnB w="12700" cmpd="sng">
                      <a:solidFill>
                        <a:schemeClr val="bg1"/>
                      </a:solidFill>
                      <a:prstDash val="solid"/>
                    </a:lnB>
                  </a:tcPr>
                </a:tc>
                <a:tc>
                  <a:txBody>
                    <a:bodyPr/>
                    <a:p>
                      <a:pPr algn="l">
                        <a:buNone/>
                      </a:pPr>
                      <a:r>
                        <a:rPr lang="zh-CN" altLang="en-US" sz="1200">
                          <a:latin typeface="微软雅黑" panose="020B0503020204020204" charset="-122"/>
                          <a:ea typeface="微软雅黑" panose="020B0503020204020204" charset="-122"/>
                        </a:rPr>
                        <a:t>资金来源渠道广泛，股东投资、资金拆借等，资金成本低</a:t>
                      </a:r>
                      <a:endParaRPr lang="zh-CN" altLang="en-US" sz="1200">
                        <a:latin typeface="微软雅黑" panose="020B0503020204020204" charset="-122"/>
                        <a:ea typeface="微软雅黑" panose="020B0503020204020204" charset="-122"/>
                      </a:endParaRPr>
                    </a:p>
                  </a:txBody>
                  <a:tcPr anchor="ctr" anchorCtr="0">
                    <a:lnL w="12700">
                      <a:solidFill>
                        <a:schemeClr val="bg1"/>
                      </a:solidFill>
                      <a:prstDash val="solid"/>
                    </a:lnL>
                    <a:lnR w="12700">
                      <a:solidFill>
                        <a:schemeClr val="bg1"/>
                      </a:solidFill>
                      <a:prstDash val="solid"/>
                    </a:lnR>
                    <a:lnT w="12700" cmpd="sng">
                      <a:solidFill>
                        <a:schemeClr val="bg1"/>
                      </a:solidFill>
                      <a:prstDash val="solid"/>
                    </a:lnT>
                    <a:lnB w="12700" cmpd="sng">
                      <a:solidFill>
                        <a:schemeClr val="bg1"/>
                      </a:solidFill>
                      <a:prstDash val="solid"/>
                    </a:lnB>
                  </a:tcPr>
                </a:tc>
                <a:tc>
                  <a:txBody>
                    <a:bodyPr/>
                    <a:p>
                      <a:pPr>
                        <a:buNone/>
                      </a:pPr>
                      <a:r>
                        <a:rPr lang="zh-CN" altLang="en-US" sz="1200">
                          <a:latin typeface="微软雅黑" panose="020B0503020204020204" charset="-122"/>
                          <a:ea typeface="微软雅黑" panose="020B0503020204020204" charset="-122"/>
                        </a:rPr>
                        <a:t>吸收自身的用户的存款，资本成本高</a:t>
                      </a:r>
                      <a:endParaRPr lang="zh-CN" altLang="en-US" sz="1200">
                        <a:latin typeface="微软雅黑" panose="020B0503020204020204" charset="-122"/>
                        <a:ea typeface="微软雅黑" panose="020B0503020204020204" charset="-122"/>
                      </a:endParaRPr>
                    </a:p>
                  </a:txBody>
                  <a:tcPr anchor="ctr" anchorCtr="0">
                    <a:lnL w="12700">
                      <a:solidFill>
                        <a:schemeClr val="bg1"/>
                      </a:solidFill>
                      <a:prstDash val="solid"/>
                    </a:lnL>
                    <a:lnT w="12700" cmpd="sng">
                      <a:solidFill>
                        <a:schemeClr val="bg1"/>
                      </a:solidFill>
                      <a:prstDash val="solid"/>
                    </a:lnT>
                    <a:lnB w="12700" cmpd="sng">
                      <a:solidFill>
                        <a:schemeClr val="bg1"/>
                      </a:solidFill>
                      <a:prstDash val="solid"/>
                    </a:lnB>
                  </a:tcPr>
                </a:tc>
              </a:tr>
              <a:tr h="748665">
                <a:tc>
                  <a:txBody>
                    <a:bodyPr/>
                    <a:p>
                      <a:pPr algn="ctr">
                        <a:buNone/>
                      </a:pPr>
                      <a:r>
                        <a:rPr lang="zh-CN" altLang="en-US" sz="1200">
                          <a:latin typeface="微软雅黑" panose="020B0503020204020204" charset="-122"/>
                          <a:ea typeface="微软雅黑" panose="020B0503020204020204" charset="-122"/>
                        </a:rPr>
                        <a:t>风险控制</a:t>
                      </a:r>
                      <a:endParaRPr lang="zh-CN" altLang="en-US" sz="1200">
                        <a:latin typeface="微软雅黑" panose="020B0503020204020204" charset="-122"/>
                        <a:ea typeface="微软雅黑" panose="020B0503020204020204" charset="-122"/>
                      </a:endParaRPr>
                    </a:p>
                  </a:txBody>
                  <a:tcPr anchor="ctr" anchorCtr="0">
                    <a:lnR w="12700">
                      <a:solidFill>
                        <a:schemeClr val="bg1"/>
                      </a:solidFill>
                      <a:prstDash val="solid"/>
                    </a:lnR>
                    <a:lnT w="12700" cmpd="sng">
                      <a:solidFill>
                        <a:schemeClr val="bg1"/>
                      </a:solidFill>
                      <a:prstDash val="solid"/>
                    </a:lnT>
                    <a:lnB w="12700" cmpd="sng">
                      <a:solidFill>
                        <a:schemeClr val="bg1"/>
                      </a:solidFill>
                      <a:prstDash val="solid"/>
                    </a:lnB>
                  </a:tcPr>
                </a:tc>
                <a:tc>
                  <a:txBody>
                    <a:bodyPr/>
                    <a:p>
                      <a:pPr algn="l">
                        <a:buNone/>
                      </a:pPr>
                      <a:r>
                        <a:rPr lang="zh-CN" altLang="en-US" sz="1200">
                          <a:latin typeface="微软雅黑" panose="020B0503020204020204" charset="-122"/>
                          <a:ea typeface="微软雅黑" panose="020B0503020204020204" charset="-122"/>
                        </a:rPr>
                        <a:t>依靠电商平台客户消费数据记录审核，风险相对较低</a:t>
                      </a:r>
                      <a:endParaRPr lang="zh-CN" altLang="en-US" sz="1200">
                        <a:latin typeface="微软雅黑" panose="020B0503020204020204" charset="-122"/>
                        <a:ea typeface="微软雅黑" panose="020B0503020204020204" charset="-122"/>
                      </a:endParaRPr>
                    </a:p>
                  </a:txBody>
                  <a:tcPr anchor="ctr" anchorCtr="0">
                    <a:lnL w="12700">
                      <a:solidFill>
                        <a:schemeClr val="bg1"/>
                      </a:solidFill>
                      <a:prstDash val="solid"/>
                    </a:lnL>
                    <a:lnR w="12700">
                      <a:solidFill>
                        <a:schemeClr val="bg1"/>
                      </a:solidFill>
                      <a:prstDash val="solid"/>
                    </a:lnR>
                    <a:lnT w="12700" cmpd="sng">
                      <a:solidFill>
                        <a:schemeClr val="bg1"/>
                      </a:solidFill>
                      <a:prstDash val="solid"/>
                    </a:lnT>
                    <a:lnB w="12700" cmpd="sng">
                      <a:solidFill>
                        <a:schemeClr val="bg1"/>
                      </a:solidFill>
                      <a:prstDash val="solid"/>
                    </a:lnB>
                  </a:tcPr>
                </a:tc>
                <a:tc>
                  <a:txBody>
                    <a:bodyPr/>
                    <a:p>
                      <a:pPr algn="l">
                        <a:buNone/>
                      </a:pPr>
                      <a:r>
                        <a:rPr lang="zh-CN" altLang="en-US" sz="1200">
                          <a:latin typeface="微软雅黑" panose="020B0503020204020204" charset="-122"/>
                          <a:ea typeface="微软雅黑" panose="020B0503020204020204" charset="-122"/>
                        </a:rPr>
                        <a:t>门槛低，风险较高</a:t>
                      </a:r>
                      <a:endParaRPr lang="zh-CN" altLang="en-US" sz="1200">
                        <a:latin typeface="微软雅黑" panose="020B0503020204020204" charset="-122"/>
                        <a:ea typeface="微软雅黑" panose="020B0503020204020204" charset="-122"/>
                      </a:endParaRPr>
                    </a:p>
                  </a:txBody>
                  <a:tcPr anchor="ctr" anchorCtr="0">
                    <a:lnL w="12700">
                      <a:solidFill>
                        <a:schemeClr val="bg1"/>
                      </a:solidFill>
                      <a:prstDash val="solid"/>
                    </a:lnL>
                    <a:lnR w="12700">
                      <a:solidFill>
                        <a:schemeClr val="bg1"/>
                      </a:solidFill>
                      <a:prstDash val="solid"/>
                    </a:lnR>
                    <a:lnT w="12700" cmpd="sng">
                      <a:solidFill>
                        <a:schemeClr val="bg1"/>
                      </a:solidFill>
                      <a:prstDash val="solid"/>
                    </a:lnT>
                    <a:lnB w="12700" cmpd="sng">
                      <a:solidFill>
                        <a:schemeClr val="bg1"/>
                      </a:solidFill>
                      <a:prstDash val="solid"/>
                    </a:lnB>
                  </a:tcPr>
                </a:tc>
                <a:tc>
                  <a:txBody>
                    <a:bodyPr/>
                    <a:p>
                      <a:pPr>
                        <a:buNone/>
                      </a:pPr>
                      <a:r>
                        <a:rPr lang="zh-CN" altLang="en-US" sz="1200">
                          <a:latin typeface="微软雅黑" panose="020B0503020204020204" charset="-122"/>
                          <a:ea typeface="微软雅黑" panose="020B0503020204020204" charset="-122"/>
                        </a:rPr>
                        <a:t>审核相对全面，有银行做保障，风险相对较低</a:t>
                      </a:r>
                      <a:endParaRPr lang="zh-CN" altLang="en-US" sz="1200">
                        <a:latin typeface="微软雅黑" panose="020B0503020204020204" charset="-122"/>
                        <a:ea typeface="微软雅黑" panose="020B0503020204020204" charset="-122"/>
                      </a:endParaRPr>
                    </a:p>
                  </a:txBody>
                  <a:tcPr anchor="ctr" anchorCtr="0">
                    <a:lnL w="12700">
                      <a:solidFill>
                        <a:schemeClr val="bg1"/>
                      </a:solidFill>
                      <a:prstDash val="solid"/>
                    </a:lnL>
                    <a:lnT w="12700" cmpd="sng">
                      <a:solidFill>
                        <a:schemeClr val="bg1"/>
                      </a:solidFill>
                      <a:prstDash val="solid"/>
                    </a:lnT>
                    <a:lnB w="12700" cmpd="sng">
                      <a:solidFill>
                        <a:schemeClr val="bg1"/>
                      </a:solidFill>
                      <a:prstDash val="solid"/>
                    </a:lnB>
                  </a:tcPr>
                </a:tc>
              </a:tr>
              <a:tr h="577850">
                <a:tc>
                  <a:txBody>
                    <a:bodyPr/>
                    <a:p>
                      <a:pPr algn="ctr">
                        <a:buNone/>
                      </a:pPr>
                      <a:r>
                        <a:rPr lang="zh-CN" altLang="en-US" sz="1200">
                          <a:latin typeface="微软雅黑" panose="020B0503020204020204" charset="-122"/>
                          <a:ea typeface="微软雅黑" panose="020B0503020204020204" charset="-122"/>
                        </a:rPr>
                        <a:t>典型代表</a:t>
                      </a:r>
                      <a:endParaRPr lang="zh-CN" altLang="en-US" sz="1200">
                        <a:latin typeface="微软雅黑" panose="020B0503020204020204" charset="-122"/>
                        <a:ea typeface="微软雅黑" panose="020B0503020204020204" charset="-122"/>
                      </a:endParaRPr>
                    </a:p>
                  </a:txBody>
                  <a:tcPr anchor="ctr" anchorCtr="0">
                    <a:lnR w="12700">
                      <a:solidFill>
                        <a:schemeClr val="bg1"/>
                      </a:solidFill>
                      <a:prstDash val="solid"/>
                    </a:lnR>
                    <a:lnT w="12700" cmpd="sng">
                      <a:solidFill>
                        <a:schemeClr val="bg1"/>
                      </a:solidFill>
                      <a:prstDash val="solid"/>
                    </a:lnT>
                  </a:tcPr>
                </a:tc>
                <a:tc>
                  <a:txBody>
                    <a:bodyPr/>
                    <a:p>
                      <a:pPr algn="l">
                        <a:buNone/>
                      </a:pPr>
                      <a:r>
                        <a:rPr lang="zh-CN" altLang="en-US" sz="1200">
                          <a:latin typeface="微软雅黑" panose="020B0503020204020204" charset="-122"/>
                          <a:ea typeface="微软雅黑" panose="020B0503020204020204" charset="-122"/>
                        </a:rPr>
                        <a:t>花呗、京东白条等</a:t>
                      </a:r>
                      <a:endParaRPr lang="zh-CN" altLang="en-US" sz="1200">
                        <a:latin typeface="微软雅黑" panose="020B0503020204020204" charset="-122"/>
                        <a:ea typeface="微软雅黑" panose="020B0503020204020204" charset="-122"/>
                      </a:endParaRPr>
                    </a:p>
                  </a:txBody>
                  <a:tcPr anchor="ctr" anchorCtr="0">
                    <a:lnL w="12700">
                      <a:solidFill>
                        <a:schemeClr val="bg1"/>
                      </a:solidFill>
                      <a:prstDash val="solid"/>
                    </a:lnL>
                    <a:lnR w="12700">
                      <a:solidFill>
                        <a:schemeClr val="bg1"/>
                      </a:solidFill>
                      <a:prstDash val="solid"/>
                    </a:lnR>
                    <a:lnT w="12700" cmpd="sng">
                      <a:solidFill>
                        <a:schemeClr val="bg1"/>
                      </a:solidFill>
                      <a:prstDash val="solid"/>
                    </a:lnT>
                  </a:tcPr>
                </a:tc>
                <a:tc>
                  <a:txBody>
                    <a:bodyPr/>
                    <a:p>
                      <a:pPr algn="l">
                        <a:buNone/>
                      </a:pPr>
                      <a:r>
                        <a:rPr lang="zh-CN" altLang="en-US" sz="1200">
                          <a:latin typeface="微软雅黑" panose="020B0503020204020204" charset="-122"/>
                          <a:ea typeface="微软雅黑" panose="020B0503020204020204" charset="-122"/>
                        </a:rPr>
                        <a:t>北银消费金融、中银消费金融等</a:t>
                      </a:r>
                      <a:endParaRPr lang="zh-CN" altLang="en-US" sz="1200">
                        <a:latin typeface="微软雅黑" panose="020B0503020204020204" charset="-122"/>
                        <a:ea typeface="微软雅黑" panose="020B0503020204020204" charset="-122"/>
                      </a:endParaRPr>
                    </a:p>
                  </a:txBody>
                  <a:tcPr anchor="ctr" anchorCtr="0">
                    <a:lnL w="12700">
                      <a:solidFill>
                        <a:schemeClr val="bg1"/>
                      </a:solidFill>
                      <a:prstDash val="solid"/>
                    </a:lnL>
                    <a:lnR w="12700">
                      <a:solidFill>
                        <a:schemeClr val="bg1"/>
                      </a:solidFill>
                      <a:prstDash val="solid"/>
                    </a:lnR>
                    <a:lnT w="12700" cmpd="sng">
                      <a:solidFill>
                        <a:schemeClr val="bg1"/>
                      </a:solidFill>
                      <a:prstDash val="solid"/>
                    </a:lnT>
                  </a:tcPr>
                </a:tc>
                <a:tc>
                  <a:txBody>
                    <a:bodyPr/>
                    <a:p>
                      <a:pPr>
                        <a:buNone/>
                      </a:pPr>
                      <a:r>
                        <a:rPr lang="zh-CN" altLang="en-US" sz="1200">
                          <a:latin typeface="微软雅黑" panose="020B0503020204020204" charset="-122"/>
                          <a:ea typeface="微软雅黑" panose="020B0503020204020204" charset="-122"/>
                          <a:cs typeface="微软雅黑" panose="020B0503020204020204" charset="-122"/>
                        </a:rPr>
                        <a:t>工行融</a:t>
                      </a:r>
                      <a:r>
                        <a:rPr lang="en-US" altLang="zh-CN" sz="1200">
                          <a:latin typeface="微软雅黑" panose="020B0503020204020204" charset="-122"/>
                          <a:ea typeface="微软雅黑" panose="020B0503020204020204" charset="-122"/>
                          <a:cs typeface="微软雅黑" panose="020B0503020204020204" charset="-122"/>
                        </a:rPr>
                        <a:t>B</a:t>
                      </a:r>
                      <a:r>
                        <a:rPr lang="zh-CN" altLang="en-US" sz="1200">
                          <a:latin typeface="微软雅黑" panose="020B0503020204020204" charset="-122"/>
                          <a:ea typeface="微软雅黑" panose="020B0503020204020204" charset="-122"/>
                          <a:cs typeface="微软雅黑" panose="020B0503020204020204" charset="-122"/>
                        </a:rPr>
                        <a:t>借、建行善融商务等</a:t>
                      </a:r>
                      <a:endParaRPr lang="zh-CN" altLang="en-US" sz="1200">
                        <a:latin typeface="微软雅黑" panose="020B0503020204020204" charset="-122"/>
                        <a:ea typeface="微软雅黑" panose="020B0503020204020204" charset="-122"/>
                        <a:cs typeface="微软雅黑" panose="020B0503020204020204" charset="-122"/>
                      </a:endParaRPr>
                    </a:p>
                  </a:txBody>
                  <a:tcPr anchor="ctr" anchorCtr="0">
                    <a:lnL w="12700">
                      <a:solidFill>
                        <a:schemeClr val="bg1"/>
                      </a:solidFill>
                      <a:prstDash val="solid"/>
                    </a:lnL>
                    <a:lnT w="12700" cmpd="sng">
                      <a:solidFill>
                        <a:schemeClr val="bg1"/>
                      </a:solidFill>
                      <a:prstDash val="solid"/>
                    </a:lnT>
                  </a:tcPr>
                </a:tc>
              </a:tr>
            </a:tbl>
          </a:graphicData>
        </a:graphic>
      </p:graphicFrame>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4">
                                            <p:txEl>
                                              <p:pRg st="0" end="0"/>
                                            </p:txEl>
                                          </p:spTgt>
                                        </p:tgtEl>
                                      </p:cBhvr>
                                    </p:animEffect>
                                  </p:childTnLst>
                                </p:cTn>
                              </p:par>
                            </p:childTnLst>
                          </p:cTn>
                        </p:par>
                        <p:par>
                          <p:cTn id="16" fill="hold">
                            <p:stCondLst>
                              <p:cond delay="1000"/>
                            </p:stCondLst>
                            <p:childTnLst>
                              <p:par>
                                <p:cTn id="17" presetID="1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ppt_x</p:attrName>
                                        </p:attrNameLst>
                                      </p:cBhvr>
                                      <p:tavLst>
                                        <p:tav tm="0">
                                          <p:val>
                                            <p:strVal val="#ppt_x-#ppt_w*1.125000"/>
                                          </p:val>
                                        </p:tav>
                                        <p:tav tm="100000">
                                          <p:val>
                                            <p:strVal val="#ppt_x"/>
                                          </p:val>
                                        </p:tav>
                                      </p:tavLst>
                                    </p:anim>
                                    <p:animEffect transition="in" filter="wipe(righ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nvSpPr>
        <p:spPr>
          <a:xfrm>
            <a:off x="1353" y="600"/>
            <a:ext cx="6879636" cy="6879636"/>
          </a:xfrm>
          <a:prstGeom prst="rtTriangle">
            <a:avLst/>
          </a:prstGeom>
          <a:blipFill dpi="0"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cs typeface="+mn-ea"/>
              <a:sym typeface="+mn-lt"/>
            </a:endParaRPr>
          </a:p>
        </p:txBody>
      </p:sp>
      <p:sp>
        <p:nvSpPr>
          <p:cNvPr id="3" name="任意多边形 2"/>
          <p:cNvSpPr/>
          <p:nvPr>
            <p:custDataLst>
              <p:tags r:id="rId2"/>
            </p:custDataLst>
          </p:nvPr>
        </p:nvSpPr>
        <p:spPr>
          <a:xfrm rot="5400000" flipV="1">
            <a:off x="676653" y="-15170"/>
            <a:ext cx="4576328" cy="4576328"/>
          </a:xfrm>
          <a:custGeom>
            <a:avLst/>
            <a:gdLst>
              <a:gd name="connsiteX0" fmla="*/ 0 w 4343400"/>
              <a:gd name="connsiteY0" fmla="*/ 0 h 4343400"/>
              <a:gd name="connsiteX1" fmla="*/ 4343400 w 4343400"/>
              <a:gd name="connsiteY1" fmla="*/ 4343400 h 4343400"/>
              <a:gd name="connsiteX2" fmla="*/ 3486149 w 4343400"/>
              <a:gd name="connsiteY2" fmla="*/ 4343400 h 4343400"/>
              <a:gd name="connsiteX3" fmla="*/ 0 w 4343400"/>
              <a:gd name="connsiteY3" fmla="*/ 857251 h 4343400"/>
              <a:gd name="connsiteX4" fmla="*/ 0 w 4343400"/>
              <a:gd name="connsiteY4" fmla="*/ 0 h 434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4343400">
                <a:moveTo>
                  <a:pt x="0" y="0"/>
                </a:moveTo>
                <a:lnTo>
                  <a:pt x="4343400" y="4343400"/>
                </a:lnTo>
                <a:lnTo>
                  <a:pt x="3486149" y="4343400"/>
                </a:lnTo>
                <a:lnTo>
                  <a:pt x="0" y="857251"/>
                </a:lnTo>
                <a:lnTo>
                  <a:pt x="0" y="0"/>
                </a:lnTo>
                <a:close/>
              </a:path>
            </a:pathLst>
          </a:cu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cs typeface="+mn-ea"/>
              <a:sym typeface="+mn-lt"/>
            </a:endParaRPr>
          </a:p>
        </p:txBody>
      </p:sp>
      <p:sp>
        <p:nvSpPr>
          <p:cNvPr id="6" name="文本框 5"/>
          <p:cNvSpPr txBox="1"/>
          <p:nvPr/>
        </p:nvSpPr>
        <p:spPr>
          <a:xfrm>
            <a:off x="5423783" y="2272061"/>
            <a:ext cx="6229850" cy="2306955"/>
          </a:xfrm>
          <a:prstGeom prst="rect">
            <a:avLst/>
          </a:prstGeom>
          <a:noFill/>
        </p:spPr>
        <p:txBody>
          <a:bodyPr wrap="square" rtlCol="0">
            <a:spAutoFit/>
          </a:bodyPr>
          <a:lstStyle/>
          <a:p>
            <a:pPr algn="ctr"/>
            <a:r>
              <a:rPr kumimoji="1" lang="zh-CN" altLang="en-US" sz="7200" b="1" dirty="0" smtClean="0">
                <a:solidFill>
                  <a:prstClr val="white">
                    <a:lumMod val="50000"/>
                  </a:prstClr>
                </a:solidFill>
                <a:cs typeface="+mn-ea"/>
                <a:sym typeface="+mn-lt"/>
              </a:rPr>
              <a:t>感谢观看 </a:t>
            </a:r>
            <a:r>
              <a:rPr kumimoji="1" lang="en-US" altLang="zh-CN" sz="7200" b="1" dirty="0" smtClean="0">
                <a:solidFill>
                  <a:prstClr val="white">
                    <a:lumMod val="50000"/>
                  </a:prstClr>
                </a:solidFill>
                <a:cs typeface="+mn-ea"/>
                <a:sym typeface="+mn-lt"/>
              </a:rPr>
              <a:t>THANK YOU!</a:t>
            </a:r>
            <a:endParaRPr kumimoji="1" lang="en-US" altLang="zh-CN" sz="7200" b="1" dirty="0" smtClean="0">
              <a:solidFill>
                <a:prstClr val="white">
                  <a:lumMod val="50000"/>
                </a:prstClr>
              </a:solidFill>
              <a:cs typeface="+mn-ea"/>
              <a:sym typeface="+mn-lt"/>
            </a:endParaRPr>
          </a:p>
        </p:txBody>
      </p:sp>
      <p:sp>
        <p:nvSpPr>
          <p:cNvPr id="9" name="文本框 8"/>
          <p:cNvSpPr txBox="1"/>
          <p:nvPr/>
        </p:nvSpPr>
        <p:spPr>
          <a:xfrm rot="2648766">
            <a:off x="963533" y="1860942"/>
            <a:ext cx="4992812" cy="748030"/>
          </a:xfrm>
          <a:prstGeom prst="rect">
            <a:avLst/>
          </a:prstGeom>
          <a:noFill/>
        </p:spPr>
        <p:txBody>
          <a:bodyPr wrap="square" rtlCol="0">
            <a:spAutoFit/>
          </a:bodyPr>
          <a:lstStyle/>
          <a:p>
            <a:r>
              <a:rPr kumimoji="1" lang="en-US" altLang="zh-CN" sz="4265" dirty="0">
                <a:solidFill>
                  <a:schemeClr val="accent1"/>
                </a:solidFill>
                <a:latin typeface="Agency FB" panose="020B0503020202020204" pitchFamily="34" charset="0"/>
                <a:cs typeface="+mn-ea"/>
                <a:sym typeface="+mn-lt"/>
              </a:rPr>
              <a:t>BUSINESS POWERPOINT</a:t>
            </a:r>
            <a:endParaRPr kumimoji="1" lang="en-US" altLang="zh-CN" sz="4265" dirty="0">
              <a:solidFill>
                <a:schemeClr val="accent1"/>
              </a:solidFill>
              <a:latin typeface="Agency FB" panose="020B0503020202020204" pitchFamily="34" charset="0"/>
              <a:cs typeface="+mn-ea"/>
              <a:sym typeface="+mn-lt"/>
            </a:endParaRPr>
          </a:p>
        </p:txBody>
      </p:sp>
      <p:sp>
        <p:nvSpPr>
          <p:cNvPr id="12" name="直角三角形 11"/>
          <p:cNvSpPr/>
          <p:nvPr/>
        </p:nvSpPr>
        <p:spPr>
          <a:xfrm flipH="1">
            <a:off x="9654650" y="4561158"/>
            <a:ext cx="2537197" cy="2260893"/>
          </a:xfrm>
          <a:prstGeom prst="rtTriangle">
            <a:avLst/>
          </a:prstGeom>
          <a:solidFill>
            <a:srgbClr val="43536A"/>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DBEFF9">
                  <a:lumMod val="25000"/>
                </a:srgbClr>
              </a:solidFill>
              <a:cs typeface="+mn-ea"/>
              <a:sym typeface="+mn-lt"/>
            </a:endParaRPr>
          </a:p>
        </p:txBody>
      </p:sp>
      <p:sp>
        <p:nvSpPr>
          <p:cNvPr id="16" name="直角三角形 15"/>
          <p:cNvSpPr/>
          <p:nvPr/>
        </p:nvSpPr>
        <p:spPr>
          <a:xfrm rot="13500000" flipV="1">
            <a:off x="2632875" y="-1204161"/>
            <a:ext cx="2362215" cy="2362215"/>
          </a:xfrm>
          <a:prstGeom prst="rtTriangle">
            <a:avLst/>
          </a:prstGeom>
          <a:solidFill>
            <a:srgbClr val="43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cs typeface="+mn-ea"/>
              <a:sym typeface="+mn-lt"/>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500"/>
                            </p:stCondLst>
                            <p:childTnLst>
                              <p:par>
                                <p:cTn id="18" presetID="2" presetClass="entr" presetSubtype="12"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fill="hold"/>
                                        <p:tgtEl>
                                          <p:spTgt spid="12"/>
                                        </p:tgtEl>
                                        <p:attrNameLst>
                                          <p:attrName>ppt_x</p:attrName>
                                        </p:attrNameLst>
                                      </p:cBhvr>
                                      <p:tavLst>
                                        <p:tav tm="0">
                                          <p:val>
                                            <p:strVal val="0-#ppt_w/2"/>
                                          </p:val>
                                        </p:tav>
                                        <p:tav tm="100000">
                                          <p:val>
                                            <p:strVal val="#ppt_x"/>
                                          </p:val>
                                        </p:tav>
                                      </p:tavLst>
                                    </p:anim>
                                    <p:anim calcmode="lin" valueType="num">
                                      <p:cBhvr additive="base">
                                        <p:cTn id="21" dur="10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ppt_x"/>
                                          </p:val>
                                        </p:tav>
                                        <p:tav tm="100000">
                                          <p:val>
                                            <p:strVal val="#ppt_x"/>
                                          </p:val>
                                        </p:tav>
                                      </p:tavLst>
                                    </p:anim>
                                    <p:anim calcmode="lin" valueType="num">
                                      <p:cBhvr additive="base">
                                        <p:cTn id="25" dur="1000" fill="hold"/>
                                        <p:tgtEl>
                                          <p:spTgt spid="16"/>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6" grpId="0"/>
      <p:bldP spid="9" grpId="0"/>
      <p:bldP spid="12" grpId="0" bldLvl="0" animBg="1"/>
      <p:bldP spid="1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众筹的构成要素</a:t>
            </a:r>
            <a:endParaRPr lang="zh-CN" altLang="en-US">
              <a:solidFill>
                <a:schemeClr val="accent1"/>
              </a:solidFill>
            </a:endParaRPr>
          </a:p>
        </p:txBody>
      </p:sp>
      <p:sp>
        <p:nvSpPr>
          <p:cNvPr id="13" name="TextBox 6"/>
          <p:cNvSpPr txBox="1"/>
          <p:nvPr>
            <p:custDataLst>
              <p:tags r:id="rId1"/>
            </p:custDataLst>
          </p:nvPr>
        </p:nvSpPr>
        <p:spPr>
          <a:xfrm>
            <a:off x="889000" y="2577465"/>
            <a:ext cx="5554345" cy="2399665"/>
          </a:xfrm>
          <a:prstGeom prst="rect">
            <a:avLst/>
          </a:prstGeom>
          <a:noFill/>
        </p:spPr>
        <p:txBody>
          <a:bodyPr wrap="square" rtlCol="0">
            <a:spAutoFit/>
          </a:bodyPr>
          <a:p>
            <a:pPr indent="508000" algn="just" fontAlgn="auto">
              <a:lnSpc>
                <a:spcPct val="150000"/>
              </a:lnSpc>
              <a:extLst>
                <a:ext uri="{35155182-B16C-46BC-9424-99874614C6A1}">
                  <wpsdc:indentchars xmlns:wpsdc="http://www.wps.cn/officeDocument/2017/drawingmlCustomData" val="200" checksum="282533468"/>
                </a:ext>
              </a:extLst>
            </a:pPr>
            <a:r>
              <a:rPr lang="zh-CN" altLang="zh-CN" sz="2000" kern="100" dirty="0">
                <a:solidFill>
                  <a:schemeClr val="dk1"/>
                </a:solidFill>
                <a:effectLst/>
                <a:latin typeface="微软雅黑" panose="020B0503020204020204" charset="-122"/>
                <a:ea typeface="微软雅黑" panose="020B0503020204020204" charset="-122"/>
                <a:cs typeface="Times New Roman" panose="02020603050405020304" pitchFamily="18" charset="0"/>
              </a:rPr>
              <a:t>股权类众筹要想在金融市场中持续稳定的发展下去，优质的外部环境是必不可少。同时，众筹平台要发挥好其本身的市场作用，并能够很好的服务于整个社会经济发展，银保监会应该将其纳入国家法律条文中。</a:t>
            </a:r>
            <a:endParaRPr lang="zh-CN" altLang="zh-CN" sz="2000" kern="100" dirty="0">
              <a:solidFill>
                <a:schemeClr val="dk1"/>
              </a:solidFill>
              <a:effectLst/>
              <a:latin typeface="微软雅黑" panose="020B0503020204020204" charset="-122"/>
              <a:ea typeface="微软雅黑" panose="020B0503020204020204" charset="-122"/>
              <a:cs typeface="Times New Roman" panose="02020603050405020304" pitchFamily="18" charset="0"/>
            </a:endParaRPr>
          </a:p>
        </p:txBody>
      </p:sp>
      <p:grpSp>
        <p:nvGrpSpPr>
          <p:cNvPr id="16" name="组合 15"/>
          <p:cNvGrpSpPr/>
          <p:nvPr/>
        </p:nvGrpSpPr>
        <p:grpSpPr>
          <a:xfrm>
            <a:off x="634365" y="887095"/>
            <a:ext cx="2660015" cy="473075"/>
            <a:chOff x="2347" y="2773"/>
            <a:chExt cx="4775"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8" y="2773"/>
              <a:ext cx="4585"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2539365"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（四）众筹监管方</a:t>
            </a:r>
            <a:endParaRPr lang="zh-CN" altLang="en-US" sz="1800" b="1" dirty="0">
              <a:solidFill>
                <a:schemeClr val="bg1"/>
              </a:solidFill>
              <a:latin typeface="微软雅黑" panose="020B0503020204020204" charset="-122"/>
              <a:ea typeface="微软雅黑" panose="020B0503020204020204" charset="-122"/>
              <a:sym typeface="+mn-ea"/>
            </a:endParaRPr>
          </a:p>
        </p:txBody>
      </p:sp>
      <p:grpSp>
        <p:nvGrpSpPr>
          <p:cNvPr id="4" name="组合 3"/>
          <p:cNvGrpSpPr/>
          <p:nvPr/>
        </p:nvGrpSpPr>
        <p:grpSpPr>
          <a:xfrm>
            <a:off x="6743065" y="1605915"/>
            <a:ext cx="4662805" cy="4290060"/>
            <a:chOff x="10936" y="2306"/>
            <a:chExt cx="7343" cy="6756"/>
          </a:xfrm>
        </p:grpSpPr>
        <p:sp>
          <p:nvSpPr>
            <p:cNvPr id="3" name="椭圆 2"/>
            <p:cNvSpPr/>
            <p:nvPr/>
          </p:nvSpPr>
          <p:spPr>
            <a:xfrm>
              <a:off x="12091" y="2306"/>
              <a:ext cx="6189" cy="6189"/>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 name="图片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936" y="3452"/>
              <a:ext cx="5610" cy="5610"/>
            </a:xfrm>
            <a:prstGeom prst="rect">
              <a:avLst/>
            </a:prstGeom>
          </p:spPr>
        </p:pic>
      </p:gr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custDataLst>
              <p:tags r:id="rId1"/>
            </p:custDataLst>
          </p:nvPr>
        </p:nvSpPr>
        <p:spPr>
          <a:xfrm>
            <a:off x="1353" y="600"/>
            <a:ext cx="6879636" cy="6879636"/>
          </a:xfrm>
          <a:prstGeom prst="rtTriangle">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3" name="任意多边形 2"/>
          <p:cNvSpPr/>
          <p:nvPr>
            <p:custDataLst>
              <p:tags r:id="rId3"/>
            </p:custDataLst>
          </p:nvPr>
        </p:nvSpPr>
        <p:spPr>
          <a:xfrm rot="5400000" flipV="1">
            <a:off x="676653" y="-15170"/>
            <a:ext cx="4576328" cy="4576328"/>
          </a:xfrm>
          <a:custGeom>
            <a:avLst/>
            <a:gdLst>
              <a:gd name="connsiteX0" fmla="*/ 0 w 4343400"/>
              <a:gd name="connsiteY0" fmla="*/ 0 h 4343400"/>
              <a:gd name="connsiteX1" fmla="*/ 4343400 w 4343400"/>
              <a:gd name="connsiteY1" fmla="*/ 4343400 h 4343400"/>
              <a:gd name="connsiteX2" fmla="*/ 3486149 w 4343400"/>
              <a:gd name="connsiteY2" fmla="*/ 4343400 h 4343400"/>
              <a:gd name="connsiteX3" fmla="*/ 0 w 4343400"/>
              <a:gd name="connsiteY3" fmla="*/ 857251 h 4343400"/>
              <a:gd name="connsiteX4" fmla="*/ 0 w 4343400"/>
              <a:gd name="connsiteY4" fmla="*/ 0 h 434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4343400">
                <a:moveTo>
                  <a:pt x="0" y="0"/>
                </a:moveTo>
                <a:lnTo>
                  <a:pt x="4343400" y="4343400"/>
                </a:lnTo>
                <a:lnTo>
                  <a:pt x="3486149" y="4343400"/>
                </a:lnTo>
                <a:lnTo>
                  <a:pt x="0" y="857251"/>
                </a:lnTo>
                <a:lnTo>
                  <a:pt x="0" y="0"/>
                </a:lnTo>
                <a:close/>
              </a:path>
            </a:pathLst>
          </a:cu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6" name="文本框 5"/>
          <p:cNvSpPr txBox="1"/>
          <p:nvPr/>
        </p:nvSpPr>
        <p:spPr>
          <a:xfrm>
            <a:off x="5571948" y="2733805"/>
            <a:ext cx="6229850" cy="993775"/>
          </a:xfrm>
          <a:prstGeom prst="rect">
            <a:avLst/>
          </a:prstGeom>
          <a:noFill/>
        </p:spPr>
        <p:txBody>
          <a:bodyPr wrap="square" rtlCol="0">
            <a:spAutoFit/>
          </a:bodyPr>
          <a:lstStyle/>
          <a:p>
            <a:pPr algn="l"/>
            <a:r>
              <a:rPr kumimoji="1" lang="zh-CN" altLang="en-US" sz="5865" b="1" dirty="0" smtClean="0">
                <a:solidFill>
                  <a:srgbClr val="43536A"/>
                </a:solidFill>
                <a:cs typeface="+mn-ea"/>
                <a:sym typeface="+mn-lt"/>
              </a:rPr>
              <a:t>奖励式众筹</a:t>
            </a:r>
            <a:endParaRPr kumimoji="1" lang="zh-CN" altLang="en-US" sz="5865" b="1" dirty="0" smtClean="0">
              <a:solidFill>
                <a:srgbClr val="43536A"/>
              </a:solidFill>
              <a:cs typeface="+mn-ea"/>
              <a:sym typeface="+mn-lt"/>
            </a:endParaRPr>
          </a:p>
        </p:txBody>
      </p:sp>
      <p:sp>
        <p:nvSpPr>
          <p:cNvPr id="9" name="文本框 8"/>
          <p:cNvSpPr txBox="1"/>
          <p:nvPr/>
        </p:nvSpPr>
        <p:spPr>
          <a:xfrm rot="2708765">
            <a:off x="998603" y="1563600"/>
            <a:ext cx="4142229" cy="748030"/>
          </a:xfrm>
          <a:prstGeom prst="rect">
            <a:avLst/>
          </a:prstGeom>
          <a:noFill/>
        </p:spPr>
        <p:txBody>
          <a:bodyPr wrap="square" rtlCol="0">
            <a:spAutoFit/>
          </a:bodyPr>
          <a:lstStyle/>
          <a:p>
            <a:pPr algn="ctr"/>
            <a:r>
              <a:rPr kumimoji="1" lang="en-US" altLang="zh-CN" sz="4265" dirty="0">
                <a:solidFill>
                  <a:srgbClr val="43536A"/>
                </a:solidFill>
                <a:latin typeface="Agency FB" panose="020B0503020202020204" pitchFamily="34" charset="0"/>
                <a:cs typeface="+mn-ea"/>
                <a:sym typeface="+mn-lt"/>
              </a:rPr>
              <a:t>INTERNET FINANCE</a:t>
            </a:r>
            <a:endParaRPr kumimoji="1" lang="en-US" altLang="zh-CN" sz="4265" dirty="0">
              <a:solidFill>
                <a:srgbClr val="43536A"/>
              </a:solidFill>
              <a:latin typeface="Agency FB" panose="020B0503020202020204" pitchFamily="34" charset="0"/>
              <a:cs typeface="+mn-ea"/>
              <a:sym typeface="+mn-lt"/>
            </a:endParaRPr>
          </a:p>
        </p:txBody>
      </p:sp>
      <p:sp>
        <p:nvSpPr>
          <p:cNvPr id="12" name="直角三角形 11"/>
          <p:cNvSpPr/>
          <p:nvPr>
            <p:custDataLst>
              <p:tags r:id="rId4"/>
            </p:custDataLst>
          </p:nvPr>
        </p:nvSpPr>
        <p:spPr>
          <a:xfrm flipH="1">
            <a:off x="9654650" y="4561158"/>
            <a:ext cx="2537197" cy="2260893"/>
          </a:xfrm>
          <a:prstGeom prst="rtTriangle">
            <a:avLst/>
          </a:prstGeom>
          <a:solidFill>
            <a:srgbClr val="43536A"/>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2">
                  <a:lumMod val="25000"/>
                </a:schemeClr>
              </a:solidFill>
              <a:cs typeface="+mn-ea"/>
              <a:sym typeface="+mn-lt"/>
            </a:endParaRPr>
          </a:p>
        </p:txBody>
      </p:sp>
      <p:sp>
        <p:nvSpPr>
          <p:cNvPr id="16" name="直角三角形 15"/>
          <p:cNvSpPr/>
          <p:nvPr/>
        </p:nvSpPr>
        <p:spPr>
          <a:xfrm rot="13500000" flipV="1">
            <a:off x="2632875" y="-1204161"/>
            <a:ext cx="2362215" cy="2362215"/>
          </a:xfrm>
          <a:prstGeom prst="rtTriangle">
            <a:avLst/>
          </a:prstGeom>
          <a:solidFill>
            <a:srgbClr val="43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cs typeface="+mn-ea"/>
              <a:sym typeface="+mn-lt"/>
            </a:endParaRPr>
          </a:p>
        </p:txBody>
      </p:sp>
      <p:sp>
        <p:nvSpPr>
          <p:cNvPr id="4" name="平行四边形 3"/>
          <p:cNvSpPr/>
          <p:nvPr>
            <p:custDataLst>
              <p:tags r:id="rId5"/>
            </p:custDataLst>
          </p:nvPr>
        </p:nvSpPr>
        <p:spPr>
          <a:xfrm>
            <a:off x="5571948" y="4023463"/>
            <a:ext cx="2125718" cy="380953"/>
          </a:xfrm>
          <a:prstGeom prst="parallelogram">
            <a:avLst>
              <a:gd name="adj" fmla="val 35555"/>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1600" dirty="0">
                <a:solidFill>
                  <a:schemeClr val="dk1"/>
                </a:solidFill>
                <a:latin typeface="+mn-ea"/>
                <a:cs typeface="+mn-ea"/>
                <a:sym typeface="+mn-lt"/>
              </a:rPr>
              <a:t>主讲人：杨陶</a:t>
            </a:r>
            <a:endParaRPr kumimoji="1" lang="zh-CN" altLang="en-US" sz="1600" dirty="0">
              <a:solidFill>
                <a:schemeClr val="dk1"/>
              </a:solidFill>
              <a:latin typeface="+mn-ea"/>
              <a:cs typeface="+mn-ea"/>
              <a:sym typeface="+mn-lt"/>
            </a:endParaRPr>
          </a:p>
        </p:txBody>
      </p:sp>
      <p:pic>
        <p:nvPicPr>
          <p:cNvPr id="5" name="图片 4" descr="logo2"/>
          <p:cNvPicPr>
            <a:picLocks noChangeAspect="1"/>
          </p:cNvPicPr>
          <p:nvPr/>
        </p:nvPicPr>
        <p:blipFill>
          <a:blip r:embed="rId6"/>
          <a:stretch>
            <a:fillRect/>
          </a:stretch>
        </p:blipFill>
        <p:spPr>
          <a:xfrm>
            <a:off x="9654701" y="210547"/>
            <a:ext cx="2366141" cy="524869"/>
          </a:xfrm>
          <a:prstGeom prst="rect">
            <a:avLst/>
          </a:prstGeom>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500"/>
                            </p:stCondLst>
                            <p:childTnLst>
                              <p:par>
                                <p:cTn id="18" presetID="2" presetClass="entr" presetSubtype="12"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fill="hold"/>
                                        <p:tgtEl>
                                          <p:spTgt spid="12"/>
                                        </p:tgtEl>
                                        <p:attrNameLst>
                                          <p:attrName>ppt_x</p:attrName>
                                        </p:attrNameLst>
                                      </p:cBhvr>
                                      <p:tavLst>
                                        <p:tav tm="0">
                                          <p:val>
                                            <p:strVal val="0-#ppt_w/2"/>
                                          </p:val>
                                        </p:tav>
                                        <p:tav tm="100000">
                                          <p:val>
                                            <p:strVal val="#ppt_x"/>
                                          </p:val>
                                        </p:tav>
                                      </p:tavLst>
                                    </p:anim>
                                    <p:anim calcmode="lin" valueType="num">
                                      <p:cBhvr additive="base">
                                        <p:cTn id="21" dur="10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ppt_x"/>
                                          </p:val>
                                        </p:tav>
                                        <p:tav tm="100000">
                                          <p:val>
                                            <p:strVal val="#ppt_x"/>
                                          </p:val>
                                        </p:tav>
                                      </p:tavLst>
                                    </p:anim>
                                    <p:anim calcmode="lin" valueType="num">
                                      <p:cBhvr additive="base">
                                        <p:cTn id="25" dur="1000" fill="hold"/>
                                        <p:tgtEl>
                                          <p:spTgt spid="16"/>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6" grpId="0"/>
      <p:bldP spid="9" grpId="0"/>
      <p:bldP spid="12" grpId="0" bldLvl="0" animBg="1"/>
      <p:bldP spid="1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奖励式众筹</a:t>
            </a:r>
            <a:endParaRPr lang="zh-CN" altLang="en-US">
              <a:solidFill>
                <a:schemeClr val="accent1"/>
              </a:solidFill>
            </a:endParaRPr>
          </a:p>
        </p:txBody>
      </p:sp>
      <p:sp>
        <p:nvSpPr>
          <p:cNvPr id="13" name="TextBox 6"/>
          <p:cNvSpPr txBox="1"/>
          <p:nvPr>
            <p:custDataLst>
              <p:tags r:id="rId1"/>
            </p:custDataLst>
          </p:nvPr>
        </p:nvSpPr>
        <p:spPr>
          <a:xfrm>
            <a:off x="889000" y="1736090"/>
            <a:ext cx="10169525" cy="1014730"/>
          </a:xfrm>
          <a:prstGeom prst="rect">
            <a:avLst/>
          </a:prstGeom>
          <a:noFill/>
        </p:spPr>
        <p:txBody>
          <a:bodyPr wrap="square" rtlCol="0">
            <a:spAutoFit/>
          </a:bodyPr>
          <a:p>
            <a:pPr indent="508000" algn="just" fontAlgn="auto">
              <a:lnSpc>
                <a:spcPct val="150000"/>
              </a:lnSpc>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众筹这一融资模式的提出可以追溯到 2003年。美国 Artist Share 艺术众筹网站成立，众筹行业随之不断发展。</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grpSp>
        <p:nvGrpSpPr>
          <p:cNvPr id="16" name="组合 15"/>
          <p:cNvGrpSpPr/>
          <p:nvPr/>
        </p:nvGrpSpPr>
        <p:grpSpPr>
          <a:xfrm>
            <a:off x="634365" y="887095"/>
            <a:ext cx="2660015" cy="473075"/>
            <a:chOff x="2347" y="2773"/>
            <a:chExt cx="4775"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8" y="2773"/>
              <a:ext cx="4585"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2539365"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（一）定义</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5" name="TextBox 6"/>
          <p:cNvSpPr txBox="1"/>
          <p:nvPr>
            <p:custDataLst>
              <p:tags r:id="rId2"/>
            </p:custDataLst>
          </p:nvPr>
        </p:nvSpPr>
        <p:spPr>
          <a:xfrm>
            <a:off x="889000" y="2741930"/>
            <a:ext cx="5554345" cy="3322955"/>
          </a:xfrm>
          <a:prstGeom prst="rect">
            <a:avLst/>
          </a:prstGeom>
          <a:noFill/>
        </p:spPr>
        <p:txBody>
          <a:bodyPr wrap="square" rtlCol="0">
            <a:spAutoFit/>
          </a:bodyPr>
          <a:p>
            <a:pPr indent="508000" algn="just" fontAlgn="auto">
              <a:lnSpc>
                <a:spcPct val="150000"/>
              </a:lnSpc>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众筹这一概念衍生于众包，同时又融入了金融元素。Lambert 等（2010）从学术视角界定了众筹的概念，指出消费者直接投资和线上平台是众筹的两个要素，认为众筹模式结合了众包和信贷为项目提供金融支持。</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a:p>
            <a:pPr indent="508000" algn="just" fontAlgn="auto">
              <a:lnSpc>
                <a:spcPct val="150000"/>
              </a:lnSpc>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目前众筹模式一般分为捐赠众筹、股权众筹、债权众筹和产品众筹（夏恩君等，2016）。</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pic>
        <p:nvPicPr>
          <p:cNvPr id="101" name="图片 100"/>
          <p:cNvPicPr/>
          <p:nvPr/>
        </p:nvPicPr>
        <p:blipFill>
          <a:blip r:embed="rId3"/>
          <a:stretch>
            <a:fillRect/>
          </a:stretch>
        </p:blipFill>
        <p:spPr>
          <a:xfrm>
            <a:off x="7142514" y="3308161"/>
            <a:ext cx="3501957" cy="2334638"/>
          </a:xfrm>
          <a:prstGeom prst="rect">
            <a:avLst/>
          </a:prstGeom>
          <a:noFill/>
          <a:ln w="9525">
            <a:noFill/>
          </a:ln>
          <a:effectLst>
            <a:outerShdw blurRad="50800" dist="127000" dir="2700000" algn="tl" rotWithShape="0">
              <a:prstClr val="black">
                <a:alpha val="20000"/>
              </a:prstClr>
            </a:outerShdw>
          </a:effectLst>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p:tgtEl>
                                          <p:spTgt spid="13"/>
                                        </p:tgtEl>
                                        <p:attrNameLst>
                                          <p:attrName>ppt_y</p:attrName>
                                        </p:attrNameLst>
                                      </p:cBhvr>
                                      <p:tavLst>
                                        <p:tav tm="0">
                                          <p:val>
                                            <p:strVal val="#ppt_y+#ppt_h*1.125000"/>
                                          </p:val>
                                        </p:tav>
                                        <p:tav tm="100000">
                                          <p:val>
                                            <p:strVal val="#ppt_y"/>
                                          </p:val>
                                        </p:tav>
                                      </p:tavLst>
                                    </p:anim>
                                    <p:animEffect transition="in" filter="wipe(up)">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additive="base">
                                        <p:cTn id="21"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22" dur="500"/>
                                        <p:tgtEl>
                                          <p:spTgt spid="5">
                                            <p:txEl>
                                              <p:pRg st="0" end="0"/>
                                            </p:txEl>
                                          </p:spTgt>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101"/>
                                        </p:tgtEl>
                                        <p:attrNameLst>
                                          <p:attrName>style.visibility</p:attrName>
                                        </p:attrNameLst>
                                      </p:cBhvr>
                                      <p:to>
                                        <p:strVal val="visible"/>
                                      </p:to>
                                    </p:set>
                                    <p:animEffect transition="in" filter="dissolve">
                                      <p:cBhvr>
                                        <p:cTn id="26" dur="500"/>
                                        <p:tgtEl>
                                          <p:spTgt spid="101"/>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additive="base">
                                        <p:cTn id="31"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奖励式众筹</a:t>
            </a:r>
            <a:endParaRPr lang="zh-CN" altLang="en-US">
              <a:solidFill>
                <a:schemeClr val="accent1"/>
              </a:solidFill>
            </a:endParaRPr>
          </a:p>
        </p:txBody>
      </p:sp>
      <p:sp>
        <p:nvSpPr>
          <p:cNvPr id="13" name="TextBox 6"/>
          <p:cNvSpPr txBox="1"/>
          <p:nvPr>
            <p:custDataLst>
              <p:tags r:id="rId1"/>
            </p:custDataLst>
          </p:nvPr>
        </p:nvSpPr>
        <p:spPr>
          <a:xfrm>
            <a:off x="889000" y="1736090"/>
            <a:ext cx="10169525" cy="1476375"/>
          </a:xfrm>
          <a:prstGeom prst="rect">
            <a:avLst/>
          </a:prstGeom>
          <a:noFill/>
        </p:spPr>
        <p:txBody>
          <a:bodyPr wrap="square" rtlCol="0">
            <a:spAutoFit/>
          </a:bodyPr>
          <a:p>
            <a:pPr indent="508000" algn="just" fontAlgn="auto">
              <a:lnSpc>
                <a:spcPct val="150000"/>
              </a:lnSpc>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（1）相对于其他类型众筹融资模式，预售众筹融资模式创建时间最早，且其发展迅速。2003 年，世界第一家众筹平台——Artist Share 是预售型众筹平台，又称为权益性众筹平台。</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grpSp>
        <p:nvGrpSpPr>
          <p:cNvPr id="16" name="组合 15"/>
          <p:cNvGrpSpPr/>
          <p:nvPr/>
        </p:nvGrpSpPr>
        <p:grpSpPr>
          <a:xfrm>
            <a:off x="634365" y="887095"/>
            <a:ext cx="3238812" cy="473075"/>
            <a:chOff x="2347" y="2773"/>
            <a:chExt cx="5814" cy="952"/>
          </a:xfrm>
        </p:grpSpPr>
        <p:sp>
          <p:nvSpPr>
            <p:cNvPr id="14" name="平行四边形 13"/>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p:nvSpPr>
          <p:spPr>
            <a:xfrm>
              <a:off x="2539" y="2773"/>
              <a:ext cx="5622"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889000" y="939165"/>
            <a:ext cx="2539365"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（二）预售众筹的特点</a:t>
            </a:r>
            <a:endParaRPr lang="zh-CN" altLang="en-US" sz="1800" b="1" dirty="0">
              <a:solidFill>
                <a:schemeClr val="bg1"/>
              </a:solidFill>
              <a:latin typeface="微软雅黑" panose="020B0503020204020204" charset="-122"/>
              <a:ea typeface="微软雅黑" panose="020B0503020204020204" charset="-122"/>
              <a:sym typeface="+mn-ea"/>
            </a:endParaRPr>
          </a:p>
        </p:txBody>
      </p:sp>
      <p:pic>
        <p:nvPicPr>
          <p:cNvPr id="102" name="图片 101"/>
          <p:cNvPicPr/>
          <p:nvPr/>
        </p:nvPicPr>
        <p:blipFill>
          <a:blip r:embed="rId2"/>
          <a:stretch>
            <a:fillRect/>
          </a:stretch>
        </p:blipFill>
        <p:spPr>
          <a:xfrm>
            <a:off x="6934835" y="3689350"/>
            <a:ext cx="4123690" cy="2218690"/>
          </a:xfrm>
          <a:prstGeom prst="rect">
            <a:avLst/>
          </a:prstGeom>
          <a:noFill/>
          <a:ln w="9525">
            <a:noFill/>
          </a:ln>
        </p:spPr>
      </p:pic>
      <p:sp>
        <p:nvSpPr>
          <p:cNvPr id="2" name="TextBox 6"/>
          <p:cNvSpPr txBox="1"/>
          <p:nvPr>
            <p:custDataLst>
              <p:tags r:id="rId3"/>
            </p:custDataLst>
          </p:nvPr>
        </p:nvSpPr>
        <p:spPr>
          <a:xfrm>
            <a:off x="889000" y="3223260"/>
            <a:ext cx="5720715" cy="2861310"/>
          </a:xfrm>
          <a:prstGeom prst="rect">
            <a:avLst/>
          </a:prstGeom>
          <a:noFill/>
        </p:spPr>
        <p:txBody>
          <a:bodyPr wrap="square" rtlCol="0">
            <a:spAutoFit/>
          </a:bodyPr>
          <a:p>
            <a:pPr indent="508000" algn="just" fontAlgn="auto">
              <a:lnSpc>
                <a:spcPct val="150000"/>
              </a:lnSpc>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2）相对于其他类型众筹融资模式，预售众筹融资模式不仅给缺乏资金的创意者提供资金支持，更为新产品提供信息反馈机制，帮助项目发起者改进新产品性能，同时帮助企业家测试新产品的市场潜力，减少甚至消除企业家将新产品投入市场后产生焦虑、不安等情绪。</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p:tgtEl>
                                          <p:spTgt spid="13"/>
                                        </p:tgtEl>
                                        <p:attrNameLst>
                                          <p:attrName>ppt_y</p:attrName>
                                        </p:attrNameLst>
                                      </p:cBhvr>
                                      <p:tavLst>
                                        <p:tav tm="0">
                                          <p:val>
                                            <p:strVal val="#ppt_y+#ppt_h*1.125000"/>
                                          </p:val>
                                        </p:tav>
                                        <p:tav tm="100000">
                                          <p:val>
                                            <p:strVal val="#ppt_y"/>
                                          </p:val>
                                        </p:tav>
                                      </p:tavLst>
                                    </p:anim>
                                    <p:animEffect transition="in" filter="wipe(up)">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p:tgtEl>
                                          <p:spTgt spid="2"/>
                                        </p:tgtEl>
                                        <p:attrNameLst>
                                          <p:attrName>ppt_y</p:attrName>
                                        </p:attrNameLst>
                                      </p:cBhvr>
                                      <p:tavLst>
                                        <p:tav tm="0">
                                          <p:val>
                                            <p:strVal val="#ppt_y+#ppt_h*1.125000"/>
                                          </p:val>
                                        </p:tav>
                                        <p:tav tm="100000">
                                          <p:val>
                                            <p:strVal val="#ppt_y"/>
                                          </p:val>
                                        </p:tav>
                                      </p:tavLst>
                                    </p:anim>
                                    <p:animEffect transition="in" filter="wipe(up)">
                                      <p:cBhvr>
                                        <p:cTn id="22" dur="500"/>
                                        <p:tgtEl>
                                          <p:spTgt spid="2"/>
                                        </p:tgtEl>
                                      </p:cBhvr>
                                    </p:animEffect>
                                  </p:childTnLst>
                                </p:cTn>
                              </p:par>
                            </p:childTnLst>
                          </p:cTn>
                        </p:par>
                        <p:par>
                          <p:cTn id="23" fill="hold">
                            <p:stCondLst>
                              <p:cond delay="500"/>
                            </p:stCondLst>
                            <p:childTnLst>
                              <p:par>
                                <p:cTn id="24" presetID="18" presetClass="entr" presetSubtype="6" fill="hold" nodeType="after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strips(downRight)">
                                      <p:cBhvr>
                                        <p:cTn id="26"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 grpId="0"/>
    </p:bldLst>
  </p:timing>
</p:sld>
</file>

<file path=ppt/tags/tag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c849740b-2724-488e-a9ad-bcd156c1d39b}"/>
  <p:tag name="KSO_WM_UNIT_TYPE" val="i"/>
</p:tagLst>
</file>

<file path=ppt/tags/tag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0.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5"/>
  <p:tag name="KSO_WM_UNIT_TEXT_FILL_FORE_SCHEMECOLOR_INDEX" val="14"/>
  <p:tag name="KSO_WM_UNIT_TEXT_FILL_TYPE" val="1"/>
</p:tagLst>
</file>

<file path=ppt/tags/tag1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4.xml><?xml version="1.0" encoding="utf-8"?>
<p:tagLst xmlns:p="http://schemas.openxmlformats.org/presentationml/2006/main">
  <p:tag name="KSO_WM_UNIT_FILL_FORE_SCHEMECOLOR_INDEX_BRIGHTNESS" val="0.8"/>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105.xml><?xml version="1.0" encoding="utf-8"?>
<p:tagLst xmlns:p="http://schemas.openxmlformats.org/presentationml/2006/main">
  <p:tag name="KSO_WM_UNIT_TABLE_BEAUTIFY" val="smartTable{f03cd5a4-d7d8-4c86-a251-ad747c26cb95}"/>
  <p:tag name="TABLE_ENDDRAG_ORIGIN_RECT" val="822*341"/>
  <p:tag name="TABLE_ENDDRAG_RECT" val="68*140*822*341"/>
</p:tagLst>
</file>

<file path=ppt/tags/tag10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0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08.xml><?xml version="1.0" encoding="utf-8"?>
<p:tagLst xmlns:p="http://schemas.openxmlformats.org/presentationml/2006/main">
  <p:tag name="KSO_WM_UNIT_TEXT_FILL_FORE_SCHEMECOLOR_INDEX_BRIGHTNESS" val="-0.75"/>
  <p:tag name="KSO_WM_UNIT_TEXT_FILL_FORE_SCHEMECOLOR_INDEX" val="16"/>
  <p:tag name="KSO_WM_UNIT_TEXT_FILL_TYPE" val="1"/>
</p:tagLst>
</file>

<file path=ppt/tags/tag109.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5"/>
  <p:tag name="KSO_WM_UNIT_TEXT_FILL_FORE_SCHEMECOLOR_INDEX" val="14"/>
  <p:tag name="KSO_WM_UNIT_TEXT_FILL_TYPE" val="1"/>
</p:tagLst>
</file>

<file path=ppt/tags/tag11.xml><?xml version="1.0" encoding="utf-8"?>
<p:tagLst xmlns:p="http://schemas.openxmlformats.org/presentationml/2006/main">
  <p:tag name="KSO_WM_UNIT_PICTURE_TOWARD" val="1"/>
  <p:tag name="KSO_WM_UNIT_VALUE" val="1227*1227"/>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diagram20215288_1*ζ_h_d*1_1_1"/>
  <p:tag name="KSO_WM_TEMPLATE_CATEGORY" val="diagram"/>
  <p:tag name="KSO_WM_TEMPLATE_INDEX" val="20215288"/>
  <p:tag name="KSO_WM_UNIT_LAYERLEVEL" val="1_1_1"/>
  <p:tag name="KSO_WM_TAG_VERSION" val="1.0"/>
  <p:tag name="KSO_WM_BEAUTIFY_FLAG" val="#wm#"/>
  <p:tag name="KSO_WM_UNIT_DIAGRAM_MODELTYPE" val="creativePicture"/>
  <p:tag name="KSO_WM_UNIT_USESOURCEFORMAT_APPLY" val="1"/>
</p:tagLst>
</file>

<file path=ppt/tags/tag1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17.xml><?xml version="1.0" encoding="utf-8"?>
<p:tagLst xmlns:p="http://schemas.openxmlformats.org/presentationml/2006/main">
  <p:tag name="KSO_WM_UNIT_TEXT_FILL_FORE_SCHEMECOLOR_INDEX_BRIGHTNESS" val="-0.75"/>
  <p:tag name="KSO_WM_UNIT_TEXT_FILL_FORE_SCHEMECOLOR_INDEX" val="16"/>
  <p:tag name="KSO_WM_UNIT_TEXT_FILL_TYPE" val="1"/>
</p:tagLst>
</file>

<file path=ppt/tags/tag118.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5"/>
  <p:tag name="KSO_WM_UNIT_TEXT_FILL_FORE_SCHEMECOLOR_INDEX" val="14"/>
  <p:tag name="KSO_WM_UNIT_TEXT_FILL_TYPE" val="1"/>
</p:tagLst>
</file>

<file path=ppt/tags/tag119.xml><?xml version="1.0" encoding="utf-8"?>
<p:tagLst xmlns:p="http://schemas.openxmlformats.org/presentationml/2006/main">
  <p:tag name="KSO_WM_UNIT_FILL_FORE_SCHEMECOLOR_INDEX_BRIGHTNESS" val="0.8"/>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0.xml><?xml version="1.0" encoding="utf-8"?>
<p:tagLst xmlns:p="http://schemas.openxmlformats.org/presentationml/2006/main">
  <p:tag name="KSO_WM_UNIT_FILL_FORE_SCHEMECOLOR_INDEX_BRIGHTNESS" val="0.8"/>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121.xml><?xml version="1.0" encoding="utf-8"?>
<p:tagLst xmlns:p="http://schemas.openxmlformats.org/presentationml/2006/main">
  <p:tag name="KSO_WM_UNIT_FILL_FORE_SCHEMECOLOR_INDEX_BRIGHTNESS" val="0.8"/>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1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4.xml><?xml version="1.0" encoding="utf-8"?>
<p:tagLst xmlns:p="http://schemas.openxmlformats.org/presentationml/2006/main">
  <p:tag name="KSO_WM_UNIT_TABLE_BEAUTIFY" val="smartTable{f03cd5a4-d7d8-4c86-a251-ad747c26cb95}"/>
  <p:tag name="TABLE_ENDDRAG_ORIGIN_RECT" val="386*379"/>
  <p:tag name="TABLE_ENDDRAG_RECT" val="512*132*386*379"/>
</p:tagLst>
</file>

<file path=ppt/tags/tag125.xml><?xml version="1.0" encoding="utf-8"?>
<p:tagLst xmlns:p="http://schemas.openxmlformats.org/presentationml/2006/main">
  <p:tag name="KSO_WM_UNIT_FILL_FORE_SCHEMECOLOR_INDEX_BRIGHTNESS" val="0"/>
  <p:tag name="KSO_WM_UNIT_FILL_FORE_SCHEMECOLOR_INDEX" val="16"/>
  <p:tag name="KSO_WM_UNIT_FILL_TYPE" val="1"/>
</p:tagLst>
</file>

<file path=ppt/tags/tag126.xml><?xml version="1.0" encoding="utf-8"?>
<p:tagLst xmlns:p="http://schemas.openxmlformats.org/presentationml/2006/main">
  <p:tag name="KSO_WPP_MARK_KEY" val="1cf93fc9-f860-4f79-9601-ab15e896ea52"/>
  <p:tag name="COMMONDATA" val="eyJoZGlkIjoiOTRiYWY2ZDYxOTM2OTVmOTUwNjYxNzhkNWNmYTNiNjcifQ=="/>
</p:tagLst>
</file>

<file path=ppt/tags/tag13.xml><?xml version="1.0" encoding="utf-8"?>
<p:tagLst xmlns:p="http://schemas.openxmlformats.org/presentationml/2006/main">
  <p:tag name="KSO_WM_UNIT_PICTURE_TOWARD" val="1"/>
  <p:tag name="KSO_WM_UNIT_VALUE" val="1227*1227"/>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diagram20215288_1*ζ_h_d*1_1_1"/>
  <p:tag name="KSO_WM_TEMPLATE_CATEGORY" val="diagram"/>
  <p:tag name="KSO_WM_TEMPLATE_INDEX" val="20215288"/>
  <p:tag name="KSO_WM_UNIT_LAYERLEVEL" val="1_1_1"/>
  <p:tag name="KSO_WM_TAG_VERSION" val="1.0"/>
  <p:tag name="KSO_WM_BEAUTIFY_FLAG" val="#wm#"/>
  <p:tag name="KSO_WM_UNIT_DIAGRAM_MODELTYPE" val="creativePicture"/>
  <p:tag name="KSO_WM_UNIT_USESOURCEFORMAT_APPLY" val="1"/>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UNIT_FILL_FORE_SCHEMECOLOR_INDEX_BRIGHTNESS" val="0.8"/>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9.xml><?xml version="1.0" encoding="utf-8"?>
<p:tagLst xmlns:p="http://schemas.openxmlformats.org/presentationml/2006/main">
  <p:tag name="KSO_WM_UNIT_TEXT_FILL_FORE_SCHEMECOLOR_INDEX_BRIGHTNESS" val="-0.75"/>
  <p:tag name="KSO_WM_UNIT_TEXT_FILL_FORE_SCHEMECOLOR_INDEX" val="16"/>
  <p:tag name="KSO_WM_UNIT_TEXT_FILL_TYPE" val="1"/>
</p:tagLst>
</file>

<file path=ppt/tags/tag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861e1ca8-5140-4ebb-979f-fa152c8fb128}"/>
  <p:tag name="KSO_WM_UNIT_TYPE" val="i"/>
</p:tagLst>
</file>

<file path=ppt/tags/tag20.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5"/>
  <p:tag name="KSO_WM_UNIT_TEXT_FILL_FORE_SCHEMECOLOR_INDEX" val="14"/>
  <p:tag name="KSO_WM_UNIT_TEXT_FILL_TYPE" val="1"/>
</p:tagLst>
</file>

<file path=ppt/tags/tag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8.xml><?xml version="1.0" encoding="utf-8"?>
<p:tagLst xmlns:p="http://schemas.openxmlformats.org/presentationml/2006/main">
  <p:tag name="KSO_WM_UNIT_TEXT_FILL_FORE_SCHEMECOLOR_INDEX_BRIGHTNESS" val="-0.75"/>
  <p:tag name="KSO_WM_UNIT_TEXT_FILL_FORE_SCHEMECOLOR_INDEX" val="16"/>
  <p:tag name="KSO_WM_UNIT_TEXT_FILL_TYPE" val="1"/>
</p:tagLst>
</file>

<file path=ppt/tags/tag29.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5"/>
  <p:tag name="KSO_WM_UNIT_TEXT_FILL_FORE_SCHEMECOLOR_INDEX" val="14"/>
  <p:tag name="KSO_WM_UNIT_TEXT_FILL_TYPE" val="1"/>
</p:tagLst>
</file>

<file path=ppt/tags/tag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c849740b-2724-488e-a9ad-bcd156c1d39b}"/>
  <p:tag name="KSO_WM_UNIT_TYPE" val="i"/>
</p:tagLst>
</file>

<file path=ppt/tags/tag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xml><?xml version="1.0" encoding="utf-8"?>
<p:tagLst xmlns:p="http://schemas.openxmlformats.org/presentationml/2006/main">
  <p:tag name="KSO_WM_UNIT_FILL_FORE_SCHEMECOLOR_INDEX_BRIGHTNESS" val="0.8"/>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32.xml><?xml version="1.0" encoding="utf-8"?>
<p:tagLst xmlns:p="http://schemas.openxmlformats.org/presentationml/2006/main">
  <p:tag name="KSO_WM_UNIT_FILL_FORE_SCHEMECOLOR_INDEX_BRIGHTNESS" val="0.8"/>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3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35.xml><?xml version="1.0" encoding="utf-8"?>
<p:tagLst xmlns:p="http://schemas.openxmlformats.org/presentationml/2006/main">
  <p:tag name="KSO_WM_UNIT_TEXT_FILL_FORE_SCHEMECOLOR_INDEX_BRIGHTNESS" val="-0.75"/>
  <p:tag name="KSO_WM_UNIT_TEXT_FILL_FORE_SCHEMECOLOR_INDEX" val="16"/>
  <p:tag name="KSO_WM_UNIT_TEXT_FILL_TYPE" val="1"/>
</p:tagLst>
</file>

<file path=ppt/tags/tag36.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5"/>
  <p:tag name="KSO_WM_UNIT_TEXT_FILL_FORE_SCHEMECOLOR_INDEX" val="14"/>
  <p:tag name="KSO_WM_UNIT_TEXT_FILL_TYPE" val="1"/>
</p:tagLst>
</file>

<file path=ppt/tags/tag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861e1ca8-5140-4ebb-979f-fa152c8fb128}"/>
  <p:tag name="KSO_WM_UNIT_TYPE" val="i"/>
</p:tagLst>
</file>

<file path=ppt/tags/tag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ID" val="crop20195007_1*i*1"/>
  <p:tag name="KSO_WM_TEMPLATE_CATEGORY" val="crop"/>
  <p:tag name="KSO_WM_TEMPLATE_INDEX" val="20195007"/>
  <p:tag name="KSO_WM_UNIT_LAYERLEVEL" val="1"/>
  <p:tag name="KSO_WM_TAG_VERSION" val="1.0"/>
  <p:tag name="KSO_WM_BEAUTIFY_FLAG" val="#wm#"/>
  <p:tag name="KSO_WM_UNIT_TYPE" val="i"/>
  <p:tag name="KSO_WM_UNIT_INDEX" val="1"/>
</p:tagLst>
</file>

<file path=ppt/tags/tag42.xml><?xml version="1.0" encoding="utf-8"?>
<p:tagLst xmlns:p="http://schemas.openxmlformats.org/presentationml/2006/main">
  <p:tag name="PA" val="v5.2.2"/>
  <p:tag name="PICTUREFILLRANGE" val="3a80b5bd-4aab-4e59-bf7b-17648c325c0b"/>
  <p:tag name="KSO_WM_UNIT_VALUE" val="979*2127"/>
  <p:tag name="KSO_WM_UNIT_HIGHLIGHT" val="0"/>
  <p:tag name="KSO_WM_UNIT_COMPATIBLE" val="0"/>
  <p:tag name="KSO_WM_UNIT_DIAGRAM_ISNUMVISUAL" val="0"/>
  <p:tag name="KSO_WM_UNIT_DIAGRAM_ISREFERUNIT" val="0"/>
  <p:tag name="KSO_WM_DIAGRAM_GROUP_CODE" val="1592834716"/>
  <p:tag name="KSO_WM_UNIT_TYPE" val="ζ_h_d"/>
  <p:tag name="KSO_WM_UNIT_INDEX" val="1_1_1"/>
  <p:tag name="KSO_WM_UNIT_ID" val="crop20195007_1*ζ_h_d*1_1_1"/>
  <p:tag name="KSO_WM_TEMPLATE_CATEGORY" val="crop"/>
  <p:tag name="KSO_WM_TEMPLATE_INDEX" val="20195007"/>
  <p:tag name="KSO_WM_UNIT_LAYERLEVEL" val="1_1_1"/>
  <p:tag name="KSO_WM_TAG_VERSION" val="1.0"/>
  <p:tag name="KSO_WM_BEAUTIFY_FLAG" val="#wm#"/>
  <p:tag name="KSO_WM_UNIT_DIAGRAM_MODELTYPE" val="creativeCrop"/>
  <p:tag name="KSO_WM_BLIP_RECT_LEFT" val="-6"/>
  <p:tag name="KSO_WM_BLIP_RECT_RIGHT" val="-10"/>
  <p:tag name="KSO_WM_BLIP_RECT_TOP" val="-34"/>
  <p:tag name="KSO_WM_BLIP_RECT_BOTTOM" val="-34"/>
  <p:tag name="KSO_WM_CREATIVE_CROP_ORG_WIDTH" val="352.35"/>
  <p:tag name="KSO_WM_CREATIVE_CROP_ORG_HEIGHT" val="234.6"/>
  <p:tag name="KSO_WM_CREATIVE_CROP_HEIGHT" val="139.9"/>
  <p:tag name="KSO_WM_CREATIVE_CROP_WIDTH" val="352.35"/>
  <p:tag name="KSO_WM_CREATIVE_CROP_VERSION" val="1"/>
  <p:tag name="KSO_WM_CREATIVE_CROP_TEMPLATE_ID" val="3107027"/>
</p:tagLst>
</file>

<file path=ppt/tags/tag43.xml><?xml version="1.0" encoding="utf-8"?>
<p:tagLst xmlns:p="http://schemas.openxmlformats.org/presentationml/2006/main">
  <p:tag name="PA" val="v5.2.2"/>
  <p:tag name="PICTUREFILLRANGE" val="3a80b5bd-4aab-4e59-bf7b-17648c325c0b"/>
  <p:tag name="KSO_WM_UNIT_VALUE" val="2*1"/>
  <p:tag name="KSO_WM_UNIT_HIGHLIGHT" val="0"/>
  <p:tag name="KSO_WM_UNIT_COMPATIBLE" val="0"/>
  <p:tag name="KSO_WM_UNIT_DIAGRAM_ISNUMVISUAL" val="0"/>
  <p:tag name="KSO_WM_UNIT_DIAGRAM_ISREFERUNIT" val="0"/>
  <p:tag name="KSO_WM_DIAGRAM_GROUP_CODE" val="1592834716"/>
  <p:tag name="KSO_WM_UNIT_TYPE" val="ζ_h_d"/>
  <p:tag name="KSO_WM_UNIT_INDEX" val="1_1_2"/>
  <p:tag name="KSO_WM_UNIT_ID" val="crop20195007_1*ζ_h_d*1_1_2"/>
  <p:tag name="KSO_WM_TEMPLATE_CATEGORY" val="crop"/>
  <p:tag name="KSO_WM_TEMPLATE_INDEX" val="20195007"/>
  <p:tag name="KSO_WM_UNIT_LAYERLEVEL" val="1_1_1"/>
  <p:tag name="KSO_WM_TAG_VERSION" val="1.0"/>
  <p:tag name="KSO_WM_BEAUTIFY_FLAG" val="#wm#"/>
  <p:tag name="KSO_WM_UNIT_DIAGRAM_MODELTYPE" val="creativeCrop"/>
  <p:tag name="KSO_WM_BLIP_RECT_LEFT" val="-109240"/>
  <p:tag name="KSO_WM_BLIP_RECT_RIGHT" val="-171080"/>
  <p:tag name="KSO_WM_BLIP_RECT_TOP" val="-65362"/>
  <p:tag name="KSO_WM_BLIP_RECT_BOTTOM" val="-27892"/>
  <p:tag name="KSO_WM_CREATIVE_CROP_ORG_WIDTH" val="352.35"/>
  <p:tag name="KSO_WM_CREATIVE_CROP_ORG_HEIGHT" val="234.6"/>
  <p:tag name="KSO_WM_CREATIVE_CROP_HEIGHT" val="139.9"/>
  <p:tag name="KSO_WM_CREATIVE_CROP_WIDTH" val="352.35"/>
  <p:tag name="KSO_WM_CREATIVE_CROP_VERSION" val="1"/>
  <p:tag name="KSO_WM_CREATIVE_CROP_TEMPLATE_ID" val="3107027"/>
</p:tagLst>
</file>

<file path=ppt/tags/tag44.xml><?xml version="1.0" encoding="utf-8"?>
<p:tagLst xmlns:p="http://schemas.openxmlformats.org/presentationml/2006/main">
  <p:tag name="PA" val="v5.2.2"/>
  <p:tag name="PICTUREFILLRANGE" val="3a80b5bd-4aab-4e59-bf7b-17648c325c0b"/>
  <p:tag name="KSO_WM_UNIT_VALUE" val="752*2404"/>
  <p:tag name="KSO_WM_UNIT_HIGHLIGHT" val="0"/>
  <p:tag name="KSO_WM_UNIT_COMPATIBLE" val="0"/>
  <p:tag name="KSO_WM_UNIT_DIAGRAM_ISNUMVISUAL" val="0"/>
  <p:tag name="KSO_WM_UNIT_DIAGRAM_ISREFERUNIT" val="0"/>
  <p:tag name="KSO_WM_DIAGRAM_GROUP_CODE" val="1592834716"/>
  <p:tag name="KSO_WM_UNIT_TYPE" val="ζ_h_d"/>
  <p:tag name="KSO_WM_UNIT_INDEX" val="1_1_3"/>
  <p:tag name="KSO_WM_UNIT_ID" val="crop20195007_1*ζ_h_d*1_1_3"/>
  <p:tag name="KSO_WM_TEMPLATE_CATEGORY" val="crop"/>
  <p:tag name="KSO_WM_TEMPLATE_INDEX" val="20195007"/>
  <p:tag name="KSO_WM_UNIT_LAYERLEVEL" val="1_1_1"/>
  <p:tag name="KSO_WM_TAG_VERSION" val="1.0"/>
  <p:tag name="KSO_WM_BEAUTIFY_FLAG" val="#wm#"/>
  <p:tag name="KSO_WM_UNIT_DIAGRAM_MODELTYPE" val="creativeCrop"/>
  <p:tag name="KSO_WM_BLIP_RECT_LEFT" val="-1"/>
  <p:tag name="KSO_WM_BLIP_RECT_RIGHT" val="-1"/>
  <p:tag name="KSO_WM_BLIP_RECT_TOP" val="-75"/>
  <p:tag name="KSO_WM_BLIP_RECT_BOTTOM" val="-44"/>
  <p:tag name="KSO_WM_CREATIVE_CROP_ORG_WIDTH" val="352.35"/>
  <p:tag name="KSO_WM_CREATIVE_CROP_ORG_HEIGHT" val="234.6"/>
  <p:tag name="KSO_WM_CREATIVE_CROP_HEIGHT" val="139.9"/>
  <p:tag name="KSO_WM_CREATIVE_CROP_WIDTH" val="352.35"/>
  <p:tag name="KSO_WM_CREATIVE_CROP_VERSION" val="1"/>
  <p:tag name="KSO_WM_CREATIVE_CROP_TEMPLATE_ID" val="3107027"/>
</p:tagLst>
</file>

<file path=ppt/tags/tag45.xml><?xml version="1.0" encoding="utf-8"?>
<p:tagLst xmlns:p="http://schemas.openxmlformats.org/presentationml/2006/main">
  <p:tag name="PA" val="v5.2.2"/>
  <p:tag name="PICTUREFILLRANGE" val="3a80b5bd-4aab-4e59-bf7b-17648c325c0b"/>
  <p:tag name="KSO_WM_UNIT_VALUE" val="336*2405"/>
  <p:tag name="KSO_WM_UNIT_HIGHLIGHT" val="0"/>
  <p:tag name="KSO_WM_UNIT_COMPATIBLE" val="0"/>
  <p:tag name="KSO_WM_UNIT_DIAGRAM_ISNUMVISUAL" val="0"/>
  <p:tag name="KSO_WM_UNIT_DIAGRAM_ISREFERUNIT" val="0"/>
  <p:tag name="KSO_WM_DIAGRAM_GROUP_CODE" val="1592834716"/>
  <p:tag name="KSO_WM_UNIT_TYPE" val="ζ_h_d"/>
  <p:tag name="KSO_WM_UNIT_INDEX" val="1_1_4"/>
  <p:tag name="KSO_WM_UNIT_ID" val="crop20195007_1*ζ_h_d*1_1_4"/>
  <p:tag name="KSO_WM_TEMPLATE_CATEGORY" val="crop"/>
  <p:tag name="KSO_WM_TEMPLATE_INDEX" val="20195007"/>
  <p:tag name="KSO_WM_UNIT_LAYERLEVEL" val="1_1_1"/>
  <p:tag name="KSO_WM_TAG_VERSION" val="1.0"/>
  <p:tag name="KSO_WM_BEAUTIFY_FLAG" val="#wm#"/>
  <p:tag name="KSO_WM_UNIT_DIAGRAM_MODELTYPE" val="creativeCrop"/>
  <p:tag name="KSO_WM_BLIP_RECT_LEFT" val="-2"/>
  <p:tag name="KSO_WM_BLIP_RECT_RIGHT" val="-1"/>
  <p:tag name="KSO_WM_BLIP_RECT_TOP" val="-290"/>
  <p:tag name="KSO_WM_BLIP_RECT_BOTTOM" val="-99"/>
  <p:tag name="KSO_WM_CREATIVE_CROP_ORG_WIDTH" val="352.35"/>
  <p:tag name="KSO_WM_CREATIVE_CROP_ORG_HEIGHT" val="234.6"/>
  <p:tag name="KSO_WM_CREATIVE_CROP_HEIGHT" val="139.9"/>
  <p:tag name="KSO_WM_CREATIVE_CROP_WIDTH" val="352.35"/>
  <p:tag name="KSO_WM_CREATIVE_CROP_VERSION" val="1"/>
  <p:tag name="KSO_WM_CREATIVE_CROP_TEMPLATE_ID" val="3107027"/>
</p:tagLst>
</file>

<file path=ppt/tags/tag46.xml><?xml version="1.0" encoding="utf-8"?>
<p:tagLst xmlns:p="http://schemas.openxmlformats.org/presentationml/2006/main">
  <p:tag name="PA" val="v5.2.2"/>
  <p:tag name="PICTUREFILLRANGE" val="3a80b5bd-4aab-4e59-bf7b-17648c325c0b"/>
  <p:tag name="KSO_WM_UNIT_VALUE" val="291*2471"/>
  <p:tag name="KSO_WM_UNIT_HIGHLIGHT" val="0"/>
  <p:tag name="KSO_WM_UNIT_COMPATIBLE" val="0"/>
  <p:tag name="KSO_WM_UNIT_DIAGRAM_ISNUMVISUAL" val="0"/>
  <p:tag name="KSO_WM_UNIT_DIAGRAM_ISREFERUNIT" val="0"/>
  <p:tag name="KSO_WM_DIAGRAM_GROUP_CODE" val="1592834716"/>
  <p:tag name="KSO_WM_UNIT_TYPE" val="ζ_h_d"/>
  <p:tag name="KSO_WM_UNIT_INDEX" val="1_1_5"/>
  <p:tag name="KSO_WM_UNIT_ID" val="crop20195007_1*ζ_h_d*1_1_5"/>
  <p:tag name="KSO_WM_TEMPLATE_CATEGORY" val="crop"/>
  <p:tag name="KSO_WM_TEMPLATE_INDEX" val="20195007"/>
  <p:tag name="KSO_WM_UNIT_LAYERLEVEL" val="1_1_1"/>
  <p:tag name="KSO_WM_TAG_VERSION" val="1.0"/>
  <p:tag name="KSO_WM_BEAUTIFY_FLAG" val="#wm#"/>
  <p:tag name="KSO_WM_UNIT_DIAGRAM_MODELTYPE" val="creativeCrop"/>
  <p:tag name="KSO_WM_BLIP_RECT_LEFT" val="0"/>
  <p:tag name="KSO_WM_BLIP_RECT_RIGHT" val="0"/>
  <p:tag name="KSO_WM_BLIP_RECT_TOP" val="-351"/>
  <p:tag name="KSO_WM_BLIP_RECT_BOTTOM" val="-115"/>
  <p:tag name="KSO_WM_CREATIVE_CROP_ORG_WIDTH" val="352.35"/>
  <p:tag name="KSO_WM_CREATIVE_CROP_ORG_HEIGHT" val="234.6"/>
  <p:tag name="KSO_WM_CREATIVE_CROP_HEIGHT" val="139.9"/>
  <p:tag name="KSO_WM_CREATIVE_CROP_WIDTH" val="352.35"/>
  <p:tag name="KSO_WM_CREATIVE_CROP_VERSION" val="1"/>
  <p:tag name="KSO_WM_CREATIVE_CROP_TEMPLATE_ID" val="3107027"/>
</p:tagLst>
</file>

<file path=ppt/tags/tag4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49.xml><?xml version="1.0" encoding="utf-8"?>
<p:tagLst xmlns:p="http://schemas.openxmlformats.org/presentationml/2006/main">
  <p:tag name="KSO_WM_UNIT_TEXT_FILL_FORE_SCHEMECOLOR_INDEX_BRIGHTNESS" val="-0.75"/>
  <p:tag name="KSO_WM_UNIT_TEXT_FILL_FORE_SCHEMECOLOR_INDEX" val="16"/>
  <p:tag name="KSO_WM_UNIT_TEXT_FILL_TYPE" val="1"/>
</p:tagLst>
</file>

<file path=ppt/tags/tag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0.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5"/>
  <p:tag name="KSO_WM_UNIT_TEXT_FILL_FORE_SCHEMECOLOR_INDEX" val="14"/>
  <p:tag name="KSO_WM_UNIT_TEXT_FILL_TYPE" val="1"/>
</p:tagLst>
</file>

<file path=ppt/tags/tag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xml><?xml version="1.0" encoding="utf-8"?>
<p:tagLst xmlns:p="http://schemas.openxmlformats.org/presentationml/2006/main">
  <p:tag name="KSO_WM_UNIT_FILL_FORE_SCHEMECOLOR_INDEX_BRIGHTNESS" val="0.8"/>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xml><?xml version="1.0" encoding="utf-8"?>
<p:tagLst xmlns:p="http://schemas.openxmlformats.org/presentationml/2006/main">
  <p:tag name="KSO_WM_UNIT_FILL_FORE_SCHEMECOLOR_INDEX_BRIGHTNESS" val="0.8"/>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5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58.xml><?xml version="1.0" encoding="utf-8"?>
<p:tagLst xmlns:p="http://schemas.openxmlformats.org/presentationml/2006/main">
  <p:tag name="KSO_WM_UNIT_TEXT_FILL_FORE_SCHEMECOLOR_INDEX_BRIGHTNESS" val="-0.75"/>
  <p:tag name="KSO_WM_UNIT_TEXT_FILL_FORE_SCHEMECOLOR_INDEX" val="16"/>
  <p:tag name="KSO_WM_UNIT_TEXT_FILL_TYPE" val="1"/>
</p:tagLst>
</file>

<file path=ppt/tags/tag59.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5"/>
  <p:tag name="KSO_WM_UNIT_TEXT_FILL_FORE_SCHEMECOLOR_INDEX" val="14"/>
  <p:tag name="KSO_WM_UNIT_TEXT_FILL_TYPE" val="1"/>
</p:tagLst>
</file>

<file path=ppt/tags/tag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67.xml><?xml version="1.0" encoding="utf-8"?>
<p:tagLst xmlns:p="http://schemas.openxmlformats.org/presentationml/2006/main">
  <p:tag name="KSO_WM_UNIT_TEXT_FILL_FORE_SCHEMECOLOR_INDEX_BRIGHTNESS" val="-0.75"/>
  <p:tag name="KSO_WM_UNIT_TEXT_FILL_FORE_SCHEMECOLOR_INDEX" val="16"/>
  <p:tag name="KSO_WM_UNIT_TEXT_FILL_TYPE" val="1"/>
</p:tagLst>
</file>

<file path=ppt/tags/tag68.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5"/>
  <p:tag name="KSO_WM_UNIT_TEXT_FILL_FORE_SCHEMECOLOR_INDEX" val="14"/>
  <p:tag name="KSO_WM_UNIT_TEXT_FILL_TYPE" val="1"/>
</p:tagLst>
</file>

<file path=ppt/tags/tag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xml><?xml version="1.0" encoding="utf-8"?>
<p:tagLst xmlns:p="http://schemas.openxmlformats.org/presentationml/2006/main">
  <p:tag name="KSO_WM_UNIT_TEXT_FILL_FORE_SCHEMECOLOR_INDEX_BRIGHTNESS" val="-0.75"/>
  <p:tag name="KSO_WM_UNIT_TEXT_FILL_FORE_SCHEMECOLOR_INDEX" val="16"/>
  <p:tag name="KSO_WM_UNIT_TEXT_FILL_TYPE" val="1"/>
</p:tagLst>
</file>

<file path=ppt/tags/tag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2.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73.xml><?xml version="1.0" encoding="utf-8"?>
<p:tagLst xmlns:p="http://schemas.openxmlformats.org/presentationml/2006/main">
  <p:tag name="KSO_WM_UNIT_TEXT_FILL_FORE_SCHEMECOLOR_INDEX_BRIGHTNESS" val="-0.75"/>
  <p:tag name="KSO_WM_UNIT_TEXT_FILL_FORE_SCHEMECOLOR_INDEX" val="16"/>
  <p:tag name="KSO_WM_UNIT_TEXT_FILL_TYPE" val="1"/>
</p:tagLst>
</file>

<file path=ppt/tags/tag74.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5"/>
  <p:tag name="KSO_WM_UNIT_TEXT_FILL_FORE_SCHEMECOLOR_INDEX" val="14"/>
  <p:tag name="KSO_WM_UNIT_TEXT_FILL_TYPE" val="1"/>
</p:tagLst>
</file>

<file path=ppt/tags/tag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5"/>
  <p:tag name="KSO_WM_UNIT_TEXT_FILL_FORE_SCHEMECOLOR_INDEX" val="14"/>
  <p:tag name="KSO_WM_UNIT_TEXT_FILL_TYPE" val="1"/>
</p:tagLst>
</file>

<file path=ppt/tags/tag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84.xml><?xml version="1.0" encoding="utf-8"?>
<p:tagLst xmlns:p="http://schemas.openxmlformats.org/presentationml/2006/main">
  <p:tag name="KSO_WM_UNIT_TEXT_FILL_FORE_SCHEMECOLOR_INDEX_BRIGHTNESS" val="-0.75"/>
  <p:tag name="KSO_WM_UNIT_TEXT_FILL_FORE_SCHEMECOLOR_INDEX" val="16"/>
  <p:tag name="KSO_WM_UNIT_TEXT_FILL_TYPE" val="1"/>
</p:tagLst>
</file>

<file path=ppt/tags/tag85.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5"/>
  <p:tag name="KSO_WM_UNIT_TEXT_FILL_FORE_SCHEMECOLOR_INDEX" val="14"/>
  <p:tag name="KSO_WM_UNIT_TEXT_FILL_TYPE" val="1"/>
</p:tagLst>
</file>

<file path=ppt/tags/tag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xml><?xml version="1.0" encoding="utf-8"?>
<p:tagLst xmlns:p="http://schemas.openxmlformats.org/presentationml/2006/main">
  <p:tag name="KSO_WM_UNIT_FILL_FORE_SCHEMECOLOR_INDEX_BRIGHTNESS" val="0.8"/>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95.xml><?xml version="1.0" encoding="utf-8"?>
<p:tagLst xmlns:p="http://schemas.openxmlformats.org/presentationml/2006/main">
  <p:tag name="KSO_WM_UNIT_TEXT_FILL_FORE_SCHEMECOLOR_INDEX_BRIGHTNESS" val="-0.75"/>
  <p:tag name="KSO_WM_UNIT_TEXT_FILL_FORE_SCHEMECOLOR_INDEX" val="16"/>
  <p:tag name="KSO_WM_UNIT_TEXT_FILL_TYPE" val="1"/>
</p:tagLst>
</file>

<file path=ppt/tags/tag96.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5"/>
  <p:tag name="KSO_WM_UNIT_TEXT_FILL_FORE_SCHEMECOLOR_INDEX" val="14"/>
  <p:tag name="KSO_WM_UNIT_TEXT_FILL_TYPE" val="1"/>
</p:tagLst>
</file>

<file path=ppt/tags/tag9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99.xml><?xml version="1.0" encoding="utf-8"?>
<p:tagLst xmlns:p="http://schemas.openxmlformats.org/presentationml/2006/main">
  <p:tag name="KSO_WM_UNIT_TEXT_FILL_FORE_SCHEMECOLOR_INDEX_BRIGHTNESS" val="-0.75"/>
  <p:tag name="KSO_WM_UNIT_TEXT_FILL_FORE_SCHEMECOLOR_INDEX" val="16"/>
  <p:tag name="KSO_WM_UNIT_TEXT_FILL_TYPE" val="1"/>
</p:tagLst>
</file>

<file path=ppt/theme/theme1.xml><?xml version="1.0" encoding="utf-8"?>
<a:theme xmlns:a="http://schemas.openxmlformats.org/drawingml/2006/main" name="第一PPT，www.1ppt.com">
  <a:themeElements>
    <a:clrScheme name="自定义 2">
      <a:dk1>
        <a:sysClr val="windowText" lastClr="000000"/>
      </a:dk1>
      <a:lt1>
        <a:sysClr val="window" lastClr="FFFFFF"/>
      </a:lt1>
      <a:dk2>
        <a:srgbClr val="17406D"/>
      </a:dk2>
      <a:lt2>
        <a:srgbClr val="DBEFF9"/>
      </a:lt2>
      <a:accent1>
        <a:srgbClr val="43536A"/>
      </a:accent1>
      <a:accent2>
        <a:srgbClr val="7F7F7F"/>
      </a:accent2>
      <a:accent3>
        <a:srgbClr val="43536A"/>
      </a:accent3>
      <a:accent4>
        <a:srgbClr val="7F7F7F"/>
      </a:accent4>
      <a:accent5>
        <a:srgbClr val="43536A"/>
      </a:accent5>
      <a:accent6>
        <a:srgbClr val="7F7F7F"/>
      </a:accent6>
      <a:hlink>
        <a:srgbClr val="F49100"/>
      </a:hlink>
      <a:folHlink>
        <a:srgbClr val="85DFD0"/>
      </a:folHlink>
    </a:clrScheme>
    <a:fontScheme name="qb0g2jkz">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第一PPT，www.1ppt.com">
  <a:themeElements>
    <a:clrScheme name="">
      <a:dk1>
        <a:srgbClr val="000000"/>
      </a:dk1>
      <a:lt1>
        <a:srgbClr val="FFFFFF"/>
      </a:lt1>
      <a:dk2>
        <a:srgbClr val="E8EEF2"/>
      </a:dk2>
      <a:lt2>
        <a:srgbClr val="F9FAFB"/>
      </a:lt2>
      <a:accent1>
        <a:srgbClr val="2B4663"/>
      </a:accent1>
      <a:accent2>
        <a:srgbClr val="5C7885"/>
      </a:accent2>
      <a:accent3>
        <a:srgbClr val="94ACBC"/>
      </a:accent3>
      <a:accent4>
        <a:srgbClr val="B9CAE1"/>
      </a:accent4>
      <a:accent5>
        <a:srgbClr val="97ABBD"/>
      </a:accent5>
      <a:accent6>
        <a:srgbClr val="3B606F"/>
      </a:accent6>
      <a:hlink>
        <a:srgbClr val="5FCBFB"/>
      </a:hlink>
      <a:folHlink>
        <a:srgbClr val="B759BC"/>
      </a:folHlink>
    </a:clrScheme>
    <a:fontScheme name="qb0g2jkz">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7906</Words>
  <Application>WPS 演示</Application>
  <PresentationFormat>全屏显示(16:9)</PresentationFormat>
  <Paragraphs>736</Paragraphs>
  <Slides>56</Slides>
  <Notes>16</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56</vt:i4>
      </vt:variant>
    </vt:vector>
  </HeadingPairs>
  <TitlesOfParts>
    <vt:vector size="72" baseType="lpstr">
      <vt:lpstr>Arial</vt:lpstr>
      <vt:lpstr>宋体</vt:lpstr>
      <vt:lpstr>Wingdings</vt:lpstr>
      <vt:lpstr>Calibri</vt:lpstr>
      <vt:lpstr>Agency FB</vt:lpstr>
      <vt:lpstr>Trebuchet MS</vt:lpstr>
      <vt:lpstr>方正正黑简体</vt:lpstr>
      <vt:lpstr>黑体</vt:lpstr>
      <vt:lpstr>Calibri</vt:lpstr>
      <vt:lpstr>微软雅黑</vt:lpstr>
      <vt:lpstr>Times New Roman</vt:lpstr>
      <vt:lpstr>Arial Unicode MS</vt:lpstr>
      <vt:lpstr>等线</vt:lpstr>
      <vt:lpstr>Wingdings</vt:lpstr>
      <vt:lpstr>第一PPT，www.1ppt.com</vt:lpstr>
      <vt:lpstr>1_第一PPT，www.1ppt.com</vt:lpstr>
      <vt:lpstr>PowerPoint 演示文稿</vt:lpstr>
      <vt:lpstr>众筹的构成要素</vt:lpstr>
      <vt:lpstr>众筹的构成要素</vt:lpstr>
      <vt:lpstr>众筹的构成要素</vt:lpstr>
      <vt:lpstr>众筹的构成要素</vt:lpstr>
      <vt:lpstr>众筹的构成要素</vt:lpstr>
      <vt:lpstr>PowerPoint 演示文稿</vt:lpstr>
      <vt:lpstr>奖励式众筹</vt:lpstr>
      <vt:lpstr>奖励式众筹</vt:lpstr>
      <vt:lpstr>奖励式众筹</vt:lpstr>
      <vt:lpstr>PowerPoint 演示文稿</vt:lpstr>
      <vt:lpstr>股权众筹</vt:lpstr>
      <vt:lpstr>股权众筹</vt:lpstr>
      <vt:lpstr>股权众筹</vt:lpstr>
      <vt:lpstr>股权众筹</vt:lpstr>
      <vt:lpstr>股权众筹</vt:lpstr>
      <vt:lpstr>PowerPoint 演示文稿</vt:lpstr>
      <vt:lpstr>债权众筹</vt:lpstr>
      <vt:lpstr>债权众筹</vt:lpstr>
      <vt:lpstr>PowerPoint 演示文稿</vt:lpstr>
      <vt:lpstr>公益众筹</vt:lpstr>
      <vt:lpstr>公益众筹</vt:lpstr>
      <vt:lpstr>公益众筹</vt:lpstr>
      <vt:lpstr>PowerPoint 演示文稿</vt:lpstr>
      <vt:lpstr>互联网基金的风险</vt:lpstr>
      <vt:lpstr>互联网基金的风险</vt:lpstr>
      <vt:lpstr>互联网基金的风险</vt:lpstr>
      <vt:lpstr>PowerPoint 演示文稿</vt:lpstr>
      <vt:lpstr>互联网基金的销售模式</vt:lpstr>
      <vt:lpstr>互联网基金的销售模式</vt:lpstr>
      <vt:lpstr>互联网基金的销售模式</vt:lpstr>
      <vt:lpstr>PowerPoint 演示文稿</vt:lpstr>
      <vt:lpstr>美国公募基金投顾的试点与创新</vt:lpstr>
      <vt:lpstr>美国公募基金投顾的试点与创新</vt:lpstr>
      <vt:lpstr>美国公募基金投顾的试点与创新</vt:lpstr>
      <vt:lpstr>美国公募基金投顾的试点与创新</vt:lpstr>
      <vt:lpstr>PowerPoint 演示文稿</vt:lpstr>
      <vt:lpstr>互联网保险的特征</vt:lpstr>
      <vt:lpstr>互联网保险的特征</vt:lpstr>
      <vt:lpstr>互联网保险的特征</vt:lpstr>
      <vt:lpstr>PowerPoint 演示文稿</vt:lpstr>
      <vt:lpstr>互联网保险的运营模式</vt:lpstr>
      <vt:lpstr>PowerPoint 演示文稿</vt:lpstr>
      <vt:lpstr>传统保险和互联网保险运营模式比较</vt:lpstr>
      <vt:lpstr>传统保险和互联网保险运营模式比较</vt:lpstr>
      <vt:lpstr>传统保险和互联网保险运营模式比较</vt:lpstr>
      <vt:lpstr>PowerPoint 演示文稿</vt:lpstr>
      <vt:lpstr>互联网消费金融的特点</vt:lpstr>
      <vt:lpstr>互联网消费金融的特点</vt:lpstr>
      <vt:lpstr>互联网消费金融的特点</vt:lpstr>
      <vt:lpstr>PowerPoint 演示文稿</vt:lpstr>
      <vt:lpstr>互联网消费金融的特点</vt:lpstr>
      <vt:lpstr>互联网消费金融的特点</vt:lpstr>
      <vt:lpstr>互联网消费金融的特点</vt:lpstr>
      <vt:lpstr>互联网消费金融的特点</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欧美商务</dc:title>
  <dc:creator>第一PPT</dc:creator>
  <cp:keywords>www.1ppt.com</cp:keywords>
  <dc:description>www.1ppt.com</dc:description>
  <cp:lastModifiedBy>小刘</cp:lastModifiedBy>
  <cp:revision>269</cp:revision>
  <dcterms:created xsi:type="dcterms:W3CDTF">2017-03-04T06:55:00Z</dcterms:created>
  <dcterms:modified xsi:type="dcterms:W3CDTF">2023-06-08T03:34:36Z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D58E132436F04317B341A363B72BD164</vt:lpwstr>
  </property>
  <property fmtid="{D5CDD505-2E9C-101B-9397-08002B2CF9AE}" pid="3" name="KSOProductBuildVer">
    <vt:lpwstr>2052-11.1.0.14309</vt:lpwstr>
  </property>
</Properties>
</file>