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414" r:id="rId4"/>
    <p:sldId id="416" r:id="rId6"/>
    <p:sldId id="420" r:id="rId7"/>
    <p:sldId id="419" r:id="rId8"/>
    <p:sldId id="421" r:id="rId9"/>
    <p:sldId id="363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8" userDrawn="1">
          <p15:clr>
            <a:srgbClr val="A4A3A4"/>
          </p15:clr>
        </p15:guide>
        <p15:guide id="2" pos="38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536A"/>
    <a:srgbClr val="526580"/>
    <a:srgbClr val="FFFFFF"/>
    <a:srgbClr val="F9FAFB"/>
    <a:srgbClr val="DBEFF9"/>
    <a:srgbClr val="55375F"/>
    <a:srgbClr val="442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62" autoAdjust="0"/>
  </p:normalViewPr>
  <p:slideViewPr>
    <p:cSldViewPr snapToGrid="0" showGuides="1">
      <p:cViewPr varScale="1">
        <p:scale>
          <a:sx n="63" d="100"/>
          <a:sy n="63" d="100"/>
        </p:scale>
        <p:origin x="776" y="48"/>
      </p:cViewPr>
      <p:guideLst>
        <p:guide orient="horz" pos="2238"/>
        <p:guide pos="38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16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15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71948" y="2446150"/>
            <a:ext cx="6229850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互联网消费金融的主要模式</a:t>
            </a:r>
            <a:endParaRPr kumimoji="1" lang="zh-CN" altLang="en-US" sz="5865" b="1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4" name="平行四边形 3"/>
          <p:cNvSpPr/>
          <p:nvPr>
            <p:custDataLst>
              <p:tags r:id="rId5"/>
            </p:custDataLst>
          </p:nvPr>
        </p:nvSpPr>
        <p:spPr>
          <a:xfrm>
            <a:off x="5571948" y="456956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主讲人：杨陶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互联网消费金融的特点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3501193" cy="473075"/>
            <a:chOff x="2347" y="2773"/>
            <a:chExt cx="6285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6093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92862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（一）电商主导型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4" name="矩形 33"/>
          <p:cNvSpPr/>
          <p:nvPr>
            <p:custDataLst>
              <p:tags r:id="rId1"/>
            </p:custDataLst>
          </p:nvPr>
        </p:nvSpPr>
        <p:spPr>
          <a:xfrm>
            <a:off x="779780" y="1570990"/>
            <a:ext cx="10632440" cy="4645660"/>
          </a:xfrm>
          <a:prstGeom prst="rect">
            <a:avLst/>
          </a:prstGeom>
          <a:noFill/>
          <a:ln>
            <a:solidFill>
              <a:schemeClr val="accent5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lt1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4204335" y="939800"/>
            <a:ext cx="307594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图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电商主导型运作模式</a:t>
            </a:r>
            <a:endParaRPr lang="zh-CN" altLang="en-US" sz="18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2193290" y="2073910"/>
            <a:ext cx="7804785" cy="3580130"/>
            <a:chOff x="3454" y="3266"/>
            <a:chExt cx="12291" cy="5638"/>
          </a:xfrm>
        </p:grpSpPr>
        <p:sp>
          <p:nvSpPr>
            <p:cNvPr id="64" name="圆角矩形 63"/>
            <p:cNvSpPr/>
            <p:nvPr/>
          </p:nvSpPr>
          <p:spPr>
            <a:xfrm>
              <a:off x="3454" y="3561"/>
              <a:ext cx="2268" cy="9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电商平台</a:t>
              </a:r>
              <a:endParaRPr lang="zh-CN" altLang="en-US" sz="1600" b="1"/>
            </a:p>
          </p:txBody>
        </p:sp>
        <p:sp>
          <p:nvSpPr>
            <p:cNvPr id="65" name="流程图: 过程 64"/>
            <p:cNvSpPr/>
            <p:nvPr/>
          </p:nvSpPr>
          <p:spPr>
            <a:xfrm>
              <a:off x="5089" y="7770"/>
              <a:ext cx="3288" cy="1134"/>
            </a:xfrm>
            <a:prstGeom prst="flowChartProcess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/>
                <a:t>银行存款、</a:t>
              </a:r>
              <a:endParaRPr lang="zh-CN" altLang="en-US" sz="1600"/>
            </a:p>
            <a:p>
              <a:pPr algn="ctr"/>
              <a:r>
                <a:rPr lang="en-US" altLang="zh-CN" sz="1600"/>
                <a:t>ABS</a:t>
              </a:r>
              <a:r>
                <a:rPr lang="zh-CN" altLang="en-US" sz="1600"/>
                <a:t>、自有资金</a:t>
              </a:r>
              <a:endParaRPr lang="zh-CN" altLang="en-US" sz="1600"/>
            </a:p>
          </p:txBody>
        </p:sp>
        <p:sp>
          <p:nvSpPr>
            <p:cNvPr id="63" name="文本框 62"/>
            <p:cNvSpPr txBox="1"/>
            <p:nvPr/>
          </p:nvSpPr>
          <p:spPr>
            <a:xfrm>
              <a:off x="9177" y="4292"/>
              <a:ext cx="848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400"/>
                <a:t>消费</a:t>
              </a:r>
              <a:endParaRPr lang="zh-CN" altLang="en-US" sz="1400"/>
            </a:p>
          </p:txBody>
        </p:sp>
        <p:sp>
          <p:nvSpPr>
            <p:cNvPr id="2" name="圆角矩形 1"/>
            <p:cNvSpPr/>
            <p:nvPr/>
          </p:nvSpPr>
          <p:spPr>
            <a:xfrm>
              <a:off x="13266" y="3561"/>
              <a:ext cx="2268" cy="9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消费者</a:t>
              </a:r>
              <a:endParaRPr lang="zh-CN" altLang="en-US" sz="1600" b="1"/>
            </a:p>
          </p:txBody>
        </p:sp>
        <p:sp>
          <p:nvSpPr>
            <p:cNvPr id="3" name="圆角矩形 2"/>
            <p:cNvSpPr/>
            <p:nvPr/>
          </p:nvSpPr>
          <p:spPr>
            <a:xfrm>
              <a:off x="7201" y="5679"/>
              <a:ext cx="4800" cy="9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第三方金融机构</a:t>
              </a:r>
              <a:endParaRPr lang="zh-CN" altLang="en-US" sz="1600" b="1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8897" y="3266"/>
              <a:ext cx="1408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400"/>
                <a:t>提供商品</a:t>
              </a:r>
              <a:endParaRPr lang="zh-CN" altLang="en-US" sz="1400"/>
            </a:p>
          </p:txBody>
        </p:sp>
        <p:sp>
          <p:nvSpPr>
            <p:cNvPr id="5" name="流程图: 过程 4"/>
            <p:cNvSpPr/>
            <p:nvPr/>
          </p:nvSpPr>
          <p:spPr>
            <a:xfrm>
              <a:off x="10825" y="7770"/>
              <a:ext cx="3288" cy="1134"/>
            </a:xfrm>
            <a:prstGeom prst="flowChartProcess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/>
                <a:t>征信</a:t>
              </a:r>
              <a:endParaRPr lang="zh-CN" altLang="en-US" sz="1600"/>
            </a:p>
            <a:p>
              <a:pPr algn="ctr"/>
              <a:r>
                <a:rPr lang="zh-CN" altLang="en-US" sz="1600"/>
                <a:t>机构</a:t>
              </a:r>
              <a:endParaRPr lang="zh-CN" altLang="en-US" sz="1600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454" y="4797"/>
              <a:ext cx="1053" cy="1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提供用户消费数据</a:t>
              </a:r>
              <a:endParaRPr lang="zh-CN" altLang="en-US" sz="1400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14695" y="4797"/>
              <a:ext cx="1051" cy="18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提出贷款申请或分期购</a:t>
              </a:r>
              <a:endParaRPr lang="zh-CN" altLang="en-US" sz="1400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11760" y="4536"/>
              <a:ext cx="1506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审核并发放贷款</a:t>
              </a:r>
              <a:endParaRPr lang="zh-CN" altLang="en-US" sz="1400"/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6012" y="4627"/>
              <a:ext cx="93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垫付资金</a:t>
              </a:r>
              <a:endParaRPr lang="zh-CN" altLang="en-US" sz="1400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7950" y="6779"/>
              <a:ext cx="96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提供资金</a:t>
              </a:r>
              <a:endParaRPr lang="zh-CN" altLang="en-US" sz="140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0146" y="6779"/>
              <a:ext cx="1034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风险控制</a:t>
              </a:r>
              <a:endParaRPr lang="zh-CN" altLang="en-US" sz="1400"/>
            </a:p>
          </p:txBody>
        </p:sp>
        <p:cxnSp>
          <p:nvCxnSpPr>
            <p:cNvPr id="17" name="直接箭头连接符 16"/>
            <p:cNvCxnSpPr/>
            <p:nvPr/>
          </p:nvCxnSpPr>
          <p:spPr>
            <a:xfrm>
              <a:off x="5901" y="3912"/>
              <a:ext cx="7186" cy="0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/>
            <p:nvPr/>
          </p:nvCxnSpPr>
          <p:spPr>
            <a:xfrm flipH="1">
              <a:off x="5901" y="4126"/>
              <a:ext cx="7186" cy="0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箭头连接符 19"/>
            <p:cNvCxnSpPr/>
            <p:nvPr/>
          </p:nvCxnSpPr>
          <p:spPr>
            <a:xfrm flipH="1">
              <a:off x="12258" y="4627"/>
              <a:ext cx="2374" cy="1642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箭头连接符 20"/>
            <p:cNvCxnSpPr/>
            <p:nvPr/>
          </p:nvCxnSpPr>
          <p:spPr>
            <a:xfrm flipV="1">
              <a:off x="12193" y="4578"/>
              <a:ext cx="2097" cy="1398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/>
            <p:nvPr/>
          </p:nvCxnSpPr>
          <p:spPr>
            <a:xfrm>
              <a:off x="4356" y="4675"/>
              <a:ext cx="2634" cy="1626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/>
            <p:nvPr/>
          </p:nvCxnSpPr>
          <p:spPr>
            <a:xfrm flipH="1" flipV="1">
              <a:off x="4665" y="4610"/>
              <a:ext cx="2374" cy="1399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箭头连接符 24"/>
            <p:cNvCxnSpPr/>
            <p:nvPr/>
          </p:nvCxnSpPr>
          <p:spPr>
            <a:xfrm flipV="1">
              <a:off x="11266" y="6708"/>
              <a:ext cx="0" cy="959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/>
            <p:cNvCxnSpPr/>
            <p:nvPr/>
          </p:nvCxnSpPr>
          <p:spPr>
            <a:xfrm flipV="1">
              <a:off x="7852" y="6708"/>
              <a:ext cx="0" cy="959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 bldLvl="0" animBg="1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互联网消费金融的特点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3501193" cy="473075"/>
            <a:chOff x="2347" y="2773"/>
            <a:chExt cx="6285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6093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92862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（二）消费金融公司主导型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4" name="矩形 33"/>
          <p:cNvSpPr/>
          <p:nvPr>
            <p:custDataLst>
              <p:tags r:id="rId1"/>
            </p:custDataLst>
          </p:nvPr>
        </p:nvSpPr>
        <p:spPr>
          <a:xfrm>
            <a:off x="779780" y="1570990"/>
            <a:ext cx="10632440" cy="4645660"/>
          </a:xfrm>
          <a:prstGeom prst="rect">
            <a:avLst/>
          </a:prstGeom>
          <a:noFill/>
          <a:ln>
            <a:solidFill>
              <a:schemeClr val="accent5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lt1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4204335" y="939800"/>
            <a:ext cx="307594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图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消费金融公司运作模式</a:t>
            </a:r>
            <a:endParaRPr lang="zh-CN" altLang="en-US" sz="18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1863725" y="2368550"/>
            <a:ext cx="8597900" cy="2961640"/>
            <a:chOff x="2935" y="3730"/>
            <a:chExt cx="13540" cy="4664"/>
          </a:xfrm>
        </p:grpSpPr>
        <p:sp>
          <p:nvSpPr>
            <p:cNvPr id="64" name="圆角矩形 63"/>
            <p:cNvSpPr/>
            <p:nvPr/>
          </p:nvSpPr>
          <p:spPr>
            <a:xfrm>
              <a:off x="2935" y="4025"/>
              <a:ext cx="2835" cy="9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消费金融公司</a:t>
              </a:r>
              <a:endParaRPr lang="zh-CN" altLang="en-US" sz="1600" b="1"/>
            </a:p>
          </p:txBody>
        </p:sp>
        <p:sp>
          <p:nvSpPr>
            <p:cNvPr id="63" name="文本框 62"/>
            <p:cNvSpPr txBox="1"/>
            <p:nvPr/>
          </p:nvSpPr>
          <p:spPr>
            <a:xfrm>
              <a:off x="8585" y="4756"/>
              <a:ext cx="1968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400"/>
                <a:t>提出贷款申请</a:t>
              </a:r>
              <a:endParaRPr lang="zh-CN" altLang="en-US" sz="1400"/>
            </a:p>
          </p:txBody>
        </p:sp>
        <p:sp>
          <p:nvSpPr>
            <p:cNvPr id="2" name="圆角矩形 1"/>
            <p:cNvSpPr/>
            <p:nvPr/>
          </p:nvSpPr>
          <p:spPr>
            <a:xfrm>
              <a:off x="13234" y="4025"/>
              <a:ext cx="2835" cy="9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消费者</a:t>
              </a:r>
              <a:endParaRPr lang="zh-CN" altLang="en-US" sz="1600" b="1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8445" y="3730"/>
              <a:ext cx="2248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400"/>
                <a:t>审核并提供服务</a:t>
              </a:r>
              <a:endParaRPr lang="zh-CN" altLang="en-US" sz="1400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2845" y="5425"/>
              <a:ext cx="969" cy="1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购买商品或服务</a:t>
              </a:r>
              <a:endParaRPr lang="zh-CN" altLang="en-US" sz="140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5505" y="5425"/>
              <a:ext cx="970" cy="1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提供商品或服务</a:t>
              </a:r>
              <a:endParaRPr lang="zh-CN" altLang="en-US" sz="1400"/>
            </a:p>
          </p:txBody>
        </p:sp>
        <p:cxnSp>
          <p:nvCxnSpPr>
            <p:cNvPr id="17" name="直接箭头连接符 16"/>
            <p:cNvCxnSpPr/>
            <p:nvPr/>
          </p:nvCxnSpPr>
          <p:spPr>
            <a:xfrm>
              <a:off x="5901" y="4376"/>
              <a:ext cx="7186" cy="0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/>
            <p:nvPr/>
          </p:nvCxnSpPr>
          <p:spPr>
            <a:xfrm flipH="1">
              <a:off x="5901" y="4590"/>
              <a:ext cx="7186" cy="0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矩形 18"/>
            <p:cNvSpPr/>
            <p:nvPr/>
          </p:nvSpPr>
          <p:spPr>
            <a:xfrm>
              <a:off x="2935" y="7488"/>
              <a:ext cx="2835" cy="907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资金供给方</a:t>
              </a:r>
              <a:endParaRPr lang="zh-CN" altLang="en-US" sz="1600" b="1"/>
            </a:p>
          </p:txBody>
        </p:sp>
        <p:sp>
          <p:nvSpPr>
            <p:cNvPr id="22" name="矩形 21"/>
            <p:cNvSpPr/>
            <p:nvPr/>
          </p:nvSpPr>
          <p:spPr>
            <a:xfrm>
              <a:off x="13234" y="7488"/>
              <a:ext cx="2835" cy="907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线下</a:t>
              </a:r>
              <a:r>
                <a:rPr lang="en-US" altLang="zh-CN" sz="1600" b="1"/>
                <a:t> / </a:t>
              </a:r>
              <a:r>
                <a:rPr lang="zh-CN" altLang="en-US" sz="1600" b="1"/>
                <a:t>线上消费</a:t>
              </a:r>
              <a:endParaRPr lang="zh-CN" altLang="en-US" sz="1600" b="1"/>
            </a:p>
          </p:txBody>
        </p:sp>
        <p:cxnSp>
          <p:nvCxnSpPr>
            <p:cNvPr id="28" name="直接箭头连接符 27"/>
            <p:cNvCxnSpPr/>
            <p:nvPr/>
          </p:nvCxnSpPr>
          <p:spPr>
            <a:xfrm>
              <a:off x="3772" y="5078"/>
              <a:ext cx="0" cy="2195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箭头连接符 28"/>
            <p:cNvCxnSpPr/>
            <p:nvPr/>
          </p:nvCxnSpPr>
          <p:spPr>
            <a:xfrm flipV="1">
              <a:off x="4845" y="5078"/>
              <a:ext cx="0" cy="2195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箭头连接符 29"/>
            <p:cNvCxnSpPr/>
            <p:nvPr/>
          </p:nvCxnSpPr>
          <p:spPr>
            <a:xfrm>
              <a:off x="14080" y="5078"/>
              <a:ext cx="0" cy="2195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箭头连接符 30"/>
            <p:cNvCxnSpPr/>
            <p:nvPr/>
          </p:nvCxnSpPr>
          <p:spPr>
            <a:xfrm flipV="1">
              <a:off x="15153" y="5078"/>
              <a:ext cx="0" cy="2195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 bldLvl="0" animBg="1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互联网消费金融的特点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3501193" cy="473075"/>
            <a:chOff x="2347" y="2773"/>
            <a:chExt cx="6285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6093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92862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（三）传统银行主导型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4" name="矩形 33"/>
          <p:cNvSpPr/>
          <p:nvPr>
            <p:custDataLst>
              <p:tags r:id="rId1"/>
            </p:custDataLst>
          </p:nvPr>
        </p:nvSpPr>
        <p:spPr>
          <a:xfrm>
            <a:off x="5415280" y="1570990"/>
            <a:ext cx="6018530" cy="4645660"/>
          </a:xfrm>
          <a:prstGeom prst="rect">
            <a:avLst/>
          </a:prstGeom>
          <a:noFill/>
          <a:ln>
            <a:solidFill>
              <a:schemeClr val="accent5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lt1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7544435" y="2024380"/>
            <a:ext cx="366458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图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传统银行主导型的运作模式</a:t>
            </a:r>
            <a:endParaRPr lang="zh-CN" altLang="en-US" sz="18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TextBox 6"/>
          <p:cNvSpPr txBox="1"/>
          <p:nvPr>
            <p:custDataLst>
              <p:tags r:id="rId2"/>
            </p:custDataLst>
          </p:nvPr>
        </p:nvSpPr>
        <p:spPr>
          <a:xfrm>
            <a:off x="634365" y="1684020"/>
            <a:ext cx="4469765" cy="4374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传统银行主导型针对的客户群体为银行用户，用户直接下载银行相对应的 APP，审批速度快，产品覆盖面广，并对产品不断升级改造以满足客户需求。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具体运作流程如下，在以往通过抵押房产证或者有价凭证向银行取得贷款的基础上，对贷款流程进行了改进，优化了审批流程和服务模式，银行拓展了消费场景，如图4 所示，通过建立银行网上商城，消费者可以进行分期购买商品。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694045" y="2917190"/>
            <a:ext cx="5507355" cy="2899410"/>
            <a:chOff x="8967" y="3858"/>
            <a:chExt cx="8673" cy="4566"/>
          </a:xfrm>
        </p:grpSpPr>
        <p:sp>
          <p:nvSpPr>
            <p:cNvPr id="64" name="圆角矩形 63"/>
            <p:cNvSpPr/>
            <p:nvPr/>
          </p:nvSpPr>
          <p:spPr>
            <a:xfrm>
              <a:off x="8967" y="4281"/>
              <a:ext cx="2268" cy="6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银行</a:t>
              </a:r>
              <a:endParaRPr lang="zh-CN" altLang="en-US" sz="1600" b="1"/>
            </a:p>
          </p:txBody>
        </p:sp>
        <p:sp>
          <p:nvSpPr>
            <p:cNvPr id="63" name="文本框 62"/>
            <p:cNvSpPr txBox="1"/>
            <p:nvPr/>
          </p:nvSpPr>
          <p:spPr>
            <a:xfrm>
              <a:off x="11741" y="4884"/>
              <a:ext cx="2248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400"/>
                <a:t>审核并发放贷款</a:t>
              </a:r>
              <a:endParaRPr lang="zh-CN" altLang="en-US" sz="1400"/>
            </a:p>
          </p:txBody>
        </p:sp>
        <p:sp>
          <p:nvSpPr>
            <p:cNvPr id="2" name="圆角矩形 1"/>
            <p:cNvSpPr/>
            <p:nvPr/>
          </p:nvSpPr>
          <p:spPr>
            <a:xfrm>
              <a:off x="14530" y="4281"/>
              <a:ext cx="2835" cy="6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消费者</a:t>
              </a:r>
              <a:endParaRPr lang="zh-CN" altLang="en-US" sz="1600" b="1"/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11881" y="3858"/>
              <a:ext cx="1968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400"/>
                <a:t>提出贷款申请</a:t>
              </a:r>
              <a:endParaRPr lang="zh-CN" altLang="en-US" sz="1400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4653" y="5681"/>
              <a:ext cx="969" cy="1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购买商品或服务</a:t>
              </a:r>
              <a:endParaRPr lang="zh-CN" altLang="en-US" sz="140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6337" y="5681"/>
              <a:ext cx="970" cy="1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/>
                <a:t>提供商品或服务</a:t>
              </a:r>
              <a:endParaRPr lang="zh-CN" altLang="en-US" sz="1400"/>
            </a:p>
          </p:txBody>
        </p:sp>
        <p:cxnSp>
          <p:nvCxnSpPr>
            <p:cNvPr id="17" name="直接箭头连接符 16"/>
            <p:cNvCxnSpPr/>
            <p:nvPr/>
          </p:nvCxnSpPr>
          <p:spPr>
            <a:xfrm>
              <a:off x="11403" y="4504"/>
              <a:ext cx="2948" cy="0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/>
            <p:nvPr/>
          </p:nvCxnSpPr>
          <p:spPr>
            <a:xfrm flipH="1">
              <a:off x="11403" y="4718"/>
              <a:ext cx="2948" cy="0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矩形 18"/>
            <p:cNvSpPr/>
            <p:nvPr/>
          </p:nvSpPr>
          <p:spPr>
            <a:xfrm>
              <a:off x="8967" y="7744"/>
              <a:ext cx="2268" cy="68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电商平台</a:t>
              </a:r>
              <a:endParaRPr lang="zh-CN" altLang="en-US" sz="1600" b="1"/>
            </a:p>
          </p:txBody>
        </p:sp>
        <p:sp>
          <p:nvSpPr>
            <p:cNvPr id="22" name="矩形 21"/>
            <p:cNvSpPr/>
            <p:nvPr/>
          </p:nvSpPr>
          <p:spPr>
            <a:xfrm>
              <a:off x="14254" y="7744"/>
              <a:ext cx="3387" cy="68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银行自建网上商城</a:t>
              </a:r>
              <a:endParaRPr lang="zh-CN" altLang="en-US" sz="1600" b="1"/>
            </a:p>
          </p:txBody>
        </p:sp>
        <p:cxnSp>
          <p:nvCxnSpPr>
            <p:cNvPr id="30" name="直接箭头连接符 29"/>
            <p:cNvCxnSpPr/>
            <p:nvPr/>
          </p:nvCxnSpPr>
          <p:spPr>
            <a:xfrm>
              <a:off x="15792" y="5334"/>
              <a:ext cx="0" cy="2195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箭头连接符 30"/>
            <p:cNvCxnSpPr/>
            <p:nvPr/>
          </p:nvCxnSpPr>
          <p:spPr>
            <a:xfrm flipV="1">
              <a:off x="16145" y="5334"/>
              <a:ext cx="0" cy="2195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箭头连接符 4"/>
            <p:cNvCxnSpPr/>
            <p:nvPr/>
          </p:nvCxnSpPr>
          <p:spPr>
            <a:xfrm flipV="1">
              <a:off x="10519" y="5061"/>
              <a:ext cx="4097" cy="2537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箭头连接符 6"/>
            <p:cNvCxnSpPr/>
            <p:nvPr/>
          </p:nvCxnSpPr>
          <p:spPr>
            <a:xfrm flipH="1">
              <a:off x="10844" y="5127"/>
              <a:ext cx="4065" cy="2536"/>
            </a:xfrm>
            <a:prstGeom prst="straightConnector1">
              <a:avLst/>
            </a:prstGeom>
            <a:ln w="190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 bldLvl="0" animBg="1"/>
      <p:bldP spid="35" grpId="0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互联网消费金融的特点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5740620" cy="473075"/>
            <a:chOff x="2347" y="2773"/>
            <a:chExt cx="10305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10113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523049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（四）分期购物平台的互联网消费金融服务模式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TextBox 6"/>
          <p:cNvSpPr txBox="1"/>
          <p:nvPr>
            <p:custDataLst>
              <p:tags r:id="rId1"/>
            </p:custDataLst>
          </p:nvPr>
        </p:nvSpPr>
        <p:spPr>
          <a:xfrm>
            <a:off x="634365" y="1880235"/>
            <a:ext cx="4264025" cy="3959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作为新涌现出来的互联网消费金融服务模式，分期购物平台目前主要针对大学生群体和城市低收入群体。由于目标群体缺乏稳定收入，流动性较强，信用记录不完善等。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因此，在对这部分人征信时，信息不完整或缺失连续性。其盈利模式是通过承受更高的坏账，批量化、规模化审批来降低操作成本并做大规模。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7" name="表格 6"/>
          <p:cNvGraphicFramePr/>
          <p:nvPr>
            <p:custDataLst>
              <p:tags r:id="rId2"/>
            </p:custDataLst>
          </p:nvPr>
        </p:nvGraphicFramePr>
        <p:xfrm>
          <a:off x="5184775" y="1684655"/>
          <a:ext cx="6231890" cy="465772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827405"/>
                <a:gridCol w="2092325"/>
                <a:gridCol w="1661795"/>
                <a:gridCol w="1650365"/>
              </a:tblGrid>
              <a:tr h="51562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</a:t>
                      </a: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类型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特点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B w="12700" cmpd="sng">
                      <a:solidFill>
                        <a:schemeClr val="bg1"/>
                      </a:solidFill>
                      <a:prstDash val="solid"/>
                    </a:lnB>
                    <a:lnTlToBr w="12700">
                      <a:solidFill>
                        <a:schemeClr val="bg1"/>
                      </a:solidFill>
                      <a:prstDash val="soli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电商主导型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消费金融公司主导型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传统银行主导型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6362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目标人群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主要针对电商平台的消费者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银行或其他渠道借不到资金的用户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主要针对银行本身客户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7340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审批程序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审批流程便捷高效，业内领先的人工智能技术，不需要逐笔审核，效率高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审批材料相对简单，一般需要对贷款进行逐笔审核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在银行已开通业务的前提下走贷款相关的流程，效率相对较低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7226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贷款额度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额度相对较小，无法覆盖轻奢消费的用户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借款额度较小切分散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根据借款人的资质而定，资质越高，贷款额度相对较大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7226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资金成本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资金来源于自有资金，银行存款和资产证券化，来源广泛，资本成本低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资金来源渠道广泛，股东投资、资金拆借等，资金成本低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吸收自身的用户的存款，资本成本高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7486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风险控制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依靠电商平台客户消费数据记录审核，风险相对较低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门槛低，风险较高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审核相对全面，有银行做保障，风险相对较低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典型代表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花呗、京东白条等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</a:rPr>
                        <a:t>北银消费金融、中银消费金融等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工行融</a:t>
                      </a:r>
                      <a:r>
                        <a:rPr lang="en-US" altLang="zh-CN" sz="120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B</a:t>
                      </a:r>
                      <a:r>
                        <a:rPr lang="zh-CN" altLang="en-US" sz="120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借、建行善融商务等</a:t>
                      </a:r>
                      <a:endParaRPr lang="zh-CN" altLang="en-US" sz="120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1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4.xml><?xml version="1.0" encoding="utf-8"?>
<p:tagLst xmlns:p="http://schemas.openxmlformats.org/presentationml/2006/main">
  <p:tag name="KSO_WM_UNIT_TABLE_BEAUTIFY" val="smartTable{f03cd5a4-d7d8-4c86-a251-ad747c26cb95}"/>
  <p:tag name="TABLE_ENDDRAG_ORIGIN_RECT" val="386*379"/>
  <p:tag name="TABLE_ENDDRAG_RECT" val="512*132*386*379"/>
</p:tagLst>
</file>

<file path=ppt/tags/tag15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16.xml><?xml version="1.0" encoding="utf-8"?>
<p:tagLst xmlns:p="http://schemas.openxmlformats.org/presentationml/2006/main">
  <p:tag name="KSO_WPP_MARK_KEY" val="68bc1ff6-4103-426b-b112-1e3ff0ad2330"/>
  <p:tag name="COMMONDATA" val="eyJoZGlkIjoiOTRiYWY2ZDYxOTM2OTVmOTUwNjYxNzhkNWNmYTNiNjcifQ==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1055</Words>
  <Application>WPS 演示</Application>
  <PresentationFormat>宽屏</PresentationFormat>
  <Paragraphs>155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互联网消费金融的特点</vt:lpstr>
      <vt:lpstr>互联网消费金融的特点</vt:lpstr>
      <vt:lpstr>互联网消费金融的特点</vt:lpstr>
      <vt:lpstr>互联网消费金融的特点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271</cp:revision>
  <dcterms:created xsi:type="dcterms:W3CDTF">2017-03-04T06:55:00Z</dcterms:created>
  <dcterms:modified xsi:type="dcterms:W3CDTF">2023-06-08T03:34:31Z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D58E132436F04317B341A363B72BD164</vt:lpwstr>
  </property>
  <property fmtid="{D5CDD505-2E9C-101B-9397-08002B2CF9AE}" pid="3" name="KSOProductBuildVer">
    <vt:lpwstr>2052-11.1.0.14309</vt:lpwstr>
  </property>
</Properties>
</file>