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404" r:id="rId4"/>
    <p:sldId id="405" r:id="rId6"/>
    <p:sldId id="406" r:id="rId7"/>
    <p:sldId id="407" r:id="rId8"/>
    <p:sldId id="408" r:id="rId9"/>
    <p:sldId id="409" r:id="rId10"/>
    <p:sldId id="363" r:id="rId11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8" userDrawn="1">
          <p15:clr>
            <a:srgbClr val="A4A3A4"/>
          </p15:clr>
        </p15:guide>
        <p15:guide id="2" pos="38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536A"/>
    <a:srgbClr val="526580"/>
    <a:srgbClr val="FFFFFF"/>
    <a:srgbClr val="F9FAFB"/>
    <a:srgbClr val="DBEFF9"/>
    <a:srgbClr val="55375F"/>
    <a:srgbClr val="442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4662" autoAdjust="0"/>
  </p:normalViewPr>
  <p:slideViewPr>
    <p:cSldViewPr snapToGrid="0" showGuides="1">
      <p:cViewPr varScale="1">
        <p:scale>
          <a:sx n="63" d="100"/>
          <a:sy n="63" d="100"/>
        </p:scale>
        <p:origin x="776" y="48"/>
      </p:cViewPr>
      <p:guideLst>
        <p:guide orient="horz" pos="2238"/>
        <p:guide pos="38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gs" Target="tags/tag19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530" y="1143000"/>
            <a:ext cx="548694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solidFill>
                <a:prstClr val="black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4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2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34114" y="78536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9839" y="10711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3.jpeg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slideLayout" Target="../slideLayouts/slideLayout17.xml"/><Relationship Id="rId6" Type="http://schemas.openxmlformats.org/officeDocument/2006/relationships/image" Target="../media/image4.png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image" Target="../media/image3.jpeg"/><Relationship Id="rId1" Type="http://schemas.openxmlformats.org/officeDocument/2006/relationships/tags" Target="../tags/tag9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7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4.xml"/><Relationship Id="rId2" Type="http://schemas.openxmlformats.org/officeDocument/2006/relationships/tags" Target="../tags/tag18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571948" y="2446150"/>
            <a:ext cx="6229850" cy="1896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5865" b="1" dirty="0">
                <a:solidFill>
                  <a:srgbClr val="43536A"/>
                </a:solidFill>
                <a:cs typeface="+mn-ea"/>
                <a:sym typeface="+mn-lt"/>
              </a:rPr>
              <a:t>互联网保险的运营模式</a:t>
            </a:r>
            <a:endParaRPr kumimoji="1" lang="zh-CN" altLang="en-US" sz="5865" b="1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4" name="平行四边形 3"/>
          <p:cNvSpPr/>
          <p:nvPr>
            <p:custDataLst>
              <p:tags r:id="rId5"/>
            </p:custDataLst>
          </p:nvPr>
        </p:nvSpPr>
        <p:spPr>
          <a:xfrm>
            <a:off x="5571948" y="4569563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主讲人：杨陶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互联网保险的运营模式</a:t>
            </a:r>
            <a:endParaRPr lang="zh-CN" altLang="en-US"/>
          </a:p>
        </p:txBody>
      </p:sp>
      <p:sp>
        <p:nvSpPr>
          <p:cNvPr id="10" name="文本框 59"/>
          <p:cNvSpPr txBox="1"/>
          <p:nvPr/>
        </p:nvSpPr>
        <p:spPr>
          <a:xfrm>
            <a:off x="4551680" y="1978660"/>
            <a:ext cx="6131560" cy="491490"/>
          </a:xfrm>
          <a:prstGeom prst="rect">
            <a:avLst/>
          </a:prstGeom>
          <a:noFill/>
          <a:ln>
            <a:solidFill>
              <a:srgbClr val="526580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171450" indent="0" fontAlgn="auto">
              <a:lnSpc>
                <a:spcPct val="130000"/>
              </a:lnSpc>
              <a:buFont typeface="Wingdings" panose="05000000000000000000" charset="0"/>
              <a:buNone/>
              <a:extLst>
                <a:ext uri="{35155182-B16C-46BC-9424-99874614C6A1}">
                  <wpsdc:marlchars xmlns:wpsdc="http://www.wps.cn/officeDocument/2017/drawingmlCustomData" val="100" checksum="2595161058"/>
                </a:ext>
              </a:extLst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以众安保险为代表的纯网上销售模式。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文本框 7"/>
          <p:cNvSpPr txBox="1"/>
          <p:nvPr/>
        </p:nvSpPr>
        <p:spPr>
          <a:xfrm>
            <a:off x="4551680" y="3720465"/>
            <a:ext cx="6212840" cy="221488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171450" indent="0" fontAlgn="auto">
              <a:lnSpc>
                <a:spcPct val="150000"/>
              </a:lnSpc>
              <a:buFont typeface="Wingdings" panose="05000000000000000000" charset="0"/>
              <a:buNone/>
              <a:extLst>
                <a:ext uri="{35155182-B16C-46BC-9424-99874614C6A1}">
                  <wpsdc:marlchars xmlns:wpsdc="http://www.wps.cn/officeDocument/2017/drawingmlCustomData" val="100" checksum="2595161058"/>
                </a:ext>
              </a:extLst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第三方网络平台包括四类：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628650" lvl="1" indent="0" fontAlgn="auto">
              <a:lnSpc>
                <a:spcPct val="150000"/>
              </a:lnSpc>
              <a:buClr>
                <a:srgbClr val="97ABBD"/>
              </a:buClr>
              <a:buFont typeface="Wingdings" panose="05000000000000000000" charset="0"/>
              <a:buChar char="l"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一是信息类网络平台；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628650" lvl="1" indent="0" fontAlgn="auto">
              <a:lnSpc>
                <a:spcPct val="150000"/>
              </a:lnSpc>
              <a:buClr>
                <a:srgbClr val="97ABBD"/>
              </a:buClr>
              <a:buFont typeface="Wingdings" panose="05000000000000000000" charset="0"/>
              <a:buChar char="l"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二是电商平台；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628650" lvl="1" indent="0" fontAlgn="auto">
              <a:lnSpc>
                <a:spcPct val="150000"/>
              </a:lnSpc>
              <a:buClr>
                <a:srgbClr val="97ABBD"/>
              </a:buClr>
              <a:buFont typeface="Wingdings" panose="05000000000000000000" charset="0"/>
              <a:buChar char="l"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三是第三方保险专业中介平台；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628650" lvl="1" indent="0" fontAlgn="auto">
              <a:lnSpc>
                <a:spcPct val="150000"/>
              </a:lnSpc>
              <a:buClr>
                <a:srgbClr val="97ABBD"/>
              </a:buClr>
              <a:buFont typeface="Wingdings" panose="05000000000000000000" charset="0"/>
              <a:buChar char="l"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四是销售特定产品和服务的平台。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2015272" y="1491189"/>
            <a:ext cx="1461552" cy="1082495"/>
            <a:chOff x="562959" y="1254450"/>
            <a:chExt cx="1133852" cy="839787"/>
          </a:xfrm>
          <a:solidFill>
            <a:srgbClr val="526580"/>
          </a:solidFill>
        </p:grpSpPr>
        <p:sp>
          <p:nvSpPr>
            <p:cNvPr id="17" name="等腰三角形 46"/>
            <p:cNvSpPr>
              <a:spLocks noChangeArrowheads="1"/>
            </p:cNvSpPr>
            <p:nvPr/>
          </p:nvSpPr>
          <p:spPr bwMode="auto">
            <a:xfrm>
              <a:off x="1482715" y="1847484"/>
              <a:ext cx="214096" cy="246664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</p:spPr>
          <p:txBody>
            <a:bodyPr anchor="ctr"/>
            <a:lstStyle/>
            <a:p>
              <a:pPr algn="ctr"/>
              <a:endParaRPr lang="zh-CN" altLang="zh-CN" sz="200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18" name="矩形 44"/>
            <p:cNvSpPr>
              <a:spLocks noChangeArrowheads="1"/>
            </p:cNvSpPr>
            <p:nvPr/>
          </p:nvSpPr>
          <p:spPr bwMode="auto">
            <a:xfrm>
              <a:off x="562959" y="1254450"/>
              <a:ext cx="919426" cy="839787"/>
            </a:xfrm>
            <a:prstGeom prst="rect">
              <a:avLst/>
            </a:prstGeom>
            <a:grpFill/>
            <a:ln>
              <a:noFill/>
            </a:ln>
          </p:spPr>
          <p:txBody>
            <a:bodyPr anchor="ctr"/>
            <a:lstStyle/>
            <a:p>
              <a:pPr algn="ctr"/>
              <a:r>
                <a:rPr lang="en-US" altLang="zh-CN" sz="4000" b="1" dirty="0">
                  <a:solidFill>
                    <a:schemeClr val="bg1"/>
                  </a:solidFill>
                  <a:cs typeface="+mn-ea"/>
                  <a:sym typeface="+mn-lt"/>
                </a:rPr>
                <a:t>1</a:t>
              </a:r>
              <a:endParaRPr lang="zh-CN" altLang="en-US" sz="40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9" name="TextBox 76"/>
          <p:cNvSpPr txBox="1"/>
          <p:nvPr/>
        </p:nvSpPr>
        <p:spPr>
          <a:xfrm>
            <a:off x="1112520" y="2666365"/>
            <a:ext cx="3009900" cy="398780"/>
          </a:xfrm>
          <a:prstGeom prst="rect">
            <a:avLst/>
          </a:prstGeom>
          <a:solidFill>
            <a:srgbClr val="52658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zh-CN" sz="2000" dirty="0">
                <a:solidFill>
                  <a:schemeClr val="bg1"/>
                </a:solidFill>
              </a:rPr>
              <a:t>保险公司自建官方网站</a:t>
            </a:r>
            <a:endParaRPr lang="zh-CN" altLang="zh-CN" sz="2000" dirty="0">
              <a:solidFill>
                <a:schemeClr val="bg1"/>
              </a:solidFill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2024546" y="4031189"/>
            <a:ext cx="1452027" cy="1085555"/>
            <a:chOff x="562959" y="1254450"/>
            <a:chExt cx="1126462" cy="842161"/>
          </a:xfrm>
          <a:solidFill>
            <a:schemeClr val="accent2"/>
          </a:solidFill>
        </p:grpSpPr>
        <p:sp>
          <p:nvSpPr>
            <p:cNvPr id="21" name="等腰三角形 46"/>
            <p:cNvSpPr>
              <a:spLocks noChangeArrowheads="1"/>
            </p:cNvSpPr>
            <p:nvPr/>
          </p:nvSpPr>
          <p:spPr bwMode="auto">
            <a:xfrm>
              <a:off x="1475325" y="1849947"/>
              <a:ext cx="214096" cy="246664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</p:spPr>
          <p:txBody>
            <a:bodyPr anchor="ctr"/>
            <a:lstStyle/>
            <a:p>
              <a:pPr algn="ctr"/>
              <a:endParaRPr lang="zh-CN" altLang="zh-CN" sz="200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22" name="矩形 44"/>
            <p:cNvSpPr>
              <a:spLocks noChangeArrowheads="1"/>
            </p:cNvSpPr>
            <p:nvPr/>
          </p:nvSpPr>
          <p:spPr bwMode="auto">
            <a:xfrm>
              <a:off x="562959" y="1254450"/>
              <a:ext cx="919426" cy="839787"/>
            </a:xfrm>
            <a:prstGeom prst="rect">
              <a:avLst/>
            </a:prstGeom>
            <a:grpFill/>
            <a:ln>
              <a:noFill/>
            </a:ln>
          </p:spPr>
          <p:txBody>
            <a:bodyPr anchor="ctr"/>
            <a:lstStyle/>
            <a:p>
              <a:pPr algn="ctr"/>
              <a:r>
                <a:rPr lang="en-US" altLang="zh-CN" sz="4000" b="1" dirty="0">
                  <a:solidFill>
                    <a:schemeClr val="bg1"/>
                  </a:solidFill>
                  <a:cs typeface="+mn-ea"/>
                  <a:sym typeface="+mn-lt"/>
                </a:rPr>
                <a:t>2</a:t>
              </a:r>
              <a:endParaRPr lang="zh-CN" altLang="en-US" sz="40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3" name="TextBox 81"/>
          <p:cNvSpPr txBox="1"/>
          <p:nvPr/>
        </p:nvSpPr>
        <p:spPr>
          <a:xfrm>
            <a:off x="1572961" y="5193665"/>
            <a:ext cx="2088232" cy="39878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zh-CN" sz="2000" dirty="0">
                <a:solidFill>
                  <a:schemeClr val="bg1"/>
                </a:solidFill>
              </a:rPr>
              <a:t>第三方平台</a:t>
            </a:r>
            <a:endParaRPr lang="zh-CN" altLang="zh-C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19" grpId="0" bldLvl="0" animBg="1"/>
      <p:bldP spid="2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571948" y="2446150"/>
            <a:ext cx="6229850" cy="1896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5865" b="1" dirty="0">
                <a:solidFill>
                  <a:srgbClr val="43536A"/>
                </a:solidFill>
                <a:cs typeface="+mn-ea"/>
                <a:sym typeface="+mn-lt"/>
              </a:rPr>
              <a:t>传统保险和互联网保险运营模式比较</a:t>
            </a:r>
            <a:endParaRPr kumimoji="1" lang="zh-CN" altLang="en-US" sz="5865" b="1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4" name="平行四边形 3"/>
          <p:cNvSpPr/>
          <p:nvPr>
            <p:custDataLst>
              <p:tags r:id="rId5"/>
            </p:custDataLst>
          </p:nvPr>
        </p:nvSpPr>
        <p:spPr>
          <a:xfrm>
            <a:off x="5571948" y="4569563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主讲人：杨陶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  <p:pic>
        <p:nvPicPr>
          <p:cNvPr id="5" name="图片 4" descr="logo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54701" y="210547"/>
            <a:ext cx="2366141" cy="524869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934720" y="1664335"/>
            <a:ext cx="10323830" cy="24110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传统保险和互联网保险运营模式比较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3779171" cy="473075"/>
            <a:chOff x="2347" y="2773"/>
            <a:chExt cx="6784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6592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335216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（一）组织构架比较（卢俊）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" name="TextBox 6"/>
          <p:cNvSpPr txBox="1"/>
          <p:nvPr>
            <p:custDataLst>
              <p:tags r:id="rId1"/>
            </p:custDataLst>
          </p:nvPr>
        </p:nvSpPr>
        <p:spPr>
          <a:xfrm>
            <a:off x="1362075" y="1929130"/>
            <a:ext cx="9467850" cy="1881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我国传统保险公司普遍采用的组织架构有职能制、直线职能制和事业部制组织结构。</a:t>
            </a:r>
            <a:endParaRPr lang="zh-CN" altLang="zh-CN" sz="1800" b="1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除此以外，国内大部分保险公司还有遍及全国城乡的机构网点，以人保财险为例，机构网点涵盖全国有一万多个，超过三百个服务中心，两万四千个乡镇保险保险服务站，还有二十八万个村级保险服务点。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TextBox 6"/>
          <p:cNvSpPr txBox="1"/>
          <p:nvPr>
            <p:custDataLst>
              <p:tags r:id="rId2"/>
            </p:custDataLst>
          </p:nvPr>
        </p:nvSpPr>
        <p:spPr>
          <a:xfrm>
            <a:off x="934720" y="4789170"/>
            <a:ext cx="5066030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在组织架构上，传统保险公司的组织架构管理权力集中，方便统一管理，但却较为庞大臃肿。层级和分支机构众多，极具规模但不灵活。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7"/>
          <p:cNvSpPr txBox="1"/>
          <p:nvPr/>
        </p:nvSpPr>
        <p:spPr>
          <a:xfrm>
            <a:off x="934720" y="4366260"/>
            <a:ext cx="5066665" cy="36830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171450" indent="0" fontAlgn="auto">
              <a:lnSpc>
                <a:spcPct val="100000"/>
              </a:lnSpc>
              <a:buFont typeface="Wingdings" panose="05000000000000000000" charset="0"/>
              <a:buNone/>
              <a:extLst>
                <a:ext uri="{35155182-B16C-46BC-9424-99874614C6A1}">
                  <wpsdc:marlchars xmlns:wpsdc="http://www.wps.cn/officeDocument/2017/drawingmlCustomData" val="100" checksum="2595161058"/>
                </a:ext>
              </a:extLst>
            </a:pPr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传统保险公司</a:t>
            </a:r>
            <a:endParaRPr lang="zh-CN" altLang="en-US" sz="18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TextBox 6"/>
          <p:cNvSpPr txBox="1"/>
          <p:nvPr>
            <p:custDataLst>
              <p:tags r:id="rId3"/>
            </p:custDataLst>
          </p:nvPr>
        </p:nvSpPr>
        <p:spPr>
          <a:xfrm>
            <a:off x="6570980" y="4789170"/>
            <a:ext cx="4688205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互联网保险公司的组织架构比较简单，大部分以知识型技术型人员为核心，分层少信息传递速度快，主管人员身兼多职。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文本框 7"/>
          <p:cNvSpPr txBox="1"/>
          <p:nvPr/>
        </p:nvSpPr>
        <p:spPr>
          <a:xfrm>
            <a:off x="6570345" y="4366260"/>
            <a:ext cx="4688840" cy="36830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171450" indent="0" fontAlgn="auto">
              <a:lnSpc>
                <a:spcPct val="100000"/>
              </a:lnSpc>
              <a:buFont typeface="Wingdings" panose="05000000000000000000" charset="0"/>
              <a:buNone/>
              <a:extLst>
                <a:ext uri="{35155182-B16C-46BC-9424-99874614C6A1}">
                  <wpsdc:marlchars xmlns:wpsdc="http://www.wps.cn/officeDocument/2017/drawingmlCustomData" val="100" checksum="2595161058"/>
                </a:ext>
              </a:extLst>
            </a:pPr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互联网保险公司</a:t>
            </a:r>
            <a:endParaRPr lang="zh-CN" altLang="en-US" sz="18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12" grpId="0"/>
      <p:bldP spid="10" grpId="0" uiExpand="1" build="p"/>
      <p:bldP spid="2" grpId="0" uiExpand="1" build="p"/>
      <p:bldP spid="4" grpId="0" bldLvl="0" animBg="1"/>
      <p:bldP spid="5" grpId="0" uiExpand="1" build="p"/>
      <p:bldP spid="7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传统保险和互联网保险运营模式比较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3779171" cy="473075"/>
            <a:chOff x="2347" y="2773"/>
            <a:chExt cx="6784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6592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311531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（二） 业务模式比较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4" name="矩形 33"/>
          <p:cNvSpPr/>
          <p:nvPr>
            <p:custDataLst>
              <p:tags r:id="rId1"/>
            </p:custDataLst>
          </p:nvPr>
        </p:nvSpPr>
        <p:spPr>
          <a:xfrm>
            <a:off x="779780" y="1570990"/>
            <a:ext cx="10632440" cy="4645660"/>
          </a:xfrm>
          <a:prstGeom prst="rect">
            <a:avLst/>
          </a:prstGeom>
          <a:noFill/>
          <a:ln>
            <a:solidFill>
              <a:schemeClr val="accent5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lt1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4493895" y="945515"/>
            <a:ext cx="307594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图</a:t>
            </a:r>
            <a:r>
              <a:rPr lang="en-US" altLang="zh-CN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传统保险业务模式流程</a:t>
            </a:r>
            <a:endParaRPr lang="zh-CN" altLang="en-US" sz="18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1147445" y="2147570"/>
            <a:ext cx="9919970" cy="3634105"/>
            <a:chOff x="1807" y="3382"/>
            <a:chExt cx="15622" cy="5723"/>
          </a:xfrm>
        </p:grpSpPr>
        <p:sp>
          <p:nvSpPr>
            <p:cNvPr id="30" name="文本框 29"/>
            <p:cNvSpPr txBox="1"/>
            <p:nvPr/>
          </p:nvSpPr>
          <p:spPr>
            <a:xfrm>
              <a:off x="9163" y="7906"/>
              <a:ext cx="2448" cy="4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/>
                <a:t>前端控制更有价值</a:t>
              </a:r>
              <a:endParaRPr lang="zh-CN" altLang="en-US"/>
            </a:p>
          </p:txBody>
        </p:sp>
        <p:grpSp>
          <p:nvGrpSpPr>
            <p:cNvPr id="60" name="组合 59"/>
            <p:cNvGrpSpPr/>
            <p:nvPr/>
          </p:nvGrpSpPr>
          <p:grpSpPr>
            <a:xfrm>
              <a:off x="1807" y="3382"/>
              <a:ext cx="2268" cy="5723"/>
              <a:chOff x="1855" y="3366"/>
              <a:chExt cx="2268" cy="5723"/>
            </a:xfrm>
          </p:grpSpPr>
          <p:sp>
            <p:nvSpPr>
              <p:cNvPr id="3" name="流程图: 过程 2"/>
              <p:cNvSpPr/>
              <p:nvPr/>
            </p:nvSpPr>
            <p:spPr>
              <a:xfrm>
                <a:off x="1855" y="4797"/>
                <a:ext cx="2268" cy="680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/>
                  <a:t>广告</a:t>
                </a:r>
                <a:endParaRPr lang="zh-CN" altLang="en-US" sz="1400"/>
              </a:p>
            </p:txBody>
          </p:sp>
          <p:sp>
            <p:nvSpPr>
              <p:cNvPr id="9" name="圆角矩形 8"/>
              <p:cNvSpPr/>
              <p:nvPr/>
            </p:nvSpPr>
            <p:spPr>
              <a:xfrm>
                <a:off x="1855" y="3366"/>
                <a:ext cx="2268" cy="90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b="1"/>
                  <a:t>展业</a:t>
                </a:r>
                <a:endParaRPr lang="zh-CN" altLang="en-US" sz="1600" b="1"/>
              </a:p>
            </p:txBody>
          </p:sp>
          <p:sp>
            <p:nvSpPr>
              <p:cNvPr id="13" name="流程图: 过程 12"/>
              <p:cNvSpPr/>
              <p:nvPr/>
            </p:nvSpPr>
            <p:spPr>
              <a:xfrm>
                <a:off x="1855" y="6001"/>
                <a:ext cx="2268" cy="680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/>
                  <a:t>宣传</a:t>
                </a:r>
                <a:endParaRPr lang="zh-CN" altLang="en-US" sz="1400"/>
              </a:p>
            </p:txBody>
          </p:sp>
          <p:sp>
            <p:nvSpPr>
              <p:cNvPr id="17" name="流程图: 过程 16"/>
              <p:cNvSpPr/>
              <p:nvPr/>
            </p:nvSpPr>
            <p:spPr>
              <a:xfrm>
                <a:off x="1855" y="7205"/>
                <a:ext cx="2268" cy="680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/>
                  <a:t>代理人</a:t>
                </a:r>
                <a:endParaRPr lang="zh-CN" altLang="en-US" sz="1400"/>
              </a:p>
            </p:txBody>
          </p:sp>
          <p:sp>
            <p:nvSpPr>
              <p:cNvPr id="22" name="流程图: 过程 21"/>
              <p:cNvSpPr/>
              <p:nvPr/>
            </p:nvSpPr>
            <p:spPr>
              <a:xfrm>
                <a:off x="1855" y="8409"/>
                <a:ext cx="2268" cy="680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>
                    <a:sym typeface="+mn-ea"/>
                  </a:rPr>
                  <a:t>中介渠道</a:t>
                </a:r>
                <a:endParaRPr lang="zh-CN" altLang="en-US" sz="1400">
                  <a:sym typeface="+mn-ea"/>
                </a:endParaRPr>
              </a:p>
            </p:txBody>
          </p:sp>
        </p:grpSp>
        <p:cxnSp>
          <p:nvCxnSpPr>
            <p:cNvPr id="39" name="肘形连接符 38"/>
            <p:cNvCxnSpPr/>
            <p:nvPr/>
          </p:nvCxnSpPr>
          <p:spPr>
            <a:xfrm rot="5400000" flipV="1">
              <a:off x="9219" y="4557"/>
              <a:ext cx="2336" cy="4208"/>
            </a:xfrm>
            <a:prstGeom prst="bentConnector2">
              <a:avLst/>
            </a:prstGeom>
            <a:ln w="2540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组合 58"/>
            <p:cNvGrpSpPr/>
            <p:nvPr/>
          </p:nvGrpSpPr>
          <p:grpSpPr>
            <a:xfrm>
              <a:off x="4478" y="3382"/>
              <a:ext cx="2268" cy="3315"/>
              <a:chOff x="5123" y="3366"/>
              <a:chExt cx="2268" cy="3315"/>
            </a:xfrm>
          </p:grpSpPr>
          <p:sp>
            <p:nvSpPr>
              <p:cNvPr id="11" name="流程图: 过程 10"/>
              <p:cNvSpPr/>
              <p:nvPr/>
            </p:nvSpPr>
            <p:spPr>
              <a:xfrm>
                <a:off x="5123" y="4797"/>
                <a:ext cx="2268" cy="680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/>
                  <a:t>需求分析</a:t>
                </a:r>
                <a:endParaRPr lang="zh-CN" altLang="en-US" sz="1400"/>
              </a:p>
            </p:txBody>
          </p:sp>
          <p:sp>
            <p:nvSpPr>
              <p:cNvPr id="24" name="圆角矩形 23"/>
              <p:cNvSpPr/>
              <p:nvPr/>
            </p:nvSpPr>
            <p:spPr>
              <a:xfrm>
                <a:off x="5123" y="3366"/>
                <a:ext cx="2268" cy="90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b="1"/>
                  <a:t>投保</a:t>
                </a:r>
                <a:endParaRPr lang="zh-CN" altLang="en-US" sz="1600" b="1"/>
              </a:p>
            </p:txBody>
          </p:sp>
          <p:sp>
            <p:nvSpPr>
              <p:cNvPr id="25" name="流程图: 过程 24"/>
              <p:cNvSpPr/>
              <p:nvPr/>
            </p:nvSpPr>
            <p:spPr>
              <a:xfrm>
                <a:off x="5123" y="6001"/>
                <a:ext cx="2268" cy="680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/>
                  <a:t>险种选择</a:t>
                </a:r>
                <a:endParaRPr lang="zh-CN" altLang="en-US" sz="1400"/>
              </a:p>
            </p:txBody>
          </p:sp>
        </p:grpSp>
        <p:grpSp>
          <p:nvGrpSpPr>
            <p:cNvPr id="58" name="组合 57"/>
            <p:cNvGrpSpPr/>
            <p:nvPr/>
          </p:nvGrpSpPr>
          <p:grpSpPr>
            <a:xfrm>
              <a:off x="7149" y="3382"/>
              <a:ext cx="2268" cy="2111"/>
              <a:chOff x="8325" y="3366"/>
              <a:chExt cx="2268" cy="2111"/>
            </a:xfrm>
          </p:grpSpPr>
          <p:sp>
            <p:nvSpPr>
              <p:cNvPr id="28" name="流程图: 过程 27"/>
              <p:cNvSpPr/>
              <p:nvPr/>
            </p:nvSpPr>
            <p:spPr>
              <a:xfrm>
                <a:off x="8325" y="4797"/>
                <a:ext cx="2268" cy="680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/>
                  <a:t>风险控制</a:t>
                </a:r>
                <a:endParaRPr lang="zh-CN" altLang="en-US" sz="1400"/>
              </a:p>
            </p:txBody>
          </p:sp>
          <p:sp>
            <p:nvSpPr>
              <p:cNvPr id="29" name="圆角矩形 28"/>
              <p:cNvSpPr/>
              <p:nvPr/>
            </p:nvSpPr>
            <p:spPr>
              <a:xfrm>
                <a:off x="8325" y="3366"/>
                <a:ext cx="2268" cy="90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b="1"/>
                  <a:t>核保</a:t>
                </a:r>
                <a:endParaRPr lang="zh-CN" altLang="en-US" sz="1600" b="1"/>
              </a:p>
            </p:txBody>
          </p:sp>
        </p:grpSp>
        <p:grpSp>
          <p:nvGrpSpPr>
            <p:cNvPr id="57" name="组合 56"/>
            <p:cNvGrpSpPr/>
            <p:nvPr/>
          </p:nvGrpSpPr>
          <p:grpSpPr>
            <a:xfrm>
              <a:off x="9820" y="3382"/>
              <a:ext cx="2268" cy="3315"/>
              <a:chOff x="11528" y="3366"/>
              <a:chExt cx="2268" cy="3315"/>
            </a:xfrm>
          </p:grpSpPr>
          <p:sp>
            <p:nvSpPr>
              <p:cNvPr id="46" name="流程图: 过程 45"/>
              <p:cNvSpPr/>
              <p:nvPr/>
            </p:nvSpPr>
            <p:spPr>
              <a:xfrm>
                <a:off x="11528" y="4797"/>
                <a:ext cx="2268" cy="680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/>
                  <a:t>趸缴</a:t>
                </a:r>
                <a:endParaRPr lang="zh-CN" altLang="en-US" sz="1400"/>
              </a:p>
            </p:txBody>
          </p:sp>
          <p:sp>
            <p:nvSpPr>
              <p:cNvPr id="47" name="圆角矩形 46"/>
              <p:cNvSpPr/>
              <p:nvPr/>
            </p:nvSpPr>
            <p:spPr>
              <a:xfrm>
                <a:off x="11528" y="3366"/>
                <a:ext cx="2268" cy="90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b="1"/>
                  <a:t>缴费</a:t>
                </a:r>
                <a:endParaRPr lang="zh-CN" altLang="en-US" sz="1600" b="1"/>
              </a:p>
            </p:txBody>
          </p:sp>
          <p:sp>
            <p:nvSpPr>
              <p:cNvPr id="48" name="流程图: 过程 47"/>
              <p:cNvSpPr/>
              <p:nvPr/>
            </p:nvSpPr>
            <p:spPr>
              <a:xfrm>
                <a:off x="11528" y="6001"/>
                <a:ext cx="2268" cy="680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/>
                  <a:t>期缴</a:t>
                </a:r>
                <a:endParaRPr lang="zh-CN" altLang="en-US" sz="1400"/>
              </a:p>
            </p:txBody>
          </p:sp>
          <p:sp>
            <p:nvSpPr>
              <p:cNvPr id="64" name="圆角矩形 63"/>
              <p:cNvSpPr/>
              <p:nvPr/>
            </p:nvSpPr>
            <p:spPr>
              <a:xfrm>
                <a:off x="11528" y="3366"/>
                <a:ext cx="2268" cy="90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b="1"/>
                  <a:t>缴费</a:t>
                </a:r>
                <a:endParaRPr lang="zh-CN" altLang="en-US" sz="1600" b="1"/>
              </a:p>
            </p:txBody>
          </p:sp>
          <p:sp>
            <p:nvSpPr>
              <p:cNvPr id="65" name="流程图: 过程 64"/>
              <p:cNvSpPr/>
              <p:nvPr/>
            </p:nvSpPr>
            <p:spPr>
              <a:xfrm>
                <a:off x="11528" y="6001"/>
                <a:ext cx="2268" cy="680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/>
                  <a:t>期缴</a:t>
                </a:r>
                <a:endParaRPr lang="zh-CN" altLang="en-US" sz="1400"/>
              </a:p>
            </p:txBody>
          </p:sp>
        </p:grpSp>
        <p:grpSp>
          <p:nvGrpSpPr>
            <p:cNvPr id="56" name="组合 55"/>
            <p:cNvGrpSpPr/>
            <p:nvPr/>
          </p:nvGrpSpPr>
          <p:grpSpPr>
            <a:xfrm>
              <a:off x="12491" y="3382"/>
              <a:ext cx="2268" cy="5055"/>
              <a:chOff x="14731" y="3366"/>
              <a:chExt cx="2268" cy="5055"/>
            </a:xfrm>
          </p:grpSpPr>
          <p:sp>
            <p:nvSpPr>
              <p:cNvPr id="51" name="流程图: 过程 50"/>
              <p:cNvSpPr/>
              <p:nvPr/>
            </p:nvSpPr>
            <p:spPr>
              <a:xfrm>
                <a:off x="14731" y="4797"/>
                <a:ext cx="2268" cy="680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/>
                  <a:t>责任认定</a:t>
                </a:r>
                <a:endParaRPr lang="zh-CN" altLang="en-US" sz="1400"/>
              </a:p>
            </p:txBody>
          </p:sp>
          <p:sp>
            <p:nvSpPr>
              <p:cNvPr id="52" name="圆角矩形 51"/>
              <p:cNvSpPr/>
              <p:nvPr/>
            </p:nvSpPr>
            <p:spPr>
              <a:xfrm>
                <a:off x="14731" y="3366"/>
                <a:ext cx="2268" cy="90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b="1"/>
                  <a:t>核赔</a:t>
                </a:r>
                <a:endParaRPr lang="zh-CN" altLang="en-US" sz="1600" b="1"/>
              </a:p>
            </p:txBody>
          </p:sp>
          <p:sp>
            <p:nvSpPr>
              <p:cNvPr id="53" name="流程图: 过程 52"/>
              <p:cNvSpPr/>
              <p:nvPr/>
            </p:nvSpPr>
            <p:spPr>
              <a:xfrm>
                <a:off x="14731" y="6001"/>
                <a:ext cx="2268" cy="680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/>
                  <a:t>赔付方案</a:t>
                </a:r>
                <a:endParaRPr lang="zh-CN" altLang="en-US" sz="1400"/>
              </a:p>
            </p:txBody>
          </p:sp>
          <p:sp>
            <p:nvSpPr>
              <p:cNvPr id="54" name="流程图: 过程 53"/>
              <p:cNvSpPr/>
              <p:nvPr/>
            </p:nvSpPr>
            <p:spPr>
              <a:xfrm>
                <a:off x="14731" y="7205"/>
                <a:ext cx="2268" cy="1216"/>
              </a:xfrm>
              <a:prstGeom prst="flowChartProcess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400"/>
                  <a:t>赔付率控制与</a:t>
                </a:r>
                <a:endParaRPr lang="zh-CN" altLang="en-US" sz="1400"/>
              </a:p>
              <a:p>
                <a:pPr algn="ctr"/>
                <a:r>
                  <a:rPr lang="zh-CN" altLang="en-US" sz="1400"/>
                  <a:t>企业形象平衡</a:t>
                </a:r>
                <a:endParaRPr lang="zh-CN" altLang="en-US" sz="1400"/>
              </a:p>
            </p:txBody>
          </p:sp>
        </p:grpSp>
        <p:sp>
          <p:nvSpPr>
            <p:cNvPr id="61" name="圆角矩形 60"/>
            <p:cNvSpPr/>
            <p:nvPr/>
          </p:nvSpPr>
          <p:spPr>
            <a:xfrm>
              <a:off x="15162" y="3382"/>
              <a:ext cx="2267" cy="90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/>
                <a:t>理赔</a:t>
              </a:r>
              <a:endParaRPr lang="zh-CN" altLang="en-US" sz="1600" b="1"/>
            </a:p>
          </p:txBody>
        </p:sp>
        <p:sp>
          <p:nvSpPr>
            <p:cNvPr id="63" name="文本框 62"/>
            <p:cNvSpPr txBox="1"/>
            <p:nvPr/>
          </p:nvSpPr>
          <p:spPr>
            <a:xfrm>
              <a:off x="9163" y="7906"/>
              <a:ext cx="2448" cy="4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/>
                <a:t>前端控制更有价值</a:t>
              </a:r>
              <a:endParaRPr lang="zh-CN" altLang="en-US"/>
            </a:p>
          </p:txBody>
        </p:sp>
      </p:grp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4" grpId="0" bldLvl="0" animBg="1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传统保险和互联网保险运营模式比较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3779171" cy="473075"/>
            <a:chOff x="2347" y="2773"/>
            <a:chExt cx="6784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6592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311531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（三） 盈利模式比较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93895" y="945515"/>
            <a:ext cx="386016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表</a:t>
            </a:r>
            <a:r>
              <a:rPr lang="en-US" altLang="zh-CN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传统或互联网保险业盈利模式</a:t>
            </a:r>
            <a:endParaRPr lang="zh-CN" altLang="en-US" sz="18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775970" y="1684655"/>
          <a:ext cx="10640695" cy="464883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242185"/>
                <a:gridCol w="3543300"/>
                <a:gridCol w="4855210"/>
              </a:tblGrid>
              <a:tr h="5156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传统或互联网保险模式</a:t>
                      </a:r>
                      <a:endParaRPr lang="zh-CN" altLang="en-US" sz="1400"/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具体例子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盈利模式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76009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传统保险公司</a:t>
                      </a:r>
                      <a:endParaRPr lang="zh-CN" altLang="en-US" sz="1400"/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中国平安、中国人保财险等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/>
                        <a:t>通过研发保险产品并销售出去，利润来源为死差益、利差益、费差益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77533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保险公司官网网站</a:t>
                      </a:r>
                      <a:endParaRPr lang="zh-CN" altLang="en-US" sz="1400"/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各大保险公司都有自己的官网直销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/>
                        <a:t>利用网络销售做渠道，保险产品价格比线下其他代理渠道低很多，节省佣金。而且网络也有很好的品牌和广告效应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62039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第三方电子商务平台</a:t>
                      </a:r>
                      <a:endParaRPr lang="zh-CN" altLang="en-US" sz="1400"/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淘宝、京东、慧择保险网、中民保险网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/>
                        <a:t>通过收取广告费用、技术费用等方式盈利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5581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保险搜索比价</a:t>
                      </a:r>
                      <a:endParaRPr lang="zh-CN" altLang="en-US" sz="1400"/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靠谱保、富脑袋、向日葵保险网、大家保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/>
                        <a:t>提供搜索比价或</a:t>
                      </a:r>
                      <a:r>
                        <a:rPr lang="en-US" altLang="zh-CN" sz="1400"/>
                        <a:t>O2O</a:t>
                      </a:r>
                      <a:r>
                        <a:rPr lang="zh-CN" altLang="en-US" sz="1400"/>
                        <a:t>导购服务收取佣金或者广告费用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84137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专业互联网保险公司</a:t>
                      </a:r>
                      <a:endParaRPr lang="zh-CN" altLang="en-US" sz="1400"/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众安保险、易安、安心、泰康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/>
                        <a:t>通过研发保险产品将并销售出去，利润来源为死差益、利差益、费差益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互联网互助保险组织</a:t>
                      </a:r>
                      <a:endParaRPr lang="zh-CN" altLang="en-US" sz="1400"/>
                    </a:p>
                  </a:txBody>
                  <a:tcPr anchor="ctr"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/>
                        <a:t>抗癌公社、</a:t>
                      </a:r>
                      <a:r>
                        <a:rPr lang="en-US" altLang="zh-CN" sz="1400"/>
                        <a:t>E</a:t>
                      </a:r>
                      <a:r>
                        <a:rPr lang="zh-CN" altLang="en-US" sz="1400"/>
                        <a:t>互助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400"/>
                        <a:t>广告服务或其他增值服务</a:t>
                      </a:r>
                      <a:endParaRPr lang="zh-CN" altLang="en-US" sz="1400"/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T w="12700" cmpd="sng">
                      <a:solidFill>
                        <a:schemeClr val="bg1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/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2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23783" y="2272061"/>
            <a:ext cx="62298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感谢观看 </a:t>
            </a:r>
            <a:r>
              <a:rPr kumimoji="1" lang="en-US" altLang="zh-CN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THANK YOU!</a:t>
            </a:r>
            <a:endParaRPr kumimoji="1" lang="en-US" altLang="zh-CN" sz="7200" b="1" dirty="0">
              <a:solidFill>
                <a:prstClr val="white">
                  <a:lumMod val="50000"/>
                </a:prstClr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963533" y="1860942"/>
            <a:ext cx="4992812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265" dirty="0">
                <a:solidFill>
                  <a:schemeClr val="accent1"/>
                </a:solidFill>
                <a:latin typeface="Agency FB" panose="020B0503020202020204" pitchFamily="34" charset="0"/>
                <a:cs typeface="+mn-ea"/>
                <a:sym typeface="+mn-lt"/>
              </a:rPr>
              <a:t>BUSINESS POWERPOINT</a:t>
            </a:r>
            <a:endParaRPr kumimoji="1" lang="en-US" altLang="zh-CN" sz="4265" dirty="0">
              <a:solidFill>
                <a:schemeClr val="accent1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rgbClr val="DBEFF9">
                  <a:lumMod val="25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tags/tag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10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1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12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1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6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7.xml><?xml version="1.0" encoding="utf-8"?>
<p:tagLst xmlns:p="http://schemas.openxmlformats.org/presentationml/2006/main">
  <p:tag name="KSO_WM_UNIT_TABLE_BEAUTIFY" val="smartTable{f03cd5a4-d7d8-4c86-a251-ad747c26cb95}"/>
  <p:tag name="TABLE_ENDDRAG_ORIGIN_RECT" val="822*341"/>
  <p:tag name="TABLE_ENDDRAG_RECT" val="68*140*822*341"/>
</p:tagLst>
</file>

<file path=ppt/tags/tag18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</p:tagLst>
</file>

<file path=ppt/tags/tag19.xml><?xml version="1.0" encoding="utf-8"?>
<p:tagLst xmlns:p="http://schemas.openxmlformats.org/presentationml/2006/main">
  <p:tag name="KSO_WPP_MARK_KEY" val="05871c66-1d48-4cee-8015-52cf60ad2526"/>
  <p:tag name="COMMONDATA" val="eyJoZGlkIjoiOTRiYWY2ZDYxOTM2OTVmOTUwNjYxNzhkNWNmYTNiNjcifQ=="/>
</p:tagLst>
</file>

<file path=ppt/tags/tag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6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8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">
      <a:dk1>
        <a:srgbClr val="000000"/>
      </a:dk1>
      <a:lt1>
        <a:srgbClr val="FFFFFF"/>
      </a:lt1>
      <a:dk2>
        <a:srgbClr val="E8EEF2"/>
      </a:dk2>
      <a:lt2>
        <a:srgbClr val="F9FAFB"/>
      </a:lt2>
      <a:accent1>
        <a:srgbClr val="2B4663"/>
      </a:accent1>
      <a:accent2>
        <a:srgbClr val="5C7885"/>
      </a:accent2>
      <a:accent3>
        <a:srgbClr val="94ACBC"/>
      </a:accent3>
      <a:accent4>
        <a:srgbClr val="B9CAE1"/>
      </a:accent4>
      <a:accent5>
        <a:srgbClr val="97ABBD"/>
      </a:accent5>
      <a:accent6>
        <a:srgbClr val="3B606F"/>
      </a:accent6>
      <a:hlink>
        <a:srgbClr val="5FCBFB"/>
      </a:hlink>
      <a:folHlink>
        <a:srgbClr val="B759BC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962</Words>
  <Application>WPS 演示</Application>
  <PresentationFormat>宽屏</PresentationFormat>
  <Paragraphs>148</Paragraphs>
  <Slides>7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3" baseType="lpstr">
      <vt:lpstr>Arial</vt:lpstr>
      <vt:lpstr>宋体</vt:lpstr>
      <vt:lpstr>Wingdings</vt:lpstr>
      <vt:lpstr>Calibri</vt:lpstr>
      <vt:lpstr>Agency FB</vt:lpstr>
      <vt:lpstr>Trebuchet MS</vt:lpstr>
      <vt:lpstr>方正正黑简体</vt:lpstr>
      <vt:lpstr>黑体</vt:lpstr>
      <vt:lpstr>Calibri</vt:lpstr>
      <vt:lpstr>Wingdings</vt:lpstr>
      <vt:lpstr>微软雅黑</vt:lpstr>
      <vt:lpstr>Times New Roman</vt:lpstr>
      <vt:lpstr>Arial Unicode MS</vt:lpstr>
      <vt:lpstr>等线</vt:lpstr>
      <vt:lpstr>第一PPT，www.1ppt.com</vt:lpstr>
      <vt:lpstr>1_第一PPT，www.1ppt.com</vt:lpstr>
      <vt:lpstr>PowerPoint 演示文稿</vt:lpstr>
      <vt:lpstr>互联网保险的运营模式</vt:lpstr>
      <vt:lpstr>PowerPoint 演示文稿</vt:lpstr>
      <vt:lpstr>传统保险和互联网保险运营模式比较</vt:lpstr>
      <vt:lpstr>传统保险和互联网保险运营模式比较</vt:lpstr>
      <vt:lpstr>传统保险和互联网保险运营模式比较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欧美商务</dc:title>
  <dc:creator>第一PPT</dc:creator>
  <cp:keywords>www.1ppt.com</cp:keywords>
  <dc:description>www.1ppt.com</dc:description>
  <cp:lastModifiedBy>小刘</cp:lastModifiedBy>
  <cp:revision>271</cp:revision>
  <dcterms:created xsi:type="dcterms:W3CDTF">2017-03-04T06:55:00Z</dcterms:created>
  <dcterms:modified xsi:type="dcterms:W3CDTF">2023-06-08T03:34:17Z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D58E132436F04317B341A363B72BD164</vt:lpwstr>
  </property>
  <property fmtid="{D5CDD505-2E9C-101B-9397-08002B2CF9AE}" pid="3" name="KSOProductBuildVer">
    <vt:lpwstr>2052-11.1.0.14309</vt:lpwstr>
  </property>
</Properties>
</file>