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
  </p:notesMasterIdLst>
  <p:sldIdLst>
    <p:sldId id="390" r:id="rId4"/>
    <p:sldId id="391" r:id="rId6"/>
    <p:sldId id="392" r:id="rId7"/>
    <p:sldId id="393" r:id="rId8"/>
    <p:sldId id="394" r:id="rId9"/>
    <p:sldId id="396" r:id="rId10"/>
    <p:sldId id="397" r:id="rId11"/>
    <p:sldId id="398" r:id="rId12"/>
    <p:sldId id="399" r:id="rId13"/>
    <p:sldId id="363" r:id="rId14"/>
  </p:sldIdLst>
  <p:sldSz cx="12192000" cy="6858000"/>
  <p:notesSz cx="6858000" cy="9144000"/>
  <p:custDataLst>
    <p:tags r:id="rId18"/>
  </p:custDataLst>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38" userDrawn="1">
          <p15:clr>
            <a:srgbClr val="A4A3A4"/>
          </p15:clr>
        </p15:guide>
        <p15:guide id="2" pos="380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536A"/>
    <a:srgbClr val="526580"/>
    <a:srgbClr val="FFFFFF"/>
    <a:srgbClr val="F9FAFB"/>
    <a:srgbClr val="DBEFF9"/>
    <a:srgbClr val="55375F"/>
    <a:srgbClr val="442C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94662" autoAdjust="0"/>
  </p:normalViewPr>
  <p:slideViewPr>
    <p:cSldViewPr snapToGrid="0" showGuides="1">
      <p:cViewPr varScale="1">
        <p:scale>
          <a:sx n="63" d="100"/>
          <a:sy n="63" d="100"/>
        </p:scale>
        <p:origin x="776" y="48"/>
      </p:cViewPr>
      <p:guideLst>
        <p:guide orient="horz" pos="2238"/>
        <p:guide pos="3802"/>
      </p:guideLst>
    </p:cSldViewPr>
  </p:slideViewPr>
  <p:outlineViewPr>
    <p:cViewPr>
      <p:scale>
        <a:sx n="33" d="100"/>
        <a:sy n="33" d="100"/>
      </p:scale>
      <p:origin x="0" y="0"/>
    </p:cViewPr>
  </p:outlineViewPr>
  <p:notesTextViewPr>
    <p:cViewPr>
      <p:scale>
        <a:sx n="1" d="1"/>
        <a:sy n="1" d="1"/>
      </p:scale>
      <p:origin x="0" y="0"/>
    </p:cViewPr>
  </p:notesTextViewPr>
  <p:sorterViewPr>
    <p:cViewPr>
      <p:scale>
        <a:sx n="186" d="100"/>
        <a:sy n="18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23.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E8BE76-29C8-41AB-8544-889D89FA4F96}"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530" y="1143000"/>
            <a:ext cx="548694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AD677-048F-409F-AACD-0A0B5EF61C8C}"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0700" y="685800"/>
            <a:ext cx="60966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latin typeface="Calibri" panose="020F0502020204030204" pitchFamily="34" charset="0"/>
                <a:ea typeface="宋体" panose="02010600030101010101" pitchFamily="2" charset="-122"/>
              </a:rPr>
            </a:fld>
            <a:endParaRPr lang="zh-CN" altLang="en-US" sz="1200">
              <a:latin typeface="Calibri" panose="020F0502020204030204" pitchFamily="34" charset="0"/>
              <a:ea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幻灯片图像占位符 1"/>
          <p:cNvSpPr>
            <a:spLocks noGrp="1" noRot="1" noChangeAspect="1" noTextEdit="1"/>
          </p:cNvSpPr>
          <p:nvPr>
            <p:ph type="sldImg"/>
          </p:nvPr>
        </p:nvSpPr>
        <p:spPr bwMode="auto">
          <a:xfrm>
            <a:off x="381000" y="685800"/>
            <a:ext cx="6096000" cy="3429000"/>
          </a:xfrm>
          <a:noFill/>
          <a:ln>
            <a:solidFill>
              <a:srgbClr val="000000"/>
            </a:solidFill>
            <a:miter lim="800000"/>
          </a:ln>
          <a:extLst>
            <a:ext uri="{909E8E84-426E-40DD-AFC4-6F175D3DCCD1}">
              <a14:hiddenFill xmlns:a14="http://schemas.microsoft.com/office/drawing/2010/main">
                <a:solidFill>
                  <a:srgbClr val="FFFFFF"/>
                </a:solidFill>
              </a14:hiddenFill>
            </a:ext>
          </a:extLst>
        </p:spPr>
      </p:sp>
      <p:sp>
        <p:nvSpPr>
          <p:cNvPr id="122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lstStyle/>
          <a:p>
            <a:pPr eaLnBrk="1" hangingPunct="1">
              <a:spcBef>
                <a:spcPct val="0"/>
              </a:spcBef>
            </a:pPr>
            <a:endParaRPr lang="zh-CN" altLang="en-US"/>
          </a:p>
        </p:txBody>
      </p:sp>
      <p:sp>
        <p:nvSpPr>
          <p:cNvPr id="12292"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方正正黑简体" panose="02000000000000000000" pitchFamily="2" charset="-122"/>
                <a:ea typeface="方正正黑简体" panose="02000000000000000000" pitchFamily="2" charset="-122"/>
              </a:defRPr>
            </a:lvl1pPr>
            <a:lvl2pPr marL="742950" indent="-285750">
              <a:defRPr sz="1300">
                <a:solidFill>
                  <a:schemeClr val="tx1"/>
                </a:solidFill>
                <a:latin typeface="方正正黑简体" panose="02000000000000000000" pitchFamily="2" charset="-122"/>
                <a:ea typeface="方正正黑简体" panose="02000000000000000000" pitchFamily="2" charset="-122"/>
              </a:defRPr>
            </a:lvl2pPr>
            <a:lvl3pPr marL="1143000" indent="-228600">
              <a:defRPr sz="1300">
                <a:solidFill>
                  <a:schemeClr val="tx1"/>
                </a:solidFill>
                <a:latin typeface="方正正黑简体" panose="02000000000000000000" pitchFamily="2" charset="-122"/>
                <a:ea typeface="方正正黑简体" panose="02000000000000000000" pitchFamily="2" charset="-122"/>
              </a:defRPr>
            </a:lvl3pPr>
            <a:lvl4pPr marL="1600200" indent="-228600">
              <a:defRPr sz="1300">
                <a:solidFill>
                  <a:schemeClr val="tx1"/>
                </a:solidFill>
                <a:latin typeface="方正正黑简体" panose="02000000000000000000" pitchFamily="2" charset="-122"/>
                <a:ea typeface="方正正黑简体" panose="02000000000000000000" pitchFamily="2" charset="-122"/>
              </a:defRPr>
            </a:lvl4pPr>
            <a:lvl5pPr marL="2057400" indent="-228600">
              <a:defRPr sz="1300">
                <a:solidFill>
                  <a:schemeClr val="tx1"/>
                </a:solidFill>
                <a:latin typeface="方正正黑简体" panose="02000000000000000000" pitchFamily="2" charset="-122"/>
                <a:ea typeface="方正正黑简体" panose="02000000000000000000" pitchFamily="2" charset="-122"/>
              </a:defRPr>
            </a:lvl5pPr>
            <a:lvl6pPr marL="25146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6pPr>
            <a:lvl7pPr marL="29718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7pPr>
            <a:lvl8pPr marL="34290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8pPr>
            <a:lvl9pPr marL="3886200" indent="-228600" defTabSz="685800" eaLnBrk="0" fontAlgn="base" hangingPunct="0">
              <a:spcBef>
                <a:spcPct val="0"/>
              </a:spcBef>
              <a:spcAft>
                <a:spcPct val="0"/>
              </a:spcAft>
              <a:defRPr sz="1300">
                <a:solidFill>
                  <a:schemeClr val="tx1"/>
                </a:solidFill>
                <a:latin typeface="方正正黑简体" panose="02000000000000000000" pitchFamily="2" charset="-122"/>
                <a:ea typeface="方正正黑简体" panose="02000000000000000000" pitchFamily="2" charset="-122"/>
              </a:defRPr>
            </a:lvl9pPr>
          </a:lstStyle>
          <a:p>
            <a:fld id="{8E734D7E-DDC1-43BA-BA84-4A1CFE3D3418}" type="slidenum">
              <a:rPr lang="zh-CN" altLang="en-US" sz="1200">
                <a:solidFill>
                  <a:prstClr val="black"/>
                </a:solidFill>
                <a:latin typeface="Calibri" panose="020F0502020204030204" pitchFamily="34" charset="0"/>
                <a:ea typeface="宋体" panose="02010600030101010101" pitchFamily="2" charset="-122"/>
              </a:rPr>
            </a:fld>
            <a:endParaRPr lang="zh-CN" altLang="en-US" sz="1200">
              <a:solidFill>
                <a:prstClr val="black"/>
              </a:solidFill>
              <a:latin typeface="Calibri" panose="020F0502020204030204" pitchFamily="34" charset="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4.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3.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7" Type="http://schemas.openxmlformats.org/officeDocument/2006/relationships/image" Target="file:///C:\Users\1V994W2\PycharmProjects\PPT_Background_Generation/pic_temp/1_pic_quater_right_up.png" TargetMode="External"/><Relationship Id="rId6" Type="http://schemas.openxmlformats.org/officeDocument/2006/relationships/image" Target="../media/image2.png"/><Relationship Id="rId5" Type="http://schemas.openxmlformats.org/officeDocument/2006/relationships/tags" Target="../tags/tag2.xml"/><Relationship Id="rId4" Type="http://schemas.openxmlformats.org/officeDocument/2006/relationships/image" Target="file:///C:\Users\1V994W2\PycharmProjects\PPT_Background_Generation/pic_temp/0_pic_quater_left_up.png" TargetMode="External"/><Relationship Id="rId3" Type="http://schemas.openxmlformats.org/officeDocument/2006/relationships/image" Target="../media/image1.png"/><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
        <p:nvSpPr>
          <p:cNvPr id="2" name="直角三角形 1"/>
          <p:cNvSpPr/>
          <p:nvPr userDrawn="1"/>
        </p:nvSpPr>
        <p:spPr>
          <a:xfrm flipH="1">
            <a:off x="10954527" y="5535066"/>
            <a:ext cx="1238674" cy="1323287"/>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schemeClr val="bg2">
                  <a:lumMod val="25000"/>
                </a:schemeClr>
              </a:solidFill>
            </a:endParaRPr>
          </a:p>
        </p:txBody>
      </p:sp>
      <p:grpSp>
        <p:nvGrpSpPr>
          <p:cNvPr id="8" name="组合 7"/>
          <p:cNvGrpSpPr/>
          <p:nvPr userDrawn="1"/>
        </p:nvGrpSpPr>
        <p:grpSpPr>
          <a:xfrm>
            <a:off x="265880" y="-446216"/>
            <a:ext cx="1454717" cy="852637"/>
            <a:chOff x="244" y="-590"/>
            <a:chExt cx="2015" cy="1180"/>
          </a:xfrm>
        </p:grpSpPr>
        <p:sp>
          <p:nvSpPr>
            <p:cNvPr id="4" name="直角三角形 3"/>
            <p:cNvSpPr/>
            <p:nvPr userDrawn="1"/>
          </p:nvSpPr>
          <p:spPr>
            <a:xfrm rot="13500000" flipV="1">
              <a:off x="1079" y="-590"/>
              <a:ext cx="1180" cy="1180"/>
            </a:xfrm>
            <a:prstGeom prst="rtTriangle">
              <a:avLst/>
            </a:pr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sp>
          <p:nvSpPr>
            <p:cNvPr id="3" name="直角三角形 2"/>
            <p:cNvSpPr/>
            <p:nvPr userDrawn="1"/>
          </p:nvSpPr>
          <p:spPr>
            <a:xfrm rot="13500000" flipV="1">
              <a:off x="244" y="-590"/>
              <a:ext cx="1180" cy="1180"/>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35">
                <a:solidFill>
                  <a:prstClr val="white"/>
                </a:solidFill>
              </a:endParaRPr>
            </a:p>
          </p:txBody>
        </p:sp>
      </p:grpSp>
      <p:sp>
        <p:nvSpPr>
          <p:cNvPr id="7" name="Title 1"/>
          <p:cNvSpPr>
            <a:spLocks noGrp="1"/>
          </p:cNvSpPr>
          <p:nvPr>
            <p:ph type="title"/>
          </p:nvPr>
        </p:nvSpPr>
        <p:spPr>
          <a:xfrm>
            <a:off x="1745999" y="154101"/>
            <a:ext cx="9796051" cy="484318"/>
          </a:xfrm>
        </p:spPr>
        <p:txBody>
          <a:bodyPr>
            <a:noAutofit/>
          </a:bodyPr>
          <a:lstStyle>
            <a:lvl1pPr>
              <a:lnSpc>
                <a:spcPct val="100000"/>
              </a:lnSpc>
              <a:defRPr sz="2665"/>
            </a:lvl1pPr>
          </a:lstStyle>
          <a:p>
            <a:r>
              <a:rPr lang="zh-CN" altLang="en-US"/>
              <a:t>单击此处编辑母版标题样式</a:t>
            </a:r>
            <a:endParaRPr lang="zh-CN" altLang="en-US" dirty="0"/>
          </a:p>
        </p:txBody>
      </p:sp>
    </p:spTree>
  </p:cSld>
  <p:clrMapOvr>
    <a:masterClrMapping/>
  </p:clrMapOvr>
  <p:transition spd="med" advClick="0" advTm="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634114" y="78536"/>
            <a:ext cx="9796051" cy="484318"/>
          </a:xfrm>
        </p:spPr>
        <p:txBody>
          <a:bodyPr>
            <a:noAutofit/>
          </a:bodyPr>
          <a:lstStyle>
            <a:lvl1pPr>
              <a:lnSpc>
                <a:spcPct val="100000"/>
              </a:lnSpc>
              <a:defRPr sz="2200" b="1">
                <a:solidFill>
                  <a:schemeClr val="accent1"/>
                </a:solidFill>
              </a:defRPr>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图片 4"/>
          <p:cNvPicPr/>
          <p:nvPr userDrawn="1">
            <p:custDataLst>
              <p:tags r:id="rId2"/>
            </p:custDataLst>
          </p:nvPr>
        </p:nvPicPr>
        <p:blipFill>
          <a:blip r:embed="rId3" r:link="rId4" cstate="print">
            <a:extLst>
              <a:ext uri="{28A0092B-C50C-407E-A947-70E740481C1C}">
                <a14:useLocalDpi xmlns:a14="http://schemas.microsoft.com/office/drawing/2010/main" val="0"/>
              </a:ext>
            </a:extLst>
          </a:blip>
          <a:stretch>
            <a:fillRect/>
          </a:stretch>
        </p:blipFill>
        <p:spPr>
          <a:xfrm>
            <a:off x="0" y="0"/>
            <a:ext cx="720128" cy="623607"/>
          </a:xfrm>
          <a:prstGeom prst="rect">
            <a:avLst/>
          </a:prstGeom>
        </p:spPr>
      </p:pic>
      <p:pic>
        <p:nvPicPr>
          <p:cNvPr id="6" name="图片 5"/>
          <p:cNvPicPr/>
          <p:nvPr userDrawn="1">
            <p:custDataLst>
              <p:tags r:id="rId5"/>
            </p:custDataLst>
          </p:nvPr>
        </p:nvPicPr>
        <p:blipFill>
          <a:blip r:embed="rId6" r:link="rId7" cstate="print">
            <a:extLst>
              <a:ext uri="{28A0092B-C50C-407E-A947-70E740481C1C}">
                <a14:useLocalDpi xmlns:a14="http://schemas.microsoft.com/office/drawing/2010/main" val="0"/>
              </a:ext>
            </a:extLst>
          </a:blip>
          <a:stretch>
            <a:fillRect/>
          </a:stretch>
        </p:blipFill>
        <p:spPr>
          <a:xfrm>
            <a:off x="11472508" y="0"/>
            <a:ext cx="720128" cy="623607"/>
          </a:xfrm>
          <a:prstGeom prst="rect">
            <a:avLst/>
          </a:prstGeom>
        </p:spPr>
      </p:pic>
      <p:sp>
        <p:nvSpPr>
          <p:cNvPr id="7" name="Title 1"/>
          <p:cNvSpPr>
            <a:spLocks noGrp="1"/>
          </p:cNvSpPr>
          <p:nvPr>
            <p:ph type="title"/>
          </p:nvPr>
        </p:nvSpPr>
        <p:spPr>
          <a:xfrm>
            <a:off x="719839" y="107111"/>
            <a:ext cx="9796051" cy="484318"/>
          </a:xfrm>
        </p:spPr>
        <p:txBody>
          <a:bodyPr>
            <a:noAutofit/>
          </a:bodyPr>
          <a:lstStyle>
            <a:lvl1pPr>
              <a:lnSpc>
                <a:spcPct val="100000"/>
              </a:lnSpc>
              <a:defRPr sz="2200" b="1"/>
            </a:lvl1pPr>
          </a:lstStyle>
          <a:p>
            <a:r>
              <a:rPr lang="zh-CN" altLang="en-US"/>
              <a:t>单击此处编辑母版标题样式</a:t>
            </a:r>
            <a:endParaRPr lang="zh-CN" altLang="en-US" dirty="0"/>
          </a:p>
        </p:txBody>
      </p:sp>
      <p:cxnSp>
        <p:nvCxnSpPr>
          <p:cNvPr id="8" name="直接连接符 7"/>
          <p:cNvCxnSpPr/>
          <p:nvPr/>
        </p:nvCxnSpPr>
        <p:spPr>
          <a:xfrm>
            <a:off x="707390" y="553085"/>
            <a:ext cx="10728000" cy="0"/>
          </a:xfrm>
          <a:prstGeom prst="line">
            <a:avLst/>
          </a:prstGeom>
          <a:ln w="12700">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advClick="0" advTm="0">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698" y="987476"/>
            <a:ext cx="6172808" cy="487387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835" indent="0">
              <a:buNone/>
              <a:defRPr sz="2000"/>
            </a:lvl7pPr>
            <a:lvl8pPr marL="3201035" indent="0">
              <a:buNone/>
              <a:defRPr sz="2000"/>
            </a:lvl8pPr>
            <a:lvl9pPr marL="3658235" indent="0">
              <a:buNone/>
              <a:defRPr sz="20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5759" y="365144"/>
            <a:ext cx="2629159" cy="58121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838283" y="365144"/>
            <a:ext cx="7735062" cy="5812138"/>
          </a:xfrm>
        </p:spPr>
        <p:txBody>
          <a:bodyPr vert="eaVe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150" y="1122420"/>
            <a:ext cx="9144900" cy="2387723"/>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1524150" y="3602223"/>
            <a:ext cx="9144900" cy="16558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835" indent="0" algn="ctr">
              <a:buNone/>
              <a:defRPr sz="1600"/>
            </a:lvl7pPr>
            <a:lvl8pPr marL="3201035" indent="0" algn="ctr">
              <a:buNone/>
              <a:defRPr sz="1600"/>
            </a:lvl8pPr>
            <a:lvl9pPr marL="3658235" indent="0" algn="ctr">
              <a:buNone/>
              <a:defRPr sz="1600"/>
            </a:lvl9pPr>
          </a:lstStyle>
          <a:p>
            <a:r>
              <a:rPr lang="zh-CN" altLang="en-US"/>
              <a:t>单击以编辑母版副标题样式</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933" y="1709827"/>
            <a:ext cx="10516635" cy="2852884"/>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1933" y="4589700"/>
            <a:ext cx="10516635" cy="1500264"/>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835" indent="0">
              <a:buNone/>
              <a:defRPr sz="1600">
                <a:solidFill>
                  <a:schemeClr val="tx1">
                    <a:tint val="75000"/>
                  </a:schemeClr>
                </a:solidFill>
              </a:defRPr>
            </a:lvl7pPr>
            <a:lvl8pPr marL="3201035" indent="0">
              <a:buNone/>
              <a:defRPr sz="1600">
                <a:solidFill>
                  <a:schemeClr val="tx1">
                    <a:tint val="75000"/>
                  </a:schemeClr>
                </a:solidFill>
              </a:defRPr>
            </a:lvl8pPr>
            <a:lvl9pPr marL="3658235" indent="0">
              <a:buNone/>
              <a:defRPr sz="16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838283"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72808" y="1825719"/>
            <a:ext cx="5182110" cy="4351563"/>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871" y="365144"/>
            <a:ext cx="10516635" cy="1325631"/>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839872" y="1681249"/>
            <a:ext cx="5158295"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839872" y="2505204"/>
            <a:ext cx="5158295"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72808" y="1681249"/>
            <a:ext cx="5183698" cy="82395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835" indent="0">
              <a:buNone/>
              <a:defRPr sz="1600" b="1"/>
            </a:lvl7pPr>
            <a:lvl8pPr marL="3201035" indent="0">
              <a:buNone/>
              <a:defRPr sz="1600" b="1"/>
            </a:lvl8pPr>
            <a:lvl9pPr marL="3658235"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72808" y="2505204"/>
            <a:ext cx="5183698" cy="3684778"/>
          </a:xfrm>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D27987A4-0198-42B4-AAAE-EDBADA4485AB}" type="slidenum">
              <a:rPr lang="zh-CN" altLang="en-US" smtClean="0"/>
            </a:fld>
            <a:endParaRPr lang="zh-CN" altLang="en-US"/>
          </a:p>
        </p:txBody>
      </p:sp>
      <p:sp>
        <p:nvSpPr>
          <p:cNvPr id="11" name="矩形 10"/>
          <p:cNvSpPr/>
          <p:nvPr userDrawn="1"/>
        </p:nvSpPr>
        <p:spPr>
          <a:xfrm>
            <a:off x="8565985" y="5089247"/>
            <a:ext cx="1033616" cy="281305"/>
          </a:xfrm>
          <a:prstGeom prst="rect">
            <a:avLst/>
          </a:prstGeom>
        </p:spPr>
        <p:txBody>
          <a:bodyPr wrap="square">
            <a:spAutoFit/>
          </a:bodyPr>
          <a:lstStyle/>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模板下载：</a:t>
            </a:r>
            <a:r>
              <a:rPr lang="en-US" altLang="zh-CN" sz="135" dirty="0">
                <a:solidFill>
                  <a:prstClr val="white"/>
                </a:solidFill>
                <a:latin typeface="Calibri" panose="020F0502020204030204"/>
                <a:ea typeface="宋体" panose="02010600030101010101" pitchFamily="2" charset="-122"/>
              </a:rPr>
              <a:t>www.1ppt.com/moban/          </a:t>
            </a:r>
            <a:r>
              <a:rPr lang="zh-CN" altLang="en-US" sz="135" dirty="0">
                <a:solidFill>
                  <a:prstClr val="white"/>
                </a:solidFill>
                <a:latin typeface="Calibri" panose="020F0502020204030204"/>
                <a:ea typeface="宋体" panose="02010600030101010101" pitchFamily="2" charset="-122"/>
              </a:rPr>
              <a:t>行业</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www.1ppt.com/hangye/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节日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www.1ppt.com/jieri/          PPT</a:t>
            </a:r>
            <a:r>
              <a:rPr lang="zh-CN" altLang="en-US" sz="135" dirty="0">
                <a:solidFill>
                  <a:prstClr val="white"/>
                </a:solidFill>
                <a:latin typeface="Calibri" panose="020F0502020204030204"/>
                <a:ea typeface="宋体" panose="02010600030101010101" pitchFamily="2" charset="-122"/>
              </a:rPr>
              <a:t>素材：</a:t>
            </a:r>
            <a:r>
              <a:rPr lang="en-US" altLang="zh-CN" sz="135" dirty="0">
                <a:solidFill>
                  <a:prstClr val="white"/>
                </a:solidFill>
                <a:latin typeface="Calibri" panose="020F0502020204030204"/>
                <a:ea typeface="宋体" panose="02010600030101010101" pitchFamily="2" charset="-122"/>
              </a:rPr>
              <a:t>www.1ppt.com/sucai/</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背景图片：</a:t>
            </a:r>
            <a:r>
              <a:rPr lang="en-US" altLang="zh-CN" sz="135" dirty="0">
                <a:solidFill>
                  <a:prstClr val="white"/>
                </a:solidFill>
                <a:latin typeface="Calibri" panose="020F0502020204030204"/>
                <a:ea typeface="宋体" panose="02010600030101010101" pitchFamily="2" charset="-122"/>
              </a:rPr>
              <a:t>www.1ppt.com/beijing/        PPT</a:t>
            </a:r>
            <a:r>
              <a:rPr lang="zh-CN" altLang="en-US" sz="135" dirty="0">
                <a:solidFill>
                  <a:prstClr val="white"/>
                </a:solidFill>
                <a:latin typeface="Calibri" panose="020F0502020204030204"/>
                <a:ea typeface="宋体" panose="02010600030101010101" pitchFamily="2" charset="-122"/>
              </a:rPr>
              <a:t>图表：</a:t>
            </a:r>
            <a:r>
              <a:rPr lang="en-US" altLang="zh-CN" sz="135" dirty="0">
                <a:solidFill>
                  <a:prstClr val="white"/>
                </a:solidFill>
                <a:latin typeface="Calibri" panose="020F0502020204030204"/>
                <a:ea typeface="宋体" panose="02010600030101010101" pitchFamily="2" charset="-122"/>
              </a:rPr>
              <a:t>www.1ppt.com/tubiao/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精美</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下载：</a:t>
            </a:r>
            <a:r>
              <a:rPr lang="en-US" altLang="zh-CN" sz="135" dirty="0">
                <a:solidFill>
                  <a:prstClr val="white"/>
                </a:solidFill>
                <a:latin typeface="Calibri" panose="020F0502020204030204"/>
                <a:ea typeface="宋体" panose="02010600030101010101" pitchFamily="2" charset="-122"/>
              </a:rPr>
              <a:t>www.1ppt.com/xiazai/         PPT</a:t>
            </a:r>
            <a:r>
              <a:rPr lang="zh-CN" altLang="en-US" sz="135" dirty="0">
                <a:solidFill>
                  <a:prstClr val="white"/>
                </a:solidFill>
                <a:latin typeface="Calibri" panose="020F0502020204030204"/>
                <a:ea typeface="宋体" panose="02010600030101010101" pitchFamily="2" charset="-122"/>
              </a:rPr>
              <a:t>教程： </a:t>
            </a:r>
            <a:r>
              <a:rPr lang="en-US" altLang="zh-CN" sz="135" dirty="0">
                <a:solidFill>
                  <a:prstClr val="white"/>
                </a:solidFill>
                <a:latin typeface="Calibri" panose="020F0502020204030204"/>
                <a:ea typeface="宋体" panose="02010600030101010101" pitchFamily="2" charset="-122"/>
              </a:rPr>
              <a:t>www.1ppt.com/powerpoint/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课件：</a:t>
            </a:r>
            <a:r>
              <a:rPr lang="en-US" altLang="zh-CN" sz="135" dirty="0">
                <a:solidFill>
                  <a:prstClr val="white"/>
                </a:solidFill>
                <a:latin typeface="Calibri" panose="020F0502020204030204"/>
                <a:ea typeface="宋体" panose="02010600030101010101" pitchFamily="2" charset="-122"/>
              </a:rPr>
              <a:t>www.1ppt.com/kejian/             </a:t>
            </a:r>
            <a:r>
              <a:rPr lang="zh-CN" altLang="en-US" sz="135" dirty="0">
                <a:solidFill>
                  <a:prstClr val="white"/>
                </a:solidFill>
                <a:latin typeface="Calibri" panose="020F0502020204030204"/>
                <a:ea typeface="宋体" panose="02010600030101010101" pitchFamily="2" charset="-122"/>
              </a:rPr>
              <a:t>字体下载：</a:t>
            </a:r>
            <a:r>
              <a:rPr lang="en-US" altLang="zh-CN" sz="135" dirty="0">
                <a:solidFill>
                  <a:prstClr val="white"/>
                </a:solidFill>
                <a:latin typeface="Calibri" panose="020F0502020204030204"/>
                <a:ea typeface="宋体" panose="02010600030101010101" pitchFamily="2" charset="-122"/>
              </a:rPr>
              <a:t>www.1ppt.com/ziti/</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工作总结</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www.1ppt.com/xiazai/zongjie/ </a:t>
            </a:r>
            <a:r>
              <a:rPr lang="zh-CN" altLang="en-US" sz="135" dirty="0">
                <a:solidFill>
                  <a:prstClr val="white"/>
                </a:solidFill>
                <a:latin typeface="Calibri" panose="020F0502020204030204"/>
                <a:ea typeface="宋体" panose="02010600030101010101" pitchFamily="2" charset="-122"/>
              </a:rPr>
              <a:t>工作计划：</a:t>
            </a:r>
            <a:r>
              <a:rPr lang="en-US" altLang="zh-CN" sz="135" dirty="0">
                <a:solidFill>
                  <a:prstClr val="white"/>
                </a:solidFill>
                <a:latin typeface="Calibri" panose="020F0502020204030204"/>
                <a:ea typeface="宋体" panose="02010600030101010101" pitchFamily="2" charset="-122"/>
              </a:rPr>
              <a:t>www.1ppt.com/xiazai/jihua/</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商务</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模板：</a:t>
            </a:r>
            <a:r>
              <a:rPr lang="en-US" altLang="zh-CN" sz="135" dirty="0">
                <a:solidFill>
                  <a:prstClr val="white"/>
                </a:solidFill>
                <a:latin typeface="Calibri" panose="020F0502020204030204"/>
                <a:ea typeface="宋体" panose="02010600030101010101" pitchFamily="2" charset="-122"/>
              </a:rPr>
              <a:t>www.1ppt.com/moban/shangwu/  </a:t>
            </a:r>
            <a:r>
              <a:rPr lang="zh-CN" altLang="en-US" sz="135" dirty="0">
                <a:solidFill>
                  <a:prstClr val="white"/>
                </a:solidFill>
                <a:latin typeface="Calibri" panose="020F0502020204030204"/>
                <a:ea typeface="宋体" panose="02010600030101010101" pitchFamily="2" charset="-122"/>
              </a:rPr>
              <a:t>个人简历</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www.1ppt.com/xiazai/jianli/  </a:t>
            </a:r>
            <a:endParaRPr lang="en-US" altLang="zh-CN" sz="135" dirty="0">
              <a:solidFill>
                <a:prstClr val="white"/>
              </a:solidFill>
              <a:latin typeface="Calibri" panose="020F0502020204030204"/>
              <a:ea typeface="宋体" panose="02010600030101010101" pitchFamily="2" charset="-122"/>
            </a:endParaRPr>
          </a:p>
          <a:p>
            <a:pPr defTabSz="914400"/>
            <a:r>
              <a:rPr lang="zh-CN" altLang="en-US" sz="135" dirty="0">
                <a:solidFill>
                  <a:prstClr val="white"/>
                </a:solidFill>
                <a:latin typeface="Calibri" panose="020F0502020204030204"/>
                <a:ea typeface="宋体" panose="02010600030101010101" pitchFamily="2" charset="-122"/>
              </a:rPr>
              <a:t>毕业答辩</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www.1ppt.com/xiazai/dabian/  </a:t>
            </a:r>
            <a:r>
              <a:rPr lang="zh-CN" altLang="en-US" sz="135" dirty="0">
                <a:solidFill>
                  <a:prstClr val="white"/>
                </a:solidFill>
                <a:latin typeface="Calibri" panose="020F0502020204030204"/>
                <a:ea typeface="宋体" panose="02010600030101010101" pitchFamily="2" charset="-122"/>
              </a:rPr>
              <a:t>工作汇报</a:t>
            </a:r>
            <a:r>
              <a:rPr lang="en-US" altLang="zh-CN" sz="135" dirty="0">
                <a:solidFill>
                  <a:prstClr val="white"/>
                </a:solidFill>
                <a:latin typeface="Calibri" panose="020F0502020204030204"/>
                <a:ea typeface="宋体" panose="02010600030101010101" pitchFamily="2" charset="-122"/>
              </a:rPr>
              <a:t>PPT</a:t>
            </a:r>
            <a:r>
              <a:rPr lang="zh-CN" altLang="en-US" sz="135" dirty="0">
                <a:solidFill>
                  <a:prstClr val="white"/>
                </a:solidFill>
                <a:latin typeface="Calibri" panose="020F0502020204030204"/>
                <a:ea typeface="宋体" panose="02010600030101010101" pitchFamily="2" charset="-122"/>
              </a:rPr>
              <a:t>：</a:t>
            </a:r>
            <a:r>
              <a:rPr lang="en-US" altLang="zh-CN" sz="135" dirty="0">
                <a:solidFill>
                  <a:prstClr val="white"/>
                </a:solidFill>
                <a:latin typeface="Calibri" panose="020F0502020204030204"/>
                <a:ea typeface="宋体" panose="02010600030101010101" pitchFamily="2" charset="-122"/>
              </a:rPr>
              <a:t>www.1ppt.com/xiazai/huibao/    </a:t>
            </a:r>
            <a:endParaRPr lang="en-US" altLang="zh-CN" sz="135" dirty="0">
              <a:solidFill>
                <a:prstClr val="white"/>
              </a:solidFill>
              <a:latin typeface="Calibri" panose="020F0502020204030204"/>
              <a:ea typeface="宋体" panose="02010600030101010101" pitchFamily="2" charset="-122"/>
            </a:endParaRPr>
          </a:p>
          <a:p>
            <a:pPr defTabSz="914400"/>
            <a:r>
              <a:rPr lang="en-US" altLang="zh-CN" sz="135" dirty="0">
                <a:solidFill>
                  <a:prstClr val="white"/>
                </a:solidFill>
                <a:latin typeface="Calibri" panose="020F0502020204030204"/>
                <a:ea typeface="宋体" panose="02010600030101010101" pitchFamily="2" charset="-122"/>
              </a:rPr>
              <a:t> </a:t>
            </a:r>
            <a:endParaRPr lang="en-US" altLang="zh-CN" sz="135" dirty="0">
              <a:solidFill>
                <a:prstClr val="white"/>
              </a:solidFill>
              <a:latin typeface="Calibri" panose="020F0502020204030204"/>
              <a:ea typeface="宋体" panose="02010600030101010101" pitchFamily="2" charset="-122"/>
            </a:endParaRPr>
          </a:p>
        </p:txBody>
      </p:sp>
    </p:spTree>
  </p:cSld>
  <p:clrMapOvr>
    <a:masterClrMapping/>
  </p:clrMapOvr>
  <p:transition spd="med" advClick="0" advTm="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871" y="457224"/>
            <a:ext cx="3932625" cy="1600282"/>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183698" y="987476"/>
            <a:ext cx="6172808" cy="48738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839871" y="2057506"/>
            <a:ext cx="3932625" cy="381178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835" indent="0">
              <a:buNone/>
              <a:defRPr sz="1000"/>
            </a:lvl7pPr>
            <a:lvl8pPr marL="3201035" indent="0">
              <a:buNone/>
              <a:defRPr sz="1000"/>
            </a:lvl8pPr>
            <a:lvl9pPr marL="3658235" indent="0">
              <a:buNone/>
              <a:defRPr sz="10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ACA37975-6AF7-4301-9DC5-87C074AA59D1}"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D27987A4-0198-42B4-AAAE-EDBADA4485AB}" type="slidenum">
              <a:rPr lang="zh-CN" altLang="en-US" smtClean="0"/>
            </a:fld>
            <a:endParaRPr lang="zh-CN" altLang="en-US"/>
          </a:p>
        </p:txBody>
      </p:sp>
    </p:spTree>
  </p:cSld>
  <p:clrMapOvr>
    <a:masterClrMapping/>
  </p:clrMapOvr>
  <p:transition spd="med" advClick="0" advTm="0">
    <p:fad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1.xml"/><Relationship Id="rId8" Type="http://schemas.openxmlformats.org/officeDocument/2006/relationships/slideLayout" Target="../slideLayouts/slideLayout20.xml"/><Relationship Id="rId7" Type="http://schemas.openxmlformats.org/officeDocument/2006/relationships/slideLayout" Target="../slideLayouts/slideLayout19.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3" Type="http://schemas.openxmlformats.org/officeDocument/2006/relationships/theme" Target="../theme/theme2.xml"/><Relationship Id="rId12" Type="http://schemas.openxmlformats.org/officeDocument/2006/relationships/slideLayout" Target="../slideLayouts/slideLayout24.xml"/><Relationship Id="rId11" Type="http://schemas.openxmlformats.org/officeDocument/2006/relationships/slideLayout" Target="../slideLayouts/slideLayout23.xml"/><Relationship Id="rId10" Type="http://schemas.openxmlformats.org/officeDocument/2006/relationships/slideLayout" Target="../slideLayouts/slideLayout2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83" y="365144"/>
            <a:ext cx="10516635" cy="1325631"/>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83" y="1825719"/>
            <a:ext cx="10516635" cy="4351563"/>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38283" y="6356678"/>
            <a:ext cx="2743470" cy="365144"/>
          </a:xfrm>
          <a:prstGeom prst="rect">
            <a:avLst/>
          </a:prstGeom>
        </p:spPr>
        <p:txBody>
          <a:bodyPr vert="horz" lIns="91440" tIns="45720" rIns="91440" bIns="45720" rtlCol="0" anchor="ctr"/>
          <a:lstStyle>
            <a:lvl1pPr algn="l">
              <a:defRPr sz="1200">
                <a:solidFill>
                  <a:schemeClr val="tx1">
                    <a:tint val="75000"/>
                  </a:schemeClr>
                </a:solidFill>
              </a:defRPr>
            </a:lvl1pPr>
          </a:lstStyle>
          <a:p>
            <a:fld id="{ACA37975-6AF7-4301-9DC5-87C074AA59D1}" type="datetimeFigureOut">
              <a:rPr lang="zh-CN" altLang="en-US" smtClean="0"/>
            </a:fld>
            <a:endParaRPr lang="zh-CN" altLang="en-US"/>
          </a:p>
        </p:txBody>
      </p:sp>
      <p:sp>
        <p:nvSpPr>
          <p:cNvPr id="5" name="Footer Placeholder 4"/>
          <p:cNvSpPr>
            <a:spLocks noGrp="1"/>
          </p:cNvSpPr>
          <p:nvPr>
            <p:ph type="ftr" sz="quarter" idx="3"/>
          </p:nvPr>
        </p:nvSpPr>
        <p:spPr>
          <a:xfrm>
            <a:off x="4038998" y="6356678"/>
            <a:ext cx="4115205" cy="3651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8611448" y="6356678"/>
            <a:ext cx="2743470" cy="365144"/>
          </a:xfrm>
          <a:prstGeom prst="rect">
            <a:avLst/>
          </a:prstGeom>
        </p:spPr>
        <p:txBody>
          <a:bodyPr vert="horz" lIns="91440" tIns="45720" rIns="91440" bIns="45720" rtlCol="0" anchor="ctr"/>
          <a:lstStyle>
            <a:lvl1pPr algn="r">
              <a:defRPr sz="1200">
                <a:solidFill>
                  <a:schemeClr val="tx1">
                    <a:tint val="75000"/>
                  </a:schemeClr>
                </a:solidFill>
              </a:defRPr>
            </a:lvl1pPr>
          </a:lstStyle>
          <a:p>
            <a:fld id="{D27987A4-0198-42B4-AAAE-EDBADA4485AB}"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ransition spd="med" advClick="0" advTm="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52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4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6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83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835" algn="l" defTabSz="914400" rtl="0" eaLnBrk="1" latinLnBrk="0" hangingPunct="1">
        <a:defRPr sz="1800" kern="1200">
          <a:solidFill>
            <a:schemeClr val="tx1"/>
          </a:solidFill>
          <a:latin typeface="+mn-lt"/>
          <a:ea typeface="+mn-ea"/>
          <a:cs typeface="+mn-cs"/>
        </a:defRPr>
      </a:lvl7pPr>
      <a:lvl8pPr marL="3201035" algn="l" defTabSz="914400" rtl="0" eaLnBrk="1" latinLnBrk="0" hangingPunct="1">
        <a:defRPr sz="1800" kern="1200">
          <a:solidFill>
            <a:schemeClr val="tx1"/>
          </a:solidFill>
          <a:latin typeface="+mn-lt"/>
          <a:ea typeface="+mn-ea"/>
          <a:cs typeface="+mn-cs"/>
        </a:defRPr>
      </a:lvl8pPr>
      <a:lvl9pPr marL="3658235"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notesSlide" Target="../notesSlides/notesSlide1.xml"/><Relationship Id="rId6" Type="http://schemas.openxmlformats.org/officeDocument/2006/relationships/slideLayout" Target="../slideLayouts/slideLayout17.xml"/><Relationship Id="rId5" Type="http://schemas.openxmlformats.org/officeDocument/2006/relationships/tags" Target="../tags/tag8.xml"/><Relationship Id="rId4" Type="http://schemas.openxmlformats.org/officeDocument/2006/relationships/tags" Target="../tags/tag7.xml"/><Relationship Id="rId3" Type="http://schemas.openxmlformats.org/officeDocument/2006/relationships/tags" Target="../tags/tag6.xml"/><Relationship Id="rId2" Type="http://schemas.openxmlformats.org/officeDocument/2006/relationships/image" Target="../media/image3.jpeg"/><Relationship Id="rId1" Type="http://schemas.openxmlformats.org/officeDocument/2006/relationships/tags" Target="../tags/tag5.xml"/></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14.xml"/><Relationship Id="rId2" Type="http://schemas.openxmlformats.org/officeDocument/2006/relationships/tags" Target="../tags/tag22.xml"/><Relationship Id="rId1"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4.png"/><Relationship Id="rId1" Type="http://schemas.openxmlformats.org/officeDocument/2006/relationships/tags" Target="../tags/tag9.xm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14.xml"/><Relationship Id="rId5" Type="http://schemas.openxmlformats.org/officeDocument/2006/relationships/image" Target="../media/image8.png"/><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tags" Target="../tags/tag10.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4.xml"/><Relationship Id="rId1"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openxmlformats.org/officeDocument/2006/relationships/notesSlide" Target="../notesSlides/notesSlide2.xml"/><Relationship Id="rId7" Type="http://schemas.openxmlformats.org/officeDocument/2006/relationships/slideLayout" Target="../slideLayouts/slideLayout17.xml"/><Relationship Id="rId6" Type="http://schemas.openxmlformats.org/officeDocument/2006/relationships/image" Target="../media/image10.png"/><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image" Target="../media/image3.jpeg"/><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16.xml"/><Relationship Id="rId1" Type="http://schemas.openxmlformats.org/officeDocument/2006/relationships/tags" Target="../tags/tag15.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4.xml"/><Relationship Id="rId3" Type="http://schemas.openxmlformats.org/officeDocument/2006/relationships/image" Target="../media/image11.jpeg"/><Relationship Id="rId2" Type="http://schemas.openxmlformats.org/officeDocument/2006/relationships/tags" Target="../tags/tag18.xml"/><Relationship Id="rId1" Type="http://schemas.openxmlformats.org/officeDocument/2006/relationships/tags" Target="../tags/tag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14.xml"/><Relationship Id="rId4" Type="http://schemas.openxmlformats.org/officeDocument/2006/relationships/tags" Target="../tags/tag21.xml"/><Relationship Id="rId3" Type="http://schemas.openxmlformats.org/officeDocument/2006/relationships/image" Target="../media/image12.jpeg"/><Relationship Id="rId2" Type="http://schemas.openxmlformats.org/officeDocument/2006/relationships/tags" Target="../tags/tag20.xml"/><Relationship Id="rId1" Type="http://schemas.openxmlformats.org/officeDocument/2006/relationships/tags" Target="../tags/tag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372490"/>
            <a:ext cx="6229850" cy="1896745"/>
          </a:xfrm>
          <a:prstGeom prst="rect">
            <a:avLst/>
          </a:prstGeom>
          <a:noFill/>
        </p:spPr>
        <p:txBody>
          <a:bodyPr wrap="square" rtlCol="0">
            <a:spAutoFit/>
          </a:bodyPr>
          <a:lstStyle/>
          <a:p>
            <a:pPr algn="l"/>
            <a:r>
              <a:rPr kumimoji="1" lang="zh-CN" altLang="en-US" sz="5865" b="1" dirty="0">
                <a:solidFill>
                  <a:srgbClr val="43536A"/>
                </a:solidFill>
                <a:cs typeface="+mn-ea"/>
                <a:sym typeface="+mn-lt"/>
              </a:rPr>
              <a:t>互联网基金的销售模式</a:t>
            </a:r>
            <a:endParaRPr kumimoji="1" lang="zh-CN" altLang="en-US" sz="5865"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37398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主讲人：杨陶</a:t>
            </a:r>
            <a:endParaRPr kumimoji="1" lang="zh-CN" altLang="en-US" sz="1600" dirty="0">
              <a:solidFill>
                <a:schemeClr val="dk1"/>
              </a:solidFill>
              <a:latin typeface="+mn-ea"/>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nvSpPr>
        <p:spPr>
          <a:xfrm>
            <a:off x="1353" y="600"/>
            <a:ext cx="6879636" cy="6879636"/>
          </a:xfrm>
          <a:prstGeom prst="rtTriangle">
            <a:avLst/>
          </a:prstGeom>
          <a:blipFill dpi="0" rotWithShape="1">
            <a:blip r:embed="rId1"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3" name="任意多边形 2"/>
          <p:cNvSpPr/>
          <p:nvPr>
            <p:custDataLst>
              <p:tags r:id="rId2"/>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6" name="文本框 5"/>
          <p:cNvSpPr txBox="1"/>
          <p:nvPr/>
        </p:nvSpPr>
        <p:spPr>
          <a:xfrm>
            <a:off x="5423783" y="2272061"/>
            <a:ext cx="6229850" cy="2306955"/>
          </a:xfrm>
          <a:prstGeom prst="rect">
            <a:avLst/>
          </a:prstGeom>
          <a:noFill/>
        </p:spPr>
        <p:txBody>
          <a:bodyPr wrap="square" rtlCol="0">
            <a:spAutoFit/>
          </a:bodyPr>
          <a:lstStyle/>
          <a:p>
            <a:pPr algn="ctr"/>
            <a:r>
              <a:rPr kumimoji="1" lang="zh-CN" altLang="en-US" sz="7200" b="1" dirty="0">
                <a:solidFill>
                  <a:prstClr val="white">
                    <a:lumMod val="50000"/>
                  </a:prstClr>
                </a:solidFill>
                <a:cs typeface="+mn-ea"/>
                <a:sym typeface="+mn-lt"/>
              </a:rPr>
              <a:t>感谢观看 </a:t>
            </a:r>
            <a:r>
              <a:rPr kumimoji="1" lang="en-US" altLang="zh-CN" sz="7200" b="1" dirty="0">
                <a:solidFill>
                  <a:prstClr val="white">
                    <a:lumMod val="50000"/>
                  </a:prstClr>
                </a:solidFill>
                <a:cs typeface="+mn-ea"/>
                <a:sym typeface="+mn-lt"/>
              </a:rPr>
              <a:t>THANK YOU!</a:t>
            </a:r>
            <a:endParaRPr kumimoji="1" lang="en-US" altLang="zh-CN" sz="7200" b="1" dirty="0">
              <a:solidFill>
                <a:prstClr val="white">
                  <a:lumMod val="50000"/>
                </a:prstClr>
              </a:solidFill>
              <a:cs typeface="+mn-ea"/>
              <a:sym typeface="+mn-lt"/>
            </a:endParaRPr>
          </a:p>
        </p:txBody>
      </p:sp>
      <p:sp>
        <p:nvSpPr>
          <p:cNvPr id="9" name="文本框 8"/>
          <p:cNvSpPr txBox="1"/>
          <p:nvPr/>
        </p:nvSpPr>
        <p:spPr>
          <a:xfrm rot="2648766">
            <a:off x="963533" y="1860942"/>
            <a:ext cx="4992812" cy="748030"/>
          </a:xfrm>
          <a:prstGeom prst="rect">
            <a:avLst/>
          </a:prstGeom>
          <a:noFill/>
        </p:spPr>
        <p:txBody>
          <a:bodyPr wrap="square" rtlCol="0">
            <a:spAutoFit/>
          </a:bodyPr>
          <a:lstStyle/>
          <a:p>
            <a:r>
              <a:rPr kumimoji="1" lang="en-US" altLang="zh-CN" sz="4265" dirty="0">
                <a:solidFill>
                  <a:schemeClr val="accent1"/>
                </a:solidFill>
                <a:latin typeface="Agency FB" panose="020B0503020202020204" pitchFamily="34" charset="0"/>
                <a:cs typeface="+mn-ea"/>
                <a:sym typeface="+mn-lt"/>
              </a:rPr>
              <a:t>BUSINESS POWERPOINT</a:t>
            </a:r>
            <a:endParaRPr kumimoji="1" lang="en-US" altLang="zh-CN" sz="4265" dirty="0">
              <a:solidFill>
                <a:schemeClr val="accent1"/>
              </a:solidFill>
              <a:latin typeface="Agency FB" panose="020B0503020202020204" pitchFamily="34" charset="0"/>
              <a:cs typeface="+mn-ea"/>
              <a:sym typeface="+mn-lt"/>
            </a:endParaRPr>
          </a:p>
        </p:txBody>
      </p:sp>
      <p:sp>
        <p:nvSpPr>
          <p:cNvPr id="12" name="直角三角形 11"/>
          <p:cNvSpPr/>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rgbClr val="DBEFF9">
                  <a:lumMod val="25000"/>
                </a:srgb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互联网基金的销售模式</a:t>
            </a:r>
            <a:endParaRPr lang="zh-CN" altLang="en-US">
              <a:solidFill>
                <a:schemeClr val="accent1"/>
              </a:solidFill>
            </a:endParaRPr>
          </a:p>
        </p:txBody>
      </p:sp>
      <p:grpSp>
        <p:nvGrpSpPr>
          <p:cNvPr id="16" name="组合 15"/>
          <p:cNvGrpSpPr/>
          <p:nvPr/>
        </p:nvGrpSpPr>
        <p:grpSpPr>
          <a:xfrm>
            <a:off x="634365" y="887095"/>
            <a:ext cx="4981887" cy="473075"/>
            <a:chOff x="2347" y="2773"/>
            <a:chExt cx="894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875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455104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（一）独立基金销售机构的网络销售平台</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TextBox 6"/>
          <p:cNvSpPr txBox="1"/>
          <p:nvPr>
            <p:custDataLst>
              <p:tags r:id="rId1"/>
            </p:custDataLst>
          </p:nvPr>
        </p:nvSpPr>
        <p:spPr>
          <a:xfrm>
            <a:off x="889000" y="1550035"/>
            <a:ext cx="10593070" cy="92202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独立基金销售机构的网络销售平台是指具有基金销售资格的独立基金销售机构通过建立网销平台进行基金销售，如天天基金网、爱基金网等。</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5" name="图片 4"/>
          <p:cNvPicPr>
            <a:picLocks noChangeAspect="1"/>
          </p:cNvPicPr>
          <p:nvPr/>
        </p:nvPicPr>
        <p:blipFill>
          <a:blip r:embed="rId2"/>
          <a:srcRect/>
          <a:stretch>
            <a:fillRect/>
          </a:stretch>
        </p:blipFill>
        <p:spPr>
          <a:xfrm>
            <a:off x="1304925" y="2554605"/>
            <a:ext cx="9582785" cy="4151630"/>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2">
                                            <p:txEl>
                                              <p:pRg st="0" end="0"/>
                                            </p:txEl>
                                          </p:spTgt>
                                        </p:tgtEl>
                                      </p:cBhvr>
                                    </p:animEffect>
                                  </p:childTnLst>
                                </p:cTn>
                              </p:par>
                            </p:childTnLst>
                          </p:cTn>
                        </p:par>
                        <p:par>
                          <p:cTn id="16" fill="hold">
                            <p:stCondLst>
                              <p:cond delay="1000"/>
                            </p:stCondLst>
                            <p:childTnLst>
                              <p:par>
                                <p:cTn id="17" presetID="53" presetClass="entr" presetSubtype="16"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p:cTn id="19" dur="500" fill="hold"/>
                                        <p:tgtEl>
                                          <p:spTgt spid="5"/>
                                        </p:tgtEl>
                                        <p:attrNameLst>
                                          <p:attrName>ppt_w</p:attrName>
                                        </p:attrNameLst>
                                      </p:cBhvr>
                                      <p:tavLst>
                                        <p:tav tm="0">
                                          <p:val>
                                            <p:fltVal val="0"/>
                                          </p:val>
                                        </p:tav>
                                        <p:tav tm="100000">
                                          <p:val>
                                            <p:strVal val="#ppt_w"/>
                                          </p:val>
                                        </p:tav>
                                      </p:tavLst>
                                    </p:anim>
                                    <p:anim calcmode="lin" valueType="num">
                                      <p:cBhvr>
                                        <p:cTn id="20" dur="500" fill="hold"/>
                                        <p:tgtEl>
                                          <p:spTgt spid="5"/>
                                        </p:tgtEl>
                                        <p:attrNameLst>
                                          <p:attrName>ppt_h</p:attrName>
                                        </p:attrNameLst>
                                      </p:cBhvr>
                                      <p:tavLst>
                                        <p:tav tm="0">
                                          <p:val>
                                            <p:fltVal val="0"/>
                                          </p:val>
                                        </p:tav>
                                        <p:tav tm="100000">
                                          <p:val>
                                            <p:strVal val="#ppt_h"/>
                                          </p:val>
                                        </p:tav>
                                      </p:tavLst>
                                    </p:anim>
                                    <p:animEffect transition="in" filter="fade">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互联网基金的销售模式</a:t>
            </a:r>
            <a:endParaRPr lang="zh-CN" altLang="en-US">
              <a:solidFill>
                <a:schemeClr val="accent1"/>
              </a:solidFill>
            </a:endParaRPr>
          </a:p>
        </p:txBody>
      </p:sp>
      <p:grpSp>
        <p:nvGrpSpPr>
          <p:cNvPr id="16" name="组合 15"/>
          <p:cNvGrpSpPr/>
          <p:nvPr/>
        </p:nvGrpSpPr>
        <p:grpSpPr>
          <a:xfrm>
            <a:off x="634365" y="887095"/>
            <a:ext cx="4981887" cy="473075"/>
            <a:chOff x="2347" y="2773"/>
            <a:chExt cx="894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875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455104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（二）基于互联网平台的基金销售机构</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TextBox 6"/>
          <p:cNvSpPr txBox="1"/>
          <p:nvPr>
            <p:custDataLst>
              <p:tags r:id="rId1"/>
            </p:custDataLst>
          </p:nvPr>
        </p:nvSpPr>
        <p:spPr>
          <a:xfrm>
            <a:off x="889000" y="1550035"/>
            <a:ext cx="10593070" cy="2527935"/>
          </a:xfrm>
          <a:prstGeom prst="rect">
            <a:avLst/>
          </a:prstGeom>
          <a:noFill/>
        </p:spPr>
        <p:txBody>
          <a:bodyPr wrap="square" rtlCol="0">
            <a:spAutoFit/>
          </a:bodyPr>
          <a:lstStyle/>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基于互联网平台的基金销售机构是指不具有基金销售资格的电商平台、门户网站、互联网金融平台等与基金公司或独立销售机构合作，开展基金销售业务。电商平台的加入，加剧了互联网基金销售的市场竞争度。</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a:p>
            <a:pPr indent="508000" algn="just" fontAlgn="auto">
              <a:lnSpc>
                <a:spcPct val="150000"/>
              </a:lnSpc>
              <a:spcBef>
                <a:spcPts val="0"/>
              </a:spcBef>
              <a:spcAft>
                <a:spcPts val="1000"/>
              </a:spcAft>
              <a:extLst>
                <a:ext uri="{35155182-B16C-46BC-9424-99874614C6A1}">
                  <wpsdc:indentchars xmlns:wpsdc="http://www.wps.cn/officeDocument/2017/drawingmlCustomData" val="200" checksum="282533468"/>
                </a:ext>
              </a:extLst>
            </a:pPr>
            <a:r>
              <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rPr>
              <a:t>例如京东系金融和阿里系金融，既包括基金销售、理财，同时还有京东众筹、京东白条、蚂蚁花呗、蚂蚁小额贷等，已经发展成为比较完善的金融产品系列。</a:t>
            </a:r>
            <a:endParaRPr lang="zh-CN" altLang="zh-CN" sz="20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3" name="图片 2"/>
          <p:cNvPicPr>
            <a:picLocks noChangeAspect="1"/>
          </p:cNvPicPr>
          <p:nvPr/>
        </p:nvPicPr>
        <p:blipFill>
          <a:blip r:embed="rId2"/>
          <a:stretch>
            <a:fillRect/>
          </a:stretch>
        </p:blipFill>
        <p:spPr>
          <a:xfrm>
            <a:off x="4089400" y="4686618"/>
            <a:ext cx="2443480" cy="1077595"/>
          </a:xfrm>
          <a:prstGeom prst="rect">
            <a:avLst/>
          </a:prstGeom>
        </p:spPr>
      </p:pic>
      <p:pic>
        <p:nvPicPr>
          <p:cNvPr id="4" name="图片 3"/>
          <p:cNvPicPr>
            <a:picLocks noChangeAspect="1"/>
          </p:cNvPicPr>
          <p:nvPr/>
        </p:nvPicPr>
        <p:blipFill>
          <a:blip r:embed="rId3"/>
          <a:stretch>
            <a:fillRect/>
          </a:stretch>
        </p:blipFill>
        <p:spPr>
          <a:xfrm>
            <a:off x="9717405" y="4597083"/>
            <a:ext cx="1262380" cy="1256665"/>
          </a:xfrm>
          <a:prstGeom prst="rect">
            <a:avLst/>
          </a:prstGeom>
        </p:spPr>
      </p:pic>
      <p:pic>
        <p:nvPicPr>
          <p:cNvPr id="7" name="图片 6"/>
          <p:cNvPicPr>
            <a:picLocks noChangeAspect="1"/>
          </p:cNvPicPr>
          <p:nvPr/>
        </p:nvPicPr>
        <p:blipFill>
          <a:blip r:embed="rId4"/>
          <a:stretch>
            <a:fillRect/>
          </a:stretch>
        </p:blipFill>
        <p:spPr>
          <a:xfrm>
            <a:off x="6953885" y="4468178"/>
            <a:ext cx="2352675" cy="1514475"/>
          </a:xfrm>
          <a:prstGeom prst="rect">
            <a:avLst/>
          </a:prstGeom>
        </p:spPr>
      </p:pic>
      <p:pic>
        <p:nvPicPr>
          <p:cNvPr id="8" name="图片 7"/>
          <p:cNvPicPr>
            <a:picLocks noChangeAspect="1"/>
          </p:cNvPicPr>
          <p:nvPr/>
        </p:nvPicPr>
        <p:blipFill>
          <a:blip r:embed="rId5"/>
          <a:stretch>
            <a:fillRect/>
          </a:stretch>
        </p:blipFill>
        <p:spPr>
          <a:xfrm>
            <a:off x="1164590" y="4768215"/>
            <a:ext cx="2743200" cy="914400"/>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 calcmode="lin" valueType="num">
                                      <p:cBhvr additive="base">
                                        <p:cTn id="20"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21" dur="500"/>
                                        <p:tgtEl>
                                          <p:spTgt spid="2">
                                            <p:txEl>
                                              <p:pRg st="1" end="1"/>
                                            </p:txEl>
                                          </p:spTgt>
                                        </p:tgtEl>
                                      </p:cBhvr>
                                    </p:animEffect>
                                  </p:childTnLst>
                                </p:cTn>
                              </p:par>
                            </p:childTnLst>
                          </p:cTn>
                        </p:par>
                        <p:par>
                          <p:cTn id="22" fill="hold">
                            <p:stCondLst>
                              <p:cond delay="500"/>
                            </p:stCondLst>
                            <p:childTnLst>
                              <p:par>
                                <p:cTn id="23" presetID="2" presetClass="entr" presetSubtype="8"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0-#ppt_w/2"/>
                                          </p:val>
                                        </p:tav>
                                        <p:tav tm="100000">
                                          <p:val>
                                            <p:strVal val="#ppt_x"/>
                                          </p:val>
                                        </p:tav>
                                      </p:tavLst>
                                    </p:anim>
                                    <p:anim calcmode="lin" valueType="num">
                                      <p:cBhvr additive="base">
                                        <p:cTn id="26" dur="500" fill="hold"/>
                                        <p:tgtEl>
                                          <p:spTgt spid="3"/>
                                        </p:tgtEl>
                                        <p:attrNameLst>
                                          <p:attrName>ppt_y</p:attrName>
                                        </p:attrNameLst>
                                      </p:cBhvr>
                                      <p:tavLst>
                                        <p:tav tm="0">
                                          <p:val>
                                            <p:strVal val="#ppt_y"/>
                                          </p:val>
                                        </p:tav>
                                        <p:tav tm="100000">
                                          <p:val>
                                            <p:strVal val="#ppt_y"/>
                                          </p:val>
                                        </p:tav>
                                      </p:tavLst>
                                    </p:anim>
                                  </p:childTnLst>
                                </p:cTn>
                              </p:par>
                              <p:par>
                                <p:cTn id="27" presetID="2" presetClass="entr" presetSubtype="8" fill="hold" nodeType="withEffect">
                                  <p:stCondLst>
                                    <p:cond delay="0"/>
                                  </p:stCondLst>
                                  <p:childTnLst>
                                    <p:set>
                                      <p:cBhvr>
                                        <p:cTn id="28" dur="1" fill="hold">
                                          <p:stCondLst>
                                            <p:cond delay="0"/>
                                          </p:stCondLst>
                                        </p:cTn>
                                        <p:tgtEl>
                                          <p:spTgt spid="4"/>
                                        </p:tgtEl>
                                        <p:attrNameLst>
                                          <p:attrName>style.visibility</p:attrName>
                                        </p:attrNameLst>
                                      </p:cBhvr>
                                      <p:to>
                                        <p:strVal val="visible"/>
                                      </p:to>
                                    </p:set>
                                    <p:anim calcmode="lin" valueType="num">
                                      <p:cBhvr additive="base">
                                        <p:cTn id="29" dur="500" fill="hold"/>
                                        <p:tgtEl>
                                          <p:spTgt spid="4"/>
                                        </p:tgtEl>
                                        <p:attrNameLst>
                                          <p:attrName>ppt_x</p:attrName>
                                        </p:attrNameLst>
                                      </p:cBhvr>
                                      <p:tavLst>
                                        <p:tav tm="0">
                                          <p:val>
                                            <p:strVal val="0-#ppt_w/2"/>
                                          </p:val>
                                        </p:tav>
                                        <p:tav tm="100000">
                                          <p:val>
                                            <p:strVal val="#ppt_x"/>
                                          </p:val>
                                        </p:tav>
                                      </p:tavLst>
                                    </p:anim>
                                    <p:anim calcmode="lin" valueType="num">
                                      <p:cBhvr additive="base">
                                        <p:cTn id="30" dur="500" fill="hold"/>
                                        <p:tgtEl>
                                          <p:spTgt spid="4"/>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0-#ppt_w/2"/>
                                          </p:val>
                                        </p:tav>
                                        <p:tav tm="100000">
                                          <p:val>
                                            <p:strVal val="#ppt_x"/>
                                          </p:val>
                                        </p:tav>
                                      </p:tavLst>
                                    </p:anim>
                                    <p:anim calcmode="lin" valueType="num">
                                      <p:cBhvr additive="base">
                                        <p:cTn id="34" dur="500" fill="hold"/>
                                        <p:tgtEl>
                                          <p:spTgt spid="7"/>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0-#ppt_w/2"/>
                                          </p:val>
                                        </p:tav>
                                        <p:tav tm="100000">
                                          <p:val>
                                            <p:strVal val="#ppt_x"/>
                                          </p:val>
                                        </p:tav>
                                      </p:tavLst>
                                    </p:anim>
                                    <p:anim calcmode="lin" valueType="num">
                                      <p:cBhvr additive="base">
                                        <p:cTn id="38"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互联网基金的销售模式</a:t>
            </a:r>
            <a:endParaRPr lang="zh-CN" altLang="en-US">
              <a:solidFill>
                <a:schemeClr val="accent1"/>
              </a:solidFill>
            </a:endParaRPr>
          </a:p>
        </p:txBody>
      </p:sp>
      <p:grpSp>
        <p:nvGrpSpPr>
          <p:cNvPr id="16" name="组合 15"/>
          <p:cNvGrpSpPr/>
          <p:nvPr/>
        </p:nvGrpSpPr>
        <p:grpSpPr>
          <a:xfrm>
            <a:off x="634365" y="887095"/>
            <a:ext cx="4981887" cy="473075"/>
            <a:chOff x="2347" y="2773"/>
            <a:chExt cx="894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875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4551045"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（三）传统基金销售机构互联网化</a:t>
            </a:r>
            <a:endParaRPr lang="zh-CN" altLang="en-US" sz="1800" b="1" dirty="0">
              <a:solidFill>
                <a:schemeClr val="bg1"/>
              </a:solidFill>
              <a:latin typeface="微软雅黑" panose="020B0503020204020204" charset="-122"/>
              <a:ea typeface="微软雅黑" panose="020B0503020204020204" charset="-122"/>
              <a:sym typeface="+mn-ea"/>
            </a:endParaRPr>
          </a:p>
        </p:txBody>
      </p:sp>
      <p:pic>
        <p:nvPicPr>
          <p:cNvPr id="5" name="图片 4"/>
          <p:cNvPicPr>
            <a:picLocks noChangeAspect="1"/>
          </p:cNvPicPr>
          <p:nvPr/>
        </p:nvPicPr>
        <p:blipFill>
          <a:blip r:embed="rId1"/>
          <a:srcRect/>
          <a:stretch>
            <a:fillRect/>
          </a:stretch>
        </p:blipFill>
        <p:spPr>
          <a:xfrm>
            <a:off x="889228" y="1859830"/>
            <a:ext cx="10420214" cy="4464000"/>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53" presetClass="entr" presetSubtype="16" fill="hold" nodeType="after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直角三角形 1"/>
          <p:cNvSpPr/>
          <p:nvPr>
            <p:custDataLst>
              <p:tags r:id="rId1"/>
            </p:custDataLst>
          </p:nvPr>
        </p:nvSpPr>
        <p:spPr>
          <a:xfrm>
            <a:off x="1353" y="600"/>
            <a:ext cx="6879636" cy="6879636"/>
          </a:xfrm>
          <a:prstGeom prst="rtTriangle">
            <a:avLst/>
          </a:prstGeom>
          <a:blipFill dpi="0" rotWithShape="1">
            <a:blip r:embed="rId2"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3" name="任意多边形 2"/>
          <p:cNvSpPr/>
          <p:nvPr>
            <p:custDataLst>
              <p:tags r:id="rId3"/>
            </p:custDataLst>
          </p:nvPr>
        </p:nvSpPr>
        <p:spPr>
          <a:xfrm rot="5400000" flipV="1">
            <a:off x="676653" y="-15170"/>
            <a:ext cx="4576328" cy="4576328"/>
          </a:xfrm>
          <a:custGeom>
            <a:avLst/>
            <a:gdLst>
              <a:gd name="connsiteX0" fmla="*/ 0 w 4343400"/>
              <a:gd name="connsiteY0" fmla="*/ 0 h 4343400"/>
              <a:gd name="connsiteX1" fmla="*/ 4343400 w 4343400"/>
              <a:gd name="connsiteY1" fmla="*/ 4343400 h 4343400"/>
              <a:gd name="connsiteX2" fmla="*/ 3486149 w 4343400"/>
              <a:gd name="connsiteY2" fmla="*/ 4343400 h 4343400"/>
              <a:gd name="connsiteX3" fmla="*/ 0 w 4343400"/>
              <a:gd name="connsiteY3" fmla="*/ 857251 h 4343400"/>
              <a:gd name="connsiteX4" fmla="*/ 0 w 4343400"/>
              <a:gd name="connsiteY4" fmla="*/ 0 h 4343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43400" h="4343400">
                <a:moveTo>
                  <a:pt x="0" y="0"/>
                </a:moveTo>
                <a:lnTo>
                  <a:pt x="4343400" y="4343400"/>
                </a:lnTo>
                <a:lnTo>
                  <a:pt x="3486149" y="4343400"/>
                </a:lnTo>
                <a:lnTo>
                  <a:pt x="0" y="857251"/>
                </a:lnTo>
                <a:lnTo>
                  <a:pt x="0" y="0"/>
                </a:lnTo>
                <a:close/>
              </a:path>
            </a:pathLst>
          </a:cu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1"/>
              </a:solidFill>
              <a:cs typeface="+mn-ea"/>
              <a:sym typeface="+mn-lt"/>
            </a:endParaRPr>
          </a:p>
        </p:txBody>
      </p:sp>
      <p:sp>
        <p:nvSpPr>
          <p:cNvPr id="6" name="文本框 5"/>
          <p:cNvSpPr txBox="1"/>
          <p:nvPr/>
        </p:nvSpPr>
        <p:spPr>
          <a:xfrm>
            <a:off x="5571948" y="2372490"/>
            <a:ext cx="6229850" cy="1896745"/>
          </a:xfrm>
          <a:prstGeom prst="rect">
            <a:avLst/>
          </a:prstGeom>
          <a:noFill/>
        </p:spPr>
        <p:txBody>
          <a:bodyPr wrap="square" rtlCol="0">
            <a:spAutoFit/>
          </a:bodyPr>
          <a:lstStyle/>
          <a:p>
            <a:pPr algn="l"/>
            <a:r>
              <a:rPr kumimoji="1" lang="zh-CN" altLang="en-US" sz="5865" b="1" dirty="0">
                <a:solidFill>
                  <a:srgbClr val="43536A"/>
                </a:solidFill>
                <a:cs typeface="+mn-ea"/>
                <a:sym typeface="+mn-lt"/>
              </a:rPr>
              <a:t>美国公募基金投顾的试点与创新</a:t>
            </a:r>
            <a:endParaRPr kumimoji="1" lang="zh-CN" altLang="en-US" sz="5865" b="1" dirty="0">
              <a:solidFill>
                <a:srgbClr val="43536A"/>
              </a:solidFill>
              <a:cs typeface="+mn-ea"/>
              <a:sym typeface="+mn-lt"/>
            </a:endParaRPr>
          </a:p>
        </p:txBody>
      </p:sp>
      <p:sp>
        <p:nvSpPr>
          <p:cNvPr id="9" name="文本框 8"/>
          <p:cNvSpPr txBox="1"/>
          <p:nvPr/>
        </p:nvSpPr>
        <p:spPr>
          <a:xfrm rot="2708765">
            <a:off x="998603" y="1563600"/>
            <a:ext cx="4142229" cy="748030"/>
          </a:xfrm>
          <a:prstGeom prst="rect">
            <a:avLst/>
          </a:prstGeom>
          <a:noFill/>
        </p:spPr>
        <p:txBody>
          <a:bodyPr wrap="square" rtlCol="0">
            <a:spAutoFit/>
          </a:bodyPr>
          <a:lstStyle/>
          <a:p>
            <a:pPr algn="ctr"/>
            <a:r>
              <a:rPr kumimoji="1" lang="en-US" altLang="zh-CN" sz="4265" dirty="0">
                <a:solidFill>
                  <a:srgbClr val="43536A"/>
                </a:solidFill>
                <a:latin typeface="Agency FB" panose="020B0503020202020204" pitchFamily="34" charset="0"/>
                <a:cs typeface="+mn-ea"/>
                <a:sym typeface="+mn-lt"/>
              </a:rPr>
              <a:t>INTERNET FINANCE</a:t>
            </a:r>
            <a:endParaRPr kumimoji="1" lang="en-US" altLang="zh-CN" sz="4265" dirty="0">
              <a:solidFill>
                <a:srgbClr val="43536A"/>
              </a:solidFill>
              <a:latin typeface="Agency FB" panose="020B0503020202020204" pitchFamily="34" charset="0"/>
              <a:cs typeface="+mn-ea"/>
              <a:sym typeface="+mn-lt"/>
            </a:endParaRPr>
          </a:p>
        </p:txBody>
      </p:sp>
      <p:sp>
        <p:nvSpPr>
          <p:cNvPr id="12" name="直角三角形 11"/>
          <p:cNvSpPr/>
          <p:nvPr>
            <p:custDataLst>
              <p:tags r:id="rId4"/>
            </p:custDataLst>
          </p:nvPr>
        </p:nvSpPr>
        <p:spPr>
          <a:xfrm flipH="1">
            <a:off x="9654650" y="4561158"/>
            <a:ext cx="2537197" cy="2260893"/>
          </a:xfrm>
          <a:prstGeom prst="rtTriangle">
            <a:avLst/>
          </a:prstGeom>
          <a:solidFill>
            <a:srgbClr val="43536A"/>
          </a:solidFill>
          <a:ln>
            <a:solidFill>
              <a:srgbClr val="43536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schemeClr val="lt2">
                  <a:lumMod val="25000"/>
                </a:schemeClr>
              </a:solidFill>
              <a:cs typeface="+mn-ea"/>
              <a:sym typeface="+mn-lt"/>
            </a:endParaRPr>
          </a:p>
        </p:txBody>
      </p:sp>
      <p:sp>
        <p:nvSpPr>
          <p:cNvPr id="16" name="直角三角形 15"/>
          <p:cNvSpPr/>
          <p:nvPr/>
        </p:nvSpPr>
        <p:spPr>
          <a:xfrm rot="13500000" flipV="1">
            <a:off x="2632875" y="-1204161"/>
            <a:ext cx="2362215" cy="2362215"/>
          </a:xfrm>
          <a:prstGeom prst="rtTriangle">
            <a:avLst/>
          </a:pr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5">
              <a:solidFill>
                <a:prstClr val="white"/>
              </a:solidFill>
              <a:cs typeface="+mn-ea"/>
              <a:sym typeface="+mn-lt"/>
            </a:endParaRPr>
          </a:p>
        </p:txBody>
      </p:sp>
      <p:sp>
        <p:nvSpPr>
          <p:cNvPr id="4" name="平行四边形 3"/>
          <p:cNvSpPr/>
          <p:nvPr>
            <p:custDataLst>
              <p:tags r:id="rId5"/>
            </p:custDataLst>
          </p:nvPr>
        </p:nvSpPr>
        <p:spPr>
          <a:xfrm>
            <a:off x="5571948" y="4373983"/>
            <a:ext cx="2125718" cy="380953"/>
          </a:xfrm>
          <a:prstGeom prst="parallelogram">
            <a:avLst>
              <a:gd name="adj" fmla="val 35555"/>
            </a:avLst>
          </a:prstGeom>
          <a:solidFill>
            <a:schemeClr val="lt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CN" altLang="en-US" sz="1600" dirty="0">
                <a:solidFill>
                  <a:schemeClr val="dk1"/>
                </a:solidFill>
                <a:latin typeface="+mn-ea"/>
                <a:cs typeface="+mn-ea"/>
                <a:sym typeface="+mn-lt"/>
              </a:rPr>
              <a:t>主讲人：杨陶</a:t>
            </a:r>
            <a:endParaRPr kumimoji="1" lang="zh-CN" altLang="en-US" sz="1600" dirty="0">
              <a:solidFill>
                <a:schemeClr val="dk1"/>
              </a:solidFill>
              <a:latin typeface="+mn-ea"/>
              <a:cs typeface="+mn-ea"/>
              <a:sym typeface="+mn-lt"/>
            </a:endParaRPr>
          </a:p>
        </p:txBody>
      </p:sp>
      <p:pic>
        <p:nvPicPr>
          <p:cNvPr id="5" name="图片 4" descr="logo2"/>
          <p:cNvPicPr>
            <a:picLocks noChangeAspect="1"/>
          </p:cNvPicPr>
          <p:nvPr/>
        </p:nvPicPr>
        <p:blipFill>
          <a:blip r:embed="rId6"/>
          <a:stretch>
            <a:fillRect/>
          </a:stretch>
        </p:blipFill>
        <p:spPr>
          <a:xfrm>
            <a:off x="9654701" y="210547"/>
            <a:ext cx="2366141" cy="524869"/>
          </a:xfrm>
          <a:prstGeom prst="rect">
            <a:avLst/>
          </a:prstGeom>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0-#ppt_w/2"/>
                                          </p:val>
                                        </p:tav>
                                        <p:tav tm="100000">
                                          <p:val>
                                            <p:strVal val="#ppt_x"/>
                                          </p:val>
                                        </p:tav>
                                      </p:tavLst>
                                    </p:anim>
                                    <p:anim calcmode="lin" valueType="num">
                                      <p:cBhvr additive="base">
                                        <p:cTn id="8" dur="10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3"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1000" fill="hold"/>
                                        <p:tgtEl>
                                          <p:spTgt spid="3"/>
                                        </p:tgtEl>
                                        <p:attrNameLst>
                                          <p:attrName>ppt_x</p:attrName>
                                        </p:attrNameLst>
                                      </p:cBhvr>
                                      <p:tavLst>
                                        <p:tav tm="0">
                                          <p:val>
                                            <p:strVal val="1+#ppt_w/2"/>
                                          </p:val>
                                        </p:tav>
                                        <p:tav tm="100000">
                                          <p:val>
                                            <p:strVal val="#ppt_x"/>
                                          </p:val>
                                        </p:tav>
                                      </p:tavLst>
                                    </p:anim>
                                    <p:anim calcmode="lin" valueType="num">
                                      <p:cBhvr additive="base">
                                        <p:cTn id="12" dur="1000" fill="hold"/>
                                        <p:tgtEl>
                                          <p:spTgt spid="3"/>
                                        </p:tgtEl>
                                        <p:attrNameLst>
                                          <p:attrName>ppt_y</p:attrName>
                                        </p:attrNameLst>
                                      </p:cBhvr>
                                      <p:tavLst>
                                        <p:tav tm="0">
                                          <p:val>
                                            <p:strVal val="0-#ppt_h/2"/>
                                          </p:val>
                                        </p:tav>
                                        <p:tav tm="100000">
                                          <p:val>
                                            <p:strVal val="#ppt_y"/>
                                          </p:val>
                                        </p:tav>
                                      </p:tavLst>
                                    </p:anim>
                                  </p:childTnLst>
                                </p:cTn>
                              </p:par>
                            </p:childTnLst>
                          </p:cTn>
                        </p:par>
                        <p:par>
                          <p:cTn id="13" fill="hold">
                            <p:stCondLst>
                              <p:cond delay="1000"/>
                            </p:stCondLst>
                            <p:childTnLst>
                              <p:par>
                                <p:cTn id="14" presetID="22" presetClass="entr" presetSubtype="1"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up)">
                                      <p:cBhvr>
                                        <p:cTn id="16" dur="500"/>
                                        <p:tgtEl>
                                          <p:spTgt spid="9"/>
                                        </p:tgtEl>
                                      </p:cBhvr>
                                    </p:animEffect>
                                  </p:childTnLst>
                                </p:cTn>
                              </p:par>
                            </p:childTnLst>
                          </p:cTn>
                        </p:par>
                        <p:par>
                          <p:cTn id="17" fill="hold">
                            <p:stCondLst>
                              <p:cond delay="1500"/>
                            </p:stCondLst>
                            <p:childTnLst>
                              <p:par>
                                <p:cTn id="18" presetID="2" presetClass="entr" presetSubtype="12"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1000" fill="hold"/>
                                        <p:tgtEl>
                                          <p:spTgt spid="12"/>
                                        </p:tgtEl>
                                        <p:attrNameLst>
                                          <p:attrName>ppt_x</p:attrName>
                                        </p:attrNameLst>
                                      </p:cBhvr>
                                      <p:tavLst>
                                        <p:tav tm="0">
                                          <p:val>
                                            <p:strVal val="0-#ppt_w/2"/>
                                          </p:val>
                                        </p:tav>
                                        <p:tav tm="100000">
                                          <p:val>
                                            <p:strVal val="#ppt_x"/>
                                          </p:val>
                                        </p:tav>
                                      </p:tavLst>
                                    </p:anim>
                                    <p:anim calcmode="lin" valueType="num">
                                      <p:cBhvr additive="base">
                                        <p:cTn id="21" dur="1000" fill="hold"/>
                                        <p:tgtEl>
                                          <p:spTgt spid="12"/>
                                        </p:tgtEl>
                                        <p:attrNameLst>
                                          <p:attrName>ppt_y</p:attrName>
                                        </p:attrNameLst>
                                      </p:cBhvr>
                                      <p:tavLst>
                                        <p:tav tm="0">
                                          <p:val>
                                            <p:strVal val="1+#ppt_h/2"/>
                                          </p:val>
                                        </p:tav>
                                        <p:tav tm="100000">
                                          <p:val>
                                            <p:strVal val="#ppt_y"/>
                                          </p:val>
                                        </p:tav>
                                      </p:tavLst>
                                    </p:anim>
                                  </p:childTnLst>
                                </p:cTn>
                              </p:par>
                              <p:par>
                                <p:cTn id="22" presetID="2" presetClass="entr" presetSubtype="1"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 calcmode="lin" valueType="num">
                                      <p:cBhvr additive="base">
                                        <p:cTn id="24" dur="1000" fill="hold"/>
                                        <p:tgtEl>
                                          <p:spTgt spid="16"/>
                                        </p:tgtEl>
                                        <p:attrNameLst>
                                          <p:attrName>ppt_x</p:attrName>
                                        </p:attrNameLst>
                                      </p:cBhvr>
                                      <p:tavLst>
                                        <p:tav tm="0">
                                          <p:val>
                                            <p:strVal val="#ppt_x"/>
                                          </p:val>
                                        </p:tav>
                                        <p:tav tm="100000">
                                          <p:val>
                                            <p:strVal val="#ppt_x"/>
                                          </p:val>
                                        </p:tav>
                                      </p:tavLst>
                                    </p:anim>
                                    <p:anim calcmode="lin" valueType="num">
                                      <p:cBhvr additive="base">
                                        <p:cTn id="25" dur="1000" fill="hold"/>
                                        <p:tgtEl>
                                          <p:spTgt spid="16"/>
                                        </p:tgtEl>
                                        <p:attrNameLst>
                                          <p:attrName>ppt_y</p:attrName>
                                        </p:attrNameLst>
                                      </p:cBhvr>
                                      <p:tavLst>
                                        <p:tav tm="0">
                                          <p:val>
                                            <p:strVal val="0-#ppt_h/2"/>
                                          </p:val>
                                        </p:tav>
                                        <p:tav tm="100000">
                                          <p:val>
                                            <p:strVal val="#ppt_y"/>
                                          </p:val>
                                        </p:tav>
                                      </p:tavLst>
                                    </p:anim>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left)">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ldLvl="0" animBg="1"/>
      <p:bldP spid="3" grpId="0" bldLvl="0" animBg="1"/>
      <p:bldP spid="6" grpId="0"/>
      <p:bldP spid="9" grpId="0"/>
      <p:bldP spid="12" grpId="0" bldLvl="0" animBg="1"/>
      <p:bldP spid="16"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934720" y="1664335"/>
            <a:ext cx="10323830" cy="118491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标题 5"/>
          <p:cNvSpPr>
            <a:spLocks noGrp="1"/>
          </p:cNvSpPr>
          <p:nvPr>
            <p:ph type="title"/>
          </p:nvPr>
        </p:nvSpPr>
        <p:spPr/>
        <p:txBody>
          <a:bodyPr/>
          <a:lstStyle/>
          <a:p>
            <a:r>
              <a:rPr lang="zh-CN" altLang="en-US">
                <a:solidFill>
                  <a:schemeClr val="accent1"/>
                </a:solidFill>
              </a:rPr>
              <a:t>美国公募基金投顾的试点与创新</a:t>
            </a:r>
            <a:endParaRPr lang="zh-CN" altLang="en-US">
              <a:solidFill>
                <a:schemeClr val="accent1"/>
              </a:solidFill>
            </a:endParaRPr>
          </a:p>
        </p:txBody>
      </p:sp>
      <p:sp>
        <p:nvSpPr>
          <p:cNvPr id="13" name="TextBox 6"/>
          <p:cNvSpPr txBox="1"/>
          <p:nvPr>
            <p:custDataLst>
              <p:tags r:id="rId1"/>
            </p:custDataLst>
          </p:nvPr>
        </p:nvSpPr>
        <p:spPr>
          <a:xfrm>
            <a:off x="1293495" y="1795780"/>
            <a:ext cx="9605645" cy="92202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“线下投顾+线上智能投顾”当前美国市场格局以买方投顾为主。美国买方投顾主要包括智能投顾、人工与数字化结合的买方投顾以及针对高净值客户的投资顾问服务等模式。</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（一）模式及人员配备</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TextBox 6"/>
          <p:cNvSpPr txBox="1"/>
          <p:nvPr>
            <p:custDataLst>
              <p:tags r:id="rId2"/>
            </p:custDataLst>
          </p:nvPr>
        </p:nvSpPr>
        <p:spPr>
          <a:xfrm>
            <a:off x="889000" y="3192780"/>
            <a:ext cx="10368915" cy="312801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下面以典型案例分析美国各类型买方投顾模式。</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智能投顾——各流程全自动化的投顾模式：Wealthfront。公司主要提供自动化的投资组合理财咨询服务，包括为用户开设并管理账户以及评估投资组合。在客户使用公司产品前，系统会对客户进行调查问卷测试来了解客户的风险偏好、资金规模以及所需账户类型等信息。系统随后会根据评估报告结果自动给予投资建议，但客户可以根据自己实际需求进行适当修改。投资策略确定后，客户需要注册新的投资账户或者绑定已有账号，最后由公司进行投资管理，购买相应的产品并根据市场情况及时调整策略。</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 calcmode="lin" valueType="num">
                                      <p:cBhvr additive="base">
                                        <p:cTn id="14" dur="500"/>
                                        <p:tgtEl>
                                          <p:spTgt spid="13">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13">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2">
                                            <p:txEl>
                                              <p:pRg st="0" end="0"/>
                                            </p:txEl>
                                          </p:spTgt>
                                        </p:tgtEl>
                                        <p:attrNameLst>
                                          <p:attrName>style.visibility</p:attrName>
                                        </p:attrNameLst>
                                      </p:cBhvr>
                                      <p:to>
                                        <p:strVal val="visible"/>
                                      </p:to>
                                    </p:set>
                                    <p:animEffect transition="in" filter="wipe(left)">
                                      <p:cBhvr>
                                        <p:cTn id="23" dur="500"/>
                                        <p:tgtEl>
                                          <p:spTgt spid="2">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2">
                                            <p:txEl>
                                              <p:pRg st="1" end="1"/>
                                            </p:txEl>
                                          </p:spTgt>
                                        </p:tgtEl>
                                        <p:attrNameLst>
                                          <p:attrName>style.visibility</p:attrName>
                                        </p:attrNameLst>
                                      </p:cBhvr>
                                      <p:to>
                                        <p:strVal val="visible"/>
                                      </p:to>
                                    </p:set>
                                    <p:anim calcmode="lin" valueType="num">
                                      <p:cBhvr additive="base">
                                        <p:cTn id="28"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29"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13" grpId="0" uiExpand="1" build="p"/>
      <p:bldP spid="12" grpId="0"/>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美国公募基金投顾的试点与创新</a:t>
            </a:r>
            <a:endParaRPr lang="zh-CN" altLang="en-US">
              <a:solidFill>
                <a:schemeClr val="accent1"/>
              </a:solidFill>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（二）产品线设计</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TextBox 6"/>
          <p:cNvSpPr txBox="1"/>
          <p:nvPr>
            <p:custDataLst>
              <p:tags r:id="rId1"/>
            </p:custDataLst>
          </p:nvPr>
        </p:nvSpPr>
        <p:spPr>
          <a:xfrm>
            <a:off x="911225" y="3052445"/>
            <a:ext cx="5534025" cy="3302635"/>
          </a:xfrm>
          <a:prstGeom prst="rect">
            <a:avLst/>
          </a:prstGeom>
          <a:noFill/>
        </p:spPr>
        <p:txBody>
          <a:bodyPr wrap="square" rtlCol="0">
            <a:spAutoFit/>
          </a:bodyPr>
          <a:lstStyle/>
          <a:p>
            <a:pPr indent="406400" algn="just" fontAlgn="auto">
              <a:lnSpc>
                <a:spcPct val="150000"/>
              </a:lnSpc>
              <a:spcBef>
                <a:spcPts val="0"/>
              </a:spcBef>
              <a:spcAft>
                <a:spcPts val="1000"/>
              </a:spcAft>
              <a:extLst>
                <a:ext uri="{35155182-B16C-46BC-9424-99874614C6A1}">
                  <wpsdc:indentchars xmlns:wpsdc="http://www.wps.cn/officeDocument/2017/drawingmlCustomData" val="200" checksum="1740828767"/>
                </a:ext>
              </a:extLst>
            </a:pPr>
            <a:r>
              <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借鉴海外成熟投顾市场经验，从投资品种来看，基金平台主要是投资于低成本的ETF基金。</a:t>
            </a:r>
            <a:endPar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06400" algn="just" fontAlgn="auto">
              <a:lnSpc>
                <a:spcPct val="150000"/>
              </a:lnSpc>
              <a:spcBef>
                <a:spcPts val="0"/>
              </a:spcBef>
              <a:spcAft>
                <a:spcPts val="1000"/>
              </a:spcAft>
              <a:extLst>
                <a:ext uri="{35155182-B16C-46BC-9424-99874614C6A1}">
                  <wpsdc:indentchars xmlns:wpsdc="http://www.wps.cn/officeDocument/2017/drawingmlCustomData" val="200" checksum="1740828767"/>
                </a:ext>
              </a:extLst>
            </a:pPr>
            <a:r>
              <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具体来看，可投资的资产类别有11种，分别是美股、海外股票、新兴市场股票、股利股票、房产、美国通胀指数化证券、市政债券、公司债券、美国国债、新兴市场债券、自然资源。</a:t>
            </a:r>
            <a:endPar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a:p>
            <a:pPr indent="406400" algn="just" fontAlgn="auto">
              <a:lnSpc>
                <a:spcPct val="150000"/>
              </a:lnSpc>
              <a:spcBef>
                <a:spcPts val="0"/>
              </a:spcBef>
              <a:spcAft>
                <a:spcPts val="1000"/>
              </a:spcAft>
              <a:extLst>
                <a:ext uri="{35155182-B16C-46BC-9424-99874614C6A1}">
                  <wpsdc:indentchars xmlns:wpsdc="http://www.wps.cn/officeDocument/2017/drawingmlCustomData" val="200" checksum="1740828767"/>
                </a:ext>
              </a:extLst>
            </a:pPr>
            <a:r>
              <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平台会根据客户风险偏好和容忍度的不同，向投资者推荐包含不同资产类别的投资组合计划。</a:t>
            </a:r>
            <a:endPar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
        <p:nvSpPr>
          <p:cNvPr id="4" name="矩形 3"/>
          <p:cNvSpPr/>
          <p:nvPr/>
        </p:nvSpPr>
        <p:spPr>
          <a:xfrm>
            <a:off x="934720" y="1664335"/>
            <a:ext cx="10323830" cy="115316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TextBox 6"/>
          <p:cNvSpPr txBox="1"/>
          <p:nvPr>
            <p:custDataLst>
              <p:tags r:id="rId2"/>
            </p:custDataLst>
          </p:nvPr>
        </p:nvSpPr>
        <p:spPr>
          <a:xfrm>
            <a:off x="1294130" y="1830705"/>
            <a:ext cx="9605645" cy="829945"/>
          </a:xfrm>
          <a:prstGeom prst="rect">
            <a:avLst/>
          </a:prstGeom>
          <a:noFill/>
        </p:spPr>
        <p:txBody>
          <a:bodyPr wrap="square" rtlCol="0">
            <a:spAutoFit/>
          </a:bodyPr>
          <a:lstStyle/>
          <a:p>
            <a:pPr indent="406400" algn="just" fontAlgn="auto">
              <a:lnSpc>
                <a:spcPct val="150000"/>
              </a:lnSpc>
              <a:spcBef>
                <a:spcPts val="0"/>
              </a:spcBef>
              <a:spcAft>
                <a:spcPts val="1000"/>
              </a:spcAft>
              <a:extLst>
                <a:ext uri="{35155182-B16C-46BC-9424-99874614C6A1}">
                  <wpsdc:indentchars xmlns:wpsdc="http://www.wps.cn/officeDocument/2017/drawingmlCustomData" val="200" checksum="1740828767"/>
                </a:ext>
              </a:extLst>
            </a:pPr>
            <a:r>
              <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rPr>
              <a:t>以权益投资为重点的同时兼顾多样性根据《通知》规定，公募基金仅可配置公募基金产品。此外，建议客户投资于本机构或者关联方管理的产品的，应当事先告知客户，并向客户充分披露潜在的利益冲突。</a:t>
            </a:r>
            <a:endParaRPr lang="zh-CN" altLang="zh-CN" sz="16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pic>
        <p:nvPicPr>
          <p:cNvPr id="100" name="图片 99"/>
          <p:cNvPicPr/>
          <p:nvPr/>
        </p:nvPicPr>
        <p:blipFill>
          <a:blip r:embed="rId3"/>
          <a:stretch>
            <a:fillRect/>
          </a:stretch>
        </p:blipFill>
        <p:spPr>
          <a:xfrm>
            <a:off x="6673215" y="3169285"/>
            <a:ext cx="4585335" cy="3069590"/>
          </a:xfrm>
          <a:prstGeom prst="rect">
            <a:avLst/>
          </a:prstGeom>
          <a:noFill/>
          <a:ln w="9525">
            <a:noFill/>
          </a:ln>
        </p:spPr>
      </p:pic>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 calcmode="lin" valueType="num">
                                      <p:cBhvr additive="base">
                                        <p:cTn id="14"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5">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12" fill="hold" nodeType="clickEffect">
                                  <p:stCondLst>
                                    <p:cond delay="0"/>
                                  </p:stCondLst>
                                  <p:childTnLst>
                                    <p:set>
                                      <p:cBhvr>
                                        <p:cTn id="22" dur="1" fill="hold">
                                          <p:stCondLst>
                                            <p:cond delay="0"/>
                                          </p:stCondLst>
                                        </p:cTn>
                                        <p:tgtEl>
                                          <p:spTgt spid="100"/>
                                        </p:tgtEl>
                                        <p:attrNameLst>
                                          <p:attrName>style.visibility</p:attrName>
                                        </p:attrNameLst>
                                      </p:cBhvr>
                                      <p:to>
                                        <p:strVal val="visible"/>
                                      </p:to>
                                    </p:set>
                                    <p:animEffect transition="in" filter="strips(downLeft)">
                                      <p:cBhvr>
                                        <p:cTn id="23" dur="500"/>
                                        <p:tgtEl>
                                          <p:spTgt spid="100"/>
                                        </p:tgtEl>
                                      </p:cBhvr>
                                    </p:animEffect>
                                  </p:childTnLst>
                                </p:cTn>
                              </p:par>
                            </p:childTnLst>
                          </p:cTn>
                        </p:par>
                        <p:par>
                          <p:cTn id="24" fill="hold">
                            <p:stCondLst>
                              <p:cond delay="500"/>
                            </p:stCondLst>
                            <p:childTnLst>
                              <p:par>
                                <p:cTn id="25" presetID="12" presetClass="entr" presetSubtype="4" fill="hold" grpId="0" nodeType="after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anim calcmode="lin" valueType="num">
                                      <p:cBhvr additive="base">
                                        <p:cTn id="27" dur="500"/>
                                        <p:tgtEl>
                                          <p:spTgt spid="2">
                                            <p:txEl>
                                              <p:pRg st="0" end="0"/>
                                            </p:txEl>
                                          </p:spTgt>
                                        </p:tgtEl>
                                        <p:attrNameLst>
                                          <p:attrName>ppt_y</p:attrName>
                                        </p:attrNameLst>
                                      </p:cBhvr>
                                      <p:tavLst>
                                        <p:tav tm="0">
                                          <p:val>
                                            <p:strVal val="#ppt_y+#ppt_h*1.125000"/>
                                          </p:val>
                                        </p:tav>
                                        <p:tav tm="100000">
                                          <p:val>
                                            <p:strVal val="#ppt_y"/>
                                          </p:val>
                                        </p:tav>
                                      </p:tavLst>
                                    </p:anim>
                                    <p:animEffect transition="in" filter="wipe(up)">
                                      <p:cBhvr>
                                        <p:cTn id="28" dur="500"/>
                                        <p:tgtEl>
                                          <p:spTgt spid="2">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2" presetClass="entr" presetSubtype="4" fill="hold" grpId="0" nodeType="clickEffect">
                                  <p:stCondLst>
                                    <p:cond delay="0"/>
                                  </p:stCondLst>
                                  <p:childTnLst>
                                    <p:set>
                                      <p:cBhvr>
                                        <p:cTn id="32" dur="1" fill="hold">
                                          <p:stCondLst>
                                            <p:cond delay="0"/>
                                          </p:stCondLst>
                                        </p:cTn>
                                        <p:tgtEl>
                                          <p:spTgt spid="2">
                                            <p:txEl>
                                              <p:pRg st="1" end="1"/>
                                            </p:txEl>
                                          </p:spTgt>
                                        </p:tgtEl>
                                        <p:attrNameLst>
                                          <p:attrName>style.visibility</p:attrName>
                                        </p:attrNameLst>
                                      </p:cBhvr>
                                      <p:to>
                                        <p:strVal val="visible"/>
                                      </p:to>
                                    </p:set>
                                    <p:anim calcmode="lin" valueType="num">
                                      <p:cBhvr additive="base">
                                        <p:cTn id="33" dur="500"/>
                                        <p:tgtEl>
                                          <p:spTgt spid="2">
                                            <p:txEl>
                                              <p:pRg st="1" end="1"/>
                                            </p:txEl>
                                          </p:spTgt>
                                        </p:tgtEl>
                                        <p:attrNameLst>
                                          <p:attrName>ppt_y</p:attrName>
                                        </p:attrNameLst>
                                      </p:cBhvr>
                                      <p:tavLst>
                                        <p:tav tm="0">
                                          <p:val>
                                            <p:strVal val="#ppt_y+#ppt_h*1.125000"/>
                                          </p:val>
                                        </p:tav>
                                        <p:tav tm="100000">
                                          <p:val>
                                            <p:strVal val="#ppt_y"/>
                                          </p:val>
                                        </p:tav>
                                      </p:tavLst>
                                    </p:anim>
                                    <p:animEffect transition="in" filter="wipe(up)">
                                      <p:cBhvr>
                                        <p:cTn id="34" dur="500"/>
                                        <p:tgtEl>
                                          <p:spTgt spid="2">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2">
                                            <p:txEl>
                                              <p:pRg st="2" end="2"/>
                                            </p:txEl>
                                          </p:spTgt>
                                        </p:tgtEl>
                                        <p:attrNameLst>
                                          <p:attrName>style.visibility</p:attrName>
                                        </p:attrNameLst>
                                      </p:cBhvr>
                                      <p:to>
                                        <p:strVal val="visible"/>
                                      </p:to>
                                    </p:set>
                                    <p:anim calcmode="lin" valueType="num">
                                      <p:cBhvr additive="base">
                                        <p:cTn id="39" dur="500"/>
                                        <p:tgtEl>
                                          <p:spTgt spid="2">
                                            <p:txEl>
                                              <p:pRg st="2" end="2"/>
                                            </p:txEl>
                                          </p:spTgt>
                                        </p:tgtEl>
                                        <p:attrNameLst>
                                          <p:attrName>ppt_y</p:attrName>
                                        </p:attrNameLst>
                                      </p:cBhvr>
                                      <p:tavLst>
                                        <p:tav tm="0">
                                          <p:val>
                                            <p:strVal val="#ppt_y+#ppt_h*1.125000"/>
                                          </p:val>
                                        </p:tav>
                                        <p:tav tm="100000">
                                          <p:val>
                                            <p:strVal val="#ppt_y"/>
                                          </p:val>
                                        </p:tav>
                                      </p:tavLst>
                                    </p:anim>
                                    <p:animEffect transition="in" filter="wipe(up)">
                                      <p:cBhvr>
                                        <p:cTn id="40"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uiExpand="1" build="p"/>
      <p:bldP spid="4" grpId="0" bldLvl="0" animBg="1"/>
      <p:bldP spid="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美国公募基金投顾的试点与创新</a:t>
            </a:r>
            <a:endParaRPr lang="zh-CN" altLang="en-US">
              <a:solidFill>
                <a:schemeClr val="accent1"/>
              </a:solidFill>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（三）渠道及客户</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13" name="Rectangle 5"/>
          <p:cNvSpPr>
            <a:spLocks noChangeArrowheads="1"/>
          </p:cNvSpPr>
          <p:nvPr/>
        </p:nvSpPr>
        <p:spPr bwMode="gray">
          <a:xfrm>
            <a:off x="1061085" y="5377180"/>
            <a:ext cx="3373120" cy="784225"/>
          </a:xfrm>
          <a:custGeom>
            <a:avLst/>
            <a:gdLst/>
            <a:ahLst/>
            <a:cxnLst/>
            <a:rect l="l" t="t" r="r" b="b"/>
            <a:pathLst>
              <a:path w="2053431" h="619125">
                <a:moveTo>
                  <a:pt x="0" y="0"/>
                </a:moveTo>
                <a:lnTo>
                  <a:pt x="1912938" y="0"/>
                </a:lnTo>
                <a:lnTo>
                  <a:pt x="1912938" y="207229"/>
                </a:lnTo>
                <a:lnTo>
                  <a:pt x="2053431" y="313718"/>
                </a:lnTo>
                <a:lnTo>
                  <a:pt x="1912938" y="420207"/>
                </a:lnTo>
                <a:lnTo>
                  <a:pt x="1912938" y="619125"/>
                </a:lnTo>
                <a:lnTo>
                  <a:pt x="0" y="619125"/>
                </a:lnTo>
                <a:close/>
              </a:path>
            </a:pathLst>
          </a:custGeom>
          <a:solidFill>
            <a:srgbClr val="4353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lnSpc>
                <a:spcPct val="120000"/>
              </a:lnSpc>
            </a:pPr>
            <a:r>
              <a:rPr lang="en-US" altLang="zh-CN" sz="1800" b="1" dirty="0">
                <a:solidFill>
                  <a:schemeClr val="bg1"/>
                </a:solidFill>
                <a:latin typeface="微软雅黑" panose="020B0503020204020204" charset="-122"/>
                <a:ea typeface="微软雅黑" panose="020B0503020204020204" charset="-122"/>
              </a:rPr>
              <a:t>1.</a:t>
            </a:r>
            <a:r>
              <a:rPr lang="zh-CN" altLang="en-US" sz="1800" b="1" dirty="0">
                <a:solidFill>
                  <a:schemeClr val="bg1"/>
                </a:solidFill>
                <a:latin typeface="微软雅黑" panose="020B0503020204020204" charset="-122"/>
                <a:ea typeface="微软雅黑" panose="020B0503020204020204" charset="-122"/>
              </a:rPr>
              <a:t>独立投资顾问</a:t>
            </a:r>
            <a:endParaRPr lang="zh-CN" altLang="en-US" sz="1800" b="1" dirty="0">
              <a:solidFill>
                <a:schemeClr val="bg1"/>
              </a:solidFill>
              <a:latin typeface="微软雅黑" panose="020B0503020204020204" charset="-122"/>
              <a:ea typeface="微软雅黑" panose="020B0503020204020204" charset="-122"/>
            </a:endParaRPr>
          </a:p>
        </p:txBody>
      </p:sp>
      <p:sp>
        <p:nvSpPr>
          <p:cNvPr id="7" name="Rectangle 5"/>
          <p:cNvSpPr>
            <a:spLocks noChangeArrowheads="1"/>
          </p:cNvSpPr>
          <p:nvPr/>
        </p:nvSpPr>
        <p:spPr bwMode="gray">
          <a:xfrm>
            <a:off x="4348480" y="5377180"/>
            <a:ext cx="3373120" cy="784225"/>
          </a:xfrm>
          <a:custGeom>
            <a:avLst/>
            <a:gdLst/>
            <a:ahLst/>
            <a:cxnLst/>
            <a:rect l="l" t="t" r="r" b="b"/>
            <a:pathLst>
              <a:path w="2053431" h="619125">
                <a:moveTo>
                  <a:pt x="0" y="0"/>
                </a:moveTo>
                <a:lnTo>
                  <a:pt x="1912938" y="0"/>
                </a:lnTo>
                <a:lnTo>
                  <a:pt x="1912938" y="207229"/>
                </a:lnTo>
                <a:lnTo>
                  <a:pt x="2053431" y="313718"/>
                </a:lnTo>
                <a:lnTo>
                  <a:pt x="1912938" y="420207"/>
                </a:lnTo>
                <a:lnTo>
                  <a:pt x="1912938" y="619125"/>
                </a:lnTo>
                <a:lnTo>
                  <a:pt x="0" y="619125"/>
                </a:lnTo>
                <a:lnTo>
                  <a:pt x="0" y="438859"/>
                </a:lnTo>
                <a:lnTo>
                  <a:pt x="165100" y="313718"/>
                </a:lnTo>
                <a:lnTo>
                  <a:pt x="0" y="188578"/>
                </a:lnTo>
                <a:close/>
              </a:path>
            </a:pathLst>
          </a:custGeom>
          <a:solidFill>
            <a:srgbClr val="52658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lnSpc>
                <a:spcPct val="120000"/>
              </a:lnSpc>
            </a:pPr>
            <a:r>
              <a:rPr lang="en-US" altLang="zh-CN" sz="1800" b="1" dirty="0">
                <a:solidFill>
                  <a:schemeClr val="bg1"/>
                </a:solidFill>
                <a:latin typeface="微软雅黑" panose="020B0503020204020204" charset="-122"/>
                <a:ea typeface="微软雅黑" panose="020B0503020204020204" charset="-122"/>
              </a:rPr>
              <a:t>2.</a:t>
            </a:r>
            <a:r>
              <a:rPr lang="zh-CN" altLang="en-US" sz="1800" b="1" dirty="0">
                <a:solidFill>
                  <a:schemeClr val="bg1"/>
                </a:solidFill>
                <a:latin typeface="微软雅黑" panose="020B0503020204020204" charset="-122"/>
                <a:ea typeface="微软雅黑" panose="020B0503020204020204" charset="-122"/>
              </a:rPr>
              <a:t>签约</a:t>
            </a:r>
            <a:r>
              <a:rPr lang="en-US" altLang="zh-CN" sz="1800" b="1" dirty="0">
                <a:solidFill>
                  <a:schemeClr val="bg1"/>
                </a:solidFill>
                <a:latin typeface="微软雅黑" panose="020B0503020204020204" charset="-122"/>
                <a:ea typeface="微软雅黑" panose="020B0503020204020204" charset="-122"/>
              </a:rPr>
              <a:t>——</a:t>
            </a:r>
            <a:r>
              <a:rPr lang="zh-CN" altLang="en-US" sz="1800" b="1" dirty="0">
                <a:solidFill>
                  <a:schemeClr val="bg1"/>
                </a:solidFill>
                <a:latin typeface="微软雅黑" panose="020B0503020204020204" charset="-122"/>
                <a:ea typeface="微软雅黑" panose="020B0503020204020204" charset="-122"/>
              </a:rPr>
              <a:t>特许投资顾问</a:t>
            </a:r>
            <a:endParaRPr lang="zh-CN" altLang="en-US" sz="1800" b="1" dirty="0">
              <a:solidFill>
                <a:schemeClr val="bg1"/>
              </a:solidFill>
              <a:latin typeface="微软雅黑" panose="020B0503020204020204" charset="-122"/>
              <a:ea typeface="微软雅黑" panose="020B0503020204020204" charset="-122"/>
            </a:endParaRPr>
          </a:p>
        </p:txBody>
      </p:sp>
      <p:sp>
        <p:nvSpPr>
          <p:cNvPr id="8" name="Rectangle 5"/>
          <p:cNvSpPr>
            <a:spLocks noChangeArrowheads="1"/>
          </p:cNvSpPr>
          <p:nvPr/>
        </p:nvSpPr>
        <p:spPr bwMode="gray">
          <a:xfrm>
            <a:off x="7625080" y="5377180"/>
            <a:ext cx="3373120" cy="784225"/>
          </a:xfrm>
          <a:custGeom>
            <a:avLst/>
            <a:gdLst/>
            <a:ahLst/>
            <a:cxnLst/>
            <a:rect l="l" t="t" r="r" b="b"/>
            <a:pathLst>
              <a:path w="1912938" h="619125">
                <a:moveTo>
                  <a:pt x="0" y="0"/>
                </a:moveTo>
                <a:lnTo>
                  <a:pt x="1912938" y="0"/>
                </a:lnTo>
                <a:lnTo>
                  <a:pt x="1912938" y="619125"/>
                </a:lnTo>
                <a:lnTo>
                  <a:pt x="0" y="619125"/>
                </a:lnTo>
                <a:lnTo>
                  <a:pt x="0" y="438859"/>
                </a:lnTo>
                <a:lnTo>
                  <a:pt x="165100" y="313718"/>
                </a:lnTo>
                <a:lnTo>
                  <a:pt x="0" y="18857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lnSpc>
                <a:spcPct val="120000"/>
              </a:lnSpc>
            </a:pPr>
            <a:r>
              <a:rPr lang="en-US" altLang="zh-CN" sz="1800" b="1" dirty="0">
                <a:solidFill>
                  <a:schemeClr val="bg1"/>
                </a:solidFill>
                <a:latin typeface="微软雅黑" panose="020B0503020204020204" charset="-122"/>
                <a:ea typeface="微软雅黑" panose="020B0503020204020204" charset="-122"/>
              </a:rPr>
              <a:t>3.</a:t>
            </a:r>
            <a:r>
              <a:rPr lang="zh-CN" altLang="en-US" sz="1800" b="1" dirty="0">
                <a:solidFill>
                  <a:schemeClr val="bg1"/>
                </a:solidFill>
                <a:latin typeface="微软雅黑" panose="020B0503020204020204" charset="-122"/>
                <a:ea typeface="微软雅黑" panose="020B0503020204020204" charset="-122"/>
              </a:rPr>
              <a:t>雇员</a:t>
            </a:r>
            <a:endParaRPr lang="zh-CN" altLang="en-US" sz="1800" b="1" dirty="0">
              <a:solidFill>
                <a:schemeClr val="bg1"/>
              </a:solidFill>
              <a:latin typeface="微软雅黑" panose="020B0503020204020204" charset="-122"/>
              <a:ea typeface="微软雅黑" panose="020B0503020204020204" charset="-122"/>
            </a:endParaRPr>
          </a:p>
        </p:txBody>
      </p:sp>
      <p:cxnSp>
        <p:nvCxnSpPr>
          <p:cNvPr id="9" name="直接连接符 8"/>
          <p:cNvCxnSpPr/>
          <p:nvPr/>
        </p:nvCxnSpPr>
        <p:spPr>
          <a:xfrm>
            <a:off x="1156970" y="2182495"/>
            <a:ext cx="0" cy="3059430"/>
          </a:xfrm>
          <a:prstGeom prst="line">
            <a:avLst/>
          </a:prstGeom>
          <a:noFill/>
          <a:ln w="9525" cap="flat" cmpd="sng" algn="ctr">
            <a:solidFill>
              <a:schemeClr val="bg1">
                <a:lumMod val="65000"/>
              </a:schemeClr>
            </a:solidFill>
            <a:prstDash val="solid"/>
            <a:headEnd type="oval" w="med" len="med"/>
            <a:tailEnd type="oval" w="med" len="med"/>
          </a:ln>
          <a:effectLst/>
        </p:spPr>
      </p:cxnSp>
      <p:sp>
        <p:nvSpPr>
          <p:cNvPr id="17" name="TextBox 6"/>
          <p:cNvSpPr txBox="1"/>
          <p:nvPr/>
        </p:nvSpPr>
        <p:spPr>
          <a:xfrm>
            <a:off x="1408430" y="2644140"/>
            <a:ext cx="2743200" cy="1477010"/>
          </a:xfrm>
          <a:prstGeom prst="rect">
            <a:avLst/>
          </a:prstGeom>
          <a:noFill/>
        </p:spPr>
        <p:txBody>
          <a:bodyPr wrap="square" rtlCol="0">
            <a:spAutoFit/>
          </a:bodyPr>
          <a:lstStyle/>
          <a:p>
            <a:pPr>
              <a:lnSpc>
                <a:spcPct val="150000"/>
              </a:lnSpc>
            </a:pPr>
            <a:r>
              <a:rPr lang="zh-CN" altLang="en-US" sz="2000" dirty="0">
                <a:solidFill>
                  <a:schemeClr val="tx1"/>
                </a:solidFill>
                <a:latin typeface="微软雅黑" panose="020B0503020204020204" charset="-122"/>
                <a:ea typeface="微软雅黑" panose="020B0503020204020204" charset="-122"/>
              </a:rPr>
              <a:t>独立投资顾问必须承担交易商的法律责任和财务责任。</a:t>
            </a:r>
            <a:endParaRPr lang="zh-CN" altLang="en-US" sz="2000" dirty="0">
              <a:solidFill>
                <a:schemeClr val="tx1"/>
              </a:solidFill>
              <a:latin typeface="微软雅黑" panose="020B0503020204020204" charset="-122"/>
              <a:ea typeface="微软雅黑" panose="020B0503020204020204" charset="-122"/>
              <a:sym typeface="+mn-ea"/>
            </a:endParaRPr>
          </a:p>
        </p:txBody>
      </p:sp>
      <p:cxnSp>
        <p:nvCxnSpPr>
          <p:cNvPr id="18" name="直接连接符 17"/>
          <p:cNvCxnSpPr/>
          <p:nvPr/>
        </p:nvCxnSpPr>
        <p:spPr>
          <a:xfrm>
            <a:off x="4445000" y="2182495"/>
            <a:ext cx="0" cy="3059430"/>
          </a:xfrm>
          <a:prstGeom prst="line">
            <a:avLst/>
          </a:prstGeom>
          <a:noFill/>
          <a:ln w="9525" cap="flat" cmpd="sng" algn="ctr">
            <a:solidFill>
              <a:schemeClr val="bg1">
                <a:lumMod val="65000"/>
              </a:schemeClr>
            </a:solidFill>
            <a:prstDash val="solid"/>
            <a:headEnd type="oval" w="med" len="med"/>
            <a:tailEnd type="oval" w="med" len="med"/>
          </a:ln>
          <a:effectLst/>
        </p:spPr>
      </p:cxnSp>
      <p:sp>
        <p:nvSpPr>
          <p:cNvPr id="19" name="TextBox 6"/>
          <p:cNvSpPr txBox="1"/>
          <p:nvPr/>
        </p:nvSpPr>
        <p:spPr>
          <a:xfrm>
            <a:off x="4676775" y="2644140"/>
            <a:ext cx="2918460" cy="1884680"/>
          </a:xfrm>
          <a:prstGeom prst="rect">
            <a:avLst/>
          </a:prstGeom>
          <a:noFill/>
        </p:spPr>
        <p:txBody>
          <a:bodyPr wrap="square" rtlCol="0">
            <a:spAutoFit/>
          </a:bodyPr>
          <a:lstStyle/>
          <a:p>
            <a:pPr>
              <a:lnSpc>
                <a:spcPct val="150000"/>
              </a:lnSpc>
            </a:pPr>
            <a:r>
              <a:rPr lang="zh-CN" altLang="en-US" sz="2000" dirty="0">
                <a:solidFill>
                  <a:schemeClr val="tx1"/>
                </a:solidFill>
                <a:latin typeface="微软雅黑" panose="020B0503020204020204" charset="-122"/>
                <a:ea typeface="微软雅黑" panose="020B0503020204020204" charset="-122"/>
              </a:rPr>
              <a:t>投资顾问可以与交易商签署协议而不用承担交易商执照规定的法律责任和财务责任。</a:t>
            </a:r>
            <a:endParaRPr lang="zh-CN" altLang="en-US" sz="2000" dirty="0">
              <a:solidFill>
                <a:schemeClr val="tx1"/>
              </a:solidFill>
              <a:latin typeface="微软雅黑" panose="020B0503020204020204" charset="-122"/>
              <a:ea typeface="微软雅黑" panose="020B0503020204020204" charset="-122"/>
            </a:endParaRPr>
          </a:p>
        </p:txBody>
      </p:sp>
      <p:cxnSp>
        <p:nvCxnSpPr>
          <p:cNvPr id="20" name="直接连接符 19"/>
          <p:cNvCxnSpPr/>
          <p:nvPr/>
        </p:nvCxnSpPr>
        <p:spPr>
          <a:xfrm>
            <a:off x="7721600" y="2182495"/>
            <a:ext cx="0" cy="3059430"/>
          </a:xfrm>
          <a:prstGeom prst="line">
            <a:avLst/>
          </a:prstGeom>
          <a:noFill/>
          <a:ln w="9525" cap="flat" cmpd="sng" algn="ctr">
            <a:solidFill>
              <a:schemeClr val="bg1">
                <a:lumMod val="65000"/>
              </a:schemeClr>
            </a:solidFill>
            <a:prstDash val="solid"/>
            <a:headEnd type="oval" w="med" len="med"/>
            <a:tailEnd type="oval" w="med" len="med"/>
          </a:ln>
          <a:effectLst/>
        </p:spPr>
      </p:cxnSp>
      <p:sp>
        <p:nvSpPr>
          <p:cNvPr id="21" name="TextBox 6"/>
          <p:cNvSpPr txBox="1"/>
          <p:nvPr/>
        </p:nvSpPr>
        <p:spPr>
          <a:xfrm>
            <a:off x="7997190" y="2644140"/>
            <a:ext cx="2918460" cy="2346325"/>
          </a:xfrm>
          <a:prstGeom prst="rect">
            <a:avLst/>
          </a:prstGeom>
          <a:noFill/>
        </p:spPr>
        <p:txBody>
          <a:bodyPr wrap="square" rtlCol="0">
            <a:spAutoFit/>
          </a:bodyPr>
          <a:lstStyle/>
          <a:p>
            <a:pPr>
              <a:lnSpc>
                <a:spcPct val="150000"/>
              </a:lnSpc>
            </a:pPr>
            <a:r>
              <a:rPr lang="zh-CN" altLang="en-US" sz="2000" dirty="0">
                <a:solidFill>
                  <a:schemeClr val="tx1"/>
                </a:solidFill>
                <a:latin typeface="微软雅黑" panose="020B0503020204020204" charset="-122"/>
                <a:ea typeface="微软雅黑" panose="020B0503020204020204" charset="-122"/>
              </a:rPr>
              <a:t>许多大的交易商支付投资顾问薪水，些投资顾问通常在一些金融机构就业，为客户提供投资顾问咨询。</a:t>
            </a:r>
            <a:endParaRPr lang="zh-CN" altLang="en-US" sz="2000" b="1" dirty="0">
              <a:solidFill>
                <a:schemeClr val="tx1"/>
              </a:solidFill>
              <a:latin typeface="微软雅黑" panose="020B0503020204020204" charset="-122"/>
              <a:ea typeface="微软雅黑" panose="020B0503020204020204" charset="-122"/>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500"/>
                            </p:stCondLst>
                            <p:childTnLst>
                              <p:par>
                                <p:cTn id="17" presetID="22" presetClass="entr" presetSubtype="4" fill="hold" nodeType="after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wipe(down)">
                                      <p:cBhvr>
                                        <p:cTn id="19" dur="500"/>
                                        <p:tgtEl>
                                          <p:spTgt spid="9"/>
                                        </p:tgtEl>
                                      </p:cBhvr>
                                    </p:animEffect>
                                  </p:childTnLst>
                                </p:cTn>
                              </p:par>
                            </p:childTnLst>
                          </p:cTn>
                        </p:par>
                        <p:par>
                          <p:cTn id="20" fill="hold">
                            <p:stCondLst>
                              <p:cond delay="1000"/>
                            </p:stCondLst>
                            <p:childTnLst>
                              <p:par>
                                <p:cTn id="21" presetID="12" presetClass="entr" presetSubtype="8" fill="hold" grpId="0" nodeType="after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p:tgtEl>
                                          <p:spTgt spid="17"/>
                                        </p:tgtEl>
                                        <p:attrNameLst>
                                          <p:attrName>ppt_x</p:attrName>
                                        </p:attrNameLst>
                                      </p:cBhvr>
                                      <p:tavLst>
                                        <p:tav tm="0">
                                          <p:val>
                                            <p:strVal val="#ppt_x-#ppt_w*1.125000"/>
                                          </p:val>
                                        </p:tav>
                                        <p:tav tm="100000">
                                          <p:val>
                                            <p:strVal val="#ppt_x"/>
                                          </p:val>
                                        </p:tav>
                                      </p:tavLst>
                                    </p:anim>
                                    <p:animEffect transition="in" filter="wipe(right)">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left)">
                                      <p:cBhvr>
                                        <p:cTn id="29" dur="500"/>
                                        <p:tgtEl>
                                          <p:spTgt spid="7"/>
                                        </p:tgtEl>
                                      </p:cBhvr>
                                    </p:animEffect>
                                  </p:childTnLst>
                                </p:cTn>
                              </p:par>
                            </p:childTnLst>
                          </p:cTn>
                        </p:par>
                        <p:par>
                          <p:cTn id="30" fill="hold">
                            <p:stCondLst>
                              <p:cond delay="500"/>
                            </p:stCondLst>
                            <p:childTnLst>
                              <p:par>
                                <p:cTn id="31" presetID="22" presetClass="entr" presetSubtype="4" fill="hold" nodeType="afterEffect">
                                  <p:stCondLst>
                                    <p:cond delay="0"/>
                                  </p:stCondLst>
                                  <p:childTnLst>
                                    <p:set>
                                      <p:cBhvr>
                                        <p:cTn id="32" dur="1" fill="hold">
                                          <p:stCondLst>
                                            <p:cond delay="0"/>
                                          </p:stCondLst>
                                        </p:cTn>
                                        <p:tgtEl>
                                          <p:spTgt spid="18"/>
                                        </p:tgtEl>
                                        <p:attrNameLst>
                                          <p:attrName>style.visibility</p:attrName>
                                        </p:attrNameLst>
                                      </p:cBhvr>
                                      <p:to>
                                        <p:strVal val="visible"/>
                                      </p:to>
                                    </p:set>
                                    <p:animEffect transition="in" filter="wipe(down)">
                                      <p:cBhvr>
                                        <p:cTn id="33" dur="500"/>
                                        <p:tgtEl>
                                          <p:spTgt spid="18"/>
                                        </p:tgtEl>
                                      </p:cBhvr>
                                    </p:animEffect>
                                  </p:childTnLst>
                                </p:cTn>
                              </p:par>
                            </p:childTnLst>
                          </p:cTn>
                        </p:par>
                        <p:par>
                          <p:cTn id="34" fill="hold">
                            <p:stCondLst>
                              <p:cond delay="1000"/>
                            </p:stCondLst>
                            <p:childTnLst>
                              <p:par>
                                <p:cTn id="35" presetID="12" presetClass="entr" presetSubtype="8"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p:tgtEl>
                                          <p:spTgt spid="19"/>
                                        </p:tgtEl>
                                        <p:attrNameLst>
                                          <p:attrName>ppt_x</p:attrName>
                                        </p:attrNameLst>
                                      </p:cBhvr>
                                      <p:tavLst>
                                        <p:tav tm="0">
                                          <p:val>
                                            <p:strVal val="#ppt_x-#ppt_w*1.125000"/>
                                          </p:val>
                                        </p:tav>
                                        <p:tav tm="100000">
                                          <p:val>
                                            <p:strVal val="#ppt_x"/>
                                          </p:val>
                                        </p:tav>
                                      </p:tavLst>
                                    </p:anim>
                                    <p:animEffect transition="in" filter="wipe(right)">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ipe(left)">
                                      <p:cBhvr>
                                        <p:cTn id="43" dur="500"/>
                                        <p:tgtEl>
                                          <p:spTgt spid="8"/>
                                        </p:tgtEl>
                                      </p:cBhvr>
                                    </p:animEffect>
                                  </p:childTnLst>
                                </p:cTn>
                              </p:par>
                            </p:childTnLst>
                          </p:cTn>
                        </p:par>
                        <p:par>
                          <p:cTn id="44" fill="hold">
                            <p:stCondLst>
                              <p:cond delay="500"/>
                            </p:stCondLst>
                            <p:childTnLst>
                              <p:par>
                                <p:cTn id="45" presetID="22" presetClass="entr" presetSubtype="4" fill="hold" nodeType="after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wipe(down)">
                                      <p:cBhvr>
                                        <p:cTn id="47" dur="500"/>
                                        <p:tgtEl>
                                          <p:spTgt spid="20"/>
                                        </p:tgtEl>
                                      </p:cBhvr>
                                    </p:animEffect>
                                  </p:childTnLst>
                                </p:cTn>
                              </p:par>
                            </p:childTnLst>
                          </p:cTn>
                        </p:par>
                        <p:par>
                          <p:cTn id="48" fill="hold">
                            <p:stCondLst>
                              <p:cond delay="1000"/>
                            </p:stCondLst>
                            <p:childTnLst>
                              <p:par>
                                <p:cTn id="49" presetID="12" presetClass="entr" presetSubtype="8" fill="hold" grpId="0" nodeType="after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p:tgtEl>
                                          <p:spTgt spid="21"/>
                                        </p:tgtEl>
                                        <p:attrNameLst>
                                          <p:attrName>ppt_x</p:attrName>
                                        </p:attrNameLst>
                                      </p:cBhvr>
                                      <p:tavLst>
                                        <p:tav tm="0">
                                          <p:val>
                                            <p:strVal val="#ppt_x-#ppt_w*1.125000"/>
                                          </p:val>
                                        </p:tav>
                                        <p:tav tm="100000">
                                          <p:val>
                                            <p:strVal val="#ppt_x"/>
                                          </p:val>
                                        </p:tav>
                                      </p:tavLst>
                                    </p:anim>
                                    <p:animEffect transition="in" filter="wipe(right)">
                                      <p:cBhvr>
                                        <p:cTn id="5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animBg="1"/>
      <p:bldP spid="7" grpId="0" animBg="1"/>
      <p:bldP spid="8" grpId="0" animBg="1"/>
      <p:bldP spid="17" grpId="0"/>
      <p:bldP spid="19"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p:txBody>
          <a:bodyPr/>
          <a:lstStyle/>
          <a:p>
            <a:r>
              <a:rPr lang="zh-CN" altLang="en-US">
                <a:solidFill>
                  <a:schemeClr val="accent1"/>
                </a:solidFill>
              </a:rPr>
              <a:t>美国公募基金投顾的试点与创新</a:t>
            </a:r>
            <a:endParaRPr lang="zh-CN" altLang="en-US">
              <a:solidFill>
                <a:schemeClr val="accent1"/>
              </a:solidFill>
            </a:endParaRPr>
          </a:p>
        </p:txBody>
      </p:sp>
      <p:grpSp>
        <p:nvGrpSpPr>
          <p:cNvPr id="16" name="组合 15"/>
          <p:cNvGrpSpPr/>
          <p:nvPr/>
        </p:nvGrpSpPr>
        <p:grpSpPr>
          <a:xfrm>
            <a:off x="634365" y="887095"/>
            <a:ext cx="3578068" cy="473075"/>
            <a:chOff x="2347" y="2773"/>
            <a:chExt cx="6423" cy="952"/>
          </a:xfrm>
        </p:grpSpPr>
        <p:sp>
          <p:nvSpPr>
            <p:cNvPr id="14" name="平行四边形 13"/>
            <p:cNvSpPr/>
            <p:nvPr/>
          </p:nvSpPr>
          <p:spPr>
            <a:xfrm>
              <a:off x="2347" y="2773"/>
              <a:ext cx="349" cy="952"/>
            </a:xfrm>
            <a:prstGeom prst="parallelogram">
              <a:avLst>
                <a:gd name="adj" fmla="val 6131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平行四边形 14"/>
            <p:cNvSpPr/>
            <p:nvPr/>
          </p:nvSpPr>
          <p:spPr>
            <a:xfrm>
              <a:off x="2539" y="2773"/>
              <a:ext cx="6231" cy="952"/>
            </a:xfrm>
            <a:prstGeom prst="parallelogram">
              <a:avLst>
                <a:gd name="adj" fmla="val 25025"/>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2" name="文本框 11"/>
          <p:cNvSpPr txBox="1"/>
          <p:nvPr/>
        </p:nvSpPr>
        <p:spPr>
          <a:xfrm>
            <a:off x="889000" y="939165"/>
            <a:ext cx="3075940" cy="368300"/>
          </a:xfrm>
          <a:prstGeom prst="rect">
            <a:avLst/>
          </a:prstGeom>
          <a:noFill/>
        </p:spPr>
        <p:txBody>
          <a:bodyPr wrap="square">
            <a:spAutoFit/>
          </a:bodyPr>
          <a:lstStyle/>
          <a:p>
            <a:r>
              <a:rPr lang="zh-CN" altLang="en-US" sz="1800" b="1" dirty="0">
                <a:solidFill>
                  <a:schemeClr val="bg1"/>
                </a:solidFill>
                <a:latin typeface="微软雅黑" panose="020B0503020204020204" charset="-122"/>
                <a:ea typeface="微软雅黑" panose="020B0503020204020204" charset="-122"/>
                <a:sym typeface="+mn-ea"/>
              </a:rPr>
              <a:t>（四）收入及定价</a:t>
            </a:r>
            <a:endParaRPr lang="zh-CN" altLang="en-US" sz="1800" b="1" dirty="0">
              <a:solidFill>
                <a:schemeClr val="bg1"/>
              </a:solidFill>
              <a:latin typeface="微软雅黑" panose="020B0503020204020204" charset="-122"/>
              <a:ea typeface="微软雅黑" panose="020B0503020204020204" charset="-122"/>
              <a:sym typeface="+mn-ea"/>
            </a:endParaRPr>
          </a:p>
        </p:txBody>
      </p:sp>
      <p:sp>
        <p:nvSpPr>
          <p:cNvPr id="2" name="矩形 1"/>
          <p:cNvSpPr/>
          <p:nvPr/>
        </p:nvSpPr>
        <p:spPr>
          <a:xfrm>
            <a:off x="934720" y="1664335"/>
            <a:ext cx="10323830" cy="78168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6"/>
          <p:cNvSpPr txBox="1"/>
          <p:nvPr>
            <p:custDataLst>
              <p:tags r:id="rId1"/>
            </p:custDataLst>
          </p:nvPr>
        </p:nvSpPr>
        <p:spPr>
          <a:xfrm>
            <a:off x="934720" y="1795780"/>
            <a:ext cx="9964420" cy="50673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rPr>
              <a:t>依靠合理资产管理费定价实现溢价优势投顾试点推出，行业格局将发生潜移默化的改变。</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endParaRPr>
          </a:p>
        </p:txBody>
      </p:sp>
      <p:sp>
        <p:nvSpPr>
          <p:cNvPr id="5" name="TextBox 6"/>
          <p:cNvSpPr txBox="1"/>
          <p:nvPr>
            <p:custDataLst>
              <p:tags r:id="rId2"/>
            </p:custDataLst>
          </p:nvPr>
        </p:nvSpPr>
        <p:spPr>
          <a:xfrm>
            <a:off x="889000" y="2605405"/>
            <a:ext cx="10369550" cy="92202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b="1"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当前的格局是销售渠道收取尾随佣金，渠道和基金公司的共同利益驱动其在销售时重点推荐有激励和分成高的产品。</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pic>
        <p:nvPicPr>
          <p:cNvPr id="101" name="图片 100"/>
          <p:cNvPicPr/>
          <p:nvPr/>
        </p:nvPicPr>
        <p:blipFill>
          <a:blip r:embed="rId3"/>
          <a:stretch>
            <a:fillRect/>
          </a:stretch>
        </p:blipFill>
        <p:spPr>
          <a:xfrm>
            <a:off x="6730365" y="3388360"/>
            <a:ext cx="4370705" cy="2902585"/>
          </a:xfrm>
          <a:prstGeom prst="rect">
            <a:avLst/>
          </a:prstGeom>
          <a:noFill/>
          <a:ln w="9525">
            <a:noFill/>
          </a:ln>
        </p:spPr>
      </p:pic>
      <p:sp>
        <p:nvSpPr>
          <p:cNvPr id="10" name="TextBox 6"/>
          <p:cNvSpPr txBox="1"/>
          <p:nvPr>
            <p:custDataLst>
              <p:tags r:id="rId4"/>
            </p:custDataLst>
          </p:nvPr>
        </p:nvSpPr>
        <p:spPr>
          <a:xfrm>
            <a:off x="889000" y="3547745"/>
            <a:ext cx="5513070" cy="2584450"/>
          </a:xfrm>
          <a:prstGeom prst="rect">
            <a:avLst/>
          </a:prstGeom>
          <a:noFill/>
        </p:spPr>
        <p:txBody>
          <a:bodyPr wrap="square" rtlCol="0">
            <a:spAutoFit/>
          </a:bodyPr>
          <a:lstStyle/>
          <a:p>
            <a:pPr indent="457200" algn="just" fontAlgn="auto">
              <a:lnSpc>
                <a:spcPct val="150000"/>
              </a:lnSpc>
              <a:spcBef>
                <a:spcPts val="0"/>
              </a:spcBef>
              <a:spcAft>
                <a:spcPts val="1000"/>
              </a:spcAft>
              <a:extLst>
                <a:ext uri="{35155182-B16C-46BC-9424-99874614C6A1}">
                  <wpsdc:indentchars xmlns:wpsdc="http://www.wps.cn/officeDocument/2017/drawingmlCustomData" val="200" checksum="59296752"/>
                </a:ext>
              </a:extLst>
            </a:pPr>
            <a:r>
              <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rPr>
              <a:t>而在新的投顾模式下，基金公司将由收取佣金的模式转为向客户收取资产管理费的模式，由原有的客户-（渠道-基金）构成的商业链条和利益分配机制转变为（客户-投顾）-基金。投资顾问从利益上站在客户一端，从而摆脱了基金公司从短期利益上站在渠道一端的代理问题，相应的基金费用也会降低。</a:t>
            </a:r>
            <a:endParaRPr lang="zh-CN" altLang="zh-CN" sz="1800" kern="100" dirty="0">
              <a:solidFill>
                <a:schemeClr val="dk1"/>
              </a:solidFill>
              <a:latin typeface="微软雅黑" panose="020B0503020204020204" charset="-122"/>
              <a:ea typeface="微软雅黑" panose="020B0503020204020204" charset="-122"/>
              <a:cs typeface="Times New Roman" panose="02020603050405020304" pitchFamily="18" charset="0"/>
              <a:sym typeface="+mn-ea"/>
            </a:endParaRPr>
          </a:p>
        </p:txBody>
      </p:sp>
    </p:spTree>
  </p:cSld>
  <p:clrMapOvr>
    <a:masterClrMapping/>
  </p:clrMapOvr>
  <p:transition spd="med" advClick="0"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12" presetClass="entr" presetSubtype="4" fill="hold" grpId="0" nodeType="after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 calcmode="lin" valueType="num">
                                      <p:cBhvr additive="base">
                                        <p:cTn id="14"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15" dur="500"/>
                                        <p:tgtEl>
                                          <p:spTgt spid="4">
                                            <p:txEl>
                                              <p:pRg st="0" end="0"/>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fade">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grpId="0"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additive="base">
                                        <p:cTn id="23" dur="500"/>
                                        <p:tgtEl>
                                          <p:spTgt spid="5">
                                            <p:txEl>
                                              <p:pRg st="0" end="0"/>
                                            </p:txEl>
                                          </p:spTgt>
                                        </p:tgtEl>
                                        <p:attrNameLst>
                                          <p:attrName>ppt_y</p:attrName>
                                        </p:attrNameLst>
                                      </p:cBhvr>
                                      <p:tavLst>
                                        <p:tav tm="0">
                                          <p:val>
                                            <p:strVal val="#ppt_y+#ppt_h*1.125000"/>
                                          </p:val>
                                        </p:tav>
                                        <p:tav tm="100000">
                                          <p:val>
                                            <p:strVal val="#ppt_y"/>
                                          </p:val>
                                        </p:tav>
                                      </p:tavLst>
                                    </p:anim>
                                    <p:animEffect transition="in" filter="wipe(up)">
                                      <p:cBhvr>
                                        <p:cTn id="24" dur="500"/>
                                        <p:tgtEl>
                                          <p:spTgt spid="5">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0">
                                            <p:txEl>
                                              <p:pRg st="0" end="0"/>
                                            </p:txEl>
                                          </p:spTgt>
                                        </p:tgtEl>
                                        <p:attrNameLst>
                                          <p:attrName>style.visibility</p:attrName>
                                        </p:attrNameLst>
                                      </p:cBhvr>
                                      <p:to>
                                        <p:strVal val="visible"/>
                                      </p:to>
                                    </p:set>
                                    <p:anim calcmode="lin" valueType="num">
                                      <p:cBhvr additive="base">
                                        <p:cTn id="29" dur="500" fill="hold"/>
                                        <p:tgtEl>
                                          <p:spTgt spid="10">
                                            <p:txEl>
                                              <p:pRg st="0" end="0"/>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0">
                                            <p:txEl>
                                              <p:pRg st="0" end="0"/>
                                            </p:txEl>
                                          </p:spTgt>
                                        </p:tgtEl>
                                        <p:attrNameLst>
                                          <p:attrName>ppt_y</p:attrName>
                                        </p:attrNameLst>
                                      </p:cBhvr>
                                      <p:tavLst>
                                        <p:tav tm="0">
                                          <p:val>
                                            <p:strVal val="#ppt_y"/>
                                          </p:val>
                                        </p:tav>
                                        <p:tav tm="100000">
                                          <p:val>
                                            <p:strVal val="#ppt_y"/>
                                          </p:val>
                                        </p:tav>
                                      </p:tavLst>
                                    </p:anim>
                                  </p:childTnLst>
                                </p:cTn>
                              </p:par>
                              <p:par>
                                <p:cTn id="31" presetID="2" presetClass="entr" presetSubtype="2" fill="hold" nodeType="withEffect">
                                  <p:stCondLst>
                                    <p:cond delay="0"/>
                                  </p:stCondLst>
                                  <p:childTnLst>
                                    <p:set>
                                      <p:cBhvr>
                                        <p:cTn id="32" dur="1" fill="hold">
                                          <p:stCondLst>
                                            <p:cond delay="0"/>
                                          </p:stCondLst>
                                        </p:cTn>
                                        <p:tgtEl>
                                          <p:spTgt spid="101"/>
                                        </p:tgtEl>
                                        <p:attrNameLst>
                                          <p:attrName>style.visibility</p:attrName>
                                        </p:attrNameLst>
                                      </p:cBhvr>
                                      <p:to>
                                        <p:strVal val="visible"/>
                                      </p:to>
                                    </p:set>
                                    <p:anim calcmode="lin" valueType="num">
                                      <p:cBhvr additive="base">
                                        <p:cTn id="33" dur="500" fill="hold"/>
                                        <p:tgtEl>
                                          <p:spTgt spid="101"/>
                                        </p:tgtEl>
                                        <p:attrNameLst>
                                          <p:attrName>ppt_x</p:attrName>
                                        </p:attrNameLst>
                                      </p:cBhvr>
                                      <p:tavLst>
                                        <p:tav tm="0">
                                          <p:val>
                                            <p:strVal val="1+#ppt_w/2"/>
                                          </p:val>
                                        </p:tav>
                                        <p:tav tm="100000">
                                          <p:val>
                                            <p:strVal val="#ppt_x"/>
                                          </p:val>
                                        </p:tav>
                                      </p:tavLst>
                                    </p:anim>
                                    <p:anim calcmode="lin" valueType="num">
                                      <p:cBhvr additive="base">
                                        <p:cTn id="34" dur="500" fill="hold"/>
                                        <p:tgtEl>
                                          <p:spTgt spid="10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2" grpId="0" bldLvl="0" animBg="1"/>
      <p:bldP spid="4" grpId="0" uiExpand="1" build="p"/>
      <p:bldP spid="5" grpId="0" uiExpand="1" build="p"/>
      <p:bldP spid="10" grpId="0" uiExpand="1" build="p"/>
    </p:bldLst>
  </p:timing>
</p:sld>
</file>

<file path=ppt/tags/tag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1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1.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12.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3.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14.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15.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6.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7.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8.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1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20.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1.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ags/tag22.xml><?xml version="1.0" encoding="utf-8"?>
<p:tagLst xmlns:p="http://schemas.openxmlformats.org/presentationml/2006/main">
  <p:tag name="KSO_WM_UNIT_FILL_FORE_SCHEMECOLOR_INDEX_BRIGHTNESS" val="0"/>
  <p:tag name="KSO_WM_UNIT_FILL_FORE_SCHEMECOLOR_INDEX" val="16"/>
  <p:tag name="KSO_WM_UNIT_FILL_TYPE" val="1"/>
</p:tagLst>
</file>

<file path=ppt/tags/tag23.xml><?xml version="1.0" encoding="utf-8"?>
<p:tagLst xmlns:p="http://schemas.openxmlformats.org/presentationml/2006/main">
  <p:tag name="KSO_WPP_MARK_KEY" val="c3a56629-9f98-46ac-8913-ecbe3fca61a0"/>
  <p:tag name="COMMONDATA" val="eyJoZGlkIjoiOTRiYWY2ZDYxOTM2OTVmOTUwNjYxNzhkNWNmYTNiNjcifQ=="/>
</p:tagLst>
</file>

<file path=ppt/tags/tag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c849740b-2724-488e-a9ad-bcd156c1d39b}"/>
  <p:tag name="KSO_WM_UNIT_TYPE" val="i"/>
</p:tagLst>
</file>

<file path=ppt/tags/tag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 name="WM_BEAUTIFY_SHAPE_IDENTITY" val="{861e1ca8-5140-4ebb-979f-fa152c8fb128}"/>
  <p:tag name="KSO_WM_UNIT_TYPE" val="i"/>
</p:tagLst>
</file>

<file path=ppt/tags/tag5.xml><?xml version="1.0" encoding="utf-8"?>
<p:tagLst xmlns:p="http://schemas.openxmlformats.org/presentationml/2006/main">
  <p:tag name="KSO_WM_UNIT_TEXT_FILL_FORE_SCHEMECOLOR_INDEX_BRIGHTNESS" val="0"/>
  <p:tag name="KSO_WM_UNIT_TEXT_FILL_FORE_SCHEMECOLOR_INDEX" val="2"/>
  <p:tag name="KSO_WM_UNIT_TEXT_FILL_TYPE" val="1"/>
</p:tagLst>
</file>

<file path=ppt/tags/tag6.xml><?xml version="1.0" encoding="utf-8"?>
<p:tagLst xmlns:p="http://schemas.openxmlformats.org/presentationml/2006/main">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7.xml><?xml version="1.0" encoding="utf-8"?>
<p:tagLst xmlns:p="http://schemas.openxmlformats.org/presentationml/2006/main">
  <p:tag name="KSO_WM_UNIT_TEXT_FILL_FORE_SCHEMECOLOR_INDEX_BRIGHTNESS" val="-0.75"/>
  <p:tag name="KSO_WM_UNIT_TEXT_FILL_FORE_SCHEMECOLOR_INDEX" val="16"/>
  <p:tag name="KSO_WM_UNIT_TEXT_FILL_TYPE" val="1"/>
</p:tagLst>
</file>

<file path=ppt/tags/tag8.xml><?xml version="1.0" encoding="utf-8"?>
<p:tagLst xmlns:p="http://schemas.openxmlformats.org/presentationml/2006/main">
  <p:tag name="KSO_WM_UNIT_FILL_FORE_SCHEMECOLOR_INDEX_BRIGHTNESS" val="-0.15"/>
  <p:tag name="KSO_WM_UNIT_FILL_FORE_SCHEMECOLOR_INDEX" val="14"/>
  <p:tag name="KSO_WM_UNIT_FILL_TYPE" val="1"/>
  <p:tag name="KSO_WM_UNIT_TEXT_FILL_FORE_SCHEMECOLOR_INDEX_BRIGHTNESS" val="-0.5"/>
  <p:tag name="KSO_WM_UNIT_TEXT_FILL_FORE_SCHEMECOLOR_INDEX" val="14"/>
  <p:tag name="KSO_WM_UNIT_TEXT_FILL_TYPE" val="1"/>
</p:tagLst>
</file>

<file path=ppt/tags/tag9.xml><?xml version="1.0" encoding="utf-8"?>
<p:tagLst xmlns:p="http://schemas.openxmlformats.org/presentationml/2006/main">
  <p:tag name="KSO_WM_UNIT_TEXT_FILL_FORE_SCHEMECOLOR_INDEX_BRIGHTNESS" val="0"/>
  <p:tag name="KSO_WM_UNIT_TEXT_FILL_FORE_SCHEMECOLOR_INDEX" val="13"/>
  <p:tag name="KSO_WM_UNIT_TEXT_FILL_TYPE" val="1"/>
</p:tagLst>
</file>

<file path=ppt/theme/theme1.xml><?xml version="1.0" encoding="utf-8"?>
<a:theme xmlns:a="http://schemas.openxmlformats.org/drawingml/2006/main" name="第一PPT，www.1ppt.com">
  <a:themeElements>
    <a:clrScheme name="自定义 2">
      <a:dk1>
        <a:sysClr val="windowText" lastClr="000000"/>
      </a:dk1>
      <a:lt1>
        <a:sysClr val="window" lastClr="FFFFFF"/>
      </a:lt1>
      <a:dk2>
        <a:srgbClr val="17406D"/>
      </a:dk2>
      <a:lt2>
        <a:srgbClr val="DBEFF9"/>
      </a:lt2>
      <a:accent1>
        <a:srgbClr val="43536A"/>
      </a:accent1>
      <a:accent2>
        <a:srgbClr val="7F7F7F"/>
      </a:accent2>
      <a:accent3>
        <a:srgbClr val="43536A"/>
      </a:accent3>
      <a:accent4>
        <a:srgbClr val="7F7F7F"/>
      </a:accent4>
      <a:accent5>
        <a:srgbClr val="43536A"/>
      </a:accent5>
      <a:accent6>
        <a:srgbClr val="7F7F7F"/>
      </a:accent6>
      <a:hlink>
        <a:srgbClr val="F49100"/>
      </a:hlink>
      <a:folHlink>
        <a:srgbClr val="85DFD0"/>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第一PPT，www.1ppt.com">
  <a:themeElements>
    <a:clrScheme name="">
      <a:dk1>
        <a:srgbClr val="000000"/>
      </a:dk1>
      <a:lt1>
        <a:srgbClr val="FFFFFF"/>
      </a:lt1>
      <a:dk2>
        <a:srgbClr val="E8EEF2"/>
      </a:dk2>
      <a:lt2>
        <a:srgbClr val="F9FAFB"/>
      </a:lt2>
      <a:accent1>
        <a:srgbClr val="2B4663"/>
      </a:accent1>
      <a:accent2>
        <a:srgbClr val="5C7885"/>
      </a:accent2>
      <a:accent3>
        <a:srgbClr val="94ACBC"/>
      </a:accent3>
      <a:accent4>
        <a:srgbClr val="B9CAE1"/>
      </a:accent4>
      <a:accent5>
        <a:srgbClr val="97ABBD"/>
      </a:accent5>
      <a:accent6>
        <a:srgbClr val="3B606F"/>
      </a:accent6>
      <a:hlink>
        <a:srgbClr val="5FCBFB"/>
      </a:hlink>
      <a:folHlink>
        <a:srgbClr val="B759BC"/>
      </a:folHlink>
    </a:clrScheme>
    <a:fontScheme name="qb0g2jkz">
      <a:majorFont>
        <a:latin typeface="Arial"/>
        <a:ea typeface="微软雅黑"/>
        <a:cs typeface=""/>
      </a:majorFont>
      <a:minorFont>
        <a:latin typeface="Arial"/>
        <a:ea typeface="微软雅黑"/>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1431</Words>
  <Application>WPS 演示</Application>
  <PresentationFormat>宽屏</PresentationFormat>
  <Paragraphs>78</Paragraphs>
  <Slides>10</Slides>
  <Notes>3</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10</vt:i4>
      </vt:variant>
    </vt:vector>
  </HeadingPairs>
  <TitlesOfParts>
    <vt:vector size="25" baseType="lpstr">
      <vt:lpstr>Arial</vt:lpstr>
      <vt:lpstr>宋体</vt:lpstr>
      <vt:lpstr>Wingdings</vt:lpstr>
      <vt:lpstr>Calibri</vt:lpstr>
      <vt:lpstr>Agency FB</vt:lpstr>
      <vt:lpstr>Trebuchet MS</vt:lpstr>
      <vt:lpstr>方正正黑简体</vt:lpstr>
      <vt:lpstr>黑体</vt:lpstr>
      <vt:lpstr>Calibri</vt:lpstr>
      <vt:lpstr>微软雅黑</vt:lpstr>
      <vt:lpstr>Times New Roman</vt:lpstr>
      <vt:lpstr>Arial Unicode MS</vt:lpstr>
      <vt:lpstr>等线</vt:lpstr>
      <vt:lpstr>第一PPT，www.1ppt.com</vt:lpstr>
      <vt:lpstr>1_第一PPT，www.1ppt.com</vt:lpstr>
      <vt:lpstr>PowerPoint 演示文稿</vt:lpstr>
      <vt:lpstr>互联网基金的销售模式</vt:lpstr>
      <vt:lpstr>互联网基金的销售模式</vt:lpstr>
      <vt:lpstr>互联网基金的销售模式</vt:lpstr>
      <vt:lpstr>PowerPoint 演示文稿</vt:lpstr>
      <vt:lpstr>美国公募基金投顾的试点与创新</vt:lpstr>
      <vt:lpstr>美国公募基金投顾的试点与创新</vt:lpstr>
      <vt:lpstr>美国公募基金投顾的试点与创新</vt:lpstr>
      <vt:lpstr>美国公募基金投顾的试点与创新</vt:lpstr>
      <vt:lpstr>PowerPoint 演示文稿</vt:lpstr>
    </vt:vector>
  </TitlesOfParts>
  <Company>第一PPT，www.1ppt.com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欧美商务</dc:title>
  <dc:creator>第一PPT</dc:creator>
  <cp:keywords>www.1ppt.com</cp:keywords>
  <dc:description>www.1ppt.com</dc:description>
  <cp:lastModifiedBy>小刘</cp:lastModifiedBy>
  <cp:revision>271</cp:revision>
  <dcterms:created xsi:type="dcterms:W3CDTF">2017-03-04T06:55:00Z</dcterms:created>
  <dcterms:modified xsi:type="dcterms:W3CDTF">2023-06-08T03:34:00Z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D58E132436F04317B341A363B72BD164</vt:lpwstr>
  </property>
  <property fmtid="{D5CDD505-2E9C-101B-9397-08002B2CF9AE}" pid="3" name="KSOProductBuildVer">
    <vt:lpwstr>2052-11.1.0.14309</vt:lpwstr>
  </property>
</Properties>
</file>