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5"/>
  </p:notesMasterIdLst>
  <p:sldIdLst>
    <p:sldId id="335" r:id="rId4"/>
    <p:sldId id="337" r:id="rId6"/>
    <p:sldId id="364" r:id="rId7"/>
    <p:sldId id="365" r:id="rId8"/>
    <p:sldId id="366" r:id="rId9"/>
    <p:sldId id="367" r:id="rId10"/>
    <p:sldId id="363" r:id="rId11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38" userDrawn="1">
          <p15:clr>
            <a:srgbClr val="A4A3A4"/>
          </p15:clr>
        </p15:guide>
        <p15:guide id="2" pos="38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536A"/>
    <a:srgbClr val="526580"/>
    <a:srgbClr val="FFFFFF"/>
    <a:srgbClr val="F9FAFB"/>
    <a:srgbClr val="DBEFF9"/>
    <a:srgbClr val="55375F"/>
    <a:srgbClr val="442C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4662" autoAdjust="0"/>
  </p:normalViewPr>
  <p:slideViewPr>
    <p:cSldViewPr snapToGrid="0" showGuides="1">
      <p:cViewPr varScale="1">
        <p:scale>
          <a:sx n="63" d="100"/>
          <a:sy n="63" d="100"/>
        </p:scale>
        <p:origin x="776" y="48"/>
      </p:cViewPr>
      <p:guideLst>
        <p:guide orient="horz" pos="2238"/>
        <p:guide pos="38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gs" Target="tags/tag18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8BE76-29C8-41AB-8544-889D89FA4F9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530" y="1143000"/>
            <a:ext cx="548694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AD677-048F-409F-AACD-0A0B5EF61C8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0700" y="685800"/>
            <a:ext cx="6096600" cy="3429000"/>
          </a:xfrm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/>
          </a:p>
        </p:txBody>
      </p:sp>
      <p:sp>
        <p:nvSpPr>
          <p:cNvPr id="12292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方正正黑简体" panose="02000000000000000000" pitchFamily="2" charset="-122"/>
                <a:ea typeface="方正正黑简体" panose="02000000000000000000" pitchFamily="2" charset="-122"/>
              </a:defRPr>
            </a:lvl9pPr>
          </a:lstStyle>
          <a:p>
            <a:fld id="{8E734D7E-DDC1-43BA-BA84-4A1CFE3D3418}" type="slidenum">
              <a:rPr lang="zh-CN" altLang="en-US" sz="1200">
                <a:solidFill>
                  <a:prstClr val="black"/>
                </a:solidFill>
                <a:latin typeface="Calibri" panose="020F0502020204030204" pitchFamily="34" charset="0"/>
                <a:ea typeface="宋体" panose="02010600030101010101" pitchFamily="2" charset="-122"/>
              </a:rPr>
            </a:fld>
            <a:endParaRPr lang="zh-CN" altLang="en-US" sz="1200">
              <a:solidFill>
                <a:prstClr val="black"/>
              </a:solidFill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4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3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7" Type="http://schemas.openxmlformats.org/officeDocument/2006/relationships/image" Target="file:///C:\Users\1V994W2\PycharmProjects\PPT_Background_Generation/pic_temp/1_pic_quater_right_up.png" TargetMode="External"/><Relationship Id="rId6" Type="http://schemas.openxmlformats.org/officeDocument/2006/relationships/image" Target="../media/image2.png"/><Relationship Id="rId5" Type="http://schemas.openxmlformats.org/officeDocument/2006/relationships/tags" Target="../tags/tag2.xml"/><Relationship Id="rId4" Type="http://schemas.openxmlformats.org/officeDocument/2006/relationships/image" Target="file:///C:\Users\1V994W2\PycharmProjects\PPT_Background_Generation/pic_temp/0_pic_quater_left_up.png" TargetMode="External"/><Relationship Id="rId3" Type="http://schemas.openxmlformats.org/officeDocument/2006/relationships/image" Target="../media/image1.png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 userDrawn="1"/>
        </p:nvSpPr>
        <p:spPr>
          <a:xfrm flipH="1">
            <a:off x="10954527" y="5535066"/>
            <a:ext cx="1238674" cy="1323287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35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8" name="组合 7"/>
          <p:cNvGrpSpPr/>
          <p:nvPr userDrawn="1"/>
        </p:nvGrpSpPr>
        <p:grpSpPr>
          <a:xfrm>
            <a:off x="265880" y="-446216"/>
            <a:ext cx="1454717" cy="852637"/>
            <a:chOff x="244" y="-590"/>
            <a:chExt cx="2015" cy="1180"/>
          </a:xfrm>
        </p:grpSpPr>
        <p:sp>
          <p:nvSpPr>
            <p:cNvPr id="4" name="直角三角形 3"/>
            <p:cNvSpPr/>
            <p:nvPr userDrawn="1"/>
          </p:nvSpPr>
          <p:spPr>
            <a:xfrm rot="13500000" flipV="1">
              <a:off x="1079" y="-590"/>
              <a:ext cx="1180" cy="1180"/>
            </a:xfrm>
            <a:prstGeom prst="rtTriangle">
              <a:avLst/>
            </a:prstGeom>
            <a:solidFill>
              <a:srgbClr val="5265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  <p:sp>
          <p:nvSpPr>
            <p:cNvPr id="3" name="直角三角形 2"/>
            <p:cNvSpPr/>
            <p:nvPr userDrawn="1"/>
          </p:nvSpPr>
          <p:spPr>
            <a:xfrm rot="13500000" flipV="1">
              <a:off x="244" y="-590"/>
              <a:ext cx="1180" cy="1180"/>
            </a:xfrm>
            <a:prstGeom prst="rtTriangle">
              <a:avLst/>
            </a:prstGeom>
            <a:solidFill>
              <a:srgbClr val="43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35">
                <a:solidFill>
                  <a:prstClr val="white"/>
                </a:solidFill>
              </a:endParaRPr>
            </a:p>
          </p:txBody>
        </p:sp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745999" y="15410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665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34114" y="78536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/>
          <p:cNvPicPr/>
          <p:nvPr userDrawn="1">
            <p:custDataLst>
              <p:tags r:id="rId2"/>
            </p:custDataLst>
          </p:nvPr>
        </p:nvPicPr>
        <p:blipFill>
          <a:blip r:embed="rId3" r:link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20128" cy="623607"/>
          </a:xfrm>
          <a:prstGeom prst="rect">
            <a:avLst/>
          </a:prstGeom>
        </p:spPr>
      </p:pic>
      <p:pic>
        <p:nvPicPr>
          <p:cNvPr id="6" name="图片 5"/>
          <p:cNvPicPr/>
          <p:nvPr userDrawn="1">
            <p:custDataLst>
              <p:tags r:id="rId5"/>
            </p:custDataLst>
          </p:nvPr>
        </p:nvPicPr>
        <p:blipFill>
          <a:blip r:embed="rId6" r:link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2508" y="0"/>
            <a:ext cx="720128" cy="62360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19839" y="107111"/>
            <a:ext cx="9796051" cy="48431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707390" y="553085"/>
            <a:ext cx="10728000" cy="0"/>
          </a:xfrm>
          <a:prstGeom prst="line">
            <a:avLst/>
          </a:prstGeom>
          <a:ln w="127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 advClick="0" advTm="0"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698" y="987476"/>
            <a:ext cx="6172808" cy="4873876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5759" y="365144"/>
            <a:ext cx="2629159" cy="58121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83" y="365144"/>
            <a:ext cx="7735062" cy="58121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50" y="1122420"/>
            <a:ext cx="9144900" cy="238772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150" y="3602223"/>
            <a:ext cx="9144900" cy="165584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933" y="1709827"/>
            <a:ext cx="10516635" cy="285288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933" y="4589700"/>
            <a:ext cx="10516635" cy="15002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83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808" y="1825719"/>
            <a:ext cx="5182110" cy="4351563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365144"/>
            <a:ext cx="10516635" cy="1325631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9872" y="1681249"/>
            <a:ext cx="5158295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39872" y="2505204"/>
            <a:ext cx="5158295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808" y="1681249"/>
            <a:ext cx="5183698" cy="82395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72808" y="2505204"/>
            <a:ext cx="5183698" cy="368477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矩形 10"/>
          <p:cNvSpPr/>
          <p:nvPr userDrawn="1"/>
        </p:nvSpPr>
        <p:spPr>
          <a:xfrm>
            <a:off x="8565985" y="5089247"/>
            <a:ext cx="1033616" cy="281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精美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 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          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工作总结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www.1ppt.com/xiazai/zongjie/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工作计划：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www.1ppt.com/xiazai/jihua/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商务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www.1ppt.com/moban/shangwu/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个人简历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www.1ppt.com/xiazai/jianli/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毕业答辩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www.1ppt.com/xiazai/dabian/  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工作汇报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：</a:t>
            </a:r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www.1ppt.com/xiazai/huibao/   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  <a:p>
            <a:pPr defTabSz="914400"/>
            <a:r>
              <a:rPr lang="en-US" altLang="zh-CN" sz="135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en-US" altLang="zh-CN" sz="135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871" y="457224"/>
            <a:ext cx="3932625" cy="160028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698" y="987476"/>
            <a:ext cx="6172808" cy="48738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871" y="2057506"/>
            <a:ext cx="3932625" cy="381178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med" advClick="0" advTm="0">
    <p:fade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83" y="365144"/>
            <a:ext cx="10516635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83" y="1825719"/>
            <a:ext cx="10516635" cy="4351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83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37975-6AF7-4301-9DC5-87C074AA59D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998" y="6356678"/>
            <a:ext cx="4115205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1448" y="6356678"/>
            <a:ext cx="274347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987A4-0198-42B4-AAAE-EDBADA4485A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spd="med" advClick="0" advTm="0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slideLayout" Target="../slideLayouts/slideLayout17.xml"/><Relationship Id="rId5" Type="http://schemas.openxmlformats.org/officeDocument/2006/relationships/tags" Target="../tags/tag8.xml"/><Relationship Id="rId4" Type="http://schemas.openxmlformats.org/officeDocument/2006/relationships/tags" Target="../tags/tag7.xml"/><Relationship Id="rId3" Type="http://schemas.openxmlformats.org/officeDocument/2006/relationships/tags" Target="../tags/tag6.xml"/><Relationship Id="rId2" Type="http://schemas.openxmlformats.org/officeDocument/2006/relationships/image" Target="../media/image3.jpeg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4.xml"/><Relationship Id="rId3" Type="http://schemas.openxmlformats.org/officeDocument/2006/relationships/tags" Target="../tags/tag10.xml"/><Relationship Id="rId2" Type="http://schemas.openxmlformats.org/officeDocument/2006/relationships/image" Target="../media/image4.png"/><Relationship Id="rId1" Type="http://schemas.openxmlformats.org/officeDocument/2006/relationships/tags" Target="../tags/tag9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4.xml"/><Relationship Id="rId3" Type="http://schemas.openxmlformats.org/officeDocument/2006/relationships/tags" Target="../tags/tag12.xml"/><Relationship Id="rId2" Type="http://schemas.openxmlformats.org/officeDocument/2006/relationships/image" Target="../media/image5.jpeg"/><Relationship Id="rId1" Type="http://schemas.openxmlformats.org/officeDocument/2006/relationships/tags" Target="../tags/tag11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4.xml"/><Relationship Id="rId3" Type="http://schemas.openxmlformats.org/officeDocument/2006/relationships/tags" Target="../tags/tag14.xml"/><Relationship Id="rId2" Type="http://schemas.openxmlformats.org/officeDocument/2006/relationships/image" Target="../media/image6.jpeg"/><Relationship Id="rId1" Type="http://schemas.openxmlformats.org/officeDocument/2006/relationships/tags" Target="../tags/tag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tags" Target="../tags/tag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7.png"/><Relationship Id="rId1" Type="http://schemas.openxmlformats.org/officeDocument/2006/relationships/tags" Target="../tags/tag16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4.xml"/><Relationship Id="rId2" Type="http://schemas.openxmlformats.org/officeDocument/2006/relationships/tags" Target="../tags/tag17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>
            <p:custDataLst>
              <p:tags r:id="rId1"/>
            </p:custDataLst>
          </p:nvPr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2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3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1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571948" y="2733805"/>
            <a:ext cx="6229850" cy="993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zh-CN" altLang="en-US" sz="5865" b="1" dirty="0">
                <a:solidFill>
                  <a:srgbClr val="43536A"/>
                </a:solidFill>
                <a:cs typeface="+mn-ea"/>
                <a:sym typeface="+mn-lt"/>
              </a:rPr>
              <a:t>众筹的构成要素</a:t>
            </a:r>
            <a:endParaRPr kumimoji="1" lang="zh-CN" altLang="en-US" sz="5865" b="1" dirty="0">
              <a:solidFill>
                <a:schemeClr val="accent1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708765">
            <a:off x="998603" y="1563600"/>
            <a:ext cx="4142229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zh-CN" sz="4265" dirty="0">
                <a:solidFill>
                  <a:srgbClr val="43536A"/>
                </a:solidFill>
                <a:latin typeface="Agency FB" panose="020B0503020202020204" pitchFamily="34" charset="0"/>
                <a:cs typeface="+mn-ea"/>
                <a:sym typeface="+mn-lt"/>
              </a:rPr>
              <a:t>INTERNET FINANCE</a:t>
            </a:r>
            <a:endParaRPr kumimoji="1" lang="en-US" altLang="zh-CN" sz="4265" dirty="0">
              <a:solidFill>
                <a:srgbClr val="43536A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>
            <p:custDataLst>
              <p:tags r:id="rId4"/>
            </p:custDataLst>
          </p:nvPr>
        </p:nvSpPr>
        <p:spPr>
          <a:xfrm flipH="1">
            <a:off x="9654650" y="4561158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chemeClr val="lt2">
                  <a:lumMod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4" name="平行四边形 3"/>
          <p:cNvSpPr/>
          <p:nvPr>
            <p:custDataLst>
              <p:tags r:id="rId5"/>
            </p:custDataLst>
          </p:nvPr>
        </p:nvSpPr>
        <p:spPr>
          <a:xfrm>
            <a:off x="5571948" y="4023463"/>
            <a:ext cx="2125718" cy="380953"/>
          </a:xfrm>
          <a:prstGeom prst="parallelogram">
            <a:avLst>
              <a:gd name="adj" fmla="val 35555"/>
            </a:avLst>
          </a:prstGeom>
          <a:solidFill>
            <a:schemeClr val="lt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zh-CN" altLang="en-US" sz="1600" dirty="0">
                <a:solidFill>
                  <a:schemeClr val="dk1"/>
                </a:solidFill>
                <a:latin typeface="+mn-ea"/>
                <a:cs typeface="+mn-ea"/>
                <a:sym typeface="+mn-lt"/>
              </a:rPr>
              <a:t>主讲人：杨陶</a:t>
            </a:r>
            <a:endParaRPr kumimoji="1" lang="zh-CN" altLang="en-US" sz="1600" dirty="0">
              <a:solidFill>
                <a:schemeClr val="dk1"/>
              </a:solidFill>
              <a:latin typeface="+mn-ea"/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>
            <p:custDataLst>
              <p:tags r:id="rId1"/>
            </p:custDataLst>
          </p:nvPr>
        </p:nvSpPr>
        <p:spPr>
          <a:xfrm>
            <a:off x="956945" y="1068070"/>
            <a:ext cx="10278110" cy="415163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>
              <a:solidFill>
                <a:schemeClr val="lt1"/>
              </a:solidFill>
            </a:endParaRPr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众筹的构成要素</a:t>
            </a:r>
            <a:endParaRPr lang="zh-CN" altLang="en-US">
              <a:solidFill>
                <a:schemeClr val="accent1"/>
              </a:solidFill>
            </a:endParaRPr>
          </a:p>
        </p:txBody>
      </p:sp>
      <p:pic>
        <p:nvPicPr>
          <p:cNvPr id="7" name="Picture 2" descr="D:\Tao_xy工作\校园-设计服务\辽宁现代服务\图片1.png图片1"/>
          <p:cNvPicPr>
            <a:picLocks noChangeAspect="1" noChangeArrowheads="1"/>
          </p:cNvPicPr>
          <p:nvPr/>
        </p:nvPicPr>
        <p:blipFill>
          <a:blip r:embed="rId2">
            <a:lum bright="10000"/>
          </a:blip>
          <a:srcRect/>
          <a:stretch>
            <a:fillRect/>
          </a:stretch>
        </p:blipFill>
        <p:spPr bwMode="auto">
          <a:xfrm>
            <a:off x="3094038" y="1315085"/>
            <a:ext cx="600456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6"/>
          <p:cNvSpPr txBox="1"/>
          <p:nvPr>
            <p:custDataLst>
              <p:tags r:id="rId3"/>
            </p:custDataLst>
          </p:nvPr>
        </p:nvSpPr>
        <p:spPr>
          <a:xfrm>
            <a:off x="957580" y="5356225"/>
            <a:ext cx="10278110" cy="810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 algn="just" fontAlgn="auto">
              <a:lnSpc>
                <a:spcPct val="130000"/>
              </a:lnSpc>
              <a:extLst>
                <a:ext uri="{35155182-B16C-46BC-9424-99874614C6A1}">
                  <wpsdc:indentchars xmlns:wpsdc="http://www.wps.cn/officeDocument/2017/drawingmlCustomData" val="200" checksum="59296752"/>
                </a:ext>
              </a:extLst>
            </a:pPr>
            <a:r>
              <a:rPr lang="zh-CN" altLang="zh-CN" sz="1800" kern="100" dirty="0">
                <a:solidFill>
                  <a:schemeClr val="dk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众筹模式的运行主要由筹资方、投资方和众筹平台这三方共同决定，三方的协同配合使得众筹模式得以有序运行。</a:t>
            </a:r>
            <a:endParaRPr lang="zh-CN" altLang="zh-CN" sz="18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众筹的构成要素</a:t>
            </a:r>
            <a:endParaRPr lang="zh-CN" altLang="en-US">
              <a:solidFill>
                <a:schemeClr val="accent1"/>
              </a:solidFill>
            </a:endParaRPr>
          </a:p>
        </p:txBody>
      </p:sp>
      <p:pic>
        <p:nvPicPr>
          <p:cNvPr id="33" name="图片 32" descr="D:\meihua_service_cache\jpg/a5ff0384fc82b07eb228716f82691ee0.jpga5ff0384fc82b07eb228716f82691ee0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 t="16667" b="16667"/>
          <a:stretch>
            <a:fillRect/>
          </a:stretch>
        </p:blipFill>
        <p:spPr>
          <a:xfrm>
            <a:off x="1019664" y="1683991"/>
            <a:ext cx="4419660" cy="4419660"/>
          </a:xfrm>
          <a:custGeom>
            <a:avLst/>
            <a:gdLst>
              <a:gd name="connsiteX0" fmla="*/ 0 w 4419635"/>
              <a:gd name="connsiteY0" fmla="*/ 0 h 4419635"/>
              <a:gd name="connsiteX1" fmla="*/ 3683014 w 4419635"/>
              <a:gd name="connsiteY1" fmla="*/ 0 h 4419635"/>
              <a:gd name="connsiteX2" fmla="*/ 4419635 w 4419635"/>
              <a:gd name="connsiteY2" fmla="*/ 736621 h 4419635"/>
              <a:gd name="connsiteX3" fmla="*/ 4419635 w 4419635"/>
              <a:gd name="connsiteY3" fmla="*/ 4419635 h 4419635"/>
              <a:gd name="connsiteX4" fmla="*/ 0 w 4419635"/>
              <a:gd name="connsiteY4" fmla="*/ 4419635 h 441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9635" h="4419635">
                <a:moveTo>
                  <a:pt x="0" y="0"/>
                </a:moveTo>
                <a:lnTo>
                  <a:pt x="3683014" y="0"/>
                </a:lnTo>
                <a:lnTo>
                  <a:pt x="4419635" y="736621"/>
                </a:lnTo>
                <a:lnTo>
                  <a:pt x="4419635" y="4419635"/>
                </a:lnTo>
                <a:lnTo>
                  <a:pt x="0" y="4419635"/>
                </a:lnTo>
                <a:close/>
              </a:path>
            </a:pathLst>
          </a:custGeom>
        </p:spPr>
      </p:pic>
      <p:sp>
        <p:nvSpPr>
          <p:cNvPr id="13" name="TextBox 6"/>
          <p:cNvSpPr txBox="1"/>
          <p:nvPr>
            <p:custDataLst>
              <p:tags r:id="rId3"/>
            </p:custDataLst>
          </p:nvPr>
        </p:nvSpPr>
        <p:spPr>
          <a:xfrm>
            <a:off x="6109335" y="2463165"/>
            <a:ext cx="486854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08000" algn="just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项目发起人，筹资方通过众筹平台来展示自己所需要融资的项目，项目一般包括商品、书籍、演唱会门票等，并将投资的期限、项目运营的方式以及回报等进行公开，投资者可以通过这些信息进行选择是否继续投资。</a:t>
            </a: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2660015" cy="473075"/>
            <a:chOff x="2347" y="2773"/>
            <a:chExt cx="4775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8" y="2773"/>
              <a:ext cx="4585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2539365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（一）筹资方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众筹的构成要素</a:t>
            </a:r>
            <a:endParaRPr lang="zh-CN" altLang="en-US">
              <a:solidFill>
                <a:schemeClr val="accent1"/>
              </a:solidFill>
            </a:endParaRPr>
          </a:p>
        </p:txBody>
      </p:sp>
      <p:pic>
        <p:nvPicPr>
          <p:cNvPr id="33" name="图片 32" descr="D:\Tao_xy工作\校园-设计服务\辽宁现代服务\互联网金融\src=http_%2F%2Fm.51rzy.com%2Fxuetang%2Fupload%2Fart_img%2F2018%2F12%2F1546070925646074.png&amp;refer=http_%2F%2Fm.51rzy.jpgsrc=http_%2F%2Fm.51rzy.com%2Fxuetang%2Fupload%2Fart_img%2F2018%2F12%2F1546070925646074.png&amp;refer=http_%2F%2Fm.51rzy"/>
          <p:cNvPicPr preferRelativeResize="0"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rcRect l="13218" r="9569"/>
          <a:stretch>
            <a:fillRect/>
          </a:stretch>
        </p:blipFill>
        <p:spPr>
          <a:xfrm>
            <a:off x="1009650" y="1909445"/>
            <a:ext cx="4578350" cy="3968115"/>
          </a:xfrm>
          <a:custGeom>
            <a:avLst/>
            <a:gdLst>
              <a:gd name="connsiteX0" fmla="*/ 0 w 4419635"/>
              <a:gd name="connsiteY0" fmla="*/ 0 h 4419635"/>
              <a:gd name="connsiteX1" fmla="*/ 3683014 w 4419635"/>
              <a:gd name="connsiteY1" fmla="*/ 0 h 4419635"/>
              <a:gd name="connsiteX2" fmla="*/ 4419635 w 4419635"/>
              <a:gd name="connsiteY2" fmla="*/ 736621 h 4419635"/>
              <a:gd name="connsiteX3" fmla="*/ 4419635 w 4419635"/>
              <a:gd name="connsiteY3" fmla="*/ 4419635 h 4419635"/>
              <a:gd name="connsiteX4" fmla="*/ 0 w 4419635"/>
              <a:gd name="connsiteY4" fmla="*/ 4419635 h 4419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9635" h="4419635">
                <a:moveTo>
                  <a:pt x="0" y="0"/>
                </a:moveTo>
                <a:lnTo>
                  <a:pt x="3683014" y="0"/>
                </a:lnTo>
                <a:lnTo>
                  <a:pt x="4419635" y="736621"/>
                </a:lnTo>
                <a:lnTo>
                  <a:pt x="4419635" y="4419635"/>
                </a:lnTo>
                <a:lnTo>
                  <a:pt x="0" y="4419635"/>
                </a:lnTo>
                <a:close/>
              </a:path>
            </a:pathLst>
          </a:custGeom>
          <a:noFill/>
        </p:spPr>
      </p:pic>
      <p:sp>
        <p:nvSpPr>
          <p:cNvPr id="13" name="TextBox 6"/>
          <p:cNvSpPr txBox="1"/>
          <p:nvPr>
            <p:custDataLst>
              <p:tags r:id="rId3"/>
            </p:custDataLst>
          </p:nvPr>
        </p:nvSpPr>
        <p:spPr>
          <a:xfrm>
            <a:off x="6078855" y="2001520"/>
            <a:ext cx="5161280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08000" algn="just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项目的投资者，他们通过网络上的众筹平台寻找自己喜爱的项目，然后进行合理的投资，同时投资方也想通过投资项目来获得利益回报。尤其值得注意的一点是，投资方通过众筹平台进行投资，往往并不是将自己的投资利益最大化作为最关心的问题，而是想要支持众筹平台的项目能够得以完成，此类投资方最具代表的是捐赠型投资者。</a:t>
            </a: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2660015" cy="473075"/>
            <a:chOff x="2347" y="2773"/>
            <a:chExt cx="4775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8" y="2773"/>
              <a:ext cx="4585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2539365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（二）投资方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众筹的构成要素</a:t>
            </a:r>
            <a:endParaRPr lang="zh-CN" altLang="en-US">
              <a:solidFill>
                <a:schemeClr val="accent1"/>
              </a:solidFill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2660015" cy="473075"/>
            <a:chOff x="2347" y="2773"/>
            <a:chExt cx="4775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8" y="2773"/>
              <a:ext cx="4585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2539365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（三）众筹平台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36" name="组合 35"/>
          <p:cNvGrpSpPr/>
          <p:nvPr/>
        </p:nvGrpSpPr>
        <p:grpSpPr>
          <a:xfrm>
            <a:off x="779780" y="1570990"/>
            <a:ext cx="10632440" cy="4645660"/>
            <a:chOff x="1228" y="2474"/>
            <a:chExt cx="16744" cy="7316"/>
          </a:xfrm>
        </p:grpSpPr>
        <p:sp>
          <p:nvSpPr>
            <p:cNvPr id="34" name="矩形 33"/>
            <p:cNvSpPr/>
            <p:nvPr>
              <p:custDataLst>
                <p:tags r:id="rId1"/>
              </p:custDataLst>
            </p:nvPr>
          </p:nvSpPr>
          <p:spPr>
            <a:xfrm>
              <a:off x="1228" y="2474"/>
              <a:ext cx="16744" cy="7316"/>
            </a:xfrm>
            <a:prstGeom prst="rect">
              <a:avLst/>
            </a:prstGeom>
            <a:noFill/>
            <a:ln>
              <a:solidFill>
                <a:schemeClr val="accent5"/>
              </a:solidFill>
              <a:prstDash val="lg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350">
                <a:solidFill>
                  <a:schemeClr val="lt1"/>
                </a:solidFill>
              </a:endParaRPr>
            </a:p>
          </p:txBody>
        </p:sp>
        <p:sp>
          <p:nvSpPr>
            <p:cNvPr id="2" name="圆角矩形 1"/>
            <p:cNvSpPr/>
            <p:nvPr/>
          </p:nvSpPr>
          <p:spPr>
            <a:xfrm>
              <a:off x="1809" y="3088"/>
              <a:ext cx="3032" cy="130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/>
                <a:t>准备项目材料并</a:t>
              </a:r>
              <a:endParaRPr lang="zh-CN" altLang="en-US"/>
            </a:p>
            <a:p>
              <a:pPr algn="ctr"/>
              <a:r>
                <a:rPr lang="zh-CN" altLang="en-US"/>
                <a:t>提交平台</a:t>
              </a:r>
              <a:endParaRPr lang="zh-CN" altLang="en-US"/>
            </a:p>
          </p:txBody>
        </p:sp>
        <p:sp>
          <p:nvSpPr>
            <p:cNvPr id="3" name="流程图: 决策 2"/>
            <p:cNvSpPr/>
            <p:nvPr/>
          </p:nvSpPr>
          <p:spPr>
            <a:xfrm>
              <a:off x="7971" y="2870"/>
              <a:ext cx="2868" cy="1740"/>
            </a:xfrm>
            <a:prstGeom prst="flowChartDecis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/>
                <a:t>平台进行审核</a:t>
              </a:r>
              <a:endParaRPr lang="zh-CN" altLang="en-US"/>
            </a:p>
          </p:txBody>
        </p:sp>
        <p:sp>
          <p:nvSpPr>
            <p:cNvPr id="4" name="流程图: 过程 3"/>
            <p:cNvSpPr/>
            <p:nvPr/>
          </p:nvSpPr>
          <p:spPr>
            <a:xfrm>
              <a:off x="7905" y="5553"/>
              <a:ext cx="2999" cy="1349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/>
                <a:t>项目失败</a:t>
              </a:r>
              <a:endParaRPr lang="zh-CN" altLang="en-US"/>
            </a:p>
          </p:txBody>
        </p:sp>
        <p:sp>
          <p:nvSpPr>
            <p:cNvPr id="5" name="流程图: 过程 4"/>
            <p:cNvSpPr/>
            <p:nvPr/>
          </p:nvSpPr>
          <p:spPr>
            <a:xfrm>
              <a:off x="7905" y="8058"/>
              <a:ext cx="2999" cy="1349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/>
                <a:t>向投资者提供</a:t>
              </a:r>
              <a:endParaRPr lang="zh-CN" altLang="en-US"/>
            </a:p>
            <a:p>
              <a:pPr algn="ctr"/>
              <a:r>
                <a:rPr lang="zh-CN" altLang="en-US"/>
                <a:t>产品或股权</a:t>
              </a:r>
              <a:endParaRPr lang="zh-CN" altLang="en-US"/>
            </a:p>
          </p:txBody>
        </p:sp>
        <p:sp>
          <p:nvSpPr>
            <p:cNvPr id="7" name="流程图: 过程 6"/>
            <p:cNvSpPr/>
            <p:nvPr/>
          </p:nvSpPr>
          <p:spPr>
            <a:xfrm>
              <a:off x="14314" y="5553"/>
              <a:ext cx="2999" cy="1349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/>
                <a:t>公开筹资</a:t>
              </a:r>
              <a:endParaRPr lang="zh-CN" altLang="en-US"/>
            </a:p>
          </p:txBody>
        </p:sp>
        <p:sp>
          <p:nvSpPr>
            <p:cNvPr id="8" name="流程图: 过程 7"/>
            <p:cNvSpPr/>
            <p:nvPr/>
          </p:nvSpPr>
          <p:spPr>
            <a:xfrm>
              <a:off x="14314" y="8056"/>
              <a:ext cx="2999" cy="1349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/>
                <a:t>众筹成功</a:t>
              </a:r>
              <a:endParaRPr lang="zh-CN" altLang="en-US"/>
            </a:p>
          </p:txBody>
        </p:sp>
        <p:sp>
          <p:nvSpPr>
            <p:cNvPr id="9" name="流程图: 过程 8"/>
            <p:cNvSpPr/>
            <p:nvPr/>
          </p:nvSpPr>
          <p:spPr>
            <a:xfrm>
              <a:off x="14314" y="3065"/>
              <a:ext cx="2999" cy="1349"/>
            </a:xfrm>
            <a:prstGeom prst="flowChartProcess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CN" altLang="en-US"/>
                <a:t>项目上线</a:t>
              </a:r>
              <a:endParaRPr lang="zh-CN" altLang="en-US"/>
            </a:p>
            <a:p>
              <a:pPr algn="ctr"/>
              <a:r>
                <a:rPr lang="zh-CN" altLang="en-US"/>
                <a:t>开始展示</a:t>
              </a:r>
              <a:endParaRPr lang="zh-CN" altLang="en-US"/>
            </a:p>
          </p:txBody>
        </p:sp>
        <p:sp>
          <p:nvSpPr>
            <p:cNvPr id="22" name="右箭头 21"/>
            <p:cNvSpPr/>
            <p:nvPr/>
          </p:nvSpPr>
          <p:spPr>
            <a:xfrm>
              <a:off x="5285" y="3486"/>
              <a:ext cx="2380" cy="508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右箭头 22"/>
            <p:cNvSpPr/>
            <p:nvPr/>
          </p:nvSpPr>
          <p:spPr>
            <a:xfrm>
              <a:off x="11386" y="3486"/>
              <a:ext cx="2380" cy="508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4" name="右箭头 23"/>
            <p:cNvSpPr/>
            <p:nvPr/>
          </p:nvSpPr>
          <p:spPr>
            <a:xfrm>
              <a:off x="11386" y="5973"/>
              <a:ext cx="2380" cy="508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5" name="右箭头 24"/>
            <p:cNvSpPr/>
            <p:nvPr/>
          </p:nvSpPr>
          <p:spPr>
            <a:xfrm rot="10800000">
              <a:off x="11386" y="8480"/>
              <a:ext cx="2380" cy="508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右箭头 25"/>
            <p:cNvSpPr/>
            <p:nvPr/>
          </p:nvSpPr>
          <p:spPr>
            <a:xfrm rot="5400000">
              <a:off x="15346" y="7224"/>
              <a:ext cx="935" cy="508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7" name="右箭头 26"/>
            <p:cNvSpPr/>
            <p:nvPr/>
          </p:nvSpPr>
          <p:spPr>
            <a:xfrm rot="5400000">
              <a:off x="15345" y="4729"/>
              <a:ext cx="935" cy="508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8" name="右箭头 27"/>
            <p:cNvSpPr/>
            <p:nvPr/>
          </p:nvSpPr>
          <p:spPr>
            <a:xfrm rot="5400000">
              <a:off x="9045" y="4827"/>
              <a:ext cx="717" cy="508"/>
            </a:xfrm>
            <a:prstGeom prst="rightArrow">
              <a:avLst/>
            </a:prstGeom>
            <a:solidFill>
              <a:schemeClr val="tx2"/>
            </a:solidFill>
            <a:ln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9" name="文本框 28"/>
            <p:cNvSpPr txBox="1"/>
            <p:nvPr/>
          </p:nvSpPr>
          <p:spPr>
            <a:xfrm>
              <a:off x="12162" y="3015"/>
              <a:ext cx="828" cy="4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/>
                <a:t>通过</a:t>
              </a:r>
              <a:endParaRPr lang="zh-CN" altLang="en-US"/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7971" y="4748"/>
              <a:ext cx="1098" cy="4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CN" altLang="en-US"/>
                <a:t>不通过</a:t>
              </a:r>
              <a:endParaRPr lang="zh-CN" altLang="en-US"/>
            </a:p>
          </p:txBody>
        </p:sp>
        <p:sp>
          <p:nvSpPr>
            <p:cNvPr id="31" name="文本框 30"/>
            <p:cNvSpPr txBox="1"/>
            <p:nvPr/>
          </p:nvSpPr>
          <p:spPr>
            <a:xfrm>
              <a:off x="11630" y="5219"/>
              <a:ext cx="1891" cy="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/>
                <a:t>在规定时间内投资失败</a:t>
              </a:r>
              <a:endParaRPr lang="zh-CN" altLang="en-US"/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1630" y="6441"/>
              <a:ext cx="1891" cy="7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/>
                <a:t>以筹资额将退还给投资</a:t>
              </a:r>
              <a:endParaRPr lang="zh-CN" altLang="en-US"/>
            </a:p>
          </p:txBody>
        </p:sp>
      </p:grpSp>
      <p:sp>
        <p:nvSpPr>
          <p:cNvPr id="35" name="文本框 34"/>
          <p:cNvSpPr txBox="1"/>
          <p:nvPr/>
        </p:nvSpPr>
        <p:spPr>
          <a:xfrm>
            <a:off x="3357880" y="939165"/>
            <a:ext cx="2539365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图</a:t>
            </a:r>
            <a:r>
              <a:rPr lang="en-US" altLang="zh-CN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.</a:t>
            </a:r>
            <a:r>
              <a:rPr lang="zh-CN" altLang="en-US" sz="18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众筹的运作流程</a:t>
            </a:r>
            <a:endParaRPr lang="zh-CN" altLang="en-US" sz="18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>
                <a:solidFill>
                  <a:schemeClr val="accent1"/>
                </a:solidFill>
              </a:rPr>
              <a:t>众筹的构成要素</a:t>
            </a:r>
            <a:endParaRPr lang="zh-CN" altLang="en-US">
              <a:solidFill>
                <a:schemeClr val="accent1"/>
              </a:solidFill>
            </a:endParaRPr>
          </a:p>
        </p:txBody>
      </p:sp>
      <p:sp>
        <p:nvSpPr>
          <p:cNvPr id="13" name="TextBox 6"/>
          <p:cNvSpPr txBox="1"/>
          <p:nvPr>
            <p:custDataLst>
              <p:tags r:id="rId1"/>
            </p:custDataLst>
          </p:nvPr>
        </p:nvSpPr>
        <p:spPr>
          <a:xfrm>
            <a:off x="889000" y="2577465"/>
            <a:ext cx="5554345" cy="2399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08000" algn="just" fontAlgn="auto">
              <a:lnSpc>
                <a:spcPct val="150000"/>
              </a:lnSpc>
              <a:extLst>
                <a:ext uri="{35155182-B16C-46BC-9424-99874614C6A1}">
                  <wpsdc:indentchars xmlns:wpsdc="http://www.wps.cn/officeDocument/2017/drawingmlCustomData" val="200" checksum="282533468"/>
                </a:ext>
              </a:extLst>
            </a:pPr>
            <a:r>
              <a:rPr lang="zh-CN" altLang="zh-CN" sz="2000" kern="100" dirty="0">
                <a:solidFill>
                  <a:schemeClr val="dk1"/>
                </a:solidFill>
                <a:effectLst/>
                <a:latin typeface="微软雅黑" panose="020B0503020204020204" charset="-122"/>
                <a:ea typeface="微软雅黑" panose="020B0503020204020204" charset="-122"/>
                <a:cs typeface="Times New Roman" panose="02020603050405020304" pitchFamily="18" charset="0"/>
              </a:rPr>
              <a:t>股权类众筹要想在金融市场中持续稳定的发展下去，优质的外部环境是必不可少。同时，众筹平台要发挥好其本身的市场作用，并能够很好的服务于整个社会经济发展，银保监会应该将其纳入国家法律条文中。</a:t>
            </a:r>
            <a:endParaRPr lang="zh-CN" altLang="zh-CN" sz="2000" kern="100" dirty="0">
              <a:solidFill>
                <a:schemeClr val="dk1"/>
              </a:solidFill>
              <a:effectLst/>
              <a:latin typeface="微软雅黑" panose="020B0503020204020204" charset="-122"/>
              <a:ea typeface="微软雅黑" panose="020B0503020204020204" charset="-122"/>
              <a:cs typeface="Times New Roman" panose="02020603050405020304" pitchFamily="18" charset="0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634365" y="887095"/>
            <a:ext cx="2660015" cy="473075"/>
            <a:chOff x="2347" y="2773"/>
            <a:chExt cx="4775" cy="952"/>
          </a:xfrm>
        </p:grpSpPr>
        <p:sp>
          <p:nvSpPr>
            <p:cNvPr id="14" name="平行四边形 13"/>
            <p:cNvSpPr/>
            <p:nvPr/>
          </p:nvSpPr>
          <p:spPr>
            <a:xfrm>
              <a:off x="2347" y="2773"/>
              <a:ext cx="349" cy="952"/>
            </a:xfrm>
            <a:prstGeom prst="parallelogram">
              <a:avLst>
                <a:gd name="adj" fmla="val 61318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平行四边形 14"/>
            <p:cNvSpPr/>
            <p:nvPr/>
          </p:nvSpPr>
          <p:spPr>
            <a:xfrm>
              <a:off x="2538" y="2773"/>
              <a:ext cx="4585" cy="952"/>
            </a:xfrm>
            <a:prstGeom prst="parallelogram">
              <a:avLst>
                <a:gd name="adj" fmla="val 25025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/>
          <p:cNvSpPr txBox="1"/>
          <p:nvPr/>
        </p:nvSpPr>
        <p:spPr>
          <a:xfrm>
            <a:off x="889000" y="939165"/>
            <a:ext cx="2539365" cy="368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（四）众筹监管方</a:t>
            </a:r>
            <a:endParaRPr lang="zh-CN" altLang="en-US" sz="1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grpSp>
        <p:nvGrpSpPr>
          <p:cNvPr id="4" name="组合 3"/>
          <p:cNvGrpSpPr/>
          <p:nvPr/>
        </p:nvGrpSpPr>
        <p:grpSpPr>
          <a:xfrm>
            <a:off x="6743065" y="1605915"/>
            <a:ext cx="4662805" cy="4290060"/>
            <a:chOff x="10936" y="2306"/>
            <a:chExt cx="7343" cy="6756"/>
          </a:xfrm>
        </p:grpSpPr>
        <p:sp>
          <p:nvSpPr>
            <p:cNvPr id="3" name="椭圆 2"/>
            <p:cNvSpPr/>
            <p:nvPr/>
          </p:nvSpPr>
          <p:spPr>
            <a:xfrm>
              <a:off x="12091" y="2306"/>
              <a:ext cx="6189" cy="6189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36" y="3452"/>
              <a:ext cx="5610" cy="5610"/>
            </a:xfrm>
            <a:prstGeom prst="rect">
              <a:avLst/>
            </a:prstGeom>
          </p:spPr>
        </p:pic>
      </p:grp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角三角形 1"/>
          <p:cNvSpPr/>
          <p:nvPr/>
        </p:nvSpPr>
        <p:spPr>
          <a:xfrm>
            <a:off x="1353" y="600"/>
            <a:ext cx="6879636" cy="6879636"/>
          </a:xfrm>
          <a:prstGeom prst="rtTriangle">
            <a:avLst/>
          </a:prstGeom>
          <a:blipFill dpi="0" rotWithShape="1">
            <a:blip r:embed="rId1" cstate="screen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3" name="任意多边形 2"/>
          <p:cNvSpPr/>
          <p:nvPr>
            <p:custDataLst>
              <p:tags r:id="rId2"/>
            </p:custDataLst>
          </p:nvPr>
        </p:nvSpPr>
        <p:spPr>
          <a:xfrm rot="5400000" flipV="1">
            <a:off x="676653" y="-15170"/>
            <a:ext cx="4576328" cy="4576328"/>
          </a:xfrm>
          <a:custGeom>
            <a:avLst/>
            <a:gdLst>
              <a:gd name="connsiteX0" fmla="*/ 0 w 4343400"/>
              <a:gd name="connsiteY0" fmla="*/ 0 h 4343400"/>
              <a:gd name="connsiteX1" fmla="*/ 4343400 w 4343400"/>
              <a:gd name="connsiteY1" fmla="*/ 4343400 h 4343400"/>
              <a:gd name="connsiteX2" fmla="*/ 3486149 w 4343400"/>
              <a:gd name="connsiteY2" fmla="*/ 4343400 h 4343400"/>
              <a:gd name="connsiteX3" fmla="*/ 0 w 4343400"/>
              <a:gd name="connsiteY3" fmla="*/ 857251 h 4343400"/>
              <a:gd name="connsiteX4" fmla="*/ 0 w 4343400"/>
              <a:gd name="connsiteY4" fmla="*/ 0 h 4343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43400" h="4343400">
                <a:moveTo>
                  <a:pt x="0" y="0"/>
                </a:moveTo>
                <a:lnTo>
                  <a:pt x="4343400" y="4343400"/>
                </a:lnTo>
                <a:lnTo>
                  <a:pt x="3486149" y="4343400"/>
                </a:lnTo>
                <a:lnTo>
                  <a:pt x="0" y="857251"/>
                </a:lnTo>
                <a:lnTo>
                  <a:pt x="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423783" y="2272061"/>
            <a:ext cx="622985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z="7200" b="1" dirty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感谢观看 </a:t>
            </a:r>
            <a:r>
              <a:rPr kumimoji="1" lang="en-US" altLang="zh-CN" sz="7200" b="1" dirty="0">
                <a:solidFill>
                  <a:prstClr val="white">
                    <a:lumMod val="50000"/>
                  </a:prstClr>
                </a:solidFill>
                <a:cs typeface="+mn-ea"/>
                <a:sym typeface="+mn-lt"/>
              </a:rPr>
              <a:t>THANK YOU!</a:t>
            </a:r>
            <a:endParaRPr kumimoji="1" lang="en-US" altLang="zh-CN" sz="7200" b="1" dirty="0">
              <a:solidFill>
                <a:prstClr val="white">
                  <a:lumMod val="50000"/>
                </a:prstClr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 rot="2648766">
            <a:off x="963533" y="1860942"/>
            <a:ext cx="4992812" cy="748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CN" sz="4265" dirty="0">
                <a:solidFill>
                  <a:schemeClr val="accent1"/>
                </a:solidFill>
                <a:latin typeface="Agency FB" panose="020B0503020202020204" pitchFamily="34" charset="0"/>
                <a:cs typeface="+mn-ea"/>
                <a:sym typeface="+mn-lt"/>
              </a:rPr>
              <a:t>BUSINESS POWERPOINT</a:t>
            </a:r>
            <a:endParaRPr kumimoji="1" lang="en-US" altLang="zh-CN" sz="4265" dirty="0">
              <a:solidFill>
                <a:schemeClr val="accent1"/>
              </a:solidFill>
              <a:latin typeface="Agency FB" panose="020B0503020202020204" pitchFamily="34" charset="0"/>
              <a:cs typeface="+mn-ea"/>
              <a:sym typeface="+mn-lt"/>
            </a:endParaRPr>
          </a:p>
        </p:txBody>
      </p:sp>
      <p:sp>
        <p:nvSpPr>
          <p:cNvPr id="12" name="直角三角形 11"/>
          <p:cNvSpPr/>
          <p:nvPr/>
        </p:nvSpPr>
        <p:spPr>
          <a:xfrm flipH="1">
            <a:off x="9654650" y="4561158"/>
            <a:ext cx="2537197" cy="2260893"/>
          </a:xfrm>
          <a:prstGeom prst="rtTriangle">
            <a:avLst/>
          </a:prstGeom>
          <a:solidFill>
            <a:srgbClr val="43536A"/>
          </a:solidFill>
          <a:ln>
            <a:solidFill>
              <a:srgbClr val="4353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srgbClr val="DBEFF9">
                  <a:lumMod val="25000"/>
                </a:srgbClr>
              </a:solidFill>
              <a:cs typeface="+mn-ea"/>
              <a:sym typeface="+mn-lt"/>
            </a:endParaRPr>
          </a:p>
        </p:txBody>
      </p:sp>
      <p:sp>
        <p:nvSpPr>
          <p:cNvPr id="16" name="直角三角形 15"/>
          <p:cNvSpPr/>
          <p:nvPr/>
        </p:nvSpPr>
        <p:spPr>
          <a:xfrm rot="13500000" flipV="1">
            <a:off x="2632875" y="-1204161"/>
            <a:ext cx="2362215" cy="2362215"/>
          </a:xfrm>
          <a:prstGeom prst="rtTriangle">
            <a:avLst/>
          </a:prstGeom>
          <a:solidFill>
            <a:srgbClr val="435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5">
              <a:solidFill>
                <a:prstClr val="white"/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ransition spd="med" advClick="0" advTm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  <p:bldP spid="3" grpId="0" bldLvl="0" animBg="1"/>
      <p:bldP spid="6" grpId="0"/>
      <p:bldP spid="9" grpId="0"/>
      <p:bldP spid="12" grpId="0" bldLvl="0" animBg="1"/>
      <p:bldP spid="16" grpId="0" bldLvl="0" animBg="1"/>
    </p:bldLst>
  </p:timing>
</p:sld>
</file>

<file path=ppt/tags/tag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10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1.xml><?xml version="1.0" encoding="utf-8"?>
<p:tagLst xmlns:p="http://schemas.openxmlformats.org/presentationml/2006/main">
  <p:tag name="KSO_WM_UNIT_PICTURE_TOWARD" val="1"/>
  <p:tag name="KSO_WM_UNIT_VALUE" val="1227*1227"/>
  <p:tag name="KSO_WM_UNIT_HIGHLIGHT" val="0"/>
  <p:tag name="KSO_WM_UNIT_COMPATIBLE" val="0"/>
  <p:tag name="KSO_WM_UNIT_DIAGRAM_ISNUMVISUAL" val="0"/>
  <p:tag name="KSO_WM_UNIT_DIAGRAM_ISREFERUNIT" val="0"/>
  <p:tag name="KSO_WM_DIAGRAM_GROUP_CODE" val="ζ1-1"/>
  <p:tag name="KSO_WM_UNIT_TYPE" val="ζ_h_d"/>
  <p:tag name="KSO_WM_UNIT_INDEX" val="1_1_1"/>
  <p:tag name="KSO_WM_UNIT_ID" val="diagram20215288_1*ζ_h_d*1_1_1"/>
  <p:tag name="KSO_WM_TEMPLATE_CATEGORY" val="diagram"/>
  <p:tag name="KSO_WM_TEMPLATE_INDEX" val="20215288"/>
  <p:tag name="KSO_WM_UNIT_LAYERLEVEL" val="1_1_1"/>
  <p:tag name="KSO_WM_TAG_VERSION" val="1.0"/>
  <p:tag name="KSO_WM_BEAUTIFY_FLAG" val="#wm#"/>
  <p:tag name="KSO_WM_UNIT_DIAGRAM_MODELTYPE" val="creativePicture"/>
  <p:tag name="KSO_WM_UNIT_USESOURCEFORMAT_APPLY" val="1"/>
</p:tagLst>
</file>

<file path=ppt/tags/tag12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3.xml><?xml version="1.0" encoding="utf-8"?>
<p:tagLst xmlns:p="http://schemas.openxmlformats.org/presentationml/2006/main">
  <p:tag name="KSO_WM_UNIT_PICTURE_TOWARD" val="1"/>
  <p:tag name="KSO_WM_UNIT_VALUE" val="1227*1227"/>
  <p:tag name="KSO_WM_UNIT_HIGHLIGHT" val="0"/>
  <p:tag name="KSO_WM_UNIT_COMPATIBLE" val="0"/>
  <p:tag name="KSO_WM_UNIT_DIAGRAM_ISNUMVISUAL" val="0"/>
  <p:tag name="KSO_WM_UNIT_DIAGRAM_ISREFERUNIT" val="0"/>
  <p:tag name="KSO_WM_DIAGRAM_GROUP_CODE" val="ζ1-1"/>
  <p:tag name="KSO_WM_UNIT_TYPE" val="ζ_h_d"/>
  <p:tag name="KSO_WM_UNIT_INDEX" val="1_1_1"/>
  <p:tag name="KSO_WM_UNIT_ID" val="diagram20215288_1*ζ_h_d*1_1_1"/>
  <p:tag name="KSO_WM_TEMPLATE_CATEGORY" val="diagram"/>
  <p:tag name="KSO_WM_TEMPLATE_INDEX" val="20215288"/>
  <p:tag name="KSO_WM_UNIT_LAYERLEVEL" val="1_1_1"/>
  <p:tag name="KSO_WM_TAG_VERSION" val="1.0"/>
  <p:tag name="KSO_WM_BEAUTIFY_FLAG" val="#wm#"/>
  <p:tag name="KSO_WM_UNIT_DIAGRAM_MODELTYPE" val="creativePicture"/>
  <p:tag name="KSO_WM_UNIT_USESOURCEFORMAT_APPLY" val="1"/>
</p:tagLst>
</file>

<file path=ppt/tags/tag1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5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7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</p:tagLst>
</file>

<file path=ppt/tags/tag18.xml><?xml version="1.0" encoding="utf-8"?>
<p:tagLst xmlns:p="http://schemas.openxmlformats.org/presentationml/2006/main">
  <p:tag name="KSO_WPP_MARK_KEY" val="6c1b568b-8f11-41b5-9325-4d8369c4c7a2"/>
  <p:tag name="COMMONDATA" val="eyJoZGlkIjoiOTRiYWY2ZDYxOTM2OTVmOTUwNjYxNzhkNWNmYTNiNjcifQ=="/>
</p:tagLst>
</file>

<file path=ppt/tags/tag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c849740b-2724-488e-a9ad-bcd156c1d39b}"/>
  <p:tag name="KSO_WM_UNIT_TYPE" val="i"/>
</p:tagLst>
</file>

<file path=ppt/tags/tag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WM_BEAUTIFY_SHAPE_IDENTITY" val="{861e1ca8-5140-4ebb-979f-fa152c8fb128}"/>
  <p:tag name="KSO_WM_UNIT_TYPE" val="i"/>
</p:tagLst>
</file>

<file path=ppt/tags/tag5.xml><?xml version="1.0" encoding="utf-8"?>
<p:tagLst xmlns:p="http://schemas.openxmlformats.org/presentationml/2006/main">
  <p:tag name="KSO_WM_UNIT_TEXT_FILL_FORE_SCHEMECOLOR_INDEX_BRIGHTNESS" val="0"/>
  <p:tag name="KSO_WM_UNIT_TEXT_FILL_FORE_SCHEMECOLOR_INDEX" val="2"/>
  <p:tag name="KSO_WM_UNIT_TEXT_FILL_TYPE" val="1"/>
</p:tagLst>
</file>

<file path=ppt/tags/tag6.xml><?xml version="1.0" encoding="utf-8"?>
<p:tagLst xmlns:p="http://schemas.openxmlformats.org/presentationml/2006/main">
  <p:tag name="KSO_WM_UNIT_FILL_FORE_SCHEMECOLOR_INDEX_BRIGHTNESS" val="0"/>
  <p:tag name="KSO_WM_UNIT_FILL_FORE_SCHEMECOLOR_INDEX" val="16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7.xml><?xml version="1.0" encoding="utf-8"?>
<p:tagLst xmlns:p="http://schemas.openxmlformats.org/presentationml/2006/main">
  <p:tag name="KSO_WM_UNIT_TEXT_FILL_FORE_SCHEMECOLOR_INDEX_BRIGHTNESS" val="-0.75"/>
  <p:tag name="KSO_WM_UNIT_TEXT_FILL_FORE_SCHEMECOLOR_INDEX" val="16"/>
  <p:tag name="KSO_WM_UNIT_TEXT_FILL_TYPE" val="1"/>
</p:tagLst>
</file>

<file path=ppt/tags/tag8.xml><?xml version="1.0" encoding="utf-8"?>
<p:tagLst xmlns:p="http://schemas.openxmlformats.org/presentationml/2006/main">
  <p:tag name="KSO_WM_UNIT_FILL_FORE_SCHEMECOLOR_INDEX_BRIGHTNESS" val="-0.15"/>
  <p:tag name="KSO_WM_UNIT_FILL_FORE_SCHEMECOLOR_INDEX" val="14"/>
  <p:tag name="KSO_WM_UNIT_FILL_TYPE" val="1"/>
  <p:tag name="KSO_WM_UNIT_TEXT_FILL_FORE_SCHEMECOLOR_INDEX_BRIGHTNESS" val="-0.5"/>
  <p:tag name="KSO_WM_UNIT_TEXT_FILL_FORE_SCHEMECOLOR_INDEX" val="14"/>
  <p:tag name="KSO_WM_UNIT_TEXT_FILL_TYPE" val="1"/>
</p:tagLst>
</file>

<file path=ppt/tags/tag9.xml><?xml version="1.0" encoding="utf-8"?>
<p:tagLst xmlns:p="http://schemas.openxmlformats.org/presentationml/2006/main">
  <p:tag name="KSO_WM_UNIT_FILL_FORE_SCHEMECOLOR_INDEX_BRIGHTNESS" val="0.8"/>
  <p:tag name="KSO_WM_UNIT_FILL_FORE_SCHEMECOLOR_INDEX" val="9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heme/theme1.xml><?xml version="1.0" encoding="utf-8"?>
<a:theme xmlns:a="http://schemas.openxmlformats.org/drawingml/2006/main" name="第一PPT，www.1ppt.com">
  <a:themeElements>
    <a:clrScheme name="自定义 2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43536A"/>
      </a:accent1>
      <a:accent2>
        <a:srgbClr val="7F7F7F"/>
      </a:accent2>
      <a:accent3>
        <a:srgbClr val="43536A"/>
      </a:accent3>
      <a:accent4>
        <a:srgbClr val="7F7F7F"/>
      </a:accent4>
      <a:accent5>
        <a:srgbClr val="43536A"/>
      </a:accent5>
      <a:accent6>
        <a:srgbClr val="7F7F7F"/>
      </a:accent6>
      <a:hlink>
        <a:srgbClr val="F49100"/>
      </a:hlink>
      <a:folHlink>
        <a:srgbClr val="85DFD0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第一PPT，www.1ppt.com">
  <a:themeElements>
    <a:clrScheme name="">
      <a:dk1>
        <a:srgbClr val="000000"/>
      </a:dk1>
      <a:lt1>
        <a:srgbClr val="FFFFFF"/>
      </a:lt1>
      <a:dk2>
        <a:srgbClr val="E8EEF2"/>
      </a:dk2>
      <a:lt2>
        <a:srgbClr val="F9FAFB"/>
      </a:lt2>
      <a:accent1>
        <a:srgbClr val="2B4663"/>
      </a:accent1>
      <a:accent2>
        <a:srgbClr val="5C7885"/>
      </a:accent2>
      <a:accent3>
        <a:srgbClr val="94ACBC"/>
      </a:accent3>
      <a:accent4>
        <a:srgbClr val="B9CAE1"/>
      </a:accent4>
      <a:accent5>
        <a:srgbClr val="97ABBD"/>
      </a:accent5>
      <a:accent6>
        <a:srgbClr val="3B606F"/>
      </a:accent6>
      <a:hlink>
        <a:srgbClr val="5FCBFB"/>
      </a:hlink>
      <a:folHlink>
        <a:srgbClr val="B759BC"/>
      </a:folHlink>
    </a:clrScheme>
    <a:fontScheme name="qb0g2jkz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592</Words>
  <Application>WPS 演示</Application>
  <PresentationFormat>宽屏</PresentationFormat>
  <Paragraphs>63</Paragraphs>
  <Slides>7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22" baseType="lpstr">
      <vt:lpstr>Arial</vt:lpstr>
      <vt:lpstr>宋体</vt:lpstr>
      <vt:lpstr>Wingdings</vt:lpstr>
      <vt:lpstr>Calibri</vt:lpstr>
      <vt:lpstr>Agency FB</vt:lpstr>
      <vt:lpstr>Trebuchet MS</vt:lpstr>
      <vt:lpstr>方正正黑简体</vt:lpstr>
      <vt:lpstr>黑体</vt:lpstr>
      <vt:lpstr>Calibri</vt:lpstr>
      <vt:lpstr>微软雅黑</vt:lpstr>
      <vt:lpstr>Times New Roman</vt:lpstr>
      <vt:lpstr>Arial Unicode MS</vt:lpstr>
      <vt:lpstr>等线</vt:lpstr>
      <vt:lpstr>第一PPT，www.1ppt.com</vt:lpstr>
      <vt:lpstr>1_第一PPT，www.1ppt.com</vt:lpstr>
      <vt:lpstr>PowerPoint 演示文稿</vt:lpstr>
      <vt:lpstr>众筹的构成要素</vt:lpstr>
      <vt:lpstr>众筹的构成要素</vt:lpstr>
      <vt:lpstr>众筹的构成要素</vt:lpstr>
      <vt:lpstr>众筹的构成要素</vt:lpstr>
      <vt:lpstr>众筹的构成要素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欧美商务</dc:title>
  <dc:creator>第一PPT</dc:creator>
  <cp:keywords>www.1ppt.com</cp:keywords>
  <dc:description>www.1ppt.com</dc:description>
  <cp:lastModifiedBy>小刘</cp:lastModifiedBy>
  <cp:revision>271</cp:revision>
  <dcterms:created xsi:type="dcterms:W3CDTF">2017-03-04T06:55:00Z</dcterms:created>
  <dcterms:modified xsi:type="dcterms:W3CDTF">2023-06-08T03:33:47Z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D58E132436F04317B341A363B72BD164</vt:lpwstr>
  </property>
  <property fmtid="{D5CDD505-2E9C-101B-9397-08002B2CF9AE}" pid="3" name="KSOProductBuildVer">
    <vt:lpwstr>2052-11.1.0.14309</vt:lpwstr>
  </property>
</Properties>
</file>