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5"/>
  </p:notesMasterIdLst>
  <p:sldIdLst>
    <p:sldId id="423" r:id="rId4"/>
    <p:sldId id="653" r:id="rId6"/>
    <p:sldId id="675" r:id="rId7"/>
    <p:sldId id="676" r:id="rId8"/>
    <p:sldId id="677" r:id="rId9"/>
    <p:sldId id="678" r:id="rId10"/>
    <p:sldId id="679" r:id="rId11"/>
    <p:sldId id="680" r:id="rId12"/>
    <p:sldId id="686" r:id="rId13"/>
    <p:sldId id="682" r:id="rId14"/>
    <p:sldId id="683" r:id="rId15"/>
    <p:sldId id="684" r:id="rId16"/>
    <p:sldId id="685" r:id="rId17"/>
    <p:sldId id="363" r:id="rId18"/>
  </p:sldIdLst>
  <p:sldSz cx="12192635" cy="6858000"/>
  <p:notesSz cx="6858000" cy="9144000"/>
  <p:custDataLst>
    <p:tags r:id="rId23"/>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4" userDrawn="1">
          <p15:clr>
            <a:srgbClr val="A4A3A4"/>
          </p15:clr>
        </p15:guide>
        <p15:guide id="2" pos="382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EEEE"/>
    <a:srgbClr val="EAEEF2"/>
    <a:srgbClr val="FFFFFF"/>
    <a:srgbClr val="2B4663"/>
    <a:srgbClr val="61849B"/>
    <a:srgbClr val="526580"/>
    <a:srgbClr val="323F4B"/>
    <a:srgbClr val="00B6A5"/>
    <a:srgbClr val="43536A"/>
    <a:srgbClr val="F9FA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2" autoAdjust="0"/>
    <p:restoredTop sz="94662" autoAdjust="0"/>
  </p:normalViewPr>
  <p:slideViewPr>
    <p:cSldViewPr snapToGrid="0">
      <p:cViewPr>
        <p:scale>
          <a:sx n="66" d="100"/>
          <a:sy n="66" d="100"/>
        </p:scale>
        <p:origin x="-432" y="-1626"/>
      </p:cViewPr>
      <p:guideLst>
        <p:guide orient="horz" pos="2084"/>
        <p:guide pos="3821"/>
      </p:guideLst>
    </p:cSldViewPr>
  </p:slideViewPr>
  <p:outlineViewPr>
    <p:cViewPr>
      <p:scale>
        <a:sx n="33" d="100"/>
        <a:sy n="33" d="100"/>
      </p:scale>
      <p:origin x="0" y="0"/>
    </p:cViewPr>
  </p:outlin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3" Type="http://schemas.openxmlformats.org/officeDocument/2006/relationships/tags" Target="tags/tag44.xml"/><Relationship Id="rId22" Type="http://schemas.openxmlformats.org/officeDocument/2006/relationships/commentAuthors" Target="commentAuthors.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530" y="1143000"/>
            <a:ext cx="548694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0700" y="685800"/>
            <a:ext cx="60966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0700" y="685800"/>
            <a:ext cx="60966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solidFill>
                  <a:prstClr val="black"/>
                </a:solidFill>
                <a:latin typeface="Calibri" panose="020F0502020204030204" pitchFamily="34" charset="0"/>
                <a:ea typeface="宋体" panose="02010600030101010101" pitchFamily="2" charset="-122"/>
              </a:rPr>
            </a:fld>
            <a:endParaRPr lang="zh-CN" altLang="en-US" sz="1200">
              <a:solidFill>
                <a:prstClr val="black"/>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2.png"/><Relationship Id="rId5" Type="http://schemas.openxmlformats.org/officeDocument/2006/relationships/tags" Target="../tags/tag4.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1.png"/><Relationship Id="rId2" Type="http://schemas.openxmlformats.org/officeDocument/2006/relationships/tags" Target="../tags/tag3.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2.png"/><Relationship Id="rId5" Type="http://schemas.openxmlformats.org/officeDocument/2006/relationships/tags" Target="../tags/tag2.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2" name="直角三角形 1"/>
          <p:cNvSpPr/>
          <p:nvPr userDrawn="1"/>
        </p:nvSpPr>
        <p:spPr>
          <a:xfrm flipH="1">
            <a:off x="10954527" y="5535066"/>
            <a:ext cx="1238674" cy="1323287"/>
          </a:xfrm>
          <a:prstGeom prst="rtTriangle">
            <a:avLst/>
          </a:prstGeom>
          <a:solidFill>
            <a:srgbClr val="43536A"/>
          </a:solidFill>
          <a:ln>
            <a:solidFill>
              <a:srgbClr val="43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solidFill>
                <a:schemeClr val="bg2">
                  <a:lumMod val="25000"/>
                </a:schemeClr>
              </a:solidFill>
            </a:endParaRPr>
          </a:p>
        </p:txBody>
      </p:sp>
      <p:grpSp>
        <p:nvGrpSpPr>
          <p:cNvPr id="8" name="组合 7"/>
          <p:cNvGrpSpPr/>
          <p:nvPr userDrawn="1"/>
        </p:nvGrpSpPr>
        <p:grpSpPr>
          <a:xfrm>
            <a:off x="265880" y="-446216"/>
            <a:ext cx="1454717" cy="852637"/>
            <a:chOff x="244" y="-590"/>
            <a:chExt cx="2015" cy="1180"/>
          </a:xfrm>
        </p:grpSpPr>
        <p:sp>
          <p:nvSpPr>
            <p:cNvPr id="4" name="直角三角形 3"/>
            <p:cNvSpPr/>
            <p:nvPr userDrawn="1"/>
          </p:nvSpPr>
          <p:spPr>
            <a:xfrm rot="13500000" flipV="1">
              <a:off x="1079" y="-590"/>
              <a:ext cx="1180" cy="1180"/>
            </a:xfrm>
            <a:prstGeom prst="rtTriangle">
              <a:avLst/>
            </a:prstGeom>
            <a:solidFill>
              <a:srgbClr val="526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solidFill>
                  <a:prstClr val="white"/>
                </a:solidFill>
              </a:endParaRPr>
            </a:p>
          </p:txBody>
        </p:sp>
        <p:sp>
          <p:nvSpPr>
            <p:cNvPr id="3" name="直角三角形 2"/>
            <p:cNvSpPr/>
            <p:nvPr userDrawn="1"/>
          </p:nvSpPr>
          <p:spPr>
            <a:xfrm rot="13500000" flipV="1">
              <a:off x="244" y="-590"/>
              <a:ext cx="1180" cy="1180"/>
            </a:xfrm>
            <a:prstGeom prst="rtTriangle">
              <a:avLst/>
            </a:prstGeom>
            <a:solidFill>
              <a:srgbClr val="43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solidFill>
                  <a:prstClr val="white"/>
                </a:solidFill>
              </a:endParaRPr>
            </a:p>
          </p:txBody>
        </p:sp>
      </p:grpSp>
      <p:sp>
        <p:nvSpPr>
          <p:cNvPr id="7" name="Title 1"/>
          <p:cNvSpPr>
            <a:spLocks noGrp="1"/>
          </p:cNvSpPr>
          <p:nvPr>
            <p:ph type="title"/>
          </p:nvPr>
        </p:nvSpPr>
        <p:spPr>
          <a:xfrm>
            <a:off x="1745999" y="154101"/>
            <a:ext cx="9796051" cy="484318"/>
          </a:xfrm>
        </p:spPr>
        <p:txBody>
          <a:bodyPr>
            <a:noAutofit/>
          </a:bodyPr>
          <a:lstStyle>
            <a:lvl1pPr>
              <a:lnSpc>
                <a:spcPct val="100000"/>
              </a:lnSpc>
              <a:defRPr sz="2665"/>
            </a:lvl1pPr>
          </a:lstStyle>
          <a:p>
            <a:r>
              <a:rPr lang="zh-CN" altLang="en-US" smtClean="0"/>
              <a:t>单击此处编辑母版标题样式</a:t>
            </a:r>
            <a:endParaRPr lang="zh-CN" altLang="en-US" dirty="0" smtClean="0"/>
          </a:p>
        </p:txBody>
      </p:sp>
    </p:spTree>
  </p:cSld>
  <p:clrMapOvr>
    <a:masterClrMapping/>
  </p:clrMapOvr>
  <p:transition spd="med" advClick="0" advTm="0">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871" y="457224"/>
            <a:ext cx="3932625" cy="1600282"/>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698" y="987476"/>
            <a:ext cx="6172808" cy="4873876"/>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835" indent="0">
              <a:buNone/>
              <a:defRPr sz="2000"/>
            </a:lvl7pPr>
            <a:lvl8pPr marL="3201035" indent="0">
              <a:buNone/>
              <a:defRPr sz="2000"/>
            </a:lvl8pPr>
            <a:lvl9pPr marL="3658235" indent="0">
              <a:buNone/>
              <a:defRPr sz="2000"/>
            </a:lvl9pPr>
          </a:lstStyle>
          <a:p>
            <a:r>
              <a:rPr lang="zh-CN" altLang="en-US" smtClean="0"/>
              <a:t>单击图标添加图片</a:t>
            </a:r>
            <a:endParaRPr lang="en-US" dirty="0"/>
          </a:p>
        </p:txBody>
      </p:sp>
      <p:sp>
        <p:nvSpPr>
          <p:cNvPr id="4" name="Text Placeholder 3"/>
          <p:cNvSpPr>
            <a:spLocks noGrp="1"/>
          </p:cNvSpPr>
          <p:nvPr>
            <p:ph type="body" sz="half" idx="2" hasCustomPrompt="1"/>
          </p:nvPr>
        </p:nvSpPr>
        <p:spPr>
          <a:xfrm>
            <a:off x="839871" y="2057506"/>
            <a:ext cx="3932625" cy="381178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835" indent="0">
              <a:buNone/>
              <a:defRPr sz="1000"/>
            </a:lvl7pPr>
            <a:lvl8pPr marL="3201035" indent="0">
              <a:buNone/>
              <a:defRPr sz="1000"/>
            </a:lvl8pPr>
            <a:lvl9pPr marL="3658235" indent="0">
              <a:buNone/>
              <a:defRPr sz="1000"/>
            </a:lvl9pPr>
          </a:lstStyle>
          <a:p>
            <a:pPr lvl="0"/>
            <a:r>
              <a:rPr lang="zh-CN" altLang="en-US" smtClean="0"/>
              <a:t>编辑母版文本样式</a:t>
            </a:r>
            <a:endParaRPr lang="zh-CN" altLang="en-US" smtClean="0"/>
          </a:p>
        </p:txBody>
      </p:sp>
      <p:sp>
        <p:nvSpPr>
          <p:cNvPr id="5" name="Date Placeholder 4"/>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5759" y="365144"/>
            <a:ext cx="2629159" cy="58121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a:xfrm>
            <a:off x="838283" y="365144"/>
            <a:ext cx="7735062" cy="58121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2" name="直角三角形 1"/>
          <p:cNvSpPr/>
          <p:nvPr userDrawn="1"/>
        </p:nvSpPr>
        <p:spPr>
          <a:xfrm flipH="1">
            <a:off x="10954527" y="5535066"/>
            <a:ext cx="1238674" cy="1323287"/>
          </a:xfrm>
          <a:prstGeom prst="rtTriangle">
            <a:avLst/>
          </a:prstGeom>
          <a:solidFill>
            <a:srgbClr val="43536A"/>
          </a:solidFill>
          <a:ln>
            <a:solidFill>
              <a:srgbClr val="43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solidFill>
                <a:schemeClr val="bg2">
                  <a:lumMod val="25000"/>
                </a:schemeClr>
              </a:solidFill>
            </a:endParaRPr>
          </a:p>
        </p:txBody>
      </p:sp>
      <p:grpSp>
        <p:nvGrpSpPr>
          <p:cNvPr id="8" name="组合 7"/>
          <p:cNvGrpSpPr/>
          <p:nvPr userDrawn="1"/>
        </p:nvGrpSpPr>
        <p:grpSpPr>
          <a:xfrm>
            <a:off x="265880" y="-446216"/>
            <a:ext cx="1454717" cy="852637"/>
            <a:chOff x="244" y="-590"/>
            <a:chExt cx="2015" cy="1180"/>
          </a:xfrm>
        </p:grpSpPr>
        <p:sp>
          <p:nvSpPr>
            <p:cNvPr id="4" name="直角三角形 3"/>
            <p:cNvSpPr/>
            <p:nvPr userDrawn="1"/>
          </p:nvSpPr>
          <p:spPr>
            <a:xfrm rot="13500000" flipV="1">
              <a:off x="1079" y="-590"/>
              <a:ext cx="1180" cy="1180"/>
            </a:xfrm>
            <a:prstGeom prst="rtTriangle">
              <a:avLst/>
            </a:prstGeom>
            <a:solidFill>
              <a:srgbClr val="526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solidFill>
                  <a:prstClr val="white"/>
                </a:solidFill>
              </a:endParaRPr>
            </a:p>
          </p:txBody>
        </p:sp>
        <p:sp>
          <p:nvSpPr>
            <p:cNvPr id="3" name="直角三角形 2"/>
            <p:cNvSpPr/>
            <p:nvPr userDrawn="1"/>
          </p:nvSpPr>
          <p:spPr>
            <a:xfrm rot="13500000" flipV="1">
              <a:off x="244" y="-590"/>
              <a:ext cx="1180" cy="1180"/>
            </a:xfrm>
            <a:prstGeom prst="rtTriangle">
              <a:avLst/>
            </a:prstGeom>
            <a:solidFill>
              <a:srgbClr val="43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solidFill>
                  <a:prstClr val="white"/>
                </a:solidFill>
              </a:endParaRPr>
            </a:p>
          </p:txBody>
        </p:sp>
      </p:grpSp>
      <p:sp>
        <p:nvSpPr>
          <p:cNvPr id="7" name="Title 1"/>
          <p:cNvSpPr>
            <a:spLocks noGrp="1"/>
          </p:cNvSpPr>
          <p:nvPr>
            <p:ph type="title"/>
          </p:nvPr>
        </p:nvSpPr>
        <p:spPr>
          <a:xfrm>
            <a:off x="1745999" y="154101"/>
            <a:ext cx="9796051" cy="484318"/>
          </a:xfrm>
        </p:spPr>
        <p:txBody>
          <a:bodyPr>
            <a:noAutofit/>
          </a:bodyPr>
          <a:lstStyle>
            <a:lvl1pPr>
              <a:lnSpc>
                <a:spcPct val="100000"/>
              </a:lnSpc>
              <a:defRPr sz="2665"/>
            </a:lvl1pPr>
          </a:lstStyle>
          <a:p>
            <a:r>
              <a:rPr lang="zh-CN" altLang="en-US" smtClean="0"/>
              <a:t>单击此处编辑母版标题样式</a:t>
            </a:r>
            <a:endParaRPr lang="zh-CN" altLang="en-US" dirty="0" smtClean="0"/>
          </a:p>
        </p:txBody>
      </p:sp>
    </p:spTree>
  </p:cSld>
  <p:clrMapOvr>
    <a:masterClrMapping/>
  </p:clrMapOvr>
  <p:transition spd="med" advClick="0" advTm="0">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128" cy="623607"/>
          </a:xfrm>
          <a:prstGeom prst="rect">
            <a:avLst/>
          </a:prstGeom>
        </p:spPr>
      </p:pic>
      <p:pic>
        <p:nvPicPr>
          <p:cNvPr id="6" name="图片 5"/>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2508" y="0"/>
            <a:ext cx="720128" cy="623607"/>
          </a:xfrm>
          <a:prstGeom prst="rect">
            <a:avLst/>
          </a:prstGeom>
        </p:spPr>
      </p:pic>
      <p:sp>
        <p:nvSpPr>
          <p:cNvPr id="7" name="Title 1"/>
          <p:cNvSpPr>
            <a:spLocks noGrp="1"/>
          </p:cNvSpPr>
          <p:nvPr>
            <p:ph type="title"/>
          </p:nvPr>
        </p:nvSpPr>
        <p:spPr>
          <a:xfrm>
            <a:off x="634114" y="78536"/>
            <a:ext cx="9796051" cy="484318"/>
          </a:xfrm>
        </p:spPr>
        <p:txBody>
          <a:bodyPr>
            <a:noAutofit/>
          </a:bodyPr>
          <a:lstStyle>
            <a:lvl1pPr>
              <a:lnSpc>
                <a:spcPct val="100000"/>
              </a:lnSpc>
              <a:defRPr sz="2200" b="1">
                <a:solidFill>
                  <a:schemeClr val="accent1"/>
                </a:solidFill>
              </a:defRPr>
            </a:lvl1pPr>
          </a:lstStyle>
          <a:p>
            <a:r>
              <a:rPr lang="zh-CN" altLang="en-US" smtClean="0"/>
              <a:t>单击此处编辑母版标题样式</a:t>
            </a:r>
            <a:endParaRPr lang="zh-CN" altLang="en-US" dirty="0" smtClean="0"/>
          </a:p>
        </p:txBody>
      </p:sp>
      <p:cxnSp>
        <p:nvCxnSpPr>
          <p:cNvPr id="8" name="直接连接符 7"/>
          <p:cNvCxnSpPr/>
          <p:nvPr/>
        </p:nvCxnSpPr>
        <p:spPr>
          <a:xfrm>
            <a:off x="707390" y="553085"/>
            <a:ext cx="10728000" cy="0"/>
          </a:xfrm>
          <a:prstGeom prst="line">
            <a:avLst/>
          </a:prstGeom>
          <a:ln w="127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150" y="1122420"/>
            <a:ext cx="9144900" cy="2387723"/>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1524150" y="3602223"/>
            <a:ext cx="9144900" cy="165584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835" indent="0" algn="ctr">
              <a:buNone/>
              <a:defRPr sz="1600"/>
            </a:lvl7pPr>
            <a:lvl8pPr marL="3201035" indent="0" algn="ctr">
              <a:buNone/>
              <a:defRPr sz="1600"/>
            </a:lvl8pPr>
            <a:lvl9pPr marL="3658235" indent="0" algn="ctr">
              <a:buNone/>
              <a:defRPr sz="16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933" y="1709827"/>
            <a:ext cx="10516635" cy="2852884"/>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831933" y="4589700"/>
            <a:ext cx="10516635" cy="150026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835" indent="0">
              <a:buNone/>
              <a:defRPr sz="1600">
                <a:solidFill>
                  <a:schemeClr val="tx1">
                    <a:tint val="75000"/>
                  </a:schemeClr>
                </a:solidFill>
              </a:defRPr>
            </a:lvl7pPr>
            <a:lvl8pPr marL="3201035" indent="0">
              <a:buNone/>
              <a:defRPr sz="1600">
                <a:solidFill>
                  <a:schemeClr val="tx1">
                    <a:tint val="75000"/>
                  </a:schemeClr>
                </a:solidFill>
              </a:defRPr>
            </a:lvl8pPr>
            <a:lvl9pPr marL="3658235"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hasCustomPrompt="1"/>
          </p:nvPr>
        </p:nvSpPr>
        <p:spPr>
          <a:xfrm>
            <a:off x="838283" y="1825719"/>
            <a:ext cx="5182110" cy="4351563"/>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hasCustomPrompt="1"/>
          </p:nvPr>
        </p:nvSpPr>
        <p:spPr>
          <a:xfrm>
            <a:off x="6172808" y="1825719"/>
            <a:ext cx="5182110" cy="4351563"/>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871" y="365144"/>
            <a:ext cx="10516635" cy="1325631"/>
          </a:xfrm>
        </p:spPr>
        <p:txBody>
          <a:body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839872" y="1681249"/>
            <a:ext cx="5158295" cy="82395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smtClean="0"/>
              <a:t>编辑母版文本样式</a:t>
            </a:r>
            <a:endParaRPr lang="zh-CN" altLang="en-US" smtClean="0"/>
          </a:p>
        </p:txBody>
      </p:sp>
      <p:sp>
        <p:nvSpPr>
          <p:cNvPr id="4" name="Content Placeholder 3"/>
          <p:cNvSpPr>
            <a:spLocks noGrp="1"/>
          </p:cNvSpPr>
          <p:nvPr>
            <p:ph sz="half" idx="2" hasCustomPrompt="1"/>
          </p:nvPr>
        </p:nvSpPr>
        <p:spPr>
          <a:xfrm>
            <a:off x="839872" y="2505204"/>
            <a:ext cx="5158295" cy="368477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hasCustomPrompt="1"/>
          </p:nvPr>
        </p:nvSpPr>
        <p:spPr>
          <a:xfrm>
            <a:off x="6172808" y="1681249"/>
            <a:ext cx="5183698" cy="82395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smtClean="0"/>
              <a:t>编辑母版文本样式</a:t>
            </a:r>
            <a:endParaRPr lang="zh-CN" altLang="en-US" smtClean="0"/>
          </a:p>
        </p:txBody>
      </p:sp>
      <p:sp>
        <p:nvSpPr>
          <p:cNvPr id="6" name="Content Placeholder 5"/>
          <p:cNvSpPr>
            <a:spLocks noGrp="1"/>
          </p:cNvSpPr>
          <p:nvPr>
            <p:ph sz="quarter" idx="4" hasCustomPrompt="1"/>
          </p:nvPr>
        </p:nvSpPr>
        <p:spPr>
          <a:xfrm>
            <a:off x="6172808" y="2505204"/>
            <a:ext cx="5183698" cy="368477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fld>
            <a:endParaRPr lang="zh-CN" altLang="en-US"/>
          </a:p>
        </p:txBody>
      </p:sp>
      <p:sp>
        <p:nvSpPr>
          <p:cNvPr id="11" name="矩形 10"/>
          <p:cNvSpPr/>
          <p:nvPr userDrawn="1"/>
        </p:nvSpPr>
        <p:spPr>
          <a:xfrm>
            <a:off x="8565985" y="5089247"/>
            <a:ext cx="1033616" cy="281305"/>
          </a:xfrm>
          <a:prstGeom prst="rect">
            <a:avLst/>
          </a:prstGeom>
        </p:spPr>
        <p:txBody>
          <a:bodyPr wrap="square">
            <a:spAutoFit/>
          </a:bodyPr>
          <a:lstStyle/>
          <a:p>
            <a:pPr defTabSz="914400"/>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模板下载：</a:t>
            </a:r>
            <a:r>
              <a:rPr lang="en-US" altLang="zh-CN" sz="135" dirty="0">
                <a:solidFill>
                  <a:prstClr val="white"/>
                </a:solidFill>
                <a:latin typeface="Calibri" panose="020F0502020204030204"/>
                <a:ea typeface="宋体" panose="02010600030101010101" pitchFamily="2" charset="-122"/>
              </a:rPr>
              <a:t>www.1ppt.com/moban/          </a:t>
            </a:r>
            <a:r>
              <a:rPr lang="zh-CN" altLang="en-US" sz="135" dirty="0">
                <a:solidFill>
                  <a:prstClr val="white"/>
                </a:solidFill>
                <a:latin typeface="Calibri" panose="020F0502020204030204"/>
                <a:ea typeface="宋体" panose="02010600030101010101" pitchFamily="2" charset="-122"/>
              </a:rPr>
              <a:t>行业</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模板：</a:t>
            </a:r>
            <a:r>
              <a:rPr lang="en-US" altLang="zh-CN" sz="135" dirty="0">
                <a:solidFill>
                  <a:prstClr val="white"/>
                </a:solidFill>
                <a:latin typeface="Calibri" panose="020F0502020204030204"/>
                <a:ea typeface="宋体" panose="02010600030101010101" pitchFamily="2" charset="-122"/>
              </a:rPr>
              <a:t>www.1ppt.com/hangye/ </a:t>
            </a:r>
            <a:endParaRPr lang="en-US" altLang="zh-CN" sz="135" dirty="0">
              <a:solidFill>
                <a:prstClr val="white"/>
              </a:solidFill>
              <a:latin typeface="Calibri" panose="020F0502020204030204"/>
              <a:ea typeface="宋体" panose="02010600030101010101" pitchFamily="2" charset="-122"/>
            </a:endParaRPr>
          </a:p>
          <a:p>
            <a:pPr defTabSz="914400"/>
            <a:r>
              <a:rPr lang="zh-CN" altLang="en-US" sz="135" dirty="0">
                <a:solidFill>
                  <a:prstClr val="white"/>
                </a:solidFill>
                <a:latin typeface="Calibri" panose="020F0502020204030204"/>
                <a:ea typeface="宋体" panose="02010600030101010101" pitchFamily="2" charset="-122"/>
              </a:rPr>
              <a:t>节日</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模板：</a:t>
            </a:r>
            <a:r>
              <a:rPr lang="en-US" altLang="zh-CN" sz="135" dirty="0">
                <a:solidFill>
                  <a:prstClr val="white"/>
                </a:solidFill>
                <a:latin typeface="Calibri" panose="020F0502020204030204"/>
                <a:ea typeface="宋体" panose="02010600030101010101" pitchFamily="2" charset="-122"/>
              </a:rPr>
              <a:t>www.1ppt.com/jieri/          PPT</a:t>
            </a:r>
            <a:r>
              <a:rPr lang="zh-CN" altLang="en-US" sz="135" dirty="0">
                <a:solidFill>
                  <a:prstClr val="white"/>
                </a:solidFill>
                <a:latin typeface="Calibri" panose="020F0502020204030204"/>
                <a:ea typeface="宋体" panose="02010600030101010101" pitchFamily="2" charset="-122"/>
              </a:rPr>
              <a:t>素材：</a:t>
            </a:r>
            <a:r>
              <a:rPr lang="en-US" altLang="zh-CN" sz="135" dirty="0">
                <a:solidFill>
                  <a:prstClr val="white"/>
                </a:solidFill>
                <a:latin typeface="Calibri" panose="020F0502020204030204"/>
                <a:ea typeface="宋体" panose="02010600030101010101" pitchFamily="2" charset="-122"/>
              </a:rPr>
              <a:t>www.1ppt.com/sucai/</a:t>
            </a:r>
            <a:endParaRPr lang="en-US" altLang="zh-CN" sz="135" dirty="0">
              <a:solidFill>
                <a:prstClr val="white"/>
              </a:solidFill>
              <a:latin typeface="Calibri" panose="020F0502020204030204"/>
              <a:ea typeface="宋体" panose="02010600030101010101" pitchFamily="2" charset="-122"/>
            </a:endParaRPr>
          </a:p>
          <a:p>
            <a:pPr defTabSz="914400"/>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背景图片：</a:t>
            </a:r>
            <a:r>
              <a:rPr lang="en-US" altLang="zh-CN" sz="135" dirty="0">
                <a:solidFill>
                  <a:prstClr val="white"/>
                </a:solidFill>
                <a:latin typeface="Calibri" panose="020F0502020204030204"/>
                <a:ea typeface="宋体" panose="02010600030101010101" pitchFamily="2" charset="-122"/>
              </a:rPr>
              <a:t>www.1ppt.com/beijing/        PPT</a:t>
            </a:r>
            <a:r>
              <a:rPr lang="zh-CN" altLang="en-US" sz="135" dirty="0">
                <a:solidFill>
                  <a:prstClr val="white"/>
                </a:solidFill>
                <a:latin typeface="Calibri" panose="020F0502020204030204"/>
                <a:ea typeface="宋体" panose="02010600030101010101" pitchFamily="2" charset="-122"/>
              </a:rPr>
              <a:t>图表：</a:t>
            </a:r>
            <a:r>
              <a:rPr lang="en-US" altLang="zh-CN" sz="135" dirty="0">
                <a:solidFill>
                  <a:prstClr val="white"/>
                </a:solidFill>
                <a:latin typeface="Calibri" panose="020F0502020204030204"/>
                <a:ea typeface="宋体" panose="02010600030101010101" pitchFamily="2" charset="-122"/>
              </a:rPr>
              <a:t>www.1ppt.com/tubiao/      </a:t>
            </a:r>
            <a:endParaRPr lang="en-US" altLang="zh-CN" sz="135" dirty="0">
              <a:solidFill>
                <a:prstClr val="white"/>
              </a:solidFill>
              <a:latin typeface="Calibri" panose="020F0502020204030204"/>
              <a:ea typeface="宋体" panose="02010600030101010101" pitchFamily="2" charset="-122"/>
            </a:endParaRPr>
          </a:p>
          <a:p>
            <a:pPr defTabSz="914400"/>
            <a:r>
              <a:rPr lang="zh-CN" altLang="en-US" sz="135" dirty="0">
                <a:solidFill>
                  <a:prstClr val="white"/>
                </a:solidFill>
                <a:latin typeface="Calibri" panose="020F0502020204030204"/>
                <a:ea typeface="宋体" panose="02010600030101010101" pitchFamily="2" charset="-122"/>
              </a:rPr>
              <a:t>精美</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下载：</a:t>
            </a:r>
            <a:r>
              <a:rPr lang="en-US" altLang="zh-CN" sz="135" dirty="0">
                <a:solidFill>
                  <a:prstClr val="white"/>
                </a:solidFill>
                <a:latin typeface="Calibri" panose="020F0502020204030204"/>
                <a:ea typeface="宋体" panose="02010600030101010101" pitchFamily="2" charset="-122"/>
              </a:rPr>
              <a:t>www.1ppt.com/xiazai/         PPT</a:t>
            </a:r>
            <a:r>
              <a:rPr lang="zh-CN" altLang="en-US" sz="135" dirty="0">
                <a:solidFill>
                  <a:prstClr val="white"/>
                </a:solidFill>
                <a:latin typeface="Calibri" panose="020F0502020204030204"/>
                <a:ea typeface="宋体" panose="02010600030101010101" pitchFamily="2" charset="-122"/>
              </a:rPr>
              <a:t>教程： </a:t>
            </a:r>
            <a:r>
              <a:rPr lang="en-US" altLang="zh-CN" sz="135" dirty="0">
                <a:solidFill>
                  <a:prstClr val="white"/>
                </a:solidFill>
                <a:latin typeface="Calibri" panose="020F0502020204030204"/>
                <a:ea typeface="宋体" panose="02010600030101010101" pitchFamily="2" charset="-122"/>
              </a:rPr>
              <a:t>www.1ppt.com/powerpoint/      </a:t>
            </a:r>
            <a:endParaRPr lang="en-US" altLang="zh-CN" sz="135" dirty="0">
              <a:solidFill>
                <a:prstClr val="white"/>
              </a:solidFill>
              <a:latin typeface="Calibri" panose="020F0502020204030204"/>
              <a:ea typeface="宋体" panose="02010600030101010101" pitchFamily="2" charset="-122"/>
            </a:endParaRPr>
          </a:p>
          <a:p>
            <a:pPr defTabSz="914400"/>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课件：</a:t>
            </a:r>
            <a:r>
              <a:rPr lang="en-US" altLang="zh-CN" sz="135" dirty="0">
                <a:solidFill>
                  <a:prstClr val="white"/>
                </a:solidFill>
                <a:latin typeface="Calibri" panose="020F0502020204030204"/>
                <a:ea typeface="宋体" panose="02010600030101010101" pitchFamily="2" charset="-122"/>
              </a:rPr>
              <a:t>www.1ppt.com/kejian/             </a:t>
            </a:r>
            <a:r>
              <a:rPr lang="zh-CN" altLang="en-US" sz="135" dirty="0">
                <a:solidFill>
                  <a:prstClr val="white"/>
                </a:solidFill>
                <a:latin typeface="Calibri" panose="020F0502020204030204"/>
                <a:ea typeface="宋体" panose="02010600030101010101" pitchFamily="2" charset="-122"/>
              </a:rPr>
              <a:t>字体下载：</a:t>
            </a:r>
            <a:r>
              <a:rPr lang="en-US" altLang="zh-CN" sz="135" dirty="0">
                <a:solidFill>
                  <a:prstClr val="white"/>
                </a:solidFill>
                <a:latin typeface="Calibri" panose="020F0502020204030204"/>
                <a:ea typeface="宋体" panose="02010600030101010101" pitchFamily="2" charset="-122"/>
              </a:rPr>
              <a:t>www.1ppt.com/ziti/</a:t>
            </a:r>
            <a:endParaRPr lang="en-US" altLang="zh-CN" sz="135" dirty="0">
              <a:solidFill>
                <a:prstClr val="white"/>
              </a:solidFill>
              <a:latin typeface="Calibri" panose="020F0502020204030204"/>
              <a:ea typeface="宋体" panose="02010600030101010101" pitchFamily="2" charset="-122"/>
            </a:endParaRPr>
          </a:p>
          <a:p>
            <a:pPr defTabSz="914400"/>
            <a:r>
              <a:rPr lang="zh-CN" altLang="en-US" sz="135" dirty="0">
                <a:solidFill>
                  <a:prstClr val="white"/>
                </a:solidFill>
                <a:latin typeface="Calibri" panose="020F0502020204030204"/>
                <a:ea typeface="宋体" panose="02010600030101010101" pitchFamily="2" charset="-122"/>
              </a:rPr>
              <a:t>工作总结</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a:t>
            </a:r>
            <a:r>
              <a:rPr lang="en-US" altLang="zh-CN" sz="135" dirty="0">
                <a:solidFill>
                  <a:prstClr val="white"/>
                </a:solidFill>
                <a:latin typeface="Calibri" panose="020F0502020204030204"/>
                <a:ea typeface="宋体" panose="02010600030101010101" pitchFamily="2" charset="-122"/>
              </a:rPr>
              <a:t>www.1ppt.com/xiazai/zongjie/ </a:t>
            </a:r>
            <a:r>
              <a:rPr lang="zh-CN" altLang="en-US" sz="135" dirty="0">
                <a:solidFill>
                  <a:prstClr val="white"/>
                </a:solidFill>
                <a:latin typeface="Calibri" panose="020F0502020204030204"/>
                <a:ea typeface="宋体" panose="02010600030101010101" pitchFamily="2" charset="-122"/>
              </a:rPr>
              <a:t>工作计划：</a:t>
            </a:r>
            <a:r>
              <a:rPr lang="en-US" altLang="zh-CN" sz="135" dirty="0">
                <a:solidFill>
                  <a:prstClr val="white"/>
                </a:solidFill>
                <a:latin typeface="Calibri" panose="020F0502020204030204"/>
                <a:ea typeface="宋体" panose="02010600030101010101" pitchFamily="2" charset="-122"/>
              </a:rPr>
              <a:t>www.1ppt.com/xiazai/jihua/</a:t>
            </a:r>
            <a:endParaRPr lang="en-US" altLang="zh-CN" sz="135" dirty="0">
              <a:solidFill>
                <a:prstClr val="white"/>
              </a:solidFill>
              <a:latin typeface="Calibri" panose="020F0502020204030204"/>
              <a:ea typeface="宋体" panose="02010600030101010101" pitchFamily="2" charset="-122"/>
            </a:endParaRPr>
          </a:p>
          <a:p>
            <a:pPr defTabSz="914400"/>
            <a:r>
              <a:rPr lang="zh-CN" altLang="en-US" sz="135" dirty="0">
                <a:solidFill>
                  <a:prstClr val="white"/>
                </a:solidFill>
                <a:latin typeface="Calibri" panose="020F0502020204030204"/>
                <a:ea typeface="宋体" panose="02010600030101010101" pitchFamily="2" charset="-122"/>
              </a:rPr>
              <a:t>商务</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模板：</a:t>
            </a:r>
            <a:r>
              <a:rPr lang="en-US" altLang="zh-CN" sz="135" dirty="0">
                <a:solidFill>
                  <a:prstClr val="white"/>
                </a:solidFill>
                <a:latin typeface="Calibri" panose="020F0502020204030204"/>
                <a:ea typeface="宋体" panose="02010600030101010101" pitchFamily="2" charset="-122"/>
              </a:rPr>
              <a:t>www.1ppt.com/moban/shangwu/  </a:t>
            </a:r>
            <a:r>
              <a:rPr lang="zh-CN" altLang="en-US" sz="135" dirty="0">
                <a:solidFill>
                  <a:prstClr val="white"/>
                </a:solidFill>
                <a:latin typeface="Calibri" panose="020F0502020204030204"/>
                <a:ea typeface="宋体" panose="02010600030101010101" pitchFamily="2" charset="-122"/>
              </a:rPr>
              <a:t>个人简历</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a:t>
            </a:r>
            <a:r>
              <a:rPr lang="en-US" altLang="zh-CN" sz="135" dirty="0">
                <a:solidFill>
                  <a:prstClr val="white"/>
                </a:solidFill>
                <a:latin typeface="Calibri" panose="020F0502020204030204"/>
                <a:ea typeface="宋体" panose="02010600030101010101" pitchFamily="2" charset="-122"/>
              </a:rPr>
              <a:t>www.1ppt.com/xiazai/jianli/  </a:t>
            </a:r>
            <a:endParaRPr lang="en-US" altLang="zh-CN" sz="135" dirty="0">
              <a:solidFill>
                <a:prstClr val="white"/>
              </a:solidFill>
              <a:latin typeface="Calibri" panose="020F0502020204030204"/>
              <a:ea typeface="宋体" panose="02010600030101010101" pitchFamily="2" charset="-122"/>
            </a:endParaRPr>
          </a:p>
          <a:p>
            <a:pPr defTabSz="914400"/>
            <a:r>
              <a:rPr lang="zh-CN" altLang="en-US" sz="135" dirty="0">
                <a:solidFill>
                  <a:prstClr val="white"/>
                </a:solidFill>
                <a:latin typeface="Calibri" panose="020F0502020204030204"/>
                <a:ea typeface="宋体" panose="02010600030101010101" pitchFamily="2" charset="-122"/>
              </a:rPr>
              <a:t>毕业答辩</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a:t>
            </a:r>
            <a:r>
              <a:rPr lang="en-US" altLang="zh-CN" sz="135" dirty="0">
                <a:solidFill>
                  <a:prstClr val="white"/>
                </a:solidFill>
                <a:latin typeface="Calibri" panose="020F0502020204030204"/>
                <a:ea typeface="宋体" panose="02010600030101010101" pitchFamily="2" charset="-122"/>
              </a:rPr>
              <a:t>www.1ppt.com/xiazai/dabian/  </a:t>
            </a:r>
            <a:r>
              <a:rPr lang="zh-CN" altLang="en-US" sz="135" dirty="0">
                <a:solidFill>
                  <a:prstClr val="white"/>
                </a:solidFill>
                <a:latin typeface="Calibri" panose="020F0502020204030204"/>
                <a:ea typeface="宋体" panose="02010600030101010101" pitchFamily="2" charset="-122"/>
              </a:rPr>
              <a:t>工作汇报</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a:t>
            </a:r>
            <a:r>
              <a:rPr lang="en-US" altLang="zh-CN" sz="135" dirty="0">
                <a:solidFill>
                  <a:prstClr val="white"/>
                </a:solidFill>
                <a:latin typeface="Calibri" panose="020F0502020204030204"/>
                <a:ea typeface="宋体" panose="02010600030101010101" pitchFamily="2" charset="-122"/>
              </a:rPr>
              <a:t>www.1ppt.com/xiazai/huibao/    </a:t>
            </a:r>
            <a:endParaRPr lang="en-US" altLang="zh-CN" sz="135" dirty="0">
              <a:solidFill>
                <a:prstClr val="white"/>
              </a:solidFill>
              <a:latin typeface="Calibri" panose="020F0502020204030204"/>
              <a:ea typeface="宋体" panose="02010600030101010101" pitchFamily="2" charset="-122"/>
            </a:endParaRPr>
          </a:p>
          <a:p>
            <a:pPr defTabSz="914400"/>
            <a:r>
              <a:rPr lang="en-US" altLang="zh-CN" sz="135" dirty="0">
                <a:solidFill>
                  <a:prstClr val="white"/>
                </a:solidFill>
                <a:latin typeface="Calibri" panose="020F0502020204030204"/>
                <a:ea typeface="宋体" panose="02010600030101010101" pitchFamily="2" charset="-122"/>
              </a:rPr>
              <a:t> </a:t>
            </a:r>
            <a:endParaRPr lang="en-US" altLang="zh-CN" sz="135" dirty="0">
              <a:solidFill>
                <a:prstClr val="white"/>
              </a:solidFill>
              <a:latin typeface="Calibri" panose="020F0502020204030204"/>
              <a:ea typeface="宋体" panose="02010600030101010101" pitchFamily="2" charset="-122"/>
            </a:endParaRPr>
          </a:p>
        </p:txBody>
      </p:sp>
    </p:spTree>
  </p:cSld>
  <p:clrMapOvr>
    <a:masterClrMapping/>
  </p:clrMapOvr>
  <p:transition spd="med" advClick="0"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128" cy="623607"/>
          </a:xfrm>
          <a:prstGeom prst="rect">
            <a:avLst/>
          </a:prstGeom>
        </p:spPr>
      </p:pic>
      <p:pic>
        <p:nvPicPr>
          <p:cNvPr id="6" name="图片 5"/>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2508" y="0"/>
            <a:ext cx="720128" cy="623607"/>
          </a:xfrm>
          <a:prstGeom prst="rect">
            <a:avLst/>
          </a:prstGeom>
        </p:spPr>
      </p:pic>
      <p:sp>
        <p:nvSpPr>
          <p:cNvPr id="7" name="Title 1"/>
          <p:cNvSpPr>
            <a:spLocks noGrp="1"/>
          </p:cNvSpPr>
          <p:nvPr>
            <p:ph type="title"/>
          </p:nvPr>
        </p:nvSpPr>
        <p:spPr>
          <a:xfrm>
            <a:off x="719839" y="107111"/>
            <a:ext cx="9796051" cy="484318"/>
          </a:xfrm>
        </p:spPr>
        <p:txBody>
          <a:bodyPr>
            <a:noAutofit/>
          </a:bodyPr>
          <a:lstStyle>
            <a:lvl1pPr>
              <a:lnSpc>
                <a:spcPct val="100000"/>
              </a:lnSpc>
              <a:defRPr sz="2200" b="1"/>
            </a:lvl1pPr>
          </a:lstStyle>
          <a:p>
            <a:r>
              <a:rPr lang="zh-CN" altLang="en-US" smtClean="0"/>
              <a:t>单击此处编辑母版标题样式</a:t>
            </a:r>
            <a:endParaRPr lang="zh-CN" altLang="en-US" dirty="0" smtClean="0"/>
          </a:p>
        </p:txBody>
      </p:sp>
      <p:cxnSp>
        <p:nvCxnSpPr>
          <p:cNvPr id="8" name="直接连接符 7"/>
          <p:cNvCxnSpPr/>
          <p:nvPr/>
        </p:nvCxnSpPr>
        <p:spPr>
          <a:xfrm>
            <a:off x="707390" y="553085"/>
            <a:ext cx="10728000" cy="0"/>
          </a:xfrm>
          <a:prstGeom prst="line">
            <a:avLst/>
          </a:prstGeom>
          <a:ln w="127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871" y="457224"/>
            <a:ext cx="3932625" cy="1600282"/>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hasCustomPrompt="1"/>
          </p:nvPr>
        </p:nvSpPr>
        <p:spPr>
          <a:xfrm>
            <a:off x="5183698" y="987476"/>
            <a:ext cx="6172808" cy="48738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hasCustomPrompt="1"/>
          </p:nvPr>
        </p:nvSpPr>
        <p:spPr>
          <a:xfrm>
            <a:off x="839871" y="2057506"/>
            <a:ext cx="3932625" cy="381178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835" indent="0">
              <a:buNone/>
              <a:defRPr sz="1000"/>
            </a:lvl7pPr>
            <a:lvl8pPr marL="3201035" indent="0">
              <a:buNone/>
              <a:defRPr sz="1000"/>
            </a:lvl8pPr>
            <a:lvl9pPr marL="3658235" indent="0">
              <a:buNone/>
              <a:defRPr sz="1000"/>
            </a:lvl9pPr>
          </a:lstStyle>
          <a:p>
            <a:pPr lvl="0"/>
            <a:r>
              <a:rPr lang="zh-CN" altLang="en-US" smtClean="0"/>
              <a:t>编辑母版文本样式</a:t>
            </a:r>
            <a:endParaRPr lang="zh-CN" altLang="en-US" smtClean="0"/>
          </a:p>
        </p:txBody>
      </p:sp>
      <p:sp>
        <p:nvSpPr>
          <p:cNvPr id="5" name="Date Placeholder 4"/>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871" y="457224"/>
            <a:ext cx="3932625" cy="1600282"/>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698" y="987476"/>
            <a:ext cx="6172808" cy="4873876"/>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835" indent="0">
              <a:buNone/>
              <a:defRPr sz="2000"/>
            </a:lvl7pPr>
            <a:lvl8pPr marL="3201035" indent="0">
              <a:buNone/>
              <a:defRPr sz="2000"/>
            </a:lvl8pPr>
            <a:lvl9pPr marL="3658235" indent="0">
              <a:buNone/>
              <a:defRPr sz="2000"/>
            </a:lvl9pPr>
          </a:lstStyle>
          <a:p>
            <a:r>
              <a:rPr lang="zh-CN" altLang="en-US" smtClean="0"/>
              <a:t>单击图标添加图片</a:t>
            </a:r>
            <a:endParaRPr lang="en-US" dirty="0"/>
          </a:p>
        </p:txBody>
      </p:sp>
      <p:sp>
        <p:nvSpPr>
          <p:cNvPr id="4" name="Text Placeholder 3"/>
          <p:cNvSpPr>
            <a:spLocks noGrp="1"/>
          </p:cNvSpPr>
          <p:nvPr>
            <p:ph type="body" sz="half" idx="2" hasCustomPrompt="1"/>
          </p:nvPr>
        </p:nvSpPr>
        <p:spPr>
          <a:xfrm>
            <a:off x="839871" y="2057506"/>
            <a:ext cx="3932625" cy="381178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835" indent="0">
              <a:buNone/>
              <a:defRPr sz="1000"/>
            </a:lvl7pPr>
            <a:lvl8pPr marL="3201035" indent="0">
              <a:buNone/>
              <a:defRPr sz="1000"/>
            </a:lvl8pPr>
            <a:lvl9pPr marL="3658235" indent="0">
              <a:buNone/>
              <a:defRPr sz="1000"/>
            </a:lvl9pPr>
          </a:lstStyle>
          <a:p>
            <a:pPr lvl="0"/>
            <a:r>
              <a:rPr lang="zh-CN" altLang="en-US" smtClean="0"/>
              <a:t>编辑母版文本样式</a:t>
            </a:r>
            <a:endParaRPr lang="zh-CN" altLang="en-US" smtClean="0"/>
          </a:p>
        </p:txBody>
      </p:sp>
      <p:sp>
        <p:nvSpPr>
          <p:cNvPr id="5" name="Date Placeholder 4"/>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5759" y="365144"/>
            <a:ext cx="2629159" cy="58121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a:xfrm>
            <a:off x="838283" y="365144"/>
            <a:ext cx="7735062" cy="58121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150" y="1122420"/>
            <a:ext cx="9144900" cy="2387723"/>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1524150" y="3602223"/>
            <a:ext cx="9144900" cy="165584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835" indent="0" algn="ctr">
              <a:buNone/>
              <a:defRPr sz="1600"/>
            </a:lvl7pPr>
            <a:lvl8pPr marL="3201035" indent="0" algn="ctr">
              <a:buNone/>
              <a:defRPr sz="1600"/>
            </a:lvl8pPr>
            <a:lvl9pPr marL="3658235" indent="0" algn="ctr">
              <a:buNone/>
              <a:defRPr sz="16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933" y="1709827"/>
            <a:ext cx="10516635" cy="2852884"/>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831933" y="4589700"/>
            <a:ext cx="10516635" cy="150026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835" indent="0">
              <a:buNone/>
              <a:defRPr sz="1600">
                <a:solidFill>
                  <a:schemeClr val="tx1">
                    <a:tint val="75000"/>
                  </a:schemeClr>
                </a:solidFill>
              </a:defRPr>
            </a:lvl7pPr>
            <a:lvl8pPr marL="3201035" indent="0">
              <a:buNone/>
              <a:defRPr sz="1600">
                <a:solidFill>
                  <a:schemeClr val="tx1">
                    <a:tint val="75000"/>
                  </a:schemeClr>
                </a:solidFill>
              </a:defRPr>
            </a:lvl8pPr>
            <a:lvl9pPr marL="3658235"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hasCustomPrompt="1"/>
          </p:nvPr>
        </p:nvSpPr>
        <p:spPr>
          <a:xfrm>
            <a:off x="838283" y="1825719"/>
            <a:ext cx="5182110" cy="4351563"/>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hasCustomPrompt="1"/>
          </p:nvPr>
        </p:nvSpPr>
        <p:spPr>
          <a:xfrm>
            <a:off x="6172808" y="1825719"/>
            <a:ext cx="5182110" cy="4351563"/>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871" y="365144"/>
            <a:ext cx="10516635" cy="1325631"/>
          </a:xfrm>
        </p:spPr>
        <p:txBody>
          <a:body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839872" y="1681249"/>
            <a:ext cx="5158295" cy="82395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smtClean="0"/>
              <a:t>编辑母版文本样式</a:t>
            </a:r>
            <a:endParaRPr lang="zh-CN" altLang="en-US" smtClean="0"/>
          </a:p>
        </p:txBody>
      </p:sp>
      <p:sp>
        <p:nvSpPr>
          <p:cNvPr id="4" name="Content Placeholder 3"/>
          <p:cNvSpPr>
            <a:spLocks noGrp="1"/>
          </p:cNvSpPr>
          <p:nvPr>
            <p:ph sz="half" idx="2" hasCustomPrompt="1"/>
          </p:nvPr>
        </p:nvSpPr>
        <p:spPr>
          <a:xfrm>
            <a:off x="839872" y="2505204"/>
            <a:ext cx="5158295" cy="368477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hasCustomPrompt="1"/>
          </p:nvPr>
        </p:nvSpPr>
        <p:spPr>
          <a:xfrm>
            <a:off x="6172808" y="1681249"/>
            <a:ext cx="5183698" cy="82395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smtClean="0"/>
              <a:t>编辑母版文本样式</a:t>
            </a:r>
            <a:endParaRPr lang="zh-CN" altLang="en-US" smtClean="0"/>
          </a:p>
        </p:txBody>
      </p:sp>
      <p:sp>
        <p:nvSpPr>
          <p:cNvPr id="6" name="Content Placeholder 5"/>
          <p:cNvSpPr>
            <a:spLocks noGrp="1"/>
          </p:cNvSpPr>
          <p:nvPr>
            <p:ph sz="quarter" idx="4" hasCustomPrompt="1"/>
          </p:nvPr>
        </p:nvSpPr>
        <p:spPr>
          <a:xfrm>
            <a:off x="6172808" y="2505204"/>
            <a:ext cx="5183698" cy="368477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fld>
            <a:endParaRPr lang="zh-CN" altLang="en-US"/>
          </a:p>
        </p:txBody>
      </p:sp>
      <p:sp>
        <p:nvSpPr>
          <p:cNvPr id="11" name="矩形 10"/>
          <p:cNvSpPr/>
          <p:nvPr userDrawn="1"/>
        </p:nvSpPr>
        <p:spPr>
          <a:xfrm>
            <a:off x="8565985" y="5089247"/>
            <a:ext cx="1033616" cy="281305"/>
          </a:xfrm>
          <a:prstGeom prst="rect">
            <a:avLst/>
          </a:prstGeom>
        </p:spPr>
        <p:txBody>
          <a:bodyPr wrap="square">
            <a:spAutoFit/>
          </a:bodyPr>
          <a:lstStyle/>
          <a:p>
            <a:pPr defTabSz="914400"/>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模板下载：</a:t>
            </a:r>
            <a:r>
              <a:rPr lang="en-US" altLang="zh-CN" sz="135" dirty="0">
                <a:solidFill>
                  <a:prstClr val="white"/>
                </a:solidFill>
                <a:latin typeface="Calibri" panose="020F0502020204030204"/>
                <a:ea typeface="宋体" panose="02010600030101010101" pitchFamily="2" charset="-122"/>
              </a:rPr>
              <a:t>www.1ppt.com/moban/          </a:t>
            </a:r>
            <a:r>
              <a:rPr lang="zh-CN" altLang="en-US" sz="135" dirty="0">
                <a:solidFill>
                  <a:prstClr val="white"/>
                </a:solidFill>
                <a:latin typeface="Calibri" panose="020F0502020204030204"/>
                <a:ea typeface="宋体" panose="02010600030101010101" pitchFamily="2" charset="-122"/>
              </a:rPr>
              <a:t>行业</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模板：</a:t>
            </a:r>
            <a:r>
              <a:rPr lang="en-US" altLang="zh-CN" sz="135" dirty="0">
                <a:solidFill>
                  <a:prstClr val="white"/>
                </a:solidFill>
                <a:latin typeface="Calibri" panose="020F0502020204030204"/>
                <a:ea typeface="宋体" panose="02010600030101010101" pitchFamily="2" charset="-122"/>
              </a:rPr>
              <a:t>www.1ppt.com/hangye/ </a:t>
            </a:r>
            <a:endParaRPr lang="en-US" altLang="zh-CN" sz="135" dirty="0">
              <a:solidFill>
                <a:prstClr val="white"/>
              </a:solidFill>
              <a:latin typeface="Calibri" panose="020F0502020204030204"/>
              <a:ea typeface="宋体" panose="02010600030101010101" pitchFamily="2" charset="-122"/>
            </a:endParaRPr>
          </a:p>
          <a:p>
            <a:pPr defTabSz="914400"/>
            <a:r>
              <a:rPr lang="zh-CN" altLang="en-US" sz="135" dirty="0">
                <a:solidFill>
                  <a:prstClr val="white"/>
                </a:solidFill>
                <a:latin typeface="Calibri" panose="020F0502020204030204"/>
                <a:ea typeface="宋体" panose="02010600030101010101" pitchFamily="2" charset="-122"/>
              </a:rPr>
              <a:t>节日</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模板：</a:t>
            </a:r>
            <a:r>
              <a:rPr lang="en-US" altLang="zh-CN" sz="135" dirty="0">
                <a:solidFill>
                  <a:prstClr val="white"/>
                </a:solidFill>
                <a:latin typeface="Calibri" panose="020F0502020204030204"/>
                <a:ea typeface="宋体" panose="02010600030101010101" pitchFamily="2" charset="-122"/>
              </a:rPr>
              <a:t>www.1ppt.com/jieri/          PPT</a:t>
            </a:r>
            <a:r>
              <a:rPr lang="zh-CN" altLang="en-US" sz="135" dirty="0">
                <a:solidFill>
                  <a:prstClr val="white"/>
                </a:solidFill>
                <a:latin typeface="Calibri" panose="020F0502020204030204"/>
                <a:ea typeface="宋体" panose="02010600030101010101" pitchFamily="2" charset="-122"/>
              </a:rPr>
              <a:t>素材：</a:t>
            </a:r>
            <a:r>
              <a:rPr lang="en-US" altLang="zh-CN" sz="135" dirty="0">
                <a:solidFill>
                  <a:prstClr val="white"/>
                </a:solidFill>
                <a:latin typeface="Calibri" panose="020F0502020204030204"/>
                <a:ea typeface="宋体" panose="02010600030101010101" pitchFamily="2" charset="-122"/>
              </a:rPr>
              <a:t>www.1ppt.com/sucai/</a:t>
            </a:r>
            <a:endParaRPr lang="en-US" altLang="zh-CN" sz="135" dirty="0">
              <a:solidFill>
                <a:prstClr val="white"/>
              </a:solidFill>
              <a:latin typeface="Calibri" panose="020F0502020204030204"/>
              <a:ea typeface="宋体" panose="02010600030101010101" pitchFamily="2" charset="-122"/>
            </a:endParaRPr>
          </a:p>
          <a:p>
            <a:pPr defTabSz="914400"/>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背景图片：</a:t>
            </a:r>
            <a:r>
              <a:rPr lang="en-US" altLang="zh-CN" sz="135" dirty="0">
                <a:solidFill>
                  <a:prstClr val="white"/>
                </a:solidFill>
                <a:latin typeface="Calibri" panose="020F0502020204030204"/>
                <a:ea typeface="宋体" panose="02010600030101010101" pitchFamily="2" charset="-122"/>
              </a:rPr>
              <a:t>www.1ppt.com/beijing/        PPT</a:t>
            </a:r>
            <a:r>
              <a:rPr lang="zh-CN" altLang="en-US" sz="135" dirty="0">
                <a:solidFill>
                  <a:prstClr val="white"/>
                </a:solidFill>
                <a:latin typeface="Calibri" panose="020F0502020204030204"/>
                <a:ea typeface="宋体" panose="02010600030101010101" pitchFamily="2" charset="-122"/>
              </a:rPr>
              <a:t>图表：</a:t>
            </a:r>
            <a:r>
              <a:rPr lang="en-US" altLang="zh-CN" sz="135" dirty="0">
                <a:solidFill>
                  <a:prstClr val="white"/>
                </a:solidFill>
                <a:latin typeface="Calibri" panose="020F0502020204030204"/>
                <a:ea typeface="宋体" panose="02010600030101010101" pitchFamily="2" charset="-122"/>
              </a:rPr>
              <a:t>www.1ppt.com/tubiao/      </a:t>
            </a:r>
            <a:endParaRPr lang="en-US" altLang="zh-CN" sz="135" dirty="0">
              <a:solidFill>
                <a:prstClr val="white"/>
              </a:solidFill>
              <a:latin typeface="Calibri" panose="020F0502020204030204"/>
              <a:ea typeface="宋体" panose="02010600030101010101" pitchFamily="2" charset="-122"/>
            </a:endParaRPr>
          </a:p>
          <a:p>
            <a:pPr defTabSz="914400"/>
            <a:r>
              <a:rPr lang="zh-CN" altLang="en-US" sz="135" dirty="0">
                <a:solidFill>
                  <a:prstClr val="white"/>
                </a:solidFill>
                <a:latin typeface="Calibri" panose="020F0502020204030204"/>
                <a:ea typeface="宋体" panose="02010600030101010101" pitchFamily="2" charset="-122"/>
              </a:rPr>
              <a:t>精美</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下载：</a:t>
            </a:r>
            <a:r>
              <a:rPr lang="en-US" altLang="zh-CN" sz="135" dirty="0">
                <a:solidFill>
                  <a:prstClr val="white"/>
                </a:solidFill>
                <a:latin typeface="Calibri" panose="020F0502020204030204"/>
                <a:ea typeface="宋体" panose="02010600030101010101" pitchFamily="2" charset="-122"/>
              </a:rPr>
              <a:t>www.1ppt.com/xiazai/         PPT</a:t>
            </a:r>
            <a:r>
              <a:rPr lang="zh-CN" altLang="en-US" sz="135" dirty="0">
                <a:solidFill>
                  <a:prstClr val="white"/>
                </a:solidFill>
                <a:latin typeface="Calibri" panose="020F0502020204030204"/>
                <a:ea typeface="宋体" panose="02010600030101010101" pitchFamily="2" charset="-122"/>
              </a:rPr>
              <a:t>教程： </a:t>
            </a:r>
            <a:r>
              <a:rPr lang="en-US" altLang="zh-CN" sz="135" dirty="0">
                <a:solidFill>
                  <a:prstClr val="white"/>
                </a:solidFill>
                <a:latin typeface="Calibri" panose="020F0502020204030204"/>
                <a:ea typeface="宋体" panose="02010600030101010101" pitchFamily="2" charset="-122"/>
              </a:rPr>
              <a:t>www.1ppt.com/powerpoint/      </a:t>
            </a:r>
            <a:endParaRPr lang="en-US" altLang="zh-CN" sz="135" dirty="0">
              <a:solidFill>
                <a:prstClr val="white"/>
              </a:solidFill>
              <a:latin typeface="Calibri" panose="020F0502020204030204"/>
              <a:ea typeface="宋体" panose="02010600030101010101" pitchFamily="2" charset="-122"/>
            </a:endParaRPr>
          </a:p>
          <a:p>
            <a:pPr defTabSz="914400"/>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课件：</a:t>
            </a:r>
            <a:r>
              <a:rPr lang="en-US" altLang="zh-CN" sz="135" dirty="0">
                <a:solidFill>
                  <a:prstClr val="white"/>
                </a:solidFill>
                <a:latin typeface="Calibri" panose="020F0502020204030204"/>
                <a:ea typeface="宋体" panose="02010600030101010101" pitchFamily="2" charset="-122"/>
              </a:rPr>
              <a:t>www.1ppt.com/kejian/             </a:t>
            </a:r>
            <a:r>
              <a:rPr lang="zh-CN" altLang="en-US" sz="135" dirty="0">
                <a:solidFill>
                  <a:prstClr val="white"/>
                </a:solidFill>
                <a:latin typeface="Calibri" panose="020F0502020204030204"/>
                <a:ea typeface="宋体" panose="02010600030101010101" pitchFamily="2" charset="-122"/>
              </a:rPr>
              <a:t>字体下载：</a:t>
            </a:r>
            <a:r>
              <a:rPr lang="en-US" altLang="zh-CN" sz="135" dirty="0">
                <a:solidFill>
                  <a:prstClr val="white"/>
                </a:solidFill>
                <a:latin typeface="Calibri" panose="020F0502020204030204"/>
                <a:ea typeface="宋体" panose="02010600030101010101" pitchFamily="2" charset="-122"/>
              </a:rPr>
              <a:t>www.1ppt.com/ziti/</a:t>
            </a:r>
            <a:endParaRPr lang="en-US" altLang="zh-CN" sz="135" dirty="0">
              <a:solidFill>
                <a:prstClr val="white"/>
              </a:solidFill>
              <a:latin typeface="Calibri" panose="020F0502020204030204"/>
              <a:ea typeface="宋体" panose="02010600030101010101" pitchFamily="2" charset="-122"/>
            </a:endParaRPr>
          </a:p>
          <a:p>
            <a:pPr defTabSz="914400"/>
            <a:r>
              <a:rPr lang="zh-CN" altLang="en-US" sz="135" dirty="0">
                <a:solidFill>
                  <a:prstClr val="white"/>
                </a:solidFill>
                <a:latin typeface="Calibri" panose="020F0502020204030204"/>
                <a:ea typeface="宋体" panose="02010600030101010101" pitchFamily="2" charset="-122"/>
              </a:rPr>
              <a:t>工作总结</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a:t>
            </a:r>
            <a:r>
              <a:rPr lang="en-US" altLang="zh-CN" sz="135" dirty="0">
                <a:solidFill>
                  <a:prstClr val="white"/>
                </a:solidFill>
                <a:latin typeface="Calibri" panose="020F0502020204030204"/>
                <a:ea typeface="宋体" panose="02010600030101010101" pitchFamily="2" charset="-122"/>
              </a:rPr>
              <a:t>www.1ppt.com/xiazai/zongjie/ </a:t>
            </a:r>
            <a:r>
              <a:rPr lang="zh-CN" altLang="en-US" sz="135" dirty="0">
                <a:solidFill>
                  <a:prstClr val="white"/>
                </a:solidFill>
                <a:latin typeface="Calibri" panose="020F0502020204030204"/>
                <a:ea typeface="宋体" panose="02010600030101010101" pitchFamily="2" charset="-122"/>
              </a:rPr>
              <a:t>工作计划：</a:t>
            </a:r>
            <a:r>
              <a:rPr lang="en-US" altLang="zh-CN" sz="135" dirty="0">
                <a:solidFill>
                  <a:prstClr val="white"/>
                </a:solidFill>
                <a:latin typeface="Calibri" panose="020F0502020204030204"/>
                <a:ea typeface="宋体" panose="02010600030101010101" pitchFamily="2" charset="-122"/>
              </a:rPr>
              <a:t>www.1ppt.com/xiazai/jihua/</a:t>
            </a:r>
            <a:endParaRPr lang="en-US" altLang="zh-CN" sz="135" dirty="0">
              <a:solidFill>
                <a:prstClr val="white"/>
              </a:solidFill>
              <a:latin typeface="Calibri" panose="020F0502020204030204"/>
              <a:ea typeface="宋体" panose="02010600030101010101" pitchFamily="2" charset="-122"/>
            </a:endParaRPr>
          </a:p>
          <a:p>
            <a:pPr defTabSz="914400"/>
            <a:r>
              <a:rPr lang="zh-CN" altLang="en-US" sz="135" dirty="0">
                <a:solidFill>
                  <a:prstClr val="white"/>
                </a:solidFill>
                <a:latin typeface="Calibri" panose="020F0502020204030204"/>
                <a:ea typeface="宋体" panose="02010600030101010101" pitchFamily="2" charset="-122"/>
              </a:rPr>
              <a:t>商务</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模板：</a:t>
            </a:r>
            <a:r>
              <a:rPr lang="en-US" altLang="zh-CN" sz="135" dirty="0">
                <a:solidFill>
                  <a:prstClr val="white"/>
                </a:solidFill>
                <a:latin typeface="Calibri" panose="020F0502020204030204"/>
                <a:ea typeface="宋体" panose="02010600030101010101" pitchFamily="2" charset="-122"/>
              </a:rPr>
              <a:t>www.1ppt.com/moban/shangwu/  </a:t>
            </a:r>
            <a:r>
              <a:rPr lang="zh-CN" altLang="en-US" sz="135" dirty="0">
                <a:solidFill>
                  <a:prstClr val="white"/>
                </a:solidFill>
                <a:latin typeface="Calibri" panose="020F0502020204030204"/>
                <a:ea typeface="宋体" panose="02010600030101010101" pitchFamily="2" charset="-122"/>
              </a:rPr>
              <a:t>个人简历</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a:t>
            </a:r>
            <a:r>
              <a:rPr lang="en-US" altLang="zh-CN" sz="135" dirty="0">
                <a:solidFill>
                  <a:prstClr val="white"/>
                </a:solidFill>
                <a:latin typeface="Calibri" panose="020F0502020204030204"/>
                <a:ea typeface="宋体" panose="02010600030101010101" pitchFamily="2" charset="-122"/>
              </a:rPr>
              <a:t>www.1ppt.com/xiazai/jianli/  </a:t>
            </a:r>
            <a:endParaRPr lang="en-US" altLang="zh-CN" sz="135" dirty="0">
              <a:solidFill>
                <a:prstClr val="white"/>
              </a:solidFill>
              <a:latin typeface="Calibri" panose="020F0502020204030204"/>
              <a:ea typeface="宋体" panose="02010600030101010101" pitchFamily="2" charset="-122"/>
            </a:endParaRPr>
          </a:p>
          <a:p>
            <a:pPr defTabSz="914400"/>
            <a:r>
              <a:rPr lang="zh-CN" altLang="en-US" sz="135" dirty="0">
                <a:solidFill>
                  <a:prstClr val="white"/>
                </a:solidFill>
                <a:latin typeface="Calibri" panose="020F0502020204030204"/>
                <a:ea typeface="宋体" panose="02010600030101010101" pitchFamily="2" charset="-122"/>
              </a:rPr>
              <a:t>毕业答辩</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a:t>
            </a:r>
            <a:r>
              <a:rPr lang="en-US" altLang="zh-CN" sz="135" dirty="0">
                <a:solidFill>
                  <a:prstClr val="white"/>
                </a:solidFill>
                <a:latin typeface="Calibri" panose="020F0502020204030204"/>
                <a:ea typeface="宋体" panose="02010600030101010101" pitchFamily="2" charset="-122"/>
              </a:rPr>
              <a:t>www.1ppt.com/xiazai/dabian/  </a:t>
            </a:r>
            <a:r>
              <a:rPr lang="zh-CN" altLang="en-US" sz="135" dirty="0">
                <a:solidFill>
                  <a:prstClr val="white"/>
                </a:solidFill>
                <a:latin typeface="Calibri" panose="020F0502020204030204"/>
                <a:ea typeface="宋体" panose="02010600030101010101" pitchFamily="2" charset="-122"/>
              </a:rPr>
              <a:t>工作汇报</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a:t>
            </a:r>
            <a:r>
              <a:rPr lang="en-US" altLang="zh-CN" sz="135" dirty="0">
                <a:solidFill>
                  <a:prstClr val="white"/>
                </a:solidFill>
                <a:latin typeface="Calibri" panose="020F0502020204030204"/>
                <a:ea typeface="宋体" panose="02010600030101010101" pitchFamily="2" charset="-122"/>
              </a:rPr>
              <a:t>www.1ppt.com/xiazai/huibao/    </a:t>
            </a:r>
            <a:endParaRPr lang="en-US" altLang="zh-CN" sz="135" dirty="0">
              <a:solidFill>
                <a:prstClr val="white"/>
              </a:solidFill>
              <a:latin typeface="Calibri" panose="020F0502020204030204"/>
              <a:ea typeface="宋体" panose="02010600030101010101" pitchFamily="2" charset="-122"/>
            </a:endParaRPr>
          </a:p>
          <a:p>
            <a:pPr defTabSz="914400"/>
            <a:r>
              <a:rPr lang="en-US" altLang="zh-CN" sz="135" dirty="0">
                <a:solidFill>
                  <a:prstClr val="white"/>
                </a:solidFill>
                <a:latin typeface="Calibri" panose="020F0502020204030204"/>
                <a:ea typeface="宋体" panose="02010600030101010101" pitchFamily="2" charset="-122"/>
              </a:rPr>
              <a:t> </a:t>
            </a:r>
            <a:endParaRPr lang="en-US" altLang="zh-CN" sz="135" dirty="0">
              <a:solidFill>
                <a:prstClr val="white"/>
              </a:solidFill>
              <a:latin typeface="Calibri" panose="020F0502020204030204"/>
              <a:ea typeface="宋体" panose="02010600030101010101" pitchFamily="2" charset="-122"/>
            </a:endParaRPr>
          </a:p>
        </p:txBody>
      </p:sp>
    </p:spTree>
  </p:cSld>
  <p:clrMapOvr>
    <a:masterClrMapping/>
  </p:clrMapOvr>
  <p:transition spd="med" advClick="0" advTm="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871" y="457224"/>
            <a:ext cx="3932625" cy="1600282"/>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hasCustomPrompt="1"/>
          </p:nvPr>
        </p:nvSpPr>
        <p:spPr>
          <a:xfrm>
            <a:off x="5183698" y="987476"/>
            <a:ext cx="6172808" cy="48738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hasCustomPrompt="1"/>
          </p:nvPr>
        </p:nvSpPr>
        <p:spPr>
          <a:xfrm>
            <a:off x="839871" y="2057506"/>
            <a:ext cx="3932625" cy="381178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835" indent="0">
              <a:buNone/>
              <a:defRPr sz="1000"/>
            </a:lvl7pPr>
            <a:lvl8pPr marL="3201035" indent="0">
              <a:buNone/>
              <a:defRPr sz="1000"/>
            </a:lvl8pPr>
            <a:lvl9pPr marL="3658235" indent="0">
              <a:buNone/>
              <a:defRPr sz="1000"/>
            </a:lvl9pPr>
          </a:lstStyle>
          <a:p>
            <a:pPr lvl="0"/>
            <a:r>
              <a:rPr lang="zh-CN" altLang="en-US" smtClean="0"/>
              <a:t>编辑母版文本样式</a:t>
            </a:r>
            <a:endParaRPr lang="zh-CN" altLang="en-US" smtClean="0"/>
          </a:p>
        </p:txBody>
      </p:sp>
      <p:sp>
        <p:nvSpPr>
          <p:cNvPr id="5" name="Date Placeholder 4"/>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3" Type="http://schemas.openxmlformats.org/officeDocument/2006/relationships/theme" Target="../theme/theme2.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83" y="365144"/>
            <a:ext cx="10516635" cy="1325631"/>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83" y="1825719"/>
            <a:ext cx="10516635" cy="4351563"/>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838283" y="6356678"/>
            <a:ext cx="2743470" cy="365144"/>
          </a:xfrm>
          <a:prstGeom prst="rect">
            <a:avLst/>
          </a:prstGeom>
        </p:spPr>
        <p:txBody>
          <a:bodyPr vert="horz" lIns="91440" tIns="45720" rIns="91440" bIns="45720" rtlCol="0" anchor="ctr"/>
          <a:lstStyle>
            <a:lvl1pPr algn="l">
              <a:defRPr sz="1200">
                <a:solidFill>
                  <a:schemeClr val="tx1">
                    <a:tint val="75000"/>
                  </a:schemeClr>
                </a:solidFill>
              </a:defRPr>
            </a:lvl1p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3"/>
          </p:nvPr>
        </p:nvSpPr>
        <p:spPr>
          <a:xfrm>
            <a:off x="4038998" y="6356678"/>
            <a:ext cx="4115205" cy="3651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1448" y="6356678"/>
            <a:ext cx="2743470" cy="365144"/>
          </a:xfrm>
          <a:prstGeom prst="rect">
            <a:avLst/>
          </a:prstGeom>
        </p:spPr>
        <p:txBody>
          <a:bodyPr vert="horz" lIns="91440" tIns="45720" rIns="91440" bIns="45720" rtlCol="0" anchor="ctr"/>
          <a:lstStyle>
            <a:lvl1pPr algn="r">
              <a:defRPr sz="1200">
                <a:solidFill>
                  <a:schemeClr val="tx1">
                    <a:tint val="75000"/>
                  </a:schemeClr>
                </a:solidFill>
              </a:defRPr>
            </a:lvl1pPr>
          </a:lstStyle>
          <a:p>
            <a:fld id="{D27987A4-0198-42B4-AAAE-EDBADA4485A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advClick="0" advTm="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83" y="365144"/>
            <a:ext cx="10516635" cy="1325631"/>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83" y="1825719"/>
            <a:ext cx="10516635" cy="4351563"/>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838283" y="6356678"/>
            <a:ext cx="2743470" cy="365144"/>
          </a:xfrm>
          <a:prstGeom prst="rect">
            <a:avLst/>
          </a:prstGeom>
        </p:spPr>
        <p:txBody>
          <a:bodyPr vert="horz" lIns="91440" tIns="45720" rIns="91440" bIns="45720" rtlCol="0" anchor="ctr"/>
          <a:lstStyle>
            <a:lvl1pPr algn="l">
              <a:defRPr sz="1200">
                <a:solidFill>
                  <a:schemeClr val="tx1">
                    <a:tint val="75000"/>
                  </a:schemeClr>
                </a:solidFill>
              </a:defRPr>
            </a:lvl1p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3"/>
          </p:nvPr>
        </p:nvSpPr>
        <p:spPr>
          <a:xfrm>
            <a:off x="4038998" y="6356678"/>
            <a:ext cx="4115205" cy="3651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1448" y="6356678"/>
            <a:ext cx="2743470" cy="365144"/>
          </a:xfrm>
          <a:prstGeom prst="rect">
            <a:avLst/>
          </a:prstGeom>
        </p:spPr>
        <p:txBody>
          <a:bodyPr vert="horz" lIns="91440" tIns="45720" rIns="91440" bIns="45720" rtlCol="0" anchor="ctr"/>
          <a:lstStyle>
            <a:lvl1pPr algn="r">
              <a:defRPr sz="1200">
                <a:solidFill>
                  <a:schemeClr val="tx1">
                    <a:tint val="75000"/>
                  </a:schemeClr>
                </a:solidFill>
              </a:defRPr>
            </a:lvl1pPr>
          </a:lstStyle>
          <a:p>
            <a:fld id="{D27987A4-0198-42B4-AAAE-EDBADA4485A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spd="med" advClick="0" advTm="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5.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image" Target="../media/image3.jpeg"/><Relationship Id="rId1" Type="http://schemas.openxmlformats.org/officeDocument/2006/relationships/tags" Target="../tags/tag5.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39.xml"/><Relationship Id="rId1"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40.xml"/><Relationship Id="rId1"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11.jpeg"/><Relationship Id="rId1" Type="http://schemas.openxmlformats.org/officeDocument/2006/relationships/tags" Target="../tags/tag4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42.xml"/><Relationship Id="rId1" Type="http://schemas.openxmlformats.org/officeDocument/2006/relationships/image" Target="../media/image12.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5.xml"/><Relationship Id="rId2" Type="http://schemas.openxmlformats.org/officeDocument/2006/relationships/tags" Target="../tags/tag43.xml"/><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4.jpeg"/><Relationship Id="rId2" Type="http://schemas.openxmlformats.org/officeDocument/2006/relationships/tags" Target="../tags/tag10.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14.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openxmlformats.org/officeDocument/2006/relationships/image" Target="../media/image5.jpeg"/><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openxmlformats.org/officeDocument/2006/relationships/image" Target="../media/image6.jpeg"/><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7.jpeg"/><Relationship Id="rId2" Type="http://schemas.openxmlformats.org/officeDocument/2006/relationships/tags" Target="../tags/tag28.xml"/><Relationship Id="rId1" Type="http://schemas.openxmlformats.org/officeDocument/2006/relationships/tags" Target="../tags/tag2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9.xml"/><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0" Type="http://schemas.openxmlformats.org/officeDocument/2006/relationships/slideLayout" Target="../slideLayouts/slideLayout14.xml"/><Relationship Id="rId1" Type="http://schemas.openxmlformats.org/officeDocument/2006/relationships/tags" Target="../tags/tag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p:cNvSpPr/>
          <p:nvPr>
            <p:custDataLst>
              <p:tags r:id="rId1"/>
            </p:custDataLst>
          </p:nvPr>
        </p:nvSpPr>
        <p:spPr>
          <a:xfrm>
            <a:off x="1353" y="600"/>
            <a:ext cx="6879636" cy="6879636"/>
          </a:xfrm>
          <a:prstGeom prst="rtTriangle">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1"/>
              </a:solidFill>
              <a:cs typeface="+mn-ea"/>
              <a:sym typeface="+mn-lt"/>
            </a:endParaRPr>
          </a:p>
        </p:txBody>
      </p:sp>
      <p:sp>
        <p:nvSpPr>
          <p:cNvPr id="3" name="任意多边形 2"/>
          <p:cNvSpPr/>
          <p:nvPr>
            <p:custDataLst>
              <p:tags r:id="rId3"/>
            </p:custDataLst>
          </p:nvPr>
        </p:nvSpPr>
        <p:spPr>
          <a:xfrm rot="5400000" flipV="1">
            <a:off x="676653" y="-15170"/>
            <a:ext cx="4576328" cy="4576328"/>
          </a:xfrm>
          <a:custGeom>
            <a:avLst/>
            <a:gdLst>
              <a:gd name="connsiteX0" fmla="*/ 0 w 4343400"/>
              <a:gd name="connsiteY0" fmla="*/ 0 h 4343400"/>
              <a:gd name="connsiteX1" fmla="*/ 4343400 w 4343400"/>
              <a:gd name="connsiteY1" fmla="*/ 4343400 h 4343400"/>
              <a:gd name="connsiteX2" fmla="*/ 3486149 w 4343400"/>
              <a:gd name="connsiteY2" fmla="*/ 4343400 h 4343400"/>
              <a:gd name="connsiteX3" fmla="*/ 0 w 4343400"/>
              <a:gd name="connsiteY3" fmla="*/ 857251 h 4343400"/>
              <a:gd name="connsiteX4" fmla="*/ 0 w 4343400"/>
              <a:gd name="connsiteY4" fmla="*/ 0 h 434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4343400">
                <a:moveTo>
                  <a:pt x="0" y="0"/>
                </a:moveTo>
                <a:lnTo>
                  <a:pt x="4343400" y="4343400"/>
                </a:lnTo>
                <a:lnTo>
                  <a:pt x="3486149" y="4343400"/>
                </a:lnTo>
                <a:lnTo>
                  <a:pt x="0" y="857251"/>
                </a:lnTo>
                <a:lnTo>
                  <a:pt x="0" y="0"/>
                </a:lnTo>
                <a:close/>
              </a:path>
            </a:pathLst>
          </a:cu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1"/>
              </a:solidFill>
              <a:cs typeface="+mn-ea"/>
              <a:sym typeface="+mn-lt"/>
            </a:endParaRPr>
          </a:p>
        </p:txBody>
      </p:sp>
      <p:sp>
        <p:nvSpPr>
          <p:cNvPr id="9" name="文本框 8"/>
          <p:cNvSpPr txBox="1"/>
          <p:nvPr/>
        </p:nvSpPr>
        <p:spPr>
          <a:xfrm rot="2708765">
            <a:off x="998603" y="1563600"/>
            <a:ext cx="4142229" cy="748030"/>
          </a:xfrm>
          <a:prstGeom prst="rect">
            <a:avLst/>
          </a:prstGeom>
          <a:noFill/>
        </p:spPr>
        <p:txBody>
          <a:bodyPr wrap="square" rtlCol="0">
            <a:spAutoFit/>
          </a:bodyPr>
          <a:lstStyle/>
          <a:p>
            <a:pPr algn="ctr"/>
            <a:r>
              <a:rPr kumimoji="1" lang="en-US" altLang="zh-CN" sz="4265" dirty="0">
                <a:solidFill>
                  <a:srgbClr val="43536A"/>
                </a:solidFill>
                <a:latin typeface="Agency FB" panose="020B0503020202020204" pitchFamily="34" charset="0"/>
                <a:cs typeface="+mn-ea"/>
                <a:sym typeface="+mn-lt"/>
              </a:rPr>
              <a:t>INTERNET FINANCE</a:t>
            </a:r>
            <a:endParaRPr kumimoji="1" lang="en-US" altLang="zh-CN" sz="4265" dirty="0">
              <a:solidFill>
                <a:srgbClr val="43536A"/>
              </a:solidFill>
              <a:latin typeface="Agency FB" panose="020B0503020202020204" pitchFamily="34" charset="0"/>
              <a:cs typeface="+mn-ea"/>
              <a:sym typeface="+mn-lt"/>
            </a:endParaRPr>
          </a:p>
        </p:txBody>
      </p:sp>
      <p:sp>
        <p:nvSpPr>
          <p:cNvPr id="12" name="直角三角形 11"/>
          <p:cNvSpPr/>
          <p:nvPr>
            <p:custDataLst>
              <p:tags r:id="rId4"/>
            </p:custDataLst>
          </p:nvPr>
        </p:nvSpPr>
        <p:spPr>
          <a:xfrm flipH="1">
            <a:off x="9654650" y="4597353"/>
            <a:ext cx="2537197" cy="2260893"/>
          </a:xfrm>
          <a:prstGeom prst="rtTriangle">
            <a:avLst/>
          </a:prstGeom>
          <a:solidFill>
            <a:srgbClr val="43536A"/>
          </a:solidFill>
          <a:ln>
            <a:solidFill>
              <a:srgbClr val="43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2">
                  <a:lumMod val="25000"/>
                </a:schemeClr>
              </a:solidFill>
              <a:cs typeface="+mn-ea"/>
              <a:sym typeface="+mn-lt"/>
            </a:endParaRPr>
          </a:p>
        </p:txBody>
      </p:sp>
      <p:sp>
        <p:nvSpPr>
          <p:cNvPr id="16" name="直角三角形 15"/>
          <p:cNvSpPr/>
          <p:nvPr/>
        </p:nvSpPr>
        <p:spPr>
          <a:xfrm rot="13500000" flipV="1">
            <a:off x="2632875" y="-1204161"/>
            <a:ext cx="2362215" cy="2362215"/>
          </a:xfrm>
          <a:prstGeom prst="rtTriangle">
            <a:avLst/>
          </a:prstGeom>
          <a:solidFill>
            <a:srgbClr val="43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cs typeface="+mn-ea"/>
              <a:sym typeface="+mn-lt"/>
            </a:endParaRPr>
          </a:p>
        </p:txBody>
      </p:sp>
      <p:sp>
        <p:nvSpPr>
          <p:cNvPr id="7" name="文本框 6"/>
          <p:cNvSpPr txBox="1"/>
          <p:nvPr/>
        </p:nvSpPr>
        <p:spPr>
          <a:xfrm>
            <a:off x="5572125" y="2981960"/>
            <a:ext cx="6167755" cy="993775"/>
          </a:xfrm>
          <a:prstGeom prst="rect">
            <a:avLst/>
          </a:prstGeom>
          <a:noFill/>
        </p:spPr>
        <p:txBody>
          <a:bodyPr wrap="square" rtlCol="0">
            <a:spAutoFit/>
          </a:bodyPr>
          <a:p>
            <a:pPr algn="l"/>
            <a:r>
              <a:rPr kumimoji="1" lang="zh-CN" altLang="en-US" sz="5865" b="1" dirty="0" smtClean="0">
                <a:solidFill>
                  <a:srgbClr val="43536A"/>
                </a:solidFill>
                <a:cs typeface="+mn-ea"/>
                <a:sym typeface="+mn-lt"/>
              </a:rPr>
              <a:t>网络小额贷款公司</a:t>
            </a:r>
            <a:endParaRPr kumimoji="1" lang="zh-CN" altLang="en-US" sz="5865" b="1" dirty="0" smtClean="0">
              <a:solidFill>
                <a:srgbClr val="43536A"/>
              </a:solidFill>
              <a:cs typeface="+mn-ea"/>
              <a:sym typeface="+mn-lt"/>
            </a:endParaRPr>
          </a:p>
        </p:txBody>
      </p:sp>
      <p:sp>
        <p:nvSpPr>
          <p:cNvPr id="8" name="平行四边形 7"/>
          <p:cNvSpPr/>
          <p:nvPr>
            <p:custDataLst>
              <p:tags r:id="rId5"/>
            </p:custDataLst>
          </p:nvPr>
        </p:nvSpPr>
        <p:spPr>
          <a:xfrm>
            <a:off x="5571948" y="4196183"/>
            <a:ext cx="2125718" cy="380953"/>
          </a:xfrm>
          <a:prstGeom prst="parallelogram">
            <a:avLst>
              <a:gd name="adj" fmla="val 35555"/>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zh-CN" altLang="en-US" sz="1600" dirty="0">
                <a:solidFill>
                  <a:schemeClr val="dk1"/>
                </a:solidFill>
                <a:latin typeface="+mn-ea"/>
                <a:cs typeface="+mn-ea"/>
                <a:sym typeface="+mn-lt"/>
              </a:rPr>
              <a:t>主讲人：于佳琦</a:t>
            </a:r>
            <a:endParaRPr kumimoji="1" lang="zh-CN" altLang="en-US" sz="1600" dirty="0">
              <a:solidFill>
                <a:schemeClr val="dk1"/>
              </a:solidFill>
              <a:latin typeface="+mn-ea"/>
              <a:cs typeface="+mn-ea"/>
              <a:sym typeface="+mn-lt"/>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par>
                          <p:cTn id="17" fill="hold">
                            <p:stCondLst>
                              <p:cond delay="1500"/>
                            </p:stCondLst>
                            <p:childTnLst>
                              <p:par>
                                <p:cTn id="18" presetID="2" presetClass="entr" presetSubtype="12"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1000" fill="hold"/>
                                        <p:tgtEl>
                                          <p:spTgt spid="12"/>
                                        </p:tgtEl>
                                        <p:attrNameLst>
                                          <p:attrName>ppt_x</p:attrName>
                                        </p:attrNameLst>
                                      </p:cBhvr>
                                      <p:tavLst>
                                        <p:tav tm="0">
                                          <p:val>
                                            <p:strVal val="0-#ppt_w/2"/>
                                          </p:val>
                                        </p:tav>
                                        <p:tav tm="100000">
                                          <p:val>
                                            <p:strVal val="#ppt_x"/>
                                          </p:val>
                                        </p:tav>
                                      </p:tavLst>
                                    </p:anim>
                                    <p:anim calcmode="lin" valueType="num">
                                      <p:cBhvr additive="base">
                                        <p:cTn id="21" dur="10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1000" fill="hold"/>
                                        <p:tgtEl>
                                          <p:spTgt spid="16"/>
                                        </p:tgtEl>
                                        <p:attrNameLst>
                                          <p:attrName>ppt_x</p:attrName>
                                        </p:attrNameLst>
                                      </p:cBhvr>
                                      <p:tavLst>
                                        <p:tav tm="0">
                                          <p:val>
                                            <p:strVal val="#ppt_x"/>
                                          </p:val>
                                        </p:tav>
                                        <p:tav tm="100000">
                                          <p:val>
                                            <p:strVal val="#ppt_x"/>
                                          </p:val>
                                        </p:tav>
                                      </p:tavLst>
                                    </p:anim>
                                    <p:anim calcmode="lin" valueType="num">
                                      <p:cBhvr additive="base">
                                        <p:cTn id="25" dur="1000" fill="hold"/>
                                        <p:tgtEl>
                                          <p:spTgt spid="16"/>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3000"/>
                            </p:stCondLst>
                            <p:childTnLst>
                              <p:par>
                                <p:cTn id="31" presetID="47"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9" grpId="0"/>
      <p:bldP spid="12" grpId="0" bldLvl="0" animBg="1"/>
      <p:bldP spid="16" grpId="0" bldLvl="0" animBg="1"/>
      <p:bldP spid="7" grpId="0"/>
      <p:bldP spid="8"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8" name="图片 107"/>
          <p:cNvPicPr/>
          <p:nvPr/>
        </p:nvPicPr>
        <p:blipFill>
          <a:blip r:embed="rId1"/>
          <a:srcRect l="10439" t="6648" r="11698" b="10139"/>
          <a:stretch>
            <a:fillRect/>
          </a:stretch>
        </p:blipFill>
        <p:spPr>
          <a:xfrm>
            <a:off x="5440680" y="1604645"/>
            <a:ext cx="6520180" cy="4910455"/>
          </a:xfrm>
          <a:prstGeom prst="rect">
            <a:avLst/>
          </a:prstGeom>
          <a:noFill/>
          <a:ln w="9525">
            <a:noFill/>
          </a:ln>
        </p:spPr>
      </p:pic>
      <p:sp>
        <p:nvSpPr>
          <p:cNvPr id="2" name="标题 1"/>
          <p:cNvSpPr>
            <a:spLocks noGrp="1"/>
          </p:cNvSpPr>
          <p:nvPr>
            <p:ph type="title"/>
          </p:nvPr>
        </p:nvSpPr>
        <p:spPr/>
        <p:txBody>
          <a:bodyPr/>
          <a:p>
            <a:r>
              <a:rPr lang="zh-CN" altLang="en-US"/>
              <a:t>五、互联网小额贷款公司经营风险类型</a:t>
            </a:r>
            <a:endParaRPr lang="zh-CN" altLang="en-US"/>
          </a:p>
        </p:txBody>
      </p:sp>
      <p:sp>
        <p:nvSpPr>
          <p:cNvPr id="3" name="TextBox 6"/>
          <p:cNvSpPr txBox="1"/>
          <p:nvPr>
            <p:custDataLst>
              <p:tags r:id="rId2"/>
            </p:custDataLst>
          </p:nvPr>
        </p:nvSpPr>
        <p:spPr>
          <a:xfrm>
            <a:off x="754380" y="2040890"/>
            <a:ext cx="4686300" cy="3830955"/>
          </a:xfrm>
          <a:prstGeom prst="rect">
            <a:avLst/>
          </a:prstGeom>
          <a:noFill/>
        </p:spPr>
        <p:txBody>
          <a:bodyPr wrap="square" rtlCol="0">
            <a:spAutoFit/>
          </a:bodyPr>
          <a:p>
            <a:pPr indent="457200" fontAlgn="auto">
              <a:lnSpc>
                <a:spcPct val="150000"/>
              </a:lnSpc>
              <a:spcBef>
                <a:spcPts val="0"/>
              </a:spcBef>
              <a:spcAft>
                <a:spcPts val="1000"/>
              </a:spcAft>
            </a:pPr>
            <a:r>
              <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互联网小额贷款公司的市场政策风险主要来自国家政策的转变，造成市场经营环境面临较大的不确定性，行业竞争加剧，具体表现为对股东资质提出新的要求，对股东持股比例进行限制、对公司经营范围或经营区域加以限制，对融资杠杆和贷款利率加以限制，甚至国家对其他金融机构在小微小贷上的引导，会挤占当前互联网小额贷款公司经营业务的市场份额。</a:t>
            </a:r>
            <a:endPar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p:txBody>
      </p:sp>
      <p:grpSp>
        <p:nvGrpSpPr>
          <p:cNvPr id="7" name="组合 6"/>
          <p:cNvGrpSpPr/>
          <p:nvPr/>
        </p:nvGrpSpPr>
        <p:grpSpPr>
          <a:xfrm>
            <a:off x="634365" y="887095"/>
            <a:ext cx="2830071" cy="473075"/>
            <a:chOff x="2347" y="2773"/>
            <a:chExt cx="4467" cy="952"/>
          </a:xfrm>
        </p:grpSpPr>
        <p:sp>
          <p:nvSpPr>
            <p:cNvPr id="8" name="平行四边形 7"/>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平行四边形 8"/>
            <p:cNvSpPr/>
            <p:nvPr/>
          </p:nvSpPr>
          <p:spPr>
            <a:xfrm>
              <a:off x="2539" y="2773"/>
              <a:ext cx="4275"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 name="文本框 9"/>
          <p:cNvSpPr txBox="1"/>
          <p:nvPr/>
        </p:nvSpPr>
        <p:spPr>
          <a:xfrm>
            <a:off x="889000" y="939165"/>
            <a:ext cx="2426335"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（一）市场政策风险</a:t>
            </a:r>
            <a:endParaRPr lang="zh-CN" altLang="en-US" sz="1800" b="1" dirty="0">
              <a:solidFill>
                <a:schemeClr val="bg1"/>
              </a:solidFill>
              <a:latin typeface="微软雅黑" panose="020B0503020204020204" charset="-122"/>
              <a:ea typeface="微软雅黑" panose="020B0503020204020204" charset="-122"/>
              <a:sym typeface="+mn-ea"/>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9" name="图片 108"/>
          <p:cNvPicPr/>
          <p:nvPr/>
        </p:nvPicPr>
        <p:blipFill>
          <a:blip r:embed="rId1"/>
          <a:stretch>
            <a:fillRect/>
          </a:stretch>
        </p:blipFill>
        <p:spPr>
          <a:xfrm>
            <a:off x="4991100" y="1007110"/>
            <a:ext cx="7201535" cy="5407025"/>
          </a:xfrm>
          <a:prstGeom prst="rect">
            <a:avLst/>
          </a:prstGeom>
          <a:noFill/>
          <a:ln w="9525">
            <a:noFill/>
          </a:ln>
        </p:spPr>
      </p:pic>
      <p:sp>
        <p:nvSpPr>
          <p:cNvPr id="2" name="标题 1"/>
          <p:cNvSpPr>
            <a:spLocks noGrp="1"/>
          </p:cNvSpPr>
          <p:nvPr>
            <p:ph type="title"/>
          </p:nvPr>
        </p:nvSpPr>
        <p:spPr/>
        <p:txBody>
          <a:bodyPr/>
          <a:p>
            <a:r>
              <a:rPr lang="zh-CN" altLang="en-US"/>
              <a:t>五、互联网小额贷款公司经营风险类型</a:t>
            </a:r>
            <a:endParaRPr lang="zh-CN" altLang="en-US"/>
          </a:p>
        </p:txBody>
      </p:sp>
      <p:grpSp>
        <p:nvGrpSpPr>
          <p:cNvPr id="39" name="组合 38"/>
          <p:cNvGrpSpPr/>
          <p:nvPr/>
        </p:nvGrpSpPr>
        <p:grpSpPr>
          <a:xfrm>
            <a:off x="634365" y="887095"/>
            <a:ext cx="2830071" cy="473075"/>
            <a:chOff x="2347" y="2773"/>
            <a:chExt cx="4467" cy="952"/>
          </a:xfrm>
        </p:grpSpPr>
        <p:sp>
          <p:nvSpPr>
            <p:cNvPr id="40" name="平行四边形 39"/>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平行四边形 40"/>
            <p:cNvSpPr/>
            <p:nvPr/>
          </p:nvSpPr>
          <p:spPr>
            <a:xfrm>
              <a:off x="2539" y="2773"/>
              <a:ext cx="4275"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38" name="文本框 37"/>
          <p:cNvSpPr txBox="1"/>
          <p:nvPr/>
        </p:nvSpPr>
        <p:spPr>
          <a:xfrm>
            <a:off x="889000" y="939165"/>
            <a:ext cx="2426335"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（二）流动性风险</a:t>
            </a:r>
            <a:endParaRPr lang="zh-CN" altLang="en-US" sz="1800" b="1" dirty="0">
              <a:solidFill>
                <a:schemeClr val="bg1"/>
              </a:solidFill>
              <a:latin typeface="微软雅黑" panose="020B0503020204020204" charset="-122"/>
              <a:ea typeface="微软雅黑" panose="020B0503020204020204" charset="-122"/>
              <a:sym typeface="+mn-ea"/>
            </a:endParaRPr>
          </a:p>
        </p:txBody>
      </p:sp>
      <p:sp>
        <p:nvSpPr>
          <p:cNvPr id="3" name="TextBox 6"/>
          <p:cNvSpPr txBox="1"/>
          <p:nvPr>
            <p:custDataLst>
              <p:tags r:id="rId2"/>
            </p:custDataLst>
          </p:nvPr>
        </p:nvSpPr>
        <p:spPr>
          <a:xfrm>
            <a:off x="754380" y="2393950"/>
            <a:ext cx="4979670" cy="2712720"/>
          </a:xfrm>
          <a:prstGeom prst="rect">
            <a:avLst/>
          </a:prstGeom>
          <a:noFill/>
        </p:spPr>
        <p:txBody>
          <a:bodyPr wrap="square" rtlCol="0">
            <a:spAutoFit/>
          </a:bodyPr>
          <a:p>
            <a:pPr indent="457200" fontAlgn="auto">
              <a:lnSpc>
                <a:spcPct val="150000"/>
              </a:lnSpc>
              <a:spcBef>
                <a:spcPts val="0"/>
              </a:spcBef>
              <a:spcAft>
                <a:spcPts val="1000"/>
              </a:spcAft>
            </a:pPr>
            <a:r>
              <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互联网小额贷款公司的流动性风险指公司经营过程无法及时获得充足资金或无法以合理成本及时获得充足资金以应对资产增长或支付到期债务的风险。</a:t>
            </a:r>
            <a:endPar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a:p>
            <a:pPr indent="457200" fontAlgn="auto">
              <a:lnSpc>
                <a:spcPct val="150000"/>
              </a:lnSpc>
              <a:spcBef>
                <a:spcPts val="0"/>
              </a:spcBef>
              <a:spcAft>
                <a:spcPts val="1000"/>
              </a:spcAft>
            </a:pPr>
            <a:r>
              <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主要表现在自身注册资本有限、融资能力不强、现金贷比重过高，经营成本偏高等。</a:t>
            </a:r>
            <a:endPar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ipe(left)">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五、互联网小额贷款公司经营风险类型</a:t>
            </a:r>
            <a:endParaRPr lang="zh-CN" altLang="en-US"/>
          </a:p>
        </p:txBody>
      </p:sp>
      <p:grpSp>
        <p:nvGrpSpPr>
          <p:cNvPr id="39" name="组合 38"/>
          <p:cNvGrpSpPr/>
          <p:nvPr/>
        </p:nvGrpSpPr>
        <p:grpSpPr>
          <a:xfrm>
            <a:off x="634365" y="887095"/>
            <a:ext cx="2830071" cy="473075"/>
            <a:chOff x="2347" y="2773"/>
            <a:chExt cx="4467" cy="952"/>
          </a:xfrm>
        </p:grpSpPr>
        <p:sp>
          <p:nvSpPr>
            <p:cNvPr id="40" name="平行四边形 39"/>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平行四边形 40"/>
            <p:cNvSpPr/>
            <p:nvPr/>
          </p:nvSpPr>
          <p:spPr>
            <a:xfrm>
              <a:off x="2539" y="2773"/>
              <a:ext cx="4275"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38" name="文本框 37"/>
          <p:cNvSpPr txBox="1"/>
          <p:nvPr/>
        </p:nvSpPr>
        <p:spPr>
          <a:xfrm>
            <a:off x="889000" y="939165"/>
            <a:ext cx="2426335"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（三）信用风险</a:t>
            </a:r>
            <a:endParaRPr lang="zh-CN" altLang="en-US" sz="1800" b="1" dirty="0">
              <a:solidFill>
                <a:schemeClr val="bg1"/>
              </a:solidFill>
              <a:latin typeface="微软雅黑" panose="020B0503020204020204" charset="-122"/>
              <a:ea typeface="微软雅黑" panose="020B0503020204020204" charset="-122"/>
              <a:sym typeface="+mn-ea"/>
            </a:endParaRPr>
          </a:p>
        </p:txBody>
      </p:sp>
      <p:sp>
        <p:nvSpPr>
          <p:cNvPr id="3" name="TextBox 6"/>
          <p:cNvSpPr txBox="1"/>
          <p:nvPr>
            <p:custDataLst>
              <p:tags r:id="rId1"/>
            </p:custDataLst>
          </p:nvPr>
        </p:nvSpPr>
        <p:spPr>
          <a:xfrm>
            <a:off x="754380" y="2010410"/>
            <a:ext cx="5312410" cy="3543300"/>
          </a:xfrm>
          <a:prstGeom prst="rect">
            <a:avLst/>
          </a:prstGeom>
          <a:noFill/>
        </p:spPr>
        <p:txBody>
          <a:bodyPr wrap="square" rtlCol="0">
            <a:spAutoFit/>
          </a:bodyPr>
          <a:p>
            <a:pPr indent="457200" fontAlgn="auto">
              <a:lnSpc>
                <a:spcPct val="150000"/>
              </a:lnSpc>
              <a:spcBef>
                <a:spcPts val="0"/>
              </a:spcBef>
              <a:spcAft>
                <a:spcPts val="1000"/>
              </a:spcAft>
            </a:pPr>
            <a:r>
              <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互联网小额贷款公司的信用风险指的是借款方因为主观或者客观原因而不能够按时、全额偿还贷款本息，不能按要求履行合约，导致出借人遭受损失，信用风险受经济发展水平和自身的风控水平影响较大。</a:t>
            </a:r>
            <a:endPar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a:p>
            <a:pPr indent="457200" fontAlgn="auto">
              <a:lnSpc>
                <a:spcPct val="150000"/>
              </a:lnSpc>
              <a:spcBef>
                <a:spcPts val="0"/>
              </a:spcBef>
              <a:spcAft>
                <a:spcPts val="1000"/>
              </a:spcAft>
            </a:pPr>
            <a:r>
              <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信用风险表现的形式有：客户还款能力差、缺少有效的征信平台客户对信用评估不全面、客户还款约束有限、贷款违约率偏高等。</a:t>
            </a:r>
            <a:endPar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p:txBody>
      </p:sp>
      <p:pic>
        <p:nvPicPr>
          <p:cNvPr id="111" name="图片 110"/>
          <p:cNvPicPr>
            <a:picLocks noChangeAspect="1"/>
          </p:cNvPicPr>
          <p:nvPr/>
        </p:nvPicPr>
        <p:blipFill>
          <a:blip r:embed="rId2"/>
          <a:srcRect l="13107" r="10400" b="12925"/>
          <a:stretch>
            <a:fillRect/>
          </a:stretch>
        </p:blipFill>
        <p:spPr>
          <a:xfrm>
            <a:off x="6157595" y="1582420"/>
            <a:ext cx="5521325" cy="4399280"/>
          </a:xfrm>
          <a:prstGeom prst="rect">
            <a:avLst/>
          </a:prstGeom>
          <a:noFill/>
          <a:ln w="9525">
            <a:noFill/>
          </a:ln>
        </p:spPr>
      </p:pic>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ipe(left)">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6" name="图片 105"/>
          <p:cNvPicPr/>
          <p:nvPr/>
        </p:nvPicPr>
        <p:blipFill>
          <a:blip r:embed="rId1"/>
          <a:srcRect t="7491" b="5435"/>
          <a:stretch>
            <a:fillRect/>
          </a:stretch>
        </p:blipFill>
        <p:spPr>
          <a:xfrm>
            <a:off x="5006340" y="1938655"/>
            <a:ext cx="6529705" cy="4248150"/>
          </a:xfrm>
          <a:prstGeom prst="rect">
            <a:avLst/>
          </a:prstGeom>
          <a:noFill/>
          <a:ln w="9525">
            <a:noFill/>
          </a:ln>
        </p:spPr>
      </p:pic>
      <p:sp>
        <p:nvSpPr>
          <p:cNvPr id="2" name="标题 1"/>
          <p:cNvSpPr>
            <a:spLocks noGrp="1"/>
          </p:cNvSpPr>
          <p:nvPr>
            <p:ph type="title"/>
          </p:nvPr>
        </p:nvSpPr>
        <p:spPr/>
        <p:txBody>
          <a:bodyPr/>
          <a:p>
            <a:r>
              <a:rPr lang="zh-CN" altLang="en-US"/>
              <a:t>五、互联网小额贷款公司经营风险类型</a:t>
            </a:r>
            <a:endParaRPr lang="zh-CN" altLang="en-US"/>
          </a:p>
        </p:txBody>
      </p:sp>
      <p:grpSp>
        <p:nvGrpSpPr>
          <p:cNvPr id="39" name="组合 38"/>
          <p:cNvGrpSpPr/>
          <p:nvPr/>
        </p:nvGrpSpPr>
        <p:grpSpPr>
          <a:xfrm>
            <a:off x="634365" y="887095"/>
            <a:ext cx="2830071" cy="473075"/>
            <a:chOff x="2347" y="2773"/>
            <a:chExt cx="4467" cy="952"/>
          </a:xfrm>
        </p:grpSpPr>
        <p:sp>
          <p:nvSpPr>
            <p:cNvPr id="40" name="平行四边形 39"/>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平行四边形 40"/>
            <p:cNvSpPr/>
            <p:nvPr/>
          </p:nvSpPr>
          <p:spPr>
            <a:xfrm>
              <a:off x="2539" y="2773"/>
              <a:ext cx="4275"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38" name="文本框 37"/>
          <p:cNvSpPr txBox="1"/>
          <p:nvPr/>
        </p:nvSpPr>
        <p:spPr>
          <a:xfrm>
            <a:off x="889000" y="939165"/>
            <a:ext cx="2426335"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（四）技术操作风险</a:t>
            </a:r>
            <a:endParaRPr lang="zh-CN" altLang="en-US" sz="1800" b="1" dirty="0">
              <a:solidFill>
                <a:schemeClr val="bg1"/>
              </a:solidFill>
              <a:latin typeface="微软雅黑" panose="020B0503020204020204" charset="-122"/>
              <a:ea typeface="微软雅黑" panose="020B0503020204020204" charset="-122"/>
              <a:sym typeface="+mn-ea"/>
            </a:endParaRPr>
          </a:p>
        </p:txBody>
      </p:sp>
      <p:sp>
        <p:nvSpPr>
          <p:cNvPr id="3" name="TextBox 6"/>
          <p:cNvSpPr txBox="1"/>
          <p:nvPr>
            <p:custDataLst>
              <p:tags r:id="rId2"/>
            </p:custDataLst>
          </p:nvPr>
        </p:nvSpPr>
        <p:spPr>
          <a:xfrm>
            <a:off x="889000" y="2534920"/>
            <a:ext cx="4117340" cy="2584450"/>
          </a:xfrm>
          <a:prstGeom prst="rect">
            <a:avLst/>
          </a:prstGeom>
          <a:noFill/>
        </p:spPr>
        <p:txBody>
          <a:bodyPr wrap="square" rtlCol="0">
            <a:spAutoFit/>
          </a:bodyPr>
          <a:p>
            <a:pPr indent="457200" fontAlgn="auto">
              <a:lnSpc>
                <a:spcPct val="150000"/>
              </a:lnSpc>
              <a:spcBef>
                <a:spcPts val="0"/>
              </a:spcBef>
              <a:spcAft>
                <a:spcPts val="1000"/>
              </a:spcAft>
            </a:pPr>
            <a:r>
              <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互联网小额贷款公司面临的技术操作风险有系统操作风险和人工操作风险和技术竞争风险，主要表现形式有：贷款平台注册认证手续繁杂、客户信息容易泄露、互联网技术缺乏、运营团队建设不合理等。</a:t>
            </a:r>
            <a:endPar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ipe(left)">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p:cNvSpPr/>
          <p:nvPr/>
        </p:nvSpPr>
        <p:spPr>
          <a:xfrm>
            <a:off x="1353" y="600"/>
            <a:ext cx="6879636" cy="6879636"/>
          </a:xfrm>
          <a:prstGeom prst="rtTriangle">
            <a:avLst/>
          </a:prstGeom>
          <a:blipFill dpi="0" rotWithShape="1">
            <a:blip r:embed="rId1"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cs typeface="+mn-ea"/>
              <a:sym typeface="+mn-lt"/>
            </a:endParaRPr>
          </a:p>
        </p:txBody>
      </p:sp>
      <p:sp>
        <p:nvSpPr>
          <p:cNvPr id="3" name="任意多边形 2"/>
          <p:cNvSpPr/>
          <p:nvPr>
            <p:custDataLst>
              <p:tags r:id="rId2"/>
            </p:custDataLst>
          </p:nvPr>
        </p:nvSpPr>
        <p:spPr>
          <a:xfrm rot="5400000" flipV="1">
            <a:off x="676653" y="-15170"/>
            <a:ext cx="4576328" cy="4576328"/>
          </a:xfrm>
          <a:custGeom>
            <a:avLst/>
            <a:gdLst>
              <a:gd name="connsiteX0" fmla="*/ 0 w 4343400"/>
              <a:gd name="connsiteY0" fmla="*/ 0 h 4343400"/>
              <a:gd name="connsiteX1" fmla="*/ 4343400 w 4343400"/>
              <a:gd name="connsiteY1" fmla="*/ 4343400 h 4343400"/>
              <a:gd name="connsiteX2" fmla="*/ 3486149 w 4343400"/>
              <a:gd name="connsiteY2" fmla="*/ 4343400 h 4343400"/>
              <a:gd name="connsiteX3" fmla="*/ 0 w 4343400"/>
              <a:gd name="connsiteY3" fmla="*/ 857251 h 4343400"/>
              <a:gd name="connsiteX4" fmla="*/ 0 w 4343400"/>
              <a:gd name="connsiteY4" fmla="*/ 0 h 434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4343400">
                <a:moveTo>
                  <a:pt x="0" y="0"/>
                </a:moveTo>
                <a:lnTo>
                  <a:pt x="4343400" y="4343400"/>
                </a:lnTo>
                <a:lnTo>
                  <a:pt x="3486149" y="4343400"/>
                </a:lnTo>
                <a:lnTo>
                  <a:pt x="0" y="857251"/>
                </a:lnTo>
                <a:lnTo>
                  <a:pt x="0" y="0"/>
                </a:lnTo>
                <a:close/>
              </a:path>
            </a:pathLst>
          </a:cu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cs typeface="+mn-ea"/>
              <a:sym typeface="+mn-lt"/>
            </a:endParaRPr>
          </a:p>
        </p:txBody>
      </p:sp>
      <p:sp>
        <p:nvSpPr>
          <p:cNvPr id="6" name="文本框 5"/>
          <p:cNvSpPr txBox="1"/>
          <p:nvPr/>
        </p:nvSpPr>
        <p:spPr>
          <a:xfrm>
            <a:off x="5423783" y="2272061"/>
            <a:ext cx="6229850" cy="2306955"/>
          </a:xfrm>
          <a:prstGeom prst="rect">
            <a:avLst/>
          </a:prstGeom>
          <a:noFill/>
        </p:spPr>
        <p:txBody>
          <a:bodyPr wrap="square" rtlCol="0">
            <a:spAutoFit/>
          </a:bodyPr>
          <a:lstStyle/>
          <a:p>
            <a:pPr algn="ctr"/>
            <a:r>
              <a:rPr kumimoji="1" lang="zh-CN" altLang="en-US" sz="7200" b="1" dirty="0" smtClean="0">
                <a:solidFill>
                  <a:prstClr val="white">
                    <a:lumMod val="50000"/>
                  </a:prstClr>
                </a:solidFill>
                <a:cs typeface="+mn-ea"/>
                <a:sym typeface="+mn-lt"/>
              </a:rPr>
              <a:t>感谢观看 </a:t>
            </a:r>
            <a:r>
              <a:rPr kumimoji="1" lang="en-US" altLang="zh-CN" sz="7200" b="1" dirty="0" smtClean="0">
                <a:solidFill>
                  <a:prstClr val="white">
                    <a:lumMod val="50000"/>
                  </a:prstClr>
                </a:solidFill>
                <a:cs typeface="+mn-ea"/>
                <a:sym typeface="+mn-lt"/>
              </a:rPr>
              <a:t>THANK YOU!</a:t>
            </a:r>
            <a:endParaRPr kumimoji="1" lang="en-US" altLang="zh-CN" sz="7200" b="1" dirty="0" smtClean="0">
              <a:solidFill>
                <a:prstClr val="white">
                  <a:lumMod val="50000"/>
                </a:prstClr>
              </a:solidFill>
              <a:cs typeface="+mn-ea"/>
              <a:sym typeface="+mn-lt"/>
            </a:endParaRPr>
          </a:p>
        </p:txBody>
      </p:sp>
      <p:sp>
        <p:nvSpPr>
          <p:cNvPr id="9" name="文本框 8"/>
          <p:cNvSpPr txBox="1"/>
          <p:nvPr/>
        </p:nvSpPr>
        <p:spPr>
          <a:xfrm rot="2648766">
            <a:off x="963533" y="1860942"/>
            <a:ext cx="4992812" cy="748030"/>
          </a:xfrm>
          <a:prstGeom prst="rect">
            <a:avLst/>
          </a:prstGeom>
          <a:noFill/>
        </p:spPr>
        <p:txBody>
          <a:bodyPr wrap="square" rtlCol="0">
            <a:spAutoFit/>
          </a:bodyPr>
          <a:lstStyle/>
          <a:p>
            <a:r>
              <a:rPr kumimoji="1" lang="en-US" altLang="zh-CN" sz="4265" dirty="0">
                <a:solidFill>
                  <a:schemeClr val="accent1"/>
                </a:solidFill>
                <a:latin typeface="Agency FB" panose="020B0503020202020204" pitchFamily="34" charset="0"/>
                <a:cs typeface="+mn-ea"/>
                <a:sym typeface="+mn-lt"/>
              </a:rPr>
              <a:t>BUSINESS POWERPOINT</a:t>
            </a:r>
            <a:endParaRPr kumimoji="1" lang="en-US" altLang="zh-CN" sz="4265" dirty="0">
              <a:solidFill>
                <a:schemeClr val="accent1"/>
              </a:solidFill>
              <a:latin typeface="Agency FB" panose="020B0503020202020204" pitchFamily="34" charset="0"/>
              <a:cs typeface="+mn-ea"/>
              <a:sym typeface="+mn-lt"/>
            </a:endParaRPr>
          </a:p>
        </p:txBody>
      </p:sp>
      <p:sp>
        <p:nvSpPr>
          <p:cNvPr id="12" name="直角三角形 11"/>
          <p:cNvSpPr/>
          <p:nvPr/>
        </p:nvSpPr>
        <p:spPr>
          <a:xfrm flipH="1">
            <a:off x="9655285" y="4597353"/>
            <a:ext cx="2537197" cy="2260893"/>
          </a:xfrm>
          <a:prstGeom prst="rtTriangle">
            <a:avLst/>
          </a:prstGeom>
          <a:solidFill>
            <a:srgbClr val="43536A"/>
          </a:solidFill>
          <a:ln>
            <a:solidFill>
              <a:srgbClr val="43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DBEFF9">
                  <a:lumMod val="25000"/>
                </a:srgbClr>
              </a:solidFill>
              <a:cs typeface="+mn-ea"/>
              <a:sym typeface="+mn-lt"/>
            </a:endParaRPr>
          </a:p>
        </p:txBody>
      </p:sp>
      <p:sp>
        <p:nvSpPr>
          <p:cNvPr id="16" name="直角三角形 15"/>
          <p:cNvSpPr/>
          <p:nvPr/>
        </p:nvSpPr>
        <p:spPr>
          <a:xfrm rot="13500000" flipV="1">
            <a:off x="2632875" y="-1204161"/>
            <a:ext cx="2362215" cy="2362215"/>
          </a:xfrm>
          <a:prstGeom prst="rtTriangle">
            <a:avLst/>
          </a:prstGeom>
          <a:solidFill>
            <a:srgbClr val="43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cs typeface="+mn-ea"/>
              <a:sym typeface="+mn-lt"/>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par>
                          <p:cTn id="17" fill="hold">
                            <p:stCondLst>
                              <p:cond delay="1500"/>
                            </p:stCondLst>
                            <p:childTnLst>
                              <p:par>
                                <p:cTn id="18" presetID="2" presetClass="entr" presetSubtype="12"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1000" fill="hold"/>
                                        <p:tgtEl>
                                          <p:spTgt spid="12"/>
                                        </p:tgtEl>
                                        <p:attrNameLst>
                                          <p:attrName>ppt_x</p:attrName>
                                        </p:attrNameLst>
                                      </p:cBhvr>
                                      <p:tavLst>
                                        <p:tav tm="0">
                                          <p:val>
                                            <p:strVal val="0-#ppt_w/2"/>
                                          </p:val>
                                        </p:tav>
                                        <p:tav tm="100000">
                                          <p:val>
                                            <p:strVal val="#ppt_x"/>
                                          </p:val>
                                        </p:tav>
                                      </p:tavLst>
                                    </p:anim>
                                    <p:anim calcmode="lin" valueType="num">
                                      <p:cBhvr additive="base">
                                        <p:cTn id="21" dur="10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1000" fill="hold"/>
                                        <p:tgtEl>
                                          <p:spTgt spid="16"/>
                                        </p:tgtEl>
                                        <p:attrNameLst>
                                          <p:attrName>ppt_x</p:attrName>
                                        </p:attrNameLst>
                                      </p:cBhvr>
                                      <p:tavLst>
                                        <p:tav tm="0">
                                          <p:val>
                                            <p:strVal val="#ppt_x"/>
                                          </p:val>
                                        </p:tav>
                                        <p:tav tm="100000">
                                          <p:val>
                                            <p:strVal val="#ppt_x"/>
                                          </p:val>
                                        </p:tav>
                                      </p:tavLst>
                                    </p:anim>
                                    <p:anim calcmode="lin" valueType="num">
                                      <p:cBhvr additive="base">
                                        <p:cTn id="25" dur="1000" fill="hold"/>
                                        <p:tgtEl>
                                          <p:spTgt spid="16"/>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6" grpId="0"/>
      <p:bldP spid="9" grpId="0"/>
      <p:bldP spid="12" grpId="0" bldLvl="0" animBg="1"/>
      <p:bldP spid="16"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一、网络小额贷款的定义</a:t>
            </a:r>
            <a:endParaRPr lang="zh-CN" altLang="en-US"/>
          </a:p>
        </p:txBody>
      </p:sp>
      <p:sp>
        <p:nvSpPr>
          <p:cNvPr id="46" name="矩形 45"/>
          <p:cNvSpPr/>
          <p:nvPr>
            <p:custDataLst>
              <p:tags r:id="rId1"/>
            </p:custDataLst>
          </p:nvPr>
        </p:nvSpPr>
        <p:spPr>
          <a:xfrm>
            <a:off x="956945" y="1651000"/>
            <a:ext cx="10278110" cy="203136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lnSpc>
                <a:spcPct val="100000"/>
              </a:lnSpc>
              <a:spcBef>
                <a:spcPts val="0"/>
              </a:spcBef>
              <a:spcAft>
                <a:spcPts val="0"/>
              </a:spcAft>
            </a:pPr>
            <a:endParaRPr lang="zh-CN" altLang="zh-CN" sz="2000" kern="100" dirty="0">
              <a:solidFill>
                <a:schemeClr val="dk1"/>
              </a:solidFill>
              <a:effectLst/>
              <a:latin typeface="微软雅黑" panose="020B0503020204020204" charset="-122"/>
              <a:ea typeface="微软雅黑" panose="020B0503020204020204" charset="-122"/>
              <a:cs typeface="Times New Roman" panose="02020603050405020304" pitchFamily="18" charset="0"/>
              <a:sym typeface="+mn-ea"/>
            </a:endParaRPr>
          </a:p>
        </p:txBody>
      </p:sp>
      <p:sp>
        <p:nvSpPr>
          <p:cNvPr id="48" name="TextBox 6"/>
          <p:cNvSpPr txBox="1"/>
          <p:nvPr>
            <p:custDataLst>
              <p:tags r:id="rId2"/>
            </p:custDataLst>
          </p:nvPr>
        </p:nvSpPr>
        <p:spPr>
          <a:xfrm>
            <a:off x="956945" y="4539615"/>
            <a:ext cx="10278745" cy="1881505"/>
          </a:xfrm>
          <a:prstGeom prst="rect">
            <a:avLst/>
          </a:prstGeom>
          <a:noFill/>
        </p:spPr>
        <p:txBody>
          <a:bodyPr wrap="square" rtlCol="0">
            <a:spAutoFit/>
          </a:bodyPr>
          <a:p>
            <a:pPr indent="457200" fontAlgn="auto">
              <a:lnSpc>
                <a:spcPct val="150000"/>
              </a:lnSpc>
              <a:spcBef>
                <a:spcPts val="0"/>
              </a:spcBef>
              <a:spcAft>
                <a:spcPts val="1000"/>
              </a:spcAft>
            </a:pPr>
            <a:r>
              <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2020年发布的《网络小额贷款暂行管理办法》第二条明确规定：网络小额贷款是指小额贷款公司利用互联网大数据、互联网平台自身积累以及通过其他合法渠道获取的数据信息，分析评定客户风险，以此来确定贷款的额度以及贷款的方式。</a:t>
            </a:r>
            <a:endPar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a:p>
            <a:pPr indent="457200" fontAlgn="auto">
              <a:lnSpc>
                <a:spcPct val="150000"/>
              </a:lnSpc>
              <a:spcBef>
                <a:spcPts val="0"/>
              </a:spcBef>
              <a:spcAft>
                <a:spcPts val="1000"/>
              </a:spcAft>
            </a:pPr>
            <a:r>
              <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从贷款申请的提交，到贷款的审批、发放、回收，网络小额贷款的所有过程均在线上开展。</a:t>
            </a:r>
            <a:endPar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p:txBody>
      </p:sp>
      <p:pic>
        <p:nvPicPr>
          <p:cNvPr id="100" name="图片 99"/>
          <p:cNvPicPr/>
          <p:nvPr/>
        </p:nvPicPr>
        <p:blipFill>
          <a:blip r:embed="rId3"/>
          <a:srcRect t="20301" b="15329"/>
          <a:stretch>
            <a:fillRect/>
          </a:stretch>
        </p:blipFill>
        <p:spPr>
          <a:xfrm>
            <a:off x="2254250" y="1016635"/>
            <a:ext cx="7684135" cy="3299460"/>
          </a:xfrm>
          <a:prstGeom prst="rect">
            <a:avLst/>
          </a:prstGeom>
          <a:noFill/>
          <a:ln w="9525">
            <a:noFill/>
          </a:ln>
        </p:spPr>
      </p:pic>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arn(outVertical)">
                                      <p:cBhvr>
                                        <p:cTn id="7" dur="500"/>
                                        <p:tgtEl>
                                          <p:spTgt spid="100"/>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barn(outVertical)">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48">
                                            <p:txEl>
                                              <p:pRg st="0" end="0"/>
                                            </p:txEl>
                                          </p:spTgt>
                                        </p:tgtEl>
                                        <p:attrNameLst>
                                          <p:attrName>style.visibility</p:attrName>
                                        </p:attrNameLst>
                                      </p:cBhvr>
                                      <p:to>
                                        <p:strVal val="visible"/>
                                      </p:to>
                                    </p:set>
                                    <p:anim calcmode="lin" valueType="num">
                                      <p:cBhvr additive="base">
                                        <p:cTn id="15" dur="500"/>
                                        <p:tgtEl>
                                          <p:spTgt spid="48">
                                            <p:txEl>
                                              <p:pRg st="0" end="0"/>
                                            </p:txEl>
                                          </p:spTgt>
                                        </p:tgtEl>
                                        <p:attrNameLst>
                                          <p:attrName>ppt_y</p:attrName>
                                        </p:attrNameLst>
                                      </p:cBhvr>
                                      <p:tavLst>
                                        <p:tav tm="0">
                                          <p:val>
                                            <p:strVal val="#ppt_y+#ppt_h*1.125000"/>
                                          </p:val>
                                        </p:tav>
                                        <p:tav tm="100000">
                                          <p:val>
                                            <p:strVal val="#ppt_y"/>
                                          </p:val>
                                        </p:tav>
                                      </p:tavLst>
                                    </p:anim>
                                    <p:animEffect transition="in" filter="wipe(up)">
                                      <p:cBhvr>
                                        <p:cTn id="16" dur="500"/>
                                        <p:tgtEl>
                                          <p:spTgt spid="4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8">
                                            <p:txEl>
                                              <p:pRg st="1" end="1"/>
                                            </p:txEl>
                                          </p:spTgt>
                                        </p:tgtEl>
                                        <p:attrNameLst>
                                          <p:attrName>style.visibility</p:attrName>
                                        </p:attrNameLst>
                                      </p:cBhvr>
                                      <p:to>
                                        <p:strVal val="visible"/>
                                      </p:to>
                                    </p:set>
                                    <p:anim calcmode="lin" valueType="num">
                                      <p:cBhvr additive="base">
                                        <p:cTn id="21" dur="500"/>
                                        <p:tgtEl>
                                          <p:spTgt spid="48">
                                            <p:txEl>
                                              <p:pRg st="1" end="1"/>
                                            </p:txEl>
                                          </p:spTgt>
                                        </p:tgtEl>
                                        <p:attrNameLst>
                                          <p:attrName>ppt_y</p:attrName>
                                        </p:attrNameLst>
                                      </p:cBhvr>
                                      <p:tavLst>
                                        <p:tav tm="0">
                                          <p:val>
                                            <p:strVal val="#ppt_y+#ppt_h*1.125000"/>
                                          </p:val>
                                        </p:tav>
                                        <p:tav tm="100000">
                                          <p:val>
                                            <p:strVal val="#ppt_y"/>
                                          </p:val>
                                        </p:tav>
                                      </p:tavLst>
                                    </p:anim>
                                    <p:animEffect transition="in" filter="wipe(up)">
                                      <p:cBhvr>
                                        <p:cTn id="22" dur="500"/>
                                        <p:tgtEl>
                                          <p:spTgt spid="4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uiExpand="1" build="p"/>
      <p:bldP spid="4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二、网络小额贷款的发展历程</a:t>
            </a:r>
            <a:endParaRPr lang="zh-CN" altLang="en-US"/>
          </a:p>
        </p:txBody>
      </p:sp>
      <p:sp>
        <p:nvSpPr>
          <p:cNvPr id="6" name="剪去对角的矩形 5"/>
          <p:cNvSpPr/>
          <p:nvPr>
            <p:custDataLst>
              <p:tags r:id="rId1"/>
            </p:custDataLst>
          </p:nvPr>
        </p:nvSpPr>
        <p:spPr>
          <a:xfrm>
            <a:off x="634365" y="913130"/>
            <a:ext cx="2493645" cy="1753870"/>
          </a:xfrm>
          <a:prstGeom prst="snip2Diag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indent="0" algn="ctr" fontAlgn="auto">
              <a:lnSpc>
                <a:spcPct val="100000"/>
              </a:lnSpc>
              <a:spcBef>
                <a:spcPts val="0"/>
              </a:spcBef>
              <a:spcAft>
                <a:spcPts val="0"/>
              </a:spcAft>
            </a:pPr>
            <a:r>
              <a:rPr lang="zh-CN" altLang="zh-CN" sz="2000" b="1"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2009—2014年</a:t>
            </a:r>
            <a:endParaRPr lang="zh-CN" altLang="zh-CN" sz="2000" kern="100" dirty="0">
              <a:solidFill>
                <a:schemeClr val="dk1"/>
              </a:solidFill>
              <a:effectLst/>
              <a:latin typeface="微软雅黑" panose="020B0503020204020204" charset="-122"/>
              <a:ea typeface="微软雅黑" panose="020B0503020204020204" charset="-122"/>
              <a:cs typeface="Times New Roman" panose="02020603050405020304" pitchFamily="18" charset="0"/>
              <a:sym typeface="+mn-ea"/>
            </a:endParaRPr>
          </a:p>
        </p:txBody>
      </p:sp>
      <p:sp>
        <p:nvSpPr>
          <p:cNvPr id="9" name="TextBox 6"/>
          <p:cNvSpPr txBox="1"/>
          <p:nvPr>
            <p:custDataLst>
              <p:tags r:id="rId2"/>
            </p:custDataLst>
          </p:nvPr>
        </p:nvSpPr>
        <p:spPr>
          <a:xfrm>
            <a:off x="3441065" y="913130"/>
            <a:ext cx="7924800" cy="1753235"/>
          </a:xfrm>
          <a:prstGeom prst="rect">
            <a:avLst/>
          </a:prstGeom>
          <a:noFill/>
        </p:spPr>
        <p:txBody>
          <a:bodyPr wrap="square" rtlCol="0">
            <a:spAutoFit/>
          </a:bodyPr>
          <a:p>
            <a:pPr indent="457200" algn="just" fontAlgn="auto">
              <a:lnSpc>
                <a:spcPct val="150000"/>
              </a:lnSpc>
              <a:spcBef>
                <a:spcPts val="0"/>
              </a:spcBef>
              <a:spcAft>
                <a:spcPts val="1000"/>
              </a:spcAft>
              <a:extLst>
                <a:ext uri="{35155182-B16C-46BC-9424-99874614C6A1}">
                  <wpsdc:indentchars xmlns:wpsdc="http://www.wps.cn/officeDocument/2017/drawingmlCustomData" val="200" checksum="59296752"/>
                </a:ext>
              </a:extLst>
            </a:pPr>
            <a:r>
              <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rPr>
              <a:t>传统小额贷款行业进入了高速发展阶段，小额贷款公司的数量急剧增加。传统小额贷款公司在融资服务、贷款利率设计、贷款业务流程等方面都缺乏创新，产品结构老旧和客户资源匮乏等问题日益突出，小额贷款的业务发展模式急需改变。</a:t>
            </a:r>
            <a:endPar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sp>
        <p:nvSpPr>
          <p:cNvPr id="3" name="剪去对角的矩形 2"/>
          <p:cNvSpPr/>
          <p:nvPr>
            <p:custDataLst>
              <p:tags r:id="rId3"/>
            </p:custDataLst>
          </p:nvPr>
        </p:nvSpPr>
        <p:spPr>
          <a:xfrm>
            <a:off x="634365" y="2835275"/>
            <a:ext cx="2493645" cy="1338580"/>
          </a:xfrm>
          <a:prstGeom prst="snip2Diag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indent="0" algn="ctr" fontAlgn="auto">
              <a:lnSpc>
                <a:spcPct val="100000"/>
              </a:lnSpc>
              <a:spcBef>
                <a:spcPts val="0"/>
              </a:spcBef>
              <a:spcAft>
                <a:spcPts val="0"/>
              </a:spcAft>
            </a:pPr>
            <a:r>
              <a:rPr lang="zh-CN" altLang="zh-CN" sz="2000" b="1"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2010年</a:t>
            </a:r>
            <a:endParaRPr lang="zh-CN" altLang="zh-CN" sz="2000" b="1"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p:txBody>
      </p:sp>
      <p:sp>
        <p:nvSpPr>
          <p:cNvPr id="4" name="TextBox 6"/>
          <p:cNvSpPr txBox="1"/>
          <p:nvPr>
            <p:custDataLst>
              <p:tags r:id="rId4"/>
            </p:custDataLst>
          </p:nvPr>
        </p:nvSpPr>
        <p:spPr>
          <a:xfrm>
            <a:off x="3441065" y="2835275"/>
            <a:ext cx="7924800" cy="1337945"/>
          </a:xfrm>
          <a:prstGeom prst="rect">
            <a:avLst/>
          </a:prstGeom>
          <a:noFill/>
        </p:spPr>
        <p:txBody>
          <a:bodyPr wrap="square" rtlCol="0">
            <a:spAutoFit/>
          </a:bodyPr>
          <a:p>
            <a:pPr indent="457200" algn="just" fontAlgn="auto">
              <a:lnSpc>
                <a:spcPct val="150000"/>
              </a:lnSpc>
              <a:spcBef>
                <a:spcPts val="0"/>
              </a:spcBef>
              <a:spcAft>
                <a:spcPts val="1000"/>
              </a:spcAft>
              <a:extLst>
                <a:ext uri="{35155182-B16C-46BC-9424-99874614C6A1}">
                  <wpsdc:indentchars xmlns:wpsdc="http://www.wps.cn/officeDocument/2017/drawingmlCustomData" val="200" checksum="59296752"/>
                </a:ext>
              </a:extLst>
            </a:pPr>
            <a:r>
              <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rPr>
              <a:t>阿里巴巴成立的浙江阿里巴巴小额贷款股份有限公司，是国内首家依托电商背景成立的网络小贷平台，也是中国第一家真正意义上的互联网小额贷款公司。在互联网金融的影响下，互联网小额贷款公司逐渐飞速发展。</a:t>
            </a:r>
            <a:endPar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sp>
        <p:nvSpPr>
          <p:cNvPr id="5" name="剪去对角的矩形 4"/>
          <p:cNvSpPr/>
          <p:nvPr>
            <p:custDataLst>
              <p:tags r:id="rId5"/>
            </p:custDataLst>
          </p:nvPr>
        </p:nvSpPr>
        <p:spPr>
          <a:xfrm>
            <a:off x="634365" y="4323715"/>
            <a:ext cx="2493645" cy="2167255"/>
          </a:xfrm>
          <a:prstGeom prst="snip2Diag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indent="0" algn="ctr" fontAlgn="auto">
              <a:lnSpc>
                <a:spcPct val="100000"/>
              </a:lnSpc>
              <a:spcBef>
                <a:spcPts val="0"/>
              </a:spcBef>
              <a:spcAft>
                <a:spcPts val="0"/>
              </a:spcAft>
            </a:pPr>
            <a:r>
              <a:rPr lang="zh-CN" altLang="zh-CN" sz="2000" b="1"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2015年7月</a:t>
            </a:r>
            <a:endParaRPr lang="zh-CN" altLang="zh-CN" sz="2000" b="1"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p:txBody>
      </p:sp>
      <p:sp>
        <p:nvSpPr>
          <p:cNvPr id="7" name="TextBox 6"/>
          <p:cNvSpPr txBox="1"/>
          <p:nvPr>
            <p:custDataLst>
              <p:tags r:id="rId6"/>
            </p:custDataLst>
          </p:nvPr>
        </p:nvSpPr>
        <p:spPr>
          <a:xfrm>
            <a:off x="3441065" y="4323715"/>
            <a:ext cx="7924800" cy="2168525"/>
          </a:xfrm>
          <a:prstGeom prst="rect">
            <a:avLst/>
          </a:prstGeom>
          <a:noFill/>
        </p:spPr>
        <p:txBody>
          <a:bodyPr wrap="square" rtlCol="0">
            <a:spAutoFit/>
          </a:bodyPr>
          <a:p>
            <a:pPr indent="457200" algn="just" fontAlgn="auto">
              <a:lnSpc>
                <a:spcPct val="150000"/>
              </a:lnSpc>
              <a:spcBef>
                <a:spcPts val="0"/>
              </a:spcBef>
              <a:spcAft>
                <a:spcPts val="1000"/>
              </a:spcAft>
              <a:extLst>
                <a:ext uri="{35155182-B16C-46BC-9424-99874614C6A1}">
                  <wpsdc:indentchars xmlns:wpsdc="http://www.wps.cn/officeDocument/2017/drawingmlCustomData" val="200" checksum="59296752"/>
                </a:ext>
              </a:extLst>
            </a:pPr>
            <a:r>
              <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rPr>
              <a:t>《关于促进互联网金融健康发展的指导意见》对网络小额贷款这一资质做了官方背书，地方金融办开始为传统线下小额贷款公司叠加“互联网放贷”资质，网络小额贷款正式面世。网络小额贷款可以突破原有小额贷款仅限于地方展业的限制，进行全国展业，与互联网流量“巨头”相配合，极大助力了小额贷款公司发展。</a:t>
            </a:r>
            <a:endPar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cxnSp>
        <p:nvCxnSpPr>
          <p:cNvPr id="11" name="直接连接符 10"/>
          <p:cNvCxnSpPr>
            <a:stCxn id="6" idx="1"/>
            <a:endCxn id="3" idx="3"/>
          </p:cNvCxnSpPr>
          <p:nvPr/>
        </p:nvCxnSpPr>
        <p:spPr>
          <a:xfrm>
            <a:off x="1881505" y="2667000"/>
            <a:ext cx="0" cy="168275"/>
          </a:xfrm>
          <a:prstGeom prst="line">
            <a:avLst/>
          </a:prstGeom>
          <a:ln w="635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a:stCxn id="3" idx="1"/>
            <a:endCxn id="5" idx="3"/>
          </p:cNvCxnSpPr>
          <p:nvPr/>
        </p:nvCxnSpPr>
        <p:spPr>
          <a:xfrm>
            <a:off x="1881505" y="4173855"/>
            <a:ext cx="0" cy="149860"/>
          </a:xfrm>
          <a:prstGeom prst="line">
            <a:avLst/>
          </a:prstGeom>
          <a:ln w="635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5" idx="1"/>
          </p:cNvCxnSpPr>
          <p:nvPr/>
        </p:nvCxnSpPr>
        <p:spPr>
          <a:xfrm>
            <a:off x="1881505" y="6490970"/>
            <a:ext cx="0" cy="378460"/>
          </a:xfrm>
          <a:prstGeom prst="line">
            <a:avLst/>
          </a:prstGeom>
          <a:ln w="635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500"/>
                            </p:stCondLst>
                            <p:childTnLst>
                              <p:par>
                                <p:cTn id="21" presetID="42"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500"/>
                                        <p:tgtEl>
                                          <p:spTgt spid="12"/>
                                        </p:tgtEl>
                                      </p:cBhvr>
                                    </p:animEffect>
                                  </p:childTnLst>
                                </p:cTn>
                              </p:par>
                            </p:childTnLst>
                          </p:cTn>
                        </p:par>
                        <p:par>
                          <p:cTn id="36" fill="hold">
                            <p:stCondLst>
                              <p:cond delay="500"/>
                            </p:stCondLst>
                            <p:childTnLst>
                              <p:par>
                                <p:cTn id="37" presetID="42"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anim calcmode="lin" valueType="num">
                                      <p:cBhvr>
                                        <p:cTn id="40" dur="1000" fill="hold"/>
                                        <p:tgtEl>
                                          <p:spTgt spid="5"/>
                                        </p:tgtEl>
                                        <p:attrNameLst>
                                          <p:attrName>ppt_x</p:attrName>
                                        </p:attrNameLst>
                                      </p:cBhvr>
                                      <p:tavLst>
                                        <p:tav tm="0">
                                          <p:val>
                                            <p:strVal val="#ppt_x"/>
                                          </p:val>
                                        </p:tav>
                                        <p:tav tm="100000">
                                          <p:val>
                                            <p:strVal val="#ppt_x"/>
                                          </p:val>
                                        </p:tav>
                                      </p:tavLst>
                                    </p:anim>
                                    <p:anim calcmode="lin" valueType="num">
                                      <p:cBhvr>
                                        <p:cTn id="41" dur="1000" fill="hold"/>
                                        <p:tgtEl>
                                          <p:spTgt spid="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1000" fill="hold"/>
                                        <p:tgtEl>
                                          <p:spTgt spid="7"/>
                                        </p:tgtEl>
                                        <p:attrNameLst>
                                          <p:attrName>ppt_y</p:attrName>
                                        </p:attrNameLst>
                                      </p:cBhvr>
                                      <p:tavLst>
                                        <p:tav tm="0">
                                          <p:val>
                                            <p:strVal val="#ppt_y+.1"/>
                                          </p:val>
                                        </p:tav>
                                        <p:tav tm="100000">
                                          <p:val>
                                            <p:strVal val="#ppt_y"/>
                                          </p:val>
                                        </p:tav>
                                      </p:tavLst>
                                    </p:anim>
                                  </p:childTnLst>
                                </p:cTn>
                              </p:par>
                            </p:childTnLst>
                          </p:cTn>
                        </p:par>
                        <p:par>
                          <p:cTn id="47" fill="hold">
                            <p:stCondLst>
                              <p:cond delay="1500"/>
                            </p:stCondLst>
                            <p:childTnLst>
                              <p:par>
                                <p:cTn id="48" presetID="22" presetClass="entr" presetSubtype="1" fill="hold"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up)">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3" grpId="0" animBg="1"/>
      <p:bldP spid="4" grpId="0"/>
      <p:bldP spid="5"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二、网络小额贷款的发展历程</a:t>
            </a:r>
            <a:endParaRPr lang="zh-CN" altLang="en-US"/>
          </a:p>
        </p:txBody>
      </p:sp>
      <p:sp>
        <p:nvSpPr>
          <p:cNvPr id="5" name="剪去对角的矩形 4"/>
          <p:cNvSpPr/>
          <p:nvPr>
            <p:custDataLst>
              <p:tags r:id="rId1"/>
            </p:custDataLst>
          </p:nvPr>
        </p:nvSpPr>
        <p:spPr>
          <a:xfrm>
            <a:off x="634365" y="1036955"/>
            <a:ext cx="2493645" cy="3414395"/>
          </a:xfrm>
          <a:prstGeom prst="snip2Diag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indent="0" algn="ctr" fontAlgn="auto">
              <a:lnSpc>
                <a:spcPct val="100000"/>
              </a:lnSpc>
              <a:spcBef>
                <a:spcPts val="0"/>
              </a:spcBef>
              <a:spcAft>
                <a:spcPts val="0"/>
              </a:spcAft>
            </a:pPr>
            <a:r>
              <a:rPr lang="zh-CN" altLang="zh-CN" sz="2000" b="1"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2017年末</a:t>
            </a:r>
            <a:endParaRPr lang="zh-CN" altLang="zh-CN" sz="2000" b="1"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p:txBody>
      </p:sp>
      <p:sp>
        <p:nvSpPr>
          <p:cNvPr id="7" name="TextBox 6"/>
          <p:cNvSpPr txBox="1"/>
          <p:nvPr>
            <p:custDataLst>
              <p:tags r:id="rId2"/>
            </p:custDataLst>
          </p:nvPr>
        </p:nvSpPr>
        <p:spPr>
          <a:xfrm>
            <a:off x="3441065" y="1036955"/>
            <a:ext cx="7924800" cy="3415030"/>
          </a:xfrm>
          <a:prstGeom prst="rect">
            <a:avLst/>
          </a:prstGeom>
          <a:noFill/>
        </p:spPr>
        <p:txBody>
          <a:bodyPr wrap="square" rtlCol="0">
            <a:spAutoFit/>
          </a:bodyPr>
          <a:p>
            <a:pPr indent="457200" algn="just" fontAlgn="auto">
              <a:lnSpc>
                <a:spcPct val="150000"/>
              </a:lnSpc>
              <a:spcBef>
                <a:spcPts val="0"/>
              </a:spcBef>
              <a:spcAft>
                <a:spcPts val="1000"/>
              </a:spcAft>
              <a:extLst>
                <a:ext uri="{35155182-B16C-46BC-9424-99874614C6A1}">
                  <wpsdc:indentchars xmlns:wpsdc="http://www.wps.cn/officeDocument/2017/drawingmlCustomData" val="200" checksum="59296752"/>
                </a:ext>
              </a:extLst>
            </a:pPr>
            <a:r>
              <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rPr>
              <a:t>伴随着“现金贷”风险的蔓延，网络小额贷款也迎来了第一轮严格整改。2017年，《关于规范整顿“现金贷”业务的通知》出台，标志着网络小额贷款清理整顿工作开始。同年，《小额贷款公司网络小额贷款业务风险专项整治实施方案》出台，明确了要求网络小额贷款控制贷款利率，合规经营，同时要清理存量，降低杠杆。自此伴随网络小额贷款业务逐步受限，小贷业务整体发展进入规范发展阶段。与此同时，网络借贷却乱象丛生。《关于小额贷款公司有关税收政策的通知》的出台，为促进小贷公司进一步发展提供了政策依据。</a:t>
            </a:r>
            <a:endPar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sp>
        <p:nvSpPr>
          <p:cNvPr id="8" name="剪去对角的矩形 7"/>
          <p:cNvSpPr/>
          <p:nvPr>
            <p:custDataLst>
              <p:tags r:id="rId3"/>
            </p:custDataLst>
          </p:nvPr>
        </p:nvSpPr>
        <p:spPr>
          <a:xfrm>
            <a:off x="634365" y="4812030"/>
            <a:ext cx="2493645" cy="1329055"/>
          </a:xfrm>
          <a:prstGeom prst="snip2Diag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indent="0" algn="ctr" fontAlgn="auto">
              <a:lnSpc>
                <a:spcPct val="100000"/>
              </a:lnSpc>
              <a:spcBef>
                <a:spcPts val="0"/>
              </a:spcBef>
              <a:spcAft>
                <a:spcPts val="0"/>
              </a:spcAft>
            </a:pPr>
            <a:r>
              <a:rPr lang="zh-CN" altLang="zh-CN" sz="2000" b="1"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2019年7月</a:t>
            </a:r>
            <a:endParaRPr lang="zh-CN" altLang="zh-CN" sz="2000" b="1"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p:txBody>
      </p:sp>
      <p:sp>
        <p:nvSpPr>
          <p:cNvPr id="10" name="TextBox 6"/>
          <p:cNvSpPr txBox="1"/>
          <p:nvPr>
            <p:custDataLst>
              <p:tags r:id="rId4"/>
            </p:custDataLst>
          </p:nvPr>
        </p:nvSpPr>
        <p:spPr>
          <a:xfrm>
            <a:off x="3441065" y="4812030"/>
            <a:ext cx="7924800" cy="1337945"/>
          </a:xfrm>
          <a:prstGeom prst="rect">
            <a:avLst/>
          </a:prstGeom>
          <a:noFill/>
        </p:spPr>
        <p:txBody>
          <a:bodyPr wrap="square" rtlCol="0">
            <a:spAutoFit/>
          </a:bodyPr>
          <a:p>
            <a:pPr indent="457200" algn="just" fontAlgn="auto">
              <a:lnSpc>
                <a:spcPct val="150000"/>
              </a:lnSpc>
              <a:spcBef>
                <a:spcPts val="0"/>
              </a:spcBef>
              <a:spcAft>
                <a:spcPts val="1000"/>
              </a:spcAft>
              <a:extLst>
                <a:ext uri="{35155182-B16C-46BC-9424-99874614C6A1}">
                  <wpsdc:indentchars xmlns:wpsdc="http://www.wps.cn/officeDocument/2017/drawingmlCustomData" val="200" checksum="59296752"/>
                </a:ext>
              </a:extLst>
            </a:pPr>
            <a:r>
              <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rPr>
              <a:t>央行会同相关部门起草《金融控股公司监督管理试行办法（征求意见稿）》，明确了监管范围，严格了市场准入和股东资质，强化资本来源真实性和资金运用合规性等。</a:t>
            </a:r>
            <a:endPar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cxnSp>
        <p:nvCxnSpPr>
          <p:cNvPr id="11" name="直接连接符 10"/>
          <p:cNvCxnSpPr>
            <a:stCxn id="5" idx="1"/>
            <a:endCxn id="8" idx="3"/>
          </p:cNvCxnSpPr>
          <p:nvPr/>
        </p:nvCxnSpPr>
        <p:spPr>
          <a:xfrm>
            <a:off x="1881505" y="4451350"/>
            <a:ext cx="0" cy="360680"/>
          </a:xfrm>
          <a:prstGeom prst="line">
            <a:avLst/>
          </a:prstGeom>
          <a:ln w="635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a:stCxn id="5" idx="3"/>
          </p:cNvCxnSpPr>
          <p:nvPr/>
        </p:nvCxnSpPr>
        <p:spPr>
          <a:xfrm flipV="1">
            <a:off x="1881505" y="581660"/>
            <a:ext cx="0" cy="455295"/>
          </a:xfrm>
          <a:prstGeom prst="line">
            <a:avLst/>
          </a:prstGeom>
          <a:ln w="635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par>
                          <p:cTn id="24" fill="hold">
                            <p:stCondLst>
                              <p:cond delay="500"/>
                            </p:stCondLst>
                            <p:childTnLst>
                              <p:par>
                                <p:cTn id="25" presetID="42"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 name="矩形 45"/>
          <p:cNvSpPr/>
          <p:nvPr>
            <p:custDataLst>
              <p:tags r:id="rId1"/>
            </p:custDataLst>
          </p:nvPr>
        </p:nvSpPr>
        <p:spPr>
          <a:xfrm>
            <a:off x="956945" y="1046480"/>
            <a:ext cx="10278110" cy="116268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lnSpc>
                <a:spcPct val="100000"/>
              </a:lnSpc>
              <a:spcBef>
                <a:spcPts val="0"/>
              </a:spcBef>
              <a:spcAft>
                <a:spcPts val="0"/>
              </a:spcAft>
            </a:pPr>
            <a:endParaRPr lang="zh-CN" altLang="zh-CN" sz="2000" kern="100" dirty="0">
              <a:solidFill>
                <a:schemeClr val="dk1"/>
              </a:solidFill>
              <a:effectLst/>
              <a:latin typeface="微软雅黑" panose="020B0503020204020204" charset="-122"/>
              <a:ea typeface="微软雅黑" panose="020B0503020204020204" charset="-122"/>
              <a:cs typeface="Times New Roman" panose="02020603050405020304" pitchFamily="18" charset="0"/>
              <a:sym typeface="+mn-ea"/>
            </a:endParaRPr>
          </a:p>
        </p:txBody>
      </p:sp>
      <p:sp>
        <p:nvSpPr>
          <p:cNvPr id="2" name="标题 1"/>
          <p:cNvSpPr>
            <a:spLocks noGrp="1"/>
          </p:cNvSpPr>
          <p:nvPr>
            <p:ph type="title"/>
          </p:nvPr>
        </p:nvSpPr>
        <p:spPr/>
        <p:txBody>
          <a:bodyPr/>
          <a:p>
            <a:r>
              <a:rPr lang="zh-CN" altLang="en-US"/>
              <a:t>三、互联网小额贷款公司的特征</a:t>
            </a:r>
            <a:endParaRPr lang="zh-CN" altLang="en-US"/>
          </a:p>
        </p:txBody>
      </p:sp>
      <p:sp>
        <p:nvSpPr>
          <p:cNvPr id="48" name="TextBox 6"/>
          <p:cNvSpPr txBox="1"/>
          <p:nvPr>
            <p:custDataLst>
              <p:tags r:id="rId2"/>
            </p:custDataLst>
          </p:nvPr>
        </p:nvSpPr>
        <p:spPr>
          <a:xfrm>
            <a:off x="1401445" y="1167130"/>
            <a:ext cx="9390380" cy="922020"/>
          </a:xfrm>
          <a:prstGeom prst="rect">
            <a:avLst/>
          </a:prstGeom>
          <a:noFill/>
        </p:spPr>
        <p:txBody>
          <a:bodyPr wrap="square" rtlCol="0">
            <a:spAutoFit/>
          </a:bodyPr>
          <a:p>
            <a:pPr indent="457200" fontAlgn="auto">
              <a:lnSpc>
                <a:spcPct val="150000"/>
              </a:lnSpc>
              <a:spcBef>
                <a:spcPts val="0"/>
              </a:spcBef>
              <a:spcAft>
                <a:spcPts val="1000"/>
              </a:spcAft>
            </a:pPr>
            <a:r>
              <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互联网小额贷款公司的本质属于小额贷款公司，是一种类准金融机构，由各地金融监管部门批准设立及管理。</a:t>
            </a:r>
            <a:endPar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p:txBody>
      </p:sp>
      <p:sp>
        <p:nvSpPr>
          <p:cNvPr id="3" name="TextBox 6"/>
          <p:cNvSpPr txBox="1"/>
          <p:nvPr>
            <p:custDataLst>
              <p:tags r:id="rId3"/>
            </p:custDataLst>
          </p:nvPr>
        </p:nvSpPr>
        <p:spPr>
          <a:xfrm>
            <a:off x="926465" y="2577465"/>
            <a:ext cx="5037455" cy="3543300"/>
          </a:xfrm>
          <a:prstGeom prst="rect">
            <a:avLst/>
          </a:prstGeom>
          <a:noFill/>
        </p:spPr>
        <p:txBody>
          <a:bodyPr wrap="square" rtlCol="0">
            <a:spAutoFit/>
          </a:bodyPr>
          <a:p>
            <a:pPr indent="457200" fontAlgn="auto">
              <a:lnSpc>
                <a:spcPct val="150000"/>
              </a:lnSpc>
              <a:spcBef>
                <a:spcPts val="0"/>
              </a:spcBef>
              <a:spcAft>
                <a:spcPts val="1000"/>
              </a:spcAft>
            </a:pPr>
            <a:r>
              <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传统小额贷款公司由于政策限制，只能在注册区域进行放贷，且小额贷款公司的线下贷款审核周期长，客户体量有限，贷款产品相对有限，但互联网小额贷款可依托相关互联网平台的资源获取客户，可以依托股东的背景在产业链端进行放贷，能有效匹配客户（中小企业）的融资需求。</a:t>
            </a:r>
            <a:endPar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a:p>
            <a:pPr indent="457200" fontAlgn="auto">
              <a:lnSpc>
                <a:spcPct val="150000"/>
              </a:lnSpc>
              <a:spcBef>
                <a:spcPts val="0"/>
              </a:spcBef>
              <a:spcAft>
                <a:spcPts val="1000"/>
              </a:spcAft>
            </a:pPr>
            <a:r>
              <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然而当前互联网小额贷款公司逐利性比较显著，经营中存在很多不规范的现象。</a:t>
            </a:r>
            <a:endPar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p:txBody>
      </p:sp>
      <p:pic>
        <p:nvPicPr>
          <p:cNvPr id="101" name="图片 100"/>
          <p:cNvPicPr/>
          <p:nvPr/>
        </p:nvPicPr>
        <p:blipFill>
          <a:blip r:embed="rId4"/>
          <a:stretch>
            <a:fillRect/>
          </a:stretch>
        </p:blipFill>
        <p:spPr>
          <a:xfrm>
            <a:off x="6256655" y="2693670"/>
            <a:ext cx="4978400" cy="3319145"/>
          </a:xfrm>
          <a:prstGeom prst="rect">
            <a:avLst/>
          </a:prstGeom>
          <a:noFill/>
          <a:ln w="9525">
            <a:noFill/>
          </a:ln>
        </p:spPr>
      </p:pic>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8">
                                            <p:txEl>
                                              <p:pRg st="0" end="0"/>
                                            </p:txEl>
                                          </p:spTgt>
                                        </p:tgtEl>
                                        <p:attrNameLst>
                                          <p:attrName>style.visibility</p:attrName>
                                        </p:attrNameLst>
                                      </p:cBhvr>
                                      <p:to>
                                        <p:strVal val="visible"/>
                                      </p:to>
                                    </p:set>
                                    <p:animEffect transition="in" filter="barn(outVertical)">
                                      <p:cBhvr>
                                        <p:cTn id="7" dur="500"/>
                                        <p:tgtEl>
                                          <p:spTgt spid="48">
                                            <p:txEl>
                                              <p:pRg st="0" end="0"/>
                                            </p:txEl>
                                          </p:spTgt>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barn(outVertical)">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1"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6" dur="500"/>
                                        <p:tgtEl>
                                          <p:spTgt spid="3">
                                            <p:txEl>
                                              <p:pRg st="0" end="0"/>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101"/>
                                        </p:tgtEl>
                                        <p:attrNameLst>
                                          <p:attrName>style.visibility</p:attrName>
                                        </p:attrNameLst>
                                      </p:cBhvr>
                                      <p:to>
                                        <p:strVal val="visible"/>
                                      </p:to>
                                    </p:set>
                                    <p:animEffect transition="in" filter="randombar(horizontal)">
                                      <p:cBhvr>
                                        <p:cTn id="19" dur="500"/>
                                        <p:tgtEl>
                                          <p:spTgt spid="101"/>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1"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2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uiExpand="1" build="p"/>
      <p:bldP spid="46" grpId="0" bldLvl="0" animBg="1"/>
      <p:bldP spid="3" grpId="1" bldLvl="0"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三、互联网小额贷款公司的特征</a:t>
            </a:r>
            <a:endParaRPr lang="zh-CN" altLang="en-US"/>
          </a:p>
        </p:txBody>
      </p:sp>
      <p:grpSp>
        <p:nvGrpSpPr>
          <p:cNvPr id="39" name="组合 38"/>
          <p:cNvGrpSpPr/>
          <p:nvPr/>
        </p:nvGrpSpPr>
        <p:grpSpPr>
          <a:xfrm>
            <a:off x="634365" y="887095"/>
            <a:ext cx="3142412" cy="473075"/>
            <a:chOff x="2347" y="2773"/>
            <a:chExt cx="4960" cy="952"/>
          </a:xfrm>
        </p:grpSpPr>
        <p:sp>
          <p:nvSpPr>
            <p:cNvPr id="40" name="平行四边形 39"/>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平行四边形 40"/>
            <p:cNvSpPr/>
            <p:nvPr/>
          </p:nvSpPr>
          <p:spPr>
            <a:xfrm>
              <a:off x="2539" y="2773"/>
              <a:ext cx="4768"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38" name="文本框 37"/>
          <p:cNvSpPr txBox="1"/>
          <p:nvPr/>
        </p:nvSpPr>
        <p:spPr>
          <a:xfrm>
            <a:off x="889000" y="939165"/>
            <a:ext cx="2707640"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（一）客户选择系统化</a:t>
            </a:r>
            <a:endParaRPr lang="zh-CN" altLang="en-US" sz="1800" b="1" dirty="0">
              <a:solidFill>
                <a:schemeClr val="bg1"/>
              </a:solidFill>
              <a:latin typeface="微软雅黑" panose="020B0503020204020204" charset="-122"/>
              <a:ea typeface="微软雅黑" panose="020B0503020204020204" charset="-122"/>
              <a:sym typeface="+mn-ea"/>
            </a:endParaRPr>
          </a:p>
        </p:txBody>
      </p:sp>
      <p:sp>
        <p:nvSpPr>
          <p:cNvPr id="4" name="TextBox 6"/>
          <p:cNvSpPr txBox="1"/>
          <p:nvPr>
            <p:custDataLst>
              <p:tags r:id="rId1"/>
            </p:custDataLst>
          </p:nvPr>
        </p:nvSpPr>
        <p:spPr>
          <a:xfrm>
            <a:off x="1187450" y="3683635"/>
            <a:ext cx="5200650" cy="2584450"/>
          </a:xfrm>
          <a:prstGeom prst="rect">
            <a:avLst/>
          </a:prstGeom>
          <a:noFill/>
        </p:spPr>
        <p:txBody>
          <a:bodyPr wrap="square" rtlCol="0">
            <a:spAutoFit/>
          </a:bodyPr>
          <a:p>
            <a:pPr indent="457200" fontAlgn="auto">
              <a:lnSpc>
                <a:spcPct val="150000"/>
              </a:lnSpc>
              <a:spcBef>
                <a:spcPts val="0"/>
              </a:spcBef>
              <a:spcAft>
                <a:spcPts val="1000"/>
              </a:spcAft>
            </a:pPr>
            <a:r>
              <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利用互联网大数据平台，互联网小额贷款公司在客户选择上更多依赖于依托的供应链上下游企业、互联网平台内客户、产业园区客户，并在此基础上通过链式开发、产品对接、精准营销的方法批量化的降低信贷客户开发成本，从而有效控制小额信贷运营成本。</a:t>
            </a:r>
            <a:endPar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p:txBody>
      </p:sp>
      <p:sp>
        <p:nvSpPr>
          <p:cNvPr id="5" name="矩形 4"/>
          <p:cNvSpPr/>
          <p:nvPr>
            <p:custDataLst>
              <p:tags r:id="rId2"/>
            </p:custDataLst>
          </p:nvPr>
        </p:nvSpPr>
        <p:spPr>
          <a:xfrm>
            <a:off x="956945" y="1862455"/>
            <a:ext cx="10278110" cy="165989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lnSpc>
                <a:spcPct val="100000"/>
              </a:lnSpc>
              <a:spcBef>
                <a:spcPts val="0"/>
              </a:spcBef>
              <a:spcAft>
                <a:spcPts val="0"/>
              </a:spcAft>
            </a:pPr>
            <a:endParaRPr lang="zh-CN" altLang="zh-CN" sz="2000" kern="100" dirty="0">
              <a:solidFill>
                <a:schemeClr val="dk1"/>
              </a:solidFill>
              <a:effectLst/>
              <a:latin typeface="微软雅黑" panose="020B0503020204020204" charset="-122"/>
              <a:ea typeface="微软雅黑" panose="020B0503020204020204" charset="-122"/>
              <a:cs typeface="Times New Roman" panose="02020603050405020304" pitchFamily="18" charset="0"/>
              <a:sym typeface="+mn-ea"/>
            </a:endParaRPr>
          </a:p>
        </p:txBody>
      </p:sp>
      <p:sp>
        <p:nvSpPr>
          <p:cNvPr id="6" name="TextBox 6"/>
          <p:cNvSpPr txBox="1"/>
          <p:nvPr>
            <p:custDataLst>
              <p:tags r:id="rId3"/>
            </p:custDataLst>
          </p:nvPr>
        </p:nvSpPr>
        <p:spPr>
          <a:xfrm>
            <a:off x="1401445" y="2023745"/>
            <a:ext cx="4986655" cy="1337945"/>
          </a:xfrm>
          <a:prstGeom prst="rect">
            <a:avLst/>
          </a:prstGeom>
          <a:noFill/>
        </p:spPr>
        <p:txBody>
          <a:bodyPr wrap="square" rtlCol="0">
            <a:spAutoFit/>
          </a:bodyPr>
          <a:p>
            <a:pPr indent="457200" fontAlgn="auto">
              <a:lnSpc>
                <a:spcPct val="150000"/>
              </a:lnSpc>
              <a:spcBef>
                <a:spcPts val="0"/>
              </a:spcBef>
              <a:spcAft>
                <a:spcPts val="1000"/>
              </a:spcAft>
            </a:pPr>
            <a:r>
              <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互联网小额信贷需求主体主要包括个体经营户（农户）、微型企业、小型企业等被排除在正规金融机构以外的客户群体。</a:t>
            </a:r>
            <a:endPar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p:txBody>
      </p:sp>
      <p:pic>
        <p:nvPicPr>
          <p:cNvPr id="102" name="图片 101"/>
          <p:cNvPicPr>
            <a:picLocks noChangeAspect="1"/>
          </p:cNvPicPr>
          <p:nvPr/>
        </p:nvPicPr>
        <p:blipFill>
          <a:blip r:embed="rId4"/>
          <a:srcRect l="12543" t="555" r="24124"/>
          <a:stretch>
            <a:fillRect/>
          </a:stretch>
        </p:blipFill>
        <p:spPr>
          <a:xfrm>
            <a:off x="6882765" y="939165"/>
            <a:ext cx="3969385" cy="5465445"/>
          </a:xfrm>
          <a:prstGeom prst="rect">
            <a:avLst/>
          </a:prstGeom>
          <a:noFill/>
          <a:ln w="9525">
            <a:noFill/>
          </a:ln>
        </p:spPr>
      </p:pic>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ipe(left)">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right)">
                                      <p:cBhvr>
                                        <p:cTn id="15" dur="500"/>
                                        <p:tgtEl>
                                          <p:spTgt spid="5"/>
                                        </p:tgtEl>
                                      </p:cBhvr>
                                    </p:animEffect>
                                  </p:childTnLst>
                                </p:cTn>
                              </p:par>
                            </p:childTnLst>
                          </p:cTn>
                        </p:par>
                        <p:par>
                          <p:cTn id="16" fill="hold">
                            <p:stCondLst>
                              <p:cond delay="500"/>
                            </p:stCondLst>
                            <p:childTnLst>
                              <p:par>
                                <p:cTn id="17" presetID="12" presetClass="entr" presetSubtype="4" fill="hold" grpId="0" nodeType="after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2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 grpId="0" uiExpand="1" build="p"/>
      <p:bldP spid="6" grpId="0" uiExpand="1" build="p"/>
      <p:bldP spid="5"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custDataLst>
              <p:tags r:id="rId1"/>
            </p:custDataLst>
          </p:nvPr>
        </p:nvSpPr>
        <p:spPr>
          <a:xfrm>
            <a:off x="988060" y="1840865"/>
            <a:ext cx="10217785" cy="206184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lnSpc>
                <a:spcPct val="100000"/>
              </a:lnSpc>
              <a:spcBef>
                <a:spcPts val="0"/>
              </a:spcBef>
              <a:spcAft>
                <a:spcPts val="0"/>
              </a:spcAft>
            </a:pPr>
            <a:endParaRPr lang="zh-CN" altLang="zh-CN" sz="2000" kern="100" dirty="0">
              <a:solidFill>
                <a:schemeClr val="dk1"/>
              </a:solidFill>
              <a:effectLst/>
              <a:latin typeface="微软雅黑" panose="020B0503020204020204" charset="-122"/>
              <a:ea typeface="微软雅黑" panose="020B0503020204020204" charset="-122"/>
              <a:cs typeface="Times New Roman" panose="02020603050405020304" pitchFamily="18" charset="0"/>
              <a:sym typeface="+mn-ea"/>
            </a:endParaRPr>
          </a:p>
        </p:txBody>
      </p:sp>
      <p:sp>
        <p:nvSpPr>
          <p:cNvPr id="2" name="标题 1"/>
          <p:cNvSpPr>
            <a:spLocks noGrp="1"/>
          </p:cNvSpPr>
          <p:nvPr>
            <p:ph type="title"/>
          </p:nvPr>
        </p:nvSpPr>
        <p:spPr/>
        <p:txBody>
          <a:bodyPr/>
          <a:p>
            <a:r>
              <a:rPr lang="zh-CN" altLang="en-US"/>
              <a:t>三、互联网小额贷款公司的特征</a:t>
            </a:r>
            <a:endParaRPr lang="zh-CN" altLang="en-US"/>
          </a:p>
        </p:txBody>
      </p:sp>
      <p:grpSp>
        <p:nvGrpSpPr>
          <p:cNvPr id="39" name="组合 38"/>
          <p:cNvGrpSpPr/>
          <p:nvPr/>
        </p:nvGrpSpPr>
        <p:grpSpPr>
          <a:xfrm>
            <a:off x="634365" y="887095"/>
            <a:ext cx="3142412" cy="473075"/>
            <a:chOff x="2347" y="2773"/>
            <a:chExt cx="4960" cy="952"/>
          </a:xfrm>
        </p:grpSpPr>
        <p:sp>
          <p:nvSpPr>
            <p:cNvPr id="40" name="平行四边形 39"/>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平行四边形 40"/>
            <p:cNvSpPr/>
            <p:nvPr/>
          </p:nvSpPr>
          <p:spPr>
            <a:xfrm>
              <a:off x="2539" y="2773"/>
              <a:ext cx="4768"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38" name="文本框 37"/>
          <p:cNvSpPr txBox="1"/>
          <p:nvPr/>
        </p:nvSpPr>
        <p:spPr>
          <a:xfrm>
            <a:off x="889000" y="939165"/>
            <a:ext cx="2707640"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（二）经营场所平台化</a:t>
            </a:r>
            <a:endParaRPr lang="zh-CN" altLang="en-US" sz="1800" b="1" dirty="0">
              <a:solidFill>
                <a:schemeClr val="bg1"/>
              </a:solidFill>
              <a:latin typeface="微软雅黑" panose="020B0503020204020204" charset="-122"/>
              <a:ea typeface="微软雅黑" panose="020B0503020204020204" charset="-122"/>
              <a:sym typeface="+mn-ea"/>
            </a:endParaRPr>
          </a:p>
        </p:txBody>
      </p:sp>
      <p:sp>
        <p:nvSpPr>
          <p:cNvPr id="4" name="TextBox 6"/>
          <p:cNvSpPr txBox="1"/>
          <p:nvPr>
            <p:custDataLst>
              <p:tags r:id="rId2"/>
            </p:custDataLst>
          </p:nvPr>
        </p:nvSpPr>
        <p:spPr>
          <a:xfrm>
            <a:off x="701040" y="4281805"/>
            <a:ext cx="10792460" cy="2168525"/>
          </a:xfrm>
          <a:prstGeom prst="rect">
            <a:avLst/>
          </a:prstGeom>
          <a:noFill/>
        </p:spPr>
        <p:txBody>
          <a:bodyPr wrap="square" rtlCol="0">
            <a:spAutoFit/>
          </a:bodyPr>
          <a:p>
            <a:pPr indent="457200" fontAlgn="auto">
              <a:lnSpc>
                <a:spcPct val="150000"/>
              </a:lnSpc>
              <a:spcBef>
                <a:spcPts val="0"/>
              </a:spcBef>
              <a:spcAft>
                <a:spcPts val="1000"/>
              </a:spcAft>
            </a:pPr>
            <a:r>
              <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互联网小额贷款申请贷款、办理贷款整个流程等不再完全拘泥于传统小贷公司的实体化，随着风险防范技术水平的提升，整个贷款流程客户都可以依靠电脑、移动终端等互联网渠道完成，伴随互联网技术提升，在客户风险识别、客户贷款需求上可自动匹配，大幅度降低网贷业务的管理成本。加之地域限制的取消，将极大的拓宽了互联网小贷公司的空间经营范围，从而相比于传统小贷公司实现了经营效率和经营规模的倍增。</a:t>
            </a:r>
            <a:endPar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p:txBody>
      </p:sp>
      <p:pic>
        <p:nvPicPr>
          <p:cNvPr id="105" name="图片 104"/>
          <p:cNvPicPr>
            <a:picLocks noChangeAspect="1"/>
          </p:cNvPicPr>
          <p:nvPr/>
        </p:nvPicPr>
        <p:blipFill>
          <a:blip r:embed="rId3"/>
          <a:srcRect l="1882" t="7120" r="1756" b="6438"/>
          <a:stretch>
            <a:fillRect/>
          </a:stretch>
        </p:blipFill>
        <p:spPr>
          <a:xfrm>
            <a:off x="2228850" y="1584325"/>
            <a:ext cx="7736840" cy="2574925"/>
          </a:xfrm>
          <a:prstGeom prst="rect">
            <a:avLst/>
          </a:prstGeom>
          <a:noFill/>
          <a:ln w="9525">
            <a:noFill/>
          </a:ln>
        </p:spPr>
      </p:pic>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ipe(left)">
                                      <p:cBhvr>
                                        <p:cTn id="10" dur="500"/>
                                        <p:tgtEl>
                                          <p:spTgt spid="38"/>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10" presetClass="entr" presetSubtype="0" fill="hold" nodeType="with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fade">
                                      <p:cBhvr>
                                        <p:cTn id="17" dur="500"/>
                                        <p:tgtEl>
                                          <p:spTgt spid="105"/>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 calcmode="lin" valueType="num">
                                      <p:cBhvr additive="base">
                                        <p:cTn id="22"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2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 grpId="0" uiExpand="1" build="p"/>
      <p:bldP spid="5"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三、互联网小额贷款公司的特征</a:t>
            </a:r>
            <a:endParaRPr lang="zh-CN" altLang="en-US"/>
          </a:p>
        </p:txBody>
      </p:sp>
      <p:grpSp>
        <p:nvGrpSpPr>
          <p:cNvPr id="39" name="组合 38"/>
          <p:cNvGrpSpPr/>
          <p:nvPr/>
        </p:nvGrpSpPr>
        <p:grpSpPr>
          <a:xfrm>
            <a:off x="634365" y="887095"/>
            <a:ext cx="3142412" cy="473075"/>
            <a:chOff x="2347" y="2773"/>
            <a:chExt cx="4960" cy="952"/>
          </a:xfrm>
        </p:grpSpPr>
        <p:sp>
          <p:nvSpPr>
            <p:cNvPr id="40" name="平行四边形 39"/>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平行四边形 40"/>
            <p:cNvSpPr/>
            <p:nvPr/>
          </p:nvSpPr>
          <p:spPr>
            <a:xfrm>
              <a:off x="2539" y="2773"/>
              <a:ext cx="4768"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38" name="文本框 37"/>
          <p:cNvSpPr txBox="1"/>
          <p:nvPr/>
        </p:nvSpPr>
        <p:spPr>
          <a:xfrm>
            <a:off x="889000" y="939165"/>
            <a:ext cx="2707640"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（三）风险评估工具化</a:t>
            </a:r>
            <a:endParaRPr lang="zh-CN" altLang="en-US" sz="1800" b="1" dirty="0">
              <a:solidFill>
                <a:schemeClr val="bg1"/>
              </a:solidFill>
              <a:latin typeface="微软雅黑" panose="020B0503020204020204" charset="-122"/>
              <a:ea typeface="微软雅黑" panose="020B0503020204020204" charset="-122"/>
              <a:sym typeface="+mn-ea"/>
            </a:endParaRPr>
          </a:p>
        </p:txBody>
      </p:sp>
      <p:grpSp>
        <p:nvGrpSpPr>
          <p:cNvPr id="5" name="组合 4"/>
          <p:cNvGrpSpPr/>
          <p:nvPr/>
        </p:nvGrpSpPr>
        <p:grpSpPr>
          <a:xfrm>
            <a:off x="6536055" y="1360170"/>
            <a:ext cx="4846320" cy="4857750"/>
            <a:chOff x="6797" y="1761"/>
            <a:chExt cx="8590" cy="8610"/>
          </a:xfrm>
        </p:grpSpPr>
        <p:pic>
          <p:nvPicPr>
            <p:cNvPr id="107" name="图片 106"/>
            <p:cNvPicPr/>
            <p:nvPr/>
          </p:nvPicPr>
          <p:blipFill>
            <a:blip r:embed="rId1"/>
            <a:srcRect l="32734" t="16306" r="14366" b="3972"/>
            <a:stretch>
              <a:fillRect/>
            </a:stretch>
          </p:blipFill>
          <p:spPr>
            <a:xfrm>
              <a:off x="6797" y="1761"/>
              <a:ext cx="8591" cy="8610"/>
            </a:xfrm>
            <a:prstGeom prst="rect">
              <a:avLst/>
            </a:prstGeom>
            <a:noFill/>
            <a:ln w="9525">
              <a:noFill/>
            </a:ln>
          </p:spPr>
        </p:pic>
        <p:sp>
          <p:nvSpPr>
            <p:cNvPr id="3" name="矩形 2"/>
            <p:cNvSpPr/>
            <p:nvPr/>
          </p:nvSpPr>
          <p:spPr>
            <a:xfrm>
              <a:off x="6797" y="1761"/>
              <a:ext cx="1647" cy="2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6" name="TextBox 6"/>
          <p:cNvSpPr txBox="1"/>
          <p:nvPr>
            <p:custDataLst>
              <p:tags r:id="rId2"/>
            </p:custDataLst>
          </p:nvPr>
        </p:nvSpPr>
        <p:spPr>
          <a:xfrm>
            <a:off x="1187450" y="1721485"/>
            <a:ext cx="5200650" cy="4374515"/>
          </a:xfrm>
          <a:prstGeom prst="rect">
            <a:avLst/>
          </a:prstGeom>
          <a:noFill/>
        </p:spPr>
        <p:txBody>
          <a:bodyPr wrap="square" rtlCol="0">
            <a:spAutoFit/>
          </a:bodyPr>
          <a:p>
            <a:pPr indent="457200" fontAlgn="auto">
              <a:lnSpc>
                <a:spcPct val="150000"/>
              </a:lnSpc>
              <a:spcBef>
                <a:spcPts val="0"/>
              </a:spcBef>
              <a:spcAft>
                <a:spcPts val="1000"/>
              </a:spcAft>
            </a:pPr>
            <a:r>
              <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大数据技术发展为互联网小额贷款公司在风险防范上提供工具，互联网小额贷款公司借助庞大的数据库收集相关小微信贷数据，常握小微信贷的非财务信息，并综合社会征信系统，准确地判断贷款客户的还款能力，通过适度的溢价贷款覆盖借款人的信用风险，为互联网小额贷款业务决策的科学性和准确性提供保证。</a:t>
            </a:r>
            <a:endPar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a:p>
            <a:pPr indent="457200" fontAlgn="auto">
              <a:lnSpc>
                <a:spcPct val="150000"/>
              </a:lnSpc>
              <a:spcBef>
                <a:spcPts val="0"/>
              </a:spcBef>
              <a:spcAft>
                <a:spcPts val="1000"/>
              </a:spcAft>
            </a:pPr>
            <a:r>
              <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当前日益完善的大数据系统为信贷决策提供强有力的依据，为互联网小额贷款业务的预警及信贷业务的全流程风险管理提供智能化管理工具。</a:t>
            </a:r>
            <a:endPar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ipe(left)">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additive="base">
                                        <p:cTn id="21"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2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四、网络小贷区域分级</a:t>
            </a:r>
            <a:endParaRPr lang="zh-CN" altLang="en-US"/>
          </a:p>
        </p:txBody>
      </p:sp>
      <p:grpSp>
        <p:nvGrpSpPr>
          <p:cNvPr id="20" name="组合 19"/>
          <p:cNvGrpSpPr/>
          <p:nvPr/>
        </p:nvGrpSpPr>
        <p:grpSpPr>
          <a:xfrm>
            <a:off x="955675" y="1661795"/>
            <a:ext cx="3959860" cy="4029075"/>
            <a:chOff x="1505" y="2617"/>
            <a:chExt cx="6236" cy="6345"/>
          </a:xfrm>
        </p:grpSpPr>
        <p:sp>
          <p:nvSpPr>
            <p:cNvPr id="4" name="TextBox 6"/>
            <p:cNvSpPr txBox="1"/>
            <p:nvPr>
              <p:custDataLst>
                <p:tags r:id="rId1"/>
              </p:custDataLst>
            </p:nvPr>
          </p:nvSpPr>
          <p:spPr>
            <a:xfrm>
              <a:off x="1505" y="5548"/>
              <a:ext cx="6236" cy="3415"/>
            </a:xfrm>
            <a:prstGeom prst="rect">
              <a:avLst/>
            </a:prstGeom>
            <a:noFill/>
          </p:spPr>
          <p:txBody>
            <a:bodyPr wrap="square" rtlCol="0">
              <a:spAutoFit/>
            </a:bodyPr>
            <a:p>
              <a:pPr indent="0" fontAlgn="auto">
                <a:lnSpc>
                  <a:spcPct val="150000"/>
                </a:lnSpc>
                <a:spcBef>
                  <a:spcPts val="0"/>
                </a:spcBef>
                <a:spcAft>
                  <a:spcPts val="1000"/>
                </a:spcAft>
              </a:pPr>
              <a:r>
                <a:rPr lang="en-US"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经营范围等同于现阶段的网络小贷，可通过互联网在全国范围内开展小额贷款业务。这类机构不设线下分支机构，须在线上完成贷款全业务流程，不允许线下放款。</a:t>
              </a:r>
              <a:endParaRPr lang="en-US"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p:txBody>
        </p:sp>
        <p:grpSp>
          <p:nvGrpSpPr>
            <p:cNvPr id="7" name="组合 6"/>
            <p:cNvGrpSpPr/>
            <p:nvPr/>
          </p:nvGrpSpPr>
          <p:grpSpPr>
            <a:xfrm>
              <a:off x="3837" y="2617"/>
              <a:ext cx="1572" cy="1564"/>
              <a:chOff x="3551" y="3394"/>
              <a:chExt cx="1572" cy="1564"/>
            </a:xfrm>
          </p:grpSpPr>
          <p:sp>
            <p:nvSpPr>
              <p:cNvPr id="3" name="任意多边形1"/>
              <p:cNvSpPr/>
              <p:nvPr>
                <p:custDataLst>
                  <p:tags r:id="rId2"/>
                </p:custDataLst>
              </p:nvPr>
            </p:nvSpPr>
            <p:spPr>
              <a:xfrm>
                <a:off x="3551" y="3394"/>
                <a:ext cx="1572" cy="1564"/>
              </a:xfrm>
              <a:custGeom>
                <a:avLst/>
                <a:gdLst>
                  <a:gd name="connsiteX0" fmla="*/ 635815 w 635815"/>
                  <a:gd name="connsiteY0" fmla="*/ 0 h 632506"/>
                  <a:gd name="connsiteX1" fmla="*/ 635815 w 635815"/>
                  <a:gd name="connsiteY1" fmla="*/ 431673 h 632506"/>
                  <a:gd name="connsiteX2" fmla="*/ 317908 w 635815"/>
                  <a:gd name="connsiteY2" fmla="*/ 632506 h 632506"/>
                  <a:gd name="connsiteX3" fmla="*/ 0 w 635815"/>
                  <a:gd name="connsiteY3" fmla="*/ 431673 h 632506"/>
                  <a:gd name="connsiteX4" fmla="*/ 2 w 635815"/>
                  <a:gd name="connsiteY4" fmla="*/ 3 h 632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815" h="632506">
                    <a:moveTo>
                      <a:pt x="635815" y="0"/>
                    </a:moveTo>
                    <a:lnTo>
                      <a:pt x="635815" y="431673"/>
                    </a:lnTo>
                    <a:lnTo>
                      <a:pt x="317908" y="632506"/>
                    </a:lnTo>
                    <a:lnTo>
                      <a:pt x="0" y="431673"/>
                    </a:lnTo>
                    <a:lnTo>
                      <a:pt x="2" y="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800"/>
              </a:p>
            </p:txBody>
          </p:sp>
          <p:sp>
            <p:nvSpPr>
              <p:cNvPr id="162" name="流程图: 接点 161"/>
              <p:cNvSpPr/>
              <p:nvPr>
                <p:custDataLst>
                  <p:tags r:id="rId3"/>
                </p:custDataLst>
              </p:nvPr>
            </p:nvSpPr>
            <p:spPr>
              <a:xfrm>
                <a:off x="3946" y="3701"/>
                <a:ext cx="781" cy="781"/>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sz="1200" b="1">
                  <a:solidFill>
                    <a:schemeClr val="tx1"/>
                  </a:solidFill>
                </a:endParaRPr>
              </a:p>
            </p:txBody>
          </p:sp>
        </p:grpSp>
        <p:sp>
          <p:nvSpPr>
            <p:cNvPr id="9" name="文本框 7"/>
            <p:cNvSpPr txBox="1"/>
            <p:nvPr/>
          </p:nvSpPr>
          <p:spPr>
            <a:xfrm>
              <a:off x="1505" y="4301"/>
              <a:ext cx="6236" cy="1016"/>
            </a:xfrm>
            <a:prstGeom prst="rect">
              <a:avLst/>
            </a:prstGeom>
            <a:noFill/>
            <a:ln>
              <a:solidFill>
                <a:schemeClr val="accent6">
                  <a:lumMod val="60000"/>
                  <a:lumOff val="40000"/>
                </a:schemeClr>
              </a:solidFill>
              <a:prstDash val="sysDash"/>
            </a:ln>
          </p:spPr>
          <p:txBody>
            <a:bodyPr wrap="square" rtlCol="0">
              <a:spAutoFit/>
            </a:bodyPr>
            <a:p>
              <a:pPr marL="0" indent="0" algn="ctr" fontAlgn="auto">
                <a:lnSpc>
                  <a:spcPct val="100000"/>
                </a:lnSpc>
                <a:buFont typeface="Wingdings" panose="05000000000000000000" charset="0"/>
                <a:buNone/>
                <a:extLst>
                  <a:ext uri="{35155182-B16C-46BC-9424-99874614C6A1}">
                    <wpsdc:marlchars xmlns:wpsdc="http://www.wps.cn/officeDocument/2017/drawingmlCustomData" val="0" checksum="0"/>
                  </a:ext>
                </a:extLst>
              </a:pPr>
              <a:r>
                <a:rPr lang="zh-CN" altLang="en-US" sz="1800" b="1" dirty="0">
                  <a:solidFill>
                    <a:schemeClr val="accent1"/>
                  </a:solidFill>
                  <a:latin typeface="微软雅黑" panose="020B0503020204020204" charset="-122"/>
                  <a:ea typeface="微软雅黑" panose="020B0503020204020204" charset="-122"/>
                </a:rPr>
                <a:t>全国经营</a:t>
              </a:r>
              <a:endParaRPr lang="zh-CN" altLang="en-US" sz="1800" b="1" dirty="0">
                <a:solidFill>
                  <a:schemeClr val="accent1"/>
                </a:solidFill>
                <a:latin typeface="微软雅黑" panose="020B0503020204020204" charset="-122"/>
                <a:ea typeface="微软雅黑" panose="020B0503020204020204" charset="-122"/>
              </a:endParaRPr>
            </a:p>
            <a:p>
              <a:pPr marL="0" indent="0" algn="ctr" fontAlgn="auto">
                <a:lnSpc>
                  <a:spcPct val="100000"/>
                </a:lnSpc>
                <a:buFont typeface="Wingdings" panose="05000000000000000000" charset="0"/>
                <a:buNone/>
                <a:extLst>
                  <a:ext uri="{35155182-B16C-46BC-9424-99874614C6A1}">
                    <wpsdc:marlchars xmlns:wpsdc="http://www.wps.cn/officeDocument/2017/drawingmlCustomData" val="0" checksum="0"/>
                  </a:ext>
                </a:extLst>
              </a:pPr>
              <a:r>
                <a:rPr lang="zh-CN" altLang="en-US" sz="1800" b="1" dirty="0">
                  <a:solidFill>
                    <a:schemeClr val="accent1"/>
                  </a:solidFill>
                  <a:latin typeface="微软雅黑" panose="020B0503020204020204" charset="-122"/>
                  <a:ea typeface="微软雅黑" panose="020B0503020204020204" charset="-122"/>
                </a:rPr>
                <a:t>（纯线上）</a:t>
              </a:r>
              <a:endParaRPr lang="zh-CN" altLang="en-US" sz="1800" b="1" dirty="0">
                <a:solidFill>
                  <a:schemeClr val="accent1"/>
                </a:solidFill>
                <a:latin typeface="微软雅黑" panose="020B0503020204020204" charset="-122"/>
                <a:ea typeface="微软雅黑" panose="020B0503020204020204" charset="-122"/>
              </a:endParaRPr>
            </a:p>
          </p:txBody>
        </p:sp>
      </p:grpSp>
      <p:grpSp>
        <p:nvGrpSpPr>
          <p:cNvPr id="21" name="组合 20"/>
          <p:cNvGrpSpPr/>
          <p:nvPr/>
        </p:nvGrpSpPr>
        <p:grpSpPr>
          <a:xfrm>
            <a:off x="5463540" y="1661795"/>
            <a:ext cx="2530475" cy="4029075"/>
            <a:chOff x="8604" y="2617"/>
            <a:chExt cx="3985" cy="6345"/>
          </a:xfrm>
        </p:grpSpPr>
        <p:sp>
          <p:nvSpPr>
            <p:cNvPr id="10" name="TextBox 6"/>
            <p:cNvSpPr txBox="1"/>
            <p:nvPr>
              <p:custDataLst>
                <p:tags r:id="rId4"/>
              </p:custDataLst>
            </p:nvPr>
          </p:nvSpPr>
          <p:spPr>
            <a:xfrm>
              <a:off x="8604" y="5548"/>
              <a:ext cx="3970" cy="3415"/>
            </a:xfrm>
            <a:prstGeom prst="rect">
              <a:avLst/>
            </a:prstGeom>
            <a:noFill/>
          </p:spPr>
          <p:txBody>
            <a:bodyPr wrap="square" rtlCol="0">
              <a:spAutoFit/>
            </a:bodyPr>
            <a:p>
              <a:pPr indent="0" fontAlgn="auto">
                <a:lnSpc>
                  <a:spcPct val="150000"/>
                </a:lnSpc>
                <a:spcBef>
                  <a:spcPts val="0"/>
                </a:spcBef>
                <a:spcAft>
                  <a:spcPts val="1000"/>
                </a:spcAft>
              </a:pPr>
              <a:r>
                <a:rPr lang="en-US"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可通过互联网在全国范围内开展纯线上业务，也可在分支机构在所在地开展线下放贷业务。</a:t>
              </a:r>
              <a:endParaRPr lang="en-US"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p:txBody>
        </p:sp>
        <p:grpSp>
          <p:nvGrpSpPr>
            <p:cNvPr id="11" name="组合 10"/>
            <p:cNvGrpSpPr/>
            <p:nvPr/>
          </p:nvGrpSpPr>
          <p:grpSpPr>
            <a:xfrm>
              <a:off x="9819" y="2617"/>
              <a:ext cx="1572" cy="1564"/>
              <a:chOff x="3551" y="3394"/>
              <a:chExt cx="1572" cy="1564"/>
            </a:xfrm>
          </p:grpSpPr>
          <p:sp>
            <p:nvSpPr>
              <p:cNvPr id="12" name="任意多边形1"/>
              <p:cNvSpPr/>
              <p:nvPr>
                <p:custDataLst>
                  <p:tags r:id="rId5"/>
                </p:custDataLst>
              </p:nvPr>
            </p:nvSpPr>
            <p:spPr>
              <a:xfrm>
                <a:off x="3551" y="3394"/>
                <a:ext cx="1572" cy="1564"/>
              </a:xfrm>
              <a:custGeom>
                <a:avLst/>
                <a:gdLst>
                  <a:gd name="connsiteX0" fmla="*/ 635815 w 635815"/>
                  <a:gd name="connsiteY0" fmla="*/ 0 h 632506"/>
                  <a:gd name="connsiteX1" fmla="*/ 635815 w 635815"/>
                  <a:gd name="connsiteY1" fmla="*/ 431673 h 632506"/>
                  <a:gd name="connsiteX2" fmla="*/ 317908 w 635815"/>
                  <a:gd name="connsiteY2" fmla="*/ 632506 h 632506"/>
                  <a:gd name="connsiteX3" fmla="*/ 0 w 635815"/>
                  <a:gd name="connsiteY3" fmla="*/ 431673 h 632506"/>
                  <a:gd name="connsiteX4" fmla="*/ 2 w 635815"/>
                  <a:gd name="connsiteY4" fmla="*/ 3 h 632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815" h="632506">
                    <a:moveTo>
                      <a:pt x="635815" y="0"/>
                    </a:moveTo>
                    <a:lnTo>
                      <a:pt x="635815" y="431673"/>
                    </a:lnTo>
                    <a:lnTo>
                      <a:pt x="317908" y="632506"/>
                    </a:lnTo>
                    <a:lnTo>
                      <a:pt x="0" y="431673"/>
                    </a:lnTo>
                    <a:lnTo>
                      <a:pt x="2" y="3"/>
                    </a:lnTo>
                    <a:close/>
                  </a:path>
                </a:pathLst>
              </a:custGeom>
              <a:solidFill>
                <a:srgbClr val="6184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800"/>
              </a:p>
            </p:txBody>
          </p:sp>
          <p:sp>
            <p:nvSpPr>
              <p:cNvPr id="13" name="流程图: 接点 161"/>
              <p:cNvSpPr/>
              <p:nvPr>
                <p:custDataLst>
                  <p:tags r:id="rId6"/>
                </p:custDataLst>
              </p:nvPr>
            </p:nvSpPr>
            <p:spPr>
              <a:xfrm>
                <a:off x="3946" y="3701"/>
                <a:ext cx="781" cy="781"/>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grpSp>
        <p:sp>
          <p:nvSpPr>
            <p:cNvPr id="14" name="文本框 7"/>
            <p:cNvSpPr txBox="1"/>
            <p:nvPr/>
          </p:nvSpPr>
          <p:spPr>
            <a:xfrm>
              <a:off x="8621" y="4301"/>
              <a:ext cx="3969" cy="1016"/>
            </a:xfrm>
            <a:prstGeom prst="rect">
              <a:avLst/>
            </a:prstGeom>
            <a:noFill/>
            <a:ln>
              <a:solidFill>
                <a:schemeClr val="accent6">
                  <a:lumMod val="60000"/>
                  <a:lumOff val="40000"/>
                </a:schemeClr>
              </a:solidFill>
              <a:prstDash val="sysDash"/>
            </a:ln>
          </p:spPr>
          <p:txBody>
            <a:bodyPr wrap="square" rtlCol="0">
              <a:spAutoFit/>
            </a:bodyPr>
            <a:p>
              <a:pPr marL="0" indent="0" algn="ctr" fontAlgn="auto">
                <a:lnSpc>
                  <a:spcPct val="100000"/>
                </a:lnSpc>
                <a:buFont typeface="Wingdings" panose="05000000000000000000" charset="0"/>
                <a:buNone/>
                <a:extLst>
                  <a:ext uri="{35155182-B16C-46BC-9424-99874614C6A1}">
                    <wpsdc:marlchars xmlns:wpsdc="http://www.wps.cn/officeDocument/2017/drawingmlCustomData" val="0" checksum="0"/>
                  </a:ext>
                </a:extLst>
              </a:pPr>
              <a:r>
                <a:rPr lang="zh-CN" altLang="en-US" sz="1800" b="1" dirty="0">
                  <a:solidFill>
                    <a:schemeClr val="accent1"/>
                  </a:solidFill>
                  <a:latin typeface="微软雅黑" panose="020B0503020204020204" charset="-122"/>
                  <a:ea typeface="微软雅黑" panose="020B0503020204020204" charset="-122"/>
                </a:rPr>
                <a:t>跨省经营</a:t>
              </a:r>
              <a:endParaRPr lang="zh-CN" altLang="en-US" sz="1800" b="1" dirty="0">
                <a:solidFill>
                  <a:schemeClr val="accent1"/>
                </a:solidFill>
                <a:latin typeface="微软雅黑" panose="020B0503020204020204" charset="-122"/>
                <a:ea typeface="微软雅黑" panose="020B0503020204020204" charset="-122"/>
              </a:endParaRPr>
            </a:p>
            <a:p>
              <a:pPr marL="0" indent="0" algn="ctr" fontAlgn="auto">
                <a:lnSpc>
                  <a:spcPct val="100000"/>
                </a:lnSpc>
                <a:buFont typeface="Wingdings" panose="05000000000000000000" charset="0"/>
                <a:buNone/>
                <a:extLst>
                  <a:ext uri="{35155182-B16C-46BC-9424-99874614C6A1}">
                    <wpsdc:marlchars xmlns:wpsdc="http://www.wps.cn/officeDocument/2017/drawingmlCustomData" val="0" checksum="0"/>
                  </a:ext>
                </a:extLst>
              </a:pPr>
              <a:r>
                <a:rPr lang="zh-CN" altLang="en-US" sz="1800" b="1" dirty="0">
                  <a:solidFill>
                    <a:schemeClr val="accent1"/>
                  </a:solidFill>
                  <a:latin typeface="微软雅黑" panose="020B0503020204020204" charset="-122"/>
                  <a:ea typeface="微软雅黑" panose="020B0503020204020204" charset="-122"/>
                </a:rPr>
                <a:t>（线上线下）</a:t>
              </a:r>
              <a:endParaRPr lang="zh-CN" altLang="en-US" sz="1800" b="1" dirty="0">
                <a:solidFill>
                  <a:schemeClr val="accent1"/>
                </a:solidFill>
                <a:latin typeface="微软雅黑" panose="020B0503020204020204" charset="-122"/>
                <a:ea typeface="微软雅黑" panose="020B0503020204020204" charset="-122"/>
              </a:endParaRPr>
            </a:p>
          </p:txBody>
        </p:sp>
      </p:grpSp>
      <p:grpSp>
        <p:nvGrpSpPr>
          <p:cNvPr id="22" name="组合 21"/>
          <p:cNvGrpSpPr/>
          <p:nvPr/>
        </p:nvGrpSpPr>
        <p:grpSpPr>
          <a:xfrm>
            <a:off x="8542655" y="1661795"/>
            <a:ext cx="2530475" cy="3613785"/>
            <a:chOff x="13453" y="2617"/>
            <a:chExt cx="3985" cy="5691"/>
          </a:xfrm>
        </p:grpSpPr>
        <p:sp>
          <p:nvSpPr>
            <p:cNvPr id="15" name="TextBox 6"/>
            <p:cNvSpPr txBox="1"/>
            <p:nvPr>
              <p:custDataLst>
                <p:tags r:id="rId7"/>
              </p:custDataLst>
            </p:nvPr>
          </p:nvSpPr>
          <p:spPr>
            <a:xfrm>
              <a:off x="13453" y="5548"/>
              <a:ext cx="3970" cy="2761"/>
            </a:xfrm>
            <a:prstGeom prst="rect">
              <a:avLst/>
            </a:prstGeom>
            <a:noFill/>
          </p:spPr>
          <p:txBody>
            <a:bodyPr wrap="square" rtlCol="0">
              <a:spAutoFit/>
            </a:bodyPr>
            <a:p>
              <a:pPr indent="0" fontAlgn="auto">
                <a:lnSpc>
                  <a:spcPct val="150000"/>
                </a:lnSpc>
                <a:spcBef>
                  <a:spcPts val="0"/>
                </a:spcBef>
                <a:spcAft>
                  <a:spcPts val="1000"/>
                </a:spcAft>
              </a:pPr>
              <a:r>
                <a:rPr lang="en-US"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在经营地（与注册地一致）开展小额放贷业务，线上线下均可，但线上业务不出省。</a:t>
              </a:r>
              <a:endParaRPr lang="en-US"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p:txBody>
        </p:sp>
        <p:grpSp>
          <p:nvGrpSpPr>
            <p:cNvPr id="16" name="组合 15"/>
            <p:cNvGrpSpPr/>
            <p:nvPr/>
          </p:nvGrpSpPr>
          <p:grpSpPr>
            <a:xfrm>
              <a:off x="14668" y="2617"/>
              <a:ext cx="1572" cy="1564"/>
              <a:chOff x="3551" y="3394"/>
              <a:chExt cx="1572" cy="1564"/>
            </a:xfrm>
          </p:grpSpPr>
          <p:sp>
            <p:nvSpPr>
              <p:cNvPr id="17" name="任意多边形1"/>
              <p:cNvSpPr/>
              <p:nvPr>
                <p:custDataLst>
                  <p:tags r:id="rId8"/>
                </p:custDataLst>
              </p:nvPr>
            </p:nvSpPr>
            <p:spPr>
              <a:xfrm>
                <a:off x="3551" y="3394"/>
                <a:ext cx="1572" cy="1564"/>
              </a:xfrm>
              <a:custGeom>
                <a:avLst/>
                <a:gdLst>
                  <a:gd name="connsiteX0" fmla="*/ 635815 w 635815"/>
                  <a:gd name="connsiteY0" fmla="*/ 0 h 632506"/>
                  <a:gd name="connsiteX1" fmla="*/ 635815 w 635815"/>
                  <a:gd name="connsiteY1" fmla="*/ 431673 h 632506"/>
                  <a:gd name="connsiteX2" fmla="*/ 317908 w 635815"/>
                  <a:gd name="connsiteY2" fmla="*/ 632506 h 632506"/>
                  <a:gd name="connsiteX3" fmla="*/ 0 w 635815"/>
                  <a:gd name="connsiteY3" fmla="*/ 431673 h 632506"/>
                  <a:gd name="connsiteX4" fmla="*/ 2 w 635815"/>
                  <a:gd name="connsiteY4" fmla="*/ 3 h 632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815" h="632506">
                    <a:moveTo>
                      <a:pt x="635815" y="0"/>
                    </a:moveTo>
                    <a:lnTo>
                      <a:pt x="635815" y="431673"/>
                    </a:lnTo>
                    <a:lnTo>
                      <a:pt x="317908" y="632506"/>
                    </a:lnTo>
                    <a:lnTo>
                      <a:pt x="0" y="431673"/>
                    </a:lnTo>
                    <a:lnTo>
                      <a:pt x="2" y="3"/>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sz="1800"/>
              </a:p>
            </p:txBody>
          </p:sp>
          <p:sp>
            <p:nvSpPr>
              <p:cNvPr id="18" name="流程图: 接点 161"/>
              <p:cNvSpPr/>
              <p:nvPr>
                <p:custDataLst>
                  <p:tags r:id="rId9"/>
                </p:custDataLst>
              </p:nvPr>
            </p:nvSpPr>
            <p:spPr>
              <a:xfrm>
                <a:off x="3946" y="3701"/>
                <a:ext cx="781" cy="781"/>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grpSp>
        <p:sp>
          <p:nvSpPr>
            <p:cNvPr id="19" name="文本框 7"/>
            <p:cNvSpPr txBox="1"/>
            <p:nvPr/>
          </p:nvSpPr>
          <p:spPr>
            <a:xfrm>
              <a:off x="13470" y="4301"/>
              <a:ext cx="3969" cy="1016"/>
            </a:xfrm>
            <a:prstGeom prst="rect">
              <a:avLst/>
            </a:prstGeom>
            <a:noFill/>
            <a:ln>
              <a:solidFill>
                <a:schemeClr val="accent6">
                  <a:lumMod val="60000"/>
                  <a:lumOff val="40000"/>
                </a:schemeClr>
              </a:solidFill>
              <a:prstDash val="sysDash"/>
            </a:ln>
          </p:spPr>
          <p:txBody>
            <a:bodyPr wrap="square" rtlCol="0">
              <a:spAutoFit/>
            </a:bodyPr>
            <a:p>
              <a:pPr marL="0" indent="0" algn="ctr" fontAlgn="auto">
                <a:lnSpc>
                  <a:spcPct val="100000"/>
                </a:lnSpc>
                <a:buFont typeface="Wingdings" panose="05000000000000000000" charset="0"/>
                <a:buNone/>
                <a:extLst>
                  <a:ext uri="{35155182-B16C-46BC-9424-99874614C6A1}">
                    <wpsdc:marlchars xmlns:wpsdc="http://www.wps.cn/officeDocument/2017/drawingmlCustomData" val="0" checksum="0"/>
                  </a:ext>
                </a:extLst>
              </a:pPr>
              <a:r>
                <a:rPr lang="zh-CN" altLang="en-US" sz="1800" b="1" dirty="0">
                  <a:solidFill>
                    <a:schemeClr val="accent1"/>
                  </a:solidFill>
                  <a:latin typeface="微软雅黑" panose="020B0503020204020204" charset="-122"/>
                  <a:ea typeface="微软雅黑" panose="020B0503020204020204" charset="-122"/>
                </a:rPr>
                <a:t>单一省级经营</a:t>
              </a:r>
              <a:endParaRPr lang="zh-CN" altLang="en-US" sz="1800" b="1" dirty="0">
                <a:solidFill>
                  <a:schemeClr val="accent1"/>
                </a:solidFill>
                <a:latin typeface="微软雅黑" panose="020B0503020204020204" charset="-122"/>
                <a:ea typeface="微软雅黑" panose="020B0503020204020204" charset="-122"/>
              </a:endParaRPr>
            </a:p>
            <a:p>
              <a:pPr marL="0" indent="0" algn="ctr" fontAlgn="auto">
                <a:lnSpc>
                  <a:spcPct val="100000"/>
                </a:lnSpc>
                <a:buFont typeface="Wingdings" panose="05000000000000000000" charset="0"/>
                <a:buNone/>
                <a:extLst>
                  <a:ext uri="{35155182-B16C-46BC-9424-99874614C6A1}">
                    <wpsdc:marlchars xmlns:wpsdc="http://www.wps.cn/officeDocument/2017/drawingmlCustomData" val="0" checksum="0"/>
                  </a:ext>
                </a:extLst>
              </a:pPr>
              <a:r>
                <a:rPr lang="zh-CN" altLang="en-US" sz="1800" b="1" dirty="0">
                  <a:solidFill>
                    <a:schemeClr val="accent1"/>
                  </a:solidFill>
                  <a:latin typeface="微软雅黑" panose="020B0503020204020204" charset="-122"/>
                  <a:ea typeface="微软雅黑" panose="020B0503020204020204" charset="-122"/>
                </a:rPr>
                <a:t>（线上线下）</a:t>
              </a:r>
              <a:endParaRPr lang="zh-CN" altLang="en-US" sz="1800" b="1" dirty="0">
                <a:solidFill>
                  <a:schemeClr val="accent1"/>
                </a:solidFill>
                <a:latin typeface="微软雅黑" panose="020B0503020204020204" charset="-122"/>
                <a:ea typeface="微软雅黑" panose="020B0503020204020204" charset="-122"/>
              </a:endParaRPr>
            </a:p>
          </p:txBody>
        </p:sp>
      </p:gr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0-#ppt_w/2"/>
                                          </p:val>
                                        </p:tav>
                                        <p:tav tm="100000">
                                          <p:val>
                                            <p:strVal val="#ppt_x"/>
                                          </p:val>
                                        </p:tav>
                                      </p:tavLst>
                                    </p:anim>
                                    <p:anim calcmode="lin" valueType="num">
                                      <p:cBhvr additive="base">
                                        <p:cTn id="16"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c849740b-2724-488e-a9ad-bcd156c1d39b}"/>
  <p:tag name="KSO_WM_UNIT_TYPE" val="i"/>
</p:tagLst>
</file>

<file path=ppt/tags/tag1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xml><?xml version="1.0" encoding="utf-8"?>
<p:tagLst xmlns:p="http://schemas.openxmlformats.org/presentationml/2006/main">
  <p:tag name="KSO_WM_UNIT_FILL_FORE_SCHEMECOLOR_INDEX_BRIGHTNESS" val="0.8"/>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UNIT_FILL_FORE_SCHEMECOLOR_INDEX_BRIGHTNESS" val="0.8"/>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UNIT_FILL_FORE_SCHEMECOLOR_INDEX_BRIGHTNESS" val="0.8"/>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xml><?xml version="1.0" encoding="utf-8"?>
<p:tagLst xmlns:p="http://schemas.openxmlformats.org/presentationml/2006/main">
  <p:tag name="KSO_WM_UNIT_FILL_FORE_SCHEMECOLOR_INDEX_BRIGHTNESS" val="0.8"/>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xml><?xml version="1.0" encoding="utf-8"?>
<p:tagLst xmlns:p="http://schemas.openxmlformats.org/presentationml/2006/main">
  <p:tag name="KSO_WM_UNIT_FILL_FORE_SCHEMECOLOR_INDEX_BRIGHTNESS" val="0.8"/>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861e1ca8-5140-4ebb-979f-fa152c8fb128}"/>
  <p:tag name="KSO_WM_UNIT_TYPE" val="i"/>
</p:tagLst>
</file>

<file path=ppt/tags/tag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xml><?xml version="1.0" encoding="utf-8"?>
<p:tagLst xmlns:p="http://schemas.openxmlformats.org/presentationml/2006/main">
  <p:tag name="KSO_WM_UNIT_FILL_FORE_SCHEMECOLOR_INDEX_BRIGHTNESS" val="0.8"/>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xml><?xml version="1.0" encoding="utf-8"?>
<p:tagLst xmlns:p="http://schemas.openxmlformats.org/presentationml/2006/main">
  <p:tag name="KSO_WM_UNIT_FILL_FORE_SCHEMECOLOR_INDEX_BRIGHTNESS" val="0.8"/>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xml><?xml version="1.0" encoding="utf-8"?>
<p:tagLst xmlns:p="http://schemas.openxmlformats.org/presentationml/2006/main">
  <p:tag name="KSO_WM_UNIT_FILL_FORE_SCHEMECOLOR_INDEX_BRIGHTNESS" val="0.8"/>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c849740b-2724-488e-a9ad-bcd156c1d39b}"/>
  <p:tag name="KSO_WM_UNIT_TYPE" val="i"/>
</p:tagLst>
</file>

<file path=ppt/tags/tag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19500_2*l_h_i*1_1_1"/>
  <p:tag name="KSO_WM_TEMPLATE_CATEGORY" val="diagram"/>
  <p:tag name="KSO_WM_TEMPLATE_INDEX" val="20219500"/>
  <p:tag name="KSO_WM_UNIT_LAYERLEVEL" val="1_1_1"/>
  <p:tag name="KSO_WM_TAG_VERSION" val="1.0"/>
  <p:tag name="KSO_WM_BEAUTIFY_FLAG" val="#wm#"/>
  <p:tag name="KSO_WM_CHIP_GROUPID" val="60bed0674737e0f4c1ebe874"/>
  <p:tag name="KSO_WM_CHIP_XID" val="60bed0674737e0f4c1ebe875"/>
  <p:tag name="KSO_WM_ASSEMBLE_CHIP_INDEX" val="706ba9ee9aa04859827e54e8817ea0c9"/>
  <p:tag name="KSO_WM_UNIT_VALUE" val="4"/>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19500_2*l_h_i*1_1_2"/>
  <p:tag name="KSO_WM_TEMPLATE_CATEGORY" val="diagram"/>
  <p:tag name="KSO_WM_TEMPLATE_INDEX" val="20219500"/>
  <p:tag name="KSO_WM_UNIT_LAYERLEVEL" val="1_1_1"/>
  <p:tag name="KSO_WM_TAG_VERSION" val="1.0"/>
  <p:tag name="KSO_WM_BEAUTIFY_FLAG" val="#wm#"/>
  <p:tag name="KSO_WM_CHIP_GROUPID" val="60bed0674737e0f4c1ebe874"/>
  <p:tag name="KSO_WM_CHIP_XID" val="60bed0674737e0f4c1ebe875"/>
  <p:tag name="KSO_WM_ASSEMBLE_CHIP_INDEX" val="706ba9ee9aa04859827e54e8817ea0c9"/>
  <p:tag name="KSO_WM_UNIT_VALUE" val="1"/>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19500_2*l_h_i*1_1_1"/>
  <p:tag name="KSO_WM_TEMPLATE_CATEGORY" val="diagram"/>
  <p:tag name="KSO_WM_TEMPLATE_INDEX" val="20219500"/>
  <p:tag name="KSO_WM_UNIT_LAYERLEVEL" val="1_1_1"/>
  <p:tag name="KSO_WM_TAG_VERSION" val="1.0"/>
  <p:tag name="KSO_WM_BEAUTIFY_FLAG" val="#wm#"/>
  <p:tag name="KSO_WM_CHIP_GROUPID" val="60bed0674737e0f4c1ebe874"/>
  <p:tag name="KSO_WM_CHIP_XID" val="60bed0674737e0f4c1ebe875"/>
  <p:tag name="KSO_WM_ASSEMBLE_CHIP_INDEX" val="706ba9ee9aa04859827e54e8817ea0c9"/>
  <p:tag name="KSO_WM_UNIT_VALUE" val="4"/>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19500_2*l_h_i*1_1_2"/>
  <p:tag name="KSO_WM_TEMPLATE_CATEGORY" val="diagram"/>
  <p:tag name="KSO_WM_TEMPLATE_INDEX" val="20219500"/>
  <p:tag name="KSO_WM_UNIT_LAYERLEVEL" val="1_1_1"/>
  <p:tag name="KSO_WM_TAG_VERSION" val="1.0"/>
  <p:tag name="KSO_WM_BEAUTIFY_FLAG" val="#wm#"/>
  <p:tag name="KSO_WM_CHIP_GROUPID" val="60bed0674737e0f4c1ebe874"/>
  <p:tag name="KSO_WM_CHIP_XID" val="60bed0674737e0f4c1ebe875"/>
  <p:tag name="KSO_WM_ASSEMBLE_CHIP_INDEX" val="706ba9ee9aa04859827e54e8817ea0c9"/>
  <p:tag name="KSO_WM_UNIT_VALUE" val="1"/>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19500_2*l_h_i*1_1_1"/>
  <p:tag name="KSO_WM_TEMPLATE_CATEGORY" val="diagram"/>
  <p:tag name="KSO_WM_TEMPLATE_INDEX" val="20219500"/>
  <p:tag name="KSO_WM_UNIT_LAYERLEVEL" val="1_1_1"/>
  <p:tag name="KSO_WM_TAG_VERSION" val="1.0"/>
  <p:tag name="KSO_WM_BEAUTIFY_FLAG" val="#wm#"/>
  <p:tag name="KSO_WM_CHIP_GROUPID" val="60bed0674737e0f4c1ebe874"/>
  <p:tag name="KSO_WM_CHIP_XID" val="60bed0674737e0f4c1ebe875"/>
  <p:tag name="KSO_WM_ASSEMBLE_CHIP_INDEX" val="706ba9ee9aa04859827e54e8817ea0c9"/>
  <p:tag name="KSO_WM_UNIT_VALUE" val="4"/>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19500_2*l_h_i*1_1_2"/>
  <p:tag name="KSO_WM_TEMPLATE_CATEGORY" val="diagram"/>
  <p:tag name="KSO_WM_TEMPLATE_INDEX" val="20219500"/>
  <p:tag name="KSO_WM_UNIT_LAYERLEVEL" val="1_1_1"/>
  <p:tag name="KSO_WM_TAG_VERSION" val="1.0"/>
  <p:tag name="KSO_WM_BEAUTIFY_FLAG" val="#wm#"/>
  <p:tag name="KSO_WM_CHIP_GROUPID" val="60bed0674737e0f4c1ebe874"/>
  <p:tag name="KSO_WM_CHIP_XID" val="60bed0674737e0f4c1ebe875"/>
  <p:tag name="KSO_WM_ASSEMBLE_CHIP_INDEX" val="706ba9ee9aa04859827e54e8817ea0c9"/>
  <p:tag name="KSO_WM_UNIT_VALUE" val="1"/>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3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861e1ca8-5140-4ebb-979f-fa152c8fb128}"/>
  <p:tag name="KSO_WM_UNIT_TYPE" val="i"/>
</p:tagLst>
</file>

<file path=ppt/tags/tag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3.xml><?xml version="1.0" encoding="utf-8"?>
<p:tagLst xmlns:p="http://schemas.openxmlformats.org/presentationml/2006/main">
  <p:tag name="KSO_WM_UNIT_FILL_FORE_SCHEMECOLOR_INDEX_BRIGHTNESS" val="0"/>
  <p:tag name="KSO_WM_UNIT_FILL_FORE_SCHEMECOLOR_INDEX" val="16"/>
  <p:tag name="KSO_WM_UNIT_FILL_TYPE" val="1"/>
</p:tagLst>
</file>

<file path=ppt/tags/tag44.xml><?xml version="1.0" encoding="utf-8"?>
<p:tagLst xmlns:p="http://schemas.openxmlformats.org/presentationml/2006/main">
  <p:tag name="KSO_WPP_MARK_KEY" val="9de8c1bf-fba6-4b12-bfbc-0e182d617172"/>
  <p:tag name="COMMONDATA" val="eyJoZGlkIjoiOTRiYWY2ZDYxOTM2OTVmOTUwNjYxNzhkNWNmYTNiNjcifQ=="/>
</p:tagLst>
</file>

<file path=ppt/tags/tag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7.xml><?xml version="1.0" encoding="utf-8"?>
<p:tagLst xmlns:p="http://schemas.openxmlformats.org/presentationml/2006/main">
  <p:tag name="KSO_WM_UNIT_TEXT_FILL_FORE_SCHEMECOLOR_INDEX_BRIGHTNESS" val="-0.75"/>
  <p:tag name="KSO_WM_UNIT_TEXT_FILL_FORE_SCHEMECOLOR_INDEX" val="16"/>
  <p:tag name="KSO_WM_UNIT_TEXT_FILL_TYPE" val="1"/>
</p:tagLst>
</file>

<file path=ppt/tags/tag8.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8"/>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heme/theme1.xml><?xml version="1.0" encoding="utf-8"?>
<a:theme xmlns:a="http://schemas.openxmlformats.org/drawingml/2006/main" name="第一PPT，www.1ppt.com">
  <a:themeElements>
    <a:clrScheme name="自定义 2">
      <a:dk1>
        <a:sysClr val="windowText" lastClr="000000"/>
      </a:dk1>
      <a:lt1>
        <a:sysClr val="window" lastClr="FFFFFF"/>
      </a:lt1>
      <a:dk2>
        <a:srgbClr val="17406D"/>
      </a:dk2>
      <a:lt2>
        <a:srgbClr val="DBEFF9"/>
      </a:lt2>
      <a:accent1>
        <a:srgbClr val="43536A"/>
      </a:accent1>
      <a:accent2>
        <a:srgbClr val="7F7F7F"/>
      </a:accent2>
      <a:accent3>
        <a:srgbClr val="43536A"/>
      </a:accent3>
      <a:accent4>
        <a:srgbClr val="7F7F7F"/>
      </a:accent4>
      <a:accent5>
        <a:srgbClr val="43536A"/>
      </a:accent5>
      <a:accent6>
        <a:srgbClr val="7F7F7F"/>
      </a:accent6>
      <a:hlink>
        <a:srgbClr val="F49100"/>
      </a:hlink>
      <a:folHlink>
        <a:srgbClr val="85DFD0"/>
      </a:folHlink>
    </a:clrScheme>
    <a:fontScheme name="qb0g2jkz">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第一PPT，www.1ppt.com">
  <a:themeElements>
    <a:clrScheme name="">
      <a:dk1>
        <a:srgbClr val="000000"/>
      </a:dk1>
      <a:lt1>
        <a:srgbClr val="FFFFFF"/>
      </a:lt1>
      <a:dk2>
        <a:srgbClr val="E8EEF2"/>
      </a:dk2>
      <a:lt2>
        <a:srgbClr val="F9FAFB"/>
      </a:lt2>
      <a:accent1>
        <a:srgbClr val="2B4663"/>
      </a:accent1>
      <a:accent2>
        <a:srgbClr val="5C7885"/>
      </a:accent2>
      <a:accent3>
        <a:srgbClr val="94ACBC"/>
      </a:accent3>
      <a:accent4>
        <a:srgbClr val="B9CAE1"/>
      </a:accent4>
      <a:accent5>
        <a:srgbClr val="97ABBD"/>
      </a:accent5>
      <a:accent6>
        <a:srgbClr val="3B606F"/>
      </a:accent6>
      <a:hlink>
        <a:srgbClr val="5FCBFB"/>
      </a:hlink>
      <a:folHlink>
        <a:srgbClr val="B759BC"/>
      </a:folHlink>
    </a:clrScheme>
    <a:fontScheme name="qb0g2jkz">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2574</Words>
  <Application>WPS 演示</Application>
  <PresentationFormat>全屏显示(16:9)</PresentationFormat>
  <Paragraphs>110</Paragraphs>
  <Slides>14</Slides>
  <Notes>16</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14</vt:i4>
      </vt:variant>
    </vt:vector>
  </HeadingPairs>
  <TitlesOfParts>
    <vt:vector size="30" baseType="lpstr">
      <vt:lpstr>Arial</vt:lpstr>
      <vt:lpstr>宋体</vt:lpstr>
      <vt:lpstr>Wingdings</vt:lpstr>
      <vt:lpstr>Calibri</vt:lpstr>
      <vt:lpstr>Agency FB</vt:lpstr>
      <vt:lpstr>Trebuchet MS</vt:lpstr>
      <vt:lpstr>方正正黑简体</vt:lpstr>
      <vt:lpstr>黑体</vt:lpstr>
      <vt:lpstr>Calibri</vt:lpstr>
      <vt:lpstr>微软雅黑</vt:lpstr>
      <vt:lpstr>Times New Roman</vt:lpstr>
      <vt:lpstr>Wingdings</vt:lpstr>
      <vt:lpstr>Arial Unicode MS</vt:lpstr>
      <vt:lpstr>等线</vt:lpstr>
      <vt:lpstr>第一PPT，www.1ppt.com</vt:lpstr>
      <vt:lpstr>1_第一PPT，www.1ppt.com</vt:lpstr>
      <vt:lpstr>PowerPoint 演示文稿</vt:lpstr>
      <vt:lpstr>一、网络小额贷款的定义</vt:lpstr>
      <vt:lpstr>二、网络小额贷款的发展历程</vt:lpstr>
      <vt:lpstr>二、网络小额贷款的发展历程</vt:lpstr>
      <vt:lpstr>三、互联网小额贷款公司的特征</vt:lpstr>
      <vt:lpstr>三、互联网小额贷款公司的特征</vt:lpstr>
      <vt:lpstr>三、互联网小额贷款公司的特征</vt:lpstr>
      <vt:lpstr>三、互联网小额贷款公司的特征</vt:lpstr>
      <vt:lpstr>四、网络小贷区域分级</vt:lpstr>
      <vt:lpstr>五、互联网小额贷款公司经营风险类型</vt:lpstr>
      <vt:lpstr>五、互联网小额贷款公司经营风险类型</vt:lpstr>
      <vt:lpstr>五、互联网小额贷款公司经营风险类型</vt:lpstr>
      <vt:lpstr>五、互联网小额贷款公司经营风险类型</vt:lpstr>
      <vt:lpstr>PowerPoint 演示文稿</vt:lpstr>
    </vt:vector>
  </TitlesOfParts>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欧美商务</dc:title>
  <dc:creator>第一PPT</dc:creator>
  <cp:keywords>www.1ppt.com</cp:keywords>
  <dc:description>www.1ppt.com</dc:description>
  <cp:lastModifiedBy>小刘</cp:lastModifiedBy>
  <cp:revision>884</cp:revision>
  <dcterms:created xsi:type="dcterms:W3CDTF">2017-03-04T06:55:00Z</dcterms:created>
  <dcterms:modified xsi:type="dcterms:W3CDTF">2023-06-08T03:33:00Z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7A905633229245B3ADC9199CFEFAD019</vt:lpwstr>
  </property>
  <property fmtid="{D5CDD505-2E9C-101B-9397-08002B2CF9AE}" pid="3" name="KSOProductBuildVer">
    <vt:lpwstr>2052-11.1.0.14309</vt:lpwstr>
  </property>
</Properties>
</file>