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91" r:id="rId6"/>
    <p:sldId id="608" r:id="rId7"/>
    <p:sldId id="627" r:id="rId8"/>
    <p:sldId id="628" r:id="rId9"/>
    <p:sldId id="629" r:id="rId10"/>
    <p:sldId id="630" r:id="rId11"/>
    <p:sldId id="631" r:id="rId12"/>
    <p:sldId id="632" r:id="rId13"/>
    <p:sldId id="633" r:id="rId14"/>
    <p:sldId id="634" r:id="rId15"/>
    <p:sldId id="635" r:id="rId16"/>
    <p:sldId id="636" r:id="rId17"/>
    <p:sldId id="637" r:id="rId18"/>
    <p:sldId id="363" r:id="rId19"/>
  </p:sldIdLst>
  <p:sldSz cx="12192635" cy="6858000"/>
  <p:notesSz cx="6858000" cy="9144000"/>
  <p:custDataLst>
    <p:tags r:id="rId24"/>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EAEEF2"/>
    <a:srgbClr val="FFFFFF"/>
    <a:srgbClr val="2B4663"/>
    <a:srgbClr val="61849B"/>
    <a:srgbClr val="526580"/>
    <a:srgbClr val="323F4B"/>
    <a:srgbClr val="00B6A5"/>
    <a:srgbClr val="43536A"/>
    <a:srgbClr val="F9FA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tags" Target="tags/tag48.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14.xml"/><Relationship Id="rId5" Type="http://schemas.openxmlformats.org/officeDocument/2006/relationships/image" Target="../media/image9.jpeg"/><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10.jpeg"/><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11.jpeg"/><Relationship Id="rId1" Type="http://schemas.openxmlformats.org/officeDocument/2006/relationships/tags" Target="../tags/tag43.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44.xml"/><Relationship Id="rId1" Type="http://schemas.openxmlformats.org/officeDocument/2006/relationships/image" Target="../media/image12.jpe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13.jpeg"/><Relationship Id="rId2" Type="http://schemas.openxmlformats.org/officeDocument/2006/relationships/tags" Target="../tags/tag46.xml"/><Relationship Id="rId1" Type="http://schemas.openxmlformats.org/officeDocument/2006/relationships/tags" Target="../tags/tag45.xml"/></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4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9" Type="http://schemas.openxmlformats.org/officeDocument/2006/relationships/tags" Target="../tags/tag17.xml"/><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3" Type="http://schemas.openxmlformats.org/officeDocument/2006/relationships/slideLayout" Target="../slideLayouts/slideLayout14.xml"/><Relationship Id="rId12" Type="http://schemas.openxmlformats.org/officeDocument/2006/relationships/tags" Target="../tags/tag20.xml"/><Relationship Id="rId11" Type="http://schemas.openxmlformats.org/officeDocument/2006/relationships/tags" Target="../tags/tag19.xml"/><Relationship Id="rId10" Type="http://schemas.openxmlformats.org/officeDocument/2006/relationships/tags" Target="../tags/tag18.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3.xml"/><Relationship Id="rId3" Type="http://schemas.openxmlformats.org/officeDocument/2006/relationships/image" Target="../media/image4.jpeg"/><Relationship Id="rId2" Type="http://schemas.openxmlformats.org/officeDocument/2006/relationships/tags" Target="../tags/tag22.xml"/><Relationship Id="rId1" Type="http://schemas.openxmlformats.org/officeDocument/2006/relationships/tags" Target="../tags/tag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5.jpeg"/><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6.jpeg"/><Relationship Id="rId2" Type="http://schemas.openxmlformats.org/officeDocument/2006/relationships/tags" Target="../tags/tag32.xml"/><Relationship Id="rId1" Type="http://schemas.openxmlformats.org/officeDocument/2006/relationships/tags" Target="../tags/tag31.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7.jpeg"/><Relationship Id="rId1" Type="http://schemas.openxmlformats.org/officeDocument/2006/relationships/tags" Target="../tags/tag33.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8.jpeg"/><Relationship Id="rId2" Type="http://schemas.openxmlformats.org/officeDocument/2006/relationships/tags" Target="../tags/tag35.xml"/><Relationship Id="rId1" Type="http://schemas.openxmlformats.org/officeDocument/2006/relationships/tags" Target="../tags/tag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940685"/>
            <a:ext cx="6167755" cy="993775"/>
          </a:xfrm>
          <a:prstGeom prst="rect">
            <a:avLst/>
          </a:prstGeom>
          <a:noFill/>
        </p:spPr>
        <p:txBody>
          <a:bodyPr wrap="square" rtlCol="0">
            <a:spAutoFit/>
          </a:bodyPr>
          <a:p>
            <a:pPr algn="l"/>
            <a:r>
              <a:rPr kumimoji="1" lang="zh-CN" altLang="en-US" sz="5865" b="1" dirty="0" smtClean="0">
                <a:solidFill>
                  <a:srgbClr val="43536A"/>
                </a:solidFill>
                <a:cs typeface="+mn-ea"/>
                <a:sym typeface="+mn-lt"/>
              </a:rPr>
              <a:t>网络借贷概述</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165068"/>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6.</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第三方担保机构</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956945" y="4878705"/>
            <a:ext cx="6955790" cy="101473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伴随外部环境的变迁，网贷平台这种风险转嫁的方式将不再适应发展的需要，平台项目全担保模式将逐渐消失。</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3" name="矩形 42"/>
          <p:cNvSpPr/>
          <p:nvPr>
            <p:custDataLst>
              <p:tags r:id="rId2"/>
            </p:custDataLst>
          </p:nvPr>
        </p:nvSpPr>
        <p:spPr>
          <a:xfrm>
            <a:off x="956945" y="1765935"/>
            <a:ext cx="10278110" cy="70040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 name="TextBox 6"/>
          <p:cNvSpPr txBox="1"/>
          <p:nvPr>
            <p:custDataLst>
              <p:tags r:id="rId3"/>
            </p:custDataLst>
          </p:nvPr>
        </p:nvSpPr>
        <p:spPr>
          <a:xfrm>
            <a:off x="855345" y="1950085"/>
            <a:ext cx="10698480" cy="368300"/>
          </a:xfrm>
          <a:prstGeom prst="rect">
            <a:avLst/>
          </a:prstGeom>
          <a:noFill/>
        </p:spPr>
        <p:txBody>
          <a:bodyPr wrap="square" rtlCol="0">
            <a:spAutoFit/>
          </a:bodyPr>
          <a:p>
            <a:pPr indent="457200" algn="just" fontAlgn="auto">
              <a:lnSpc>
                <a:spcPct val="10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rPr>
              <a:t>网贷平台与第三方担保机构合作是有多层次原因的：</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6" name="TextBox 6"/>
          <p:cNvSpPr txBox="1"/>
          <p:nvPr>
            <p:custDataLst>
              <p:tags r:id="rId4"/>
            </p:custDataLst>
          </p:nvPr>
        </p:nvSpPr>
        <p:spPr>
          <a:xfrm>
            <a:off x="956945" y="2656840"/>
            <a:ext cx="6955155" cy="1786255"/>
          </a:xfrm>
          <a:prstGeom prst="rect">
            <a:avLst/>
          </a:prstGeom>
          <a:noFill/>
        </p:spPr>
        <p:txBody>
          <a:bodyPr wrap="square" rtlCol="0">
            <a:spAutoFit/>
          </a:bodyPr>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首先第三方担保机构可以为网贷平台增信，吸引投资者；</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其次第三方担保机构可以直接对网贷平台的借款项目进行审核、担保；</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而且第三方担保机构可以为网贷平台提供项目来源。</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5" name="图片 104"/>
          <p:cNvPicPr/>
          <p:nvPr/>
        </p:nvPicPr>
        <p:blipFill>
          <a:blip r:embed="rId5"/>
          <a:stretch>
            <a:fillRect/>
          </a:stretch>
        </p:blipFill>
        <p:spPr>
          <a:xfrm>
            <a:off x="8071485" y="2872105"/>
            <a:ext cx="2981325" cy="297180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1" dur="500"/>
                                        <p:tgtEl>
                                          <p:spTgt spid="4">
                                            <p:txEl>
                                              <p:pRg st="0" end="0"/>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barn(inVertical)">
                                      <p:cBhvr>
                                        <p:cTn id="24" dur="5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additive="base">
                                        <p:cTn id="29"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up)">
                                      <p:cBhvr>
                                        <p:cTn id="30" dur="500"/>
                                        <p:tgtEl>
                                          <p:spTgt spid="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 calcmode="lin" valueType="num">
                                      <p:cBhvr additive="base">
                                        <p:cTn id="35" dur="500"/>
                                        <p:tgtEl>
                                          <p:spTgt spid="6">
                                            <p:txEl>
                                              <p:pRg st="1" end="1"/>
                                            </p:txEl>
                                          </p:spTgt>
                                        </p:tgtEl>
                                        <p:attrNameLst>
                                          <p:attrName>ppt_y</p:attrName>
                                        </p:attrNameLst>
                                      </p:cBhvr>
                                      <p:tavLst>
                                        <p:tav tm="0">
                                          <p:val>
                                            <p:strVal val="#ppt_y+#ppt_h*1.125000"/>
                                          </p:val>
                                        </p:tav>
                                        <p:tav tm="100000">
                                          <p:val>
                                            <p:strVal val="#ppt_y"/>
                                          </p:val>
                                        </p:tav>
                                      </p:tavLst>
                                    </p:anim>
                                    <p:animEffect transition="in" filter="wipe(up)">
                                      <p:cBhvr>
                                        <p:cTn id="36" dur="500"/>
                                        <p:tgtEl>
                                          <p:spTgt spid="6">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entr" presetSubtype="4" fill="hold" grpId="0" nodeType="clickEffect">
                                  <p:stCondLst>
                                    <p:cond delay="0"/>
                                  </p:stCondLst>
                                  <p:childTnLst>
                                    <p:set>
                                      <p:cBhvr>
                                        <p:cTn id="40" dur="1" fill="hold">
                                          <p:stCondLst>
                                            <p:cond delay="0"/>
                                          </p:stCondLst>
                                        </p:cTn>
                                        <p:tgtEl>
                                          <p:spTgt spid="6">
                                            <p:txEl>
                                              <p:pRg st="2" end="2"/>
                                            </p:txEl>
                                          </p:spTgt>
                                        </p:tgtEl>
                                        <p:attrNameLst>
                                          <p:attrName>style.visibility</p:attrName>
                                        </p:attrNameLst>
                                      </p:cBhvr>
                                      <p:to>
                                        <p:strVal val="visible"/>
                                      </p:to>
                                    </p:set>
                                    <p:anim calcmode="lin" valueType="num">
                                      <p:cBhvr additive="base">
                                        <p:cTn id="41" dur="500"/>
                                        <p:tgtEl>
                                          <p:spTgt spid="6">
                                            <p:txEl>
                                              <p:pRg st="2" end="2"/>
                                            </p:txEl>
                                          </p:spTgt>
                                        </p:tgtEl>
                                        <p:attrNameLst>
                                          <p:attrName>ppt_y</p:attrName>
                                        </p:attrNameLst>
                                      </p:cBhvr>
                                      <p:tavLst>
                                        <p:tav tm="0">
                                          <p:val>
                                            <p:strVal val="#ppt_y+#ppt_h*1.125000"/>
                                          </p:val>
                                        </p:tav>
                                        <p:tav tm="100000">
                                          <p:val>
                                            <p:strVal val="#ppt_y"/>
                                          </p:val>
                                        </p:tav>
                                      </p:tavLst>
                                    </p:anim>
                                    <p:animEffect transition="in" filter="wipe(up)">
                                      <p:cBhvr>
                                        <p:cTn id="42" dur="500"/>
                                        <p:tgtEl>
                                          <p:spTgt spid="6">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nodeType="clickEffect">
                                  <p:stCondLst>
                                    <p:cond delay="0"/>
                                  </p:stCondLst>
                                  <p:childTnLst>
                                    <p:set>
                                      <p:cBhvr>
                                        <p:cTn id="46" dur="1000" fill="hold">
                                          <p:stCondLst>
                                            <p:cond delay="0"/>
                                          </p:stCondLst>
                                        </p:cTn>
                                        <p:tgtEl>
                                          <p:spTgt spid="105"/>
                                        </p:tgtEl>
                                        <p:attrNameLst>
                                          <p:attrName>style.visibility</p:attrName>
                                        </p:attrNameLst>
                                      </p:cBhvr>
                                      <p:to>
                                        <p:strVal val="visible"/>
                                      </p:to>
                                    </p:set>
                                    <p:animEffect transition="in" filter="wheel(1)">
                                      <p:cBhvr>
                                        <p:cTn id="47" dur="1000"/>
                                        <p:tgtEl>
                                          <p:spTgt spid="105"/>
                                        </p:tgtEl>
                                      </p:cBhvr>
                                    </p:animEffect>
                                  </p:childTnLst>
                                </p:cTn>
                              </p:par>
                            </p:childTnLst>
                          </p:cTn>
                        </p:par>
                        <p:par>
                          <p:cTn id="48" fill="hold">
                            <p:stCondLst>
                              <p:cond delay="1000"/>
                            </p:stCondLst>
                            <p:childTnLst>
                              <p:par>
                                <p:cTn id="49" presetID="12" presetClass="entr" presetSubtype="4" fill="hold" grpId="0" nodeType="afterEffect">
                                  <p:stCondLst>
                                    <p:cond delay="0"/>
                                  </p:stCondLst>
                                  <p:childTnLst>
                                    <p:set>
                                      <p:cBhvr>
                                        <p:cTn id="50" dur="1" fill="hold">
                                          <p:stCondLst>
                                            <p:cond delay="0"/>
                                          </p:stCondLst>
                                        </p:cTn>
                                        <p:tgtEl>
                                          <p:spTgt spid="3"/>
                                        </p:tgtEl>
                                        <p:attrNameLst>
                                          <p:attrName>style.visibility</p:attrName>
                                        </p:attrNameLst>
                                      </p:cBhvr>
                                      <p:to>
                                        <p:strVal val="visible"/>
                                      </p:to>
                                    </p:set>
                                    <p:anim calcmode="lin" valueType="num">
                                      <p:cBhvr additive="base">
                                        <p:cTn id="51" dur="500"/>
                                        <p:tgtEl>
                                          <p:spTgt spid="3"/>
                                        </p:tgtEl>
                                        <p:attrNameLst>
                                          <p:attrName>ppt_y</p:attrName>
                                        </p:attrNameLst>
                                      </p:cBhvr>
                                      <p:tavLst>
                                        <p:tav tm="0">
                                          <p:val>
                                            <p:strVal val="#ppt_y+#ppt_h*1.125000"/>
                                          </p:val>
                                        </p:tav>
                                        <p:tav tm="100000">
                                          <p:val>
                                            <p:strVal val="#ppt_y"/>
                                          </p:val>
                                        </p:tav>
                                      </p:tavLst>
                                    </p:anim>
                                    <p:animEffect transition="in" filter="wipe(up)">
                                      <p:cBhvr>
                                        <p:cTn id="5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4" grpId="0" uiExpand="1" build="p"/>
      <p:bldP spid="6" grpId="0" bldLvl="2" uiExpand="1" build="p"/>
      <p:bldP spid="43" grpId="0" bldLvl="0" animBg="1"/>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7.</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小贷公司</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1181100" y="3537585"/>
            <a:ext cx="5344160" cy="252793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但由于双方均在小额信贷领域，存在业务竞争关系，双方合作仍存在不少问题。</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网贷平台应不断增强线上风险审核能力，不断降低对于小额贷款公司的线下依赖，增强自身实力，并逐步回归线上本质。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3" name="矩形 42"/>
          <p:cNvSpPr/>
          <p:nvPr>
            <p:custDataLst>
              <p:tags r:id="rId2"/>
            </p:custDataLst>
          </p:nvPr>
        </p:nvSpPr>
        <p:spPr>
          <a:xfrm>
            <a:off x="956945" y="1824990"/>
            <a:ext cx="10278110" cy="14160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 name="TextBox 6"/>
          <p:cNvSpPr txBox="1"/>
          <p:nvPr>
            <p:custDataLst>
              <p:tags r:id="rId3"/>
            </p:custDataLst>
          </p:nvPr>
        </p:nvSpPr>
        <p:spPr>
          <a:xfrm>
            <a:off x="1181100" y="2025650"/>
            <a:ext cx="9829165" cy="101473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小贷公司的作用一方面是替网贷平台对融资者进行审核，另一方面也会向网贷平台推荐合适的项目来源。</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6" name="图片 105"/>
          <p:cNvPicPr/>
          <p:nvPr/>
        </p:nvPicPr>
        <p:blipFill>
          <a:blip r:embed="rId4"/>
          <a:stretch>
            <a:fillRect/>
          </a:stretch>
        </p:blipFill>
        <p:spPr>
          <a:xfrm>
            <a:off x="7370127" y="3705733"/>
            <a:ext cx="3657600" cy="2112264"/>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1" dur="500"/>
                                        <p:tgtEl>
                                          <p:spTgt spid="4">
                                            <p:txEl>
                                              <p:pRg st="0" end="0"/>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barn(inVertical)">
                                      <p:cBhvr>
                                        <p:cTn id="24" dur="5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 calcmode="lin" valueType="num">
                                      <p:cBhvr additive="base">
                                        <p:cTn id="29"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30" dur="500"/>
                                        <p:tgtEl>
                                          <p:spTgt spid="3">
                                            <p:txEl>
                                              <p:pRg st="0" end="0"/>
                                            </p:txEl>
                                          </p:spTgt>
                                        </p:tgtEl>
                                      </p:cBhvr>
                                    </p:animEffect>
                                  </p:childTnLst>
                                </p:cTn>
                              </p:par>
                            </p:childTnLst>
                          </p:cTn>
                        </p:par>
                        <p:par>
                          <p:cTn id="31" fill="hold">
                            <p:stCondLst>
                              <p:cond delay="500"/>
                            </p:stCondLst>
                            <p:childTnLst>
                              <p:par>
                                <p:cTn id="32" presetID="14" presetClass="entr" presetSubtype="10" fill="hold" nodeType="afterEffect">
                                  <p:stCondLst>
                                    <p:cond delay="0"/>
                                  </p:stCondLst>
                                  <p:childTnLst>
                                    <p:set>
                                      <p:cBhvr>
                                        <p:cTn id="33" dur="1" fill="hold">
                                          <p:stCondLst>
                                            <p:cond delay="0"/>
                                          </p:stCondLst>
                                        </p:cTn>
                                        <p:tgtEl>
                                          <p:spTgt spid="106"/>
                                        </p:tgtEl>
                                        <p:attrNameLst>
                                          <p:attrName>style.visibility</p:attrName>
                                        </p:attrNameLst>
                                      </p:cBhvr>
                                      <p:to>
                                        <p:strVal val="visible"/>
                                      </p:to>
                                    </p:set>
                                    <p:animEffect transition="in" filter="randombar(horizontal)">
                                      <p:cBhvr>
                                        <p:cTn id="34" dur="500"/>
                                        <p:tgtEl>
                                          <p:spTgt spid="106"/>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anim calcmode="lin" valueType="num">
                                      <p:cBhvr additive="base">
                                        <p:cTn id="39"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4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3" grpId="0" uiExpand="1" build="p"/>
      <p:bldP spid="4" grpId="0" uiExpand="1" build="p"/>
      <p:bldP spid="43"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8.</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征信机构</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1091565" y="4636135"/>
            <a:ext cx="10009505" cy="101473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征信机构有权对借款方进行信用评级，网贷平台通过与征信机构合作可以掌握借款方的信用等级，通过信用等级给予相应的授信额度，进一步降低了借款的信用风险。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8" name="图片 107"/>
          <p:cNvPicPr/>
          <p:nvPr/>
        </p:nvPicPr>
        <p:blipFill>
          <a:blip r:embed="rId2"/>
          <a:srcRect t="7191" b="47016"/>
          <a:stretch>
            <a:fillRect/>
          </a:stretch>
        </p:blipFill>
        <p:spPr>
          <a:xfrm>
            <a:off x="828040" y="1864995"/>
            <a:ext cx="10536555" cy="247332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6" presetClass="entr" presetSubtype="21" fill="hold" nodeType="afterEffect">
                                  <p:stCondLst>
                                    <p:cond delay="0"/>
                                  </p:stCondLst>
                                  <p:childTnLst>
                                    <p:set>
                                      <p:cBhvr>
                                        <p:cTn id="18" dur="1" fill="hold">
                                          <p:stCondLst>
                                            <p:cond delay="0"/>
                                          </p:stCondLst>
                                        </p:cTn>
                                        <p:tgtEl>
                                          <p:spTgt spid="108"/>
                                        </p:tgtEl>
                                        <p:attrNameLst>
                                          <p:attrName>style.visibility</p:attrName>
                                        </p:attrNameLst>
                                      </p:cBhvr>
                                      <p:to>
                                        <p:strVal val="visible"/>
                                      </p:to>
                                    </p:set>
                                    <p:animEffect transition="in" filter="barn(inVertical)">
                                      <p:cBhvr>
                                        <p:cTn id="19" dur="500"/>
                                        <p:tgtEl>
                                          <p:spTgt spid="108"/>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0" name="图片 109"/>
          <p:cNvPicPr/>
          <p:nvPr/>
        </p:nvPicPr>
        <p:blipFill>
          <a:blip r:embed="rId1"/>
          <a:stretch>
            <a:fillRect/>
          </a:stretch>
        </p:blipFill>
        <p:spPr>
          <a:xfrm>
            <a:off x="855345" y="2406650"/>
            <a:ext cx="5430520" cy="3176905"/>
          </a:xfrm>
          <a:prstGeom prst="rect">
            <a:avLst/>
          </a:prstGeom>
          <a:noFill/>
          <a:ln w="9525">
            <a:noFill/>
          </a:ln>
        </p:spPr>
      </p:pic>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9.</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自律组织</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6602730" y="2731135"/>
            <a:ext cx="4580255" cy="252793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2016年3月25日，中国互联网金融协会在上海正式挂牌成立，互联网金融迎来“国字头”自律组织。</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地方性互联网金融协会也对推动网络借贷行业的健康发展起着积极作用。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5" presetClass="entr" presetSubtype="10" fill="hold" nodeType="afterEffect">
                                  <p:stCondLst>
                                    <p:cond delay="0"/>
                                  </p:stCondLst>
                                  <p:childTnLst>
                                    <p:set>
                                      <p:cBhvr>
                                        <p:cTn id="18" dur="1" fill="hold">
                                          <p:stCondLst>
                                            <p:cond delay="0"/>
                                          </p:stCondLst>
                                        </p:cTn>
                                        <p:tgtEl>
                                          <p:spTgt spid="110"/>
                                        </p:tgtEl>
                                        <p:attrNameLst>
                                          <p:attrName>style.visibility</p:attrName>
                                        </p:attrNameLst>
                                      </p:cBhvr>
                                      <p:to>
                                        <p:strVal val="visible"/>
                                      </p:to>
                                    </p:set>
                                    <p:animEffect transition="in" filter="checkerboard(across)">
                                      <p:cBhvr>
                                        <p:cTn id="19" dur="500"/>
                                        <p:tgtEl>
                                          <p:spTgt spid="110"/>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additive="base">
                                        <p:cTn id="30"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7223760" y="1851025"/>
            <a:ext cx="2423160" cy="43268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10.</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其他机构——信息门户网站</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1211580" y="2289175"/>
            <a:ext cx="3855085" cy="345122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信息服务类门户网站：主要是为投资者提供资讯、数据、分析类信息服务。</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通过此类网站信息公布、数据分析与发布，既能为投资者提供支持，又能对投资者教育产生积极作用。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11" name="图片 110"/>
          <p:cNvPicPr/>
          <p:nvPr/>
        </p:nvPicPr>
        <p:blipFill>
          <a:blip r:embed="rId3"/>
          <a:stretch>
            <a:fillRect/>
          </a:stretch>
        </p:blipFill>
        <p:spPr>
          <a:xfrm>
            <a:off x="5688965" y="2469515"/>
            <a:ext cx="5492750" cy="3089910"/>
          </a:xfrm>
          <a:prstGeom prst="round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6" presetClass="entr" presetSubtype="26" fill="hold" nodeType="afterEffect">
                                  <p:stCondLst>
                                    <p:cond delay="0"/>
                                  </p:stCondLst>
                                  <p:childTnLst>
                                    <p:set>
                                      <p:cBhvr>
                                        <p:cTn id="18" dur="1" fill="hold">
                                          <p:stCondLst>
                                            <p:cond delay="0"/>
                                          </p:stCondLst>
                                        </p:cTn>
                                        <p:tgtEl>
                                          <p:spTgt spid="111"/>
                                        </p:tgtEl>
                                        <p:attrNameLst>
                                          <p:attrName>style.visibility</p:attrName>
                                        </p:attrNameLst>
                                      </p:cBhvr>
                                      <p:to>
                                        <p:strVal val="visible"/>
                                      </p:to>
                                    </p:set>
                                    <p:animEffect transition="in" filter="barn(inHorizontal)">
                                      <p:cBhvr>
                                        <p:cTn id="19" dur="500"/>
                                        <p:tgtEl>
                                          <p:spTgt spid="111"/>
                                        </p:tgtEl>
                                      </p:cBhvr>
                                    </p:animEffect>
                                  </p:childTnLst>
                                </p:cTn>
                              </p:par>
                              <p:par>
                                <p:cTn id="20" presetID="16" presetClass="entr" presetSubtype="26"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additive="base">
                                        <p:cTn id="2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additive="base">
                                        <p:cTn id="3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3" grpId="0" uiExpand="1" build="p"/>
      <p:bldP spid="7"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网络借贷概述</a:t>
            </a:r>
            <a:endParaRPr lang="zh-CN" altLang="en-US"/>
          </a:p>
        </p:txBody>
      </p:sp>
      <p:grpSp>
        <p:nvGrpSpPr>
          <p:cNvPr id="12" name="组合 11"/>
          <p:cNvGrpSpPr/>
          <p:nvPr/>
        </p:nvGrpSpPr>
        <p:grpSpPr>
          <a:xfrm>
            <a:off x="2160905" y="2284095"/>
            <a:ext cx="7829550" cy="1850390"/>
            <a:chOff x="3403" y="3597"/>
            <a:chExt cx="12330" cy="2914"/>
          </a:xfrm>
        </p:grpSpPr>
        <p:sp>
          <p:nvSpPr>
            <p:cNvPr id="13" name="圆角矩形 12"/>
            <p:cNvSpPr/>
            <p:nvPr>
              <p:custDataLst>
                <p:tags r:id="rId1"/>
              </p:custDataLst>
            </p:nvPr>
          </p:nvSpPr>
          <p:spPr>
            <a:xfrm rot="2702816">
              <a:off x="3403"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6" name="任意多边形 15"/>
            <p:cNvSpPr/>
            <p:nvPr>
              <p:custDataLst>
                <p:tags r:id="rId2"/>
              </p:custDataLst>
            </p:nvPr>
          </p:nvSpPr>
          <p:spPr>
            <a:xfrm rot="2702816">
              <a:off x="3567"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chemeClr val="bg2">
                <a:lumMod val="25000"/>
              </a:schemeClr>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8" name="文本框 17"/>
            <p:cNvSpPr txBox="1"/>
            <p:nvPr>
              <p:custDataLst>
                <p:tags r:id="rId3"/>
              </p:custDataLst>
            </p:nvPr>
          </p:nvSpPr>
          <p:spPr>
            <a:xfrm>
              <a:off x="5293"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01</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sp>
          <p:nvSpPr>
            <p:cNvPr id="19" name="圆角矩形 18"/>
            <p:cNvSpPr/>
            <p:nvPr>
              <p:custDataLst>
                <p:tags r:id="rId4"/>
              </p:custDataLst>
            </p:nvPr>
          </p:nvSpPr>
          <p:spPr>
            <a:xfrm rot="2702816">
              <a:off x="8143"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2" name="任意多边形 21"/>
            <p:cNvSpPr/>
            <p:nvPr>
              <p:custDataLst>
                <p:tags r:id="rId5"/>
              </p:custDataLst>
            </p:nvPr>
          </p:nvSpPr>
          <p:spPr>
            <a:xfrm rot="2702816">
              <a:off x="8307"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chemeClr val="accent1"/>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3" name="文本框 22"/>
            <p:cNvSpPr txBox="1"/>
            <p:nvPr>
              <p:custDataLst>
                <p:tags r:id="rId6"/>
              </p:custDataLst>
            </p:nvPr>
          </p:nvSpPr>
          <p:spPr>
            <a:xfrm>
              <a:off x="10015"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02</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sp>
          <p:nvSpPr>
            <p:cNvPr id="28" name="圆角矩形 27"/>
            <p:cNvSpPr/>
            <p:nvPr>
              <p:custDataLst>
                <p:tags r:id="rId7"/>
              </p:custDataLst>
            </p:nvPr>
          </p:nvSpPr>
          <p:spPr>
            <a:xfrm rot="2702816">
              <a:off x="12819"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1" name="任意多边形 30"/>
            <p:cNvSpPr/>
            <p:nvPr>
              <p:custDataLst>
                <p:tags r:id="rId8"/>
              </p:custDataLst>
            </p:nvPr>
          </p:nvSpPr>
          <p:spPr>
            <a:xfrm rot="2702816">
              <a:off x="12981"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526580"/>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2" name="文本框 31"/>
            <p:cNvSpPr txBox="1"/>
            <p:nvPr>
              <p:custDataLst>
                <p:tags r:id="rId9"/>
              </p:custDataLst>
            </p:nvPr>
          </p:nvSpPr>
          <p:spPr>
            <a:xfrm>
              <a:off x="14692"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03</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grpSp>
      <p:sp>
        <p:nvSpPr>
          <p:cNvPr id="33" name="TextBox 6"/>
          <p:cNvSpPr txBox="1"/>
          <p:nvPr>
            <p:custDataLst>
              <p:tags r:id="rId10"/>
            </p:custDataLst>
          </p:nvPr>
        </p:nvSpPr>
        <p:spPr>
          <a:xfrm>
            <a:off x="1944370" y="4620260"/>
            <a:ext cx="2223770" cy="46037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网络借贷概念</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34" name="TextBox 6"/>
          <p:cNvSpPr txBox="1"/>
          <p:nvPr>
            <p:custDataLst>
              <p:tags r:id="rId11"/>
            </p:custDataLst>
          </p:nvPr>
        </p:nvSpPr>
        <p:spPr>
          <a:xfrm>
            <a:off x="498475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我国网络借贷发展历程</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37" name="TextBox 6"/>
          <p:cNvSpPr txBox="1"/>
          <p:nvPr>
            <p:custDataLst>
              <p:tags r:id="rId12"/>
            </p:custDataLst>
          </p:nvPr>
        </p:nvSpPr>
        <p:spPr>
          <a:xfrm>
            <a:off x="795909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网络借贷的</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产业链</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 calcmode="lin" valueType="num">
                                      <p:cBhvr additive="base">
                                        <p:cTn id="11" dur="500" fill="hold"/>
                                        <p:tgtEl>
                                          <p:spTgt spid="33"/>
                                        </p:tgtEl>
                                        <p:attrNameLst>
                                          <p:attrName>ppt_x</p:attrName>
                                        </p:attrNameLst>
                                      </p:cBhvr>
                                      <p:tavLst>
                                        <p:tav tm="0">
                                          <p:val>
                                            <p:strVal val="#ppt_x"/>
                                          </p:val>
                                        </p:tav>
                                        <p:tav tm="100000">
                                          <p:val>
                                            <p:strVal val="#ppt_x"/>
                                          </p:val>
                                        </p:tav>
                                      </p:tavLst>
                                    </p:anim>
                                    <p:anim calcmode="lin" valueType="num">
                                      <p:cBhvr additive="base">
                                        <p:cTn id="12" dur="500" fill="hold"/>
                                        <p:tgtEl>
                                          <p:spTgt spid="33"/>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34"/>
                                        </p:tgtEl>
                                        <p:attrNameLst>
                                          <p:attrName>style.visibility</p:attrName>
                                        </p:attrNameLst>
                                      </p:cBhvr>
                                      <p:to>
                                        <p:strVal val="visible"/>
                                      </p:to>
                                    </p:set>
                                    <p:anim calcmode="lin" valueType="num">
                                      <p:cBhvr additive="base">
                                        <p:cTn id="16" dur="500" fill="hold"/>
                                        <p:tgtEl>
                                          <p:spTgt spid="34"/>
                                        </p:tgtEl>
                                        <p:attrNameLst>
                                          <p:attrName>ppt_x</p:attrName>
                                        </p:attrNameLst>
                                      </p:cBhvr>
                                      <p:tavLst>
                                        <p:tav tm="0">
                                          <p:val>
                                            <p:strVal val="#ppt_x"/>
                                          </p:val>
                                        </p:tav>
                                        <p:tav tm="100000">
                                          <p:val>
                                            <p:strVal val="#ppt_x"/>
                                          </p:val>
                                        </p:tav>
                                      </p:tavLst>
                                    </p:anim>
                                    <p:anim calcmode="lin" valueType="num">
                                      <p:cBhvr additive="base">
                                        <p:cTn id="17" dur="500" fill="hold"/>
                                        <p:tgtEl>
                                          <p:spTgt spid="34"/>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37"/>
                                        </p:tgtEl>
                                        <p:attrNameLst>
                                          <p:attrName>style.visibility</p:attrName>
                                        </p:attrNameLst>
                                      </p:cBhvr>
                                      <p:to>
                                        <p:strVal val="visible"/>
                                      </p:to>
                                    </p:set>
                                    <p:anim calcmode="lin" valueType="num">
                                      <p:cBhvr additive="base">
                                        <p:cTn id="21" dur="500" fill="hold"/>
                                        <p:tgtEl>
                                          <p:spTgt spid="37"/>
                                        </p:tgtEl>
                                        <p:attrNameLst>
                                          <p:attrName>ppt_x</p:attrName>
                                        </p:attrNameLst>
                                      </p:cBhvr>
                                      <p:tavLst>
                                        <p:tav tm="0">
                                          <p:val>
                                            <p:strVal val="#ppt_x"/>
                                          </p:val>
                                        </p:tav>
                                        <p:tav tm="100000">
                                          <p:val>
                                            <p:strVal val="#ppt_x"/>
                                          </p:val>
                                        </p:tav>
                                      </p:tavLst>
                                    </p:anim>
                                    <p:anim calcmode="lin" valueType="num">
                                      <p:cBhvr additive="base">
                                        <p:cTn id="2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1143635" y="4086225"/>
            <a:ext cx="8539480" cy="174815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518741" cy="473075"/>
            <a:chOff x="2347" y="2773"/>
            <a:chExt cx="555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6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7370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（一）网络借贷的概念</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 name="TextBox 6"/>
          <p:cNvSpPr txBox="1"/>
          <p:nvPr>
            <p:custDataLst>
              <p:tags r:id="rId2"/>
            </p:custDataLst>
          </p:nvPr>
        </p:nvSpPr>
        <p:spPr>
          <a:xfrm>
            <a:off x="1144270" y="1778635"/>
            <a:ext cx="9829165" cy="193802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络借贷指在网上实现借贷，借入者和借出者均可利用网络借贷平台实现借贷的“在线交易”。也就是说网络借贷的一切认证、记账、清算和交割等流程均通过网络完成，借贷双方足不出户即可实现借贷目的，而且一般额度都不高，无抵押，纯属信用借贷。</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0" name="图片 99"/>
          <p:cNvPicPr/>
          <p:nvPr/>
        </p:nvPicPr>
        <p:blipFill>
          <a:blip r:embed="rId3"/>
          <a:stretch>
            <a:fillRect/>
          </a:stretch>
        </p:blipFill>
        <p:spPr>
          <a:xfrm>
            <a:off x="6190615" y="3676650"/>
            <a:ext cx="4620895" cy="2567305"/>
          </a:xfrm>
          <a:prstGeom prst="rect">
            <a:avLst/>
          </a:prstGeom>
          <a:noFill/>
          <a:ln w="9525">
            <a:noFill/>
          </a:ln>
        </p:spPr>
      </p:pic>
      <p:sp>
        <p:nvSpPr>
          <p:cNvPr id="6" name="TextBox 6"/>
          <p:cNvSpPr txBox="1"/>
          <p:nvPr>
            <p:custDataLst>
              <p:tags r:id="rId4"/>
            </p:custDataLst>
          </p:nvPr>
        </p:nvSpPr>
        <p:spPr>
          <a:xfrm>
            <a:off x="1416050" y="4452620"/>
            <a:ext cx="4350385" cy="101473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网络借贷包括个体网络借贷（即P2P网络借贷）和网络小额贷款。</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additive="base">
                                        <p:cTn id="15"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00"/>
                                        </p:tgtEl>
                                        <p:attrNameLst>
                                          <p:attrName>style.visibility</p:attrName>
                                        </p:attrNameLst>
                                      </p:cBhvr>
                                      <p:to>
                                        <p:strVal val="visible"/>
                                      </p:to>
                                    </p:set>
                                    <p:animEffect transition="in" filter="wipe(right)">
                                      <p:cBhvr>
                                        <p:cTn id="21" dur="500"/>
                                        <p:tgtEl>
                                          <p:spTgt spid="100"/>
                                        </p:tgtEl>
                                      </p:cBhvr>
                                    </p:animEffect>
                                  </p:childTnLst>
                                </p:cTn>
                              </p:par>
                              <p:par>
                                <p:cTn id="22" presetID="22" presetClass="entr" presetSubtype="2"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right)">
                                      <p:cBhvr>
                                        <p:cTn id="24" dur="500"/>
                                        <p:tgtEl>
                                          <p:spTgt spid="7"/>
                                        </p:tgtEl>
                                      </p:cBhvr>
                                    </p:animEffect>
                                  </p:childTnLst>
                                </p:cTn>
                              </p:par>
                            </p:childTnLst>
                          </p:cTn>
                        </p:par>
                        <p:par>
                          <p:cTn id="25" fill="hold">
                            <p:stCondLst>
                              <p:cond delay="500"/>
                            </p:stCondLst>
                            <p:childTnLst>
                              <p:par>
                                <p:cTn id="26" presetID="12" presetClass="entr" presetSubtype="4" fill="hold" grpId="0" nodeType="after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additive="base">
                                        <p:cTn id="28"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up)">
                                      <p:cBhvr>
                                        <p:cTn id="2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 grpId="0" uiExpand="1" build="p"/>
      <p:bldP spid="6" grpId="0" uiExpand="1" build="p"/>
      <p:bldP spid="7"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791168" cy="473075"/>
            <a:chOff x="2347" y="2773"/>
            <a:chExt cx="598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79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326390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a:t>
            </a:r>
            <a:r>
              <a:rPr lang="zh-CN" altLang="en-US" sz="1800" b="1" dirty="0">
                <a:solidFill>
                  <a:schemeClr val="bg1"/>
                </a:solidFill>
                <a:latin typeface="微软雅黑" panose="020B0503020204020204" charset="-122"/>
                <a:ea typeface="微软雅黑" panose="020B0503020204020204" charset="-122"/>
                <a:sym typeface="+mn-ea"/>
              </a:rPr>
              <a:t>二</a:t>
            </a:r>
            <a:r>
              <a:rPr lang="zh-CN" altLang="en-US" sz="1800" b="1" dirty="0">
                <a:solidFill>
                  <a:schemeClr val="bg1"/>
                </a:solidFill>
                <a:latin typeface="微软雅黑" panose="020B0503020204020204" charset="-122"/>
                <a:ea typeface="微软雅黑" panose="020B0503020204020204" charset="-122"/>
                <a:sym typeface="+mn-ea"/>
              </a:rPr>
              <a:t>）我国网络借贷发展历程</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13" name="Rectangle 5"/>
          <p:cNvSpPr>
            <a:spLocks noChangeArrowheads="1"/>
          </p:cNvSpPr>
          <p:nvPr/>
        </p:nvSpPr>
        <p:spPr bwMode="gray">
          <a:xfrm>
            <a:off x="1061085" y="5377180"/>
            <a:ext cx="3373120" cy="784225"/>
          </a:xfrm>
          <a:custGeom>
            <a:avLst/>
            <a:gdLst/>
            <a:ahLst/>
            <a:cxnLst/>
            <a:rect l="l" t="t" r="r" b="b"/>
            <a:pathLst>
              <a:path w="2053431" h="619125">
                <a:moveTo>
                  <a:pt x="0" y="0"/>
                </a:moveTo>
                <a:lnTo>
                  <a:pt x="1912938" y="0"/>
                </a:lnTo>
                <a:lnTo>
                  <a:pt x="1912938" y="207229"/>
                </a:lnTo>
                <a:lnTo>
                  <a:pt x="2053431" y="313718"/>
                </a:lnTo>
                <a:lnTo>
                  <a:pt x="1912938" y="420207"/>
                </a:lnTo>
                <a:lnTo>
                  <a:pt x="1912938" y="619125"/>
                </a:lnTo>
                <a:lnTo>
                  <a:pt x="0" y="619125"/>
                </a:lnTo>
                <a:close/>
              </a:path>
            </a:pathLst>
          </a:cu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lnSpc>
                <a:spcPct val="120000"/>
              </a:lnSpc>
            </a:pPr>
            <a:r>
              <a:rPr sz="1800" b="1" dirty="0">
                <a:solidFill>
                  <a:schemeClr val="bg1"/>
                </a:solidFill>
                <a:latin typeface="微软雅黑" panose="020B0503020204020204" charset="-122"/>
                <a:ea typeface="微软雅黑" panose="020B0503020204020204" charset="-122"/>
              </a:rPr>
              <a:t>第1阶段</a:t>
            </a:r>
            <a:endParaRPr sz="1800" b="1" dirty="0">
              <a:solidFill>
                <a:schemeClr val="bg1"/>
              </a:solidFill>
              <a:latin typeface="微软雅黑" panose="020B0503020204020204" charset="-122"/>
              <a:ea typeface="微软雅黑" panose="020B0503020204020204" charset="-122"/>
            </a:endParaRPr>
          </a:p>
        </p:txBody>
      </p:sp>
      <p:sp>
        <p:nvSpPr>
          <p:cNvPr id="3" name="Rectangle 5"/>
          <p:cNvSpPr>
            <a:spLocks noChangeArrowheads="1"/>
          </p:cNvSpPr>
          <p:nvPr/>
        </p:nvSpPr>
        <p:spPr bwMode="gray">
          <a:xfrm>
            <a:off x="4348480" y="5377180"/>
            <a:ext cx="3373120" cy="784225"/>
          </a:xfrm>
          <a:custGeom>
            <a:avLst/>
            <a:gdLst/>
            <a:ahLst/>
            <a:cxnLst/>
            <a:rect l="l" t="t" r="r" b="b"/>
            <a:pathLst>
              <a:path w="2053431" h="619125">
                <a:moveTo>
                  <a:pt x="0" y="0"/>
                </a:moveTo>
                <a:lnTo>
                  <a:pt x="1912938" y="0"/>
                </a:lnTo>
                <a:lnTo>
                  <a:pt x="1912938" y="207229"/>
                </a:lnTo>
                <a:lnTo>
                  <a:pt x="2053431" y="313718"/>
                </a:lnTo>
                <a:lnTo>
                  <a:pt x="1912938" y="420207"/>
                </a:lnTo>
                <a:lnTo>
                  <a:pt x="1912938" y="619125"/>
                </a:lnTo>
                <a:lnTo>
                  <a:pt x="0" y="619125"/>
                </a:lnTo>
                <a:lnTo>
                  <a:pt x="0" y="438859"/>
                </a:lnTo>
                <a:lnTo>
                  <a:pt x="165100" y="313718"/>
                </a:lnTo>
                <a:lnTo>
                  <a:pt x="0" y="188578"/>
                </a:lnTo>
                <a:close/>
              </a:path>
            </a:pathLst>
          </a:cu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lnSpc>
                <a:spcPct val="120000"/>
              </a:lnSpc>
            </a:pPr>
            <a:r>
              <a:rPr sz="1800" b="1" dirty="0">
                <a:solidFill>
                  <a:schemeClr val="bg1"/>
                </a:solidFill>
                <a:latin typeface="微软雅黑" panose="020B0503020204020204" charset="-122"/>
                <a:ea typeface="微软雅黑" panose="020B0503020204020204" charset="-122"/>
              </a:rPr>
              <a:t>第2阶段</a:t>
            </a:r>
            <a:endParaRPr sz="1800" b="1" dirty="0">
              <a:solidFill>
                <a:schemeClr val="bg1"/>
              </a:solidFill>
              <a:latin typeface="微软雅黑" panose="020B0503020204020204" charset="-122"/>
              <a:ea typeface="微软雅黑" panose="020B0503020204020204" charset="-122"/>
            </a:endParaRPr>
          </a:p>
        </p:txBody>
      </p:sp>
      <p:sp>
        <p:nvSpPr>
          <p:cNvPr id="8" name="Rectangle 5"/>
          <p:cNvSpPr>
            <a:spLocks noChangeArrowheads="1"/>
          </p:cNvSpPr>
          <p:nvPr/>
        </p:nvSpPr>
        <p:spPr bwMode="gray">
          <a:xfrm>
            <a:off x="7625080" y="5377180"/>
            <a:ext cx="3373120" cy="784225"/>
          </a:xfrm>
          <a:custGeom>
            <a:avLst/>
            <a:gdLst/>
            <a:ahLst/>
            <a:cxnLst/>
            <a:rect l="l" t="t" r="r" b="b"/>
            <a:pathLst>
              <a:path w="1912938" h="619125">
                <a:moveTo>
                  <a:pt x="0" y="0"/>
                </a:moveTo>
                <a:lnTo>
                  <a:pt x="1912938" y="0"/>
                </a:lnTo>
                <a:lnTo>
                  <a:pt x="1912938" y="619125"/>
                </a:lnTo>
                <a:lnTo>
                  <a:pt x="0" y="619125"/>
                </a:lnTo>
                <a:lnTo>
                  <a:pt x="0" y="438859"/>
                </a:lnTo>
                <a:lnTo>
                  <a:pt x="165100" y="313718"/>
                </a:lnTo>
                <a:lnTo>
                  <a:pt x="0" y="18857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lnSpc>
                <a:spcPct val="120000"/>
              </a:lnSpc>
            </a:pPr>
            <a:r>
              <a:rPr sz="1800" b="1" dirty="0">
                <a:solidFill>
                  <a:schemeClr val="bg1"/>
                </a:solidFill>
                <a:latin typeface="微软雅黑" panose="020B0503020204020204" charset="-122"/>
                <a:ea typeface="微软雅黑" panose="020B0503020204020204" charset="-122"/>
              </a:rPr>
              <a:t>第3阶段</a:t>
            </a:r>
            <a:endParaRPr sz="1800" b="1" dirty="0">
              <a:solidFill>
                <a:schemeClr val="bg1"/>
              </a:solidFill>
              <a:latin typeface="微软雅黑" panose="020B0503020204020204" charset="-122"/>
              <a:ea typeface="微软雅黑" panose="020B0503020204020204" charset="-122"/>
            </a:endParaRPr>
          </a:p>
        </p:txBody>
      </p:sp>
      <p:cxnSp>
        <p:nvCxnSpPr>
          <p:cNvPr id="9" name="直接连接符 8"/>
          <p:cNvCxnSpPr/>
          <p:nvPr/>
        </p:nvCxnSpPr>
        <p:spPr>
          <a:xfrm>
            <a:off x="1156970" y="2182495"/>
            <a:ext cx="0" cy="3059430"/>
          </a:xfrm>
          <a:prstGeom prst="line">
            <a:avLst/>
          </a:prstGeom>
          <a:noFill/>
          <a:ln w="9525" cap="flat" cmpd="sng" algn="ctr">
            <a:solidFill>
              <a:schemeClr val="bg1">
                <a:lumMod val="65000"/>
              </a:schemeClr>
            </a:solidFill>
            <a:prstDash val="solid"/>
            <a:headEnd type="oval" w="med" len="med"/>
            <a:tailEnd type="oval" w="med" len="med"/>
          </a:ln>
          <a:effectLst/>
        </p:spPr>
      </p:cxnSp>
      <p:sp>
        <p:nvSpPr>
          <p:cNvPr id="17" name="TextBox 6"/>
          <p:cNvSpPr txBox="1"/>
          <p:nvPr/>
        </p:nvSpPr>
        <p:spPr>
          <a:xfrm>
            <a:off x="1408430" y="2644140"/>
            <a:ext cx="2743200" cy="2399665"/>
          </a:xfrm>
          <a:prstGeom prst="rect">
            <a:avLst/>
          </a:prstGeom>
          <a:noFill/>
        </p:spPr>
        <p:txBody>
          <a:bodyPr wrap="square" rtlCol="0">
            <a:spAutoFit/>
          </a:bodyPr>
          <a:p>
            <a:pPr>
              <a:lnSpc>
                <a:spcPct val="150000"/>
              </a:lnSpc>
            </a:pPr>
            <a:r>
              <a:rPr lang="zh-CN" altLang="en-US" sz="2000" dirty="0">
                <a:solidFill>
                  <a:schemeClr val="tx1"/>
                </a:solidFill>
                <a:latin typeface="微软雅黑" panose="020B0503020204020204" charset="-122"/>
                <a:ea typeface="微软雅黑" panose="020B0503020204020204" charset="-122"/>
              </a:rPr>
              <a:t>第1阶段是2007年至2011年的初始探索阶段。2007年拍拍贷成立标志着网络借贷正式进入中国。</a:t>
            </a:r>
            <a:endParaRPr lang="zh-CN" altLang="en-US" sz="2000" dirty="0">
              <a:solidFill>
                <a:schemeClr val="tx1"/>
              </a:solidFill>
              <a:latin typeface="微软雅黑" panose="020B0503020204020204" charset="-122"/>
              <a:ea typeface="微软雅黑" panose="020B0503020204020204" charset="-122"/>
            </a:endParaRPr>
          </a:p>
        </p:txBody>
      </p:sp>
      <p:cxnSp>
        <p:nvCxnSpPr>
          <p:cNvPr id="18" name="直接连接符 17"/>
          <p:cNvCxnSpPr/>
          <p:nvPr/>
        </p:nvCxnSpPr>
        <p:spPr>
          <a:xfrm>
            <a:off x="4445000" y="2182495"/>
            <a:ext cx="0" cy="3059430"/>
          </a:xfrm>
          <a:prstGeom prst="line">
            <a:avLst/>
          </a:prstGeom>
          <a:noFill/>
          <a:ln w="9525" cap="flat" cmpd="sng" algn="ctr">
            <a:solidFill>
              <a:schemeClr val="bg1">
                <a:lumMod val="65000"/>
              </a:schemeClr>
            </a:solidFill>
            <a:prstDash val="solid"/>
            <a:headEnd type="oval" w="med" len="med"/>
            <a:tailEnd type="oval" w="med" len="med"/>
          </a:ln>
          <a:effectLst/>
        </p:spPr>
      </p:cxnSp>
      <p:sp>
        <p:nvSpPr>
          <p:cNvPr id="19" name="TextBox 6"/>
          <p:cNvSpPr txBox="1"/>
          <p:nvPr/>
        </p:nvSpPr>
        <p:spPr>
          <a:xfrm>
            <a:off x="4676775" y="2644140"/>
            <a:ext cx="2918460" cy="1014730"/>
          </a:xfrm>
          <a:prstGeom prst="rect">
            <a:avLst/>
          </a:prstGeom>
          <a:noFill/>
        </p:spPr>
        <p:txBody>
          <a:bodyPr wrap="square" rtlCol="0">
            <a:spAutoFit/>
          </a:bodyPr>
          <a:p>
            <a:pPr>
              <a:lnSpc>
                <a:spcPct val="150000"/>
              </a:lnSpc>
            </a:pPr>
            <a:r>
              <a:rPr lang="zh-CN" altLang="en-US" sz="2000" dirty="0">
                <a:solidFill>
                  <a:schemeClr val="tx1"/>
                </a:solidFill>
                <a:latin typeface="微软雅黑" panose="020B0503020204020204" charset="-122"/>
                <a:ea typeface="微软雅黑" panose="020B0503020204020204" charset="-122"/>
              </a:rPr>
              <a:t>第2阶段是2011年至2014年的高速扩张阶段。</a:t>
            </a:r>
            <a:endParaRPr lang="zh-CN" altLang="en-US" sz="2000" dirty="0">
              <a:solidFill>
                <a:schemeClr val="tx1"/>
              </a:solidFill>
              <a:latin typeface="微软雅黑" panose="020B0503020204020204" charset="-122"/>
              <a:ea typeface="微软雅黑" panose="020B0503020204020204" charset="-122"/>
            </a:endParaRPr>
          </a:p>
        </p:txBody>
      </p:sp>
      <p:cxnSp>
        <p:nvCxnSpPr>
          <p:cNvPr id="20" name="直接连接符 19"/>
          <p:cNvCxnSpPr/>
          <p:nvPr/>
        </p:nvCxnSpPr>
        <p:spPr>
          <a:xfrm>
            <a:off x="7721600" y="2182495"/>
            <a:ext cx="0" cy="3059430"/>
          </a:xfrm>
          <a:prstGeom prst="line">
            <a:avLst/>
          </a:prstGeom>
          <a:noFill/>
          <a:ln w="9525" cap="flat" cmpd="sng" algn="ctr">
            <a:solidFill>
              <a:schemeClr val="bg1">
                <a:lumMod val="65000"/>
              </a:schemeClr>
            </a:solidFill>
            <a:prstDash val="solid"/>
            <a:headEnd type="oval" w="med" len="med"/>
            <a:tailEnd type="oval" w="med" len="med"/>
          </a:ln>
          <a:effectLst/>
        </p:spPr>
      </p:cxnSp>
      <p:sp>
        <p:nvSpPr>
          <p:cNvPr id="21" name="TextBox 6"/>
          <p:cNvSpPr txBox="1"/>
          <p:nvPr/>
        </p:nvSpPr>
        <p:spPr>
          <a:xfrm>
            <a:off x="7997190" y="2644140"/>
            <a:ext cx="2918460" cy="1938020"/>
          </a:xfrm>
          <a:prstGeom prst="rect">
            <a:avLst/>
          </a:prstGeom>
          <a:noFill/>
        </p:spPr>
        <p:txBody>
          <a:bodyPr wrap="square" rtlCol="0">
            <a:spAutoFit/>
          </a:bodyPr>
          <a:p>
            <a:pPr>
              <a:lnSpc>
                <a:spcPct val="150000"/>
              </a:lnSpc>
            </a:pPr>
            <a:r>
              <a:rPr lang="zh-CN" altLang="en-US" sz="2000" dirty="0">
                <a:solidFill>
                  <a:schemeClr val="tx1"/>
                </a:solidFill>
                <a:latin typeface="微软雅黑" panose="020B0503020204020204" charset="-122"/>
                <a:ea typeface="微软雅黑" panose="020B0503020204020204" charset="-122"/>
              </a:rPr>
              <a:t>第3阶段是2014年至今的政策频发、监管力度加大以及行业加速洗牌阶段。</a:t>
            </a:r>
            <a:endParaRPr lang="zh-CN" altLang="en-US" sz="2000" dirty="0">
              <a:solidFill>
                <a:schemeClr val="tx1"/>
              </a:solidFill>
              <a:latin typeface="微软雅黑" panose="020B0503020204020204" charset="-122"/>
              <a:ea typeface="微软雅黑" panose="020B0503020204020204" charset="-122"/>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500"/>
                            </p:stCondLst>
                            <p:childTnLst>
                              <p:par>
                                <p:cTn id="17" presetID="22" presetClass="entr" presetSubtype="4"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par>
                          <p:cTn id="20" fill="hold">
                            <p:stCondLst>
                              <p:cond delay="1000"/>
                            </p:stCondLst>
                            <p:childTnLst>
                              <p:par>
                                <p:cTn id="21" presetID="12" presetClass="entr" presetSubtype="8" fill="hold" grpId="0" nodeType="after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p:tgtEl>
                                          <p:spTgt spid="17"/>
                                        </p:tgtEl>
                                        <p:attrNameLst>
                                          <p:attrName>ppt_x</p:attrName>
                                        </p:attrNameLst>
                                      </p:cBhvr>
                                      <p:tavLst>
                                        <p:tav tm="0">
                                          <p:val>
                                            <p:strVal val="#ppt_x-#ppt_w*1.125000"/>
                                          </p:val>
                                        </p:tav>
                                        <p:tav tm="100000">
                                          <p:val>
                                            <p:strVal val="#ppt_x"/>
                                          </p:val>
                                        </p:tav>
                                      </p:tavLst>
                                    </p:anim>
                                    <p:animEffect transition="in" filter="wipe(right)">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wipe(left)">
                                      <p:cBhvr>
                                        <p:cTn id="29" dur="500"/>
                                        <p:tgtEl>
                                          <p:spTgt spid="3"/>
                                        </p:tgtEl>
                                      </p:cBhvr>
                                    </p:animEffect>
                                  </p:childTnLst>
                                </p:cTn>
                              </p:par>
                            </p:childTnLst>
                          </p:cTn>
                        </p:par>
                        <p:par>
                          <p:cTn id="30" fill="hold">
                            <p:stCondLst>
                              <p:cond delay="500"/>
                            </p:stCondLst>
                            <p:childTnLst>
                              <p:par>
                                <p:cTn id="31" presetID="22" presetClass="entr" presetSubtype="4" fill="hold" nodeType="after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par>
                          <p:cTn id="34" fill="hold">
                            <p:stCondLst>
                              <p:cond delay="1000"/>
                            </p:stCondLst>
                            <p:childTnLst>
                              <p:par>
                                <p:cTn id="35" presetID="12" presetClass="entr" presetSubtype="8"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p:tgtEl>
                                          <p:spTgt spid="19"/>
                                        </p:tgtEl>
                                        <p:attrNameLst>
                                          <p:attrName>ppt_x</p:attrName>
                                        </p:attrNameLst>
                                      </p:cBhvr>
                                      <p:tavLst>
                                        <p:tav tm="0">
                                          <p:val>
                                            <p:strVal val="#ppt_x-#ppt_w*1.125000"/>
                                          </p:val>
                                        </p:tav>
                                        <p:tav tm="100000">
                                          <p:val>
                                            <p:strVal val="#ppt_x"/>
                                          </p:val>
                                        </p:tav>
                                      </p:tavLst>
                                    </p:anim>
                                    <p:animEffect transition="in" filter="wipe(right)">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left)">
                                      <p:cBhvr>
                                        <p:cTn id="43" dur="500"/>
                                        <p:tgtEl>
                                          <p:spTgt spid="8"/>
                                        </p:tgtEl>
                                      </p:cBhvr>
                                    </p:animEffect>
                                  </p:childTnLst>
                                </p:cTn>
                              </p:par>
                            </p:childTnLst>
                          </p:cTn>
                        </p:par>
                        <p:par>
                          <p:cTn id="44" fill="hold">
                            <p:stCondLst>
                              <p:cond delay="500"/>
                            </p:stCondLst>
                            <p:childTnLst>
                              <p:par>
                                <p:cTn id="45" presetID="22" presetClass="entr" presetSubtype="4" fill="hold" nodeType="after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down)">
                                      <p:cBhvr>
                                        <p:cTn id="47" dur="500"/>
                                        <p:tgtEl>
                                          <p:spTgt spid="20"/>
                                        </p:tgtEl>
                                      </p:cBhvr>
                                    </p:animEffect>
                                  </p:childTnLst>
                                </p:cTn>
                              </p:par>
                            </p:childTnLst>
                          </p:cTn>
                        </p:par>
                        <p:par>
                          <p:cTn id="48" fill="hold">
                            <p:stCondLst>
                              <p:cond delay="1000"/>
                            </p:stCondLst>
                            <p:childTnLst>
                              <p:par>
                                <p:cTn id="49" presetID="12" presetClass="entr" presetSubtype="8" fill="hold" grpId="0" nodeType="after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p:tgtEl>
                                          <p:spTgt spid="21"/>
                                        </p:tgtEl>
                                        <p:attrNameLst>
                                          <p:attrName>ppt_x</p:attrName>
                                        </p:attrNameLst>
                                      </p:cBhvr>
                                      <p:tavLst>
                                        <p:tav tm="0">
                                          <p:val>
                                            <p:strVal val="#ppt_x-#ppt_w*1.125000"/>
                                          </p:val>
                                        </p:tav>
                                        <p:tav tm="100000">
                                          <p:val>
                                            <p:strVal val="#ppt_x"/>
                                          </p:val>
                                        </p:tav>
                                      </p:tavLst>
                                    </p:anim>
                                    <p:animEffect transition="in" filter="wipe(right)">
                                      <p:cBhvr>
                                        <p:cTn id="5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3" grpId="0" bldLvl="0" animBg="1"/>
      <p:bldP spid="3" grpId="0" bldLvl="0" animBg="1"/>
      <p:bldP spid="8" grpId="0" bldLvl="0" animBg="1"/>
      <p:bldP spid="17" grpId="0"/>
      <p:bldP spid="19"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1824990"/>
            <a:ext cx="10278110" cy="195961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1.</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网贷平台</a:t>
            </a:r>
            <a:endParaRPr sz="1800" b="1" dirty="0">
              <a:solidFill>
                <a:schemeClr val="accent1"/>
              </a:solidFill>
              <a:latin typeface="微软雅黑" panose="020B0503020204020204" charset="-122"/>
              <a:ea typeface="微软雅黑" panose="020B0503020204020204" charset="-122"/>
              <a:sym typeface="+mn-ea"/>
            </a:endParaRPr>
          </a:p>
        </p:txBody>
      </p:sp>
      <p:sp>
        <p:nvSpPr>
          <p:cNvPr id="4" name="TextBox 6"/>
          <p:cNvSpPr txBox="1"/>
          <p:nvPr>
            <p:custDataLst>
              <p:tags r:id="rId2"/>
            </p:custDataLst>
          </p:nvPr>
        </p:nvSpPr>
        <p:spPr>
          <a:xfrm>
            <a:off x="1181100" y="2066925"/>
            <a:ext cx="9829165" cy="147637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网贷平台定位为信息中介平台，是网贷行业的核心，为投资者和融资者提供投融资渠道。网贷平台最早于2007年引入中国，截止2015年末累计上线成立的网贷平台已达3600多家，正常运营的平台2500家左右。</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3"/>
            </p:custDataLst>
          </p:nvPr>
        </p:nvSpPr>
        <p:spPr>
          <a:xfrm>
            <a:off x="1278255" y="4839335"/>
            <a:ext cx="4450080"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可以划分为国资系、上市公司系、风投系及民营系等。</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7" name="文本框 7"/>
          <p:cNvSpPr txBox="1"/>
          <p:nvPr/>
        </p:nvSpPr>
        <p:spPr>
          <a:xfrm>
            <a:off x="1277620" y="4272915"/>
            <a:ext cx="4451350"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按股东背景划分</a:t>
            </a:r>
            <a:endParaRPr lang="zh-CN" altLang="en-US" sz="1800" b="1" dirty="0">
              <a:solidFill>
                <a:schemeClr val="accent1"/>
              </a:solidFill>
              <a:latin typeface="微软雅黑" panose="020B0503020204020204" charset="-122"/>
              <a:ea typeface="微软雅黑" panose="020B0503020204020204" charset="-122"/>
            </a:endParaRPr>
          </a:p>
        </p:txBody>
      </p:sp>
      <p:sp>
        <p:nvSpPr>
          <p:cNvPr id="10" name="TextBox 6"/>
          <p:cNvSpPr txBox="1"/>
          <p:nvPr>
            <p:custDataLst>
              <p:tags r:id="rId4"/>
            </p:custDataLst>
          </p:nvPr>
        </p:nvSpPr>
        <p:spPr>
          <a:xfrm>
            <a:off x="6447790" y="4839335"/>
            <a:ext cx="4450080"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可分为专注于汽车领域、房地产领域、票据领域、校园分期领域等。</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1" name="文本框 7"/>
          <p:cNvSpPr txBox="1"/>
          <p:nvPr/>
        </p:nvSpPr>
        <p:spPr>
          <a:xfrm>
            <a:off x="6447155" y="4272915"/>
            <a:ext cx="4451350"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按行业领域细分</a:t>
            </a:r>
            <a:endParaRPr lang="zh-CN" altLang="en-US" sz="1800" b="1" dirty="0">
              <a:solidFill>
                <a:schemeClr val="accent1"/>
              </a:solidFill>
              <a:latin typeface="微软雅黑" panose="020B0503020204020204" charset="-122"/>
              <a:ea typeface="微软雅黑" panose="020B0503020204020204" charset="-122"/>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1" dur="500"/>
                                        <p:tgtEl>
                                          <p:spTgt spid="4">
                                            <p:txEl>
                                              <p:pRg st="0" end="0"/>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barn(inVertical)">
                                      <p:cBhvr>
                                        <p:cTn id="24" dur="5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6">
                                            <p:txEl>
                                              <p:pRg st="0" end="0"/>
                                            </p:txEl>
                                          </p:spTgt>
                                        </p:tgtEl>
                                        <p:attrNameLst>
                                          <p:attrName>style.visibility</p:attrName>
                                        </p:attrNameLst>
                                      </p:cBhvr>
                                      <p:to>
                                        <p:strVal val="visible"/>
                                      </p:to>
                                    </p:set>
                                    <p:animEffect transition="in" filter="fade">
                                      <p:cBhvr>
                                        <p:cTn id="34" dur="1000"/>
                                        <p:tgtEl>
                                          <p:spTgt spid="6">
                                            <p:txEl>
                                              <p:pRg st="0" end="0"/>
                                            </p:txEl>
                                          </p:spTgt>
                                        </p:tgtEl>
                                      </p:cBhvr>
                                    </p:animEffect>
                                    <p:anim calcmode="lin" valueType="num">
                                      <p:cBhvr>
                                        <p:cTn id="3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1000"/>
                                        <p:tgtEl>
                                          <p:spTgt spid="11"/>
                                        </p:tgtEl>
                                      </p:cBhvr>
                                    </p:animEffect>
                                    <p:anim calcmode="lin" valueType="num">
                                      <p:cBhvr>
                                        <p:cTn id="42" dur="1000" fill="hold"/>
                                        <p:tgtEl>
                                          <p:spTgt spid="11"/>
                                        </p:tgtEl>
                                        <p:attrNameLst>
                                          <p:attrName>ppt_x</p:attrName>
                                        </p:attrNameLst>
                                      </p:cBhvr>
                                      <p:tavLst>
                                        <p:tav tm="0">
                                          <p:val>
                                            <p:strVal val="#ppt_x"/>
                                          </p:val>
                                        </p:tav>
                                        <p:tav tm="100000">
                                          <p:val>
                                            <p:strVal val="#ppt_x"/>
                                          </p:val>
                                        </p:tav>
                                      </p:tavLst>
                                    </p:anim>
                                    <p:anim calcmode="lin" valueType="num">
                                      <p:cBhvr>
                                        <p:cTn id="43" dur="1000" fill="hold"/>
                                        <p:tgtEl>
                                          <p:spTgt spid="11"/>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0">
                                            <p:txEl>
                                              <p:pRg st="0" end="0"/>
                                            </p:txEl>
                                          </p:spTgt>
                                        </p:tgtEl>
                                        <p:attrNameLst>
                                          <p:attrName>style.visibility</p:attrName>
                                        </p:attrNameLst>
                                      </p:cBhvr>
                                      <p:to>
                                        <p:strVal val="visible"/>
                                      </p:to>
                                    </p:set>
                                    <p:animEffect transition="in" filter="fade">
                                      <p:cBhvr>
                                        <p:cTn id="46" dur="1000"/>
                                        <p:tgtEl>
                                          <p:spTgt spid="10">
                                            <p:txEl>
                                              <p:pRg st="0" end="0"/>
                                            </p:txEl>
                                          </p:spTgt>
                                        </p:tgtEl>
                                      </p:cBhvr>
                                    </p:animEffect>
                                    <p:anim calcmode="lin" valueType="num">
                                      <p:cBhvr>
                                        <p:cTn id="47"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8"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4" grpId="0" uiExpand="1" build="p"/>
      <p:bldP spid="6" grpId="0" uiExpand="1" build="p"/>
      <p:bldP spid="7" grpId="0" bldLvl="0" animBg="1"/>
      <p:bldP spid="10" grpId="0" uiExpand="1" build="p"/>
      <p:bldP spid="11" grpId="0" bldLvl="0" animBg="1"/>
      <p:bldP spid="4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1824990"/>
            <a:ext cx="10278110" cy="14160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2.</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投资者</a:t>
            </a:r>
            <a:endParaRPr sz="1800" b="1" dirty="0">
              <a:solidFill>
                <a:schemeClr val="accent1"/>
              </a:solidFill>
              <a:latin typeface="微软雅黑" panose="020B0503020204020204" charset="-122"/>
              <a:ea typeface="微软雅黑" panose="020B0503020204020204" charset="-122"/>
              <a:sym typeface="+mn-ea"/>
            </a:endParaRPr>
          </a:p>
        </p:txBody>
      </p:sp>
      <p:sp>
        <p:nvSpPr>
          <p:cNvPr id="4" name="TextBox 6"/>
          <p:cNvSpPr txBox="1"/>
          <p:nvPr>
            <p:custDataLst>
              <p:tags r:id="rId2"/>
            </p:custDataLst>
          </p:nvPr>
        </p:nvSpPr>
        <p:spPr>
          <a:xfrm>
            <a:off x="1181100" y="2025650"/>
            <a:ext cx="9829165" cy="101473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网贷平台的投资门槛相对较低，因此广大中小投资者都可参与网贷平台的投资。参与网贷投资的投资人多是具有一定收入水平而且具有投资需求的人群。</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TextBox 6"/>
          <p:cNvSpPr txBox="1"/>
          <p:nvPr>
            <p:custDataLst>
              <p:tags r:id="rId3"/>
            </p:custDataLst>
          </p:nvPr>
        </p:nvSpPr>
        <p:spPr>
          <a:xfrm>
            <a:off x="1181100" y="3698240"/>
            <a:ext cx="5816600" cy="239966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贷行业不断爆出一些规模较大的平台出现跑路，涉及的投资人数量众多、投资金额巨大，一方面表明网贷行业依然鱼龙混杂，另一方面也表明投资人在进行网贷投资时风险识别能力依然欠缺，容易被虚假信息欺骗及高额收益吸引。</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1" name="图片 100"/>
          <p:cNvPicPr/>
          <p:nvPr/>
        </p:nvPicPr>
        <p:blipFill>
          <a:blip r:embed="rId4">
            <a:clrChange>
              <a:clrFrom>
                <a:srgbClr val="F1F1F1">
                  <a:alpha val="100000"/>
                </a:srgbClr>
              </a:clrFrom>
              <a:clrTo>
                <a:srgbClr val="F1F1F1">
                  <a:alpha val="100000"/>
                  <a:alpha val="0"/>
                </a:srgbClr>
              </a:clrTo>
            </a:clrChange>
          </a:blip>
          <a:stretch>
            <a:fillRect/>
          </a:stretch>
        </p:blipFill>
        <p:spPr>
          <a:xfrm>
            <a:off x="7147972" y="3317011"/>
            <a:ext cx="3861880" cy="3161489"/>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1" dur="500"/>
                                        <p:tgtEl>
                                          <p:spTgt spid="4">
                                            <p:txEl>
                                              <p:pRg st="0" end="0"/>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barn(inVertical)">
                                      <p:cBhvr>
                                        <p:cTn id="24" dur="5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8"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 calcmode="lin" valueType="num">
                                      <p:cBhvr additive="base">
                                        <p:cTn id="29" dur="500"/>
                                        <p:tgtEl>
                                          <p:spTgt spid="3">
                                            <p:txEl>
                                              <p:pRg st="0" end="0"/>
                                            </p:txEl>
                                          </p:spTgt>
                                        </p:tgtEl>
                                        <p:attrNameLst>
                                          <p:attrName>ppt_x</p:attrName>
                                        </p:attrNameLst>
                                      </p:cBhvr>
                                      <p:tavLst>
                                        <p:tav tm="0">
                                          <p:val>
                                            <p:strVal val="#ppt_x-#ppt_w*1.125000"/>
                                          </p:val>
                                        </p:tav>
                                        <p:tav tm="100000">
                                          <p:val>
                                            <p:strVal val="#ppt_x"/>
                                          </p:val>
                                        </p:tav>
                                      </p:tavLst>
                                    </p:anim>
                                    <p:animEffect transition="in" filter="wipe(right)">
                                      <p:cBhvr>
                                        <p:cTn id="30" dur="500"/>
                                        <p:tgtEl>
                                          <p:spTgt spid="3">
                                            <p:txEl>
                                              <p:pRg st="0" end="0"/>
                                            </p:txEl>
                                          </p:spTgt>
                                        </p:tgtEl>
                                      </p:cBhvr>
                                    </p:animEffect>
                                  </p:childTnLst>
                                </p:cTn>
                              </p:par>
                              <p:par>
                                <p:cTn id="31" presetID="12" presetClass="entr" presetSubtype="2" fill="hold" nodeType="withEffect">
                                  <p:stCondLst>
                                    <p:cond delay="0"/>
                                  </p:stCondLst>
                                  <p:childTnLst>
                                    <p:set>
                                      <p:cBhvr>
                                        <p:cTn id="32" dur="1" fill="hold">
                                          <p:stCondLst>
                                            <p:cond delay="0"/>
                                          </p:stCondLst>
                                        </p:cTn>
                                        <p:tgtEl>
                                          <p:spTgt spid="101"/>
                                        </p:tgtEl>
                                        <p:attrNameLst>
                                          <p:attrName>style.visibility</p:attrName>
                                        </p:attrNameLst>
                                      </p:cBhvr>
                                      <p:to>
                                        <p:strVal val="visible"/>
                                      </p:to>
                                    </p:set>
                                    <p:anim calcmode="lin" valueType="num">
                                      <p:cBhvr additive="base">
                                        <p:cTn id="33" dur="500"/>
                                        <p:tgtEl>
                                          <p:spTgt spid="101"/>
                                        </p:tgtEl>
                                        <p:attrNameLst>
                                          <p:attrName>ppt_x</p:attrName>
                                        </p:attrNameLst>
                                      </p:cBhvr>
                                      <p:tavLst>
                                        <p:tav tm="0">
                                          <p:val>
                                            <p:strVal val="#ppt_x+#ppt_w*1.125000"/>
                                          </p:val>
                                        </p:tav>
                                        <p:tav tm="100000">
                                          <p:val>
                                            <p:strVal val="#ppt_x"/>
                                          </p:val>
                                        </p:tav>
                                      </p:tavLst>
                                    </p:anim>
                                    <p:animEffect transition="in" filter="wipe(left)">
                                      <p:cBhvr>
                                        <p:cTn id="34" dur="500"/>
                                        <p:tgtEl>
                                          <p:spTgt spid="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4" grpId="0" uiExpand="1" build="p"/>
      <p:bldP spid="43" grpId="0" bldLvl="0" animBg="1"/>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7455535" y="1687195"/>
            <a:ext cx="2423160" cy="43268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3.</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融资者</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1009650" y="2356485"/>
            <a:ext cx="5020945" cy="298958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网贷行业的融资者通常是具有资金需求的中小微企业或个人。</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网贷行业之所以得到国家的大力支持，最主要的原因在于网贷行业为我国众多中小微企业提供了一条行之有效的融资渠道，帮助中小微企业解决融资难的瓶颈。</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2" name="图片 101"/>
          <p:cNvPicPr/>
          <p:nvPr/>
        </p:nvPicPr>
        <p:blipFill>
          <a:blip r:embed="rId3"/>
          <a:stretch>
            <a:fillRect/>
          </a:stretch>
        </p:blipFill>
        <p:spPr>
          <a:xfrm>
            <a:off x="6661785" y="2388553"/>
            <a:ext cx="4010025" cy="2924175"/>
          </a:xfrm>
          <a:prstGeom prst="round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6" presetClass="entr" presetSubtype="42" fill="hold" nodeType="afterEffect">
                                  <p:stCondLst>
                                    <p:cond delay="0"/>
                                  </p:stCondLst>
                                  <p:childTnLst>
                                    <p:set>
                                      <p:cBhvr>
                                        <p:cTn id="18" dur="1" fill="hold">
                                          <p:stCondLst>
                                            <p:cond delay="0"/>
                                          </p:stCondLst>
                                        </p:cTn>
                                        <p:tgtEl>
                                          <p:spTgt spid="102"/>
                                        </p:tgtEl>
                                        <p:attrNameLst>
                                          <p:attrName>style.visibility</p:attrName>
                                        </p:attrNameLst>
                                      </p:cBhvr>
                                      <p:to>
                                        <p:strVal val="visible"/>
                                      </p:to>
                                    </p:set>
                                    <p:animEffect transition="in" filter="barn(outHorizontal)">
                                      <p:cBhvr>
                                        <p:cTn id="19" dur="500"/>
                                        <p:tgtEl>
                                          <p:spTgt spid="102"/>
                                        </p:tgtEl>
                                      </p:cBhvr>
                                    </p:animEffect>
                                  </p:childTnLst>
                                </p:cTn>
                              </p:par>
                              <p:par>
                                <p:cTn id="20" presetID="16" presetClass="entr" presetSubtype="42"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out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additive="base">
                                        <p:cTn id="2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additive="base">
                                        <p:cTn id="3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3" grpId="0" uiExpand="1" build="p"/>
      <p:bldP spid="7"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4.</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监管机构</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889000" y="2388870"/>
            <a:ext cx="4890770" cy="311785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2014年银监会首次提出网贷行业监管的十条原则，明确了监管红线。</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2015年7月18日，央行发布了《关于促进互联网金融健康发展指导意见》，该指导意见明确指出网贷归银监会监管。</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现在为银保监会监管。</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3" name="图片 102"/>
          <p:cNvPicPr/>
          <p:nvPr/>
        </p:nvPicPr>
        <p:blipFill>
          <a:blip r:embed="rId2"/>
          <a:stretch>
            <a:fillRect/>
          </a:stretch>
        </p:blipFill>
        <p:spPr>
          <a:xfrm>
            <a:off x="6176645" y="2045335"/>
            <a:ext cx="5078730" cy="380492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8" presetClass="entr" presetSubtype="12" fill="hold" nodeType="afterEffect">
                                  <p:stCondLst>
                                    <p:cond delay="0"/>
                                  </p:stCondLst>
                                  <p:childTnLst>
                                    <p:set>
                                      <p:cBhvr>
                                        <p:cTn id="18" dur="1" fill="hold">
                                          <p:stCondLst>
                                            <p:cond delay="0"/>
                                          </p:stCondLst>
                                        </p:cTn>
                                        <p:tgtEl>
                                          <p:spTgt spid="103"/>
                                        </p:tgtEl>
                                        <p:attrNameLst>
                                          <p:attrName>style.visibility</p:attrName>
                                        </p:attrNameLst>
                                      </p:cBhvr>
                                      <p:to>
                                        <p:strVal val="visible"/>
                                      </p:to>
                                    </p:set>
                                    <p:animEffect transition="in" filter="strips(downLeft)">
                                      <p:cBhvr>
                                        <p:cTn id="19" dur="500"/>
                                        <p:tgtEl>
                                          <p:spTgt spid="10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additive="base">
                                        <p:cTn id="30"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1" dur="500"/>
                                        <p:tgtEl>
                                          <p:spTgt spid="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additive="base">
                                        <p:cTn id="36"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3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一、网络借贷概念</a:t>
            </a:r>
            <a:endParaRPr lang="zh-CN" altLang="en-US"/>
          </a:p>
        </p:txBody>
      </p:sp>
      <p:grpSp>
        <p:nvGrpSpPr>
          <p:cNvPr id="39" name="组合 38"/>
          <p:cNvGrpSpPr/>
          <p:nvPr/>
        </p:nvGrpSpPr>
        <p:grpSpPr>
          <a:xfrm>
            <a:off x="634365" y="887095"/>
            <a:ext cx="3257718" cy="473075"/>
            <a:chOff x="2347" y="2773"/>
            <a:chExt cx="5142"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95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0068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（三）网络借贷的产业链</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389191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5.</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支付/存管/托管机构</a:t>
            </a:r>
            <a:endParaRPr sz="1800" b="1" dirty="0">
              <a:solidFill>
                <a:schemeClr val="accent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6974205" y="3013710"/>
            <a:ext cx="4105910" cy="298958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第三方支付平台的存在让他们更容易对网贷公司产生信赖。</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托管机构的引入，实现了“信息”和“资金”的完全独立，从而保障了出借人的资金安全，有助于网贷平台回归“中介”的本质。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3" name="矩形 42"/>
          <p:cNvSpPr/>
          <p:nvPr>
            <p:custDataLst>
              <p:tags r:id="rId2"/>
            </p:custDataLst>
          </p:nvPr>
        </p:nvSpPr>
        <p:spPr>
          <a:xfrm>
            <a:off x="956945" y="1824990"/>
            <a:ext cx="10278110" cy="6819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0" algn="ctr" fontAlgn="auto">
              <a:lnSpc>
                <a:spcPct val="100000"/>
              </a:lnSpc>
              <a:spcBef>
                <a:spcPts val="0"/>
              </a:spcBef>
              <a:spcAft>
                <a:spcPts val="1000"/>
              </a:spcAf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支付、托管机构是网贷市场上主要的资金托管方及资金通道。</a:t>
            </a: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pic>
        <p:nvPicPr>
          <p:cNvPr id="104" name="图片 103"/>
          <p:cNvPicPr/>
          <p:nvPr/>
        </p:nvPicPr>
        <p:blipFill>
          <a:blip r:embed="rId3"/>
          <a:stretch>
            <a:fillRect/>
          </a:stretch>
        </p:blipFill>
        <p:spPr>
          <a:xfrm>
            <a:off x="957262" y="3072448"/>
            <a:ext cx="5715000" cy="286702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6" presetClass="entr" presetSubtype="21" fill="hold" grpId="0" nodeType="after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0" end="0"/>
                                            </p:txEl>
                                          </p:spTgt>
                                        </p:tgtEl>
                                      </p:cBhvr>
                                    </p:animEffect>
                                  </p:childTnLst>
                                </p:cTn>
                              </p:par>
                              <p:par>
                                <p:cTn id="26" presetID="18" presetClass="entr" presetSubtype="6" fill="hold" nodeType="withEffect">
                                  <p:stCondLst>
                                    <p:cond delay="0"/>
                                  </p:stCondLst>
                                  <p:childTnLst>
                                    <p:set>
                                      <p:cBhvr>
                                        <p:cTn id="27" dur="1" fill="hold">
                                          <p:stCondLst>
                                            <p:cond delay="0"/>
                                          </p:stCondLst>
                                        </p:cTn>
                                        <p:tgtEl>
                                          <p:spTgt spid="104"/>
                                        </p:tgtEl>
                                        <p:attrNameLst>
                                          <p:attrName>style.visibility</p:attrName>
                                        </p:attrNameLst>
                                      </p:cBhvr>
                                      <p:to>
                                        <p:strVal val="visible"/>
                                      </p:to>
                                    </p:set>
                                    <p:animEffect transition="in" filter="strips(downRight)">
                                      <p:cBhvr>
                                        <p:cTn id="28" dur="500"/>
                                        <p:tgtEl>
                                          <p:spTgt spid="104"/>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additive="base">
                                        <p:cTn id="3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3" grpId="0" uiExpand="1" build="p"/>
      <p:bldP spid="43"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178812_3*m_h_i*1_1_2"/>
  <p:tag name="KSO_WM_TEMPLATE_CATEGORY" val="diagram"/>
  <p:tag name="KSO_WM_TEMPLATE_INDEX" val="20178812"/>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178812_3*m_h_i*1_1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178812_3*m_h_i*1_2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178812_3*m_h_i*1_2_2"/>
  <p:tag name="KSO_WM_TEMPLATE_CATEGORY" val="diagram"/>
  <p:tag name="KSO_WM_TEMPLATE_INDEX" val="20178812"/>
  <p:tag name="KSO_WM_UNIT_LAYERLEVEL" val="1_1_1"/>
  <p:tag name="KSO_WM_TAG_VERSION" val="1.0"/>
  <p:tag name="KSO_WM_BEAUTIFY_FLAG" val="#wm#"/>
  <p:tag name="KSO_WM_UNIT_FILL_FORE_SCHEMECOLOR_INDEX" val="6"/>
  <p:tag name="KSO_WM_UNIT_FILL_TYPE" val="1"/>
  <p:tag name="KSO_WM_UNIT_TEXT_FILL_FORE_SCHEMECOLOR_INDEX" val="2"/>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178812_3*m_h_i*1_2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178812_3*m_h_i*1_3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178812_3*m_h_i*1_3_2"/>
  <p:tag name="KSO_WM_TEMPLATE_CATEGORY" val="diagram"/>
  <p:tag name="KSO_WM_TEMPLATE_INDEX" val="20178812"/>
  <p:tag name="KSO_WM_UNIT_LAYERLEVEL" val="1_1_1"/>
  <p:tag name="KSO_WM_TAG_VERSION" val="1.0"/>
  <p:tag name="KSO_WM_BEAUTIFY_FLAG" val="#wm#"/>
  <p:tag name="KSO_WM_UNIT_FILL_FORE_SCHEMECOLOR_INDEX" val="7"/>
  <p:tag name="KSO_WM_UNIT_FILL_TYPE" val="1"/>
  <p:tag name="KSO_WM_UNIT_TEXT_FILL_FORE_SCHEMECOLOR_INDEX" val="2"/>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178812_3*m_h_i*1_3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8.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7.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48.xml><?xml version="1.0" encoding="utf-8"?>
<p:tagLst xmlns:p="http://schemas.openxmlformats.org/presentationml/2006/main">
  <p:tag name="KSO_WPP_MARK_KEY" val="6ccf8c9f-94e9-49f4-b4f3-1510006694b2"/>
  <p:tag name="COMMONDATA" val="eyJoZGlkIjoiOTRiYWY2ZDYxOTM2OTVmOTUwNjYxNzhkNWNmYTNiNjcifQ=="/>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178812_3*m_h_i*1_1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1830</Words>
  <Application>WPS 演示</Application>
  <PresentationFormat>全屏显示(16:9)</PresentationFormat>
  <Paragraphs>156</Paragraphs>
  <Slides>15</Slides>
  <Notes>16</Notes>
  <HiddenSlides>0</HiddenSlides>
  <MMClips>0</MMClips>
  <ScaleCrop>false</ScaleCrop>
  <HeadingPairs>
    <vt:vector size="6" baseType="variant">
      <vt:variant>
        <vt:lpstr>已用的字体</vt:lpstr>
      </vt:variant>
      <vt:variant>
        <vt:i4>16</vt:i4>
      </vt:variant>
      <vt:variant>
        <vt:lpstr>主题</vt:lpstr>
      </vt:variant>
      <vt:variant>
        <vt:i4>2</vt:i4>
      </vt:variant>
      <vt:variant>
        <vt:lpstr>幻灯片标题</vt:lpstr>
      </vt:variant>
      <vt:variant>
        <vt:i4>15</vt:i4>
      </vt:variant>
    </vt:vector>
  </HeadingPairs>
  <TitlesOfParts>
    <vt:vector size="33" baseType="lpstr">
      <vt:lpstr>Arial</vt:lpstr>
      <vt:lpstr>宋体</vt:lpstr>
      <vt:lpstr>Wingdings</vt:lpstr>
      <vt:lpstr>Calibri</vt:lpstr>
      <vt:lpstr>Agency FB</vt:lpstr>
      <vt:lpstr>Trebuchet MS</vt:lpstr>
      <vt:lpstr>方正正黑简体</vt:lpstr>
      <vt:lpstr>黑体</vt:lpstr>
      <vt:lpstr>Calibri</vt:lpstr>
      <vt:lpstr>微软雅黑</vt:lpstr>
      <vt:lpstr>DINPro-Black</vt:lpstr>
      <vt:lpstr>DejaVu Math TeX Gyre</vt:lpstr>
      <vt:lpstr>Times New Roman</vt:lpstr>
      <vt:lpstr>Wingdings</vt:lpstr>
      <vt:lpstr>Arial Unicode MS</vt:lpstr>
      <vt:lpstr>等线</vt:lpstr>
      <vt:lpstr>第一PPT，www.1ppt.com</vt:lpstr>
      <vt:lpstr>1_第一PPT，www.1ppt.com</vt:lpstr>
      <vt:lpstr>PowerPoint 演示文稿</vt:lpstr>
      <vt:lpstr>网络借贷概述</vt:lpstr>
      <vt:lpstr>一、网络借贷概念</vt:lpstr>
      <vt:lpstr>一、网络借贷概念</vt:lpstr>
      <vt:lpstr>一、网络借贷概念</vt:lpstr>
      <vt:lpstr>一、网络借贷概念</vt:lpstr>
      <vt:lpstr>一、网络借贷概念</vt:lpstr>
      <vt:lpstr>一、网络借贷概念</vt:lpstr>
      <vt:lpstr>一、网络借贷概念</vt:lpstr>
      <vt:lpstr>一、网络借贷概念</vt:lpstr>
      <vt:lpstr>一、网络借贷概念</vt:lpstr>
      <vt:lpstr>一、网络借贷概念</vt:lpstr>
      <vt:lpstr>一、网络借贷概念</vt:lpstr>
      <vt:lpstr>一、网络借贷概念</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754</cp:revision>
  <dcterms:created xsi:type="dcterms:W3CDTF">2017-03-04T06:55:00Z</dcterms:created>
  <dcterms:modified xsi:type="dcterms:W3CDTF">2023-06-08T03:32:38Z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D935FA0A2A0547F6BB7CC421D0C479E3</vt:lpwstr>
  </property>
  <property fmtid="{D5CDD505-2E9C-101B-9397-08002B2CF9AE}" pid="3" name="KSOProductBuildVer">
    <vt:lpwstr>2052-11.1.0.14309</vt:lpwstr>
  </property>
</Properties>
</file>