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sldIdLst>
    <p:sldId id="423" r:id="rId4"/>
    <p:sldId id="640" r:id="rId6"/>
    <p:sldId id="653" r:id="rId7"/>
    <p:sldId id="654" r:id="rId8"/>
    <p:sldId id="655" r:id="rId9"/>
    <p:sldId id="656" r:id="rId10"/>
    <p:sldId id="657" r:id="rId11"/>
    <p:sldId id="658" r:id="rId12"/>
    <p:sldId id="659" r:id="rId13"/>
    <p:sldId id="660" r:id="rId14"/>
    <p:sldId id="363" r:id="rId15"/>
  </p:sldIdLst>
  <p:sldSz cx="12192635" cy="6858000"/>
  <p:notesSz cx="6858000" cy="9144000"/>
  <p:custDataLst>
    <p:tags r:id="rId20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2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EEE"/>
    <a:srgbClr val="EAEEF2"/>
    <a:srgbClr val="FFFFFF"/>
    <a:srgbClr val="2B4663"/>
    <a:srgbClr val="61849B"/>
    <a:srgbClr val="526580"/>
    <a:srgbClr val="323F4B"/>
    <a:srgbClr val="00B6A5"/>
    <a:srgbClr val="43536A"/>
    <a:srgbClr val="F9FA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662" autoAdjust="0"/>
  </p:normalViewPr>
  <p:slideViewPr>
    <p:cSldViewPr snapToGrid="0">
      <p:cViewPr>
        <p:scale>
          <a:sx n="66" d="100"/>
          <a:sy n="66" d="100"/>
        </p:scale>
        <p:origin x="-432" y="-1626"/>
      </p:cViewPr>
      <p:guideLst>
        <p:guide orient="horz" pos="2159"/>
        <p:guide pos="38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0" Type="http://schemas.openxmlformats.org/officeDocument/2006/relationships/tags" Target="tags/tag54.xml"/><Relationship Id="rId2" Type="http://schemas.openxmlformats.org/officeDocument/2006/relationships/theme" Target="theme/theme1.xml"/><Relationship Id="rId19" Type="http://schemas.openxmlformats.org/officeDocument/2006/relationships/commentAuthors" Target="commentAuthors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8BE76-29C8-41AB-8544-889D89FA4F9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530" y="1143000"/>
            <a:ext cx="548694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D677-048F-409F-AACD-0A0B5EF61C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solidFill>
                  <a:prstClr val="black"/>
                </a:solidFill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solidFill>
                <a:prstClr val="black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4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3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2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 smtClean="0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 smtClean="0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34114" y="78536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 smtClean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19839" y="10711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 smtClean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5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" Type="http://schemas.openxmlformats.org/officeDocument/2006/relationships/image" Target="../media/image3.jpeg"/><Relationship Id="rId1" Type="http://schemas.openxmlformats.org/officeDocument/2006/relationships/tags" Target="../tags/tag5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tags" Target="../tags/tag48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5.xml"/><Relationship Id="rId2" Type="http://schemas.openxmlformats.org/officeDocument/2006/relationships/tags" Target="../tags/tag53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6.xml"/><Relationship Id="rId8" Type="http://schemas.openxmlformats.org/officeDocument/2006/relationships/tags" Target="../tags/tag15.xml"/><Relationship Id="rId7" Type="http://schemas.openxmlformats.org/officeDocument/2006/relationships/tags" Target="../tags/tag14.xml"/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4" Type="http://schemas.openxmlformats.org/officeDocument/2006/relationships/tags" Target="../tags/tag11.xml"/><Relationship Id="rId3" Type="http://schemas.openxmlformats.org/officeDocument/2006/relationships/tags" Target="../tags/tag10.xml"/><Relationship Id="rId2" Type="http://schemas.openxmlformats.org/officeDocument/2006/relationships/image" Target="../media/image4.jpeg"/><Relationship Id="rId11" Type="http://schemas.openxmlformats.org/officeDocument/2006/relationships/slideLayout" Target="../slideLayouts/slideLayout14.xml"/><Relationship Id="rId10" Type="http://schemas.openxmlformats.org/officeDocument/2006/relationships/tags" Target="../tags/tag17.xml"/><Relationship Id="rId1" Type="http://schemas.openxmlformats.org/officeDocument/2006/relationships/tags" Target="../tags/tag9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tags" Target="../tags/tag37.xml"/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tags" Target="../tags/tag47.xml"/><Relationship Id="rId4" Type="http://schemas.openxmlformats.org/officeDocument/2006/relationships/tags" Target="../tags/tag46.xml"/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>
            <p:custDataLst>
              <p:tags r:id="rId1"/>
            </p:custDataLst>
          </p:nvPr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2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3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708765">
            <a:off x="998603" y="1563600"/>
            <a:ext cx="4142229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4265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INTERNET FINANCE</a:t>
            </a:r>
            <a:endParaRPr kumimoji="1" lang="en-US" altLang="zh-CN" sz="4265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>
            <p:custDataLst>
              <p:tags r:id="rId4"/>
            </p:custDataLst>
          </p:nvPr>
        </p:nvSpPr>
        <p:spPr>
          <a:xfrm flipH="1">
            <a:off x="9654650" y="4597353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572125" y="2403475"/>
            <a:ext cx="6167755" cy="18967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kumimoji="1" lang="zh-CN" altLang="en-US" sz="5865" b="1" dirty="0" smtClean="0">
                <a:solidFill>
                  <a:srgbClr val="43536A"/>
                </a:solidFill>
                <a:cs typeface="+mn-ea"/>
                <a:sym typeface="+mn-lt"/>
              </a:rPr>
              <a:t>网络借贷在我国的发展</a:t>
            </a:r>
            <a:endParaRPr kumimoji="1" lang="zh-CN" altLang="en-US" sz="5865" b="1" dirty="0" smtClean="0">
              <a:solidFill>
                <a:srgbClr val="43536A"/>
              </a:solidFill>
              <a:cs typeface="+mn-ea"/>
              <a:sym typeface="+mn-lt"/>
            </a:endParaRPr>
          </a:p>
        </p:txBody>
      </p:sp>
      <p:sp>
        <p:nvSpPr>
          <p:cNvPr id="8" name="平行四边形 7"/>
          <p:cNvSpPr/>
          <p:nvPr>
            <p:custDataLst>
              <p:tags r:id="rId5"/>
            </p:custDataLst>
          </p:nvPr>
        </p:nvSpPr>
        <p:spPr>
          <a:xfrm>
            <a:off x="5571948" y="4505428"/>
            <a:ext cx="2125718" cy="380953"/>
          </a:xfrm>
          <a:prstGeom prst="parallelogram">
            <a:avLst>
              <a:gd name="adj" fmla="val 35555"/>
            </a:avLst>
          </a:prstGeom>
          <a:solidFill>
            <a:schemeClr val="lt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kumimoji="1" lang="zh-CN" altLang="en-US" sz="1600" dirty="0">
                <a:solidFill>
                  <a:schemeClr val="dk1"/>
                </a:solidFill>
                <a:latin typeface="+mn-ea"/>
                <a:cs typeface="+mn-ea"/>
                <a:sym typeface="+mn-lt"/>
              </a:rPr>
              <a:t>主讲人：于佳琦</a:t>
            </a:r>
            <a:endParaRPr kumimoji="1" lang="zh-CN" altLang="en-US" sz="1600" dirty="0">
              <a:solidFill>
                <a:schemeClr val="dk1"/>
              </a:solidFill>
              <a:latin typeface="+mn-ea"/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9" grpId="0"/>
      <p:bldP spid="12" grpId="0" bldLvl="0" animBg="1"/>
      <p:bldP spid="16" grpId="0" bldLvl="0" animBg="1"/>
      <p:bldP spid="7" grpId="0"/>
      <p:bldP spid="8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四、P2P网贷行业在我国的发展</a:t>
            </a:r>
            <a:endParaRPr lang="zh-CN" altLang="en-US"/>
          </a:p>
        </p:txBody>
      </p:sp>
      <p:sp>
        <p:nvSpPr>
          <p:cNvPr id="6" name="剪去对角的矩形 5"/>
          <p:cNvSpPr/>
          <p:nvPr>
            <p:custDataLst>
              <p:tags r:id="rId1"/>
            </p:custDataLst>
          </p:nvPr>
        </p:nvSpPr>
        <p:spPr>
          <a:xfrm>
            <a:off x="634365" y="1477645"/>
            <a:ext cx="2493645" cy="4283075"/>
          </a:xfrm>
          <a:prstGeom prst="snip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zh-CN" altLang="zh-CN" sz="20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TextBox 6"/>
          <p:cNvSpPr txBox="1"/>
          <p:nvPr>
            <p:custDataLst>
              <p:tags r:id="rId2"/>
            </p:custDataLst>
          </p:nvPr>
        </p:nvSpPr>
        <p:spPr>
          <a:xfrm>
            <a:off x="422910" y="3620770"/>
            <a:ext cx="29165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2400" b="1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强监管期</a:t>
            </a:r>
            <a:endParaRPr lang="zh-CN" altLang="zh-CN" sz="2400" b="1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9" name="TextBox 6"/>
          <p:cNvSpPr txBox="1"/>
          <p:nvPr>
            <p:custDataLst>
              <p:tags r:id="rId3"/>
            </p:custDataLst>
          </p:nvPr>
        </p:nvSpPr>
        <p:spPr>
          <a:xfrm>
            <a:off x="3642360" y="1598295"/>
            <a:ext cx="7753985" cy="40411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5080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2019年11月，互联网金融风险专项整治工作领导小组办公室、网络借贷风险专项整治领导小组办公室联合印发了《关于网络借贷信息中介机构转型为小额贷款公司试点的指导意见》（下称“83号文”）。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indent="5080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83号文提出，引导部分符合条件的网上贷款机构向小额贷款公司转型，积极处置和化解存量业务风险，最大限度减少贷款人损失，维护社会稳定，促进普惠金融有序发展。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indent="5080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截止2020年11月份中旬，所有的P2P都已退出历史舞台。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0" name="椭圆 9"/>
          <p:cNvSpPr/>
          <p:nvPr>
            <p:custDataLst>
              <p:tags r:id="rId4"/>
            </p:custDataLst>
          </p:nvPr>
        </p:nvSpPr>
        <p:spPr>
          <a:xfrm>
            <a:off x="1449070" y="2686050"/>
            <a:ext cx="864235" cy="862965"/>
          </a:xfrm>
          <a:prstGeom prst="ellipse">
            <a:avLst/>
          </a:prstGeom>
          <a:solidFill>
            <a:srgbClr val="52658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anchor="ctr">
            <a:normAutofit fontScale="80000"/>
          </a:bodyPr>
          <a:p>
            <a:pPr marL="0" marR="0" lvl="0" indent="0" algn="ctr" defTabSz="913765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DINPro-Black" panose="02000503030000020004" charset="0"/>
                <a:cs typeface="DINPro-Black" panose="02000503030000020004" charset="0"/>
              </a:rPr>
              <a:t>04</a:t>
            </a:r>
            <a:endParaRPr kumimoji="0" lang="en-US" altLang="zh-CN" sz="3600" b="0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DINPro-Black" panose="02000503030000020004" charset="0"/>
              <a:cs typeface="DINPro-Black" panose="02000503030000020004" charset="0"/>
            </a:endParaRPr>
          </a:p>
        </p:txBody>
      </p:sp>
      <p:sp>
        <p:nvSpPr>
          <p:cNvPr id="11" name="TextBox 6"/>
          <p:cNvSpPr txBox="1"/>
          <p:nvPr>
            <p:custDataLst>
              <p:tags r:id="rId5"/>
            </p:custDataLst>
          </p:nvPr>
        </p:nvSpPr>
        <p:spPr>
          <a:xfrm>
            <a:off x="422910" y="4081145"/>
            <a:ext cx="29165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2019年-至今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/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1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2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423783" y="2272061"/>
            <a:ext cx="622985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7200" b="1" dirty="0" smtClean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感谢观看 </a:t>
            </a:r>
            <a:r>
              <a:rPr kumimoji="1" lang="en-US" altLang="zh-CN" sz="7200" b="1" dirty="0" smtClean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THANK YOU!</a:t>
            </a:r>
            <a:endParaRPr kumimoji="1" lang="en-US" altLang="zh-CN" sz="7200" b="1" dirty="0" smtClean="0">
              <a:solidFill>
                <a:prstClr val="white">
                  <a:lumMod val="50000"/>
                </a:prstClr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963533" y="1860942"/>
            <a:ext cx="4992812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265" dirty="0">
                <a:solidFill>
                  <a:schemeClr val="accent1"/>
                </a:solidFill>
                <a:latin typeface="Agency FB" panose="020B0503020202020204" pitchFamily="34" charset="0"/>
                <a:cs typeface="+mn-ea"/>
                <a:sym typeface="+mn-lt"/>
              </a:rPr>
              <a:t>BUSINESS POWERPOINT</a:t>
            </a:r>
            <a:endParaRPr kumimoji="1" lang="en-US" altLang="zh-CN" sz="4265" dirty="0">
              <a:solidFill>
                <a:schemeClr val="accent1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9655285" y="4597353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rgbClr val="DBEFF9">
                  <a:lumMod val="25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6" grpId="0"/>
      <p:bldP spid="9" grpId="0"/>
      <p:bldP spid="12" grpId="0" bldLvl="0" animBg="1"/>
      <p:bldP spid="16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网络借贷在我国的发展</a:t>
            </a:r>
            <a:endParaRPr lang="zh-CN" altLang="en-US"/>
          </a:p>
        </p:txBody>
      </p:sp>
      <p:grpSp>
        <p:nvGrpSpPr>
          <p:cNvPr id="6" name="Group 3"/>
          <p:cNvGrpSpPr/>
          <p:nvPr/>
        </p:nvGrpSpPr>
        <p:grpSpPr>
          <a:xfrm>
            <a:off x="1944370" y="1142365"/>
            <a:ext cx="8168640" cy="4983480"/>
            <a:chOff x="1912729" y="1458758"/>
            <a:chExt cx="3510756" cy="5187394"/>
          </a:xfrm>
        </p:grpSpPr>
        <p:grpSp>
          <p:nvGrpSpPr>
            <p:cNvPr id="8" name="Group 4"/>
            <p:cNvGrpSpPr/>
            <p:nvPr/>
          </p:nvGrpSpPr>
          <p:grpSpPr>
            <a:xfrm>
              <a:off x="1972256" y="1458758"/>
              <a:ext cx="292103" cy="5187394"/>
              <a:chOff x="1374772" y="1213680"/>
              <a:chExt cx="274322" cy="5187394"/>
            </a:xfrm>
          </p:grpSpPr>
          <p:sp>
            <p:nvSpPr>
              <p:cNvPr id="20" name="Pentagon 21"/>
              <p:cNvSpPr/>
              <p:nvPr/>
            </p:nvSpPr>
            <p:spPr>
              <a:xfrm rot="5400000">
                <a:off x="1103752" y="5857228"/>
                <a:ext cx="814866" cy="272825"/>
              </a:xfrm>
              <a:prstGeom prst="homePlate">
                <a:avLst>
                  <a:gd name="adj" fmla="val 281623"/>
                </a:avLst>
              </a:prstGeom>
              <a:gradFill flip="none" rotWithShape="1">
                <a:gsLst>
                  <a:gs pos="100000">
                    <a:srgbClr val="B88954"/>
                  </a:gs>
                  <a:gs pos="0">
                    <a:srgbClr val="E1C9AF"/>
                  </a:gs>
                </a:gsLst>
                <a:lin ang="5400000" scaled="1"/>
                <a:tileRect/>
              </a:gradFill>
              <a:ln w="3175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endParaRPr lang="en-US" sz="1325" b="1">
                  <a:solidFill>
                    <a:schemeClr val="bg1"/>
                  </a:solidFill>
                  <a:latin typeface="+mn-ea"/>
                  <a:cs typeface="+mn-ea"/>
                  <a:sym typeface="Arial" panose="020B0604020202020204" pitchFamily="34" charset="0"/>
                </a:endParaRPr>
              </a:p>
            </p:txBody>
          </p:sp>
          <p:sp>
            <p:nvSpPr>
              <p:cNvPr id="21" name="Rectangle 5"/>
              <p:cNvSpPr/>
              <p:nvPr/>
            </p:nvSpPr>
            <p:spPr>
              <a:xfrm>
                <a:off x="1374774" y="2007666"/>
                <a:ext cx="273845" cy="3776859"/>
              </a:xfrm>
              <a:custGeom>
                <a:avLst/>
                <a:gdLst>
                  <a:gd name="connsiteX0" fmla="*/ 0 w 272825"/>
                  <a:gd name="connsiteY0" fmla="*/ 0 h 3776662"/>
                  <a:gd name="connsiteX1" fmla="*/ 272825 w 272825"/>
                  <a:gd name="connsiteY1" fmla="*/ 0 h 3776662"/>
                  <a:gd name="connsiteX2" fmla="*/ 272825 w 272825"/>
                  <a:gd name="connsiteY2" fmla="*/ 3776662 h 3776662"/>
                  <a:gd name="connsiteX3" fmla="*/ 0 w 272825"/>
                  <a:gd name="connsiteY3" fmla="*/ 3776662 h 3776662"/>
                  <a:gd name="connsiteX4" fmla="*/ 0 w 272825"/>
                  <a:gd name="connsiteY4" fmla="*/ 0 h 3776662"/>
                  <a:gd name="connsiteX0-1" fmla="*/ 0 w 272825"/>
                  <a:gd name="connsiteY0-2" fmla="*/ 0 h 3776662"/>
                  <a:gd name="connsiteX1-3" fmla="*/ 272825 w 272825"/>
                  <a:gd name="connsiteY1-4" fmla="*/ 0 h 3776662"/>
                  <a:gd name="connsiteX2-5" fmla="*/ 272825 w 272825"/>
                  <a:gd name="connsiteY2-6" fmla="*/ 3776662 h 3776662"/>
                  <a:gd name="connsiteX3-7" fmla="*/ 0 w 272825"/>
                  <a:gd name="connsiteY3-8" fmla="*/ 3776662 h 3776662"/>
                  <a:gd name="connsiteX4-9" fmla="*/ 1 w 272825"/>
                  <a:gd name="connsiteY4-10" fmla="*/ 3609974 h 3776662"/>
                  <a:gd name="connsiteX5" fmla="*/ 0 w 272825"/>
                  <a:gd name="connsiteY5" fmla="*/ 0 h 3776662"/>
                  <a:gd name="connsiteX0-11" fmla="*/ 0 w 272825"/>
                  <a:gd name="connsiteY0-12" fmla="*/ 0 h 3776662"/>
                  <a:gd name="connsiteX1-13" fmla="*/ 272825 w 272825"/>
                  <a:gd name="connsiteY1-14" fmla="*/ 0 h 3776662"/>
                  <a:gd name="connsiteX2-15" fmla="*/ 272825 w 272825"/>
                  <a:gd name="connsiteY2-16" fmla="*/ 3776662 h 3776662"/>
                  <a:gd name="connsiteX3-17" fmla="*/ 57151 w 272825"/>
                  <a:gd name="connsiteY3-18" fmla="*/ 3776661 h 3776662"/>
                  <a:gd name="connsiteX4-19" fmla="*/ 0 w 272825"/>
                  <a:gd name="connsiteY4-20" fmla="*/ 3776662 h 3776662"/>
                  <a:gd name="connsiteX5-21" fmla="*/ 1 w 272825"/>
                  <a:gd name="connsiteY5-22" fmla="*/ 3609974 h 3776662"/>
                  <a:gd name="connsiteX6" fmla="*/ 0 w 272825"/>
                  <a:gd name="connsiteY6" fmla="*/ 0 h 3776662"/>
                  <a:gd name="connsiteX0-23" fmla="*/ 0 w 272825"/>
                  <a:gd name="connsiteY0-24" fmla="*/ 0 h 3776662"/>
                  <a:gd name="connsiteX1-25" fmla="*/ 272825 w 272825"/>
                  <a:gd name="connsiteY1-26" fmla="*/ 0 h 3776662"/>
                  <a:gd name="connsiteX2-27" fmla="*/ 272825 w 272825"/>
                  <a:gd name="connsiteY2-28" fmla="*/ 3776662 h 3776662"/>
                  <a:gd name="connsiteX3-29" fmla="*/ 166689 w 272825"/>
                  <a:gd name="connsiteY3-30" fmla="*/ 3776661 h 3776662"/>
                  <a:gd name="connsiteX4-31" fmla="*/ 57151 w 272825"/>
                  <a:gd name="connsiteY4-32" fmla="*/ 3776661 h 3776662"/>
                  <a:gd name="connsiteX5-33" fmla="*/ 0 w 272825"/>
                  <a:gd name="connsiteY5-34" fmla="*/ 3776662 h 3776662"/>
                  <a:gd name="connsiteX6-35" fmla="*/ 1 w 272825"/>
                  <a:gd name="connsiteY6-36" fmla="*/ 3609974 h 3776662"/>
                  <a:gd name="connsiteX7" fmla="*/ 0 w 272825"/>
                  <a:gd name="connsiteY7" fmla="*/ 0 h 3776662"/>
                  <a:gd name="connsiteX0-37" fmla="*/ 0 w 272825"/>
                  <a:gd name="connsiteY0-38" fmla="*/ 0 h 3776662"/>
                  <a:gd name="connsiteX1-39" fmla="*/ 272825 w 272825"/>
                  <a:gd name="connsiteY1-40" fmla="*/ 0 h 3776662"/>
                  <a:gd name="connsiteX2-41" fmla="*/ 272825 w 272825"/>
                  <a:gd name="connsiteY2-42" fmla="*/ 3776662 h 3776662"/>
                  <a:gd name="connsiteX3-43" fmla="*/ 166689 w 272825"/>
                  <a:gd name="connsiteY3-44" fmla="*/ 3776661 h 3776662"/>
                  <a:gd name="connsiteX4-45" fmla="*/ 107157 w 272825"/>
                  <a:gd name="connsiteY4-46" fmla="*/ 3774280 h 3776662"/>
                  <a:gd name="connsiteX5-47" fmla="*/ 57151 w 272825"/>
                  <a:gd name="connsiteY5-48" fmla="*/ 3776661 h 3776662"/>
                  <a:gd name="connsiteX6-49" fmla="*/ 0 w 272825"/>
                  <a:gd name="connsiteY6-50" fmla="*/ 3776662 h 3776662"/>
                  <a:gd name="connsiteX7-51" fmla="*/ 1 w 272825"/>
                  <a:gd name="connsiteY7-52" fmla="*/ 3609974 h 3776662"/>
                  <a:gd name="connsiteX8" fmla="*/ 0 w 272825"/>
                  <a:gd name="connsiteY8" fmla="*/ 0 h 3776662"/>
                  <a:gd name="connsiteX0-53" fmla="*/ 0 w 272825"/>
                  <a:gd name="connsiteY0-54" fmla="*/ 0 h 3776662"/>
                  <a:gd name="connsiteX1-55" fmla="*/ 272825 w 272825"/>
                  <a:gd name="connsiteY1-56" fmla="*/ 0 h 3776662"/>
                  <a:gd name="connsiteX2-57" fmla="*/ 272825 w 272825"/>
                  <a:gd name="connsiteY2-58" fmla="*/ 3776662 h 3776662"/>
                  <a:gd name="connsiteX3-59" fmla="*/ 221457 w 272825"/>
                  <a:gd name="connsiteY3-60" fmla="*/ 3774280 h 3776662"/>
                  <a:gd name="connsiteX4-61" fmla="*/ 166689 w 272825"/>
                  <a:gd name="connsiteY4-62" fmla="*/ 3776661 h 3776662"/>
                  <a:gd name="connsiteX5-63" fmla="*/ 107157 w 272825"/>
                  <a:gd name="connsiteY5-64" fmla="*/ 3774280 h 3776662"/>
                  <a:gd name="connsiteX6-65" fmla="*/ 57151 w 272825"/>
                  <a:gd name="connsiteY6-66" fmla="*/ 3776661 h 3776662"/>
                  <a:gd name="connsiteX7-67" fmla="*/ 0 w 272825"/>
                  <a:gd name="connsiteY7-68" fmla="*/ 3776662 h 3776662"/>
                  <a:gd name="connsiteX8-69" fmla="*/ 1 w 272825"/>
                  <a:gd name="connsiteY8-70" fmla="*/ 3609974 h 3776662"/>
                  <a:gd name="connsiteX9" fmla="*/ 0 w 272825"/>
                  <a:gd name="connsiteY9" fmla="*/ 0 h 3776662"/>
                  <a:gd name="connsiteX0-71" fmla="*/ 0 w 272825"/>
                  <a:gd name="connsiteY0-72" fmla="*/ 0 h 3776662"/>
                  <a:gd name="connsiteX1-73" fmla="*/ 272825 w 272825"/>
                  <a:gd name="connsiteY1-74" fmla="*/ 0 h 3776662"/>
                  <a:gd name="connsiteX2-75" fmla="*/ 272825 w 272825"/>
                  <a:gd name="connsiteY2-76" fmla="*/ 3776662 h 3776662"/>
                  <a:gd name="connsiteX3-77" fmla="*/ 252414 w 272825"/>
                  <a:gd name="connsiteY3-78" fmla="*/ 3776661 h 3776662"/>
                  <a:gd name="connsiteX4-79" fmla="*/ 221457 w 272825"/>
                  <a:gd name="connsiteY4-80" fmla="*/ 3774280 h 3776662"/>
                  <a:gd name="connsiteX5-81" fmla="*/ 166689 w 272825"/>
                  <a:gd name="connsiteY5-82" fmla="*/ 3776661 h 3776662"/>
                  <a:gd name="connsiteX6-83" fmla="*/ 107157 w 272825"/>
                  <a:gd name="connsiteY6-84" fmla="*/ 3774280 h 3776662"/>
                  <a:gd name="connsiteX7-85" fmla="*/ 57151 w 272825"/>
                  <a:gd name="connsiteY7-86" fmla="*/ 3776661 h 3776662"/>
                  <a:gd name="connsiteX8-87" fmla="*/ 0 w 272825"/>
                  <a:gd name="connsiteY8-88" fmla="*/ 3776662 h 3776662"/>
                  <a:gd name="connsiteX9-89" fmla="*/ 1 w 272825"/>
                  <a:gd name="connsiteY9-90" fmla="*/ 3609974 h 3776662"/>
                  <a:gd name="connsiteX10" fmla="*/ 0 w 272825"/>
                  <a:gd name="connsiteY10" fmla="*/ 0 h 3776662"/>
                  <a:gd name="connsiteX0-91" fmla="*/ 0 w 273845"/>
                  <a:gd name="connsiteY0-92" fmla="*/ 0 h 3776662"/>
                  <a:gd name="connsiteX1-93" fmla="*/ 272825 w 273845"/>
                  <a:gd name="connsiteY1-94" fmla="*/ 0 h 3776662"/>
                  <a:gd name="connsiteX2-95" fmla="*/ 273845 w 273845"/>
                  <a:gd name="connsiteY2-96" fmla="*/ 3581399 h 3776662"/>
                  <a:gd name="connsiteX3-97" fmla="*/ 272825 w 273845"/>
                  <a:gd name="connsiteY3-98" fmla="*/ 3776662 h 3776662"/>
                  <a:gd name="connsiteX4-99" fmla="*/ 252414 w 273845"/>
                  <a:gd name="connsiteY4-100" fmla="*/ 3776661 h 3776662"/>
                  <a:gd name="connsiteX5-101" fmla="*/ 221457 w 273845"/>
                  <a:gd name="connsiteY5-102" fmla="*/ 3774280 h 3776662"/>
                  <a:gd name="connsiteX6-103" fmla="*/ 166689 w 273845"/>
                  <a:gd name="connsiteY6-104" fmla="*/ 3776661 h 3776662"/>
                  <a:gd name="connsiteX7-105" fmla="*/ 107157 w 273845"/>
                  <a:gd name="connsiteY7-106" fmla="*/ 3774280 h 3776662"/>
                  <a:gd name="connsiteX8-107" fmla="*/ 57151 w 273845"/>
                  <a:gd name="connsiteY8-108" fmla="*/ 3776661 h 3776662"/>
                  <a:gd name="connsiteX9-109" fmla="*/ 0 w 273845"/>
                  <a:gd name="connsiteY9-110" fmla="*/ 3776662 h 3776662"/>
                  <a:gd name="connsiteX10-111" fmla="*/ 1 w 273845"/>
                  <a:gd name="connsiteY10-112" fmla="*/ 3609974 h 3776662"/>
                  <a:gd name="connsiteX11" fmla="*/ 0 w 273845"/>
                  <a:gd name="connsiteY11" fmla="*/ 0 h 3776662"/>
                  <a:gd name="connsiteX0-113" fmla="*/ 0 w 273845"/>
                  <a:gd name="connsiteY0-114" fmla="*/ 0 h 3776662"/>
                  <a:gd name="connsiteX1-115" fmla="*/ 272825 w 273845"/>
                  <a:gd name="connsiteY1-116" fmla="*/ 0 h 3776662"/>
                  <a:gd name="connsiteX2-117" fmla="*/ 273845 w 273845"/>
                  <a:gd name="connsiteY2-118" fmla="*/ 3581399 h 3776662"/>
                  <a:gd name="connsiteX3-119" fmla="*/ 252414 w 273845"/>
                  <a:gd name="connsiteY3-120" fmla="*/ 3776661 h 3776662"/>
                  <a:gd name="connsiteX4-121" fmla="*/ 221457 w 273845"/>
                  <a:gd name="connsiteY4-122" fmla="*/ 3774280 h 3776662"/>
                  <a:gd name="connsiteX5-123" fmla="*/ 166689 w 273845"/>
                  <a:gd name="connsiteY5-124" fmla="*/ 3776661 h 3776662"/>
                  <a:gd name="connsiteX6-125" fmla="*/ 107157 w 273845"/>
                  <a:gd name="connsiteY6-126" fmla="*/ 3774280 h 3776662"/>
                  <a:gd name="connsiteX7-127" fmla="*/ 57151 w 273845"/>
                  <a:gd name="connsiteY7-128" fmla="*/ 3776661 h 3776662"/>
                  <a:gd name="connsiteX8-129" fmla="*/ 0 w 273845"/>
                  <a:gd name="connsiteY8-130" fmla="*/ 3776662 h 3776662"/>
                  <a:gd name="connsiteX9-131" fmla="*/ 1 w 273845"/>
                  <a:gd name="connsiteY9-132" fmla="*/ 3609974 h 3776662"/>
                  <a:gd name="connsiteX10-133" fmla="*/ 0 w 273845"/>
                  <a:gd name="connsiteY10-134" fmla="*/ 0 h 3776662"/>
                  <a:gd name="connsiteX0-135" fmla="*/ 0 w 273845"/>
                  <a:gd name="connsiteY0-136" fmla="*/ 0 h 3776661"/>
                  <a:gd name="connsiteX1-137" fmla="*/ 272825 w 273845"/>
                  <a:gd name="connsiteY1-138" fmla="*/ 0 h 3776661"/>
                  <a:gd name="connsiteX2-139" fmla="*/ 273845 w 273845"/>
                  <a:gd name="connsiteY2-140" fmla="*/ 3581399 h 3776661"/>
                  <a:gd name="connsiteX3-141" fmla="*/ 252414 w 273845"/>
                  <a:gd name="connsiteY3-142" fmla="*/ 3776661 h 3776661"/>
                  <a:gd name="connsiteX4-143" fmla="*/ 221457 w 273845"/>
                  <a:gd name="connsiteY4-144" fmla="*/ 3774280 h 3776661"/>
                  <a:gd name="connsiteX5-145" fmla="*/ 166689 w 273845"/>
                  <a:gd name="connsiteY5-146" fmla="*/ 3776661 h 3776661"/>
                  <a:gd name="connsiteX6-147" fmla="*/ 107157 w 273845"/>
                  <a:gd name="connsiteY6-148" fmla="*/ 3774280 h 3776661"/>
                  <a:gd name="connsiteX7-149" fmla="*/ 57151 w 273845"/>
                  <a:gd name="connsiteY7-150" fmla="*/ 3776661 h 3776661"/>
                  <a:gd name="connsiteX8-151" fmla="*/ 1 w 273845"/>
                  <a:gd name="connsiteY8-152" fmla="*/ 3609974 h 3776661"/>
                  <a:gd name="connsiteX9-153" fmla="*/ 0 w 273845"/>
                  <a:gd name="connsiteY9-154" fmla="*/ 0 h 3776661"/>
                  <a:gd name="connsiteX0-155" fmla="*/ 0 w 273845"/>
                  <a:gd name="connsiteY0-156" fmla="*/ 0 h 3776661"/>
                  <a:gd name="connsiteX1-157" fmla="*/ 272825 w 273845"/>
                  <a:gd name="connsiteY1-158" fmla="*/ 0 h 3776661"/>
                  <a:gd name="connsiteX2-159" fmla="*/ 273845 w 273845"/>
                  <a:gd name="connsiteY2-160" fmla="*/ 3581399 h 3776661"/>
                  <a:gd name="connsiteX3-161" fmla="*/ 252414 w 273845"/>
                  <a:gd name="connsiteY3-162" fmla="*/ 3776661 h 3776661"/>
                  <a:gd name="connsiteX4-163" fmla="*/ 221457 w 273845"/>
                  <a:gd name="connsiteY4-164" fmla="*/ 3774280 h 3776661"/>
                  <a:gd name="connsiteX5-165" fmla="*/ 166689 w 273845"/>
                  <a:gd name="connsiteY5-166" fmla="*/ 3776661 h 3776661"/>
                  <a:gd name="connsiteX6-167" fmla="*/ 104776 w 273845"/>
                  <a:gd name="connsiteY6-168" fmla="*/ 3664743 h 3776661"/>
                  <a:gd name="connsiteX7-169" fmla="*/ 57151 w 273845"/>
                  <a:gd name="connsiteY7-170" fmla="*/ 3776661 h 3776661"/>
                  <a:gd name="connsiteX8-171" fmla="*/ 1 w 273845"/>
                  <a:gd name="connsiteY8-172" fmla="*/ 3609974 h 3776661"/>
                  <a:gd name="connsiteX9-173" fmla="*/ 0 w 273845"/>
                  <a:gd name="connsiteY9-174" fmla="*/ 0 h 3776661"/>
                  <a:gd name="connsiteX0-175" fmla="*/ 0 w 273845"/>
                  <a:gd name="connsiteY0-176" fmla="*/ 0 h 3776661"/>
                  <a:gd name="connsiteX1-177" fmla="*/ 272825 w 273845"/>
                  <a:gd name="connsiteY1-178" fmla="*/ 0 h 3776661"/>
                  <a:gd name="connsiteX2-179" fmla="*/ 273845 w 273845"/>
                  <a:gd name="connsiteY2-180" fmla="*/ 3581399 h 3776661"/>
                  <a:gd name="connsiteX3-181" fmla="*/ 252414 w 273845"/>
                  <a:gd name="connsiteY3-182" fmla="*/ 3776661 h 3776661"/>
                  <a:gd name="connsiteX4-183" fmla="*/ 221457 w 273845"/>
                  <a:gd name="connsiteY4-184" fmla="*/ 3774280 h 3776661"/>
                  <a:gd name="connsiteX5-185" fmla="*/ 166689 w 273845"/>
                  <a:gd name="connsiteY5-186" fmla="*/ 3776661 h 3776661"/>
                  <a:gd name="connsiteX6-187" fmla="*/ 104776 w 273845"/>
                  <a:gd name="connsiteY6-188" fmla="*/ 3664743 h 3776661"/>
                  <a:gd name="connsiteX7-189" fmla="*/ 57151 w 273845"/>
                  <a:gd name="connsiteY7-190" fmla="*/ 3750467 h 3776661"/>
                  <a:gd name="connsiteX8-191" fmla="*/ 1 w 273845"/>
                  <a:gd name="connsiteY8-192" fmla="*/ 3609974 h 3776661"/>
                  <a:gd name="connsiteX9-193" fmla="*/ 0 w 273845"/>
                  <a:gd name="connsiteY9-194" fmla="*/ 0 h 3776661"/>
                  <a:gd name="connsiteX0-195" fmla="*/ 0 w 273845"/>
                  <a:gd name="connsiteY0-196" fmla="*/ 0 h 3776661"/>
                  <a:gd name="connsiteX1-197" fmla="*/ 272825 w 273845"/>
                  <a:gd name="connsiteY1-198" fmla="*/ 0 h 3776661"/>
                  <a:gd name="connsiteX2-199" fmla="*/ 273845 w 273845"/>
                  <a:gd name="connsiteY2-200" fmla="*/ 3581399 h 3776661"/>
                  <a:gd name="connsiteX3-201" fmla="*/ 252414 w 273845"/>
                  <a:gd name="connsiteY3-202" fmla="*/ 3776661 h 3776661"/>
                  <a:gd name="connsiteX4-203" fmla="*/ 228601 w 273845"/>
                  <a:gd name="connsiteY4-204" fmla="*/ 3629023 h 3776661"/>
                  <a:gd name="connsiteX5-205" fmla="*/ 166689 w 273845"/>
                  <a:gd name="connsiteY5-206" fmla="*/ 3776661 h 3776661"/>
                  <a:gd name="connsiteX6-207" fmla="*/ 104776 w 273845"/>
                  <a:gd name="connsiteY6-208" fmla="*/ 3664743 h 3776661"/>
                  <a:gd name="connsiteX7-209" fmla="*/ 57151 w 273845"/>
                  <a:gd name="connsiteY7-210" fmla="*/ 3750467 h 3776661"/>
                  <a:gd name="connsiteX8-211" fmla="*/ 1 w 273845"/>
                  <a:gd name="connsiteY8-212" fmla="*/ 3609974 h 3776661"/>
                  <a:gd name="connsiteX9-213" fmla="*/ 0 w 273845"/>
                  <a:gd name="connsiteY9-214" fmla="*/ 0 h 3776661"/>
                  <a:gd name="connsiteX0-215" fmla="*/ 0 w 273845"/>
                  <a:gd name="connsiteY0-216" fmla="*/ 0 h 3776661"/>
                  <a:gd name="connsiteX1-217" fmla="*/ 272825 w 273845"/>
                  <a:gd name="connsiteY1-218" fmla="*/ 0 h 3776661"/>
                  <a:gd name="connsiteX2-219" fmla="*/ 273845 w 273845"/>
                  <a:gd name="connsiteY2-220" fmla="*/ 3581399 h 3776661"/>
                  <a:gd name="connsiteX3-221" fmla="*/ 250032 w 273845"/>
                  <a:gd name="connsiteY3-222" fmla="*/ 3695699 h 3776661"/>
                  <a:gd name="connsiteX4-223" fmla="*/ 228601 w 273845"/>
                  <a:gd name="connsiteY4-224" fmla="*/ 3629023 h 3776661"/>
                  <a:gd name="connsiteX5-225" fmla="*/ 166689 w 273845"/>
                  <a:gd name="connsiteY5-226" fmla="*/ 3776661 h 3776661"/>
                  <a:gd name="connsiteX6-227" fmla="*/ 104776 w 273845"/>
                  <a:gd name="connsiteY6-228" fmla="*/ 3664743 h 3776661"/>
                  <a:gd name="connsiteX7-229" fmla="*/ 57151 w 273845"/>
                  <a:gd name="connsiteY7-230" fmla="*/ 3750467 h 3776661"/>
                  <a:gd name="connsiteX8-231" fmla="*/ 1 w 273845"/>
                  <a:gd name="connsiteY8-232" fmla="*/ 3609974 h 3776661"/>
                  <a:gd name="connsiteX9-233" fmla="*/ 0 w 273845"/>
                  <a:gd name="connsiteY9-234" fmla="*/ 0 h 3776661"/>
                  <a:gd name="connsiteX0-235" fmla="*/ 0 w 273845"/>
                  <a:gd name="connsiteY0-236" fmla="*/ 0 h 3776661"/>
                  <a:gd name="connsiteX1-237" fmla="*/ 272825 w 273845"/>
                  <a:gd name="connsiteY1-238" fmla="*/ 0 h 3776661"/>
                  <a:gd name="connsiteX2-239" fmla="*/ 273845 w 273845"/>
                  <a:gd name="connsiteY2-240" fmla="*/ 3581399 h 3776661"/>
                  <a:gd name="connsiteX3-241" fmla="*/ 247651 w 273845"/>
                  <a:gd name="connsiteY3-242" fmla="*/ 3702843 h 3776661"/>
                  <a:gd name="connsiteX4-243" fmla="*/ 228601 w 273845"/>
                  <a:gd name="connsiteY4-244" fmla="*/ 3629023 h 3776661"/>
                  <a:gd name="connsiteX5-245" fmla="*/ 166689 w 273845"/>
                  <a:gd name="connsiteY5-246" fmla="*/ 3776661 h 3776661"/>
                  <a:gd name="connsiteX6-247" fmla="*/ 104776 w 273845"/>
                  <a:gd name="connsiteY6-248" fmla="*/ 3664743 h 3776661"/>
                  <a:gd name="connsiteX7-249" fmla="*/ 57151 w 273845"/>
                  <a:gd name="connsiteY7-250" fmla="*/ 3750467 h 3776661"/>
                  <a:gd name="connsiteX8-251" fmla="*/ 1 w 273845"/>
                  <a:gd name="connsiteY8-252" fmla="*/ 3609974 h 3776661"/>
                  <a:gd name="connsiteX9-253" fmla="*/ 0 w 273845"/>
                  <a:gd name="connsiteY9-254" fmla="*/ 0 h 3776661"/>
                  <a:gd name="connsiteX0-255" fmla="*/ 0 w 273845"/>
                  <a:gd name="connsiteY0-256" fmla="*/ 0 h 3776661"/>
                  <a:gd name="connsiteX1-257" fmla="*/ 272825 w 273845"/>
                  <a:gd name="connsiteY1-258" fmla="*/ 0 h 3776661"/>
                  <a:gd name="connsiteX2-259" fmla="*/ 273845 w 273845"/>
                  <a:gd name="connsiteY2-260" fmla="*/ 3581399 h 3776661"/>
                  <a:gd name="connsiteX3-261" fmla="*/ 247651 w 273845"/>
                  <a:gd name="connsiteY3-262" fmla="*/ 3702843 h 3776661"/>
                  <a:gd name="connsiteX4-263" fmla="*/ 228601 w 273845"/>
                  <a:gd name="connsiteY4-264" fmla="*/ 3629023 h 3776661"/>
                  <a:gd name="connsiteX5-265" fmla="*/ 166689 w 273845"/>
                  <a:gd name="connsiteY5-266" fmla="*/ 3776661 h 3776661"/>
                  <a:gd name="connsiteX6-267" fmla="*/ 104776 w 273845"/>
                  <a:gd name="connsiteY6-268" fmla="*/ 3664743 h 3776661"/>
                  <a:gd name="connsiteX7-269" fmla="*/ 57151 w 273845"/>
                  <a:gd name="connsiteY7-270" fmla="*/ 3750467 h 3776661"/>
                  <a:gd name="connsiteX8-271" fmla="*/ 1 w 273845"/>
                  <a:gd name="connsiteY8-272" fmla="*/ 3609974 h 3776661"/>
                  <a:gd name="connsiteX9-273" fmla="*/ 0 w 273845"/>
                  <a:gd name="connsiteY9-274" fmla="*/ 0 h 3776661"/>
                  <a:gd name="connsiteX0-275" fmla="*/ 0 w 273845"/>
                  <a:gd name="connsiteY0-276" fmla="*/ 0 h 3776661"/>
                  <a:gd name="connsiteX1-277" fmla="*/ 272825 w 273845"/>
                  <a:gd name="connsiteY1-278" fmla="*/ 0 h 3776661"/>
                  <a:gd name="connsiteX2-279" fmla="*/ 273845 w 273845"/>
                  <a:gd name="connsiteY2-280" fmla="*/ 3581399 h 3776661"/>
                  <a:gd name="connsiteX3-281" fmla="*/ 247651 w 273845"/>
                  <a:gd name="connsiteY3-282" fmla="*/ 3702843 h 3776661"/>
                  <a:gd name="connsiteX4-283" fmla="*/ 228601 w 273845"/>
                  <a:gd name="connsiteY4-284" fmla="*/ 3629023 h 3776661"/>
                  <a:gd name="connsiteX5-285" fmla="*/ 166689 w 273845"/>
                  <a:gd name="connsiteY5-286" fmla="*/ 3776661 h 3776661"/>
                  <a:gd name="connsiteX6-287" fmla="*/ 104776 w 273845"/>
                  <a:gd name="connsiteY6-288" fmla="*/ 3664743 h 3776661"/>
                  <a:gd name="connsiteX7-289" fmla="*/ 57151 w 273845"/>
                  <a:gd name="connsiteY7-290" fmla="*/ 3750467 h 3776661"/>
                  <a:gd name="connsiteX8-291" fmla="*/ 1 w 273845"/>
                  <a:gd name="connsiteY8-292" fmla="*/ 3609974 h 3776661"/>
                  <a:gd name="connsiteX9-293" fmla="*/ 0 w 273845"/>
                  <a:gd name="connsiteY9-294" fmla="*/ 0 h 3776661"/>
                  <a:gd name="connsiteX0-295" fmla="*/ 0 w 273845"/>
                  <a:gd name="connsiteY0-296" fmla="*/ 0 h 3776661"/>
                  <a:gd name="connsiteX1-297" fmla="*/ 272825 w 273845"/>
                  <a:gd name="connsiteY1-298" fmla="*/ 0 h 3776661"/>
                  <a:gd name="connsiteX2-299" fmla="*/ 273845 w 273845"/>
                  <a:gd name="connsiteY2-300" fmla="*/ 3581399 h 3776661"/>
                  <a:gd name="connsiteX3-301" fmla="*/ 247651 w 273845"/>
                  <a:gd name="connsiteY3-302" fmla="*/ 3702843 h 3776661"/>
                  <a:gd name="connsiteX4-303" fmla="*/ 228601 w 273845"/>
                  <a:gd name="connsiteY4-304" fmla="*/ 3629023 h 3776661"/>
                  <a:gd name="connsiteX5-305" fmla="*/ 166689 w 273845"/>
                  <a:gd name="connsiteY5-306" fmla="*/ 3776661 h 3776661"/>
                  <a:gd name="connsiteX6-307" fmla="*/ 104776 w 273845"/>
                  <a:gd name="connsiteY6-308" fmla="*/ 3664743 h 3776661"/>
                  <a:gd name="connsiteX7-309" fmla="*/ 57151 w 273845"/>
                  <a:gd name="connsiteY7-310" fmla="*/ 3750467 h 3776661"/>
                  <a:gd name="connsiteX8-311" fmla="*/ 1 w 273845"/>
                  <a:gd name="connsiteY8-312" fmla="*/ 3609974 h 3776661"/>
                  <a:gd name="connsiteX9-313" fmla="*/ 0 w 273845"/>
                  <a:gd name="connsiteY9-314" fmla="*/ 0 h 3776661"/>
                  <a:gd name="connsiteX0-315" fmla="*/ 0 w 273845"/>
                  <a:gd name="connsiteY0-316" fmla="*/ 0 h 3776661"/>
                  <a:gd name="connsiteX1-317" fmla="*/ 272825 w 273845"/>
                  <a:gd name="connsiteY1-318" fmla="*/ 0 h 3776661"/>
                  <a:gd name="connsiteX2-319" fmla="*/ 273845 w 273845"/>
                  <a:gd name="connsiteY2-320" fmla="*/ 3581399 h 3776661"/>
                  <a:gd name="connsiteX3-321" fmla="*/ 247651 w 273845"/>
                  <a:gd name="connsiteY3-322" fmla="*/ 3702843 h 3776661"/>
                  <a:gd name="connsiteX4-323" fmla="*/ 228601 w 273845"/>
                  <a:gd name="connsiteY4-324" fmla="*/ 3629023 h 3776661"/>
                  <a:gd name="connsiteX5-325" fmla="*/ 166689 w 273845"/>
                  <a:gd name="connsiteY5-326" fmla="*/ 3776661 h 3776661"/>
                  <a:gd name="connsiteX6-327" fmla="*/ 104776 w 273845"/>
                  <a:gd name="connsiteY6-328" fmla="*/ 3664743 h 3776661"/>
                  <a:gd name="connsiteX7-329" fmla="*/ 57151 w 273845"/>
                  <a:gd name="connsiteY7-330" fmla="*/ 3750467 h 3776661"/>
                  <a:gd name="connsiteX8-331" fmla="*/ 1 w 273845"/>
                  <a:gd name="connsiteY8-332" fmla="*/ 3609974 h 3776661"/>
                  <a:gd name="connsiteX9-333" fmla="*/ 0 w 273845"/>
                  <a:gd name="connsiteY9-334" fmla="*/ 0 h 3776661"/>
                  <a:gd name="connsiteX0-335" fmla="*/ 0 w 273845"/>
                  <a:gd name="connsiteY0-336" fmla="*/ 0 h 3776661"/>
                  <a:gd name="connsiteX1-337" fmla="*/ 272825 w 273845"/>
                  <a:gd name="connsiteY1-338" fmla="*/ 0 h 3776661"/>
                  <a:gd name="connsiteX2-339" fmla="*/ 273845 w 273845"/>
                  <a:gd name="connsiteY2-340" fmla="*/ 3581399 h 3776661"/>
                  <a:gd name="connsiteX3-341" fmla="*/ 247651 w 273845"/>
                  <a:gd name="connsiteY3-342" fmla="*/ 3702843 h 3776661"/>
                  <a:gd name="connsiteX4-343" fmla="*/ 228601 w 273845"/>
                  <a:gd name="connsiteY4-344" fmla="*/ 3629023 h 3776661"/>
                  <a:gd name="connsiteX5-345" fmla="*/ 166689 w 273845"/>
                  <a:gd name="connsiteY5-346" fmla="*/ 3776661 h 3776661"/>
                  <a:gd name="connsiteX6-347" fmla="*/ 104776 w 273845"/>
                  <a:gd name="connsiteY6-348" fmla="*/ 3664743 h 3776661"/>
                  <a:gd name="connsiteX7-349" fmla="*/ 57151 w 273845"/>
                  <a:gd name="connsiteY7-350" fmla="*/ 3750467 h 3776661"/>
                  <a:gd name="connsiteX8-351" fmla="*/ 1 w 273845"/>
                  <a:gd name="connsiteY8-352" fmla="*/ 3609974 h 3776661"/>
                  <a:gd name="connsiteX9-353" fmla="*/ 0 w 273845"/>
                  <a:gd name="connsiteY9-354" fmla="*/ 0 h 3776661"/>
                  <a:gd name="connsiteX0-355" fmla="*/ 0 w 273845"/>
                  <a:gd name="connsiteY0-356" fmla="*/ 0 h 3776887"/>
                  <a:gd name="connsiteX1-357" fmla="*/ 272825 w 273845"/>
                  <a:gd name="connsiteY1-358" fmla="*/ 0 h 3776887"/>
                  <a:gd name="connsiteX2-359" fmla="*/ 273845 w 273845"/>
                  <a:gd name="connsiteY2-360" fmla="*/ 3581399 h 3776887"/>
                  <a:gd name="connsiteX3-361" fmla="*/ 247651 w 273845"/>
                  <a:gd name="connsiteY3-362" fmla="*/ 3702843 h 3776887"/>
                  <a:gd name="connsiteX4-363" fmla="*/ 228601 w 273845"/>
                  <a:gd name="connsiteY4-364" fmla="*/ 3629023 h 3776887"/>
                  <a:gd name="connsiteX5-365" fmla="*/ 166689 w 273845"/>
                  <a:gd name="connsiteY5-366" fmla="*/ 3776661 h 3776887"/>
                  <a:gd name="connsiteX6-367" fmla="*/ 104776 w 273845"/>
                  <a:gd name="connsiteY6-368" fmla="*/ 3664743 h 3776887"/>
                  <a:gd name="connsiteX7-369" fmla="*/ 57151 w 273845"/>
                  <a:gd name="connsiteY7-370" fmla="*/ 3750467 h 3776887"/>
                  <a:gd name="connsiteX8-371" fmla="*/ 1 w 273845"/>
                  <a:gd name="connsiteY8-372" fmla="*/ 3609974 h 3776887"/>
                  <a:gd name="connsiteX9-373" fmla="*/ 0 w 273845"/>
                  <a:gd name="connsiteY9-374" fmla="*/ 0 h 3776887"/>
                  <a:gd name="connsiteX0-375" fmla="*/ 0 w 273845"/>
                  <a:gd name="connsiteY0-376" fmla="*/ 0 h 3776887"/>
                  <a:gd name="connsiteX1-377" fmla="*/ 272825 w 273845"/>
                  <a:gd name="connsiteY1-378" fmla="*/ 0 h 3776887"/>
                  <a:gd name="connsiteX2-379" fmla="*/ 273845 w 273845"/>
                  <a:gd name="connsiteY2-380" fmla="*/ 3581399 h 3776887"/>
                  <a:gd name="connsiteX3-381" fmla="*/ 247651 w 273845"/>
                  <a:gd name="connsiteY3-382" fmla="*/ 3702843 h 3776887"/>
                  <a:gd name="connsiteX4-383" fmla="*/ 228601 w 273845"/>
                  <a:gd name="connsiteY4-384" fmla="*/ 3629023 h 3776887"/>
                  <a:gd name="connsiteX5-385" fmla="*/ 166689 w 273845"/>
                  <a:gd name="connsiteY5-386" fmla="*/ 3776661 h 3776887"/>
                  <a:gd name="connsiteX6-387" fmla="*/ 104776 w 273845"/>
                  <a:gd name="connsiteY6-388" fmla="*/ 3664743 h 3776887"/>
                  <a:gd name="connsiteX7-389" fmla="*/ 57151 w 273845"/>
                  <a:gd name="connsiteY7-390" fmla="*/ 3750467 h 3776887"/>
                  <a:gd name="connsiteX8-391" fmla="*/ 1 w 273845"/>
                  <a:gd name="connsiteY8-392" fmla="*/ 3609974 h 3776887"/>
                  <a:gd name="connsiteX9-393" fmla="*/ 0 w 273845"/>
                  <a:gd name="connsiteY9-394" fmla="*/ 0 h 3776887"/>
                  <a:gd name="connsiteX0-395" fmla="*/ 0 w 273845"/>
                  <a:gd name="connsiteY0-396" fmla="*/ 0 h 3776887"/>
                  <a:gd name="connsiteX1-397" fmla="*/ 272825 w 273845"/>
                  <a:gd name="connsiteY1-398" fmla="*/ 0 h 3776887"/>
                  <a:gd name="connsiteX2-399" fmla="*/ 273845 w 273845"/>
                  <a:gd name="connsiteY2-400" fmla="*/ 3581399 h 3776887"/>
                  <a:gd name="connsiteX3-401" fmla="*/ 247651 w 273845"/>
                  <a:gd name="connsiteY3-402" fmla="*/ 3702843 h 3776887"/>
                  <a:gd name="connsiteX4-403" fmla="*/ 228601 w 273845"/>
                  <a:gd name="connsiteY4-404" fmla="*/ 3629023 h 3776887"/>
                  <a:gd name="connsiteX5-405" fmla="*/ 166689 w 273845"/>
                  <a:gd name="connsiteY5-406" fmla="*/ 3776661 h 3776887"/>
                  <a:gd name="connsiteX6-407" fmla="*/ 104776 w 273845"/>
                  <a:gd name="connsiteY6-408" fmla="*/ 3664743 h 3776887"/>
                  <a:gd name="connsiteX7-409" fmla="*/ 57151 w 273845"/>
                  <a:gd name="connsiteY7-410" fmla="*/ 3750467 h 3776887"/>
                  <a:gd name="connsiteX8-411" fmla="*/ 1 w 273845"/>
                  <a:gd name="connsiteY8-412" fmla="*/ 3609974 h 3776887"/>
                  <a:gd name="connsiteX9-413" fmla="*/ 0 w 273845"/>
                  <a:gd name="connsiteY9-414" fmla="*/ 0 h 3776887"/>
                  <a:gd name="connsiteX0-415" fmla="*/ 0 w 273845"/>
                  <a:gd name="connsiteY0-416" fmla="*/ 0 h 3776859"/>
                  <a:gd name="connsiteX1-417" fmla="*/ 272825 w 273845"/>
                  <a:gd name="connsiteY1-418" fmla="*/ 0 h 3776859"/>
                  <a:gd name="connsiteX2-419" fmla="*/ 273845 w 273845"/>
                  <a:gd name="connsiteY2-420" fmla="*/ 3581399 h 3776859"/>
                  <a:gd name="connsiteX3-421" fmla="*/ 247651 w 273845"/>
                  <a:gd name="connsiteY3-422" fmla="*/ 3702843 h 3776859"/>
                  <a:gd name="connsiteX4-423" fmla="*/ 223839 w 273845"/>
                  <a:gd name="connsiteY4-424" fmla="*/ 3631404 h 3776859"/>
                  <a:gd name="connsiteX5-425" fmla="*/ 166689 w 273845"/>
                  <a:gd name="connsiteY5-426" fmla="*/ 3776661 h 3776859"/>
                  <a:gd name="connsiteX6-427" fmla="*/ 104776 w 273845"/>
                  <a:gd name="connsiteY6-428" fmla="*/ 3664743 h 3776859"/>
                  <a:gd name="connsiteX7-429" fmla="*/ 57151 w 273845"/>
                  <a:gd name="connsiteY7-430" fmla="*/ 3750467 h 3776859"/>
                  <a:gd name="connsiteX8-431" fmla="*/ 1 w 273845"/>
                  <a:gd name="connsiteY8-432" fmla="*/ 3609974 h 3776859"/>
                  <a:gd name="connsiteX9-433" fmla="*/ 0 w 273845"/>
                  <a:gd name="connsiteY9-434" fmla="*/ 0 h 3776859"/>
                  <a:gd name="connsiteX0-435" fmla="*/ 0 w 273845"/>
                  <a:gd name="connsiteY0-436" fmla="*/ 0 h 3776859"/>
                  <a:gd name="connsiteX1-437" fmla="*/ 272825 w 273845"/>
                  <a:gd name="connsiteY1-438" fmla="*/ 0 h 3776859"/>
                  <a:gd name="connsiteX2-439" fmla="*/ 273845 w 273845"/>
                  <a:gd name="connsiteY2-440" fmla="*/ 3581399 h 3776859"/>
                  <a:gd name="connsiteX3-441" fmla="*/ 247651 w 273845"/>
                  <a:gd name="connsiteY3-442" fmla="*/ 3702843 h 3776859"/>
                  <a:gd name="connsiteX4-443" fmla="*/ 223839 w 273845"/>
                  <a:gd name="connsiteY4-444" fmla="*/ 3631404 h 3776859"/>
                  <a:gd name="connsiteX5-445" fmla="*/ 166689 w 273845"/>
                  <a:gd name="connsiteY5-446" fmla="*/ 3776661 h 3776859"/>
                  <a:gd name="connsiteX6-447" fmla="*/ 104776 w 273845"/>
                  <a:gd name="connsiteY6-448" fmla="*/ 3664743 h 3776859"/>
                  <a:gd name="connsiteX7-449" fmla="*/ 57151 w 273845"/>
                  <a:gd name="connsiteY7-450" fmla="*/ 3750467 h 3776859"/>
                  <a:gd name="connsiteX8-451" fmla="*/ 1 w 273845"/>
                  <a:gd name="connsiteY8-452" fmla="*/ 3609974 h 3776859"/>
                  <a:gd name="connsiteX9-453" fmla="*/ 0 w 273845"/>
                  <a:gd name="connsiteY9-454" fmla="*/ 0 h 3776859"/>
                  <a:gd name="connsiteX0-455" fmla="*/ 0 w 273894"/>
                  <a:gd name="connsiteY0-456" fmla="*/ 0 h 3776859"/>
                  <a:gd name="connsiteX1-457" fmla="*/ 272825 w 273894"/>
                  <a:gd name="connsiteY1-458" fmla="*/ 0 h 3776859"/>
                  <a:gd name="connsiteX2-459" fmla="*/ 273845 w 273894"/>
                  <a:gd name="connsiteY2-460" fmla="*/ 3581399 h 3776859"/>
                  <a:gd name="connsiteX3-461" fmla="*/ 247651 w 273894"/>
                  <a:gd name="connsiteY3-462" fmla="*/ 3702843 h 3776859"/>
                  <a:gd name="connsiteX4-463" fmla="*/ 223839 w 273894"/>
                  <a:gd name="connsiteY4-464" fmla="*/ 3631404 h 3776859"/>
                  <a:gd name="connsiteX5-465" fmla="*/ 166689 w 273894"/>
                  <a:gd name="connsiteY5-466" fmla="*/ 3776661 h 3776859"/>
                  <a:gd name="connsiteX6-467" fmla="*/ 104776 w 273894"/>
                  <a:gd name="connsiteY6-468" fmla="*/ 3664743 h 3776859"/>
                  <a:gd name="connsiteX7-469" fmla="*/ 57151 w 273894"/>
                  <a:gd name="connsiteY7-470" fmla="*/ 3750467 h 3776859"/>
                  <a:gd name="connsiteX8-471" fmla="*/ 1 w 273894"/>
                  <a:gd name="connsiteY8-472" fmla="*/ 3609974 h 3776859"/>
                  <a:gd name="connsiteX9-473" fmla="*/ 0 w 273894"/>
                  <a:gd name="connsiteY9-474" fmla="*/ 0 h 3776859"/>
                  <a:gd name="connsiteX0-475" fmla="*/ 0 w 273894"/>
                  <a:gd name="connsiteY0-476" fmla="*/ 0 h 3776859"/>
                  <a:gd name="connsiteX1-477" fmla="*/ 272825 w 273894"/>
                  <a:gd name="connsiteY1-478" fmla="*/ 0 h 3776859"/>
                  <a:gd name="connsiteX2-479" fmla="*/ 273845 w 273894"/>
                  <a:gd name="connsiteY2-480" fmla="*/ 3581399 h 3776859"/>
                  <a:gd name="connsiteX3-481" fmla="*/ 247651 w 273894"/>
                  <a:gd name="connsiteY3-482" fmla="*/ 3702843 h 3776859"/>
                  <a:gd name="connsiteX4-483" fmla="*/ 223839 w 273894"/>
                  <a:gd name="connsiteY4-484" fmla="*/ 3631404 h 3776859"/>
                  <a:gd name="connsiteX5-485" fmla="*/ 166689 w 273894"/>
                  <a:gd name="connsiteY5-486" fmla="*/ 3776661 h 3776859"/>
                  <a:gd name="connsiteX6-487" fmla="*/ 104776 w 273894"/>
                  <a:gd name="connsiteY6-488" fmla="*/ 3664743 h 3776859"/>
                  <a:gd name="connsiteX7-489" fmla="*/ 57151 w 273894"/>
                  <a:gd name="connsiteY7-490" fmla="*/ 3750467 h 3776859"/>
                  <a:gd name="connsiteX8-491" fmla="*/ 1 w 273894"/>
                  <a:gd name="connsiteY8-492" fmla="*/ 3609974 h 3776859"/>
                  <a:gd name="connsiteX9-493" fmla="*/ 0 w 273894"/>
                  <a:gd name="connsiteY9-494" fmla="*/ 0 h 3776859"/>
                  <a:gd name="connsiteX0-495" fmla="*/ 0 w 273845"/>
                  <a:gd name="connsiteY0-496" fmla="*/ 0 h 3776859"/>
                  <a:gd name="connsiteX1-497" fmla="*/ 272825 w 273845"/>
                  <a:gd name="connsiteY1-498" fmla="*/ 0 h 3776859"/>
                  <a:gd name="connsiteX2-499" fmla="*/ 273845 w 273845"/>
                  <a:gd name="connsiteY2-500" fmla="*/ 3581399 h 3776859"/>
                  <a:gd name="connsiteX3-501" fmla="*/ 247651 w 273845"/>
                  <a:gd name="connsiteY3-502" fmla="*/ 3702843 h 3776859"/>
                  <a:gd name="connsiteX4-503" fmla="*/ 223839 w 273845"/>
                  <a:gd name="connsiteY4-504" fmla="*/ 3631404 h 3776859"/>
                  <a:gd name="connsiteX5-505" fmla="*/ 166689 w 273845"/>
                  <a:gd name="connsiteY5-506" fmla="*/ 3776661 h 3776859"/>
                  <a:gd name="connsiteX6-507" fmla="*/ 104776 w 273845"/>
                  <a:gd name="connsiteY6-508" fmla="*/ 3664743 h 3776859"/>
                  <a:gd name="connsiteX7-509" fmla="*/ 57151 w 273845"/>
                  <a:gd name="connsiteY7-510" fmla="*/ 3750467 h 3776859"/>
                  <a:gd name="connsiteX8-511" fmla="*/ 1 w 273845"/>
                  <a:gd name="connsiteY8-512" fmla="*/ 3609974 h 3776859"/>
                  <a:gd name="connsiteX9-513" fmla="*/ 0 w 273845"/>
                  <a:gd name="connsiteY9-514" fmla="*/ 0 h 3776859"/>
                  <a:gd name="connsiteX0-515" fmla="*/ 0 w 273845"/>
                  <a:gd name="connsiteY0-516" fmla="*/ 0 h 3776859"/>
                  <a:gd name="connsiteX1-517" fmla="*/ 272825 w 273845"/>
                  <a:gd name="connsiteY1-518" fmla="*/ 0 h 3776859"/>
                  <a:gd name="connsiteX2-519" fmla="*/ 273845 w 273845"/>
                  <a:gd name="connsiteY2-520" fmla="*/ 3581399 h 3776859"/>
                  <a:gd name="connsiteX3-521" fmla="*/ 252414 w 273845"/>
                  <a:gd name="connsiteY3-522" fmla="*/ 3702843 h 3776859"/>
                  <a:gd name="connsiteX4-523" fmla="*/ 223839 w 273845"/>
                  <a:gd name="connsiteY4-524" fmla="*/ 3631404 h 3776859"/>
                  <a:gd name="connsiteX5-525" fmla="*/ 166689 w 273845"/>
                  <a:gd name="connsiteY5-526" fmla="*/ 3776661 h 3776859"/>
                  <a:gd name="connsiteX6-527" fmla="*/ 104776 w 273845"/>
                  <a:gd name="connsiteY6-528" fmla="*/ 3664743 h 3776859"/>
                  <a:gd name="connsiteX7-529" fmla="*/ 57151 w 273845"/>
                  <a:gd name="connsiteY7-530" fmla="*/ 3750467 h 3776859"/>
                  <a:gd name="connsiteX8-531" fmla="*/ 1 w 273845"/>
                  <a:gd name="connsiteY8-532" fmla="*/ 3609974 h 3776859"/>
                  <a:gd name="connsiteX9-533" fmla="*/ 0 w 273845"/>
                  <a:gd name="connsiteY9-534" fmla="*/ 0 h 3776859"/>
                  <a:gd name="connsiteX0-535" fmla="*/ 0 w 273845"/>
                  <a:gd name="connsiteY0-536" fmla="*/ 0 h 3776859"/>
                  <a:gd name="connsiteX1-537" fmla="*/ 272825 w 273845"/>
                  <a:gd name="connsiteY1-538" fmla="*/ 0 h 3776859"/>
                  <a:gd name="connsiteX2-539" fmla="*/ 273845 w 273845"/>
                  <a:gd name="connsiteY2-540" fmla="*/ 3581399 h 3776859"/>
                  <a:gd name="connsiteX3-541" fmla="*/ 252414 w 273845"/>
                  <a:gd name="connsiteY3-542" fmla="*/ 3702843 h 3776859"/>
                  <a:gd name="connsiteX4-543" fmla="*/ 223839 w 273845"/>
                  <a:gd name="connsiteY4-544" fmla="*/ 3631404 h 3776859"/>
                  <a:gd name="connsiteX5-545" fmla="*/ 166689 w 273845"/>
                  <a:gd name="connsiteY5-546" fmla="*/ 3776661 h 3776859"/>
                  <a:gd name="connsiteX6-547" fmla="*/ 104776 w 273845"/>
                  <a:gd name="connsiteY6-548" fmla="*/ 3664743 h 3776859"/>
                  <a:gd name="connsiteX7-549" fmla="*/ 57151 w 273845"/>
                  <a:gd name="connsiteY7-550" fmla="*/ 3750467 h 3776859"/>
                  <a:gd name="connsiteX8-551" fmla="*/ 1 w 273845"/>
                  <a:gd name="connsiteY8-552" fmla="*/ 3609974 h 3776859"/>
                  <a:gd name="connsiteX9-553" fmla="*/ 0 w 273845"/>
                  <a:gd name="connsiteY9-554" fmla="*/ 0 h 3776859"/>
                  <a:gd name="connsiteX0-555" fmla="*/ 0 w 273845"/>
                  <a:gd name="connsiteY0-556" fmla="*/ 0 h 3776859"/>
                  <a:gd name="connsiteX1-557" fmla="*/ 272825 w 273845"/>
                  <a:gd name="connsiteY1-558" fmla="*/ 0 h 3776859"/>
                  <a:gd name="connsiteX2-559" fmla="*/ 273845 w 273845"/>
                  <a:gd name="connsiteY2-560" fmla="*/ 3581399 h 3776859"/>
                  <a:gd name="connsiteX3-561" fmla="*/ 245270 w 273845"/>
                  <a:gd name="connsiteY3-562" fmla="*/ 3702843 h 3776859"/>
                  <a:gd name="connsiteX4-563" fmla="*/ 223839 w 273845"/>
                  <a:gd name="connsiteY4-564" fmla="*/ 3631404 h 3776859"/>
                  <a:gd name="connsiteX5-565" fmla="*/ 166689 w 273845"/>
                  <a:gd name="connsiteY5-566" fmla="*/ 3776661 h 3776859"/>
                  <a:gd name="connsiteX6-567" fmla="*/ 104776 w 273845"/>
                  <a:gd name="connsiteY6-568" fmla="*/ 3664743 h 3776859"/>
                  <a:gd name="connsiteX7-569" fmla="*/ 57151 w 273845"/>
                  <a:gd name="connsiteY7-570" fmla="*/ 3750467 h 3776859"/>
                  <a:gd name="connsiteX8-571" fmla="*/ 1 w 273845"/>
                  <a:gd name="connsiteY8-572" fmla="*/ 3609974 h 3776859"/>
                  <a:gd name="connsiteX9-573" fmla="*/ 0 w 273845"/>
                  <a:gd name="connsiteY9-574" fmla="*/ 0 h 3776859"/>
                  <a:gd name="connsiteX0-575" fmla="*/ 0 w 273845"/>
                  <a:gd name="connsiteY0-576" fmla="*/ 0 h 3776859"/>
                  <a:gd name="connsiteX1-577" fmla="*/ 272825 w 273845"/>
                  <a:gd name="connsiteY1-578" fmla="*/ 0 h 3776859"/>
                  <a:gd name="connsiteX2-579" fmla="*/ 273845 w 273845"/>
                  <a:gd name="connsiteY2-580" fmla="*/ 3581399 h 3776859"/>
                  <a:gd name="connsiteX3-581" fmla="*/ 245270 w 273845"/>
                  <a:gd name="connsiteY3-582" fmla="*/ 3702843 h 3776859"/>
                  <a:gd name="connsiteX4-583" fmla="*/ 223839 w 273845"/>
                  <a:gd name="connsiteY4-584" fmla="*/ 3631404 h 3776859"/>
                  <a:gd name="connsiteX5-585" fmla="*/ 166689 w 273845"/>
                  <a:gd name="connsiteY5-586" fmla="*/ 3776661 h 3776859"/>
                  <a:gd name="connsiteX6-587" fmla="*/ 104776 w 273845"/>
                  <a:gd name="connsiteY6-588" fmla="*/ 3664743 h 3776859"/>
                  <a:gd name="connsiteX7-589" fmla="*/ 57151 w 273845"/>
                  <a:gd name="connsiteY7-590" fmla="*/ 3750467 h 3776859"/>
                  <a:gd name="connsiteX8-591" fmla="*/ 1 w 273845"/>
                  <a:gd name="connsiteY8-592" fmla="*/ 3609974 h 3776859"/>
                  <a:gd name="connsiteX9-593" fmla="*/ 0 w 273845"/>
                  <a:gd name="connsiteY9-594" fmla="*/ 0 h 3776859"/>
                  <a:gd name="connsiteX0-595" fmla="*/ 0 w 273845"/>
                  <a:gd name="connsiteY0-596" fmla="*/ 0 h 3776859"/>
                  <a:gd name="connsiteX1-597" fmla="*/ 272825 w 273845"/>
                  <a:gd name="connsiteY1-598" fmla="*/ 0 h 3776859"/>
                  <a:gd name="connsiteX2-599" fmla="*/ 273845 w 273845"/>
                  <a:gd name="connsiteY2-600" fmla="*/ 3581399 h 3776859"/>
                  <a:gd name="connsiteX3-601" fmla="*/ 245270 w 273845"/>
                  <a:gd name="connsiteY3-602" fmla="*/ 3702843 h 3776859"/>
                  <a:gd name="connsiteX4-603" fmla="*/ 223839 w 273845"/>
                  <a:gd name="connsiteY4-604" fmla="*/ 3631404 h 3776859"/>
                  <a:gd name="connsiteX5-605" fmla="*/ 166689 w 273845"/>
                  <a:gd name="connsiteY5-606" fmla="*/ 3776661 h 3776859"/>
                  <a:gd name="connsiteX6-607" fmla="*/ 104776 w 273845"/>
                  <a:gd name="connsiteY6-608" fmla="*/ 3664743 h 3776859"/>
                  <a:gd name="connsiteX7-609" fmla="*/ 57151 w 273845"/>
                  <a:gd name="connsiteY7-610" fmla="*/ 3750467 h 3776859"/>
                  <a:gd name="connsiteX8-611" fmla="*/ 1 w 273845"/>
                  <a:gd name="connsiteY8-612" fmla="*/ 3609974 h 3776859"/>
                  <a:gd name="connsiteX9-613" fmla="*/ 0 w 273845"/>
                  <a:gd name="connsiteY9-614" fmla="*/ 0 h 3776859"/>
                  <a:gd name="connsiteX0-615" fmla="*/ 0 w 273845"/>
                  <a:gd name="connsiteY0-616" fmla="*/ 0 h 3776859"/>
                  <a:gd name="connsiteX1-617" fmla="*/ 272825 w 273845"/>
                  <a:gd name="connsiteY1-618" fmla="*/ 0 h 3776859"/>
                  <a:gd name="connsiteX2-619" fmla="*/ 273845 w 273845"/>
                  <a:gd name="connsiteY2-620" fmla="*/ 3581399 h 3776859"/>
                  <a:gd name="connsiteX3-621" fmla="*/ 245270 w 273845"/>
                  <a:gd name="connsiteY3-622" fmla="*/ 3702843 h 3776859"/>
                  <a:gd name="connsiteX4-623" fmla="*/ 223839 w 273845"/>
                  <a:gd name="connsiteY4-624" fmla="*/ 3631404 h 3776859"/>
                  <a:gd name="connsiteX5-625" fmla="*/ 166689 w 273845"/>
                  <a:gd name="connsiteY5-626" fmla="*/ 3776661 h 3776859"/>
                  <a:gd name="connsiteX6-627" fmla="*/ 104776 w 273845"/>
                  <a:gd name="connsiteY6-628" fmla="*/ 3664743 h 3776859"/>
                  <a:gd name="connsiteX7-629" fmla="*/ 57151 w 273845"/>
                  <a:gd name="connsiteY7-630" fmla="*/ 3750467 h 3776859"/>
                  <a:gd name="connsiteX8-631" fmla="*/ 1 w 273845"/>
                  <a:gd name="connsiteY8-632" fmla="*/ 3609974 h 3776859"/>
                  <a:gd name="connsiteX9-633" fmla="*/ 0 w 273845"/>
                  <a:gd name="connsiteY9-634" fmla="*/ 0 h 3776859"/>
                  <a:gd name="connsiteX0-635" fmla="*/ 0 w 273845"/>
                  <a:gd name="connsiteY0-636" fmla="*/ 0 h 3776859"/>
                  <a:gd name="connsiteX1-637" fmla="*/ 272825 w 273845"/>
                  <a:gd name="connsiteY1-638" fmla="*/ 0 h 3776859"/>
                  <a:gd name="connsiteX2-639" fmla="*/ 273845 w 273845"/>
                  <a:gd name="connsiteY2-640" fmla="*/ 3581399 h 3776859"/>
                  <a:gd name="connsiteX3-641" fmla="*/ 245270 w 273845"/>
                  <a:gd name="connsiteY3-642" fmla="*/ 3702843 h 3776859"/>
                  <a:gd name="connsiteX4-643" fmla="*/ 223839 w 273845"/>
                  <a:gd name="connsiteY4-644" fmla="*/ 3631404 h 3776859"/>
                  <a:gd name="connsiteX5-645" fmla="*/ 166689 w 273845"/>
                  <a:gd name="connsiteY5-646" fmla="*/ 3776661 h 3776859"/>
                  <a:gd name="connsiteX6-647" fmla="*/ 104776 w 273845"/>
                  <a:gd name="connsiteY6-648" fmla="*/ 3664743 h 3776859"/>
                  <a:gd name="connsiteX7-649" fmla="*/ 57151 w 273845"/>
                  <a:gd name="connsiteY7-650" fmla="*/ 3750467 h 3776859"/>
                  <a:gd name="connsiteX8-651" fmla="*/ 1 w 273845"/>
                  <a:gd name="connsiteY8-652" fmla="*/ 3609974 h 3776859"/>
                  <a:gd name="connsiteX9-653" fmla="*/ 0 w 273845"/>
                  <a:gd name="connsiteY9-654" fmla="*/ 0 h 3776859"/>
                  <a:gd name="connsiteX0-655" fmla="*/ 0 w 273845"/>
                  <a:gd name="connsiteY0-656" fmla="*/ 0 h 3776859"/>
                  <a:gd name="connsiteX1-657" fmla="*/ 272825 w 273845"/>
                  <a:gd name="connsiteY1-658" fmla="*/ 0 h 3776859"/>
                  <a:gd name="connsiteX2-659" fmla="*/ 273845 w 273845"/>
                  <a:gd name="connsiteY2-660" fmla="*/ 3581399 h 3776859"/>
                  <a:gd name="connsiteX3-661" fmla="*/ 245270 w 273845"/>
                  <a:gd name="connsiteY3-662" fmla="*/ 3702843 h 3776859"/>
                  <a:gd name="connsiteX4-663" fmla="*/ 223839 w 273845"/>
                  <a:gd name="connsiteY4-664" fmla="*/ 3631404 h 3776859"/>
                  <a:gd name="connsiteX5-665" fmla="*/ 166689 w 273845"/>
                  <a:gd name="connsiteY5-666" fmla="*/ 3776661 h 3776859"/>
                  <a:gd name="connsiteX6-667" fmla="*/ 104776 w 273845"/>
                  <a:gd name="connsiteY6-668" fmla="*/ 3664743 h 3776859"/>
                  <a:gd name="connsiteX7-669" fmla="*/ 57151 w 273845"/>
                  <a:gd name="connsiteY7-670" fmla="*/ 3750467 h 3776859"/>
                  <a:gd name="connsiteX8-671" fmla="*/ 1 w 273845"/>
                  <a:gd name="connsiteY8-672" fmla="*/ 3609974 h 3776859"/>
                  <a:gd name="connsiteX9-673" fmla="*/ 0 w 273845"/>
                  <a:gd name="connsiteY9-674" fmla="*/ 0 h 3776859"/>
                  <a:gd name="connsiteX0-675" fmla="*/ 0 w 273845"/>
                  <a:gd name="connsiteY0-676" fmla="*/ 0 h 3776859"/>
                  <a:gd name="connsiteX1-677" fmla="*/ 272825 w 273845"/>
                  <a:gd name="connsiteY1-678" fmla="*/ 0 h 3776859"/>
                  <a:gd name="connsiteX2-679" fmla="*/ 273845 w 273845"/>
                  <a:gd name="connsiteY2-680" fmla="*/ 3581399 h 3776859"/>
                  <a:gd name="connsiteX3-681" fmla="*/ 245270 w 273845"/>
                  <a:gd name="connsiteY3-682" fmla="*/ 3702843 h 3776859"/>
                  <a:gd name="connsiteX4-683" fmla="*/ 223839 w 273845"/>
                  <a:gd name="connsiteY4-684" fmla="*/ 3631404 h 3776859"/>
                  <a:gd name="connsiteX5-685" fmla="*/ 166689 w 273845"/>
                  <a:gd name="connsiteY5-686" fmla="*/ 3776661 h 3776859"/>
                  <a:gd name="connsiteX6-687" fmla="*/ 104776 w 273845"/>
                  <a:gd name="connsiteY6-688" fmla="*/ 3664743 h 3776859"/>
                  <a:gd name="connsiteX7-689" fmla="*/ 57151 w 273845"/>
                  <a:gd name="connsiteY7-690" fmla="*/ 3750467 h 3776859"/>
                  <a:gd name="connsiteX8-691" fmla="*/ 1 w 273845"/>
                  <a:gd name="connsiteY8-692" fmla="*/ 3609974 h 3776859"/>
                  <a:gd name="connsiteX9-693" fmla="*/ 0 w 273845"/>
                  <a:gd name="connsiteY9-694" fmla="*/ 0 h 3776859"/>
                  <a:gd name="connsiteX0-695" fmla="*/ 0 w 273845"/>
                  <a:gd name="connsiteY0-696" fmla="*/ 0 h 3776859"/>
                  <a:gd name="connsiteX1-697" fmla="*/ 272825 w 273845"/>
                  <a:gd name="connsiteY1-698" fmla="*/ 0 h 3776859"/>
                  <a:gd name="connsiteX2-699" fmla="*/ 273845 w 273845"/>
                  <a:gd name="connsiteY2-700" fmla="*/ 3581399 h 3776859"/>
                  <a:gd name="connsiteX3-701" fmla="*/ 245270 w 273845"/>
                  <a:gd name="connsiteY3-702" fmla="*/ 3702843 h 3776859"/>
                  <a:gd name="connsiteX4-703" fmla="*/ 223839 w 273845"/>
                  <a:gd name="connsiteY4-704" fmla="*/ 3631404 h 3776859"/>
                  <a:gd name="connsiteX5-705" fmla="*/ 166689 w 273845"/>
                  <a:gd name="connsiteY5-706" fmla="*/ 3776661 h 3776859"/>
                  <a:gd name="connsiteX6-707" fmla="*/ 104776 w 273845"/>
                  <a:gd name="connsiteY6-708" fmla="*/ 3664743 h 3776859"/>
                  <a:gd name="connsiteX7-709" fmla="*/ 57151 w 273845"/>
                  <a:gd name="connsiteY7-710" fmla="*/ 3750467 h 3776859"/>
                  <a:gd name="connsiteX8-711" fmla="*/ 1 w 273845"/>
                  <a:gd name="connsiteY8-712" fmla="*/ 3609974 h 3776859"/>
                  <a:gd name="connsiteX9-713" fmla="*/ 0 w 273845"/>
                  <a:gd name="connsiteY9-714" fmla="*/ 0 h 3776859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21" y="connsiteY5-22"/>
                  </a:cxn>
                  <a:cxn ang="0">
                    <a:pos x="connsiteX6-35" y="connsiteY6-36"/>
                  </a:cxn>
                  <a:cxn ang="0">
                    <a:pos x="connsiteX7-51" y="connsiteY7-52"/>
                  </a:cxn>
                  <a:cxn ang="0">
                    <a:pos x="connsiteX8-69" y="connsiteY8-70"/>
                  </a:cxn>
                  <a:cxn ang="0">
                    <a:pos x="connsiteX9-89" y="connsiteY9-90"/>
                  </a:cxn>
                </a:cxnLst>
                <a:rect l="l" t="t" r="r" b="b"/>
                <a:pathLst>
                  <a:path w="273845" h="3776859">
                    <a:moveTo>
                      <a:pt x="0" y="0"/>
                    </a:moveTo>
                    <a:lnTo>
                      <a:pt x="272825" y="0"/>
                    </a:lnTo>
                    <a:lnTo>
                      <a:pt x="273845" y="3581399"/>
                    </a:lnTo>
                    <a:cubicBezTo>
                      <a:pt x="269876" y="3659980"/>
                      <a:pt x="258763" y="3688555"/>
                      <a:pt x="245270" y="3702843"/>
                    </a:cubicBezTo>
                    <a:cubicBezTo>
                      <a:pt x="228204" y="3675061"/>
                      <a:pt x="236936" y="3619101"/>
                      <a:pt x="223839" y="3631404"/>
                    </a:cubicBezTo>
                    <a:cubicBezTo>
                      <a:pt x="210742" y="3643707"/>
                      <a:pt x="186533" y="3771105"/>
                      <a:pt x="166689" y="3776661"/>
                    </a:cubicBezTo>
                    <a:cubicBezTo>
                      <a:pt x="146845" y="3782217"/>
                      <a:pt x="123032" y="3669109"/>
                      <a:pt x="104776" y="3664743"/>
                    </a:cubicBezTo>
                    <a:cubicBezTo>
                      <a:pt x="86520" y="3660377"/>
                      <a:pt x="74614" y="3759595"/>
                      <a:pt x="57151" y="3750467"/>
                    </a:cubicBezTo>
                    <a:cubicBezTo>
                      <a:pt x="28576" y="3725068"/>
                      <a:pt x="9527" y="3661568"/>
                      <a:pt x="1" y="3609974"/>
                    </a:cubicBezTo>
                    <a:cubicBezTo>
                      <a:pt x="1" y="2406649"/>
                      <a:pt x="0" y="1203325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83000">
                    <a:schemeClr val="tx2"/>
                  </a:gs>
                  <a:gs pos="82000">
                    <a:schemeClr val="tx2"/>
                  </a:gs>
                  <a:gs pos="34000">
                    <a:schemeClr val="tx2">
                      <a:lumMod val="75000"/>
                    </a:schemeClr>
                  </a:gs>
                  <a:gs pos="0">
                    <a:schemeClr val="tx2"/>
                  </a:gs>
                  <a:gs pos="38000">
                    <a:schemeClr val="tx2"/>
                  </a:gs>
                  <a:gs pos="100000">
                    <a:schemeClr val="tx2"/>
                  </a:gs>
                </a:gsLst>
                <a:lin ang="0" scaled="1"/>
                <a:tileRect/>
              </a:gradFill>
              <a:ln w="3175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endParaRPr lang="en-US" sz="1325" b="1">
                  <a:solidFill>
                    <a:schemeClr val="bg1"/>
                  </a:solidFill>
                  <a:latin typeface="+mn-ea"/>
                  <a:cs typeface="+mn-ea"/>
                  <a:sym typeface="Arial" panose="020B0604020202020204" pitchFamily="34" charset="0"/>
                </a:endParaRPr>
              </a:p>
            </p:txBody>
          </p:sp>
          <p:sp>
            <p:nvSpPr>
              <p:cNvPr id="22" name="Rectangle 23"/>
              <p:cNvSpPr/>
              <p:nvPr/>
            </p:nvSpPr>
            <p:spPr>
              <a:xfrm>
                <a:off x="1374774" y="1417118"/>
                <a:ext cx="272825" cy="59055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</a:schemeClr>
                  </a:gs>
                  <a:gs pos="27000">
                    <a:srgbClr val="F2F2F2">
                      <a:lumMod val="0"/>
                      <a:lumOff val="100000"/>
                    </a:srgbClr>
                  </a:gs>
                  <a:gs pos="100000">
                    <a:schemeClr val="bg1">
                      <a:lumMod val="50000"/>
                    </a:schemeClr>
                  </a:gs>
                </a:gsLst>
                <a:lin ang="10800000" scaled="1"/>
                <a:tileRect/>
              </a:gradFill>
              <a:ln w="3175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endParaRPr lang="en-US" sz="1325" b="1">
                  <a:solidFill>
                    <a:schemeClr val="bg1"/>
                  </a:solidFill>
                  <a:latin typeface="+mn-ea"/>
                  <a:cs typeface="+mn-ea"/>
                  <a:sym typeface="Arial" panose="020B0604020202020204" pitchFamily="34" charset="0"/>
                </a:endParaRPr>
              </a:p>
            </p:txBody>
          </p:sp>
          <p:sp>
            <p:nvSpPr>
              <p:cNvPr id="23" name="Rectangle 24"/>
              <p:cNvSpPr/>
              <p:nvPr/>
            </p:nvSpPr>
            <p:spPr>
              <a:xfrm>
                <a:off x="1404710" y="1213680"/>
                <a:ext cx="212954" cy="203438"/>
              </a:xfrm>
              <a:prstGeom prst="rect">
                <a:avLst/>
              </a:prstGeom>
              <a:solidFill>
                <a:schemeClr val="tx2"/>
              </a:solidFill>
              <a:ln w="3175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endParaRPr lang="en-US" sz="1325" b="1">
                  <a:solidFill>
                    <a:schemeClr val="bg1"/>
                  </a:solidFill>
                  <a:latin typeface="+mn-ea"/>
                  <a:cs typeface="+mn-ea"/>
                  <a:sym typeface="Arial" panose="020B0604020202020204" pitchFamily="34" charset="0"/>
                </a:endParaRPr>
              </a:p>
            </p:txBody>
          </p:sp>
          <p:sp>
            <p:nvSpPr>
              <p:cNvPr id="24" name="Freeform 25"/>
              <p:cNvSpPr/>
              <p:nvPr/>
            </p:nvSpPr>
            <p:spPr>
              <a:xfrm rot="5400000">
                <a:off x="1396885" y="6250198"/>
                <a:ext cx="228600" cy="73152"/>
              </a:xfrm>
              <a:custGeom>
                <a:avLst/>
                <a:gdLst>
                  <a:gd name="connsiteX0" fmla="*/ 0 w 226544"/>
                  <a:gd name="connsiteY0" fmla="*/ 35306 h 70612"/>
                  <a:gd name="connsiteX1" fmla="*/ 27685 w 226544"/>
                  <a:gd name="connsiteY1" fmla="*/ 0 h 70612"/>
                  <a:gd name="connsiteX2" fmla="*/ 226544 w 226544"/>
                  <a:gd name="connsiteY2" fmla="*/ 35306 h 70612"/>
                  <a:gd name="connsiteX3" fmla="*/ 27685 w 226544"/>
                  <a:gd name="connsiteY3" fmla="*/ 70612 h 70612"/>
                  <a:gd name="connsiteX0-1" fmla="*/ 0 w 226544"/>
                  <a:gd name="connsiteY0-2" fmla="*/ 35306 h 70612"/>
                  <a:gd name="connsiteX1-3" fmla="*/ 27685 w 226544"/>
                  <a:gd name="connsiteY1-4" fmla="*/ 0 h 70612"/>
                  <a:gd name="connsiteX2-5" fmla="*/ 226544 w 226544"/>
                  <a:gd name="connsiteY2-6" fmla="*/ 35306 h 70612"/>
                  <a:gd name="connsiteX3-7" fmla="*/ 27685 w 226544"/>
                  <a:gd name="connsiteY3-8" fmla="*/ 70612 h 70612"/>
                  <a:gd name="connsiteX4" fmla="*/ 0 w 226544"/>
                  <a:gd name="connsiteY4" fmla="*/ 35306 h 70612"/>
                  <a:gd name="connsiteX0-9" fmla="*/ 0 w 226544"/>
                  <a:gd name="connsiteY0-10" fmla="*/ 35306 h 70612"/>
                  <a:gd name="connsiteX1-11" fmla="*/ 27685 w 226544"/>
                  <a:gd name="connsiteY1-12" fmla="*/ 0 h 70612"/>
                  <a:gd name="connsiteX2-13" fmla="*/ 226544 w 226544"/>
                  <a:gd name="connsiteY2-14" fmla="*/ 35306 h 70612"/>
                  <a:gd name="connsiteX3-15" fmla="*/ 27685 w 226544"/>
                  <a:gd name="connsiteY3-16" fmla="*/ 70612 h 70612"/>
                  <a:gd name="connsiteX4-17" fmla="*/ 0 w 226544"/>
                  <a:gd name="connsiteY4-18" fmla="*/ 35306 h 70612"/>
                  <a:gd name="connsiteX0-19" fmla="*/ 0 w 226544"/>
                  <a:gd name="connsiteY0-20" fmla="*/ 35306 h 70612"/>
                  <a:gd name="connsiteX1-21" fmla="*/ 27685 w 226544"/>
                  <a:gd name="connsiteY1-22" fmla="*/ 0 h 70612"/>
                  <a:gd name="connsiteX2-23" fmla="*/ 226544 w 226544"/>
                  <a:gd name="connsiteY2-24" fmla="*/ 35306 h 70612"/>
                  <a:gd name="connsiteX3-25" fmla="*/ 27685 w 226544"/>
                  <a:gd name="connsiteY3-26" fmla="*/ 70612 h 70612"/>
                  <a:gd name="connsiteX4-27" fmla="*/ 0 w 226544"/>
                  <a:gd name="connsiteY4-28" fmla="*/ 35306 h 70612"/>
                  <a:gd name="connsiteX0-29" fmla="*/ 0 w 226544"/>
                  <a:gd name="connsiteY0-30" fmla="*/ 35306 h 70612"/>
                  <a:gd name="connsiteX1-31" fmla="*/ 27685 w 226544"/>
                  <a:gd name="connsiteY1-32" fmla="*/ 0 h 70612"/>
                  <a:gd name="connsiteX2-33" fmla="*/ 226544 w 226544"/>
                  <a:gd name="connsiteY2-34" fmla="*/ 35306 h 70612"/>
                  <a:gd name="connsiteX3-35" fmla="*/ 27685 w 226544"/>
                  <a:gd name="connsiteY3-36" fmla="*/ 70612 h 70612"/>
                  <a:gd name="connsiteX4-37" fmla="*/ 0 w 226544"/>
                  <a:gd name="connsiteY4-38" fmla="*/ 35306 h 70612"/>
                  <a:gd name="connsiteX0-39" fmla="*/ 0 w 226544"/>
                  <a:gd name="connsiteY0-40" fmla="*/ 35306 h 70612"/>
                  <a:gd name="connsiteX1-41" fmla="*/ 27685 w 226544"/>
                  <a:gd name="connsiteY1-42" fmla="*/ 0 h 70612"/>
                  <a:gd name="connsiteX2-43" fmla="*/ 226544 w 226544"/>
                  <a:gd name="connsiteY2-44" fmla="*/ 35306 h 70612"/>
                  <a:gd name="connsiteX3-45" fmla="*/ 27685 w 226544"/>
                  <a:gd name="connsiteY3-46" fmla="*/ 70612 h 70612"/>
                  <a:gd name="connsiteX4-47" fmla="*/ 0 w 226544"/>
                  <a:gd name="connsiteY4-48" fmla="*/ 35306 h 70612"/>
                  <a:gd name="connsiteX0-49" fmla="*/ 0 w 226544"/>
                  <a:gd name="connsiteY0-50" fmla="*/ 35306 h 70612"/>
                  <a:gd name="connsiteX1-51" fmla="*/ 27685 w 226544"/>
                  <a:gd name="connsiteY1-52" fmla="*/ 0 h 70612"/>
                  <a:gd name="connsiteX2-53" fmla="*/ 226544 w 226544"/>
                  <a:gd name="connsiteY2-54" fmla="*/ 35306 h 70612"/>
                  <a:gd name="connsiteX3-55" fmla="*/ 27685 w 226544"/>
                  <a:gd name="connsiteY3-56" fmla="*/ 70612 h 70612"/>
                  <a:gd name="connsiteX4-57" fmla="*/ 0 w 226544"/>
                  <a:gd name="connsiteY4-58" fmla="*/ 35306 h 70612"/>
                  <a:gd name="connsiteX0-59" fmla="*/ 0 w 226544"/>
                  <a:gd name="connsiteY0-60" fmla="*/ 35306 h 70612"/>
                  <a:gd name="connsiteX1-61" fmla="*/ 27685 w 226544"/>
                  <a:gd name="connsiteY1-62" fmla="*/ 0 h 70612"/>
                  <a:gd name="connsiteX2-63" fmla="*/ 226544 w 226544"/>
                  <a:gd name="connsiteY2-64" fmla="*/ 35306 h 70612"/>
                  <a:gd name="connsiteX3-65" fmla="*/ 27685 w 226544"/>
                  <a:gd name="connsiteY3-66" fmla="*/ 70612 h 70612"/>
                  <a:gd name="connsiteX4-67" fmla="*/ 0 w 226544"/>
                  <a:gd name="connsiteY4-68" fmla="*/ 35306 h 70612"/>
                  <a:gd name="connsiteX0-69" fmla="*/ 0 w 226544"/>
                  <a:gd name="connsiteY0-70" fmla="*/ 35306 h 70612"/>
                  <a:gd name="connsiteX1-71" fmla="*/ 27685 w 226544"/>
                  <a:gd name="connsiteY1-72" fmla="*/ 0 h 70612"/>
                  <a:gd name="connsiteX2-73" fmla="*/ 226544 w 226544"/>
                  <a:gd name="connsiteY2-74" fmla="*/ 35306 h 70612"/>
                  <a:gd name="connsiteX3-75" fmla="*/ 27685 w 226544"/>
                  <a:gd name="connsiteY3-76" fmla="*/ 70612 h 70612"/>
                  <a:gd name="connsiteX4-77" fmla="*/ 0 w 226544"/>
                  <a:gd name="connsiteY4-78" fmla="*/ 35306 h 70612"/>
                  <a:gd name="connsiteX0-79" fmla="*/ 0 w 226544"/>
                  <a:gd name="connsiteY0-80" fmla="*/ 35306 h 70612"/>
                  <a:gd name="connsiteX1-81" fmla="*/ 27685 w 226544"/>
                  <a:gd name="connsiteY1-82" fmla="*/ 0 h 70612"/>
                  <a:gd name="connsiteX2-83" fmla="*/ 226544 w 226544"/>
                  <a:gd name="connsiteY2-84" fmla="*/ 35306 h 70612"/>
                  <a:gd name="connsiteX3-85" fmla="*/ 27685 w 226544"/>
                  <a:gd name="connsiteY3-86" fmla="*/ 70612 h 70612"/>
                  <a:gd name="connsiteX4-87" fmla="*/ 0 w 226544"/>
                  <a:gd name="connsiteY4-88" fmla="*/ 35306 h 7061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17" y="connsiteY4-18"/>
                  </a:cxn>
                </a:cxnLst>
                <a:rect l="l" t="t" r="r" b="b"/>
                <a:pathLst>
                  <a:path w="226544" h="70612">
                    <a:moveTo>
                      <a:pt x="0" y="35306"/>
                    </a:moveTo>
                    <a:cubicBezTo>
                      <a:pt x="1521" y="15316"/>
                      <a:pt x="12805" y="4576"/>
                      <a:pt x="27685" y="0"/>
                    </a:cubicBezTo>
                    <a:lnTo>
                      <a:pt x="226544" y="35306"/>
                    </a:lnTo>
                    <a:lnTo>
                      <a:pt x="27685" y="70612"/>
                    </a:lnTo>
                    <a:cubicBezTo>
                      <a:pt x="11264" y="65009"/>
                      <a:pt x="1007" y="52726"/>
                      <a:pt x="0" y="35306"/>
                    </a:cubicBezTo>
                    <a:close/>
                  </a:path>
                </a:pathLst>
              </a:custGeom>
              <a:solidFill>
                <a:srgbClr val="4C504C"/>
              </a:solidFill>
              <a:ln w="3175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endParaRPr lang="en-US" sz="1325" b="1">
                  <a:solidFill>
                    <a:schemeClr val="bg1"/>
                  </a:solidFill>
                  <a:latin typeface="+mn-ea"/>
                  <a:cs typeface="+mn-ea"/>
                  <a:sym typeface="Arial" panose="020B0604020202020204" pitchFamily="34" charset="0"/>
                </a:endParaRPr>
              </a:p>
            </p:txBody>
          </p:sp>
          <p:cxnSp>
            <p:nvCxnSpPr>
              <p:cNvPr id="25" name="Straight Connector 26"/>
              <p:cNvCxnSpPr/>
              <p:nvPr/>
            </p:nvCxnSpPr>
            <p:spPr>
              <a:xfrm>
                <a:off x="1374774" y="1486648"/>
                <a:ext cx="27432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7"/>
              <p:cNvCxnSpPr/>
              <p:nvPr/>
            </p:nvCxnSpPr>
            <p:spPr>
              <a:xfrm>
                <a:off x="1374774" y="1562425"/>
                <a:ext cx="27432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8"/>
              <p:cNvCxnSpPr/>
              <p:nvPr/>
            </p:nvCxnSpPr>
            <p:spPr>
              <a:xfrm>
                <a:off x="1374774" y="1638202"/>
                <a:ext cx="27432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9"/>
              <p:cNvCxnSpPr/>
              <p:nvPr/>
            </p:nvCxnSpPr>
            <p:spPr>
              <a:xfrm>
                <a:off x="1374774" y="1713979"/>
                <a:ext cx="27432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30"/>
              <p:cNvCxnSpPr/>
              <p:nvPr/>
            </p:nvCxnSpPr>
            <p:spPr>
              <a:xfrm>
                <a:off x="1374774" y="1789756"/>
                <a:ext cx="27432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31"/>
              <p:cNvCxnSpPr/>
              <p:nvPr/>
            </p:nvCxnSpPr>
            <p:spPr>
              <a:xfrm>
                <a:off x="1374774" y="1865533"/>
                <a:ext cx="27432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2"/>
              <p:cNvCxnSpPr/>
              <p:nvPr/>
            </p:nvCxnSpPr>
            <p:spPr>
              <a:xfrm>
                <a:off x="1374774" y="1941308"/>
                <a:ext cx="27432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rapezoid 5"/>
            <p:cNvSpPr/>
            <p:nvPr/>
          </p:nvSpPr>
          <p:spPr>
            <a:xfrm rot="16200000">
              <a:off x="1594832" y="5341831"/>
              <a:ext cx="695326" cy="59529"/>
            </a:xfrm>
            <a:prstGeom prst="trapezoid">
              <a:avLst>
                <a:gd name="adj" fmla="val 69837"/>
              </a:avLst>
            </a:prstGeom>
            <a:solidFill>
              <a:schemeClr val="accent1"/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en-US" sz="1325" b="1">
                <a:solidFill>
                  <a:schemeClr val="bg1"/>
                </a:solidFill>
                <a:latin typeface="+mn-ea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0" name="Trapezoid 6"/>
            <p:cNvSpPr/>
            <p:nvPr/>
          </p:nvSpPr>
          <p:spPr>
            <a:xfrm rot="16200000">
              <a:off x="1594832" y="4439533"/>
              <a:ext cx="695326" cy="59529"/>
            </a:xfrm>
            <a:prstGeom prst="trapezoid">
              <a:avLst>
                <a:gd name="adj" fmla="val 69837"/>
              </a:avLst>
            </a:prstGeom>
            <a:solidFill>
              <a:schemeClr val="accent5">
                <a:lumMod val="50000"/>
              </a:schemeClr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en-US" sz="1325" b="1">
                <a:solidFill>
                  <a:schemeClr val="bg1"/>
                </a:solidFill>
                <a:latin typeface="+mn-ea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1" name="Trapezoid 7"/>
            <p:cNvSpPr/>
            <p:nvPr/>
          </p:nvSpPr>
          <p:spPr>
            <a:xfrm rot="16200000">
              <a:off x="1594832" y="3537234"/>
              <a:ext cx="695326" cy="59529"/>
            </a:xfrm>
            <a:prstGeom prst="trapezoid">
              <a:avLst>
                <a:gd name="adj" fmla="val 69837"/>
              </a:avLst>
            </a:prstGeom>
            <a:solidFill>
              <a:schemeClr val="accent1"/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en-US" sz="1325" b="1">
                <a:solidFill>
                  <a:schemeClr val="bg1"/>
                </a:solidFill>
                <a:latin typeface="+mn-ea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2" name="Trapezoid 8"/>
            <p:cNvSpPr/>
            <p:nvPr/>
          </p:nvSpPr>
          <p:spPr>
            <a:xfrm rot="16200000">
              <a:off x="1594832" y="2634935"/>
              <a:ext cx="695326" cy="59529"/>
            </a:xfrm>
            <a:prstGeom prst="trapezoid">
              <a:avLst>
                <a:gd name="adj" fmla="val 69837"/>
              </a:avLst>
            </a:prstGeom>
            <a:solidFill>
              <a:schemeClr val="accent3">
                <a:lumMod val="50000"/>
              </a:schemeClr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en-US" sz="1325" b="1">
                <a:solidFill>
                  <a:schemeClr val="bg1"/>
                </a:solidFill>
                <a:latin typeface="+mn-ea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3" name="Pentagon 9"/>
            <p:cNvSpPr/>
            <p:nvPr/>
          </p:nvSpPr>
          <p:spPr>
            <a:xfrm>
              <a:off x="1912729" y="2359899"/>
              <a:ext cx="3510756" cy="607219"/>
            </a:xfrm>
            <a:prstGeom prst="homePlate">
              <a:avLst>
                <a:gd name="adj" fmla="val 36274"/>
              </a:avLst>
            </a:prstGeom>
            <a:solidFill>
              <a:schemeClr val="accent1"/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en-US" sz="1325" b="1">
                <a:solidFill>
                  <a:schemeClr val="bg1"/>
                </a:solidFill>
                <a:latin typeface="+mn-ea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4" name="Pentagon 10"/>
            <p:cNvSpPr/>
            <p:nvPr/>
          </p:nvSpPr>
          <p:spPr>
            <a:xfrm>
              <a:off x="1912729" y="3262198"/>
              <a:ext cx="3510756" cy="607219"/>
            </a:xfrm>
            <a:prstGeom prst="homePlate">
              <a:avLst>
                <a:gd name="adj" fmla="val 36274"/>
              </a:avLst>
            </a:prstGeom>
            <a:solidFill>
              <a:schemeClr val="accent2"/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en-US" sz="1325" b="1">
                <a:solidFill>
                  <a:schemeClr val="bg1"/>
                </a:solidFill>
                <a:latin typeface="+mn-ea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5" name="Pentagon 11"/>
            <p:cNvSpPr/>
            <p:nvPr/>
          </p:nvSpPr>
          <p:spPr>
            <a:xfrm>
              <a:off x="1912729" y="4164497"/>
              <a:ext cx="3510756" cy="607219"/>
            </a:xfrm>
            <a:prstGeom prst="homePlate">
              <a:avLst>
                <a:gd name="adj" fmla="val 36274"/>
              </a:avLst>
            </a:prstGeom>
            <a:solidFill>
              <a:schemeClr val="accent3"/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en-US" sz="1325" b="1">
                <a:solidFill>
                  <a:schemeClr val="bg1"/>
                </a:solidFill>
                <a:latin typeface="+mn-ea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6" name="Pentagon 12"/>
            <p:cNvSpPr/>
            <p:nvPr/>
          </p:nvSpPr>
          <p:spPr>
            <a:xfrm>
              <a:off x="1912729" y="5066795"/>
              <a:ext cx="3510756" cy="607219"/>
            </a:xfrm>
            <a:prstGeom prst="homePlate">
              <a:avLst>
                <a:gd name="adj" fmla="val 36274"/>
              </a:avLst>
            </a:prstGeom>
            <a:solidFill>
              <a:schemeClr val="accent4"/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en-US" sz="1325" b="1" dirty="0">
                <a:solidFill>
                  <a:schemeClr val="bg1"/>
                </a:solidFill>
                <a:latin typeface="+mn-ea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7" name="Rectangle 33"/>
            <p:cNvSpPr/>
            <p:nvPr/>
          </p:nvSpPr>
          <p:spPr>
            <a:xfrm>
              <a:off x="2614199" y="2414556"/>
              <a:ext cx="2330568" cy="47921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zh-CN" sz="20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+mn-ea"/>
                  <a:sym typeface="Arial" panose="020B0604020202020204" pitchFamily="34" charset="0"/>
                </a:rPr>
                <a:t>包容期</a:t>
              </a:r>
              <a:endParaRPr lang="zh-CN" sz="20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8" name="TextBox 38"/>
            <p:cNvSpPr txBox="1"/>
            <p:nvPr/>
          </p:nvSpPr>
          <p:spPr>
            <a:xfrm>
              <a:off x="1933831" y="2478964"/>
              <a:ext cx="325639" cy="350321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r>
                <a:rPr lang="en-US" sz="1325" b="1" dirty="0">
                  <a:solidFill>
                    <a:schemeClr val="bg1"/>
                  </a:solidFill>
                  <a:latin typeface="+mn-ea"/>
                  <a:cs typeface="+mn-ea"/>
                  <a:sym typeface="Arial" panose="020B0604020202020204" pitchFamily="34" charset="0"/>
                </a:rPr>
                <a:t>1</a:t>
              </a:r>
              <a:endParaRPr lang="en-US" sz="1325" b="1" dirty="0">
                <a:solidFill>
                  <a:schemeClr val="bg1"/>
                </a:solidFill>
                <a:latin typeface="+mn-ea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9" name="TextBox 191"/>
            <p:cNvSpPr txBox="1"/>
            <p:nvPr/>
          </p:nvSpPr>
          <p:spPr>
            <a:xfrm>
              <a:off x="1933831" y="3381429"/>
              <a:ext cx="325639" cy="350321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r>
                <a:rPr lang="en-US" sz="1325" b="1">
                  <a:solidFill>
                    <a:schemeClr val="bg1"/>
                  </a:solidFill>
                  <a:latin typeface="+mn-ea"/>
                  <a:cs typeface="+mn-ea"/>
                  <a:sym typeface="Arial" panose="020B0604020202020204" pitchFamily="34" charset="0"/>
                </a:rPr>
                <a:t>2</a:t>
              </a:r>
              <a:endParaRPr lang="en-US" sz="1325" b="1">
                <a:solidFill>
                  <a:schemeClr val="bg1"/>
                </a:solidFill>
                <a:latin typeface="+mn-ea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32" name="TextBox 192"/>
            <p:cNvSpPr txBox="1"/>
            <p:nvPr/>
          </p:nvSpPr>
          <p:spPr>
            <a:xfrm>
              <a:off x="1933831" y="4283894"/>
              <a:ext cx="325639" cy="350321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r>
                <a:rPr lang="en-US" sz="1325" b="1">
                  <a:solidFill>
                    <a:schemeClr val="bg1"/>
                  </a:solidFill>
                  <a:latin typeface="+mn-ea"/>
                  <a:cs typeface="+mn-ea"/>
                  <a:sym typeface="Arial" panose="020B0604020202020204" pitchFamily="34" charset="0"/>
                </a:rPr>
                <a:t>3</a:t>
              </a:r>
              <a:endParaRPr lang="en-US" sz="1325" b="1">
                <a:solidFill>
                  <a:schemeClr val="bg1"/>
                </a:solidFill>
                <a:latin typeface="+mn-ea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33" name="TextBox 193"/>
            <p:cNvSpPr txBox="1"/>
            <p:nvPr/>
          </p:nvSpPr>
          <p:spPr>
            <a:xfrm>
              <a:off x="1933831" y="5186362"/>
              <a:ext cx="325639" cy="350321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r>
                <a:rPr lang="en-US" sz="1325" b="1">
                  <a:solidFill>
                    <a:schemeClr val="bg1"/>
                  </a:solidFill>
                  <a:latin typeface="+mn-ea"/>
                  <a:cs typeface="+mn-ea"/>
                  <a:sym typeface="Arial" panose="020B0604020202020204" pitchFamily="34" charset="0"/>
                </a:rPr>
                <a:t>4</a:t>
              </a:r>
              <a:endParaRPr lang="en-US" sz="1325" b="1">
                <a:solidFill>
                  <a:schemeClr val="bg1"/>
                </a:solidFill>
                <a:latin typeface="+mn-ea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34" name="Rectangle 38"/>
            <p:cNvSpPr/>
            <p:nvPr/>
          </p:nvSpPr>
          <p:spPr>
            <a:xfrm>
              <a:off x="2614199" y="3317022"/>
              <a:ext cx="2330568" cy="47921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zh-CN" altLang="en-US" sz="20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温和期</a:t>
              </a:r>
              <a:r>
                <a:rPr lang="en-GB" sz="20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 </a:t>
              </a:r>
              <a:endParaRPr lang="en-GB" sz="20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35" name="Rectangle 39"/>
            <p:cNvSpPr/>
            <p:nvPr/>
          </p:nvSpPr>
          <p:spPr>
            <a:xfrm>
              <a:off x="2614199" y="4219489"/>
              <a:ext cx="2330568" cy="47921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sz="20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+mn-ea"/>
                  <a:sym typeface="Arial" panose="020B0604020202020204" pitchFamily="34" charset="0"/>
                </a:rPr>
                <a:t>爆发期</a:t>
              </a:r>
              <a:endParaRPr sz="20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36" name="Rectangle 40"/>
            <p:cNvSpPr/>
            <p:nvPr/>
          </p:nvSpPr>
          <p:spPr>
            <a:xfrm>
              <a:off x="2614199" y="5119568"/>
              <a:ext cx="2330568" cy="47921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zh-CN" altLang="en-US" sz="20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强监管期</a:t>
              </a:r>
              <a:r>
                <a:rPr lang="en-GB" sz="20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Arial" panose="020B0604020202020204" pitchFamily="34" charset="0"/>
                </a:rPr>
                <a:t> </a:t>
              </a:r>
              <a:endParaRPr lang="en-GB" sz="20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四、P2P网贷行业在我国的发展</a:t>
            </a:r>
            <a:endParaRPr lang="zh-CN" altLang="en-US"/>
          </a:p>
        </p:txBody>
      </p:sp>
      <p:sp>
        <p:nvSpPr>
          <p:cNvPr id="5" name="任意多边形 4"/>
          <p:cNvSpPr/>
          <p:nvPr>
            <p:custDataLst>
              <p:tags r:id="rId1"/>
            </p:custDataLst>
          </p:nvPr>
        </p:nvSpPr>
        <p:spPr bwMode="auto">
          <a:xfrm>
            <a:off x="497522" y="1201638"/>
            <a:ext cx="3714651" cy="3722439"/>
          </a:xfrm>
          <a:custGeom>
            <a:avLst/>
            <a:gdLst>
              <a:gd name="T0" fmla="*/ 0 w 1908"/>
              <a:gd name="T1" fmla="*/ 0 h 1912"/>
              <a:gd name="T2" fmla="*/ 1908 w 1908"/>
              <a:gd name="T3" fmla="*/ 0 h 1912"/>
              <a:gd name="T4" fmla="*/ 0 w 1908"/>
              <a:gd name="T5" fmla="*/ 1912 h 1912"/>
              <a:gd name="T6" fmla="*/ 0 w 1908"/>
              <a:gd name="T7" fmla="*/ 0 h 1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08" h="1912">
                <a:moveTo>
                  <a:pt x="0" y="0"/>
                </a:moveTo>
                <a:lnTo>
                  <a:pt x="1908" y="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rcRect/>
            <a:stretch>
              <a:fillRect l="-27512" t="102" r="-27391" b="-102"/>
            </a:stretch>
          </a:blipFill>
          <a:ln w="9525">
            <a:noFill/>
            <a:round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style>
          <a:lnRef idx="2">
            <a:srgbClr val="4276AA">
              <a:shade val="50000"/>
            </a:srgbClr>
          </a:lnRef>
          <a:fillRef idx="1">
            <a:srgbClr val="4276AA"/>
          </a:fillRef>
          <a:effectRef idx="0">
            <a:srgbClr val="4276AA"/>
          </a:effectRef>
          <a:fontRef idx="minor">
            <a:srgbClr val="FFFFFF"/>
          </a:fontRef>
        </p:style>
        <p:txBody>
          <a:bodyPr anchor="ctr"/>
          <a:p>
            <a:pPr algn="ctr"/>
            <a:endParaRPr dirty="0"/>
          </a:p>
        </p:txBody>
      </p:sp>
      <p:sp>
        <p:nvSpPr>
          <p:cNvPr id="3" name="矩形 2"/>
          <p:cNvSpPr/>
          <p:nvPr>
            <p:custDataLst>
              <p:tags r:id="rId3"/>
            </p:custDataLst>
          </p:nvPr>
        </p:nvSpPr>
        <p:spPr bwMode="auto">
          <a:xfrm>
            <a:off x="770205" y="1464310"/>
            <a:ext cx="3169285" cy="4683760"/>
          </a:xfrm>
          <a:prstGeom prst="rect">
            <a:avLst/>
          </a:prstGeom>
          <a:noFill/>
          <a:ln w="38100">
            <a:solidFill>
              <a:schemeClr val="accent5"/>
            </a:solidFill>
            <a:round/>
          </a:ln>
        </p:spPr>
        <p:txBody>
          <a:bodyPr anchor="ctr"/>
          <a:p>
            <a:pPr algn="ctr"/>
          </a:p>
        </p:txBody>
      </p:sp>
      <p:sp>
        <p:nvSpPr>
          <p:cNvPr id="4" name="文本框 3"/>
          <p:cNvSpPr txBox="1"/>
          <p:nvPr>
            <p:custDataLst>
              <p:tags r:id="rId4"/>
            </p:custDataLst>
          </p:nvPr>
        </p:nvSpPr>
        <p:spPr>
          <a:xfrm>
            <a:off x="1016635" y="4610735"/>
            <a:ext cx="2922905" cy="1169670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r>
              <a:rPr lang="en-US" altLang="zh-CN" sz="3200" b="1">
                <a:solidFill>
                  <a:srgbClr val="526580"/>
                </a:solidFill>
              </a:rPr>
              <a:t>P2P</a:t>
            </a:r>
            <a:r>
              <a:rPr lang="zh-CN" altLang="en-US" sz="3200" b="1">
                <a:solidFill>
                  <a:srgbClr val="526580"/>
                </a:solidFill>
              </a:rPr>
              <a:t>网贷行业</a:t>
            </a:r>
            <a:endParaRPr lang="zh-CN" altLang="en-US" sz="3200" b="1">
              <a:solidFill>
                <a:srgbClr val="526580"/>
              </a:solidFill>
            </a:endParaRPr>
          </a:p>
          <a:p>
            <a:r>
              <a:rPr lang="zh-CN" altLang="en-US" sz="3200" b="1">
                <a:solidFill>
                  <a:srgbClr val="526580"/>
                </a:solidFill>
              </a:rPr>
              <a:t>在我国的发展</a:t>
            </a:r>
            <a:endParaRPr lang="zh-CN" altLang="en-US" sz="3200" b="1">
              <a:solidFill>
                <a:srgbClr val="526580"/>
              </a:solidFill>
            </a:endParaRPr>
          </a:p>
        </p:txBody>
      </p:sp>
      <p:sp>
        <p:nvSpPr>
          <p:cNvPr id="42" name="TextBox 6"/>
          <p:cNvSpPr txBox="1"/>
          <p:nvPr>
            <p:custDataLst>
              <p:tags r:id="rId5"/>
            </p:custDataLst>
          </p:nvPr>
        </p:nvSpPr>
        <p:spPr>
          <a:xfrm>
            <a:off x="4549140" y="2656840"/>
            <a:ext cx="3503930" cy="8915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just" fontAlgn="auto">
              <a:lnSpc>
                <a:spcPct val="100000"/>
              </a:lnSpc>
            </a:pPr>
            <a:r>
              <a:rPr lang="en-US" altLang="zh-CN" sz="3200" b="1" kern="100" dirty="0">
                <a:solidFill>
                  <a:srgbClr val="526580"/>
                </a:solidFill>
                <a:latin typeface="DINPro-Black" panose="02000503030000020004" charset="0"/>
                <a:ea typeface="微软雅黑" panose="020B0503020204020204" charset="-122"/>
                <a:cs typeface="DINPro-Black" panose="02000503030000020004" charset="0"/>
              </a:rPr>
              <a:t>01</a:t>
            </a:r>
            <a:endParaRPr lang="zh-CN" altLang="zh-CN" sz="3200" b="1" kern="100" dirty="0">
              <a:solidFill>
                <a:srgbClr val="526580"/>
              </a:solidFill>
              <a:latin typeface="DINPro-Black" panose="02000503030000020004" charset="0"/>
              <a:ea typeface="微软雅黑" panose="020B0503020204020204" charset="-122"/>
              <a:cs typeface="DINPro-Black" panose="02000503030000020004" charset="0"/>
            </a:endParaRPr>
          </a:p>
          <a:p>
            <a:pPr indent="0" algn="just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包容期（2007-2010年）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43" name="TextBox 6"/>
          <p:cNvSpPr txBox="1"/>
          <p:nvPr>
            <p:custDataLst>
              <p:tags r:id="rId6"/>
            </p:custDataLst>
          </p:nvPr>
        </p:nvSpPr>
        <p:spPr>
          <a:xfrm>
            <a:off x="7993380" y="2656840"/>
            <a:ext cx="3503930" cy="8915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just" fontAlgn="auto">
              <a:lnSpc>
                <a:spcPct val="100000"/>
              </a:lnSpc>
            </a:pPr>
            <a:r>
              <a:rPr lang="en-US" altLang="zh-CN" sz="3200" b="1" kern="100" dirty="0">
                <a:solidFill>
                  <a:srgbClr val="526580"/>
                </a:solidFill>
                <a:latin typeface="DINPro-Black" panose="02000503030000020004" charset="0"/>
                <a:ea typeface="微软雅黑" panose="020B0503020204020204" charset="-122"/>
                <a:cs typeface="DINPro-Black" panose="02000503030000020004" charset="0"/>
                <a:sym typeface="+mn-ea"/>
              </a:rPr>
              <a:t>02</a:t>
            </a:r>
            <a:endParaRPr lang="zh-CN" altLang="zh-CN" sz="3200" b="1" kern="100" dirty="0">
              <a:solidFill>
                <a:srgbClr val="526580"/>
              </a:solidFill>
              <a:latin typeface="DINPro-Black" panose="02000503030000020004" charset="0"/>
              <a:ea typeface="微软雅黑" panose="020B0503020204020204" charset="-122"/>
              <a:cs typeface="DINPro-Black" panose="02000503030000020004" charset="0"/>
            </a:endParaRPr>
          </a:p>
          <a:p>
            <a:pPr indent="0" algn="just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温和期（2011-2015）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4" name="TextBox 6"/>
          <p:cNvSpPr txBox="1"/>
          <p:nvPr>
            <p:custDataLst>
              <p:tags r:id="rId7"/>
            </p:custDataLst>
          </p:nvPr>
        </p:nvSpPr>
        <p:spPr>
          <a:xfrm>
            <a:off x="4549140" y="3724910"/>
            <a:ext cx="3503930" cy="8915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just" fontAlgn="auto">
              <a:lnSpc>
                <a:spcPct val="100000"/>
              </a:lnSpc>
            </a:pPr>
            <a:r>
              <a:rPr lang="en-US" altLang="zh-CN" sz="3200" b="1" kern="100" dirty="0">
                <a:solidFill>
                  <a:srgbClr val="526580"/>
                </a:solidFill>
                <a:latin typeface="DINPro-Black" panose="02000503030000020004" charset="0"/>
                <a:ea typeface="微软雅黑" panose="020B0503020204020204" charset="-122"/>
                <a:cs typeface="DINPro-Black" panose="02000503030000020004" charset="0"/>
                <a:sym typeface="+mn-ea"/>
              </a:rPr>
              <a:t>03</a:t>
            </a:r>
            <a:endParaRPr lang="zh-CN" altLang="zh-CN" sz="3200" b="1" kern="100" dirty="0">
              <a:solidFill>
                <a:srgbClr val="526580"/>
              </a:solidFill>
              <a:latin typeface="DINPro-Black" panose="02000503030000020004" charset="0"/>
              <a:ea typeface="微软雅黑" panose="020B0503020204020204" charset="-122"/>
              <a:cs typeface="DINPro-Black" panose="02000503030000020004" charset="0"/>
            </a:endParaRPr>
          </a:p>
          <a:p>
            <a:pPr indent="0" algn="just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爆发期（2016-2018年）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5" name="TextBox 6"/>
          <p:cNvSpPr txBox="1"/>
          <p:nvPr>
            <p:custDataLst>
              <p:tags r:id="rId8"/>
            </p:custDataLst>
          </p:nvPr>
        </p:nvSpPr>
        <p:spPr>
          <a:xfrm>
            <a:off x="7993380" y="3724910"/>
            <a:ext cx="3503930" cy="8915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just" fontAlgn="auto">
              <a:lnSpc>
                <a:spcPct val="100000"/>
              </a:lnSpc>
            </a:pPr>
            <a:r>
              <a:rPr lang="en-US" altLang="zh-CN" sz="3200" b="1" kern="100" dirty="0">
                <a:solidFill>
                  <a:srgbClr val="526580"/>
                </a:solidFill>
                <a:latin typeface="DINPro-Black" panose="02000503030000020004" charset="0"/>
                <a:ea typeface="微软雅黑" panose="020B0503020204020204" charset="-122"/>
                <a:cs typeface="DINPro-Black" panose="02000503030000020004" charset="0"/>
                <a:sym typeface="+mn-ea"/>
              </a:rPr>
              <a:t>04</a:t>
            </a:r>
            <a:endParaRPr lang="zh-CN" altLang="zh-CN" sz="3200" b="1" kern="100" dirty="0">
              <a:solidFill>
                <a:srgbClr val="526580"/>
              </a:solidFill>
              <a:latin typeface="DINPro-Black" panose="02000503030000020004" charset="0"/>
              <a:ea typeface="微软雅黑" panose="020B0503020204020204" charset="-122"/>
              <a:cs typeface="DINPro-Black" panose="02000503030000020004" charset="0"/>
            </a:endParaRPr>
          </a:p>
          <a:p>
            <a:pPr indent="0" algn="just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强监管期（2019年-至今）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TextBox 6"/>
          <p:cNvSpPr txBox="1"/>
          <p:nvPr>
            <p:custDataLst>
              <p:tags r:id="rId9"/>
            </p:custDataLst>
          </p:nvPr>
        </p:nvSpPr>
        <p:spPr>
          <a:xfrm>
            <a:off x="4255135" y="1811020"/>
            <a:ext cx="702945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508000" algn="just" fontAlgn="auto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b="1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随着P2P网贷的不断发展，我国对其监管也从无到有、由弱到强，具体可以分为：</a:t>
            </a:r>
            <a:endParaRPr lang="zh-CN" altLang="zh-CN" sz="2000" b="1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7" name="TextBox 6"/>
          <p:cNvSpPr txBox="1"/>
          <p:nvPr>
            <p:custDataLst>
              <p:tags r:id="rId10"/>
            </p:custDataLst>
          </p:nvPr>
        </p:nvSpPr>
        <p:spPr>
          <a:xfrm>
            <a:off x="4255135" y="5043170"/>
            <a:ext cx="702945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从日趋严厉的监管政策可以看出国家有关部门对P2P网贷行业是非常重视的。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4" grpId="0"/>
      <p:bldP spid="45" grpId="0"/>
      <p:bldP spid="7" grpId="0" uiExpand="1" build="p"/>
      <p:bldP spid="3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四、P2P网贷行业在我国的发展</a:t>
            </a:r>
            <a:endParaRPr lang="zh-CN" altLang="en-US"/>
          </a:p>
        </p:txBody>
      </p:sp>
      <p:sp>
        <p:nvSpPr>
          <p:cNvPr id="6" name="剪去对角的矩形 5"/>
          <p:cNvSpPr/>
          <p:nvPr>
            <p:custDataLst>
              <p:tags r:id="rId1"/>
            </p:custDataLst>
          </p:nvPr>
        </p:nvSpPr>
        <p:spPr>
          <a:xfrm>
            <a:off x="634365" y="1477645"/>
            <a:ext cx="2493645" cy="4283075"/>
          </a:xfrm>
          <a:prstGeom prst="snip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zh-CN" altLang="zh-CN" sz="20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TextBox 6"/>
          <p:cNvSpPr txBox="1"/>
          <p:nvPr>
            <p:custDataLst>
              <p:tags r:id="rId2"/>
            </p:custDataLst>
          </p:nvPr>
        </p:nvSpPr>
        <p:spPr>
          <a:xfrm>
            <a:off x="422910" y="3620770"/>
            <a:ext cx="29165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2400" b="1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包容期</a:t>
            </a:r>
            <a:endParaRPr lang="zh-CN" altLang="zh-CN" sz="2400" b="1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9" name="TextBox 6"/>
          <p:cNvSpPr txBox="1"/>
          <p:nvPr>
            <p:custDataLst>
              <p:tags r:id="rId3"/>
            </p:custDataLst>
          </p:nvPr>
        </p:nvSpPr>
        <p:spPr>
          <a:xfrm>
            <a:off x="3601085" y="1829435"/>
            <a:ext cx="7753985" cy="35794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5080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2007年，国内首家P2P网贷平台——拍拍贷成立，到2011年《人人贷平台风险提示通知》出台。这一时期是我国网贷监管政策包容期。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indent="5080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这一时期我国网贷行业发展刚刚诞生、监管层意向不明。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indent="5080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但从监管机构未明确出台相应的监管政策来看，这一时期的监管层对P2P网贷行业在国内的早期萌芽和发展以包容态度为主要监管方向。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0" name="椭圆 9"/>
          <p:cNvSpPr/>
          <p:nvPr>
            <p:custDataLst>
              <p:tags r:id="rId4"/>
            </p:custDataLst>
          </p:nvPr>
        </p:nvSpPr>
        <p:spPr>
          <a:xfrm>
            <a:off x="1449070" y="2686050"/>
            <a:ext cx="864235" cy="862965"/>
          </a:xfrm>
          <a:prstGeom prst="ellipse">
            <a:avLst/>
          </a:prstGeom>
          <a:solidFill>
            <a:srgbClr val="52658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anchor="ctr">
            <a:normAutofit fontScale="80000"/>
          </a:bodyPr>
          <a:p>
            <a:pPr marL="0" marR="0" lvl="0" indent="0" algn="ctr" defTabSz="913765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DINPro-Black" panose="02000503030000020004" charset="0"/>
                <a:cs typeface="DINPro-Black" panose="02000503030000020004" charset="0"/>
              </a:rPr>
              <a:t>01</a:t>
            </a:r>
            <a:endParaRPr kumimoji="0" lang="en-US" altLang="zh-CN" sz="3600" b="0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DINPro-Black" panose="02000503030000020004" charset="0"/>
              <a:cs typeface="DINPro-Black" panose="02000503030000020004" charset="0"/>
            </a:endParaRPr>
          </a:p>
        </p:txBody>
      </p:sp>
      <p:sp>
        <p:nvSpPr>
          <p:cNvPr id="11" name="TextBox 6"/>
          <p:cNvSpPr txBox="1"/>
          <p:nvPr>
            <p:custDataLst>
              <p:tags r:id="rId5"/>
            </p:custDataLst>
          </p:nvPr>
        </p:nvSpPr>
        <p:spPr>
          <a:xfrm>
            <a:off x="422910" y="4081145"/>
            <a:ext cx="29165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2007-2010年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 bldLvl="0" animBg="1"/>
      <p:bldP spid="9" grpId="0" uiExpand="1" build="p"/>
      <p:bldP spid="10" grpId="0" bldLvl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四、P2P网贷行业在我国的发展</a:t>
            </a:r>
            <a:endParaRPr lang="zh-CN" altLang="en-US"/>
          </a:p>
        </p:txBody>
      </p:sp>
      <p:sp>
        <p:nvSpPr>
          <p:cNvPr id="6" name="剪去对角的矩形 5"/>
          <p:cNvSpPr/>
          <p:nvPr>
            <p:custDataLst>
              <p:tags r:id="rId1"/>
            </p:custDataLst>
          </p:nvPr>
        </p:nvSpPr>
        <p:spPr>
          <a:xfrm>
            <a:off x="634365" y="1477645"/>
            <a:ext cx="2493645" cy="4283075"/>
          </a:xfrm>
          <a:prstGeom prst="snip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zh-CN" altLang="zh-CN" sz="20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TextBox 6"/>
          <p:cNvSpPr txBox="1"/>
          <p:nvPr>
            <p:custDataLst>
              <p:tags r:id="rId2"/>
            </p:custDataLst>
          </p:nvPr>
        </p:nvSpPr>
        <p:spPr>
          <a:xfrm>
            <a:off x="422910" y="3620770"/>
            <a:ext cx="29165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2400" b="1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温和期</a:t>
            </a:r>
            <a:endParaRPr lang="zh-CN" altLang="zh-CN" sz="2400" b="1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9" name="TextBox 6"/>
          <p:cNvSpPr txBox="1"/>
          <p:nvPr>
            <p:custDataLst>
              <p:tags r:id="rId3"/>
            </p:custDataLst>
          </p:nvPr>
        </p:nvSpPr>
        <p:spPr>
          <a:xfrm>
            <a:off x="3611245" y="1137285"/>
            <a:ext cx="7753985" cy="49644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5080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P2P网贷监管机构开始逐渐介入和关注网贷行业的发展。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indent="5080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自从《人人贷平台风险提示通知》在2011年8月由中国银监会出台后，P2P网贷行业需要监管政策尽快落地的呼声进一步加大。2014年，互联网金融这个词汇首度出现在政府工作报告当中，这标志着监管层对P2P网贷的监管态度从过去的包容方向发生了转变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indent="5080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2015年开始，我国P2P网贷行业发展迎来更为迅猛的发展时期，主要表现为P2P网贷平台开业数量激增，成交额增长迅猛。与此同时，P2P网贷行业的风险事件也接连出现。2015年7月，《促进互联网金融行业健康发展的意见》的出台，传达出监管层对P2P网贷行业发展适度监管的态度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0" name="椭圆 9"/>
          <p:cNvSpPr/>
          <p:nvPr>
            <p:custDataLst>
              <p:tags r:id="rId4"/>
            </p:custDataLst>
          </p:nvPr>
        </p:nvSpPr>
        <p:spPr>
          <a:xfrm>
            <a:off x="1449070" y="2686050"/>
            <a:ext cx="864235" cy="862965"/>
          </a:xfrm>
          <a:prstGeom prst="ellipse">
            <a:avLst/>
          </a:prstGeom>
          <a:solidFill>
            <a:srgbClr val="52658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anchor="ctr">
            <a:normAutofit fontScale="80000"/>
          </a:bodyPr>
          <a:p>
            <a:pPr marL="0" marR="0" lvl="0" indent="0" algn="ctr" defTabSz="913765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DINPro-Black" panose="02000503030000020004" charset="0"/>
                <a:cs typeface="DINPro-Black" panose="02000503030000020004" charset="0"/>
              </a:rPr>
              <a:t>02</a:t>
            </a:r>
            <a:endParaRPr kumimoji="0" lang="en-US" altLang="zh-CN" sz="3600" b="0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DINPro-Black" panose="02000503030000020004" charset="0"/>
              <a:cs typeface="DINPro-Black" panose="02000503030000020004" charset="0"/>
            </a:endParaRPr>
          </a:p>
        </p:txBody>
      </p:sp>
      <p:sp>
        <p:nvSpPr>
          <p:cNvPr id="11" name="TextBox 6"/>
          <p:cNvSpPr txBox="1"/>
          <p:nvPr>
            <p:custDataLst>
              <p:tags r:id="rId5"/>
            </p:custDataLst>
          </p:nvPr>
        </p:nvSpPr>
        <p:spPr>
          <a:xfrm>
            <a:off x="422910" y="4081145"/>
            <a:ext cx="29165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2011-2015年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 bldLvl="0" animBg="1"/>
      <p:bldP spid="9" grpId="0" uiExpand="1" build="p"/>
      <p:bldP spid="10" grpId="0" bldLvl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四、P2P网贷行业在我国的发展</a:t>
            </a:r>
            <a:endParaRPr lang="zh-CN" altLang="en-US"/>
          </a:p>
        </p:txBody>
      </p:sp>
      <p:sp>
        <p:nvSpPr>
          <p:cNvPr id="6" name="剪去对角的矩形 5"/>
          <p:cNvSpPr/>
          <p:nvPr>
            <p:custDataLst>
              <p:tags r:id="rId1"/>
            </p:custDataLst>
          </p:nvPr>
        </p:nvSpPr>
        <p:spPr>
          <a:xfrm>
            <a:off x="634365" y="1477645"/>
            <a:ext cx="2493645" cy="4283075"/>
          </a:xfrm>
          <a:prstGeom prst="snip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zh-CN" altLang="zh-CN" sz="20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TextBox 6"/>
          <p:cNvSpPr txBox="1"/>
          <p:nvPr>
            <p:custDataLst>
              <p:tags r:id="rId2"/>
            </p:custDataLst>
          </p:nvPr>
        </p:nvSpPr>
        <p:spPr>
          <a:xfrm>
            <a:off x="422910" y="3620770"/>
            <a:ext cx="29165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2400" b="1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爆发期</a:t>
            </a:r>
            <a:endParaRPr lang="zh-CN" altLang="zh-CN" sz="2400" b="1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9" name="TextBox 6"/>
          <p:cNvSpPr txBox="1"/>
          <p:nvPr>
            <p:custDataLst>
              <p:tags r:id="rId3"/>
            </p:custDataLst>
          </p:nvPr>
        </p:nvSpPr>
        <p:spPr>
          <a:xfrm>
            <a:off x="3632200" y="1829435"/>
            <a:ext cx="7753985" cy="35794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5080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P2P网贷平台的监管政策更加严格。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indent="5080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2015年末E租宝事件发生，《网贷平台管理暂行办法》（以下简称《暂行办法》）被相关机构紧急发出，这标志着监管层对P2P网贷行业第一次使用行业负面清单制进行监管，13条负面禁令被列出。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indent="5080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此后银行存管细则、平台信息披露等相关监管政策纷纷出台，P2P网贷监管进入监管政策爆发时期。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0" name="椭圆 9"/>
          <p:cNvSpPr/>
          <p:nvPr>
            <p:custDataLst>
              <p:tags r:id="rId4"/>
            </p:custDataLst>
          </p:nvPr>
        </p:nvSpPr>
        <p:spPr>
          <a:xfrm>
            <a:off x="1449070" y="2686050"/>
            <a:ext cx="864235" cy="862965"/>
          </a:xfrm>
          <a:prstGeom prst="ellipse">
            <a:avLst/>
          </a:prstGeom>
          <a:solidFill>
            <a:srgbClr val="52658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anchor="ctr">
            <a:normAutofit fontScale="80000"/>
          </a:bodyPr>
          <a:p>
            <a:pPr marL="0" marR="0" lvl="0" indent="0" algn="ctr" defTabSz="913765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DINPro-Black" panose="02000503030000020004" charset="0"/>
                <a:cs typeface="DINPro-Black" panose="02000503030000020004" charset="0"/>
              </a:rPr>
              <a:t>03</a:t>
            </a:r>
            <a:endParaRPr kumimoji="0" lang="en-US" altLang="zh-CN" sz="3600" b="0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DINPro-Black" panose="02000503030000020004" charset="0"/>
              <a:cs typeface="DINPro-Black" panose="02000503030000020004" charset="0"/>
            </a:endParaRPr>
          </a:p>
        </p:txBody>
      </p:sp>
      <p:sp>
        <p:nvSpPr>
          <p:cNvPr id="11" name="TextBox 6"/>
          <p:cNvSpPr txBox="1"/>
          <p:nvPr>
            <p:custDataLst>
              <p:tags r:id="rId5"/>
            </p:custDataLst>
          </p:nvPr>
        </p:nvSpPr>
        <p:spPr>
          <a:xfrm>
            <a:off x="422910" y="4081145"/>
            <a:ext cx="29165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2016-2018年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 bldLvl="0" animBg="1"/>
      <p:bldP spid="9" grpId="0" uiExpand="1" build="p"/>
      <p:bldP spid="10" grpId="0" bldLvl="0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四、P2P网贷行业在我国的发展</a:t>
            </a:r>
            <a:endParaRPr lang="zh-CN" altLang="en-US"/>
          </a:p>
        </p:txBody>
      </p:sp>
      <p:sp>
        <p:nvSpPr>
          <p:cNvPr id="6" name="剪去对角的矩形 5"/>
          <p:cNvSpPr/>
          <p:nvPr>
            <p:custDataLst>
              <p:tags r:id="rId1"/>
            </p:custDataLst>
          </p:nvPr>
        </p:nvSpPr>
        <p:spPr>
          <a:xfrm>
            <a:off x="634365" y="1477645"/>
            <a:ext cx="2493645" cy="4283075"/>
          </a:xfrm>
          <a:prstGeom prst="snip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zh-CN" altLang="zh-CN" sz="20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TextBox 6"/>
          <p:cNvSpPr txBox="1"/>
          <p:nvPr>
            <p:custDataLst>
              <p:tags r:id="rId2"/>
            </p:custDataLst>
          </p:nvPr>
        </p:nvSpPr>
        <p:spPr>
          <a:xfrm>
            <a:off x="422910" y="3620770"/>
            <a:ext cx="29165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2400" b="1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爆发期</a:t>
            </a:r>
            <a:endParaRPr lang="zh-CN" altLang="zh-CN" sz="2400" b="1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9" name="TextBox 6"/>
          <p:cNvSpPr txBox="1"/>
          <p:nvPr>
            <p:custDataLst>
              <p:tags r:id="rId3"/>
            </p:custDataLst>
          </p:nvPr>
        </p:nvSpPr>
        <p:spPr>
          <a:xfrm>
            <a:off x="3611245" y="1038860"/>
            <a:ext cx="7753985" cy="53340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以《暂行办法》的发布为开端，标志着P2P网贷行业迎来了监管政策的爆发期。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《暂行办法》再次确立了P2P网贷平台作为信息中介的合法地位，为其划定了业务范围和禁止事项。《暂行办法》对网络借贷平台进行了约束和规范，具体包括登记备案管理、保护投资者、流程规范、运行监督和信息披露这五方面，这对P2P网贷行业的长远发展产生很大的影响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从这些监管政策可以看出，此时的P2P网贷行业监管进入规范标准阶段，紧随其后的是平台的优胜劣汰。之后陆续出台了《网贷信息中介机构备案登记管理指引》（以下简称《备案指引》）、《网络借贷资金存管业务指引》（以下简称《存管指引》）、例贷信息中介机构业务活动信息披露指引》（以下简称《信息披露指引》）和《关于开展网贷资金存管测评工作的通知》，“1+4”新监管体系已然形成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0" name="椭圆 9"/>
          <p:cNvSpPr/>
          <p:nvPr>
            <p:custDataLst>
              <p:tags r:id="rId4"/>
            </p:custDataLst>
          </p:nvPr>
        </p:nvSpPr>
        <p:spPr>
          <a:xfrm>
            <a:off x="1449070" y="2686050"/>
            <a:ext cx="864235" cy="862965"/>
          </a:xfrm>
          <a:prstGeom prst="ellipse">
            <a:avLst/>
          </a:prstGeom>
          <a:solidFill>
            <a:srgbClr val="52658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anchor="ctr">
            <a:normAutofit fontScale="80000"/>
          </a:bodyPr>
          <a:p>
            <a:pPr marL="0" marR="0" lvl="0" indent="0" algn="ctr" defTabSz="913765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DINPro-Black" panose="02000503030000020004" charset="0"/>
                <a:cs typeface="DINPro-Black" panose="02000503030000020004" charset="0"/>
              </a:rPr>
              <a:t>03</a:t>
            </a:r>
            <a:endParaRPr kumimoji="0" lang="en-US" altLang="zh-CN" sz="3600" b="0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DINPro-Black" panose="02000503030000020004" charset="0"/>
              <a:cs typeface="DINPro-Black" panose="02000503030000020004" charset="0"/>
            </a:endParaRPr>
          </a:p>
        </p:txBody>
      </p:sp>
      <p:sp>
        <p:nvSpPr>
          <p:cNvPr id="11" name="TextBox 6"/>
          <p:cNvSpPr txBox="1"/>
          <p:nvPr>
            <p:custDataLst>
              <p:tags r:id="rId5"/>
            </p:custDataLst>
          </p:nvPr>
        </p:nvSpPr>
        <p:spPr>
          <a:xfrm>
            <a:off x="422910" y="4081145"/>
            <a:ext cx="29165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2016-2018年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四、P2P网贷行业在我国的发展</a:t>
            </a:r>
            <a:endParaRPr lang="zh-CN" altLang="en-US"/>
          </a:p>
        </p:txBody>
      </p:sp>
      <p:sp>
        <p:nvSpPr>
          <p:cNvPr id="6" name="剪去对角的矩形 5"/>
          <p:cNvSpPr/>
          <p:nvPr>
            <p:custDataLst>
              <p:tags r:id="rId1"/>
            </p:custDataLst>
          </p:nvPr>
        </p:nvSpPr>
        <p:spPr>
          <a:xfrm>
            <a:off x="634365" y="1477645"/>
            <a:ext cx="2493645" cy="4283075"/>
          </a:xfrm>
          <a:prstGeom prst="snip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zh-CN" altLang="zh-CN" sz="20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TextBox 6"/>
          <p:cNvSpPr txBox="1"/>
          <p:nvPr>
            <p:custDataLst>
              <p:tags r:id="rId2"/>
            </p:custDataLst>
          </p:nvPr>
        </p:nvSpPr>
        <p:spPr>
          <a:xfrm>
            <a:off x="422910" y="3620770"/>
            <a:ext cx="29165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2400" b="1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强监管期</a:t>
            </a:r>
            <a:endParaRPr lang="zh-CN" altLang="zh-CN" sz="2400" b="1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9" name="TextBox 6"/>
          <p:cNvSpPr txBox="1"/>
          <p:nvPr>
            <p:custDataLst>
              <p:tags r:id="rId3"/>
            </p:custDataLst>
          </p:nvPr>
        </p:nvSpPr>
        <p:spPr>
          <a:xfrm>
            <a:off x="3632200" y="1663700"/>
            <a:ext cx="7753985" cy="43745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5080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2019年1月，互联网金融风险专项整治工作领导小组办公室、P2P网贷风险专项整治工作领导小组办公室发布的《175号文》，该文由总体要求、分类管理、处置指引、相关要求四部分组成。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indent="5080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2019年4月，一份名为《网络借贷信息中介机构有条件备案试点工作方案》（简称《备案试点方案》）的文件在P2P网贷业内流传，该方案内容涉及P2P网贷机构有条件备案试点工作的总体目标，综上所述，主要包括网上贷款平台今年下半年将开展部分省（市）试点备案工作；今年年底将取得初步成效，部分P2P机构将完成备案登记工作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0" name="椭圆 9"/>
          <p:cNvSpPr/>
          <p:nvPr>
            <p:custDataLst>
              <p:tags r:id="rId4"/>
            </p:custDataLst>
          </p:nvPr>
        </p:nvSpPr>
        <p:spPr>
          <a:xfrm>
            <a:off x="1449070" y="2686050"/>
            <a:ext cx="864235" cy="862965"/>
          </a:xfrm>
          <a:prstGeom prst="ellipse">
            <a:avLst/>
          </a:prstGeom>
          <a:solidFill>
            <a:srgbClr val="52658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anchor="ctr">
            <a:normAutofit fontScale="80000"/>
          </a:bodyPr>
          <a:p>
            <a:pPr marL="0" marR="0" lvl="0" indent="0" algn="ctr" defTabSz="913765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DINPro-Black" panose="02000503030000020004" charset="0"/>
                <a:cs typeface="DINPro-Black" panose="02000503030000020004" charset="0"/>
              </a:rPr>
              <a:t>04</a:t>
            </a:r>
            <a:endParaRPr kumimoji="0" lang="en-US" altLang="zh-CN" sz="3600" b="0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DINPro-Black" panose="02000503030000020004" charset="0"/>
              <a:cs typeface="DINPro-Black" panose="02000503030000020004" charset="0"/>
            </a:endParaRPr>
          </a:p>
        </p:txBody>
      </p:sp>
      <p:sp>
        <p:nvSpPr>
          <p:cNvPr id="11" name="TextBox 6"/>
          <p:cNvSpPr txBox="1"/>
          <p:nvPr>
            <p:custDataLst>
              <p:tags r:id="rId5"/>
            </p:custDataLst>
          </p:nvPr>
        </p:nvSpPr>
        <p:spPr>
          <a:xfrm>
            <a:off x="422910" y="4081145"/>
            <a:ext cx="29165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2019年-至今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 bldLvl="0" animBg="1"/>
      <p:bldP spid="9" grpId="0" uiExpand="1" build="p"/>
      <p:bldP spid="10" grpId="0" bldLvl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四、P2P网贷行业在我国的发展</a:t>
            </a:r>
            <a:endParaRPr lang="zh-CN" altLang="en-US"/>
          </a:p>
        </p:txBody>
      </p:sp>
      <p:sp>
        <p:nvSpPr>
          <p:cNvPr id="6" name="剪去对角的矩形 5"/>
          <p:cNvSpPr/>
          <p:nvPr>
            <p:custDataLst>
              <p:tags r:id="rId1"/>
            </p:custDataLst>
          </p:nvPr>
        </p:nvSpPr>
        <p:spPr>
          <a:xfrm>
            <a:off x="634365" y="1477645"/>
            <a:ext cx="2493645" cy="4283075"/>
          </a:xfrm>
          <a:prstGeom prst="snip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zh-CN" altLang="zh-CN" sz="20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TextBox 6"/>
          <p:cNvSpPr txBox="1"/>
          <p:nvPr>
            <p:custDataLst>
              <p:tags r:id="rId2"/>
            </p:custDataLst>
          </p:nvPr>
        </p:nvSpPr>
        <p:spPr>
          <a:xfrm>
            <a:off x="422910" y="3620770"/>
            <a:ext cx="29165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2400" b="1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强监管期</a:t>
            </a:r>
            <a:endParaRPr lang="zh-CN" altLang="zh-CN" sz="2400" b="1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9" name="TextBox 6"/>
          <p:cNvSpPr txBox="1"/>
          <p:nvPr>
            <p:custDataLst>
              <p:tags r:id="rId3"/>
            </p:custDataLst>
          </p:nvPr>
        </p:nvSpPr>
        <p:spPr>
          <a:xfrm>
            <a:off x="3632200" y="2124075"/>
            <a:ext cx="7753985" cy="29895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5080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2019年9月，网贷风险专项整治工作领导小组和金融风险专项整治工作领导小组、联合发布《关于加强P2P网贷领域征信体系建设的通知》全文，通知涉及支持运行中的P2P网络贷款机构接入信用系统，继续打击退出运行的P2P网络贷款机构恶意逃废债务行为，加大对网络贷款领域失信人员的处罚力度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indent="5080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监管试点也取得实质性进展。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0" name="椭圆 9"/>
          <p:cNvSpPr/>
          <p:nvPr>
            <p:custDataLst>
              <p:tags r:id="rId4"/>
            </p:custDataLst>
          </p:nvPr>
        </p:nvSpPr>
        <p:spPr>
          <a:xfrm>
            <a:off x="1449070" y="2686050"/>
            <a:ext cx="864235" cy="862965"/>
          </a:xfrm>
          <a:prstGeom prst="ellipse">
            <a:avLst/>
          </a:prstGeom>
          <a:solidFill>
            <a:srgbClr val="52658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anchor="ctr">
            <a:normAutofit fontScale="80000"/>
          </a:bodyPr>
          <a:p>
            <a:pPr marL="0" marR="0" lvl="0" indent="0" algn="ctr" defTabSz="913765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DINPro-Black" panose="02000503030000020004" charset="0"/>
                <a:cs typeface="DINPro-Black" panose="02000503030000020004" charset="0"/>
              </a:rPr>
              <a:t>04</a:t>
            </a:r>
            <a:endParaRPr kumimoji="0" lang="en-US" altLang="zh-CN" sz="3600" b="0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DINPro-Black" panose="02000503030000020004" charset="0"/>
              <a:cs typeface="DINPro-Black" panose="02000503030000020004" charset="0"/>
            </a:endParaRPr>
          </a:p>
        </p:txBody>
      </p:sp>
      <p:sp>
        <p:nvSpPr>
          <p:cNvPr id="11" name="TextBox 6"/>
          <p:cNvSpPr txBox="1"/>
          <p:nvPr>
            <p:custDataLst>
              <p:tags r:id="rId5"/>
            </p:custDataLst>
          </p:nvPr>
        </p:nvSpPr>
        <p:spPr>
          <a:xfrm>
            <a:off x="422910" y="4081145"/>
            <a:ext cx="29165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2019年-至今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tags/tag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10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186010_1*i*1"/>
  <p:tag name="KSO_WM_TEMPLATE_CATEGORY" val="diagram"/>
  <p:tag name="KSO_WM_TEMPLATE_INDEX" val="20186010"/>
  <p:tag name="KSO_WM_UNIT_INDEX" val="1"/>
</p:tagLst>
</file>

<file path=ppt/tags/tag11.xml><?xml version="1.0" encoding="utf-8"?>
<p:tagLst xmlns:p="http://schemas.openxmlformats.org/presentationml/2006/main">
  <p:tag name="KSO_WM_TEMPLATE_CATEGORY" val="diagram"/>
  <p:tag name="KSO_WM_TEMPLATE_INDEX" val="20186010"/>
  <p:tag name="KSO_WM_TAG_VERSION" val="1.0"/>
  <p:tag name="KSO_WM_UNIT_TYPE" val="h_f"/>
  <p:tag name="KSO_WM_UNIT_INDEX" val="1_2"/>
  <p:tag name="KSO_WM_UNIT_ID" val="diagram20186010_1*h_f*1_2"/>
  <p:tag name="KSO_WM_UNIT_LAYERLEVEL" val="1_1"/>
  <p:tag name="KSO_WM_UNIT_VALUE" val="22"/>
  <p:tag name="KSO_WM_UNIT_HIGHLIGHT" val="0"/>
  <p:tag name="KSO_WM_UNIT_COMPATIBLE" val="0"/>
  <p:tag name="KSO_WM_UNIT_CLEAR" val="0"/>
  <p:tag name="KSO_WM_BEAUTIFY_FLAG" val="#wm#"/>
  <p:tag name="KSO_WM_UNIT_PRESET_TEXT" val="更能够让枯燥的段落赋予变化！"/>
</p:tagLst>
</file>

<file path=ppt/tags/tag1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8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2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1.xml><?xml version="1.0" encoding="utf-8"?>
<p:tagLst xmlns:p="http://schemas.openxmlformats.org/presentationml/2006/main">
  <p:tag name="KSO_WM_TEMPLATE_CATEGORY" val="diagram"/>
  <p:tag name="KSO_WM_TEMPLATE_INDEX" val="20169171"/>
  <p:tag name="KSO_WM_TAG_VERSION" val="1.0"/>
  <p:tag name="KSO_WM_BEAUTIFY_FLAG" val="#wm#"/>
  <p:tag name="KSO_WM_UNIT_TYPE" val="m_h_i"/>
  <p:tag name="KSO_WM_UNIT_INDEX" val="1_1_1"/>
  <p:tag name="KSO_WM_UNIT_ID" val="diagram20169171_1*m_h_i*1_1_1"/>
  <p:tag name="KSO_WM_UNIT_LAYERLEVEL" val="1_1_1"/>
  <p:tag name="KSO_WM_DIAGRAM_GROUP_CODE" val="m1-1"/>
  <p:tag name="KSO_WM_UNIT_FILL_FORE_SCHEMECOLOR_INDEX" val="14"/>
  <p:tag name="KSO_WM_UNIT_FILL_TYPE" val="1"/>
</p:tagLst>
</file>

<file path=ppt/tags/tag2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3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6.xml><?xml version="1.0" encoding="utf-8"?>
<p:tagLst xmlns:p="http://schemas.openxmlformats.org/presentationml/2006/main">
  <p:tag name="KSO_WM_TEMPLATE_CATEGORY" val="diagram"/>
  <p:tag name="KSO_WM_TEMPLATE_INDEX" val="20169171"/>
  <p:tag name="KSO_WM_TAG_VERSION" val="1.0"/>
  <p:tag name="KSO_WM_BEAUTIFY_FLAG" val="#wm#"/>
  <p:tag name="KSO_WM_UNIT_TYPE" val="m_h_i"/>
  <p:tag name="KSO_WM_UNIT_INDEX" val="1_1_1"/>
  <p:tag name="KSO_WM_UNIT_ID" val="diagram20169171_1*m_h_i*1_1_1"/>
  <p:tag name="KSO_WM_UNIT_LAYERLEVEL" val="1_1_1"/>
  <p:tag name="KSO_WM_DIAGRAM_GROUP_CODE" val="m1-1"/>
  <p:tag name="KSO_WM_UNIT_FILL_FORE_SCHEMECOLOR_INDEX" val="14"/>
  <p:tag name="KSO_WM_UNIT_FILL_TYPE" val="1"/>
</p:tagLst>
</file>

<file path=ppt/tags/tag2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8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3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1.xml><?xml version="1.0" encoding="utf-8"?>
<p:tagLst xmlns:p="http://schemas.openxmlformats.org/presentationml/2006/main">
  <p:tag name="KSO_WM_TEMPLATE_CATEGORY" val="diagram"/>
  <p:tag name="KSO_WM_TEMPLATE_INDEX" val="20169171"/>
  <p:tag name="KSO_WM_TAG_VERSION" val="1.0"/>
  <p:tag name="KSO_WM_BEAUTIFY_FLAG" val="#wm#"/>
  <p:tag name="KSO_WM_UNIT_TYPE" val="m_h_i"/>
  <p:tag name="KSO_WM_UNIT_INDEX" val="1_1_1"/>
  <p:tag name="KSO_WM_UNIT_ID" val="diagram20169171_1*m_h_i*1_1_1"/>
  <p:tag name="KSO_WM_UNIT_LAYERLEVEL" val="1_1_1"/>
  <p:tag name="KSO_WM_DIAGRAM_GROUP_CODE" val="m1-1"/>
  <p:tag name="KSO_WM_UNIT_FILL_FORE_SCHEMECOLOR_INDEX" val="14"/>
  <p:tag name="KSO_WM_UNIT_FILL_TYPE" val="1"/>
</p:tagLst>
</file>

<file path=ppt/tags/tag3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3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3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6.xml><?xml version="1.0" encoding="utf-8"?>
<p:tagLst xmlns:p="http://schemas.openxmlformats.org/presentationml/2006/main">
  <p:tag name="KSO_WM_TEMPLATE_CATEGORY" val="diagram"/>
  <p:tag name="KSO_WM_TEMPLATE_INDEX" val="20169171"/>
  <p:tag name="KSO_WM_TAG_VERSION" val="1.0"/>
  <p:tag name="KSO_WM_BEAUTIFY_FLAG" val="#wm#"/>
  <p:tag name="KSO_WM_UNIT_TYPE" val="m_h_i"/>
  <p:tag name="KSO_WM_UNIT_INDEX" val="1_1_1"/>
  <p:tag name="KSO_WM_UNIT_ID" val="diagram20169171_1*m_h_i*1_1_1"/>
  <p:tag name="KSO_WM_UNIT_LAYERLEVEL" val="1_1_1"/>
  <p:tag name="KSO_WM_DIAGRAM_GROUP_CODE" val="m1-1"/>
  <p:tag name="KSO_WM_UNIT_FILL_FORE_SCHEMECOLOR_INDEX" val="14"/>
  <p:tag name="KSO_WM_UNIT_FILL_TYPE" val="1"/>
</p:tagLst>
</file>

<file path=ppt/tags/tag3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8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3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4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1.xml><?xml version="1.0" encoding="utf-8"?>
<p:tagLst xmlns:p="http://schemas.openxmlformats.org/presentationml/2006/main">
  <p:tag name="KSO_WM_TEMPLATE_CATEGORY" val="diagram"/>
  <p:tag name="KSO_WM_TEMPLATE_INDEX" val="20169171"/>
  <p:tag name="KSO_WM_TAG_VERSION" val="1.0"/>
  <p:tag name="KSO_WM_BEAUTIFY_FLAG" val="#wm#"/>
  <p:tag name="KSO_WM_UNIT_TYPE" val="m_h_i"/>
  <p:tag name="KSO_WM_UNIT_INDEX" val="1_1_1"/>
  <p:tag name="KSO_WM_UNIT_ID" val="diagram20169171_1*m_h_i*1_1_1"/>
  <p:tag name="KSO_WM_UNIT_LAYERLEVEL" val="1_1_1"/>
  <p:tag name="KSO_WM_DIAGRAM_GROUP_CODE" val="m1-1"/>
  <p:tag name="KSO_WM_UNIT_FILL_FORE_SCHEMECOLOR_INDEX" val="14"/>
  <p:tag name="KSO_WM_UNIT_FILL_TYPE" val="1"/>
</p:tagLst>
</file>

<file path=ppt/tags/tag4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3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4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6.xml><?xml version="1.0" encoding="utf-8"?>
<p:tagLst xmlns:p="http://schemas.openxmlformats.org/presentationml/2006/main">
  <p:tag name="KSO_WM_TEMPLATE_CATEGORY" val="diagram"/>
  <p:tag name="KSO_WM_TEMPLATE_INDEX" val="20169171"/>
  <p:tag name="KSO_WM_TAG_VERSION" val="1.0"/>
  <p:tag name="KSO_WM_BEAUTIFY_FLAG" val="#wm#"/>
  <p:tag name="KSO_WM_UNIT_TYPE" val="m_h_i"/>
  <p:tag name="KSO_WM_UNIT_INDEX" val="1_1_1"/>
  <p:tag name="KSO_WM_UNIT_ID" val="diagram20169171_1*m_h_i*1_1_1"/>
  <p:tag name="KSO_WM_UNIT_LAYERLEVEL" val="1_1_1"/>
  <p:tag name="KSO_WM_DIAGRAM_GROUP_CODE" val="m1-1"/>
  <p:tag name="KSO_WM_UNIT_FILL_FORE_SCHEMECOLOR_INDEX" val="14"/>
  <p:tag name="KSO_WM_UNIT_FILL_TYPE" val="1"/>
</p:tagLst>
</file>

<file path=ppt/tags/tag4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8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4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.xml><?xml version="1.0" encoding="utf-8"?>
<p:tagLst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5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1.xml><?xml version="1.0" encoding="utf-8"?>
<p:tagLst xmlns:p="http://schemas.openxmlformats.org/presentationml/2006/main">
  <p:tag name="KSO_WM_TEMPLATE_CATEGORY" val="diagram"/>
  <p:tag name="KSO_WM_TEMPLATE_INDEX" val="20169171"/>
  <p:tag name="KSO_WM_TAG_VERSION" val="1.0"/>
  <p:tag name="KSO_WM_BEAUTIFY_FLAG" val="#wm#"/>
  <p:tag name="KSO_WM_UNIT_TYPE" val="m_h_i"/>
  <p:tag name="KSO_WM_UNIT_INDEX" val="1_1_1"/>
  <p:tag name="KSO_WM_UNIT_ID" val="diagram20169171_1*m_h_i*1_1_1"/>
  <p:tag name="KSO_WM_UNIT_LAYERLEVEL" val="1_1_1"/>
  <p:tag name="KSO_WM_DIAGRAM_GROUP_CODE" val="m1-1"/>
  <p:tag name="KSO_WM_UNIT_FILL_FORE_SCHEMECOLOR_INDEX" val="14"/>
  <p:tag name="KSO_WM_UNIT_FILL_TYPE" val="1"/>
</p:tagLst>
</file>

<file path=ppt/tags/tag5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3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</p:tagLst>
</file>

<file path=ppt/tags/tag54.xml><?xml version="1.0" encoding="utf-8"?>
<p:tagLst xmlns:p="http://schemas.openxmlformats.org/presentationml/2006/main">
  <p:tag name="KSO_WPP_MARK_KEY" val="ebd117fd-b0c9-4a81-8da6-ce4082604f96"/>
  <p:tag name="COMMONDATA" val="eyJoZGlkIjoiOTRiYWY2ZDYxOTM2OTVmOTUwNjYxNzhkNWNmYTNiNjcifQ=="/>
</p:tagLst>
</file>

<file path=ppt/tags/tag6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7.xml><?xml version="1.0" encoding="utf-8"?>
<p:tagLst xmlns:p="http://schemas.openxmlformats.org/presentationml/2006/main">
  <p:tag name="KSO_WM_UNIT_TEXT_FILL_FORE_SCHEMECOLOR_INDEX_BRIGHTNESS" val="-0.75"/>
  <p:tag name="KSO_WM_UNIT_TEXT_FILL_FORE_SCHEMECOLOR_INDEX" val="16"/>
  <p:tag name="KSO_WM_UNIT_TEXT_FILL_TYPE" val="1"/>
</p:tagLst>
</file>

<file path=ppt/tags/tag8.xml><?xml version="1.0" encoding="utf-8"?>
<p:tagLst xmlns:p="http://schemas.openxmlformats.org/presentationml/2006/main">
  <p:tag name="KSO_WM_UNIT_FILL_FORE_SCHEMECOLOR_INDEX_BRIGHTNESS" val="-0.15"/>
  <p:tag name="KSO_WM_UNIT_FILL_FORE_SCHEMECOLOR_INDEX" val="14"/>
  <p:tag name="KSO_WM_UNIT_FILL_TYPE" val="1"/>
  <p:tag name="KSO_WM_UNIT_TEXT_FILL_FORE_SCHEMECOLOR_INDEX_BRIGHTNESS" val="-0.5"/>
  <p:tag name="KSO_WM_UNIT_TEXT_FILL_FORE_SCHEMECOLOR_INDEX" val="14"/>
  <p:tag name="KSO_WM_UNIT_TEXT_FILL_TYPE" val="1"/>
</p:tagLst>
</file>

<file path=ppt/tags/tag9.xml><?xml version="1.0" encoding="utf-8"?>
<p:tagLst xmlns:p="http://schemas.openxmlformats.org/presentationml/2006/main">
  <p:tag name="KSO_WM_TEMPLATE_CATEGORY" val="diagram"/>
  <p:tag name="KSO_WM_TEMPLATE_INDEX" val="20186010"/>
  <p:tag name="KSO_WM_TAG_VERSION" val="1.0"/>
  <p:tag name="KSO_WM_UNIT_TYPE" val="h_d"/>
  <p:tag name="KSO_WM_UNIT_INDEX" val="2_1"/>
  <p:tag name="KSO_WM_UNIT_ID" val="diagram20186010_1*h_d*2_1"/>
  <p:tag name="KSO_WM_UNIT_LAYERLEVEL" val="1_1"/>
  <p:tag name="KSO_WM_UNIT_VALUE" val="1033*1031"/>
  <p:tag name="KSO_WM_UNIT_HIGHLIGHT" val="0"/>
  <p:tag name="KSO_WM_UNIT_COMPATIBLE" val="0"/>
  <p:tag name="KSO_WM_UNIT_CLEAR" val="0"/>
  <p:tag name="KSO_WM_BEAUTIFY_FLAG" val="#wm#"/>
</p:tagLst>
</file>

<file path=ppt/theme/theme1.xml><?xml version="1.0" encoding="utf-8"?>
<a:theme xmlns:a="http://schemas.openxmlformats.org/drawingml/2006/main" name="第一PPT，www.1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第一PPT，www.1ppt.com">
  <a:themeElements>
    <a:clrScheme name="">
      <a:dk1>
        <a:srgbClr val="000000"/>
      </a:dk1>
      <a:lt1>
        <a:srgbClr val="FFFFFF"/>
      </a:lt1>
      <a:dk2>
        <a:srgbClr val="E8EEF2"/>
      </a:dk2>
      <a:lt2>
        <a:srgbClr val="F9FAFB"/>
      </a:lt2>
      <a:accent1>
        <a:srgbClr val="2B4663"/>
      </a:accent1>
      <a:accent2>
        <a:srgbClr val="5C7885"/>
      </a:accent2>
      <a:accent3>
        <a:srgbClr val="94ACBC"/>
      </a:accent3>
      <a:accent4>
        <a:srgbClr val="B9CAE1"/>
      </a:accent4>
      <a:accent5>
        <a:srgbClr val="97ABBD"/>
      </a:accent5>
      <a:accent6>
        <a:srgbClr val="3B606F"/>
      </a:accent6>
      <a:hlink>
        <a:srgbClr val="5FCBFB"/>
      </a:hlink>
      <a:folHlink>
        <a:srgbClr val="B759BC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1988</Words>
  <Application>WPS 演示</Application>
  <PresentationFormat>全屏显示(16:9)</PresentationFormat>
  <Paragraphs>131</Paragraphs>
  <Slides>11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28" baseType="lpstr">
      <vt:lpstr>Arial</vt:lpstr>
      <vt:lpstr>宋体</vt:lpstr>
      <vt:lpstr>Wingdings</vt:lpstr>
      <vt:lpstr>Calibri</vt:lpstr>
      <vt:lpstr>Agency FB</vt:lpstr>
      <vt:lpstr>Trebuchet MS</vt:lpstr>
      <vt:lpstr>方正正黑简体</vt:lpstr>
      <vt:lpstr>黑体</vt:lpstr>
      <vt:lpstr>Calibri</vt:lpstr>
      <vt:lpstr>微软雅黑</vt:lpstr>
      <vt:lpstr>DINPro-Black</vt:lpstr>
      <vt:lpstr>DejaVu Math TeX Gyre</vt:lpstr>
      <vt:lpstr>Times New Roman</vt:lpstr>
      <vt:lpstr>Arial Unicode MS</vt:lpstr>
      <vt:lpstr>等线</vt:lpstr>
      <vt:lpstr>第一PPT，www.1ppt.com</vt:lpstr>
      <vt:lpstr>1_第一PPT，www.1ppt.com</vt:lpstr>
      <vt:lpstr>PowerPoint 演示文稿</vt:lpstr>
      <vt:lpstr>网络借贷在我国的发展</vt:lpstr>
      <vt:lpstr>四、P2P网贷行业在我国的发展</vt:lpstr>
      <vt:lpstr>四、P2P网贷行业在我国的发展</vt:lpstr>
      <vt:lpstr>四、P2P网贷行业在我国的发展</vt:lpstr>
      <vt:lpstr>四、P2P网贷行业在我国的发展</vt:lpstr>
      <vt:lpstr>四、P2P网贷行业在我国的发展</vt:lpstr>
      <vt:lpstr>四、P2P网贷行业在我国的发展</vt:lpstr>
      <vt:lpstr>四、P2P网贷行业在我国的发展</vt:lpstr>
      <vt:lpstr>四、P2P网贷行业在我国的发展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欧美商务</dc:title>
  <dc:creator>第一PPT</dc:creator>
  <cp:keywords>www.1ppt.com</cp:keywords>
  <dc:description>www.1ppt.com</dc:description>
  <cp:lastModifiedBy>小刘</cp:lastModifiedBy>
  <cp:revision>808</cp:revision>
  <dcterms:created xsi:type="dcterms:W3CDTF">2017-03-04T06:55:00Z</dcterms:created>
  <dcterms:modified xsi:type="dcterms:W3CDTF">2023-06-08T03:33:10Z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A91B7E03F3BA4A39886039E468F34377</vt:lpwstr>
  </property>
  <property fmtid="{D5CDD505-2E9C-101B-9397-08002B2CF9AE}" pid="3" name="KSOProductBuildVer">
    <vt:lpwstr>2052-11.1.0.14309</vt:lpwstr>
  </property>
</Properties>
</file>