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sldIdLst>
    <p:sldId id="423" r:id="rId4"/>
    <p:sldId id="640" r:id="rId6"/>
    <p:sldId id="646" r:id="rId7"/>
    <p:sldId id="647" r:id="rId8"/>
    <p:sldId id="648" r:id="rId9"/>
    <p:sldId id="649" r:id="rId10"/>
    <p:sldId id="650" r:id="rId11"/>
    <p:sldId id="363" r:id="rId12"/>
  </p:sldIdLst>
  <p:sldSz cx="12192635" cy="6858000"/>
  <p:notesSz cx="6858000" cy="9144000"/>
  <p:custDataLst>
    <p:tags r:id="rId17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2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EAEEF2"/>
    <a:srgbClr val="FFFFFF"/>
    <a:srgbClr val="2B4663"/>
    <a:srgbClr val="61849B"/>
    <a:srgbClr val="526580"/>
    <a:srgbClr val="323F4B"/>
    <a:srgbClr val="00B6A5"/>
    <a:srgbClr val="43536A"/>
    <a:srgbClr val="F9FA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662" autoAdjust="0"/>
  </p:normalViewPr>
  <p:slideViewPr>
    <p:cSldViewPr snapToGrid="0">
      <p:cViewPr>
        <p:scale>
          <a:sx n="66" d="100"/>
          <a:sy n="66" d="100"/>
        </p:scale>
        <p:origin x="-432" y="-1626"/>
      </p:cViewPr>
      <p:guideLst>
        <p:guide orient="horz" pos="2159"/>
        <p:guide pos="38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gs" Target="tags/tag23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530" y="1143000"/>
            <a:ext cx="548694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solidFill>
                  <a:prstClr val="black"/>
                </a:solidFill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solidFill>
                <a:prstClr val="black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4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3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2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 smtClean="0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 smtClean="0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34114" y="78536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 smtClean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9839" y="10711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 smtClean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5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image" Target="../media/image3.jpeg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4.xml"/><Relationship Id="rId4" Type="http://schemas.openxmlformats.org/officeDocument/2006/relationships/image" Target="../media/image4.jpeg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4.xml"/><Relationship Id="rId4" Type="http://schemas.openxmlformats.org/officeDocument/2006/relationships/image" Target="../media/image5.jpeg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4.xml"/><Relationship Id="rId4" Type="http://schemas.openxmlformats.org/officeDocument/2006/relationships/tags" Target="../tags/tag17.xml"/><Relationship Id="rId3" Type="http://schemas.openxmlformats.org/officeDocument/2006/relationships/image" Target="../media/image6.png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4.xml"/><Relationship Id="rId3" Type="http://schemas.openxmlformats.org/officeDocument/2006/relationships/image" Target="../media/image7.jpeg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8.jpeg"/><Relationship Id="rId1" Type="http://schemas.openxmlformats.org/officeDocument/2006/relationships/tags" Target="../tags/tag21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5.xml"/><Relationship Id="rId2" Type="http://schemas.openxmlformats.org/officeDocument/2006/relationships/tags" Target="../tags/tag22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>
            <p:custDataLst>
              <p:tags r:id="rId1"/>
            </p:custDataLst>
          </p:nvPr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2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3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708765">
            <a:off x="998603" y="1563600"/>
            <a:ext cx="4142229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265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INTERNET FINANCE</a:t>
            </a:r>
            <a:endParaRPr kumimoji="1" lang="en-US" altLang="zh-CN" sz="4265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>
            <p:custDataLst>
              <p:tags r:id="rId4"/>
            </p:custDataLst>
          </p:nvPr>
        </p:nvSpPr>
        <p:spPr>
          <a:xfrm flipH="1">
            <a:off x="9654650" y="4597353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572125" y="2403475"/>
            <a:ext cx="6167755" cy="18967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kumimoji="1" lang="zh-CN" altLang="en-US" sz="5865" b="1" dirty="0" smtClean="0">
                <a:solidFill>
                  <a:srgbClr val="43536A"/>
                </a:solidFill>
                <a:cs typeface="+mn-ea"/>
                <a:sym typeface="+mn-lt"/>
              </a:rPr>
              <a:t>网络借贷含义、市场机构与交易流程</a:t>
            </a:r>
            <a:endParaRPr kumimoji="1" lang="zh-CN" altLang="en-US" sz="5865" b="1" dirty="0" smtClean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8" name="平行四边形 7"/>
          <p:cNvSpPr/>
          <p:nvPr>
            <p:custDataLst>
              <p:tags r:id="rId5"/>
            </p:custDataLst>
          </p:nvPr>
        </p:nvSpPr>
        <p:spPr>
          <a:xfrm>
            <a:off x="5571948" y="4505428"/>
            <a:ext cx="2125718" cy="380953"/>
          </a:xfrm>
          <a:prstGeom prst="parallelogram">
            <a:avLst>
              <a:gd name="adj" fmla="val 35555"/>
            </a:avLst>
          </a:prstGeom>
          <a:solidFill>
            <a:schemeClr val="lt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kumimoji="1" lang="zh-CN" altLang="en-US" sz="1600" dirty="0">
                <a:solidFill>
                  <a:schemeClr val="dk1"/>
                </a:solidFill>
                <a:latin typeface="+mn-ea"/>
                <a:cs typeface="+mn-ea"/>
                <a:sym typeface="+mn-lt"/>
              </a:rPr>
              <a:t>主讲人：于佳琦</a:t>
            </a:r>
            <a:endParaRPr kumimoji="1" lang="zh-CN" altLang="en-US" sz="1600" dirty="0">
              <a:solidFill>
                <a:schemeClr val="dk1"/>
              </a:solidFill>
              <a:latin typeface="+mn-ea"/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9" grpId="0"/>
      <p:bldP spid="12" grpId="0" bldLvl="0" animBg="1"/>
      <p:bldP spid="16" grpId="0" bldLvl="0" animBg="1"/>
      <p:bldP spid="7" grpId="0"/>
      <p:bldP spid="8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矩形 6"/>
          <p:cNvSpPr/>
          <p:nvPr>
            <p:custDataLst>
              <p:tags r:id="rId1"/>
            </p:custDataLst>
          </p:nvPr>
        </p:nvSpPr>
        <p:spPr>
          <a:xfrm>
            <a:off x="958215" y="1132205"/>
            <a:ext cx="10346055" cy="12325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二、P2P网贷的含义</a:t>
            </a:r>
            <a:endParaRPr lang="zh-CN" altLang="en-US"/>
          </a:p>
        </p:txBody>
      </p:sp>
      <p:sp>
        <p:nvSpPr>
          <p:cNvPr id="4" name="TextBox 6"/>
          <p:cNvSpPr txBox="1"/>
          <p:nvPr>
            <p:custDataLst>
              <p:tags r:id="rId2"/>
            </p:custDataLst>
          </p:nvPr>
        </p:nvSpPr>
        <p:spPr>
          <a:xfrm>
            <a:off x="1525905" y="1287780"/>
            <a:ext cx="914019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P2P是“人对人”的缩写，意思是“个人对个人”。一般来说，P2P是一种私人小额贷款模式，它把分散的小额资金集中起来，借给需要资金的人。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TextBox 6"/>
          <p:cNvSpPr txBox="1"/>
          <p:nvPr>
            <p:custDataLst>
              <p:tags r:id="rId3"/>
            </p:custDataLst>
          </p:nvPr>
        </p:nvSpPr>
        <p:spPr>
          <a:xfrm>
            <a:off x="958215" y="2552700"/>
            <a:ext cx="6124575" cy="39592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P2P网贷是传统贷款与互联网的融合，但它不同于传统的以银行为金融媒介吸收存款、发放贷款的模式。它以互联网为载体，创建一个虚拟的网络交易平台。在交易平台上可以注册的角色有两种，一种是愿意借出闲置资金获取超额投资收益的投资者，另一种是借款人，即有贷款需求的个人，在这个平台上发布贷款信息供投资者选择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在本次交易过程中，每笔贷款由足够的投资者投资后，借款人将从网上交易平台获得所需资金，并在贷款到期后将承诺的回报交付给投资者，完成网上贷款业务。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17" name="图片 116"/>
          <p:cNvPicPr/>
          <p:nvPr/>
        </p:nvPicPr>
        <p:blipFill>
          <a:blip r:embed="rId4"/>
          <a:srcRect l="10049" r="19194" b="11139"/>
          <a:stretch>
            <a:fillRect/>
          </a:stretch>
        </p:blipFill>
        <p:spPr>
          <a:xfrm>
            <a:off x="7335520" y="2738755"/>
            <a:ext cx="3807460" cy="358711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7" grpId="0" bldLvl="0" animBg="1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矩形 6"/>
          <p:cNvSpPr/>
          <p:nvPr>
            <p:custDataLst>
              <p:tags r:id="rId1"/>
            </p:custDataLst>
          </p:nvPr>
        </p:nvSpPr>
        <p:spPr>
          <a:xfrm>
            <a:off x="958215" y="2631440"/>
            <a:ext cx="10346055" cy="7372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indent="0" algn="ctr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由于P2P网贷交易需要通过在网贷平台线上完成，因此对网贷平台的定性也显得尤为重要。</a:t>
            </a:r>
            <a:endParaRPr lang="zh-CN" altLang="zh-CN" sz="18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二、P2P网贷的含义</a:t>
            </a:r>
            <a:endParaRPr lang="zh-CN" altLang="en-US"/>
          </a:p>
        </p:txBody>
      </p:sp>
      <p:sp>
        <p:nvSpPr>
          <p:cNvPr id="4" name="TextBox 6"/>
          <p:cNvSpPr txBox="1"/>
          <p:nvPr>
            <p:custDataLst>
              <p:tags r:id="rId2"/>
            </p:custDataLst>
          </p:nvPr>
        </p:nvSpPr>
        <p:spPr>
          <a:xfrm>
            <a:off x="1525905" y="1019175"/>
            <a:ext cx="9140190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P2P网络贷款，又称P2P网络借款（P2P为英文“peer to peer”的缩写，意即“个人对个人”），系指一种跳过银行间接贷款的融资模式，由P2P平台居间撮合，在借款人和贷款人之间直接发生借贷关系的业务模式。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TextBox 6"/>
          <p:cNvSpPr txBox="1"/>
          <p:nvPr>
            <p:custDataLst>
              <p:tags r:id="rId3"/>
            </p:custDataLst>
          </p:nvPr>
        </p:nvSpPr>
        <p:spPr>
          <a:xfrm>
            <a:off x="1525905" y="3606165"/>
            <a:ext cx="4957445" cy="27127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综合上述分析，我们可以给P2P网贷平台下这样一个定义：P2P网贷平台是指在互联网上，为个人借款人与个人出借人完成民间借贷法律关系提供服务的媒介。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P2P网络借贷平台，是P2P技术与民间借贷相结合的金融服务网站。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19" name="图片 118"/>
          <p:cNvPicPr/>
          <p:nvPr/>
        </p:nvPicPr>
        <p:blipFill>
          <a:blip r:embed="rId4"/>
          <a:stretch>
            <a:fillRect/>
          </a:stretch>
        </p:blipFill>
        <p:spPr>
          <a:xfrm>
            <a:off x="6880860" y="3566795"/>
            <a:ext cx="4202430" cy="2791460"/>
          </a:xfrm>
          <a:prstGeom prst="round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7" grpId="0" bldLvl="0" animBg="1"/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矩形 8"/>
          <p:cNvSpPr/>
          <p:nvPr>
            <p:custDataLst>
              <p:tags r:id="rId1"/>
            </p:custDataLst>
          </p:nvPr>
        </p:nvSpPr>
        <p:spPr>
          <a:xfrm>
            <a:off x="634365" y="1685290"/>
            <a:ext cx="4434840" cy="47028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三、P2P网贷的市场结构与交易流程</a:t>
            </a:r>
            <a:endParaRPr lang="zh-CN" altLang="en-US"/>
          </a:p>
        </p:txBody>
      </p:sp>
      <p:sp>
        <p:nvSpPr>
          <p:cNvPr id="4" name="TextBox 6"/>
          <p:cNvSpPr txBox="1"/>
          <p:nvPr>
            <p:custDataLst>
              <p:tags r:id="rId2"/>
            </p:custDataLst>
          </p:nvPr>
        </p:nvSpPr>
        <p:spPr>
          <a:xfrm>
            <a:off x="1022350" y="2329180"/>
            <a:ext cx="365823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P2P网络贷款行业内比较受关注的是美国的LendingClub，其于2007年开始运营，办公地址在旧金山，是全球最大的P2P网络贷款平台，其核心参与者有4方，即：LendingClub、投资人、借款人和WebBank，WebBank是一家商业银行。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4931194" cy="473075"/>
            <a:chOff x="2347" y="2773"/>
            <a:chExt cx="8852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8660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453136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（一）美国LendingClub交易结构与流程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5182870" y="1858645"/>
            <a:ext cx="6136640" cy="4199890"/>
            <a:chOff x="8357" y="2782"/>
            <a:chExt cx="9664" cy="6614"/>
          </a:xfrm>
        </p:grpSpPr>
        <p:pic>
          <p:nvPicPr>
            <p:cNvPr id="3" name="图片 7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8357" y="3768"/>
              <a:ext cx="9664" cy="5629"/>
            </a:xfrm>
            <a:prstGeom prst="rect">
              <a:avLst/>
            </a:prstGeom>
          </p:spPr>
        </p:pic>
        <p:sp>
          <p:nvSpPr>
            <p:cNvPr id="6" name="TextBox 6"/>
            <p:cNvSpPr txBox="1"/>
            <p:nvPr>
              <p:custDataLst>
                <p:tags r:id="rId4"/>
              </p:custDataLst>
            </p:nvPr>
          </p:nvSpPr>
          <p:spPr>
            <a:xfrm>
              <a:off x="8617" y="2782"/>
              <a:ext cx="5761" cy="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indent="0" algn="just" fontAlgn="auto">
                <a:lnSpc>
                  <a:spcPct val="150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zh-CN" altLang="zh-CN" sz="1800" b="1" kern="100" dirty="0">
                  <a:solidFill>
                    <a:schemeClr val="dk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LendingClub的运营框架如下：</a:t>
              </a:r>
              <a:endParaRPr lang="zh-CN" altLang="zh-CN" sz="1800" b="1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12" grpId="0"/>
      <p:bldP spid="9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三、P2P网贷的市场结构与交易流程</a:t>
            </a:r>
            <a:endParaRPr lang="zh-CN" altLang="en-US"/>
          </a:p>
        </p:txBody>
      </p:sp>
      <p:sp>
        <p:nvSpPr>
          <p:cNvPr id="4" name="TextBox 6"/>
          <p:cNvSpPr txBox="1"/>
          <p:nvPr>
            <p:custDataLst>
              <p:tags r:id="rId1"/>
            </p:custDataLst>
          </p:nvPr>
        </p:nvSpPr>
        <p:spPr>
          <a:xfrm>
            <a:off x="889000" y="1645285"/>
            <a:ext cx="10368915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尽管P2P的本意是个人对个人，但在LendingClub的运营框架中，从法律上讲，投资人和借款人之间不存在直接的债权债务关系（实际上，他们注册时使用账号名称，保持匿名，彼此不认识，也不允许获取对方的真实姓名和地址）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4931194" cy="473075"/>
            <a:chOff x="2347" y="2773"/>
            <a:chExt cx="8852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8660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453136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（一）美国LendingClub交易结构与流程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" name="TextBox 6"/>
          <p:cNvSpPr txBox="1"/>
          <p:nvPr>
            <p:custDataLst>
              <p:tags r:id="rId2"/>
            </p:custDataLst>
          </p:nvPr>
        </p:nvSpPr>
        <p:spPr>
          <a:xfrm>
            <a:off x="889000" y="4980305"/>
            <a:ext cx="10368915" cy="14662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投资人购买的是LendingClub按美国证券法规定发行的票据。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给借款人的贷款，先由WebBank提供，其再将取得的债权转让给LendingClub，每一个系列的票据均对应着一笔贷款，两者之间存在类似于镜像的关系。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20" name="图片 119"/>
          <p:cNvPicPr>
            <a:picLocks noChangeAspect="1"/>
          </p:cNvPicPr>
          <p:nvPr/>
        </p:nvPicPr>
        <p:blipFill>
          <a:blip r:embed="rId3"/>
          <a:srcRect t="25262" b="25569"/>
          <a:stretch>
            <a:fillRect/>
          </a:stretch>
        </p:blipFill>
        <p:spPr>
          <a:xfrm>
            <a:off x="1767840" y="3148965"/>
            <a:ext cx="8610600" cy="172783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12" grpId="0"/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三、P2P网贷的市场结构与交易流程</a:t>
            </a:r>
            <a:endParaRPr lang="zh-CN" altLang="en-US"/>
          </a:p>
        </p:txBody>
      </p:sp>
      <p:sp>
        <p:nvSpPr>
          <p:cNvPr id="4" name="TextBox 6"/>
          <p:cNvSpPr txBox="1"/>
          <p:nvPr>
            <p:custDataLst>
              <p:tags r:id="rId1"/>
            </p:custDataLst>
          </p:nvPr>
        </p:nvSpPr>
        <p:spPr>
          <a:xfrm>
            <a:off x="889000" y="1790065"/>
            <a:ext cx="10368915" cy="40874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因此，LendingClub运营框架的核心是有镜像关系的贷款和票据。每对贷款和票据均有相同的本金、利息、期限、现金流特征，这类票据被称为收益权凭证（paymentdependentnotes），类似于证券化中的转手证券（passthroughsecurities）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通过贷款和票据的安排，尽管LendingClub、WebBank和借贷双方之间存在复杂的契约关系，但从信用风险的角度看，投资人和借款人之间如同有直接的债权债务关系，而LendingClub和WebBank则如同不介入借贷交易。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实际上，在投资者认购票据时，相关票据并没有发行，对应的贷款也没有发放，当认购足额时，票据才会向投资者发行。所以在LendingClub的运营中，涉及贷款的发放和转让以及票据的发行和交易，跨越了银行和证券两个领域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4931194" cy="473075"/>
            <a:chOff x="2347" y="2773"/>
            <a:chExt cx="8852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8660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453136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（一）美国LendingClub交易结构与流程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三、P2P网贷的市场结构与交易流程</a:t>
            </a:r>
            <a:endParaRPr lang="zh-CN" altLang="en-US"/>
          </a:p>
        </p:txBody>
      </p:sp>
      <p:sp>
        <p:nvSpPr>
          <p:cNvPr id="4" name="TextBox 6"/>
          <p:cNvSpPr txBox="1"/>
          <p:nvPr>
            <p:custDataLst>
              <p:tags r:id="rId1"/>
            </p:custDataLst>
          </p:nvPr>
        </p:nvSpPr>
        <p:spPr>
          <a:xfrm>
            <a:off x="828675" y="2032000"/>
            <a:ext cx="2978150" cy="39592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LendingClub从向投资人出售票据和安排WebBank发放贷款的过程中，收取服务费作为盈利。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对于投资人收到的每一笔支付，LendingClub都会收取1%的服务费；借款人要向LendingClub一次性缴纳贷款手续费。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4931194" cy="473075"/>
            <a:chOff x="2347" y="2773"/>
            <a:chExt cx="8852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8660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453136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（一）美国LendingClub交易结构与流程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121" name="图片 120"/>
          <p:cNvPicPr/>
          <p:nvPr/>
        </p:nvPicPr>
        <p:blipFill>
          <a:blip r:embed="rId2"/>
          <a:stretch>
            <a:fillRect/>
          </a:stretch>
        </p:blipFill>
        <p:spPr>
          <a:xfrm>
            <a:off x="4196080" y="1955800"/>
            <a:ext cx="7308215" cy="411099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/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1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2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423783" y="2272061"/>
            <a:ext cx="622985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7200" b="1" dirty="0" smtClean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感谢观看 </a:t>
            </a:r>
            <a:r>
              <a:rPr kumimoji="1" lang="en-US" altLang="zh-CN" sz="7200" b="1" dirty="0" smtClean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THANK YOU!</a:t>
            </a:r>
            <a:endParaRPr kumimoji="1" lang="en-US" altLang="zh-CN" sz="7200" b="1" dirty="0" smtClean="0">
              <a:solidFill>
                <a:prstClr val="white">
                  <a:lumMod val="50000"/>
                </a:prstClr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963533" y="1860942"/>
            <a:ext cx="4992812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265" dirty="0">
                <a:solidFill>
                  <a:schemeClr val="accent1"/>
                </a:solidFill>
                <a:latin typeface="Agency FB" panose="020B0503020202020204" pitchFamily="34" charset="0"/>
                <a:cs typeface="+mn-ea"/>
                <a:sym typeface="+mn-lt"/>
              </a:rPr>
              <a:t>BUSINESS POWERPOINT</a:t>
            </a:r>
            <a:endParaRPr kumimoji="1" lang="en-US" altLang="zh-CN" sz="4265" dirty="0">
              <a:solidFill>
                <a:schemeClr val="accent1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9655285" y="4597353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rgbClr val="DBEFF9">
                  <a:lumMod val="25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tags/tag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1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2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5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2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2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</p:tagLst>
</file>

<file path=ppt/tags/tag23.xml><?xml version="1.0" encoding="utf-8"?>
<p:tagLst xmlns:p="http://schemas.openxmlformats.org/presentationml/2006/main">
  <p:tag name="KSO_WPP_MARK_KEY" val="b73ed602-c41e-444a-aa71-e3279e7388b8"/>
  <p:tag name="COMMONDATA" val="eyJoZGlkIjoiOTRiYWY2ZDYxOTM2OTVmOTUwNjYxNzhkNWNmYTNiNjcifQ=="/>
</p:tagLst>
</file>

<file path=ppt/tags/tag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5.xml><?xml version="1.0" encoding="utf-8"?>
<p:tagLst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6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.xml><?xml version="1.0" encoding="utf-8"?>
<p:tagLst xmlns:p="http://schemas.openxmlformats.org/presentationml/2006/main">
  <p:tag name="KSO_WM_UNIT_TEXT_FILL_FORE_SCHEMECOLOR_INDEX_BRIGHTNESS" val="-0.75"/>
  <p:tag name="KSO_WM_UNIT_TEXT_FILL_FORE_SCHEMECOLOR_INDEX" val="16"/>
  <p:tag name="KSO_WM_UNIT_TEXT_FILL_TYPE" val="1"/>
</p:tagLst>
</file>

<file path=ppt/tags/tag8.xml><?xml version="1.0" encoding="utf-8"?>
<p:tagLst xmlns:p="http://schemas.openxmlformats.org/presentationml/2006/main">
  <p:tag name="KSO_WM_UNIT_FILL_FORE_SCHEMECOLOR_INDEX_BRIGHTNESS" val="-0.15"/>
  <p:tag name="KSO_WM_UNIT_FILL_FORE_SCHEMECOLOR_INDEX" val="14"/>
  <p:tag name="KSO_WM_UNIT_FILL_TYPE" val="1"/>
  <p:tag name="KSO_WM_UNIT_TEXT_FILL_FORE_SCHEMECOLOR_INDEX_BRIGHTNESS" val="-0.5"/>
  <p:tag name="KSO_WM_UNIT_TEXT_FILL_FORE_SCHEMECOLOR_INDEX" val="14"/>
  <p:tag name="KSO_WM_UNIT_TEXT_FILL_TYPE" val="1"/>
</p:tagLst>
</file>

<file path=ppt/tags/tag9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heme/theme1.xml><?xml version="1.0" encoding="utf-8"?>
<a:theme xmlns:a="http://schemas.openxmlformats.org/drawingml/2006/main" name="第一PPT，www.1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第一PPT，www.1ppt.com">
  <a:themeElements>
    <a:clrScheme name="">
      <a:dk1>
        <a:srgbClr val="000000"/>
      </a:dk1>
      <a:lt1>
        <a:srgbClr val="FFFFFF"/>
      </a:lt1>
      <a:dk2>
        <a:srgbClr val="E8EEF2"/>
      </a:dk2>
      <a:lt2>
        <a:srgbClr val="F9FAFB"/>
      </a:lt2>
      <a:accent1>
        <a:srgbClr val="2B4663"/>
      </a:accent1>
      <a:accent2>
        <a:srgbClr val="5C7885"/>
      </a:accent2>
      <a:accent3>
        <a:srgbClr val="94ACBC"/>
      </a:accent3>
      <a:accent4>
        <a:srgbClr val="B9CAE1"/>
      </a:accent4>
      <a:accent5>
        <a:srgbClr val="97ABBD"/>
      </a:accent5>
      <a:accent6>
        <a:srgbClr val="3B606F"/>
      </a:accent6>
      <a:hlink>
        <a:srgbClr val="5FCBFB"/>
      </a:hlink>
      <a:folHlink>
        <a:srgbClr val="B759BC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1612</Words>
  <Application>WPS 演示</Application>
  <PresentationFormat>全屏显示(16:9)</PresentationFormat>
  <Paragraphs>58</Paragraphs>
  <Slides>8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3" baseType="lpstr">
      <vt:lpstr>Arial</vt:lpstr>
      <vt:lpstr>宋体</vt:lpstr>
      <vt:lpstr>Wingdings</vt:lpstr>
      <vt:lpstr>Calibri</vt:lpstr>
      <vt:lpstr>Agency FB</vt:lpstr>
      <vt:lpstr>Trebuchet MS</vt:lpstr>
      <vt:lpstr>方正正黑简体</vt:lpstr>
      <vt:lpstr>黑体</vt:lpstr>
      <vt:lpstr>Calibri</vt:lpstr>
      <vt:lpstr>微软雅黑</vt:lpstr>
      <vt:lpstr>Times New Roman</vt:lpstr>
      <vt:lpstr>Arial Unicode MS</vt:lpstr>
      <vt:lpstr>等线</vt:lpstr>
      <vt:lpstr>第一PPT，www.1ppt.com</vt:lpstr>
      <vt:lpstr>1_第一PPT，www.1ppt.com</vt:lpstr>
      <vt:lpstr>PowerPoint 演示文稿</vt:lpstr>
      <vt:lpstr>二、P2P网贷的含义</vt:lpstr>
      <vt:lpstr>二、P2P网贷的含义</vt:lpstr>
      <vt:lpstr>三、P2P网贷的市场结构与交易流程</vt:lpstr>
      <vt:lpstr>三、P2P网贷的市场结构与交易流程</vt:lpstr>
      <vt:lpstr>三、P2P网贷的市场结构与交易流程</vt:lpstr>
      <vt:lpstr>三、P2P网贷的市场结构与交易流程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欧美商务</dc:title>
  <dc:creator>第一PPT</dc:creator>
  <cp:keywords>www.1ppt.com</cp:keywords>
  <dc:description>www.1ppt.com</dc:description>
  <cp:lastModifiedBy>小刘</cp:lastModifiedBy>
  <cp:revision>795</cp:revision>
  <dcterms:created xsi:type="dcterms:W3CDTF">2017-03-04T06:55:00Z</dcterms:created>
  <dcterms:modified xsi:type="dcterms:W3CDTF">2023-06-08T03:32:46Z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B23F4382E6D34D92875F3E954B5C4CC3</vt:lpwstr>
  </property>
  <property fmtid="{D5CDD505-2E9C-101B-9397-08002B2CF9AE}" pid="3" name="KSOProductBuildVer">
    <vt:lpwstr>2052-11.1.0.14309</vt:lpwstr>
  </property>
</Properties>
</file>