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5"/>
  </p:notesMasterIdLst>
  <p:sldIdLst>
    <p:sldId id="423" r:id="rId4"/>
    <p:sldId id="608" r:id="rId6"/>
    <p:sldId id="639" r:id="rId7"/>
    <p:sldId id="640" r:id="rId8"/>
    <p:sldId id="641" r:id="rId9"/>
    <p:sldId id="642" r:id="rId10"/>
    <p:sldId id="643" r:id="rId11"/>
    <p:sldId id="644" r:id="rId12"/>
    <p:sldId id="363" r:id="rId13"/>
  </p:sldIdLst>
  <p:sldSz cx="12192635" cy="6858000"/>
  <p:notesSz cx="6858000" cy="9144000"/>
  <p:custDataLst>
    <p:tags r:id="rId18"/>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9"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EEEEE"/>
    <a:srgbClr val="EAEEF2"/>
    <a:srgbClr val="FFFFFF"/>
    <a:srgbClr val="2B4663"/>
    <a:srgbClr val="61849B"/>
    <a:srgbClr val="526580"/>
    <a:srgbClr val="323F4B"/>
    <a:srgbClr val="00B6A5"/>
    <a:srgbClr val="43536A"/>
    <a:srgbClr val="F9FA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2" autoAdjust="0"/>
    <p:restoredTop sz="94662" autoAdjust="0"/>
  </p:normalViewPr>
  <p:slideViewPr>
    <p:cSldViewPr snapToGrid="0">
      <p:cViewPr>
        <p:scale>
          <a:sx n="66" d="100"/>
          <a:sy n="66" d="100"/>
        </p:scale>
        <p:origin x="-432" y="-1626"/>
      </p:cViewPr>
      <p:guideLst>
        <p:guide orient="horz" pos="2159"/>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86" d="100"/>
        <a:sy n="18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8" Type="http://schemas.openxmlformats.org/officeDocument/2006/relationships/tags" Target="tags/tag29.xml"/><Relationship Id="rId17" Type="http://schemas.openxmlformats.org/officeDocument/2006/relationships/commentAuthors" Target="commentAuthors.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8BE76-29C8-41AB-8544-889D89FA4F9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530" y="1143000"/>
            <a:ext cx="548694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3AD677-048F-409F-AACD-0A0B5EF61C8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solidFill>
                  <a:prstClr val="black"/>
                </a:solidFill>
                <a:latin typeface="Calibri" panose="020F0502020204030204" pitchFamily="34" charset="0"/>
                <a:ea typeface="宋体" panose="02010600030101010101" pitchFamily="2" charset="-122"/>
              </a:rPr>
            </a:fld>
            <a:endParaRPr lang="zh-CN" altLang="en-US" sz="1200">
              <a:solidFill>
                <a:prstClr val="black"/>
              </a:solidFill>
              <a:latin typeface="Calibri" panose="020F050202020403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4.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634114" y="78536"/>
            <a:ext cx="9796051" cy="484318"/>
          </a:xfrm>
        </p:spPr>
        <p:txBody>
          <a:bodyPr>
            <a:noAutofit/>
          </a:bodyPr>
          <a:lstStyle>
            <a:lvl1pPr>
              <a:lnSpc>
                <a:spcPct val="100000"/>
              </a:lnSpc>
              <a:defRPr sz="2200" b="1">
                <a:solidFill>
                  <a:schemeClr val="accent1"/>
                </a:solidFill>
              </a:defRPr>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719839" y="107111"/>
            <a:ext cx="9796051" cy="484318"/>
          </a:xfrm>
        </p:spPr>
        <p:txBody>
          <a:bodyPr>
            <a:noAutofit/>
          </a:bodyPr>
          <a:lstStyle>
            <a:lvl1pPr>
              <a:lnSpc>
                <a:spcPct val="100000"/>
              </a:lnSpc>
              <a:defRPr sz="2200" b="1"/>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3" Type="http://schemas.openxmlformats.org/officeDocument/2006/relationships/theme" Target="../theme/theme2.xml"/><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5.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image" Target="../media/image3.jpeg"/><Relationship Id="rId1" Type="http://schemas.openxmlformats.org/officeDocument/2006/relationships/tags" Target="../tags/tag5.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image" Target="../media/image4.jpeg"/><Relationship Id="rId2" Type="http://schemas.openxmlformats.org/officeDocument/2006/relationships/tags" Target="../tags/tag10.xml"/><Relationship Id="rId1" Type="http://schemas.openxmlformats.org/officeDocument/2006/relationships/tags" Target="../tags/tag9.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2.xml"/><Relationship Id="rId1" Type="http://schemas.openxmlformats.org/officeDocument/2006/relationships/tags" Target="../tags/tag11.xml"/></Relationships>
</file>

<file path=ppt/slides/_rels/slide4.xml.rels><?xml version="1.0" encoding="UTF-8" standalone="yes"?>
<Relationships xmlns="http://schemas.openxmlformats.org/package/2006/relationships"><Relationship Id="rId6" Type="http://schemas.openxmlformats.org/officeDocument/2006/relationships/slideLayout" Target="../slideLayouts/slideLayout14.xml"/><Relationship Id="rId5" Type="http://schemas.openxmlformats.org/officeDocument/2006/relationships/tags" Target="../tags/tag16.xml"/><Relationship Id="rId4" Type="http://schemas.openxmlformats.org/officeDocument/2006/relationships/image" Target="../media/image5.jpeg"/><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s>
</file>

<file path=ppt/slides/_rels/slide5.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image" Target="../media/image6.jpeg"/><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s>
</file>

<file path=ppt/slides/_rels/slide6.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22.xml"/><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image" Target="../media/image7.png"/></Relationships>
</file>

<file path=ppt/slides/_rels/slide7.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image" Target="../media/image8.jpeg"/><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tags" Target="../tags/tag23.xml"/></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image" Target="../media/image9.png"/><Relationship Id="rId2" Type="http://schemas.openxmlformats.org/officeDocument/2006/relationships/tags" Target="../tags/tag27.xml"/><Relationship Id="rId1" Type="http://schemas.openxmlformats.org/officeDocument/2006/relationships/tags" Target="../tags/tag26.xml"/></Relationships>
</file>

<file path=ppt/slides/_rels/slide9.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5.xml"/><Relationship Id="rId2" Type="http://schemas.openxmlformats.org/officeDocument/2006/relationships/tags" Target="../tags/tag28.xml"/><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7" name="文本框 6"/>
          <p:cNvSpPr txBox="1"/>
          <p:nvPr/>
        </p:nvSpPr>
        <p:spPr>
          <a:xfrm>
            <a:off x="5572125" y="2940685"/>
            <a:ext cx="6167755" cy="993775"/>
          </a:xfrm>
          <a:prstGeom prst="rect">
            <a:avLst/>
          </a:prstGeom>
          <a:noFill/>
        </p:spPr>
        <p:txBody>
          <a:bodyPr wrap="square" rtlCol="0">
            <a:spAutoFit/>
          </a:bodyPr>
          <a:p>
            <a:pPr algn="l"/>
            <a:r>
              <a:rPr kumimoji="1" lang="zh-CN" altLang="en-US" sz="5865" b="1" dirty="0" smtClean="0">
                <a:solidFill>
                  <a:srgbClr val="43536A"/>
                </a:solidFill>
                <a:cs typeface="+mn-ea"/>
                <a:sym typeface="+mn-lt"/>
              </a:rPr>
              <a:t>网络借贷的起源</a:t>
            </a:r>
            <a:endParaRPr kumimoji="1" lang="zh-CN" altLang="en-US" sz="5865" b="1" dirty="0" smtClean="0">
              <a:solidFill>
                <a:srgbClr val="43536A"/>
              </a:solidFill>
              <a:cs typeface="+mn-ea"/>
              <a:sym typeface="+mn-lt"/>
            </a:endParaRPr>
          </a:p>
        </p:txBody>
      </p:sp>
      <p:sp>
        <p:nvSpPr>
          <p:cNvPr id="8" name="平行四边形 7"/>
          <p:cNvSpPr/>
          <p:nvPr>
            <p:custDataLst>
              <p:tags r:id="rId5"/>
            </p:custDataLst>
          </p:nvPr>
        </p:nvSpPr>
        <p:spPr>
          <a:xfrm>
            <a:off x="5571948" y="4165068"/>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1" lang="zh-CN" altLang="en-US" sz="1600" dirty="0">
                <a:solidFill>
                  <a:schemeClr val="dk1"/>
                </a:solidFill>
                <a:latin typeface="+mn-ea"/>
                <a:cs typeface="+mn-ea"/>
                <a:sym typeface="+mn-lt"/>
              </a:rPr>
              <a:t>主讲人：于佳琦</a:t>
            </a:r>
            <a:endParaRPr kumimoji="1" lang="zh-CN" altLang="en-US" sz="1600" dirty="0">
              <a:solidFill>
                <a:schemeClr val="dk1"/>
              </a:solidFill>
              <a:latin typeface="+mn-ea"/>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left)">
                                      <p:cBhvr>
                                        <p:cTn id="29" dur="500"/>
                                        <p:tgtEl>
                                          <p:spTgt spid="7"/>
                                        </p:tgtEl>
                                      </p:cBhvr>
                                    </p:animEffect>
                                  </p:childTnLst>
                                </p:cTn>
                              </p:par>
                            </p:childTnLst>
                          </p:cTn>
                        </p:par>
                        <p:par>
                          <p:cTn id="30" fill="hold">
                            <p:stCondLst>
                              <p:cond delay="3000"/>
                            </p:stCondLst>
                            <p:childTnLst>
                              <p:par>
                                <p:cTn id="31" presetID="47" presetClass="entr" presetSubtype="0" fill="hold" grpId="0" nodeType="after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1000"/>
                                        <p:tgtEl>
                                          <p:spTgt spid="8"/>
                                        </p:tgtEl>
                                      </p:cBhvr>
                                    </p:animEffect>
                                    <p:anim calcmode="lin" valueType="num">
                                      <p:cBhvr>
                                        <p:cTn id="34" dur="1000" fill="hold"/>
                                        <p:tgtEl>
                                          <p:spTgt spid="8"/>
                                        </p:tgtEl>
                                        <p:attrNameLst>
                                          <p:attrName>ppt_x</p:attrName>
                                        </p:attrNameLst>
                                      </p:cBhvr>
                                      <p:tavLst>
                                        <p:tav tm="0">
                                          <p:val>
                                            <p:strVal val="#ppt_x"/>
                                          </p:val>
                                        </p:tav>
                                        <p:tav tm="100000">
                                          <p:val>
                                            <p:strVal val="#ppt_x"/>
                                          </p:val>
                                        </p:tav>
                                      </p:tavLst>
                                    </p:anim>
                                    <p:anim calcmode="lin" valueType="num">
                                      <p:cBhvr>
                                        <p:cTn id="3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9" grpId="0"/>
      <p:bldP spid="12" grpId="0" bldLvl="0" animBg="1"/>
      <p:bldP spid="16" grpId="0" bldLvl="0" animBg="1"/>
      <p:bldP spid="7" grpId="0"/>
      <p:bldP spid="8"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矩形 6"/>
          <p:cNvSpPr/>
          <p:nvPr>
            <p:custDataLst>
              <p:tags r:id="rId1"/>
            </p:custDataLst>
          </p:nvPr>
        </p:nvSpPr>
        <p:spPr>
          <a:xfrm>
            <a:off x="958215" y="1378585"/>
            <a:ext cx="8787130" cy="47625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2" name="标题 1"/>
          <p:cNvSpPr>
            <a:spLocks noGrp="1"/>
          </p:cNvSpPr>
          <p:nvPr>
            <p:ph type="title"/>
          </p:nvPr>
        </p:nvSpPr>
        <p:spPr/>
        <p:txBody>
          <a:bodyPr/>
          <a:p>
            <a:r>
              <a:rPr lang="zh-CN" altLang="en-US"/>
              <a:t>一、P2P产生的起源</a:t>
            </a:r>
            <a:endParaRPr lang="zh-CN" altLang="en-US"/>
          </a:p>
        </p:txBody>
      </p:sp>
      <p:sp>
        <p:nvSpPr>
          <p:cNvPr id="4" name="TextBox 6"/>
          <p:cNvSpPr txBox="1"/>
          <p:nvPr>
            <p:custDataLst>
              <p:tags r:id="rId2"/>
            </p:custDataLst>
          </p:nvPr>
        </p:nvSpPr>
        <p:spPr>
          <a:xfrm>
            <a:off x="1597660" y="1988185"/>
            <a:ext cx="4184650" cy="3543300"/>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P2P（peertopeer）网络借贷（简称P2P网贷）是将小额资金聚集起来借贷给有资金需求的人群，并且在实际操作过程中的资料、款项、电子合同和借贷手续等全部通过网络实现的一种小额借贷模式。</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它是随着互联网的发展和民间借贷的兴起而发展起来的新型经济模式。</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112" name="图片 111"/>
          <p:cNvPicPr/>
          <p:nvPr/>
        </p:nvPicPr>
        <p:blipFill>
          <a:blip r:embed="rId3"/>
          <a:stretch>
            <a:fillRect/>
          </a:stretch>
        </p:blipFill>
        <p:spPr>
          <a:xfrm>
            <a:off x="6273800" y="2031365"/>
            <a:ext cx="5176520" cy="3456940"/>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righ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13" dur="500"/>
                                        <p:tgtEl>
                                          <p:spTgt spid="4">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grpId="0" nodeType="clickEffect">
                                  <p:stCondLst>
                                    <p:cond delay="0"/>
                                  </p:stCondLst>
                                  <p:childTnLst>
                                    <p:set>
                                      <p:cBhvr>
                                        <p:cTn id="17" dur="1" fill="hold">
                                          <p:stCondLst>
                                            <p:cond delay="0"/>
                                          </p:stCondLst>
                                        </p:cTn>
                                        <p:tgtEl>
                                          <p:spTgt spid="4">
                                            <p:txEl>
                                              <p:pRg st="1" end="1"/>
                                            </p:txEl>
                                          </p:spTgt>
                                        </p:tgtEl>
                                        <p:attrNameLst>
                                          <p:attrName>style.visibility</p:attrName>
                                        </p:attrNameLst>
                                      </p:cBhvr>
                                      <p:to>
                                        <p:strVal val="visible"/>
                                      </p:to>
                                    </p:set>
                                    <p:anim calcmode="lin" valueType="num">
                                      <p:cBhvr additive="base">
                                        <p:cTn id="18" dur="500"/>
                                        <p:tgtEl>
                                          <p:spTgt spid="4">
                                            <p:txEl>
                                              <p:pRg st="1" end="1"/>
                                            </p:txEl>
                                          </p:spTgt>
                                        </p:tgtEl>
                                        <p:attrNameLst>
                                          <p:attrName>ppt_y</p:attrName>
                                        </p:attrNameLst>
                                      </p:cBhvr>
                                      <p:tavLst>
                                        <p:tav tm="0">
                                          <p:val>
                                            <p:strVal val="#ppt_y+#ppt_h*1.125000"/>
                                          </p:val>
                                        </p:tav>
                                        <p:tav tm="100000">
                                          <p:val>
                                            <p:strVal val="#ppt_y"/>
                                          </p:val>
                                        </p:tav>
                                      </p:tavLst>
                                    </p:anim>
                                    <p:animEffect transition="in" filter="wipe(up)">
                                      <p:cBhvr>
                                        <p:cTn id="1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7"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一、P2P产生的起源</a:t>
            </a:r>
            <a:endParaRPr lang="zh-CN" altLang="en-US"/>
          </a:p>
        </p:txBody>
      </p:sp>
      <p:sp>
        <p:nvSpPr>
          <p:cNvPr id="4" name="TextBox 6"/>
          <p:cNvSpPr txBox="1"/>
          <p:nvPr>
            <p:custDataLst>
              <p:tags r:id="rId1"/>
            </p:custDataLst>
          </p:nvPr>
        </p:nvSpPr>
        <p:spPr>
          <a:xfrm>
            <a:off x="1277620" y="1734820"/>
            <a:ext cx="2760980" cy="4374515"/>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2005年，世界上第一家P2P网贷Zopa在英国成立，英国成为P2P网贷的起源地。</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2006年美国的第一家P2P网贷Prosper问世，2007年美国LendingClub成立，发展至今已成为目前世界上规模最大的P2P网贷。</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3" name="文本框 7"/>
          <p:cNvSpPr txBox="1"/>
          <p:nvPr/>
        </p:nvSpPr>
        <p:spPr>
          <a:xfrm>
            <a:off x="1277620" y="1235075"/>
            <a:ext cx="2760345" cy="368300"/>
          </a:xfrm>
          <a:prstGeom prst="rect">
            <a:avLst/>
          </a:prstGeom>
          <a:noFill/>
          <a:ln>
            <a:solidFill>
              <a:schemeClr val="accent6">
                <a:lumMod val="60000"/>
                <a:lumOff val="40000"/>
              </a:schemeClr>
            </a:solidFill>
            <a:prstDash val="sysDash"/>
          </a:ln>
        </p:spPr>
        <p:txBody>
          <a:bodyPr wrap="square" rtlCol="0">
            <a:spAutoFit/>
          </a:bodyPr>
          <a:p>
            <a:pPr marL="171450" indent="0" fontAlgn="auto">
              <a:lnSpc>
                <a:spcPct val="100000"/>
              </a:lnSpc>
              <a:buFont typeface="Wingdings" panose="05000000000000000000" charset="0"/>
              <a:buNone/>
              <a:extLst>
                <a:ext uri="{35155182-B16C-46BC-9424-99874614C6A1}">
                  <wpsdc:marlchars xmlns:wpsdc="http://www.wps.cn/officeDocument/2017/drawingmlCustomData" val="100" checksum="2595161058"/>
                </a:ext>
              </a:extLst>
            </a:pPr>
            <a:r>
              <a:rPr lang="zh-CN" altLang="en-US" sz="1800" b="1" dirty="0">
                <a:solidFill>
                  <a:schemeClr val="accent1"/>
                </a:solidFill>
                <a:latin typeface="微软雅黑" panose="020B0503020204020204" charset="-122"/>
                <a:ea typeface="微软雅黑" panose="020B0503020204020204" charset="-122"/>
              </a:rPr>
              <a:t>在国外</a:t>
            </a:r>
            <a:endParaRPr lang="zh-CN" altLang="en-US" sz="1800" b="1" dirty="0">
              <a:solidFill>
                <a:schemeClr val="accent1"/>
              </a:solidFill>
              <a:latin typeface="微软雅黑" panose="020B0503020204020204" charset="-122"/>
              <a:ea typeface="微软雅黑" panose="020B0503020204020204" charset="-122"/>
            </a:endParaRPr>
          </a:p>
        </p:txBody>
      </p:sp>
      <p:sp>
        <p:nvSpPr>
          <p:cNvPr id="11" name="文本框 7"/>
          <p:cNvSpPr txBox="1"/>
          <p:nvPr/>
        </p:nvSpPr>
        <p:spPr>
          <a:xfrm>
            <a:off x="4806315" y="1235075"/>
            <a:ext cx="6264910" cy="368300"/>
          </a:xfrm>
          <a:prstGeom prst="rect">
            <a:avLst/>
          </a:prstGeom>
          <a:noFill/>
          <a:ln>
            <a:solidFill>
              <a:schemeClr val="accent6">
                <a:lumMod val="60000"/>
                <a:lumOff val="40000"/>
              </a:schemeClr>
            </a:solidFill>
            <a:prstDash val="sysDash"/>
          </a:ln>
        </p:spPr>
        <p:txBody>
          <a:bodyPr wrap="square" rtlCol="0">
            <a:spAutoFit/>
          </a:bodyPr>
          <a:p>
            <a:pPr marL="171450" indent="0" fontAlgn="auto">
              <a:lnSpc>
                <a:spcPct val="100000"/>
              </a:lnSpc>
              <a:buFont typeface="Wingdings" panose="05000000000000000000" charset="0"/>
              <a:buNone/>
              <a:extLst>
                <a:ext uri="{35155182-B16C-46BC-9424-99874614C6A1}">
                  <wpsdc:marlchars xmlns:wpsdc="http://www.wps.cn/officeDocument/2017/drawingmlCustomData" val="100" checksum="2595161058"/>
                </a:ext>
              </a:extLst>
            </a:pPr>
            <a:r>
              <a:rPr lang="zh-CN" altLang="en-US" sz="1800" b="1" dirty="0">
                <a:solidFill>
                  <a:schemeClr val="accent1"/>
                </a:solidFill>
                <a:latin typeface="微软雅黑" panose="020B0503020204020204" charset="-122"/>
                <a:ea typeface="微软雅黑" panose="020B0503020204020204" charset="-122"/>
              </a:rPr>
              <a:t>在中国</a:t>
            </a:r>
            <a:endParaRPr lang="zh-CN" altLang="en-US" sz="1800" b="1" dirty="0">
              <a:solidFill>
                <a:schemeClr val="accent1"/>
              </a:solidFill>
              <a:latin typeface="微软雅黑" panose="020B0503020204020204" charset="-122"/>
              <a:ea typeface="微软雅黑" panose="020B0503020204020204" charset="-122"/>
            </a:endParaRPr>
          </a:p>
        </p:txBody>
      </p:sp>
      <p:sp>
        <p:nvSpPr>
          <p:cNvPr id="5" name="TextBox 6"/>
          <p:cNvSpPr txBox="1"/>
          <p:nvPr>
            <p:custDataLst>
              <p:tags r:id="rId2"/>
            </p:custDataLst>
          </p:nvPr>
        </p:nvSpPr>
        <p:spPr>
          <a:xfrm>
            <a:off x="4806315" y="1734820"/>
            <a:ext cx="6265545" cy="4374515"/>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最早的P2P网贷成立于2006年。在其后的几年间，国内的网贷平台很少，鲜有创业人士涉足。到了2010年，许多创业人看好P2P网贷在国内的发展，开始陆续出现了早期的P2P网贷平台。</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从2013年开始，P2P网贷平台在中国进入了一个爆发增长的时期。中国目前已成为全球最大的网贷市场，但众多平台的风险管理却普遍不理想。2015年-2019年，每月新成立的P2P网络平台数量已经大幅度减少，P2P行业无序发展的狂热期已渐近尾声，这主要受益于行业明确的规范和趋严的监管政策。</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2" presetClass="entr" presetSubtype="4" fill="hold" grpId="0" nodeType="after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14" dur="500"/>
                                        <p:tgtEl>
                                          <p:spTgt spid="4">
                                            <p:txEl>
                                              <p:pRg st="0" end="0"/>
                                            </p:txEl>
                                          </p:spTgt>
                                        </p:tgtEl>
                                      </p:cBhvr>
                                    </p:animEffect>
                                  </p:childTnLst>
                                </p:cTn>
                              </p:par>
                            </p:childTnLst>
                          </p:cTn>
                        </p:par>
                        <p:par>
                          <p:cTn id="15" fill="hold">
                            <p:stCondLst>
                              <p:cond delay="1500"/>
                            </p:stCondLst>
                            <p:childTnLst>
                              <p:par>
                                <p:cTn id="16" presetID="12" presetClass="entr" presetSubtype="4" fill="hold" grpId="0" nodeType="afterEffect">
                                  <p:stCondLst>
                                    <p:cond delay="0"/>
                                  </p:stCondLst>
                                  <p:childTnLst>
                                    <p:set>
                                      <p:cBhvr>
                                        <p:cTn id="17" dur="1" fill="hold">
                                          <p:stCondLst>
                                            <p:cond delay="0"/>
                                          </p:stCondLst>
                                        </p:cTn>
                                        <p:tgtEl>
                                          <p:spTgt spid="4">
                                            <p:txEl>
                                              <p:pRg st="1" end="1"/>
                                            </p:txEl>
                                          </p:spTgt>
                                        </p:tgtEl>
                                        <p:attrNameLst>
                                          <p:attrName>style.visibility</p:attrName>
                                        </p:attrNameLst>
                                      </p:cBhvr>
                                      <p:to>
                                        <p:strVal val="visible"/>
                                      </p:to>
                                    </p:set>
                                    <p:anim calcmode="lin" valueType="num">
                                      <p:cBhvr additive="base">
                                        <p:cTn id="18" dur="500"/>
                                        <p:tgtEl>
                                          <p:spTgt spid="4">
                                            <p:txEl>
                                              <p:pRg st="1" end="1"/>
                                            </p:txEl>
                                          </p:spTgt>
                                        </p:tgtEl>
                                        <p:attrNameLst>
                                          <p:attrName>ppt_y</p:attrName>
                                        </p:attrNameLst>
                                      </p:cBhvr>
                                      <p:tavLst>
                                        <p:tav tm="0">
                                          <p:val>
                                            <p:strVal val="#ppt_y+#ppt_h*1.125000"/>
                                          </p:val>
                                        </p:tav>
                                        <p:tav tm="100000">
                                          <p:val>
                                            <p:strVal val="#ppt_y"/>
                                          </p:val>
                                        </p:tav>
                                      </p:tavLst>
                                    </p:anim>
                                    <p:animEffect transition="in" filter="wipe(up)">
                                      <p:cBhvr>
                                        <p:cTn id="19" dur="500"/>
                                        <p:tgtEl>
                                          <p:spTgt spid="4">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1000"/>
                                        <p:tgtEl>
                                          <p:spTgt spid="11"/>
                                        </p:tgtEl>
                                      </p:cBhvr>
                                    </p:animEffect>
                                    <p:anim calcmode="lin" valueType="num">
                                      <p:cBhvr>
                                        <p:cTn id="25" dur="1000" fill="hold"/>
                                        <p:tgtEl>
                                          <p:spTgt spid="11"/>
                                        </p:tgtEl>
                                        <p:attrNameLst>
                                          <p:attrName>ppt_x</p:attrName>
                                        </p:attrNameLst>
                                      </p:cBhvr>
                                      <p:tavLst>
                                        <p:tav tm="0">
                                          <p:val>
                                            <p:strVal val="#ppt_x"/>
                                          </p:val>
                                        </p:tav>
                                        <p:tav tm="100000">
                                          <p:val>
                                            <p:strVal val="#ppt_x"/>
                                          </p:val>
                                        </p:tav>
                                      </p:tavLst>
                                    </p:anim>
                                    <p:anim calcmode="lin" valueType="num">
                                      <p:cBhvr>
                                        <p:cTn id="26" dur="1000" fill="hold"/>
                                        <p:tgtEl>
                                          <p:spTgt spid="11"/>
                                        </p:tgtEl>
                                        <p:attrNameLst>
                                          <p:attrName>ppt_y</p:attrName>
                                        </p:attrNameLst>
                                      </p:cBhvr>
                                      <p:tavLst>
                                        <p:tav tm="0">
                                          <p:val>
                                            <p:strVal val="#ppt_y+.1"/>
                                          </p:val>
                                        </p:tav>
                                        <p:tav tm="100000">
                                          <p:val>
                                            <p:strVal val="#ppt_y"/>
                                          </p:val>
                                        </p:tav>
                                      </p:tavLst>
                                    </p:anim>
                                  </p:childTnLst>
                                </p:cTn>
                              </p:par>
                            </p:childTnLst>
                          </p:cTn>
                        </p:par>
                        <p:par>
                          <p:cTn id="27" fill="hold">
                            <p:stCondLst>
                              <p:cond delay="1000"/>
                            </p:stCondLst>
                            <p:childTnLst>
                              <p:par>
                                <p:cTn id="28" presetID="12" presetClass="entr" presetSubtype="4" fill="hold" grpId="0" nodeType="afterEffect">
                                  <p:stCondLst>
                                    <p:cond delay="0"/>
                                  </p:stCondLst>
                                  <p:childTnLst>
                                    <p:set>
                                      <p:cBhvr>
                                        <p:cTn id="29" dur="1" fill="hold">
                                          <p:stCondLst>
                                            <p:cond delay="0"/>
                                          </p:stCondLst>
                                        </p:cTn>
                                        <p:tgtEl>
                                          <p:spTgt spid="5">
                                            <p:txEl>
                                              <p:pRg st="0" end="0"/>
                                            </p:txEl>
                                          </p:spTgt>
                                        </p:tgtEl>
                                        <p:attrNameLst>
                                          <p:attrName>style.visibility</p:attrName>
                                        </p:attrNameLst>
                                      </p:cBhvr>
                                      <p:to>
                                        <p:strVal val="visible"/>
                                      </p:to>
                                    </p:set>
                                    <p:anim calcmode="lin" valueType="num">
                                      <p:cBhvr additive="base">
                                        <p:cTn id="30"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31" dur="500"/>
                                        <p:tgtEl>
                                          <p:spTgt spid="5">
                                            <p:txEl>
                                              <p:pRg st="0" end="0"/>
                                            </p:txEl>
                                          </p:spTgt>
                                        </p:tgtEl>
                                      </p:cBhvr>
                                    </p:animEffect>
                                  </p:childTnLst>
                                </p:cTn>
                              </p:par>
                            </p:childTnLst>
                          </p:cTn>
                        </p:par>
                        <p:par>
                          <p:cTn id="32" fill="hold">
                            <p:stCondLst>
                              <p:cond delay="1500"/>
                            </p:stCondLst>
                            <p:childTnLst>
                              <p:par>
                                <p:cTn id="33" presetID="12" presetClass="entr" presetSubtype="4" fill="hold" grpId="0" nodeType="afterEffect">
                                  <p:stCondLst>
                                    <p:cond delay="0"/>
                                  </p:stCondLst>
                                  <p:childTnLst>
                                    <p:set>
                                      <p:cBhvr>
                                        <p:cTn id="34" dur="1" fill="hold">
                                          <p:stCondLst>
                                            <p:cond delay="0"/>
                                          </p:stCondLst>
                                        </p:cTn>
                                        <p:tgtEl>
                                          <p:spTgt spid="5">
                                            <p:txEl>
                                              <p:pRg st="1" end="1"/>
                                            </p:txEl>
                                          </p:spTgt>
                                        </p:tgtEl>
                                        <p:attrNameLst>
                                          <p:attrName>style.visibility</p:attrName>
                                        </p:attrNameLst>
                                      </p:cBhvr>
                                      <p:to>
                                        <p:strVal val="visible"/>
                                      </p:to>
                                    </p:set>
                                    <p:anim calcmode="lin" valueType="num">
                                      <p:cBhvr additive="base">
                                        <p:cTn id="35" dur="500"/>
                                        <p:tgtEl>
                                          <p:spTgt spid="5">
                                            <p:txEl>
                                              <p:pRg st="1" end="1"/>
                                            </p:txEl>
                                          </p:spTgt>
                                        </p:tgtEl>
                                        <p:attrNameLst>
                                          <p:attrName>ppt_y</p:attrName>
                                        </p:attrNameLst>
                                      </p:cBhvr>
                                      <p:tavLst>
                                        <p:tav tm="0">
                                          <p:val>
                                            <p:strVal val="#ppt_y+#ppt_h*1.125000"/>
                                          </p:val>
                                        </p:tav>
                                        <p:tav tm="100000">
                                          <p:val>
                                            <p:strVal val="#ppt_y"/>
                                          </p:val>
                                        </p:tav>
                                      </p:tavLst>
                                    </p:anim>
                                    <p:animEffect transition="in" filter="wipe(up)">
                                      <p:cBhvr>
                                        <p:cTn id="36"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3" grpId="0" bldLvl="0" animBg="1"/>
      <p:bldP spid="11" grpId="0" bldLvl="0" animBg="1"/>
      <p:bldP spid="5"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矩形 6"/>
          <p:cNvSpPr/>
          <p:nvPr>
            <p:custDataLst>
              <p:tags r:id="rId1"/>
            </p:custDataLst>
          </p:nvPr>
        </p:nvSpPr>
        <p:spPr>
          <a:xfrm>
            <a:off x="958215" y="1132205"/>
            <a:ext cx="10346055" cy="123253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2" name="标题 1"/>
          <p:cNvSpPr>
            <a:spLocks noGrp="1"/>
          </p:cNvSpPr>
          <p:nvPr>
            <p:ph type="title"/>
          </p:nvPr>
        </p:nvSpPr>
        <p:spPr/>
        <p:txBody>
          <a:bodyPr/>
          <a:p>
            <a:r>
              <a:rPr lang="zh-CN" altLang="en-US"/>
              <a:t>一、P2P产生的起源</a:t>
            </a:r>
            <a:endParaRPr lang="zh-CN" altLang="en-US"/>
          </a:p>
        </p:txBody>
      </p:sp>
      <p:sp>
        <p:nvSpPr>
          <p:cNvPr id="4" name="TextBox 6"/>
          <p:cNvSpPr txBox="1"/>
          <p:nvPr>
            <p:custDataLst>
              <p:tags r:id="rId2"/>
            </p:custDataLst>
          </p:nvPr>
        </p:nvSpPr>
        <p:spPr>
          <a:xfrm>
            <a:off x="1525905" y="1287780"/>
            <a:ext cx="9140190" cy="922020"/>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截至2019年12月底，P2P网贷行业正常运营平台数量下降至343家，相比2018年底减少了732家。</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3" name="TextBox 6"/>
          <p:cNvSpPr txBox="1"/>
          <p:nvPr>
            <p:custDataLst>
              <p:tags r:id="rId3"/>
            </p:custDataLst>
          </p:nvPr>
        </p:nvSpPr>
        <p:spPr>
          <a:xfrm>
            <a:off x="1442720" y="2552700"/>
            <a:ext cx="9377045" cy="1337945"/>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2019年P2P网贷平台整治仍以出清为主要目标，引导平台退出和转型，正常运营平台数量不断下降。这些消亡平台消亡类型包括长时间网站无法访问、僵尸网站（长时间网站不更新）、主动退出以及经侦立案等，其中网站无法访问居多等。</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113" name="图片 112"/>
          <p:cNvPicPr>
            <a:picLocks noChangeAspect="1"/>
          </p:cNvPicPr>
          <p:nvPr/>
        </p:nvPicPr>
        <p:blipFill>
          <a:blip r:embed="rId4"/>
          <a:srcRect l="3074" r="3084" b="16050"/>
          <a:stretch>
            <a:fillRect/>
          </a:stretch>
        </p:blipFill>
        <p:spPr>
          <a:xfrm>
            <a:off x="5767070" y="4104640"/>
            <a:ext cx="5052695" cy="2265045"/>
          </a:xfrm>
          <a:prstGeom prst="rect">
            <a:avLst/>
          </a:prstGeom>
          <a:noFill/>
          <a:ln w="9525">
            <a:noFill/>
          </a:ln>
        </p:spPr>
      </p:pic>
      <p:sp>
        <p:nvSpPr>
          <p:cNvPr id="5" name="TextBox 6"/>
          <p:cNvSpPr txBox="1"/>
          <p:nvPr>
            <p:custDataLst>
              <p:tags r:id="rId5"/>
            </p:custDataLst>
          </p:nvPr>
        </p:nvSpPr>
        <p:spPr>
          <a:xfrm>
            <a:off x="1442720" y="4360545"/>
            <a:ext cx="4194810" cy="1753235"/>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这类问题网贷平台的层出不穷，从表明看是平台自身风险管理失败的结果，但就深层次原因来看却是P2P网贷平台内部控制的不健全所导致。</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4">
                                            <p:txEl>
                                              <p:pRg st="0" end="0"/>
                                            </p:txEl>
                                          </p:spTgt>
                                        </p:tgtEl>
                                      </p:cBhvr>
                                    </p:animEffect>
                                  </p:childTnLst>
                                </p:cTn>
                              </p:par>
                              <p:par>
                                <p:cTn id="9" presetID="1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p:tgtEl>
                                          <p:spTgt spid="7"/>
                                        </p:tgtEl>
                                        <p:attrNameLst>
                                          <p:attrName>ppt_y</p:attrName>
                                        </p:attrNameLst>
                                      </p:cBhvr>
                                      <p:tavLst>
                                        <p:tav tm="0">
                                          <p:val>
                                            <p:strVal val="#ppt_y+#ppt_h*1.125000"/>
                                          </p:val>
                                        </p:tav>
                                        <p:tav tm="100000">
                                          <p:val>
                                            <p:strVal val="#ppt_y"/>
                                          </p:val>
                                        </p:tav>
                                      </p:tavLst>
                                    </p:anim>
                                    <p:animEffect transition="in" filter="wipe(up)">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additive="base">
                                        <p:cTn id="1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anim calcmode="lin" valueType="num">
                                      <p:cBhvr additive="base">
                                        <p:cTn id="23"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24"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7" grpId="0" bldLvl="0" animBg="1"/>
      <p:bldP spid="3" grpId="0" uiExpand="1" build="p"/>
      <p:bldP spid="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矩形 6"/>
          <p:cNvSpPr/>
          <p:nvPr>
            <p:custDataLst>
              <p:tags r:id="rId1"/>
            </p:custDataLst>
          </p:nvPr>
        </p:nvSpPr>
        <p:spPr>
          <a:xfrm>
            <a:off x="922973" y="969645"/>
            <a:ext cx="10346055" cy="123253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2" name="标题 1"/>
          <p:cNvSpPr>
            <a:spLocks noGrp="1"/>
          </p:cNvSpPr>
          <p:nvPr>
            <p:ph type="title"/>
          </p:nvPr>
        </p:nvSpPr>
        <p:spPr/>
        <p:txBody>
          <a:bodyPr/>
          <a:p>
            <a:r>
              <a:rPr lang="zh-CN" altLang="en-US"/>
              <a:t>一、P2P产生的起源</a:t>
            </a:r>
            <a:endParaRPr lang="zh-CN" altLang="en-US"/>
          </a:p>
        </p:txBody>
      </p:sp>
      <p:sp>
        <p:nvSpPr>
          <p:cNvPr id="4" name="TextBox 6"/>
          <p:cNvSpPr txBox="1"/>
          <p:nvPr>
            <p:custDataLst>
              <p:tags r:id="rId2"/>
            </p:custDataLst>
          </p:nvPr>
        </p:nvSpPr>
        <p:spPr>
          <a:xfrm>
            <a:off x="1525905" y="1125220"/>
            <a:ext cx="9140190" cy="922020"/>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根据网贷之家数据显示，截止2019年11月11日，全国只有262家网络小额贷款公司获得批准设立资格，获得网络小额贷款牌照的更是少数。</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3" name="TextBox 6"/>
          <p:cNvSpPr txBox="1"/>
          <p:nvPr>
            <p:custDataLst>
              <p:tags r:id="rId3"/>
            </p:custDataLst>
          </p:nvPr>
        </p:nvSpPr>
        <p:spPr>
          <a:xfrm>
            <a:off x="1525905" y="2418080"/>
            <a:ext cx="5464810" cy="4087495"/>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所有P2P网贷平台中仅有21家属于正常运营。这意味着大量P2P网络借贷公司实际上属于违规放贷，并不具备放贷资格。</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同时，P2P网络借贷平台通过自担保和债权转让，吸收了大量公众存款，然后通过自行确定的高额利率向借款人发放，赚取高额利差，构成非法放贷。</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由于P2P网络借贷业务的不规范以及监管缺位，高利贷、暴力催收、套路贷频发，严重破坏了社会和金融秩序的稳定。</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114" name="图片 113"/>
          <p:cNvPicPr/>
          <p:nvPr/>
        </p:nvPicPr>
        <p:blipFill>
          <a:blip r:embed="rId4"/>
          <a:stretch>
            <a:fillRect/>
          </a:stretch>
        </p:blipFill>
        <p:spPr>
          <a:xfrm>
            <a:off x="7287260" y="3333750"/>
            <a:ext cx="3982085" cy="2809240"/>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4">
                                            <p:txEl>
                                              <p:pRg st="0" end="0"/>
                                            </p:txEl>
                                          </p:spTgt>
                                        </p:tgtEl>
                                      </p:cBhvr>
                                    </p:animEffect>
                                  </p:childTnLst>
                                </p:cTn>
                              </p:par>
                              <p:par>
                                <p:cTn id="9" presetID="22" presetClass="entr" presetSubtype="2"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right)">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12" presetClass="entr" presetSubtype="4"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additive="base">
                                        <p:cTn id="16"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2" presetClass="entr" presetSubtype="4"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additive="base">
                                        <p:cTn id="28"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7" grpId="0" bldLvl="0" animBg="1"/>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8" name="图片 7" descr="未标题-1"/>
          <p:cNvPicPr>
            <a:picLocks noChangeAspect="1"/>
          </p:cNvPicPr>
          <p:nvPr/>
        </p:nvPicPr>
        <p:blipFill>
          <a:blip r:embed="rId1"/>
          <a:stretch>
            <a:fillRect/>
          </a:stretch>
        </p:blipFill>
        <p:spPr>
          <a:xfrm>
            <a:off x="6459855" y="2477770"/>
            <a:ext cx="5319395" cy="3675380"/>
          </a:xfrm>
          <a:prstGeom prst="rect">
            <a:avLst/>
          </a:prstGeom>
        </p:spPr>
      </p:pic>
      <p:sp>
        <p:nvSpPr>
          <p:cNvPr id="7" name="矩形 6"/>
          <p:cNvSpPr/>
          <p:nvPr>
            <p:custDataLst>
              <p:tags r:id="rId2"/>
            </p:custDataLst>
          </p:nvPr>
        </p:nvSpPr>
        <p:spPr>
          <a:xfrm>
            <a:off x="958215" y="1132205"/>
            <a:ext cx="10346055" cy="79883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2" name="标题 1"/>
          <p:cNvSpPr>
            <a:spLocks noGrp="1"/>
          </p:cNvSpPr>
          <p:nvPr>
            <p:ph type="title"/>
          </p:nvPr>
        </p:nvSpPr>
        <p:spPr/>
        <p:txBody>
          <a:bodyPr/>
          <a:p>
            <a:r>
              <a:rPr lang="zh-CN" altLang="en-US"/>
              <a:t>一、P2P产生的起源</a:t>
            </a:r>
            <a:endParaRPr lang="zh-CN" altLang="en-US"/>
          </a:p>
        </p:txBody>
      </p:sp>
      <p:sp>
        <p:nvSpPr>
          <p:cNvPr id="4" name="TextBox 6"/>
          <p:cNvSpPr txBox="1"/>
          <p:nvPr>
            <p:custDataLst>
              <p:tags r:id="rId3"/>
            </p:custDataLst>
          </p:nvPr>
        </p:nvSpPr>
        <p:spPr>
          <a:xfrm>
            <a:off x="1525905" y="1287780"/>
            <a:ext cx="9140190" cy="506730"/>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网络借贷乱象丛生，大规模暴雷事件频发。</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3" name="TextBox 6"/>
          <p:cNvSpPr txBox="1"/>
          <p:nvPr>
            <p:custDataLst>
              <p:tags r:id="rId4"/>
            </p:custDataLst>
          </p:nvPr>
        </p:nvSpPr>
        <p:spPr>
          <a:xfrm>
            <a:off x="1525905" y="2272030"/>
            <a:ext cx="5073015" cy="4087495"/>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在强监管下，P2P网络借贷平台由高峰时期的5000多家。监管部门在加速清退网贷机构的同时，也为部分实力强劲的P2P网贷平台的转型指明了出路。</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目前，转型为网络小额贷款公司是P2P网络借贷平台的最佳选择。</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2019年发布的《关于网络借贷信息中介机构转型为小额贷款公司试点的指导意见》，为网贷机构转型为小额贷款公司提供了依据。</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left)">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additive="base">
                                        <p:cTn id="21"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additive="base">
                                        <p:cTn id="27"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7" grpId="0" bldLvl="0" animBg="1"/>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矩形 6"/>
          <p:cNvSpPr/>
          <p:nvPr>
            <p:custDataLst>
              <p:tags r:id="rId1"/>
            </p:custDataLst>
          </p:nvPr>
        </p:nvSpPr>
        <p:spPr>
          <a:xfrm>
            <a:off x="958215" y="1132205"/>
            <a:ext cx="10346055" cy="123253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2" name="标题 1"/>
          <p:cNvSpPr>
            <a:spLocks noGrp="1"/>
          </p:cNvSpPr>
          <p:nvPr>
            <p:ph type="title"/>
          </p:nvPr>
        </p:nvSpPr>
        <p:spPr/>
        <p:txBody>
          <a:bodyPr/>
          <a:p>
            <a:r>
              <a:rPr lang="zh-CN" altLang="en-US"/>
              <a:t>一、P2P产生的起源</a:t>
            </a:r>
            <a:endParaRPr lang="zh-CN" altLang="en-US"/>
          </a:p>
        </p:txBody>
      </p:sp>
      <p:sp>
        <p:nvSpPr>
          <p:cNvPr id="4" name="TextBox 6"/>
          <p:cNvSpPr txBox="1"/>
          <p:nvPr>
            <p:custDataLst>
              <p:tags r:id="rId2"/>
            </p:custDataLst>
          </p:nvPr>
        </p:nvSpPr>
        <p:spPr>
          <a:xfrm>
            <a:off x="1525905" y="1287780"/>
            <a:ext cx="9140190" cy="922020"/>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网络小额贷款公司只提供贷款服务而不存款的特点，可以基本解决P2P网络借贷非法集资问题。</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3" name="TextBox 6"/>
          <p:cNvSpPr txBox="1"/>
          <p:nvPr>
            <p:custDataLst>
              <p:tags r:id="rId3"/>
            </p:custDataLst>
          </p:nvPr>
        </p:nvSpPr>
        <p:spPr>
          <a:xfrm>
            <a:off x="958215" y="2675890"/>
            <a:ext cx="5320665" cy="3543300"/>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同时，随着《网络小额贷款暂行管理办法》以及《关于审理民间借贷案件适用法律若干问题的规定》的颁布，非法放贷中变相高利、信息披露不全面、暴力催收等问题得以规制。</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然而，网络小额贷款监管中仍存在着监管不足和监管过度等问题，既不利于网络借贷的转型，也不利于网络小额贷款的健康发展。因此，需对上述问题予以关注。</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115" name="图片 114"/>
          <p:cNvPicPr/>
          <p:nvPr/>
        </p:nvPicPr>
        <p:blipFill>
          <a:blip r:embed="rId4"/>
          <a:stretch>
            <a:fillRect/>
          </a:stretch>
        </p:blipFill>
        <p:spPr>
          <a:xfrm>
            <a:off x="6469380" y="2861945"/>
            <a:ext cx="4834890" cy="3170555"/>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4">
                                            <p:txEl>
                                              <p:pRg st="0" end="0"/>
                                            </p:txEl>
                                          </p:spTgt>
                                        </p:tgtEl>
                                      </p:cBhvr>
                                    </p:animEffect>
                                  </p:childTnLst>
                                </p:cTn>
                              </p:par>
                              <p:par>
                                <p:cTn id="9" presetID="1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p:tgtEl>
                                          <p:spTgt spid="7"/>
                                        </p:tgtEl>
                                        <p:attrNameLst>
                                          <p:attrName>ppt_y</p:attrName>
                                        </p:attrNameLst>
                                      </p:cBhvr>
                                      <p:tavLst>
                                        <p:tav tm="0">
                                          <p:val>
                                            <p:strVal val="#ppt_y+#ppt_h*1.125000"/>
                                          </p:val>
                                        </p:tav>
                                        <p:tav tm="100000">
                                          <p:val>
                                            <p:strVal val="#ppt_y"/>
                                          </p:val>
                                        </p:tav>
                                      </p:tavLst>
                                    </p:anim>
                                    <p:animEffect transition="in" filter="wipe(up)">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additive="base">
                                        <p:cTn id="1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additive="base">
                                        <p:cTn id="2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24"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7" grpId="0" bldLvl="0" animBg="1"/>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矩形 6"/>
          <p:cNvSpPr/>
          <p:nvPr>
            <p:custDataLst>
              <p:tags r:id="rId1"/>
            </p:custDataLst>
          </p:nvPr>
        </p:nvSpPr>
        <p:spPr>
          <a:xfrm>
            <a:off x="7038340" y="1132205"/>
            <a:ext cx="4317365" cy="534098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2" name="标题 1"/>
          <p:cNvSpPr>
            <a:spLocks noGrp="1"/>
          </p:cNvSpPr>
          <p:nvPr>
            <p:ph type="title"/>
          </p:nvPr>
        </p:nvSpPr>
        <p:spPr/>
        <p:txBody>
          <a:bodyPr/>
          <a:p>
            <a:r>
              <a:rPr lang="zh-CN" altLang="en-US"/>
              <a:t>一、P2P产生的起源</a:t>
            </a:r>
            <a:endParaRPr lang="zh-CN" altLang="en-US"/>
          </a:p>
        </p:txBody>
      </p:sp>
      <p:sp>
        <p:nvSpPr>
          <p:cNvPr id="3" name="TextBox 6"/>
          <p:cNvSpPr txBox="1"/>
          <p:nvPr>
            <p:custDataLst>
              <p:tags r:id="rId2"/>
            </p:custDataLst>
          </p:nvPr>
        </p:nvSpPr>
        <p:spPr>
          <a:xfrm>
            <a:off x="793115" y="1644015"/>
            <a:ext cx="5464810" cy="4087495"/>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不久前，银监会年中工作座谈会对监管给予了定调：将以“严紧硬”取代“宽松软”。监管政策已经有从“政策引导”、“底线监管”走向“行政手段”、“硬性指标监管”的趋势，从政策变化来看，P2P网贷行业进入强监管新时代。</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截止2020年11月中旬，互联网金融风险大幅压降，全国实际运营的P2P网贷机构由高峰时期的约5000家，我们逐渐压降，到今年11月中旬完全归零。</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至此，P2P在中国退出历史舞台。下图</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6" name="图片 6"/>
          <p:cNvPicPr>
            <a:picLocks noChangeAspect="1"/>
          </p:cNvPicPr>
          <p:nvPr/>
        </p:nvPicPr>
        <p:blipFill>
          <a:blip r:embed="rId3"/>
          <a:srcRect/>
          <a:stretch>
            <a:fillRect/>
          </a:stretch>
        </p:blipFill>
        <p:spPr>
          <a:xfrm>
            <a:off x="6622097" y="2009140"/>
            <a:ext cx="5149850" cy="3587750"/>
          </a:xfrm>
          <a:prstGeom prst="rect">
            <a:avLst/>
          </a:prstGeom>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42" fill="hold" grpId="1"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Horizontal)">
                                      <p:cBhvr>
                                        <p:cTn id="7" dur="500"/>
                                        <p:tgtEl>
                                          <p:spTgt spid="7"/>
                                        </p:tgtEl>
                                      </p:cBhvr>
                                    </p:animEffect>
                                  </p:childTnLst>
                                </p:cTn>
                              </p:par>
                              <p:par>
                                <p:cTn id="8" presetID="16" presetClass="entr" presetSubtype="42"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outHorizont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additive="base">
                                        <p:cTn id="21"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additive="base">
                                        <p:cTn id="27"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7"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nvSpPr>
        <p:spPr>
          <a:xfrm>
            <a:off x="1353" y="600"/>
            <a:ext cx="6879636" cy="6879636"/>
          </a:xfrm>
          <a:prstGeom prst="rtTriangle">
            <a:avLst/>
          </a:prstGeom>
          <a:blipFill dpi="0" rotWithShape="1">
            <a:blip r:embed="rId1"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3" name="任意多边形 2"/>
          <p:cNvSpPr/>
          <p:nvPr>
            <p:custDataLst>
              <p:tags r:id="rId2"/>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6" name="文本框 5"/>
          <p:cNvSpPr txBox="1"/>
          <p:nvPr/>
        </p:nvSpPr>
        <p:spPr>
          <a:xfrm>
            <a:off x="5423783" y="2272061"/>
            <a:ext cx="6229850" cy="2306955"/>
          </a:xfrm>
          <a:prstGeom prst="rect">
            <a:avLst/>
          </a:prstGeom>
          <a:noFill/>
        </p:spPr>
        <p:txBody>
          <a:bodyPr wrap="square" rtlCol="0">
            <a:spAutoFit/>
          </a:bodyPr>
          <a:lstStyle/>
          <a:p>
            <a:pPr algn="ctr"/>
            <a:r>
              <a:rPr kumimoji="1" lang="zh-CN" altLang="en-US" sz="7200" b="1" dirty="0" smtClean="0">
                <a:solidFill>
                  <a:prstClr val="white">
                    <a:lumMod val="50000"/>
                  </a:prstClr>
                </a:solidFill>
                <a:cs typeface="+mn-ea"/>
                <a:sym typeface="+mn-lt"/>
              </a:rPr>
              <a:t>感谢观看 </a:t>
            </a:r>
            <a:r>
              <a:rPr kumimoji="1" lang="en-US" altLang="zh-CN" sz="7200" b="1" dirty="0" smtClean="0">
                <a:solidFill>
                  <a:prstClr val="white">
                    <a:lumMod val="50000"/>
                  </a:prstClr>
                </a:solidFill>
                <a:cs typeface="+mn-ea"/>
                <a:sym typeface="+mn-lt"/>
              </a:rPr>
              <a:t>THANK YOU!</a:t>
            </a:r>
            <a:endParaRPr kumimoji="1" lang="en-US" altLang="zh-CN" sz="7200" b="1" dirty="0" smtClean="0">
              <a:solidFill>
                <a:prstClr val="white">
                  <a:lumMod val="50000"/>
                </a:prstClr>
              </a:solidFill>
              <a:cs typeface="+mn-ea"/>
              <a:sym typeface="+mn-lt"/>
            </a:endParaRPr>
          </a:p>
        </p:txBody>
      </p:sp>
      <p:sp>
        <p:nvSpPr>
          <p:cNvPr id="9" name="文本框 8"/>
          <p:cNvSpPr txBox="1"/>
          <p:nvPr/>
        </p:nvSpPr>
        <p:spPr>
          <a:xfrm rot="2648766">
            <a:off x="963533" y="1860942"/>
            <a:ext cx="4992812" cy="748030"/>
          </a:xfrm>
          <a:prstGeom prst="rect">
            <a:avLst/>
          </a:prstGeom>
          <a:noFill/>
        </p:spPr>
        <p:txBody>
          <a:bodyPr wrap="square" rtlCol="0">
            <a:spAutoFit/>
          </a:bodyPr>
          <a:lstStyle/>
          <a:p>
            <a:r>
              <a:rPr kumimoji="1" lang="en-US" altLang="zh-CN" sz="4265" dirty="0">
                <a:solidFill>
                  <a:schemeClr val="accent1"/>
                </a:solidFill>
                <a:latin typeface="Agency FB" panose="020B0503020202020204" pitchFamily="34" charset="0"/>
                <a:cs typeface="+mn-ea"/>
                <a:sym typeface="+mn-lt"/>
              </a:rPr>
              <a:t>BUSINESS POWERPOINT</a:t>
            </a:r>
            <a:endParaRPr kumimoji="1" lang="en-US" altLang="zh-CN" sz="4265" dirty="0">
              <a:solidFill>
                <a:schemeClr val="accent1"/>
              </a:solidFill>
              <a:latin typeface="Agency FB" panose="020B0503020202020204" pitchFamily="34" charset="0"/>
              <a:cs typeface="+mn-ea"/>
              <a:sym typeface="+mn-lt"/>
            </a:endParaRPr>
          </a:p>
        </p:txBody>
      </p:sp>
      <p:sp>
        <p:nvSpPr>
          <p:cNvPr id="12" name="直角三角形 11"/>
          <p:cNvSpPr/>
          <p:nvPr/>
        </p:nvSpPr>
        <p:spPr>
          <a:xfrm flipH="1">
            <a:off x="9655285"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rgbClr val="DBEFF9">
                  <a:lumMod val="25000"/>
                </a:srgb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tags/tag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1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3.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1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7.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18.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20.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2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3.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2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6.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2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8.xml><?xml version="1.0" encoding="utf-8"?>
<p:tagLst xmlns:p="http://schemas.openxmlformats.org/presentationml/2006/main">
  <p:tag name="KSO_WM_UNIT_FILL_FORE_SCHEMECOLOR_INDEX_BRIGHTNESS" val="0"/>
  <p:tag name="KSO_WM_UNIT_FILL_FORE_SCHEMECOLOR_INDEX" val="16"/>
  <p:tag name="KSO_WM_UNIT_FILL_TYPE" val="1"/>
</p:tagLst>
</file>

<file path=ppt/tags/tag29.xml><?xml version="1.0" encoding="utf-8"?>
<p:tagLst xmlns:p="http://schemas.openxmlformats.org/presentationml/2006/main">
  <p:tag name="KSO_WPP_MARK_KEY" val="5e315dde-292e-4664-9c8f-55077c1bd36c"/>
  <p:tag name="COMMONDATA" val="eyJoZGlkIjoiOTRiYWY2ZDYxOTM2OTVmOTUwNjYxNzhkNWNmYTNiNjcifQ=="/>
</p:tagLst>
</file>

<file path=ppt/tags/tag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5.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6.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7.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8.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9.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heme/theme1.xml><?xml version="1.0" encoding="utf-8"?>
<a:theme xmlns:a="http://schemas.openxmlformats.org/drawingml/2006/main" name="第一PPT，www.1ppt.com">
  <a:themeElements>
    <a:clrScheme name="自定义 2">
      <a:dk1>
        <a:sysClr val="windowText" lastClr="000000"/>
      </a:dk1>
      <a:lt1>
        <a:sysClr val="window" lastClr="FFFFFF"/>
      </a:lt1>
      <a:dk2>
        <a:srgbClr val="17406D"/>
      </a:dk2>
      <a:lt2>
        <a:srgbClr val="DBEFF9"/>
      </a:lt2>
      <a:accent1>
        <a:srgbClr val="43536A"/>
      </a:accent1>
      <a:accent2>
        <a:srgbClr val="7F7F7F"/>
      </a:accent2>
      <a:accent3>
        <a:srgbClr val="43536A"/>
      </a:accent3>
      <a:accent4>
        <a:srgbClr val="7F7F7F"/>
      </a:accent4>
      <a:accent5>
        <a:srgbClr val="43536A"/>
      </a:accent5>
      <a:accent6>
        <a:srgbClr val="7F7F7F"/>
      </a:accent6>
      <a:hlink>
        <a:srgbClr val="F49100"/>
      </a:hlink>
      <a:folHlink>
        <a:srgbClr val="85DFD0"/>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第一PPT，www.1ppt.com">
  <a:themeElements>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1636</Words>
  <Application>WPS 演示</Application>
  <PresentationFormat>全屏显示(16:9)</PresentationFormat>
  <Paragraphs>64</Paragraphs>
  <Slides>9</Slides>
  <Notes>16</Notes>
  <HiddenSlides>0</HiddenSlides>
  <MMClips>0</MMClips>
  <ScaleCrop>false</ScaleCrop>
  <HeadingPairs>
    <vt:vector size="6" baseType="variant">
      <vt:variant>
        <vt:lpstr>已用的字体</vt:lpstr>
      </vt:variant>
      <vt:variant>
        <vt:i4>14</vt:i4>
      </vt:variant>
      <vt:variant>
        <vt:lpstr>主题</vt:lpstr>
      </vt:variant>
      <vt:variant>
        <vt:i4>2</vt:i4>
      </vt:variant>
      <vt:variant>
        <vt:lpstr>幻灯片标题</vt:lpstr>
      </vt:variant>
      <vt:variant>
        <vt:i4>9</vt:i4>
      </vt:variant>
    </vt:vector>
  </HeadingPairs>
  <TitlesOfParts>
    <vt:vector size="25" baseType="lpstr">
      <vt:lpstr>Arial</vt:lpstr>
      <vt:lpstr>宋体</vt:lpstr>
      <vt:lpstr>Wingdings</vt:lpstr>
      <vt:lpstr>Calibri</vt:lpstr>
      <vt:lpstr>Agency FB</vt:lpstr>
      <vt:lpstr>Trebuchet MS</vt:lpstr>
      <vt:lpstr>方正正黑简体</vt:lpstr>
      <vt:lpstr>黑体</vt:lpstr>
      <vt:lpstr>Calibri</vt:lpstr>
      <vt:lpstr>微软雅黑</vt:lpstr>
      <vt:lpstr>Times New Roman</vt:lpstr>
      <vt:lpstr>Wingdings</vt:lpstr>
      <vt:lpstr>Arial Unicode MS</vt:lpstr>
      <vt:lpstr>等线</vt:lpstr>
      <vt:lpstr>第一PPT，www.1ppt.com</vt:lpstr>
      <vt:lpstr>1_第一PPT，www.1ppt.com</vt:lpstr>
      <vt:lpstr>PowerPoint 演示文稿</vt:lpstr>
      <vt:lpstr>一、P2P产生的起源</vt:lpstr>
      <vt:lpstr>一、P2P产生的起源</vt:lpstr>
      <vt:lpstr>一、P2P产生的起源</vt:lpstr>
      <vt:lpstr>一、P2P产生的起源</vt:lpstr>
      <vt:lpstr>一、P2P产生的起源</vt:lpstr>
      <vt:lpstr>一、P2P产生的起源</vt:lpstr>
      <vt:lpstr>一、P2P产生的起源</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欧美商务</dc:title>
  <dc:creator>第一PPT</dc:creator>
  <cp:keywords>www.1ppt.com</cp:keywords>
  <dc:description>www.1ppt.com</dc:description>
  <cp:lastModifiedBy>小刘</cp:lastModifiedBy>
  <cp:revision>776</cp:revision>
  <dcterms:created xsi:type="dcterms:W3CDTF">2017-03-04T06:55:00Z</dcterms:created>
  <dcterms:modified xsi:type="dcterms:W3CDTF">2023-06-08T03:32:56Z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A8735FB0CB41429B83A7E6362D6C8A26</vt:lpwstr>
  </property>
  <property fmtid="{D5CDD505-2E9C-101B-9397-08002B2CF9AE}" pid="3" name="KSOProductBuildVer">
    <vt:lpwstr>2052-11.1.0.14309</vt:lpwstr>
  </property>
</Properties>
</file>