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3"/>
  </p:sldMasterIdLst>
  <p:notesMasterIdLst>
    <p:notesMasterId r:id="rId5"/>
  </p:notesMasterIdLst>
  <p:sldIdLst>
    <p:sldId id="423" r:id="rId4"/>
    <p:sldId id="591" r:id="rId6"/>
    <p:sldId id="608" r:id="rId7"/>
    <p:sldId id="609" r:id="rId8"/>
    <p:sldId id="610" r:id="rId9"/>
    <p:sldId id="611" r:id="rId10"/>
    <p:sldId id="612" r:id="rId11"/>
    <p:sldId id="363" r:id="rId12"/>
  </p:sldIdLst>
  <p:sldSz cx="12192635" cy="6858000"/>
  <p:notesSz cx="6858000" cy="9144000"/>
  <p:custDataLst>
    <p:tags r:id="rId17"/>
  </p:custDataLst>
  <p:defaultText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59" userDrawn="1">
          <p15:clr>
            <a:srgbClr val="A4A3A4"/>
          </p15:clr>
        </p15:guide>
        <p15:guide id="2" pos="3935"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EAEEF2"/>
    <a:srgbClr val="FFFFFF"/>
    <a:srgbClr val="2B4663"/>
    <a:srgbClr val="61849B"/>
    <a:srgbClr val="526580"/>
    <a:srgbClr val="323F4B"/>
    <a:srgbClr val="00B6A5"/>
    <a:srgbClr val="43536A"/>
    <a:srgbClr val="F9FAFB"/>
    <a:srgbClr val="DBEFF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72" autoAdjust="0"/>
    <p:restoredTop sz="94662" autoAdjust="0"/>
  </p:normalViewPr>
  <p:slideViewPr>
    <p:cSldViewPr snapToGrid="0">
      <p:cViewPr>
        <p:scale>
          <a:sx n="66" d="100"/>
          <a:sy n="66" d="100"/>
        </p:scale>
        <p:origin x="-432" y="-1626"/>
      </p:cViewPr>
      <p:guideLst>
        <p:guide orient="horz" pos="2159"/>
        <p:guide pos="3935"/>
      </p:guideLst>
    </p:cSldViewPr>
  </p:slideViewPr>
  <p:outlineViewPr>
    <p:cViewPr>
      <p:scale>
        <a:sx n="33" d="100"/>
        <a:sy n="33" d="100"/>
      </p:scale>
      <p:origin x="0" y="0"/>
    </p:cViewPr>
  </p:outlineViewPr>
  <p:notesTextViewPr>
    <p:cViewPr>
      <p:scale>
        <a:sx n="1" d="1"/>
        <a:sy n="1" d="1"/>
      </p:scale>
      <p:origin x="0" y="0"/>
    </p:cViewPr>
  </p:notesTextViewPr>
  <p:sorterViewPr>
    <p:cViewPr>
      <p:scale>
        <a:sx n="186" d="100"/>
        <a:sy n="186"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slide" Target="slides/slide4.xml"/><Relationship Id="rId7" Type="http://schemas.openxmlformats.org/officeDocument/2006/relationships/slide" Target="slides/slide3.xml"/><Relationship Id="rId6" Type="http://schemas.openxmlformats.org/officeDocument/2006/relationships/slide" Target="slides/slide2.xml"/><Relationship Id="rId5" Type="http://schemas.openxmlformats.org/officeDocument/2006/relationships/notesMaster" Target="notesMasters/notesMaster1.xml"/><Relationship Id="rId4" Type="http://schemas.openxmlformats.org/officeDocument/2006/relationships/slide" Target="slides/slide1.xml"/><Relationship Id="rId3" Type="http://schemas.openxmlformats.org/officeDocument/2006/relationships/slideMaster" Target="slideMasters/slideMaster2.xml"/><Relationship Id="rId2" Type="http://schemas.openxmlformats.org/officeDocument/2006/relationships/theme" Target="theme/theme1.xml"/><Relationship Id="rId17" Type="http://schemas.openxmlformats.org/officeDocument/2006/relationships/tags" Target="tags/tag24.xml"/><Relationship Id="rId16" Type="http://schemas.openxmlformats.org/officeDocument/2006/relationships/commentAuthors" Target="commentAuthors.xml"/><Relationship Id="rId15" Type="http://schemas.openxmlformats.org/officeDocument/2006/relationships/tableStyles" Target="tableStyles.xml"/><Relationship Id="rId14" Type="http://schemas.openxmlformats.org/officeDocument/2006/relationships/viewProps" Target="viewProps.xml"/><Relationship Id="rId13" Type="http://schemas.openxmlformats.org/officeDocument/2006/relationships/presProps" Target="presProps.xml"/><Relationship Id="rId12" Type="http://schemas.openxmlformats.org/officeDocument/2006/relationships/slide" Target="slides/slide8.xml"/><Relationship Id="rId11" Type="http://schemas.openxmlformats.org/officeDocument/2006/relationships/slide" Target="slides/slide7.xml"/><Relationship Id="rId10" Type="http://schemas.openxmlformats.org/officeDocument/2006/relationships/slide" Target="slides/slide6.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4E8BE76-29C8-41AB-8544-889D89FA4F96}"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530" y="1143000"/>
            <a:ext cx="548694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93AD677-048F-409F-AACD-0A0B5EF61C8C}"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幻灯片图像占位符 1"/>
          <p:cNvSpPr>
            <a:spLocks noGrp="1" noRot="1" noChangeAspect="1" noTextEdit="1"/>
          </p:cNvSpPr>
          <p:nvPr>
            <p:ph type="sldImg"/>
          </p:nvPr>
        </p:nvSpPr>
        <p:spPr bwMode="auto">
          <a:xfrm>
            <a:off x="380700" y="685800"/>
            <a:ext cx="6096600" cy="3429000"/>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12291"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zh-CN" altLang="en-US" smtClean="0"/>
          </a:p>
        </p:txBody>
      </p:sp>
      <p:sp>
        <p:nvSpPr>
          <p:cNvPr id="12292"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300">
                <a:solidFill>
                  <a:schemeClr val="tx1"/>
                </a:solidFill>
                <a:latin typeface="方正正黑简体" panose="02000000000000000000" pitchFamily="2" charset="-122"/>
                <a:ea typeface="方正正黑简体" panose="02000000000000000000" pitchFamily="2" charset="-122"/>
              </a:defRPr>
            </a:lvl1pPr>
            <a:lvl2pPr marL="742950" indent="-285750">
              <a:defRPr sz="1300">
                <a:solidFill>
                  <a:schemeClr val="tx1"/>
                </a:solidFill>
                <a:latin typeface="方正正黑简体" panose="02000000000000000000" pitchFamily="2" charset="-122"/>
                <a:ea typeface="方正正黑简体" panose="02000000000000000000" pitchFamily="2" charset="-122"/>
              </a:defRPr>
            </a:lvl2pPr>
            <a:lvl3pPr marL="1143000" indent="-228600">
              <a:defRPr sz="1300">
                <a:solidFill>
                  <a:schemeClr val="tx1"/>
                </a:solidFill>
                <a:latin typeface="方正正黑简体" panose="02000000000000000000" pitchFamily="2" charset="-122"/>
                <a:ea typeface="方正正黑简体" panose="02000000000000000000" pitchFamily="2" charset="-122"/>
              </a:defRPr>
            </a:lvl3pPr>
            <a:lvl4pPr marL="1600200" indent="-228600">
              <a:defRPr sz="1300">
                <a:solidFill>
                  <a:schemeClr val="tx1"/>
                </a:solidFill>
                <a:latin typeface="方正正黑简体" panose="02000000000000000000" pitchFamily="2" charset="-122"/>
                <a:ea typeface="方正正黑简体" panose="02000000000000000000" pitchFamily="2" charset="-122"/>
              </a:defRPr>
            </a:lvl4pPr>
            <a:lvl5pPr marL="2057400" indent="-228600">
              <a:defRPr sz="1300">
                <a:solidFill>
                  <a:schemeClr val="tx1"/>
                </a:solidFill>
                <a:latin typeface="方正正黑简体" panose="02000000000000000000" pitchFamily="2" charset="-122"/>
                <a:ea typeface="方正正黑简体" panose="02000000000000000000" pitchFamily="2" charset="-122"/>
              </a:defRPr>
            </a:lvl5pPr>
            <a:lvl6pPr marL="25146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6pPr>
            <a:lvl7pPr marL="29718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7pPr>
            <a:lvl8pPr marL="34290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8pPr>
            <a:lvl9pPr marL="38862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9pPr>
          </a:lstStyle>
          <a:p>
            <a:fld id="{8E734D7E-DDC1-43BA-BA84-4A1CFE3D3418}" type="slidenum">
              <a:rPr lang="zh-CN" altLang="en-US" sz="1200">
                <a:latin typeface="Calibri" panose="020F0502020204030204" pitchFamily="34" charset="0"/>
                <a:ea typeface="宋体" panose="02010600030101010101" pitchFamily="2" charset="-122"/>
              </a:rPr>
            </a:fld>
            <a:endParaRPr lang="zh-CN" altLang="en-US" sz="1200">
              <a:latin typeface="Calibri" panose="020F0502020204030204" pitchFamily="34" charset="0"/>
              <a:ea typeface="宋体" panose="02010600030101010101" pitchFamily="2" charset="-122"/>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幻灯片图像占位符 1"/>
          <p:cNvSpPr>
            <a:spLocks noGrp="1" noRot="1" noChangeAspect="1" noTextEdit="1"/>
          </p:cNvSpPr>
          <p:nvPr>
            <p:ph type="sldImg"/>
          </p:nvPr>
        </p:nvSpPr>
        <p:spPr bwMode="auto">
          <a:xfrm>
            <a:off x="380700" y="685800"/>
            <a:ext cx="6096600" cy="3429000"/>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12291"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zh-CN" altLang="en-US" smtClean="0"/>
          </a:p>
        </p:txBody>
      </p:sp>
      <p:sp>
        <p:nvSpPr>
          <p:cNvPr id="12292"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300">
                <a:solidFill>
                  <a:schemeClr val="tx1"/>
                </a:solidFill>
                <a:latin typeface="方正正黑简体" panose="02000000000000000000" pitchFamily="2" charset="-122"/>
                <a:ea typeface="方正正黑简体" panose="02000000000000000000" pitchFamily="2" charset="-122"/>
              </a:defRPr>
            </a:lvl1pPr>
            <a:lvl2pPr marL="742950" indent="-285750">
              <a:defRPr sz="1300">
                <a:solidFill>
                  <a:schemeClr val="tx1"/>
                </a:solidFill>
                <a:latin typeface="方正正黑简体" panose="02000000000000000000" pitchFamily="2" charset="-122"/>
                <a:ea typeface="方正正黑简体" panose="02000000000000000000" pitchFamily="2" charset="-122"/>
              </a:defRPr>
            </a:lvl2pPr>
            <a:lvl3pPr marL="1143000" indent="-228600">
              <a:defRPr sz="1300">
                <a:solidFill>
                  <a:schemeClr val="tx1"/>
                </a:solidFill>
                <a:latin typeface="方正正黑简体" panose="02000000000000000000" pitchFamily="2" charset="-122"/>
                <a:ea typeface="方正正黑简体" panose="02000000000000000000" pitchFamily="2" charset="-122"/>
              </a:defRPr>
            </a:lvl3pPr>
            <a:lvl4pPr marL="1600200" indent="-228600">
              <a:defRPr sz="1300">
                <a:solidFill>
                  <a:schemeClr val="tx1"/>
                </a:solidFill>
                <a:latin typeface="方正正黑简体" panose="02000000000000000000" pitchFamily="2" charset="-122"/>
                <a:ea typeface="方正正黑简体" panose="02000000000000000000" pitchFamily="2" charset="-122"/>
              </a:defRPr>
            </a:lvl4pPr>
            <a:lvl5pPr marL="2057400" indent="-228600">
              <a:defRPr sz="1300">
                <a:solidFill>
                  <a:schemeClr val="tx1"/>
                </a:solidFill>
                <a:latin typeface="方正正黑简体" panose="02000000000000000000" pitchFamily="2" charset="-122"/>
                <a:ea typeface="方正正黑简体" panose="02000000000000000000" pitchFamily="2" charset="-122"/>
              </a:defRPr>
            </a:lvl5pPr>
            <a:lvl6pPr marL="25146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6pPr>
            <a:lvl7pPr marL="29718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7pPr>
            <a:lvl8pPr marL="34290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8pPr>
            <a:lvl9pPr marL="38862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9pPr>
          </a:lstStyle>
          <a:p>
            <a:fld id="{8E734D7E-DDC1-43BA-BA84-4A1CFE3D3418}" type="slidenum">
              <a:rPr lang="zh-CN" altLang="en-US" sz="1200">
                <a:solidFill>
                  <a:prstClr val="black"/>
                </a:solidFill>
                <a:latin typeface="Calibri" panose="020F0502020204030204" pitchFamily="34" charset="0"/>
                <a:ea typeface="宋体" panose="02010600030101010101" pitchFamily="2" charset="-122"/>
              </a:rPr>
            </a:fld>
            <a:endParaRPr lang="zh-CN" altLang="en-US" sz="1200">
              <a:solidFill>
                <a:prstClr val="black"/>
              </a:solidFill>
              <a:latin typeface="Calibri" panose="020F0502020204030204" pitchFamily="34" charset="0"/>
              <a:ea typeface="宋体" panose="02010600030101010101" pitchFamily="2" charset="-122"/>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7" Type="http://schemas.openxmlformats.org/officeDocument/2006/relationships/image" Target="file:///C:\Users\1V994W2\PycharmProjects\PPT_Background_Generation/pic_temp/1_pic_quater_right_up.png" TargetMode="External"/><Relationship Id="rId6" Type="http://schemas.openxmlformats.org/officeDocument/2006/relationships/image" Target="../media/image2.png"/><Relationship Id="rId5" Type="http://schemas.openxmlformats.org/officeDocument/2006/relationships/tags" Target="../tags/tag4.xml"/><Relationship Id="rId4" Type="http://schemas.openxmlformats.org/officeDocument/2006/relationships/image" Target="file:///C:\Users\1V994W2\PycharmProjects\PPT_Background_Generation/pic_temp/0_pic_quater_left_up.png" TargetMode="External"/><Relationship Id="rId3" Type="http://schemas.openxmlformats.org/officeDocument/2006/relationships/image" Target="../media/image1.png"/><Relationship Id="rId2" Type="http://schemas.openxmlformats.org/officeDocument/2006/relationships/tags" Target="../tags/tag3.xml"/><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7" Type="http://schemas.openxmlformats.org/officeDocument/2006/relationships/image" Target="file:///C:\Users\1V994W2\PycharmProjects\PPT_Background_Generation/pic_temp/1_pic_quater_right_up.png" TargetMode="External"/><Relationship Id="rId6" Type="http://schemas.openxmlformats.org/officeDocument/2006/relationships/image" Target="../media/image2.png"/><Relationship Id="rId5" Type="http://schemas.openxmlformats.org/officeDocument/2006/relationships/tags" Target="../tags/tag2.xml"/><Relationship Id="rId4" Type="http://schemas.openxmlformats.org/officeDocument/2006/relationships/image" Target="file:///C:\Users\1V994W2\PycharmProjects\PPT_Background_Generation/pic_temp/0_pic_quater_left_up.png" TargetMode="External"/><Relationship Id="rId3" Type="http://schemas.openxmlformats.org/officeDocument/2006/relationships/image" Target="../media/image1.png"/><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节标题">
    <p:spTree>
      <p:nvGrpSpPr>
        <p:cNvPr id="1" name=""/>
        <p:cNvGrpSpPr/>
        <p:nvPr/>
      </p:nvGrpSpPr>
      <p:grpSpPr>
        <a:xfrm>
          <a:off x="0" y="0"/>
          <a:ext cx="0" cy="0"/>
          <a:chOff x="0" y="0"/>
          <a:chExt cx="0" cy="0"/>
        </a:xfrm>
      </p:grpSpPr>
      <p:sp>
        <p:nvSpPr>
          <p:cNvPr id="2" name="直角三角形 1"/>
          <p:cNvSpPr/>
          <p:nvPr userDrawn="1"/>
        </p:nvSpPr>
        <p:spPr>
          <a:xfrm flipH="1">
            <a:off x="10954527" y="5535066"/>
            <a:ext cx="1238674" cy="1323287"/>
          </a:xfrm>
          <a:prstGeom prst="rtTriangle">
            <a:avLst/>
          </a:prstGeom>
          <a:solidFill>
            <a:srgbClr val="43536A"/>
          </a:solidFill>
          <a:ln>
            <a:solidFill>
              <a:srgbClr val="4353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schemeClr val="bg2">
                  <a:lumMod val="25000"/>
                </a:schemeClr>
              </a:solidFill>
            </a:endParaRPr>
          </a:p>
        </p:txBody>
      </p:sp>
      <p:grpSp>
        <p:nvGrpSpPr>
          <p:cNvPr id="8" name="组合 7"/>
          <p:cNvGrpSpPr/>
          <p:nvPr userDrawn="1"/>
        </p:nvGrpSpPr>
        <p:grpSpPr>
          <a:xfrm>
            <a:off x="265880" y="-446216"/>
            <a:ext cx="1454717" cy="852637"/>
            <a:chOff x="244" y="-590"/>
            <a:chExt cx="2015" cy="1180"/>
          </a:xfrm>
        </p:grpSpPr>
        <p:sp>
          <p:nvSpPr>
            <p:cNvPr id="4" name="直角三角形 3"/>
            <p:cNvSpPr/>
            <p:nvPr userDrawn="1"/>
          </p:nvSpPr>
          <p:spPr>
            <a:xfrm rot="13500000" flipV="1">
              <a:off x="1079" y="-590"/>
              <a:ext cx="1180" cy="1180"/>
            </a:xfrm>
            <a:prstGeom prst="rtTriangle">
              <a:avLst/>
            </a:prstGeom>
            <a:solidFill>
              <a:srgbClr val="526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prstClr val="white"/>
                </a:solidFill>
              </a:endParaRPr>
            </a:p>
          </p:txBody>
        </p:sp>
        <p:sp>
          <p:nvSpPr>
            <p:cNvPr id="3" name="直角三角形 2"/>
            <p:cNvSpPr/>
            <p:nvPr userDrawn="1"/>
          </p:nvSpPr>
          <p:spPr>
            <a:xfrm rot="13500000" flipV="1">
              <a:off x="244" y="-590"/>
              <a:ext cx="1180" cy="1180"/>
            </a:xfrm>
            <a:prstGeom prst="rtTriangle">
              <a:avLst/>
            </a:prstGeom>
            <a:solidFill>
              <a:srgbClr val="4353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prstClr val="white"/>
                </a:solidFill>
              </a:endParaRPr>
            </a:p>
          </p:txBody>
        </p:sp>
      </p:grpSp>
      <p:sp>
        <p:nvSpPr>
          <p:cNvPr id="7" name="Title 1"/>
          <p:cNvSpPr>
            <a:spLocks noGrp="1"/>
          </p:cNvSpPr>
          <p:nvPr>
            <p:ph type="title"/>
          </p:nvPr>
        </p:nvSpPr>
        <p:spPr>
          <a:xfrm>
            <a:off x="1745999" y="154101"/>
            <a:ext cx="9796051" cy="484318"/>
          </a:xfrm>
        </p:spPr>
        <p:txBody>
          <a:bodyPr>
            <a:noAutofit/>
          </a:bodyPr>
          <a:lstStyle>
            <a:lvl1pPr>
              <a:lnSpc>
                <a:spcPct val="100000"/>
              </a:lnSpc>
              <a:defRPr sz="2665"/>
            </a:lvl1pPr>
          </a:lstStyle>
          <a:p>
            <a:r>
              <a:rPr lang="zh-CN" altLang="en-US" smtClean="0"/>
              <a:t>单击此处编辑母版标题样式</a:t>
            </a:r>
            <a:endParaRPr lang="zh-CN" altLang="en-US" dirty="0" smtClean="0"/>
          </a:p>
        </p:txBody>
      </p:sp>
    </p:spTree>
  </p:cSld>
  <p:clrMapOvr>
    <a:masterClrMapping/>
  </p:clrMapOvr>
  <p:transition spd="med" advClick="0" advTm="0">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871" y="457224"/>
            <a:ext cx="3932625" cy="1600282"/>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5183698" y="987476"/>
            <a:ext cx="6172808" cy="4873876"/>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835" indent="0">
              <a:buNone/>
              <a:defRPr sz="2000"/>
            </a:lvl7pPr>
            <a:lvl8pPr marL="3201035" indent="0">
              <a:buNone/>
              <a:defRPr sz="2000"/>
            </a:lvl8pPr>
            <a:lvl9pPr marL="3658235" indent="0">
              <a:buNone/>
              <a:defRPr sz="2000"/>
            </a:lvl9pPr>
          </a:lstStyle>
          <a:p>
            <a:r>
              <a:rPr lang="zh-CN" altLang="en-US" smtClean="0"/>
              <a:t>单击图标添加图片</a:t>
            </a:r>
            <a:endParaRPr lang="en-US" dirty="0"/>
          </a:p>
        </p:txBody>
      </p:sp>
      <p:sp>
        <p:nvSpPr>
          <p:cNvPr id="4" name="Text Placeholder 3"/>
          <p:cNvSpPr>
            <a:spLocks noGrp="1"/>
          </p:cNvSpPr>
          <p:nvPr>
            <p:ph type="body" sz="half" idx="2" hasCustomPrompt="1"/>
          </p:nvPr>
        </p:nvSpPr>
        <p:spPr>
          <a:xfrm>
            <a:off x="839871" y="2057506"/>
            <a:ext cx="3932625" cy="381178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835" indent="0">
              <a:buNone/>
              <a:defRPr sz="1000"/>
            </a:lvl7pPr>
            <a:lvl8pPr marL="3201035" indent="0">
              <a:buNone/>
              <a:defRPr sz="1000"/>
            </a:lvl8pPr>
            <a:lvl9pPr marL="3658235" indent="0">
              <a:buNone/>
              <a:defRPr sz="1000"/>
            </a:lvl9pPr>
          </a:lstStyle>
          <a:p>
            <a:pPr lvl="0"/>
            <a:r>
              <a:rPr lang="zh-CN" altLang="en-US" smtClean="0"/>
              <a:t>编辑母版文本样式</a:t>
            </a:r>
            <a:endParaRPr lang="zh-CN" altLang="en-US" smtClean="0"/>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hasCustomPrompt="1"/>
          </p:nvPr>
        </p:nvSpPr>
        <p:spPr/>
        <p:txBody>
          <a:bodyPr vert="eaVert"/>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5759" y="365144"/>
            <a:ext cx="2629159" cy="58121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hasCustomPrompt="1"/>
          </p:nvPr>
        </p:nvSpPr>
        <p:spPr>
          <a:xfrm>
            <a:off x="838283" y="365144"/>
            <a:ext cx="7735062" cy="5812138"/>
          </a:xfrm>
        </p:spPr>
        <p:txBody>
          <a:bodyPr vert="eaVert"/>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节标题">
    <p:spTree>
      <p:nvGrpSpPr>
        <p:cNvPr id="1" name=""/>
        <p:cNvGrpSpPr/>
        <p:nvPr/>
      </p:nvGrpSpPr>
      <p:grpSpPr>
        <a:xfrm>
          <a:off x="0" y="0"/>
          <a:ext cx="0" cy="0"/>
          <a:chOff x="0" y="0"/>
          <a:chExt cx="0" cy="0"/>
        </a:xfrm>
      </p:grpSpPr>
      <p:sp>
        <p:nvSpPr>
          <p:cNvPr id="2" name="直角三角形 1"/>
          <p:cNvSpPr/>
          <p:nvPr userDrawn="1"/>
        </p:nvSpPr>
        <p:spPr>
          <a:xfrm flipH="1">
            <a:off x="10954527" y="5535066"/>
            <a:ext cx="1238674" cy="1323287"/>
          </a:xfrm>
          <a:prstGeom prst="rtTriangle">
            <a:avLst/>
          </a:prstGeom>
          <a:solidFill>
            <a:srgbClr val="43536A"/>
          </a:solidFill>
          <a:ln>
            <a:solidFill>
              <a:srgbClr val="4353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schemeClr val="bg2">
                  <a:lumMod val="25000"/>
                </a:schemeClr>
              </a:solidFill>
            </a:endParaRPr>
          </a:p>
        </p:txBody>
      </p:sp>
      <p:grpSp>
        <p:nvGrpSpPr>
          <p:cNvPr id="8" name="组合 7"/>
          <p:cNvGrpSpPr/>
          <p:nvPr userDrawn="1"/>
        </p:nvGrpSpPr>
        <p:grpSpPr>
          <a:xfrm>
            <a:off x="265880" y="-446216"/>
            <a:ext cx="1454717" cy="852637"/>
            <a:chOff x="244" y="-590"/>
            <a:chExt cx="2015" cy="1180"/>
          </a:xfrm>
        </p:grpSpPr>
        <p:sp>
          <p:nvSpPr>
            <p:cNvPr id="4" name="直角三角形 3"/>
            <p:cNvSpPr/>
            <p:nvPr userDrawn="1"/>
          </p:nvSpPr>
          <p:spPr>
            <a:xfrm rot="13500000" flipV="1">
              <a:off x="1079" y="-590"/>
              <a:ext cx="1180" cy="1180"/>
            </a:xfrm>
            <a:prstGeom prst="rtTriangle">
              <a:avLst/>
            </a:prstGeom>
            <a:solidFill>
              <a:srgbClr val="526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prstClr val="white"/>
                </a:solidFill>
              </a:endParaRPr>
            </a:p>
          </p:txBody>
        </p:sp>
        <p:sp>
          <p:nvSpPr>
            <p:cNvPr id="3" name="直角三角形 2"/>
            <p:cNvSpPr/>
            <p:nvPr userDrawn="1"/>
          </p:nvSpPr>
          <p:spPr>
            <a:xfrm rot="13500000" flipV="1">
              <a:off x="244" y="-590"/>
              <a:ext cx="1180" cy="1180"/>
            </a:xfrm>
            <a:prstGeom prst="rtTriangle">
              <a:avLst/>
            </a:prstGeom>
            <a:solidFill>
              <a:srgbClr val="4353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prstClr val="white"/>
                </a:solidFill>
              </a:endParaRPr>
            </a:p>
          </p:txBody>
        </p:sp>
      </p:grpSp>
      <p:sp>
        <p:nvSpPr>
          <p:cNvPr id="7" name="Title 1"/>
          <p:cNvSpPr>
            <a:spLocks noGrp="1"/>
          </p:cNvSpPr>
          <p:nvPr>
            <p:ph type="title"/>
          </p:nvPr>
        </p:nvSpPr>
        <p:spPr>
          <a:xfrm>
            <a:off x="1745999" y="154101"/>
            <a:ext cx="9796051" cy="484318"/>
          </a:xfrm>
        </p:spPr>
        <p:txBody>
          <a:bodyPr>
            <a:noAutofit/>
          </a:bodyPr>
          <a:lstStyle>
            <a:lvl1pPr>
              <a:lnSpc>
                <a:spcPct val="100000"/>
              </a:lnSpc>
              <a:defRPr sz="2665"/>
            </a:lvl1pPr>
          </a:lstStyle>
          <a:p>
            <a:r>
              <a:rPr lang="zh-CN" altLang="en-US" smtClean="0"/>
              <a:t>单击此处编辑母版标题样式</a:t>
            </a:r>
            <a:endParaRPr lang="zh-CN" altLang="en-US" dirty="0" smtClean="0"/>
          </a:p>
        </p:txBody>
      </p:sp>
    </p:spTree>
  </p:cSld>
  <p:clrMapOvr>
    <a:masterClrMapping/>
  </p:clrMapOvr>
  <p:transition spd="med" advClick="0" advTm="0">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pic>
        <p:nvPicPr>
          <p:cNvPr id="5" name="图片 4"/>
          <p:cNvPicPr/>
          <p:nvPr userDrawn="1">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0" y="0"/>
            <a:ext cx="720128" cy="623607"/>
          </a:xfrm>
          <a:prstGeom prst="rect">
            <a:avLst/>
          </a:prstGeom>
        </p:spPr>
      </p:pic>
      <p:pic>
        <p:nvPicPr>
          <p:cNvPr id="6" name="图片 5"/>
          <p:cNvPicPr/>
          <p:nvPr userDrawn="1">
            <p:custDataLst>
              <p:tags r:id="rId5"/>
            </p:custDataLst>
          </p:nvPr>
        </p:nvPicPr>
        <p:blipFill>
          <a:blip r:embed="rId6" r:link="rId7" cstate="print">
            <a:extLst>
              <a:ext uri="{28A0092B-C50C-407E-A947-70E740481C1C}">
                <a14:useLocalDpi xmlns:a14="http://schemas.microsoft.com/office/drawing/2010/main" val="0"/>
              </a:ext>
            </a:extLst>
          </a:blip>
          <a:stretch>
            <a:fillRect/>
          </a:stretch>
        </p:blipFill>
        <p:spPr>
          <a:xfrm>
            <a:off x="11472508" y="0"/>
            <a:ext cx="720128" cy="623607"/>
          </a:xfrm>
          <a:prstGeom prst="rect">
            <a:avLst/>
          </a:prstGeom>
        </p:spPr>
      </p:pic>
      <p:sp>
        <p:nvSpPr>
          <p:cNvPr id="7" name="Title 1"/>
          <p:cNvSpPr>
            <a:spLocks noGrp="1"/>
          </p:cNvSpPr>
          <p:nvPr>
            <p:ph type="title"/>
          </p:nvPr>
        </p:nvSpPr>
        <p:spPr>
          <a:xfrm>
            <a:off x="634114" y="78536"/>
            <a:ext cx="9796051" cy="484318"/>
          </a:xfrm>
        </p:spPr>
        <p:txBody>
          <a:bodyPr>
            <a:noAutofit/>
          </a:bodyPr>
          <a:lstStyle>
            <a:lvl1pPr>
              <a:lnSpc>
                <a:spcPct val="100000"/>
              </a:lnSpc>
              <a:defRPr sz="2200" b="1">
                <a:solidFill>
                  <a:schemeClr val="accent1"/>
                </a:solidFill>
              </a:defRPr>
            </a:lvl1pPr>
          </a:lstStyle>
          <a:p>
            <a:r>
              <a:rPr lang="zh-CN" altLang="en-US" smtClean="0"/>
              <a:t>单击此处编辑母版标题样式</a:t>
            </a:r>
            <a:endParaRPr lang="zh-CN" altLang="en-US" dirty="0" smtClean="0"/>
          </a:p>
        </p:txBody>
      </p:sp>
      <p:cxnSp>
        <p:nvCxnSpPr>
          <p:cNvPr id="8" name="直接连接符 7"/>
          <p:cNvCxnSpPr/>
          <p:nvPr/>
        </p:nvCxnSpPr>
        <p:spPr>
          <a:xfrm>
            <a:off x="707390" y="553085"/>
            <a:ext cx="10728000" cy="0"/>
          </a:xfrm>
          <a:prstGeom prst="line">
            <a:avLst/>
          </a:prstGeom>
          <a:ln w="12700">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advClick="0" advTm="0">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524150" y="1122420"/>
            <a:ext cx="9144900" cy="2387723"/>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hasCustomPrompt="1"/>
          </p:nvPr>
        </p:nvSpPr>
        <p:spPr>
          <a:xfrm>
            <a:off x="1524150" y="3602223"/>
            <a:ext cx="9144900" cy="1655848"/>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835" indent="0" algn="ctr">
              <a:buNone/>
              <a:defRPr sz="1600"/>
            </a:lvl7pPr>
            <a:lvl8pPr marL="3201035" indent="0" algn="ctr">
              <a:buNone/>
              <a:defRPr sz="1600"/>
            </a:lvl8pPr>
            <a:lvl9pPr marL="3658235" indent="0" algn="ctr">
              <a:buNone/>
              <a:defRPr sz="1600"/>
            </a:lvl9pPr>
          </a:lstStyle>
          <a:p>
            <a:r>
              <a:rPr lang="zh-CN" altLang="en-US" smtClean="0"/>
              <a:t>单击以编辑母版副标题样式</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hasCustomPrompt="1"/>
          </p:nvPr>
        </p:nvSpPr>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831933" y="1709827"/>
            <a:ext cx="10516635" cy="2852884"/>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hasCustomPrompt="1"/>
          </p:nvPr>
        </p:nvSpPr>
        <p:spPr>
          <a:xfrm>
            <a:off x="831933" y="4589700"/>
            <a:ext cx="10516635" cy="1500264"/>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835" indent="0">
              <a:buNone/>
              <a:defRPr sz="1600">
                <a:solidFill>
                  <a:schemeClr val="tx1">
                    <a:tint val="75000"/>
                  </a:schemeClr>
                </a:solidFill>
              </a:defRPr>
            </a:lvl7pPr>
            <a:lvl8pPr marL="3201035" indent="0">
              <a:buNone/>
              <a:defRPr sz="1600">
                <a:solidFill>
                  <a:schemeClr val="tx1">
                    <a:tint val="75000"/>
                  </a:schemeClr>
                </a:solidFill>
              </a:defRPr>
            </a:lvl8pPr>
            <a:lvl9pPr marL="3658235" indent="0">
              <a:buNone/>
              <a:defRPr sz="1600">
                <a:solidFill>
                  <a:schemeClr val="tx1">
                    <a:tint val="75000"/>
                  </a:schemeClr>
                </a:solidFill>
              </a:defRPr>
            </a:lvl9pPr>
          </a:lstStyle>
          <a:p>
            <a:pPr lvl="0"/>
            <a:r>
              <a:rPr lang="zh-CN" altLang="en-US" smtClean="0"/>
              <a:t>编辑母版文本样式</a:t>
            </a:r>
            <a:endParaRPr lang="zh-CN" altLang="en-US" smtClean="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hasCustomPrompt="1"/>
          </p:nvPr>
        </p:nvSpPr>
        <p:spPr>
          <a:xfrm>
            <a:off x="838283" y="1825719"/>
            <a:ext cx="5182110" cy="4351563"/>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Content Placeholder 3"/>
          <p:cNvSpPr>
            <a:spLocks noGrp="1"/>
          </p:cNvSpPr>
          <p:nvPr>
            <p:ph sz="half" idx="2" hasCustomPrompt="1"/>
          </p:nvPr>
        </p:nvSpPr>
        <p:spPr>
          <a:xfrm>
            <a:off x="6172808" y="1825719"/>
            <a:ext cx="5182110" cy="4351563"/>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839871" y="365144"/>
            <a:ext cx="10516635" cy="1325631"/>
          </a:xfrm>
        </p:spPr>
        <p:txBody>
          <a:bodyPr/>
          <a:lstStyle/>
          <a:p>
            <a:r>
              <a:rPr lang="zh-CN" altLang="en-US" smtClean="0"/>
              <a:t>单击此处编辑母版标题样式</a:t>
            </a:r>
            <a:endParaRPr lang="en-US" dirty="0"/>
          </a:p>
        </p:txBody>
      </p:sp>
      <p:sp>
        <p:nvSpPr>
          <p:cNvPr id="3" name="Text Placeholder 2"/>
          <p:cNvSpPr>
            <a:spLocks noGrp="1"/>
          </p:cNvSpPr>
          <p:nvPr>
            <p:ph type="body" idx="1" hasCustomPrompt="1"/>
          </p:nvPr>
        </p:nvSpPr>
        <p:spPr>
          <a:xfrm>
            <a:off x="839872" y="1681249"/>
            <a:ext cx="5158295" cy="823954"/>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835" indent="0">
              <a:buNone/>
              <a:defRPr sz="1600" b="1"/>
            </a:lvl7pPr>
            <a:lvl8pPr marL="3201035" indent="0">
              <a:buNone/>
              <a:defRPr sz="1600" b="1"/>
            </a:lvl8pPr>
            <a:lvl9pPr marL="3658235" indent="0">
              <a:buNone/>
              <a:defRPr sz="1600" b="1"/>
            </a:lvl9pPr>
          </a:lstStyle>
          <a:p>
            <a:pPr lvl="0"/>
            <a:r>
              <a:rPr lang="zh-CN" altLang="en-US" smtClean="0"/>
              <a:t>编辑母版文本样式</a:t>
            </a:r>
            <a:endParaRPr lang="zh-CN" altLang="en-US" smtClean="0"/>
          </a:p>
        </p:txBody>
      </p:sp>
      <p:sp>
        <p:nvSpPr>
          <p:cNvPr id="4" name="Content Placeholder 3"/>
          <p:cNvSpPr>
            <a:spLocks noGrp="1"/>
          </p:cNvSpPr>
          <p:nvPr>
            <p:ph sz="half" idx="2" hasCustomPrompt="1"/>
          </p:nvPr>
        </p:nvSpPr>
        <p:spPr>
          <a:xfrm>
            <a:off x="839872" y="2505204"/>
            <a:ext cx="5158295" cy="3684778"/>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5" name="Text Placeholder 4"/>
          <p:cNvSpPr>
            <a:spLocks noGrp="1"/>
          </p:cNvSpPr>
          <p:nvPr>
            <p:ph type="body" sz="quarter" idx="3" hasCustomPrompt="1"/>
          </p:nvPr>
        </p:nvSpPr>
        <p:spPr>
          <a:xfrm>
            <a:off x="6172808" y="1681249"/>
            <a:ext cx="5183698" cy="823954"/>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835" indent="0">
              <a:buNone/>
              <a:defRPr sz="1600" b="1"/>
            </a:lvl7pPr>
            <a:lvl8pPr marL="3201035" indent="0">
              <a:buNone/>
              <a:defRPr sz="1600" b="1"/>
            </a:lvl8pPr>
            <a:lvl9pPr marL="3658235" indent="0">
              <a:buNone/>
              <a:defRPr sz="1600" b="1"/>
            </a:lvl9pPr>
          </a:lstStyle>
          <a:p>
            <a:pPr lvl="0"/>
            <a:r>
              <a:rPr lang="zh-CN" altLang="en-US" smtClean="0"/>
              <a:t>编辑母版文本样式</a:t>
            </a:r>
            <a:endParaRPr lang="zh-CN" altLang="en-US" smtClean="0"/>
          </a:p>
        </p:txBody>
      </p:sp>
      <p:sp>
        <p:nvSpPr>
          <p:cNvPr id="6" name="Content Placeholder 5"/>
          <p:cNvSpPr>
            <a:spLocks noGrp="1"/>
          </p:cNvSpPr>
          <p:nvPr>
            <p:ph sz="quarter" idx="4" hasCustomPrompt="1"/>
          </p:nvPr>
        </p:nvSpPr>
        <p:spPr>
          <a:xfrm>
            <a:off x="6172808" y="2505204"/>
            <a:ext cx="5183698" cy="3684778"/>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D27987A4-0198-42B4-AAAE-EDBADA4485AB}" type="slidenum">
              <a:rPr lang="zh-CN" altLang="en-US" smtClean="0"/>
            </a:fld>
            <a:endParaRPr lang="zh-CN" altLang="en-US"/>
          </a:p>
        </p:txBody>
      </p:sp>
      <p:sp>
        <p:nvSpPr>
          <p:cNvPr id="11" name="矩形 10"/>
          <p:cNvSpPr/>
          <p:nvPr userDrawn="1"/>
        </p:nvSpPr>
        <p:spPr>
          <a:xfrm>
            <a:off x="8565985" y="5089247"/>
            <a:ext cx="1033616" cy="281305"/>
          </a:xfrm>
          <a:prstGeom prst="rect">
            <a:avLst/>
          </a:prstGeom>
        </p:spPr>
        <p:txBody>
          <a:bodyPr wrap="square">
            <a:spAutoFit/>
          </a:bodyPr>
          <a:lstStyle/>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模板下载：</a:t>
            </a:r>
            <a:r>
              <a:rPr lang="en-US" altLang="zh-CN" sz="135" dirty="0">
                <a:solidFill>
                  <a:prstClr val="white"/>
                </a:solidFill>
                <a:latin typeface="Calibri" panose="020F0502020204030204"/>
                <a:ea typeface="宋体" panose="02010600030101010101" pitchFamily="2" charset="-122"/>
              </a:rPr>
              <a:t>www.1ppt.com/moban/          </a:t>
            </a:r>
            <a:r>
              <a:rPr lang="zh-CN" altLang="en-US" sz="135" dirty="0">
                <a:solidFill>
                  <a:prstClr val="white"/>
                </a:solidFill>
                <a:latin typeface="Calibri" panose="020F0502020204030204"/>
                <a:ea typeface="宋体" panose="02010600030101010101" pitchFamily="2" charset="-122"/>
              </a:rPr>
              <a:t>行业</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www.1ppt.com/hangye/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节日</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www.1ppt.com/jieri/          PPT</a:t>
            </a:r>
            <a:r>
              <a:rPr lang="zh-CN" altLang="en-US" sz="135" dirty="0">
                <a:solidFill>
                  <a:prstClr val="white"/>
                </a:solidFill>
                <a:latin typeface="Calibri" panose="020F0502020204030204"/>
                <a:ea typeface="宋体" panose="02010600030101010101" pitchFamily="2" charset="-122"/>
              </a:rPr>
              <a:t>素材：</a:t>
            </a:r>
            <a:r>
              <a:rPr lang="en-US" altLang="zh-CN" sz="135" dirty="0">
                <a:solidFill>
                  <a:prstClr val="white"/>
                </a:solidFill>
                <a:latin typeface="Calibri" panose="020F0502020204030204"/>
                <a:ea typeface="宋体" panose="02010600030101010101" pitchFamily="2" charset="-122"/>
              </a:rPr>
              <a:t>www.1ppt.com/sucai/</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背景图片：</a:t>
            </a:r>
            <a:r>
              <a:rPr lang="en-US" altLang="zh-CN" sz="135" dirty="0">
                <a:solidFill>
                  <a:prstClr val="white"/>
                </a:solidFill>
                <a:latin typeface="Calibri" panose="020F0502020204030204"/>
                <a:ea typeface="宋体" panose="02010600030101010101" pitchFamily="2" charset="-122"/>
              </a:rPr>
              <a:t>www.1ppt.com/beijing/        PPT</a:t>
            </a:r>
            <a:r>
              <a:rPr lang="zh-CN" altLang="en-US" sz="135" dirty="0">
                <a:solidFill>
                  <a:prstClr val="white"/>
                </a:solidFill>
                <a:latin typeface="Calibri" panose="020F0502020204030204"/>
                <a:ea typeface="宋体" panose="02010600030101010101" pitchFamily="2" charset="-122"/>
              </a:rPr>
              <a:t>图表：</a:t>
            </a:r>
            <a:r>
              <a:rPr lang="en-US" altLang="zh-CN" sz="135" dirty="0">
                <a:solidFill>
                  <a:prstClr val="white"/>
                </a:solidFill>
                <a:latin typeface="Calibri" panose="020F0502020204030204"/>
                <a:ea typeface="宋体" panose="02010600030101010101" pitchFamily="2" charset="-122"/>
              </a:rPr>
              <a:t>www.1ppt.com/tubiao/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精美</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下载：</a:t>
            </a:r>
            <a:r>
              <a:rPr lang="en-US" altLang="zh-CN" sz="135" dirty="0">
                <a:solidFill>
                  <a:prstClr val="white"/>
                </a:solidFill>
                <a:latin typeface="Calibri" panose="020F0502020204030204"/>
                <a:ea typeface="宋体" panose="02010600030101010101" pitchFamily="2" charset="-122"/>
              </a:rPr>
              <a:t>www.1ppt.com/xiazai/         PPT</a:t>
            </a:r>
            <a:r>
              <a:rPr lang="zh-CN" altLang="en-US" sz="135" dirty="0">
                <a:solidFill>
                  <a:prstClr val="white"/>
                </a:solidFill>
                <a:latin typeface="Calibri" panose="020F0502020204030204"/>
                <a:ea typeface="宋体" panose="02010600030101010101" pitchFamily="2" charset="-122"/>
              </a:rPr>
              <a:t>教程： </a:t>
            </a:r>
            <a:r>
              <a:rPr lang="en-US" altLang="zh-CN" sz="135" dirty="0">
                <a:solidFill>
                  <a:prstClr val="white"/>
                </a:solidFill>
                <a:latin typeface="Calibri" panose="020F0502020204030204"/>
                <a:ea typeface="宋体" panose="02010600030101010101" pitchFamily="2" charset="-122"/>
              </a:rPr>
              <a:t>www.1ppt.com/powerpoint/      </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课件：</a:t>
            </a:r>
            <a:r>
              <a:rPr lang="en-US" altLang="zh-CN" sz="135" dirty="0">
                <a:solidFill>
                  <a:prstClr val="white"/>
                </a:solidFill>
                <a:latin typeface="Calibri" panose="020F0502020204030204"/>
                <a:ea typeface="宋体" panose="02010600030101010101" pitchFamily="2" charset="-122"/>
              </a:rPr>
              <a:t>www.1ppt.com/kejian/             </a:t>
            </a:r>
            <a:r>
              <a:rPr lang="zh-CN" altLang="en-US" sz="135" dirty="0">
                <a:solidFill>
                  <a:prstClr val="white"/>
                </a:solidFill>
                <a:latin typeface="Calibri" panose="020F0502020204030204"/>
                <a:ea typeface="宋体" panose="02010600030101010101" pitchFamily="2" charset="-122"/>
              </a:rPr>
              <a:t>字体下载：</a:t>
            </a:r>
            <a:r>
              <a:rPr lang="en-US" altLang="zh-CN" sz="135" dirty="0">
                <a:solidFill>
                  <a:prstClr val="white"/>
                </a:solidFill>
                <a:latin typeface="Calibri" panose="020F0502020204030204"/>
                <a:ea typeface="宋体" panose="02010600030101010101" pitchFamily="2" charset="-122"/>
              </a:rPr>
              <a:t>www.1ppt.com/ziti/</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工作总结</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www.1ppt.com/xiazai/zongjie/ </a:t>
            </a:r>
            <a:r>
              <a:rPr lang="zh-CN" altLang="en-US" sz="135" dirty="0">
                <a:solidFill>
                  <a:prstClr val="white"/>
                </a:solidFill>
                <a:latin typeface="Calibri" panose="020F0502020204030204"/>
                <a:ea typeface="宋体" panose="02010600030101010101" pitchFamily="2" charset="-122"/>
              </a:rPr>
              <a:t>工作计划：</a:t>
            </a:r>
            <a:r>
              <a:rPr lang="en-US" altLang="zh-CN" sz="135" dirty="0">
                <a:solidFill>
                  <a:prstClr val="white"/>
                </a:solidFill>
                <a:latin typeface="Calibri" panose="020F0502020204030204"/>
                <a:ea typeface="宋体" panose="02010600030101010101" pitchFamily="2" charset="-122"/>
              </a:rPr>
              <a:t>www.1ppt.com/xiazai/jihua/</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商务</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www.1ppt.com/moban/shangwu/  </a:t>
            </a:r>
            <a:r>
              <a:rPr lang="zh-CN" altLang="en-US" sz="135" dirty="0">
                <a:solidFill>
                  <a:prstClr val="white"/>
                </a:solidFill>
                <a:latin typeface="Calibri" panose="020F0502020204030204"/>
                <a:ea typeface="宋体" panose="02010600030101010101" pitchFamily="2" charset="-122"/>
              </a:rPr>
              <a:t>个人简历</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www.1ppt.com/xiazai/jianli/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毕业答辩</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www.1ppt.com/xiazai/dabian/  </a:t>
            </a:r>
            <a:r>
              <a:rPr lang="zh-CN" altLang="en-US" sz="135" dirty="0">
                <a:solidFill>
                  <a:prstClr val="white"/>
                </a:solidFill>
                <a:latin typeface="Calibri" panose="020F0502020204030204"/>
                <a:ea typeface="宋体" panose="02010600030101010101" pitchFamily="2" charset="-122"/>
              </a:rPr>
              <a:t>工作汇报</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www.1ppt.com/xiazai/huibao/    </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 </a:t>
            </a:r>
            <a:endParaRPr lang="en-US" altLang="zh-CN" sz="135" dirty="0">
              <a:solidFill>
                <a:prstClr val="white"/>
              </a:solidFill>
              <a:latin typeface="Calibri" panose="020F0502020204030204"/>
              <a:ea typeface="宋体" panose="02010600030101010101" pitchFamily="2" charset="-122"/>
            </a:endParaRPr>
          </a:p>
        </p:txBody>
      </p:sp>
    </p:spTree>
  </p:cSld>
  <p:clrMapOvr>
    <a:masterClrMapping/>
  </p:clrMapOvr>
  <p:transition spd="med" advClick="0" advTm="0">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pic>
        <p:nvPicPr>
          <p:cNvPr id="5" name="图片 4"/>
          <p:cNvPicPr/>
          <p:nvPr userDrawn="1">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0" y="0"/>
            <a:ext cx="720128" cy="623607"/>
          </a:xfrm>
          <a:prstGeom prst="rect">
            <a:avLst/>
          </a:prstGeom>
        </p:spPr>
      </p:pic>
      <p:pic>
        <p:nvPicPr>
          <p:cNvPr id="6" name="图片 5"/>
          <p:cNvPicPr/>
          <p:nvPr userDrawn="1">
            <p:custDataLst>
              <p:tags r:id="rId5"/>
            </p:custDataLst>
          </p:nvPr>
        </p:nvPicPr>
        <p:blipFill>
          <a:blip r:embed="rId6" r:link="rId7" cstate="print">
            <a:extLst>
              <a:ext uri="{28A0092B-C50C-407E-A947-70E740481C1C}">
                <a14:useLocalDpi xmlns:a14="http://schemas.microsoft.com/office/drawing/2010/main" val="0"/>
              </a:ext>
            </a:extLst>
          </a:blip>
          <a:stretch>
            <a:fillRect/>
          </a:stretch>
        </p:blipFill>
        <p:spPr>
          <a:xfrm>
            <a:off x="11472508" y="0"/>
            <a:ext cx="720128" cy="623607"/>
          </a:xfrm>
          <a:prstGeom prst="rect">
            <a:avLst/>
          </a:prstGeom>
        </p:spPr>
      </p:pic>
      <p:sp>
        <p:nvSpPr>
          <p:cNvPr id="7" name="Title 1"/>
          <p:cNvSpPr>
            <a:spLocks noGrp="1"/>
          </p:cNvSpPr>
          <p:nvPr>
            <p:ph type="title"/>
          </p:nvPr>
        </p:nvSpPr>
        <p:spPr>
          <a:xfrm>
            <a:off x="719839" y="107111"/>
            <a:ext cx="9796051" cy="484318"/>
          </a:xfrm>
        </p:spPr>
        <p:txBody>
          <a:bodyPr>
            <a:noAutofit/>
          </a:bodyPr>
          <a:lstStyle>
            <a:lvl1pPr>
              <a:lnSpc>
                <a:spcPct val="100000"/>
              </a:lnSpc>
              <a:defRPr sz="2200" b="1"/>
            </a:lvl1pPr>
          </a:lstStyle>
          <a:p>
            <a:r>
              <a:rPr lang="zh-CN" altLang="en-US" smtClean="0"/>
              <a:t>单击此处编辑母版标题样式</a:t>
            </a:r>
            <a:endParaRPr lang="zh-CN" altLang="en-US" dirty="0" smtClean="0"/>
          </a:p>
        </p:txBody>
      </p:sp>
      <p:cxnSp>
        <p:nvCxnSpPr>
          <p:cNvPr id="8" name="直接连接符 7"/>
          <p:cNvCxnSpPr/>
          <p:nvPr/>
        </p:nvCxnSpPr>
        <p:spPr>
          <a:xfrm>
            <a:off x="707390" y="553085"/>
            <a:ext cx="10728000" cy="0"/>
          </a:xfrm>
          <a:prstGeom prst="line">
            <a:avLst/>
          </a:prstGeom>
          <a:ln w="12700">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advClick="0" advTm="0">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871" y="457224"/>
            <a:ext cx="3932625" cy="1600282"/>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hasCustomPrompt="1"/>
          </p:nvPr>
        </p:nvSpPr>
        <p:spPr>
          <a:xfrm>
            <a:off x="5183698" y="987476"/>
            <a:ext cx="6172808" cy="487387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Text Placeholder 3"/>
          <p:cNvSpPr>
            <a:spLocks noGrp="1"/>
          </p:cNvSpPr>
          <p:nvPr>
            <p:ph type="body" sz="half" idx="2" hasCustomPrompt="1"/>
          </p:nvPr>
        </p:nvSpPr>
        <p:spPr>
          <a:xfrm>
            <a:off x="839871" y="2057506"/>
            <a:ext cx="3932625" cy="381178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835" indent="0">
              <a:buNone/>
              <a:defRPr sz="1000"/>
            </a:lvl7pPr>
            <a:lvl8pPr marL="3201035" indent="0">
              <a:buNone/>
              <a:defRPr sz="1000"/>
            </a:lvl8pPr>
            <a:lvl9pPr marL="3658235" indent="0">
              <a:buNone/>
              <a:defRPr sz="1000"/>
            </a:lvl9pPr>
          </a:lstStyle>
          <a:p>
            <a:pPr lvl="0"/>
            <a:r>
              <a:rPr lang="zh-CN" altLang="en-US" smtClean="0"/>
              <a:t>编辑母版文本样式</a:t>
            </a:r>
            <a:endParaRPr lang="zh-CN" altLang="en-US" smtClean="0"/>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871" y="457224"/>
            <a:ext cx="3932625" cy="1600282"/>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5183698" y="987476"/>
            <a:ext cx="6172808" cy="4873876"/>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835" indent="0">
              <a:buNone/>
              <a:defRPr sz="2000"/>
            </a:lvl7pPr>
            <a:lvl8pPr marL="3201035" indent="0">
              <a:buNone/>
              <a:defRPr sz="2000"/>
            </a:lvl8pPr>
            <a:lvl9pPr marL="3658235" indent="0">
              <a:buNone/>
              <a:defRPr sz="2000"/>
            </a:lvl9pPr>
          </a:lstStyle>
          <a:p>
            <a:r>
              <a:rPr lang="zh-CN" altLang="en-US" smtClean="0"/>
              <a:t>单击图标添加图片</a:t>
            </a:r>
            <a:endParaRPr lang="en-US" dirty="0"/>
          </a:p>
        </p:txBody>
      </p:sp>
      <p:sp>
        <p:nvSpPr>
          <p:cNvPr id="4" name="Text Placeholder 3"/>
          <p:cNvSpPr>
            <a:spLocks noGrp="1"/>
          </p:cNvSpPr>
          <p:nvPr>
            <p:ph type="body" sz="half" idx="2" hasCustomPrompt="1"/>
          </p:nvPr>
        </p:nvSpPr>
        <p:spPr>
          <a:xfrm>
            <a:off x="839871" y="2057506"/>
            <a:ext cx="3932625" cy="381178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835" indent="0">
              <a:buNone/>
              <a:defRPr sz="1000"/>
            </a:lvl7pPr>
            <a:lvl8pPr marL="3201035" indent="0">
              <a:buNone/>
              <a:defRPr sz="1000"/>
            </a:lvl8pPr>
            <a:lvl9pPr marL="3658235" indent="0">
              <a:buNone/>
              <a:defRPr sz="1000"/>
            </a:lvl9pPr>
          </a:lstStyle>
          <a:p>
            <a:pPr lvl="0"/>
            <a:r>
              <a:rPr lang="zh-CN" altLang="en-US" smtClean="0"/>
              <a:t>编辑母版文本样式</a:t>
            </a:r>
            <a:endParaRPr lang="zh-CN" altLang="en-US" smtClean="0"/>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hasCustomPrompt="1"/>
          </p:nvPr>
        </p:nvSpPr>
        <p:spPr/>
        <p:txBody>
          <a:bodyPr vert="eaVert"/>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5759" y="365144"/>
            <a:ext cx="2629159" cy="58121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hasCustomPrompt="1"/>
          </p:nvPr>
        </p:nvSpPr>
        <p:spPr>
          <a:xfrm>
            <a:off x="838283" y="365144"/>
            <a:ext cx="7735062" cy="5812138"/>
          </a:xfrm>
        </p:spPr>
        <p:txBody>
          <a:bodyPr vert="eaVert"/>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524150" y="1122420"/>
            <a:ext cx="9144900" cy="2387723"/>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hasCustomPrompt="1"/>
          </p:nvPr>
        </p:nvSpPr>
        <p:spPr>
          <a:xfrm>
            <a:off x="1524150" y="3602223"/>
            <a:ext cx="9144900" cy="1655848"/>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835" indent="0" algn="ctr">
              <a:buNone/>
              <a:defRPr sz="1600"/>
            </a:lvl7pPr>
            <a:lvl8pPr marL="3201035" indent="0" algn="ctr">
              <a:buNone/>
              <a:defRPr sz="1600"/>
            </a:lvl8pPr>
            <a:lvl9pPr marL="3658235" indent="0" algn="ctr">
              <a:buNone/>
              <a:defRPr sz="1600"/>
            </a:lvl9pPr>
          </a:lstStyle>
          <a:p>
            <a:r>
              <a:rPr lang="zh-CN" altLang="en-US" smtClean="0"/>
              <a:t>单击以编辑母版副标题样式</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hasCustomPrompt="1"/>
          </p:nvPr>
        </p:nvSpPr>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831933" y="1709827"/>
            <a:ext cx="10516635" cy="2852884"/>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hasCustomPrompt="1"/>
          </p:nvPr>
        </p:nvSpPr>
        <p:spPr>
          <a:xfrm>
            <a:off x="831933" y="4589700"/>
            <a:ext cx="10516635" cy="1500264"/>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835" indent="0">
              <a:buNone/>
              <a:defRPr sz="1600">
                <a:solidFill>
                  <a:schemeClr val="tx1">
                    <a:tint val="75000"/>
                  </a:schemeClr>
                </a:solidFill>
              </a:defRPr>
            </a:lvl7pPr>
            <a:lvl8pPr marL="3201035" indent="0">
              <a:buNone/>
              <a:defRPr sz="1600">
                <a:solidFill>
                  <a:schemeClr val="tx1">
                    <a:tint val="75000"/>
                  </a:schemeClr>
                </a:solidFill>
              </a:defRPr>
            </a:lvl8pPr>
            <a:lvl9pPr marL="3658235" indent="0">
              <a:buNone/>
              <a:defRPr sz="1600">
                <a:solidFill>
                  <a:schemeClr val="tx1">
                    <a:tint val="75000"/>
                  </a:schemeClr>
                </a:solidFill>
              </a:defRPr>
            </a:lvl9pPr>
          </a:lstStyle>
          <a:p>
            <a:pPr lvl="0"/>
            <a:r>
              <a:rPr lang="zh-CN" altLang="en-US" smtClean="0"/>
              <a:t>编辑母版文本样式</a:t>
            </a:r>
            <a:endParaRPr lang="zh-CN" altLang="en-US" smtClean="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hasCustomPrompt="1"/>
          </p:nvPr>
        </p:nvSpPr>
        <p:spPr>
          <a:xfrm>
            <a:off x="838283" y="1825719"/>
            <a:ext cx="5182110" cy="4351563"/>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Content Placeholder 3"/>
          <p:cNvSpPr>
            <a:spLocks noGrp="1"/>
          </p:cNvSpPr>
          <p:nvPr>
            <p:ph sz="half" idx="2" hasCustomPrompt="1"/>
          </p:nvPr>
        </p:nvSpPr>
        <p:spPr>
          <a:xfrm>
            <a:off x="6172808" y="1825719"/>
            <a:ext cx="5182110" cy="4351563"/>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839871" y="365144"/>
            <a:ext cx="10516635" cy="1325631"/>
          </a:xfrm>
        </p:spPr>
        <p:txBody>
          <a:bodyPr/>
          <a:lstStyle/>
          <a:p>
            <a:r>
              <a:rPr lang="zh-CN" altLang="en-US" smtClean="0"/>
              <a:t>单击此处编辑母版标题样式</a:t>
            </a:r>
            <a:endParaRPr lang="en-US" dirty="0"/>
          </a:p>
        </p:txBody>
      </p:sp>
      <p:sp>
        <p:nvSpPr>
          <p:cNvPr id="3" name="Text Placeholder 2"/>
          <p:cNvSpPr>
            <a:spLocks noGrp="1"/>
          </p:cNvSpPr>
          <p:nvPr>
            <p:ph type="body" idx="1" hasCustomPrompt="1"/>
          </p:nvPr>
        </p:nvSpPr>
        <p:spPr>
          <a:xfrm>
            <a:off x="839872" y="1681249"/>
            <a:ext cx="5158295" cy="823954"/>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835" indent="0">
              <a:buNone/>
              <a:defRPr sz="1600" b="1"/>
            </a:lvl7pPr>
            <a:lvl8pPr marL="3201035" indent="0">
              <a:buNone/>
              <a:defRPr sz="1600" b="1"/>
            </a:lvl8pPr>
            <a:lvl9pPr marL="3658235" indent="0">
              <a:buNone/>
              <a:defRPr sz="1600" b="1"/>
            </a:lvl9pPr>
          </a:lstStyle>
          <a:p>
            <a:pPr lvl="0"/>
            <a:r>
              <a:rPr lang="zh-CN" altLang="en-US" smtClean="0"/>
              <a:t>编辑母版文本样式</a:t>
            </a:r>
            <a:endParaRPr lang="zh-CN" altLang="en-US" smtClean="0"/>
          </a:p>
        </p:txBody>
      </p:sp>
      <p:sp>
        <p:nvSpPr>
          <p:cNvPr id="4" name="Content Placeholder 3"/>
          <p:cNvSpPr>
            <a:spLocks noGrp="1"/>
          </p:cNvSpPr>
          <p:nvPr>
            <p:ph sz="half" idx="2" hasCustomPrompt="1"/>
          </p:nvPr>
        </p:nvSpPr>
        <p:spPr>
          <a:xfrm>
            <a:off x="839872" y="2505204"/>
            <a:ext cx="5158295" cy="3684778"/>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5" name="Text Placeholder 4"/>
          <p:cNvSpPr>
            <a:spLocks noGrp="1"/>
          </p:cNvSpPr>
          <p:nvPr>
            <p:ph type="body" sz="quarter" idx="3" hasCustomPrompt="1"/>
          </p:nvPr>
        </p:nvSpPr>
        <p:spPr>
          <a:xfrm>
            <a:off x="6172808" y="1681249"/>
            <a:ext cx="5183698" cy="823954"/>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835" indent="0">
              <a:buNone/>
              <a:defRPr sz="1600" b="1"/>
            </a:lvl7pPr>
            <a:lvl8pPr marL="3201035" indent="0">
              <a:buNone/>
              <a:defRPr sz="1600" b="1"/>
            </a:lvl8pPr>
            <a:lvl9pPr marL="3658235" indent="0">
              <a:buNone/>
              <a:defRPr sz="1600" b="1"/>
            </a:lvl9pPr>
          </a:lstStyle>
          <a:p>
            <a:pPr lvl="0"/>
            <a:r>
              <a:rPr lang="zh-CN" altLang="en-US" smtClean="0"/>
              <a:t>编辑母版文本样式</a:t>
            </a:r>
            <a:endParaRPr lang="zh-CN" altLang="en-US" smtClean="0"/>
          </a:p>
        </p:txBody>
      </p:sp>
      <p:sp>
        <p:nvSpPr>
          <p:cNvPr id="6" name="Content Placeholder 5"/>
          <p:cNvSpPr>
            <a:spLocks noGrp="1"/>
          </p:cNvSpPr>
          <p:nvPr>
            <p:ph sz="quarter" idx="4" hasCustomPrompt="1"/>
          </p:nvPr>
        </p:nvSpPr>
        <p:spPr>
          <a:xfrm>
            <a:off x="6172808" y="2505204"/>
            <a:ext cx="5183698" cy="3684778"/>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D27987A4-0198-42B4-AAAE-EDBADA4485AB}" type="slidenum">
              <a:rPr lang="zh-CN" altLang="en-US" smtClean="0"/>
            </a:fld>
            <a:endParaRPr lang="zh-CN" altLang="en-US"/>
          </a:p>
        </p:txBody>
      </p:sp>
      <p:sp>
        <p:nvSpPr>
          <p:cNvPr id="11" name="矩形 10"/>
          <p:cNvSpPr/>
          <p:nvPr userDrawn="1"/>
        </p:nvSpPr>
        <p:spPr>
          <a:xfrm>
            <a:off x="8565985" y="5089247"/>
            <a:ext cx="1033616" cy="281305"/>
          </a:xfrm>
          <a:prstGeom prst="rect">
            <a:avLst/>
          </a:prstGeom>
        </p:spPr>
        <p:txBody>
          <a:bodyPr wrap="square">
            <a:spAutoFit/>
          </a:bodyPr>
          <a:lstStyle/>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模板下载：</a:t>
            </a:r>
            <a:r>
              <a:rPr lang="en-US" altLang="zh-CN" sz="135" dirty="0">
                <a:solidFill>
                  <a:prstClr val="white"/>
                </a:solidFill>
                <a:latin typeface="Calibri" panose="020F0502020204030204"/>
                <a:ea typeface="宋体" panose="02010600030101010101" pitchFamily="2" charset="-122"/>
              </a:rPr>
              <a:t>www.1ppt.com/moban/          </a:t>
            </a:r>
            <a:r>
              <a:rPr lang="zh-CN" altLang="en-US" sz="135" dirty="0">
                <a:solidFill>
                  <a:prstClr val="white"/>
                </a:solidFill>
                <a:latin typeface="Calibri" panose="020F0502020204030204"/>
                <a:ea typeface="宋体" panose="02010600030101010101" pitchFamily="2" charset="-122"/>
              </a:rPr>
              <a:t>行业</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www.1ppt.com/hangye/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节日</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www.1ppt.com/jieri/          PPT</a:t>
            </a:r>
            <a:r>
              <a:rPr lang="zh-CN" altLang="en-US" sz="135" dirty="0">
                <a:solidFill>
                  <a:prstClr val="white"/>
                </a:solidFill>
                <a:latin typeface="Calibri" panose="020F0502020204030204"/>
                <a:ea typeface="宋体" panose="02010600030101010101" pitchFamily="2" charset="-122"/>
              </a:rPr>
              <a:t>素材：</a:t>
            </a:r>
            <a:r>
              <a:rPr lang="en-US" altLang="zh-CN" sz="135" dirty="0">
                <a:solidFill>
                  <a:prstClr val="white"/>
                </a:solidFill>
                <a:latin typeface="Calibri" panose="020F0502020204030204"/>
                <a:ea typeface="宋体" panose="02010600030101010101" pitchFamily="2" charset="-122"/>
              </a:rPr>
              <a:t>www.1ppt.com/sucai/</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背景图片：</a:t>
            </a:r>
            <a:r>
              <a:rPr lang="en-US" altLang="zh-CN" sz="135" dirty="0">
                <a:solidFill>
                  <a:prstClr val="white"/>
                </a:solidFill>
                <a:latin typeface="Calibri" panose="020F0502020204030204"/>
                <a:ea typeface="宋体" panose="02010600030101010101" pitchFamily="2" charset="-122"/>
              </a:rPr>
              <a:t>www.1ppt.com/beijing/        PPT</a:t>
            </a:r>
            <a:r>
              <a:rPr lang="zh-CN" altLang="en-US" sz="135" dirty="0">
                <a:solidFill>
                  <a:prstClr val="white"/>
                </a:solidFill>
                <a:latin typeface="Calibri" panose="020F0502020204030204"/>
                <a:ea typeface="宋体" panose="02010600030101010101" pitchFamily="2" charset="-122"/>
              </a:rPr>
              <a:t>图表：</a:t>
            </a:r>
            <a:r>
              <a:rPr lang="en-US" altLang="zh-CN" sz="135" dirty="0">
                <a:solidFill>
                  <a:prstClr val="white"/>
                </a:solidFill>
                <a:latin typeface="Calibri" panose="020F0502020204030204"/>
                <a:ea typeface="宋体" panose="02010600030101010101" pitchFamily="2" charset="-122"/>
              </a:rPr>
              <a:t>www.1ppt.com/tubiao/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精美</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下载：</a:t>
            </a:r>
            <a:r>
              <a:rPr lang="en-US" altLang="zh-CN" sz="135" dirty="0">
                <a:solidFill>
                  <a:prstClr val="white"/>
                </a:solidFill>
                <a:latin typeface="Calibri" panose="020F0502020204030204"/>
                <a:ea typeface="宋体" panose="02010600030101010101" pitchFamily="2" charset="-122"/>
              </a:rPr>
              <a:t>www.1ppt.com/xiazai/         PPT</a:t>
            </a:r>
            <a:r>
              <a:rPr lang="zh-CN" altLang="en-US" sz="135" dirty="0">
                <a:solidFill>
                  <a:prstClr val="white"/>
                </a:solidFill>
                <a:latin typeface="Calibri" panose="020F0502020204030204"/>
                <a:ea typeface="宋体" panose="02010600030101010101" pitchFamily="2" charset="-122"/>
              </a:rPr>
              <a:t>教程： </a:t>
            </a:r>
            <a:r>
              <a:rPr lang="en-US" altLang="zh-CN" sz="135" dirty="0">
                <a:solidFill>
                  <a:prstClr val="white"/>
                </a:solidFill>
                <a:latin typeface="Calibri" panose="020F0502020204030204"/>
                <a:ea typeface="宋体" panose="02010600030101010101" pitchFamily="2" charset="-122"/>
              </a:rPr>
              <a:t>www.1ppt.com/powerpoint/      </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课件：</a:t>
            </a:r>
            <a:r>
              <a:rPr lang="en-US" altLang="zh-CN" sz="135" dirty="0">
                <a:solidFill>
                  <a:prstClr val="white"/>
                </a:solidFill>
                <a:latin typeface="Calibri" panose="020F0502020204030204"/>
                <a:ea typeface="宋体" panose="02010600030101010101" pitchFamily="2" charset="-122"/>
              </a:rPr>
              <a:t>www.1ppt.com/kejian/             </a:t>
            </a:r>
            <a:r>
              <a:rPr lang="zh-CN" altLang="en-US" sz="135" dirty="0">
                <a:solidFill>
                  <a:prstClr val="white"/>
                </a:solidFill>
                <a:latin typeface="Calibri" panose="020F0502020204030204"/>
                <a:ea typeface="宋体" panose="02010600030101010101" pitchFamily="2" charset="-122"/>
              </a:rPr>
              <a:t>字体下载：</a:t>
            </a:r>
            <a:r>
              <a:rPr lang="en-US" altLang="zh-CN" sz="135" dirty="0">
                <a:solidFill>
                  <a:prstClr val="white"/>
                </a:solidFill>
                <a:latin typeface="Calibri" panose="020F0502020204030204"/>
                <a:ea typeface="宋体" panose="02010600030101010101" pitchFamily="2" charset="-122"/>
              </a:rPr>
              <a:t>www.1ppt.com/ziti/</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工作总结</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www.1ppt.com/xiazai/zongjie/ </a:t>
            </a:r>
            <a:r>
              <a:rPr lang="zh-CN" altLang="en-US" sz="135" dirty="0">
                <a:solidFill>
                  <a:prstClr val="white"/>
                </a:solidFill>
                <a:latin typeface="Calibri" panose="020F0502020204030204"/>
                <a:ea typeface="宋体" panose="02010600030101010101" pitchFamily="2" charset="-122"/>
              </a:rPr>
              <a:t>工作计划：</a:t>
            </a:r>
            <a:r>
              <a:rPr lang="en-US" altLang="zh-CN" sz="135" dirty="0">
                <a:solidFill>
                  <a:prstClr val="white"/>
                </a:solidFill>
                <a:latin typeface="Calibri" panose="020F0502020204030204"/>
                <a:ea typeface="宋体" panose="02010600030101010101" pitchFamily="2" charset="-122"/>
              </a:rPr>
              <a:t>www.1ppt.com/xiazai/jihua/</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商务</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www.1ppt.com/moban/shangwu/  </a:t>
            </a:r>
            <a:r>
              <a:rPr lang="zh-CN" altLang="en-US" sz="135" dirty="0">
                <a:solidFill>
                  <a:prstClr val="white"/>
                </a:solidFill>
                <a:latin typeface="Calibri" panose="020F0502020204030204"/>
                <a:ea typeface="宋体" panose="02010600030101010101" pitchFamily="2" charset="-122"/>
              </a:rPr>
              <a:t>个人简历</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www.1ppt.com/xiazai/jianli/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毕业答辩</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www.1ppt.com/xiazai/dabian/  </a:t>
            </a:r>
            <a:r>
              <a:rPr lang="zh-CN" altLang="en-US" sz="135" dirty="0">
                <a:solidFill>
                  <a:prstClr val="white"/>
                </a:solidFill>
                <a:latin typeface="Calibri" panose="020F0502020204030204"/>
                <a:ea typeface="宋体" panose="02010600030101010101" pitchFamily="2" charset="-122"/>
              </a:rPr>
              <a:t>工作汇报</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www.1ppt.com/xiazai/huibao/    </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 </a:t>
            </a:r>
            <a:endParaRPr lang="en-US" altLang="zh-CN" sz="135" dirty="0">
              <a:solidFill>
                <a:prstClr val="white"/>
              </a:solidFill>
              <a:latin typeface="Calibri" panose="020F0502020204030204"/>
              <a:ea typeface="宋体" panose="02010600030101010101" pitchFamily="2" charset="-122"/>
            </a:endParaRPr>
          </a:p>
        </p:txBody>
      </p:sp>
    </p:spTree>
  </p:cSld>
  <p:clrMapOvr>
    <a:masterClrMapping/>
  </p:clrMapOvr>
  <p:transition spd="med" advClick="0" advTm="0">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871" y="457224"/>
            <a:ext cx="3932625" cy="1600282"/>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hasCustomPrompt="1"/>
          </p:nvPr>
        </p:nvSpPr>
        <p:spPr>
          <a:xfrm>
            <a:off x="5183698" y="987476"/>
            <a:ext cx="6172808" cy="487387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Text Placeholder 3"/>
          <p:cNvSpPr>
            <a:spLocks noGrp="1"/>
          </p:cNvSpPr>
          <p:nvPr>
            <p:ph type="body" sz="half" idx="2" hasCustomPrompt="1"/>
          </p:nvPr>
        </p:nvSpPr>
        <p:spPr>
          <a:xfrm>
            <a:off x="839871" y="2057506"/>
            <a:ext cx="3932625" cy="381178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835" indent="0">
              <a:buNone/>
              <a:defRPr sz="1000"/>
            </a:lvl7pPr>
            <a:lvl8pPr marL="3201035" indent="0">
              <a:buNone/>
              <a:defRPr sz="1000"/>
            </a:lvl8pPr>
            <a:lvl9pPr marL="3658235" indent="0">
              <a:buNone/>
              <a:defRPr sz="1000"/>
            </a:lvl9pPr>
          </a:lstStyle>
          <a:p>
            <a:pPr lvl="0"/>
            <a:r>
              <a:rPr lang="zh-CN" altLang="en-US" smtClean="0"/>
              <a:t>编辑母版文本样式</a:t>
            </a:r>
            <a:endParaRPr lang="zh-CN" altLang="en-US" smtClean="0"/>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1.xml"/><Relationship Id="rId8" Type="http://schemas.openxmlformats.org/officeDocument/2006/relationships/slideLayout" Target="../slideLayouts/slideLayout20.xml"/><Relationship Id="rId7" Type="http://schemas.openxmlformats.org/officeDocument/2006/relationships/slideLayout" Target="../slideLayouts/slideLayout19.xml"/><Relationship Id="rId6" Type="http://schemas.openxmlformats.org/officeDocument/2006/relationships/slideLayout" Target="../slideLayouts/slideLayout18.xml"/><Relationship Id="rId5" Type="http://schemas.openxmlformats.org/officeDocument/2006/relationships/slideLayout" Target="../slideLayouts/slideLayout17.xml"/><Relationship Id="rId4" Type="http://schemas.openxmlformats.org/officeDocument/2006/relationships/slideLayout" Target="../slideLayouts/slideLayout16.xml"/><Relationship Id="rId3" Type="http://schemas.openxmlformats.org/officeDocument/2006/relationships/slideLayout" Target="../slideLayouts/slideLayout15.xml"/><Relationship Id="rId2" Type="http://schemas.openxmlformats.org/officeDocument/2006/relationships/slideLayout" Target="../slideLayouts/slideLayout14.xml"/><Relationship Id="rId13" Type="http://schemas.openxmlformats.org/officeDocument/2006/relationships/theme" Target="../theme/theme2.xml"/><Relationship Id="rId12" Type="http://schemas.openxmlformats.org/officeDocument/2006/relationships/slideLayout" Target="../slideLayouts/slideLayout24.xml"/><Relationship Id="rId11" Type="http://schemas.openxmlformats.org/officeDocument/2006/relationships/slideLayout" Target="../slideLayouts/slideLayout23.xml"/><Relationship Id="rId10" Type="http://schemas.openxmlformats.org/officeDocument/2006/relationships/slideLayout" Target="../slideLayouts/slideLayout22.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83" y="365144"/>
            <a:ext cx="10516635" cy="1325631"/>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838283" y="1825719"/>
            <a:ext cx="10516635" cy="4351563"/>
          </a:xfrm>
          <a:prstGeom prst="rect">
            <a:avLst/>
          </a:prstGeom>
        </p:spPr>
        <p:txBody>
          <a:bodyPr vert="horz" lIns="91440" tIns="45720" rIns="91440" bIns="45720" rtlCol="0">
            <a:normAutofit/>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2"/>
          </p:nvPr>
        </p:nvSpPr>
        <p:spPr>
          <a:xfrm>
            <a:off x="838283" y="6356678"/>
            <a:ext cx="2743470" cy="365144"/>
          </a:xfrm>
          <a:prstGeom prst="rect">
            <a:avLst/>
          </a:prstGeom>
        </p:spPr>
        <p:txBody>
          <a:bodyPr vert="horz" lIns="91440" tIns="45720" rIns="91440" bIns="45720" rtlCol="0" anchor="ctr"/>
          <a:lstStyle>
            <a:lvl1pPr algn="l">
              <a:defRPr sz="1200">
                <a:solidFill>
                  <a:schemeClr val="tx1">
                    <a:tint val="75000"/>
                  </a:schemeClr>
                </a:solidFill>
              </a:defRPr>
            </a:lvl1p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3"/>
          </p:nvPr>
        </p:nvSpPr>
        <p:spPr>
          <a:xfrm>
            <a:off x="4038998" y="6356678"/>
            <a:ext cx="4115205" cy="3651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8611448" y="6356678"/>
            <a:ext cx="2743470" cy="365144"/>
          </a:xfrm>
          <a:prstGeom prst="rect">
            <a:avLst/>
          </a:prstGeom>
        </p:spPr>
        <p:txBody>
          <a:bodyPr vert="horz" lIns="91440" tIns="45720" rIns="91440" bIns="45720" rtlCol="0" anchor="ctr"/>
          <a:lstStyle>
            <a:lvl1pPr algn="r">
              <a:defRPr sz="1200">
                <a:solidFill>
                  <a:schemeClr val="tx1">
                    <a:tint val="75000"/>
                  </a:schemeClr>
                </a:solidFill>
              </a:defRPr>
            </a:lvl1pPr>
          </a:lstStyle>
          <a:p>
            <a:fld id="{D27987A4-0198-42B4-AAAE-EDBADA4485AB}"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spd="med" advClick="0" advTm="0">
    <p:fade/>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52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24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6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8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835" algn="l" defTabSz="914400" rtl="0" eaLnBrk="1" latinLnBrk="0" hangingPunct="1">
        <a:defRPr sz="1800" kern="1200">
          <a:solidFill>
            <a:schemeClr val="tx1"/>
          </a:solidFill>
          <a:latin typeface="+mn-lt"/>
          <a:ea typeface="+mn-ea"/>
          <a:cs typeface="+mn-cs"/>
        </a:defRPr>
      </a:lvl7pPr>
      <a:lvl8pPr marL="3201035" algn="l" defTabSz="914400" rtl="0" eaLnBrk="1" latinLnBrk="0" hangingPunct="1">
        <a:defRPr sz="1800" kern="1200">
          <a:solidFill>
            <a:schemeClr val="tx1"/>
          </a:solidFill>
          <a:latin typeface="+mn-lt"/>
          <a:ea typeface="+mn-ea"/>
          <a:cs typeface="+mn-cs"/>
        </a:defRPr>
      </a:lvl8pPr>
      <a:lvl9pPr marL="3658235"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83" y="365144"/>
            <a:ext cx="10516635" cy="1325631"/>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838283" y="1825719"/>
            <a:ext cx="10516635" cy="4351563"/>
          </a:xfrm>
          <a:prstGeom prst="rect">
            <a:avLst/>
          </a:prstGeom>
        </p:spPr>
        <p:txBody>
          <a:bodyPr vert="horz" lIns="91440" tIns="45720" rIns="91440" bIns="45720" rtlCol="0">
            <a:normAutofit/>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2"/>
          </p:nvPr>
        </p:nvSpPr>
        <p:spPr>
          <a:xfrm>
            <a:off x="838283" y="6356678"/>
            <a:ext cx="2743470" cy="365144"/>
          </a:xfrm>
          <a:prstGeom prst="rect">
            <a:avLst/>
          </a:prstGeom>
        </p:spPr>
        <p:txBody>
          <a:bodyPr vert="horz" lIns="91440" tIns="45720" rIns="91440" bIns="45720" rtlCol="0" anchor="ctr"/>
          <a:lstStyle>
            <a:lvl1pPr algn="l">
              <a:defRPr sz="1200">
                <a:solidFill>
                  <a:schemeClr val="tx1">
                    <a:tint val="75000"/>
                  </a:schemeClr>
                </a:solidFill>
              </a:defRPr>
            </a:lvl1p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3"/>
          </p:nvPr>
        </p:nvSpPr>
        <p:spPr>
          <a:xfrm>
            <a:off x="4038998" y="6356678"/>
            <a:ext cx="4115205" cy="3651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8611448" y="6356678"/>
            <a:ext cx="2743470" cy="365144"/>
          </a:xfrm>
          <a:prstGeom prst="rect">
            <a:avLst/>
          </a:prstGeom>
        </p:spPr>
        <p:txBody>
          <a:bodyPr vert="horz" lIns="91440" tIns="45720" rIns="91440" bIns="45720" rtlCol="0" anchor="ctr"/>
          <a:lstStyle>
            <a:lvl1pPr algn="r">
              <a:defRPr sz="1200">
                <a:solidFill>
                  <a:schemeClr val="tx1">
                    <a:tint val="75000"/>
                  </a:schemeClr>
                </a:solidFill>
              </a:defRPr>
            </a:lvl1pPr>
          </a:lstStyle>
          <a:p>
            <a:fld id="{D27987A4-0198-42B4-AAAE-EDBADA4485AB}"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ransition spd="med" advClick="0" advTm="0">
    <p:fade/>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52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24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6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8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835" algn="l" defTabSz="914400" rtl="0" eaLnBrk="1" latinLnBrk="0" hangingPunct="1">
        <a:defRPr sz="1800" kern="1200">
          <a:solidFill>
            <a:schemeClr val="tx1"/>
          </a:solidFill>
          <a:latin typeface="+mn-lt"/>
          <a:ea typeface="+mn-ea"/>
          <a:cs typeface="+mn-cs"/>
        </a:defRPr>
      </a:lvl7pPr>
      <a:lvl8pPr marL="3201035" algn="l" defTabSz="914400" rtl="0" eaLnBrk="1" latinLnBrk="0" hangingPunct="1">
        <a:defRPr sz="1800" kern="1200">
          <a:solidFill>
            <a:schemeClr val="tx1"/>
          </a:solidFill>
          <a:latin typeface="+mn-lt"/>
          <a:ea typeface="+mn-ea"/>
          <a:cs typeface="+mn-cs"/>
        </a:defRPr>
      </a:lvl8pPr>
      <a:lvl9pPr marL="3658235"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7" Type="http://schemas.openxmlformats.org/officeDocument/2006/relationships/notesSlide" Target="../notesSlides/notesSlide1.xml"/><Relationship Id="rId6" Type="http://schemas.openxmlformats.org/officeDocument/2006/relationships/slideLayout" Target="../slideLayouts/slideLayout15.xml"/><Relationship Id="rId5" Type="http://schemas.openxmlformats.org/officeDocument/2006/relationships/tags" Target="../tags/tag8.xml"/><Relationship Id="rId4" Type="http://schemas.openxmlformats.org/officeDocument/2006/relationships/tags" Target="../tags/tag7.xml"/><Relationship Id="rId3" Type="http://schemas.openxmlformats.org/officeDocument/2006/relationships/tags" Target="../tags/tag6.xml"/><Relationship Id="rId2" Type="http://schemas.openxmlformats.org/officeDocument/2006/relationships/image" Target="../media/image3.jpeg"/><Relationship Id="rId1" Type="http://schemas.openxmlformats.org/officeDocument/2006/relationships/tags" Target="../tags/tag5.xml"/></Relationships>
</file>

<file path=ppt/slides/_rels/slide2.xml.rels><?xml version="1.0" encoding="UTF-8" standalone="yes"?>
<Relationships xmlns="http://schemas.openxmlformats.org/package/2006/relationships"><Relationship Id="rId5" Type="http://schemas.openxmlformats.org/officeDocument/2006/relationships/slideLayout" Target="../slideLayouts/slideLayout14.xml"/><Relationship Id="rId4" Type="http://schemas.openxmlformats.org/officeDocument/2006/relationships/tags" Target="../tags/tag11.xml"/><Relationship Id="rId3" Type="http://schemas.openxmlformats.org/officeDocument/2006/relationships/image" Target="../media/image4.png"/><Relationship Id="rId2" Type="http://schemas.openxmlformats.org/officeDocument/2006/relationships/tags" Target="../tags/tag10.xml"/><Relationship Id="rId1" Type="http://schemas.openxmlformats.org/officeDocument/2006/relationships/tags" Target="../tags/tag9.xml"/></Relationships>
</file>

<file path=ppt/slides/_rels/slide3.xml.rels><?xml version="1.0" encoding="UTF-8" standalone="yes"?>
<Relationships xmlns="http://schemas.openxmlformats.org/package/2006/relationships"><Relationship Id="rId4" Type="http://schemas.openxmlformats.org/officeDocument/2006/relationships/slideLayout" Target="../slideLayouts/slideLayout14.xml"/><Relationship Id="rId3" Type="http://schemas.openxmlformats.org/officeDocument/2006/relationships/image" Target="../media/image5.jpeg"/><Relationship Id="rId2" Type="http://schemas.openxmlformats.org/officeDocument/2006/relationships/tags" Target="../tags/tag13.xml"/><Relationship Id="rId1" Type="http://schemas.openxmlformats.org/officeDocument/2006/relationships/tags" Target="../tags/tag12.xml"/></Relationships>
</file>

<file path=ppt/slides/_rels/slide4.xml.rels><?xml version="1.0" encoding="UTF-8" standalone="yes"?>
<Relationships xmlns="http://schemas.openxmlformats.org/package/2006/relationships"><Relationship Id="rId5" Type="http://schemas.openxmlformats.org/officeDocument/2006/relationships/slideLayout" Target="../slideLayouts/slideLayout14.xml"/><Relationship Id="rId4" Type="http://schemas.openxmlformats.org/officeDocument/2006/relationships/image" Target="../media/image6.jpeg"/><Relationship Id="rId3" Type="http://schemas.openxmlformats.org/officeDocument/2006/relationships/tags" Target="../tags/tag16.xml"/><Relationship Id="rId2" Type="http://schemas.openxmlformats.org/officeDocument/2006/relationships/tags" Target="../tags/tag15.xml"/><Relationship Id="rId1" Type="http://schemas.openxmlformats.org/officeDocument/2006/relationships/tags" Target="../tags/tag14.xml"/></Relationships>
</file>

<file path=ppt/slides/_rels/slide5.xml.rels><?xml version="1.0" encoding="UTF-8" standalone="yes"?>
<Relationships xmlns="http://schemas.openxmlformats.org/package/2006/relationships"><Relationship Id="rId4" Type="http://schemas.openxmlformats.org/officeDocument/2006/relationships/slideLayout" Target="../slideLayouts/slideLayout14.xml"/><Relationship Id="rId3" Type="http://schemas.openxmlformats.org/officeDocument/2006/relationships/tags" Target="../tags/tag19.xml"/><Relationship Id="rId2" Type="http://schemas.openxmlformats.org/officeDocument/2006/relationships/tags" Target="../tags/tag18.xml"/><Relationship Id="rId1" Type="http://schemas.openxmlformats.org/officeDocument/2006/relationships/tags" Target="../tags/tag17.xml"/></Relationships>
</file>

<file path=ppt/slides/_rels/slide6.xml.rels><?xml version="1.0" encoding="UTF-8" standalone="yes"?>
<Relationships xmlns="http://schemas.openxmlformats.org/package/2006/relationships"><Relationship Id="rId4" Type="http://schemas.openxmlformats.org/officeDocument/2006/relationships/slideLayout" Target="../slideLayouts/slideLayout14.xml"/><Relationship Id="rId3" Type="http://schemas.openxmlformats.org/officeDocument/2006/relationships/image" Target="../media/image7.jpeg"/><Relationship Id="rId2" Type="http://schemas.openxmlformats.org/officeDocument/2006/relationships/tags" Target="../tags/tag21.xml"/><Relationship Id="rId1" Type="http://schemas.openxmlformats.org/officeDocument/2006/relationships/tags" Target="../tags/tag20.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image" Target="../media/image8.jpeg"/><Relationship Id="rId1" Type="http://schemas.openxmlformats.org/officeDocument/2006/relationships/tags" Target="../tags/tag22.xml"/></Relationships>
</file>

<file path=ppt/slides/_rels/slide8.xml.rels><?xml version="1.0" encoding="UTF-8" standalone="yes"?>
<Relationships xmlns="http://schemas.openxmlformats.org/package/2006/relationships"><Relationship Id="rId4" Type="http://schemas.openxmlformats.org/officeDocument/2006/relationships/notesSlide" Target="../notesSlides/notesSlide2.xml"/><Relationship Id="rId3" Type="http://schemas.openxmlformats.org/officeDocument/2006/relationships/slideLayout" Target="../slideLayouts/slideLayout15.xml"/><Relationship Id="rId2" Type="http://schemas.openxmlformats.org/officeDocument/2006/relationships/tags" Target="../tags/tag23.xml"/><Relationship Id="rId1"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直角三角形 1"/>
          <p:cNvSpPr/>
          <p:nvPr>
            <p:custDataLst>
              <p:tags r:id="rId1"/>
            </p:custDataLst>
          </p:nvPr>
        </p:nvSpPr>
        <p:spPr>
          <a:xfrm>
            <a:off x="1353" y="600"/>
            <a:ext cx="6879636" cy="6879636"/>
          </a:xfrm>
          <a:prstGeom prst="rtTriangle">
            <a:avLst/>
          </a:prstGeom>
          <a:blipFill dpi="0" rotWithShape="1">
            <a:blip r:embed="rId2" cstate="screen"/>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schemeClr val="lt1"/>
              </a:solidFill>
              <a:cs typeface="+mn-ea"/>
              <a:sym typeface="+mn-lt"/>
            </a:endParaRPr>
          </a:p>
        </p:txBody>
      </p:sp>
      <p:sp>
        <p:nvSpPr>
          <p:cNvPr id="3" name="任意多边形 2"/>
          <p:cNvSpPr/>
          <p:nvPr>
            <p:custDataLst>
              <p:tags r:id="rId3"/>
            </p:custDataLst>
          </p:nvPr>
        </p:nvSpPr>
        <p:spPr>
          <a:xfrm rot="5400000" flipV="1">
            <a:off x="676653" y="-15170"/>
            <a:ext cx="4576328" cy="4576328"/>
          </a:xfrm>
          <a:custGeom>
            <a:avLst/>
            <a:gdLst>
              <a:gd name="connsiteX0" fmla="*/ 0 w 4343400"/>
              <a:gd name="connsiteY0" fmla="*/ 0 h 4343400"/>
              <a:gd name="connsiteX1" fmla="*/ 4343400 w 4343400"/>
              <a:gd name="connsiteY1" fmla="*/ 4343400 h 4343400"/>
              <a:gd name="connsiteX2" fmla="*/ 3486149 w 4343400"/>
              <a:gd name="connsiteY2" fmla="*/ 4343400 h 4343400"/>
              <a:gd name="connsiteX3" fmla="*/ 0 w 4343400"/>
              <a:gd name="connsiteY3" fmla="*/ 857251 h 4343400"/>
              <a:gd name="connsiteX4" fmla="*/ 0 w 4343400"/>
              <a:gd name="connsiteY4" fmla="*/ 0 h 4343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43400" h="4343400">
                <a:moveTo>
                  <a:pt x="0" y="0"/>
                </a:moveTo>
                <a:lnTo>
                  <a:pt x="4343400" y="4343400"/>
                </a:lnTo>
                <a:lnTo>
                  <a:pt x="3486149" y="4343400"/>
                </a:lnTo>
                <a:lnTo>
                  <a:pt x="0" y="857251"/>
                </a:lnTo>
                <a:lnTo>
                  <a:pt x="0" y="0"/>
                </a:lnTo>
                <a:close/>
              </a:path>
            </a:pathLst>
          </a:custGeom>
          <a:solidFill>
            <a:schemeClr val="l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schemeClr val="lt1"/>
              </a:solidFill>
              <a:cs typeface="+mn-ea"/>
              <a:sym typeface="+mn-lt"/>
            </a:endParaRPr>
          </a:p>
        </p:txBody>
      </p:sp>
      <p:sp>
        <p:nvSpPr>
          <p:cNvPr id="9" name="文本框 8"/>
          <p:cNvSpPr txBox="1"/>
          <p:nvPr/>
        </p:nvSpPr>
        <p:spPr>
          <a:xfrm rot="2708765">
            <a:off x="998603" y="1563600"/>
            <a:ext cx="4142229" cy="748030"/>
          </a:xfrm>
          <a:prstGeom prst="rect">
            <a:avLst/>
          </a:prstGeom>
          <a:noFill/>
        </p:spPr>
        <p:txBody>
          <a:bodyPr wrap="square" rtlCol="0">
            <a:spAutoFit/>
          </a:bodyPr>
          <a:lstStyle/>
          <a:p>
            <a:pPr algn="ctr"/>
            <a:r>
              <a:rPr kumimoji="1" lang="en-US" altLang="zh-CN" sz="4265" dirty="0">
                <a:solidFill>
                  <a:srgbClr val="43536A"/>
                </a:solidFill>
                <a:latin typeface="Agency FB" panose="020B0503020202020204" pitchFamily="34" charset="0"/>
                <a:cs typeface="+mn-ea"/>
                <a:sym typeface="+mn-lt"/>
              </a:rPr>
              <a:t>INTERNET FINANCE</a:t>
            </a:r>
            <a:endParaRPr kumimoji="1" lang="en-US" altLang="zh-CN" sz="4265" dirty="0">
              <a:solidFill>
                <a:srgbClr val="43536A"/>
              </a:solidFill>
              <a:latin typeface="Agency FB" panose="020B0503020202020204" pitchFamily="34" charset="0"/>
              <a:cs typeface="+mn-ea"/>
              <a:sym typeface="+mn-lt"/>
            </a:endParaRPr>
          </a:p>
        </p:txBody>
      </p:sp>
      <p:sp>
        <p:nvSpPr>
          <p:cNvPr id="12" name="直角三角形 11"/>
          <p:cNvSpPr/>
          <p:nvPr>
            <p:custDataLst>
              <p:tags r:id="rId4"/>
            </p:custDataLst>
          </p:nvPr>
        </p:nvSpPr>
        <p:spPr>
          <a:xfrm flipH="1">
            <a:off x="9654650" y="4597353"/>
            <a:ext cx="2537197" cy="2260893"/>
          </a:xfrm>
          <a:prstGeom prst="rtTriangle">
            <a:avLst/>
          </a:prstGeom>
          <a:solidFill>
            <a:srgbClr val="43536A"/>
          </a:solidFill>
          <a:ln>
            <a:solidFill>
              <a:srgbClr val="4353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schemeClr val="lt2">
                  <a:lumMod val="25000"/>
                </a:schemeClr>
              </a:solidFill>
              <a:cs typeface="+mn-ea"/>
              <a:sym typeface="+mn-lt"/>
            </a:endParaRPr>
          </a:p>
        </p:txBody>
      </p:sp>
      <p:sp>
        <p:nvSpPr>
          <p:cNvPr id="16" name="直角三角形 15"/>
          <p:cNvSpPr/>
          <p:nvPr/>
        </p:nvSpPr>
        <p:spPr>
          <a:xfrm rot="13500000" flipV="1">
            <a:off x="2632875" y="-1204161"/>
            <a:ext cx="2362215" cy="2362215"/>
          </a:xfrm>
          <a:prstGeom prst="rtTriangle">
            <a:avLst/>
          </a:prstGeom>
          <a:solidFill>
            <a:srgbClr val="4353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prstClr val="white"/>
              </a:solidFill>
              <a:cs typeface="+mn-ea"/>
              <a:sym typeface="+mn-lt"/>
            </a:endParaRPr>
          </a:p>
        </p:txBody>
      </p:sp>
      <p:sp>
        <p:nvSpPr>
          <p:cNvPr id="7" name="文本框 6"/>
          <p:cNvSpPr txBox="1"/>
          <p:nvPr/>
        </p:nvSpPr>
        <p:spPr>
          <a:xfrm>
            <a:off x="5572125" y="2483485"/>
            <a:ext cx="6167755" cy="1896745"/>
          </a:xfrm>
          <a:prstGeom prst="rect">
            <a:avLst/>
          </a:prstGeom>
          <a:noFill/>
        </p:spPr>
        <p:txBody>
          <a:bodyPr wrap="square" rtlCol="0">
            <a:spAutoFit/>
          </a:bodyPr>
          <a:p>
            <a:pPr algn="l"/>
            <a:r>
              <a:rPr kumimoji="1" lang="zh-CN" altLang="en-US" sz="5865" b="1" dirty="0" smtClean="0">
                <a:solidFill>
                  <a:srgbClr val="43536A"/>
                </a:solidFill>
                <a:cs typeface="+mn-ea"/>
                <a:sym typeface="+mn-lt"/>
              </a:rPr>
              <a:t>第三方支付的商业模式</a:t>
            </a:r>
            <a:endParaRPr kumimoji="1" lang="zh-CN" altLang="en-US" sz="5865" b="1" dirty="0" smtClean="0">
              <a:solidFill>
                <a:srgbClr val="43536A"/>
              </a:solidFill>
              <a:cs typeface="+mn-ea"/>
              <a:sym typeface="+mn-lt"/>
            </a:endParaRPr>
          </a:p>
        </p:txBody>
      </p:sp>
      <p:sp>
        <p:nvSpPr>
          <p:cNvPr id="8" name="平行四边形 7"/>
          <p:cNvSpPr/>
          <p:nvPr>
            <p:custDataLst>
              <p:tags r:id="rId5"/>
            </p:custDataLst>
          </p:nvPr>
        </p:nvSpPr>
        <p:spPr>
          <a:xfrm>
            <a:off x="5571948" y="4513683"/>
            <a:ext cx="2125718" cy="380953"/>
          </a:xfrm>
          <a:prstGeom prst="parallelogram">
            <a:avLst>
              <a:gd name="adj" fmla="val 35555"/>
            </a:avLst>
          </a:prstGeom>
          <a:solidFill>
            <a:schemeClr val="lt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kumimoji="1" lang="zh-CN" altLang="en-US" sz="1600" dirty="0">
                <a:solidFill>
                  <a:schemeClr val="dk1"/>
                </a:solidFill>
                <a:latin typeface="+mn-ea"/>
                <a:cs typeface="+mn-ea"/>
                <a:sym typeface="+mn-lt"/>
              </a:rPr>
              <a:t>主讲人：于佳琦</a:t>
            </a:r>
            <a:endParaRPr kumimoji="1" lang="zh-CN" altLang="en-US" sz="1600" dirty="0">
              <a:solidFill>
                <a:schemeClr val="dk1"/>
              </a:solidFill>
              <a:latin typeface="+mn-ea"/>
              <a:cs typeface="+mn-ea"/>
              <a:sym typeface="+mn-lt"/>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0-#ppt_w/2"/>
                                          </p:val>
                                        </p:tav>
                                        <p:tav tm="100000">
                                          <p:val>
                                            <p:strVal val="#ppt_x"/>
                                          </p:val>
                                        </p:tav>
                                      </p:tavLst>
                                    </p:anim>
                                    <p:anim calcmode="lin" valueType="num">
                                      <p:cBhvr additive="base">
                                        <p:cTn id="8" dur="10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3" fill="hold" grpId="0"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1000" fill="hold"/>
                                        <p:tgtEl>
                                          <p:spTgt spid="3"/>
                                        </p:tgtEl>
                                        <p:attrNameLst>
                                          <p:attrName>ppt_x</p:attrName>
                                        </p:attrNameLst>
                                      </p:cBhvr>
                                      <p:tavLst>
                                        <p:tav tm="0">
                                          <p:val>
                                            <p:strVal val="1+#ppt_w/2"/>
                                          </p:val>
                                        </p:tav>
                                        <p:tav tm="100000">
                                          <p:val>
                                            <p:strVal val="#ppt_x"/>
                                          </p:val>
                                        </p:tav>
                                      </p:tavLst>
                                    </p:anim>
                                    <p:anim calcmode="lin" valueType="num">
                                      <p:cBhvr additive="base">
                                        <p:cTn id="12" dur="1000" fill="hold"/>
                                        <p:tgtEl>
                                          <p:spTgt spid="3"/>
                                        </p:tgtEl>
                                        <p:attrNameLst>
                                          <p:attrName>ppt_y</p:attrName>
                                        </p:attrNameLst>
                                      </p:cBhvr>
                                      <p:tavLst>
                                        <p:tav tm="0">
                                          <p:val>
                                            <p:strVal val="0-#ppt_h/2"/>
                                          </p:val>
                                        </p:tav>
                                        <p:tav tm="100000">
                                          <p:val>
                                            <p:strVal val="#ppt_y"/>
                                          </p:val>
                                        </p:tav>
                                      </p:tavLst>
                                    </p:anim>
                                  </p:childTnLst>
                                </p:cTn>
                              </p:par>
                            </p:childTnLst>
                          </p:cTn>
                        </p:par>
                        <p:par>
                          <p:cTn id="13" fill="hold">
                            <p:stCondLst>
                              <p:cond delay="1000"/>
                            </p:stCondLst>
                            <p:childTnLst>
                              <p:par>
                                <p:cTn id="14" presetID="22" presetClass="entr" presetSubtype="1" fill="hold" grpId="0" nodeType="after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wipe(up)">
                                      <p:cBhvr>
                                        <p:cTn id="16" dur="500"/>
                                        <p:tgtEl>
                                          <p:spTgt spid="9"/>
                                        </p:tgtEl>
                                      </p:cBhvr>
                                    </p:animEffect>
                                  </p:childTnLst>
                                </p:cTn>
                              </p:par>
                            </p:childTnLst>
                          </p:cTn>
                        </p:par>
                        <p:par>
                          <p:cTn id="17" fill="hold">
                            <p:stCondLst>
                              <p:cond delay="1500"/>
                            </p:stCondLst>
                            <p:childTnLst>
                              <p:par>
                                <p:cTn id="18" presetID="2" presetClass="entr" presetSubtype="12" fill="hold" grpId="0" nodeType="afterEffect">
                                  <p:stCondLst>
                                    <p:cond delay="0"/>
                                  </p:stCondLst>
                                  <p:childTnLst>
                                    <p:set>
                                      <p:cBhvr>
                                        <p:cTn id="19" dur="1" fill="hold">
                                          <p:stCondLst>
                                            <p:cond delay="0"/>
                                          </p:stCondLst>
                                        </p:cTn>
                                        <p:tgtEl>
                                          <p:spTgt spid="12"/>
                                        </p:tgtEl>
                                        <p:attrNameLst>
                                          <p:attrName>style.visibility</p:attrName>
                                        </p:attrNameLst>
                                      </p:cBhvr>
                                      <p:to>
                                        <p:strVal val="visible"/>
                                      </p:to>
                                    </p:set>
                                    <p:anim calcmode="lin" valueType="num">
                                      <p:cBhvr additive="base">
                                        <p:cTn id="20" dur="1000" fill="hold"/>
                                        <p:tgtEl>
                                          <p:spTgt spid="12"/>
                                        </p:tgtEl>
                                        <p:attrNameLst>
                                          <p:attrName>ppt_x</p:attrName>
                                        </p:attrNameLst>
                                      </p:cBhvr>
                                      <p:tavLst>
                                        <p:tav tm="0">
                                          <p:val>
                                            <p:strVal val="0-#ppt_w/2"/>
                                          </p:val>
                                        </p:tav>
                                        <p:tav tm="100000">
                                          <p:val>
                                            <p:strVal val="#ppt_x"/>
                                          </p:val>
                                        </p:tav>
                                      </p:tavLst>
                                    </p:anim>
                                    <p:anim calcmode="lin" valueType="num">
                                      <p:cBhvr additive="base">
                                        <p:cTn id="21" dur="1000" fill="hold"/>
                                        <p:tgtEl>
                                          <p:spTgt spid="12"/>
                                        </p:tgtEl>
                                        <p:attrNameLst>
                                          <p:attrName>ppt_y</p:attrName>
                                        </p:attrNameLst>
                                      </p:cBhvr>
                                      <p:tavLst>
                                        <p:tav tm="0">
                                          <p:val>
                                            <p:strVal val="1+#ppt_h/2"/>
                                          </p:val>
                                        </p:tav>
                                        <p:tav tm="100000">
                                          <p:val>
                                            <p:strVal val="#ppt_y"/>
                                          </p:val>
                                        </p:tav>
                                      </p:tavLst>
                                    </p:anim>
                                  </p:childTnLst>
                                </p:cTn>
                              </p:par>
                              <p:par>
                                <p:cTn id="22" presetID="2" presetClass="entr" presetSubtype="1" fill="hold" grpId="0" nodeType="withEffect">
                                  <p:stCondLst>
                                    <p:cond delay="0"/>
                                  </p:stCondLst>
                                  <p:childTnLst>
                                    <p:set>
                                      <p:cBhvr>
                                        <p:cTn id="23" dur="1" fill="hold">
                                          <p:stCondLst>
                                            <p:cond delay="0"/>
                                          </p:stCondLst>
                                        </p:cTn>
                                        <p:tgtEl>
                                          <p:spTgt spid="16"/>
                                        </p:tgtEl>
                                        <p:attrNameLst>
                                          <p:attrName>style.visibility</p:attrName>
                                        </p:attrNameLst>
                                      </p:cBhvr>
                                      <p:to>
                                        <p:strVal val="visible"/>
                                      </p:to>
                                    </p:set>
                                    <p:anim calcmode="lin" valueType="num">
                                      <p:cBhvr additive="base">
                                        <p:cTn id="24" dur="1000" fill="hold"/>
                                        <p:tgtEl>
                                          <p:spTgt spid="16"/>
                                        </p:tgtEl>
                                        <p:attrNameLst>
                                          <p:attrName>ppt_x</p:attrName>
                                        </p:attrNameLst>
                                      </p:cBhvr>
                                      <p:tavLst>
                                        <p:tav tm="0">
                                          <p:val>
                                            <p:strVal val="#ppt_x"/>
                                          </p:val>
                                        </p:tav>
                                        <p:tav tm="100000">
                                          <p:val>
                                            <p:strVal val="#ppt_x"/>
                                          </p:val>
                                        </p:tav>
                                      </p:tavLst>
                                    </p:anim>
                                    <p:anim calcmode="lin" valueType="num">
                                      <p:cBhvr additive="base">
                                        <p:cTn id="25" dur="1000" fill="hold"/>
                                        <p:tgtEl>
                                          <p:spTgt spid="16"/>
                                        </p:tgtEl>
                                        <p:attrNameLst>
                                          <p:attrName>ppt_y</p:attrName>
                                        </p:attrNameLst>
                                      </p:cBhvr>
                                      <p:tavLst>
                                        <p:tav tm="0">
                                          <p:val>
                                            <p:strVal val="0-#ppt_h/2"/>
                                          </p:val>
                                        </p:tav>
                                        <p:tav tm="100000">
                                          <p:val>
                                            <p:strVal val="#ppt_y"/>
                                          </p:val>
                                        </p:tav>
                                      </p:tavLst>
                                    </p:anim>
                                  </p:childTnLst>
                                </p:cTn>
                              </p:par>
                            </p:childTnLst>
                          </p:cTn>
                        </p:par>
                        <p:par>
                          <p:cTn id="26" fill="hold">
                            <p:stCondLst>
                              <p:cond delay="2500"/>
                            </p:stCondLst>
                            <p:childTnLst>
                              <p:par>
                                <p:cTn id="27" presetID="22" presetClass="entr" presetSubtype="8" fill="hold" grpId="0" nodeType="after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wipe(left)">
                                      <p:cBhvr>
                                        <p:cTn id="29" dur="500"/>
                                        <p:tgtEl>
                                          <p:spTgt spid="7"/>
                                        </p:tgtEl>
                                      </p:cBhvr>
                                    </p:animEffect>
                                  </p:childTnLst>
                                </p:cTn>
                              </p:par>
                            </p:childTnLst>
                          </p:cTn>
                        </p:par>
                        <p:par>
                          <p:cTn id="30" fill="hold">
                            <p:stCondLst>
                              <p:cond delay="3000"/>
                            </p:stCondLst>
                            <p:childTnLst>
                              <p:par>
                                <p:cTn id="31" presetID="47" presetClass="entr" presetSubtype="0" fill="hold" grpId="0" nodeType="afterEffect">
                                  <p:stCondLst>
                                    <p:cond delay="0"/>
                                  </p:stCondLst>
                                  <p:childTnLst>
                                    <p:set>
                                      <p:cBhvr>
                                        <p:cTn id="32" dur="1" fill="hold">
                                          <p:stCondLst>
                                            <p:cond delay="0"/>
                                          </p:stCondLst>
                                        </p:cTn>
                                        <p:tgtEl>
                                          <p:spTgt spid="8"/>
                                        </p:tgtEl>
                                        <p:attrNameLst>
                                          <p:attrName>style.visibility</p:attrName>
                                        </p:attrNameLst>
                                      </p:cBhvr>
                                      <p:to>
                                        <p:strVal val="visible"/>
                                      </p:to>
                                    </p:set>
                                    <p:animEffect transition="in" filter="fade">
                                      <p:cBhvr>
                                        <p:cTn id="33" dur="1000"/>
                                        <p:tgtEl>
                                          <p:spTgt spid="8"/>
                                        </p:tgtEl>
                                      </p:cBhvr>
                                    </p:animEffect>
                                    <p:anim calcmode="lin" valueType="num">
                                      <p:cBhvr>
                                        <p:cTn id="34" dur="1000" fill="hold"/>
                                        <p:tgtEl>
                                          <p:spTgt spid="8"/>
                                        </p:tgtEl>
                                        <p:attrNameLst>
                                          <p:attrName>ppt_x</p:attrName>
                                        </p:attrNameLst>
                                      </p:cBhvr>
                                      <p:tavLst>
                                        <p:tav tm="0">
                                          <p:val>
                                            <p:strVal val="#ppt_x"/>
                                          </p:val>
                                        </p:tav>
                                        <p:tav tm="100000">
                                          <p:val>
                                            <p:strVal val="#ppt_x"/>
                                          </p:val>
                                        </p:tav>
                                      </p:tavLst>
                                    </p:anim>
                                    <p:anim calcmode="lin" valueType="num">
                                      <p:cBhvr>
                                        <p:cTn id="35"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3" grpId="0" bldLvl="0" animBg="1"/>
      <p:bldP spid="9" grpId="0"/>
      <p:bldP spid="12" grpId="0" bldLvl="0" animBg="1"/>
      <p:bldP spid="16" grpId="0" bldLvl="0" animBg="1"/>
      <p:bldP spid="7" grpId="0"/>
      <p:bldP spid="8" grpId="0" bldLvl="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一、第三方支付的运营模式</a:t>
            </a:r>
            <a:endParaRPr lang="zh-CN" altLang="en-US"/>
          </a:p>
        </p:txBody>
      </p:sp>
      <p:sp>
        <p:nvSpPr>
          <p:cNvPr id="15" name="TextBox 6"/>
          <p:cNvSpPr txBox="1"/>
          <p:nvPr>
            <p:custDataLst>
              <p:tags r:id="rId1"/>
            </p:custDataLst>
          </p:nvPr>
        </p:nvSpPr>
        <p:spPr>
          <a:xfrm>
            <a:off x="803910" y="1100455"/>
            <a:ext cx="3503295" cy="4374515"/>
          </a:xfrm>
          <a:prstGeom prst="rect">
            <a:avLst/>
          </a:prstGeom>
          <a:noFill/>
        </p:spPr>
        <p:txBody>
          <a:bodyPr wrap="square" rtlCol="0">
            <a:spAutoFit/>
          </a:bodyPr>
          <a:p>
            <a:pPr indent="457200" algn="just" fontAlgn="auto">
              <a:lnSpc>
                <a:spcPct val="150000"/>
              </a:lnSpc>
              <a:spcBef>
                <a:spcPts val="0"/>
              </a:spcBef>
              <a:spcAft>
                <a:spcPts val="1000"/>
              </a:spcAft>
              <a:extLst>
                <a:ext uri="{35155182-B16C-46BC-9424-99874614C6A1}">
                  <wpsdc:indentchars xmlns:wpsdc="http://www.wps.cn/officeDocument/2017/drawingmlCustomData" val="200" checksum="59296752"/>
                </a:ext>
              </a:extLs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rPr>
              <a:t>第三方支付行业的发展前期以个人客户端市场作为主要切入点，C端支付占据了第三方支付市场规模的绝大部分，但目前行业新增用户流量已经趋向饱和，由增量市场逐渐转为存量市场。</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a:p>
            <a:pPr indent="457200" algn="just" fontAlgn="auto">
              <a:lnSpc>
                <a:spcPct val="150000"/>
              </a:lnSpc>
              <a:spcBef>
                <a:spcPts val="0"/>
              </a:spcBef>
              <a:spcAft>
                <a:spcPts val="1000"/>
              </a:spcAft>
              <a:extLst>
                <a:ext uri="{35155182-B16C-46BC-9424-99874614C6A1}">
                  <wpsdc:indentchars xmlns:wpsdc="http://www.wps.cn/officeDocument/2017/drawingmlCustomData" val="200" checksum="59296752"/>
                </a:ext>
              </a:extLs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rPr>
              <a:t>而随着互联网+赋能传统产业的改革，企业端客户市场逐渐成为行业增长的动力。右图是第三方支付的产业链。</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grpSp>
        <p:nvGrpSpPr>
          <p:cNvPr id="11" name="组合 10"/>
          <p:cNvGrpSpPr/>
          <p:nvPr/>
        </p:nvGrpSpPr>
        <p:grpSpPr>
          <a:xfrm>
            <a:off x="4656455" y="897255"/>
            <a:ext cx="7034530" cy="4653280"/>
            <a:chOff x="7333" y="1413"/>
            <a:chExt cx="11078" cy="7328"/>
          </a:xfrm>
        </p:grpSpPr>
        <p:sp>
          <p:nvSpPr>
            <p:cNvPr id="9" name="矩形 8"/>
            <p:cNvSpPr/>
            <p:nvPr>
              <p:custDataLst>
                <p:tags r:id="rId2"/>
              </p:custDataLst>
            </p:nvPr>
          </p:nvSpPr>
          <p:spPr>
            <a:xfrm>
              <a:off x="7333" y="1413"/>
              <a:ext cx="11078" cy="7328"/>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lnSpc>
                  <a:spcPct val="100000"/>
                </a:lnSpc>
                <a:spcBef>
                  <a:spcPts val="0"/>
                </a:spcBef>
                <a:spcAft>
                  <a:spcPts val="0"/>
                </a:spcAft>
              </a:pPr>
              <a:endParaRPr lang="zh-CN" altLang="zh-CN" sz="2000" kern="100" dirty="0">
                <a:solidFill>
                  <a:schemeClr val="dk1"/>
                </a:solidFill>
                <a:effectLst/>
                <a:latin typeface="微软雅黑" panose="020B0503020204020204" charset="-122"/>
                <a:ea typeface="微软雅黑" panose="020B0503020204020204" charset="-122"/>
                <a:cs typeface="Times New Roman" panose="02020603050405020304" pitchFamily="18" charset="0"/>
                <a:sym typeface="+mn-ea"/>
              </a:endParaRPr>
            </a:p>
          </p:txBody>
        </p:sp>
        <p:sp>
          <p:nvSpPr>
            <p:cNvPr id="10" name="文本框 9"/>
            <p:cNvSpPr txBox="1"/>
            <p:nvPr/>
          </p:nvSpPr>
          <p:spPr>
            <a:xfrm>
              <a:off x="10100" y="8195"/>
              <a:ext cx="5382" cy="434"/>
            </a:xfrm>
            <a:prstGeom prst="rect">
              <a:avLst/>
            </a:prstGeom>
            <a:noFill/>
          </p:spPr>
          <p:txBody>
            <a:bodyPr wrap="square" rtlCol="0">
              <a:spAutoFit/>
            </a:bodyPr>
            <a:p>
              <a:pPr algn="ctr"/>
              <a:r>
                <a:rPr lang="zh-CN" altLang="en-US" sz="1200">
                  <a:solidFill>
                    <a:schemeClr val="tx1">
                      <a:lumMod val="50000"/>
                      <a:lumOff val="50000"/>
                    </a:schemeClr>
                  </a:solidFill>
                </a:rPr>
                <a:t>第三方支付流程</a:t>
              </a:r>
              <a:endParaRPr lang="zh-CN" altLang="en-US" sz="1200">
                <a:solidFill>
                  <a:schemeClr val="tx1">
                    <a:lumMod val="50000"/>
                    <a:lumOff val="50000"/>
                  </a:schemeClr>
                </a:solidFill>
              </a:endParaRPr>
            </a:p>
          </p:txBody>
        </p:sp>
        <p:pic>
          <p:nvPicPr>
            <p:cNvPr id="7" name="图片 2"/>
            <p:cNvPicPr>
              <a:picLocks noChangeAspect="1"/>
            </p:cNvPicPr>
            <p:nvPr/>
          </p:nvPicPr>
          <p:blipFill>
            <a:blip r:embed="rId3"/>
            <a:srcRect/>
            <a:stretch>
              <a:fillRect/>
            </a:stretch>
          </p:blipFill>
          <p:spPr>
            <a:xfrm>
              <a:off x="7675" y="1643"/>
              <a:ext cx="10395" cy="6448"/>
            </a:xfrm>
            <a:prstGeom prst="rect">
              <a:avLst/>
            </a:prstGeom>
          </p:spPr>
        </p:pic>
      </p:grpSp>
      <p:sp>
        <p:nvSpPr>
          <p:cNvPr id="8" name="TextBox 6"/>
          <p:cNvSpPr txBox="1"/>
          <p:nvPr>
            <p:custDataLst>
              <p:tags r:id="rId4"/>
            </p:custDataLst>
          </p:nvPr>
        </p:nvSpPr>
        <p:spPr>
          <a:xfrm>
            <a:off x="803910" y="5591175"/>
            <a:ext cx="10887075" cy="922020"/>
          </a:xfrm>
          <a:prstGeom prst="rect">
            <a:avLst/>
          </a:prstGeom>
          <a:noFill/>
        </p:spPr>
        <p:txBody>
          <a:bodyPr wrap="square" rtlCol="0">
            <a:spAutoFit/>
          </a:bodyPr>
          <a:p>
            <a:pPr indent="457200" algn="just" fontAlgn="auto">
              <a:lnSpc>
                <a:spcPct val="150000"/>
              </a:lnSpc>
              <a:extLst>
                <a:ext uri="{35155182-B16C-46BC-9424-99874614C6A1}">
                  <wpsdc:indentchars xmlns:wpsdc="http://www.wps.cn/officeDocument/2017/drawingmlCustomData" val="200" checksum="59296752"/>
                </a:ext>
              </a:extLs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rPr>
              <a:t>第三方支付在发展过程中形成了多种运营模式，以适应不同类型的资金流动行为的需要。其中，有代表性且适用范围较广的是支付网关模式和账户模式。</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nodeType="after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strips(downLeft)">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15">
                                            <p:txEl>
                                              <p:pRg st="0" end="0"/>
                                            </p:txEl>
                                          </p:spTgt>
                                        </p:tgtEl>
                                        <p:attrNameLst>
                                          <p:attrName>style.visibility</p:attrName>
                                        </p:attrNameLst>
                                      </p:cBhvr>
                                      <p:to>
                                        <p:strVal val="visible"/>
                                      </p:to>
                                    </p:set>
                                    <p:anim calcmode="lin" valueType="num">
                                      <p:cBhvr additive="base">
                                        <p:cTn id="12" dur="500"/>
                                        <p:tgtEl>
                                          <p:spTgt spid="15">
                                            <p:txEl>
                                              <p:pRg st="0" end="0"/>
                                            </p:txEl>
                                          </p:spTgt>
                                        </p:tgtEl>
                                        <p:attrNameLst>
                                          <p:attrName>ppt_y</p:attrName>
                                        </p:attrNameLst>
                                      </p:cBhvr>
                                      <p:tavLst>
                                        <p:tav tm="0">
                                          <p:val>
                                            <p:strVal val="#ppt_y+#ppt_h*1.125000"/>
                                          </p:val>
                                        </p:tav>
                                        <p:tav tm="100000">
                                          <p:val>
                                            <p:strVal val="#ppt_y"/>
                                          </p:val>
                                        </p:tav>
                                      </p:tavLst>
                                    </p:anim>
                                    <p:animEffect transition="in" filter="wipe(up)">
                                      <p:cBhvr>
                                        <p:cTn id="13" dur="500"/>
                                        <p:tgtEl>
                                          <p:spTgt spid="15">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2" presetClass="entr" presetSubtype="4" fill="hold" grpId="0" nodeType="clickEffect">
                                  <p:stCondLst>
                                    <p:cond delay="0"/>
                                  </p:stCondLst>
                                  <p:childTnLst>
                                    <p:set>
                                      <p:cBhvr>
                                        <p:cTn id="17" dur="1" fill="hold">
                                          <p:stCondLst>
                                            <p:cond delay="0"/>
                                          </p:stCondLst>
                                        </p:cTn>
                                        <p:tgtEl>
                                          <p:spTgt spid="15">
                                            <p:txEl>
                                              <p:pRg st="1" end="1"/>
                                            </p:txEl>
                                          </p:spTgt>
                                        </p:tgtEl>
                                        <p:attrNameLst>
                                          <p:attrName>style.visibility</p:attrName>
                                        </p:attrNameLst>
                                      </p:cBhvr>
                                      <p:to>
                                        <p:strVal val="visible"/>
                                      </p:to>
                                    </p:set>
                                    <p:anim calcmode="lin" valueType="num">
                                      <p:cBhvr additive="base">
                                        <p:cTn id="18" dur="500"/>
                                        <p:tgtEl>
                                          <p:spTgt spid="15">
                                            <p:txEl>
                                              <p:pRg st="1" end="1"/>
                                            </p:txEl>
                                          </p:spTgt>
                                        </p:tgtEl>
                                        <p:attrNameLst>
                                          <p:attrName>ppt_y</p:attrName>
                                        </p:attrNameLst>
                                      </p:cBhvr>
                                      <p:tavLst>
                                        <p:tav tm="0">
                                          <p:val>
                                            <p:strVal val="#ppt_y+#ppt_h*1.125000"/>
                                          </p:val>
                                        </p:tav>
                                        <p:tav tm="100000">
                                          <p:val>
                                            <p:strVal val="#ppt_y"/>
                                          </p:val>
                                        </p:tav>
                                      </p:tavLst>
                                    </p:anim>
                                    <p:animEffect transition="in" filter="wipe(up)">
                                      <p:cBhvr>
                                        <p:cTn id="19" dur="500"/>
                                        <p:tgtEl>
                                          <p:spTgt spid="15">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2" presetClass="entr" presetSubtype="4" fill="hold" grpId="0" nodeType="clickEffect">
                                  <p:stCondLst>
                                    <p:cond delay="0"/>
                                  </p:stCondLst>
                                  <p:childTnLst>
                                    <p:set>
                                      <p:cBhvr>
                                        <p:cTn id="23" dur="1" fill="hold">
                                          <p:stCondLst>
                                            <p:cond delay="0"/>
                                          </p:stCondLst>
                                        </p:cTn>
                                        <p:tgtEl>
                                          <p:spTgt spid="8"/>
                                        </p:tgtEl>
                                        <p:attrNameLst>
                                          <p:attrName>style.visibility</p:attrName>
                                        </p:attrNameLst>
                                      </p:cBhvr>
                                      <p:to>
                                        <p:strVal val="visible"/>
                                      </p:to>
                                    </p:set>
                                    <p:anim calcmode="lin" valueType="num">
                                      <p:cBhvr additive="base">
                                        <p:cTn id="24" dur="500"/>
                                        <p:tgtEl>
                                          <p:spTgt spid="8"/>
                                        </p:tgtEl>
                                        <p:attrNameLst>
                                          <p:attrName>ppt_y</p:attrName>
                                        </p:attrNameLst>
                                      </p:cBhvr>
                                      <p:tavLst>
                                        <p:tav tm="0">
                                          <p:val>
                                            <p:strVal val="#ppt_y+#ppt_h*1.125000"/>
                                          </p:val>
                                        </p:tav>
                                        <p:tav tm="100000">
                                          <p:val>
                                            <p:strVal val="#ppt_y"/>
                                          </p:val>
                                        </p:tav>
                                      </p:tavLst>
                                    </p:anim>
                                    <p:animEffect transition="in" filter="wipe(up)">
                                      <p:cBhvr>
                                        <p:cTn id="25"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build="p"/>
      <p:bldP spid="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一、第三方支付的运营模式</a:t>
            </a:r>
            <a:endParaRPr lang="zh-CN" altLang="en-US"/>
          </a:p>
        </p:txBody>
      </p:sp>
      <p:grpSp>
        <p:nvGrpSpPr>
          <p:cNvPr id="39" name="组合 38"/>
          <p:cNvGrpSpPr/>
          <p:nvPr/>
        </p:nvGrpSpPr>
        <p:grpSpPr>
          <a:xfrm>
            <a:off x="634365" y="887095"/>
            <a:ext cx="3354018" cy="473075"/>
            <a:chOff x="2347" y="2773"/>
            <a:chExt cx="5294" cy="952"/>
          </a:xfrm>
        </p:grpSpPr>
        <p:sp>
          <p:nvSpPr>
            <p:cNvPr id="40" name="平行四边形 39"/>
            <p:cNvSpPr/>
            <p:nvPr/>
          </p:nvSpPr>
          <p:spPr>
            <a:xfrm>
              <a:off x="2347" y="2773"/>
              <a:ext cx="349" cy="952"/>
            </a:xfrm>
            <a:prstGeom prst="parallelogram">
              <a:avLst>
                <a:gd name="adj" fmla="val 6131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1" name="平行四边形 40"/>
            <p:cNvSpPr/>
            <p:nvPr/>
          </p:nvSpPr>
          <p:spPr>
            <a:xfrm>
              <a:off x="2539" y="2773"/>
              <a:ext cx="5102" cy="952"/>
            </a:xfrm>
            <a:prstGeom prst="parallelogram">
              <a:avLst>
                <a:gd name="adj" fmla="val 25025"/>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
        <p:nvSpPr>
          <p:cNvPr id="42" name="文本框 41"/>
          <p:cNvSpPr txBox="1"/>
          <p:nvPr/>
        </p:nvSpPr>
        <p:spPr>
          <a:xfrm>
            <a:off x="889000" y="939165"/>
            <a:ext cx="2818765" cy="368300"/>
          </a:xfrm>
          <a:prstGeom prst="rect">
            <a:avLst/>
          </a:prstGeom>
          <a:noFill/>
        </p:spPr>
        <p:txBody>
          <a:bodyPr wrap="square">
            <a:spAutoFit/>
          </a:bodyPr>
          <a:p>
            <a:r>
              <a:rPr lang="zh-CN" altLang="en-US" sz="1800" b="1" dirty="0">
                <a:solidFill>
                  <a:schemeClr val="bg1"/>
                </a:solidFill>
                <a:latin typeface="微软雅黑" panose="020B0503020204020204" charset="-122"/>
                <a:ea typeface="微软雅黑" panose="020B0503020204020204" charset="-122"/>
                <a:sym typeface="+mn-ea"/>
              </a:rPr>
              <a:t>（一）支付网关模式</a:t>
            </a:r>
            <a:endParaRPr lang="zh-CN" altLang="en-US" sz="1800" b="1" dirty="0">
              <a:solidFill>
                <a:schemeClr val="bg1"/>
              </a:solidFill>
              <a:latin typeface="微软雅黑" panose="020B0503020204020204" charset="-122"/>
              <a:ea typeface="微软雅黑" panose="020B0503020204020204" charset="-122"/>
              <a:sym typeface="+mn-ea"/>
            </a:endParaRPr>
          </a:p>
        </p:txBody>
      </p:sp>
      <p:sp>
        <p:nvSpPr>
          <p:cNvPr id="3" name="TextBox 6"/>
          <p:cNvSpPr txBox="1"/>
          <p:nvPr>
            <p:custDataLst>
              <p:tags r:id="rId1"/>
            </p:custDataLst>
          </p:nvPr>
        </p:nvSpPr>
        <p:spPr>
          <a:xfrm>
            <a:off x="855345" y="1581785"/>
            <a:ext cx="10698480" cy="2168525"/>
          </a:xfrm>
          <a:prstGeom prst="rect">
            <a:avLst/>
          </a:prstGeom>
          <a:noFill/>
        </p:spPr>
        <p:txBody>
          <a:bodyPr wrap="square" rtlCol="0">
            <a:spAutoFit/>
          </a:bodyPr>
          <a:p>
            <a:pPr indent="457200" algn="just" fontAlgn="auto">
              <a:lnSpc>
                <a:spcPct val="150000"/>
              </a:lnSpc>
              <a:spcBef>
                <a:spcPts val="0"/>
              </a:spcBef>
              <a:spcAft>
                <a:spcPts val="1000"/>
              </a:spcAft>
              <a:extLst>
                <a:ext uri="{35155182-B16C-46BC-9424-99874614C6A1}">
                  <wpsdc:indentchars xmlns:wpsdc="http://www.wps.cn/officeDocument/2017/drawingmlCustomData" val="200" checksum="59296752"/>
                </a:ext>
              </a:extLs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rPr>
              <a:t>所谓的支付网关模式，又即独立第三方支付模式，是指不从属于电子商务网站的独立的金融中介运营机构，通过整合各银行网银接口，为商家和消费者提供用于支付结算的统一接口。这种支付模式本质上提供了“一点接入式”便捷通道，用户通过第三方机构的一个平台就可以和不同的银行网关相连接，最终实现了不同银行签约用户之间的联通。这种模式下的支付平台扮演的是支付中介的角色，并不涉及银行间资金的流动。不具有担保功能，仅仅为用户提供支付服务和支付解决方案。</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sp>
        <p:nvSpPr>
          <p:cNvPr id="4" name="TextBox 6"/>
          <p:cNvSpPr txBox="1"/>
          <p:nvPr>
            <p:custDataLst>
              <p:tags r:id="rId2"/>
            </p:custDataLst>
          </p:nvPr>
        </p:nvSpPr>
        <p:spPr>
          <a:xfrm>
            <a:off x="855345" y="3832860"/>
            <a:ext cx="7436485" cy="2584450"/>
          </a:xfrm>
          <a:prstGeom prst="rect">
            <a:avLst/>
          </a:prstGeom>
          <a:noFill/>
        </p:spPr>
        <p:txBody>
          <a:bodyPr wrap="square" rtlCol="0">
            <a:spAutoFit/>
          </a:bodyPr>
          <a:p>
            <a:pPr indent="457200" algn="just" fontAlgn="auto">
              <a:lnSpc>
                <a:spcPct val="150000"/>
              </a:lnSpc>
              <a:spcBef>
                <a:spcPts val="0"/>
              </a:spcBef>
              <a:spcAft>
                <a:spcPts val="1000"/>
              </a:spcAft>
              <a:extLst>
                <a:ext uri="{35155182-B16C-46BC-9424-99874614C6A1}">
                  <wpsdc:indentchars xmlns:wpsdc="http://www.wps.cn/officeDocument/2017/drawingmlCustomData" val="200" checksum="59296752"/>
                </a:ext>
              </a:extLs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rPr>
              <a:t>中国银联、快钱支付、易宝支付、拉卡拉是该支付模式运营的典型代表。在早期的支付网关模式中，支付平台无法获知客户的信息，只是作为单纯的网关型公司存在。随着大数据技术的不断发展，现今的独立第三方支付平台，开设了类似于支付账户模式的虚拟账户，在提供支付结算服务的同时，也可以对最终用户的详细信息进行搜集整理，这有利于平台根据客户情况提供个性化增值服务。</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pic>
        <p:nvPicPr>
          <p:cNvPr id="108" name="图片 107"/>
          <p:cNvPicPr/>
          <p:nvPr/>
        </p:nvPicPr>
        <p:blipFill>
          <a:blip r:embed="rId3"/>
          <a:srcRect l="22916" r="20505"/>
          <a:stretch>
            <a:fillRect/>
          </a:stretch>
        </p:blipFill>
        <p:spPr>
          <a:xfrm>
            <a:off x="8463915" y="3581400"/>
            <a:ext cx="2905125" cy="2752725"/>
          </a:xfrm>
          <a:prstGeom prst="snip2DiagRect">
            <a:avLst/>
          </a:prstGeom>
          <a:noFill/>
          <a:ln w="9525">
            <a:noFill/>
          </a:ln>
        </p:spPr>
      </p:pic>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wipe(left)">
                                      <p:cBhvr>
                                        <p:cTn id="7" dur="500"/>
                                        <p:tgtEl>
                                          <p:spTgt spid="39"/>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42"/>
                                        </p:tgtEl>
                                        <p:attrNameLst>
                                          <p:attrName>style.visibility</p:attrName>
                                        </p:attrNameLst>
                                      </p:cBhvr>
                                      <p:to>
                                        <p:strVal val="visible"/>
                                      </p:to>
                                    </p:set>
                                    <p:animEffect transition="in" filter="wipe(left)">
                                      <p:cBhvr>
                                        <p:cTn id="10" dur="500"/>
                                        <p:tgtEl>
                                          <p:spTgt spid="42"/>
                                        </p:tgtEl>
                                      </p:cBhvr>
                                    </p:animEffect>
                                  </p:childTnLst>
                                </p:cTn>
                              </p:par>
                            </p:childTnLst>
                          </p:cTn>
                        </p:par>
                      </p:childTnLst>
                    </p:cTn>
                  </p:par>
                  <p:par>
                    <p:cTn id="11" fill="hold">
                      <p:stCondLst>
                        <p:cond delay="indefinite"/>
                      </p:stCondLst>
                      <p:childTnLst>
                        <p:par>
                          <p:cTn id="12" fill="hold">
                            <p:stCondLst>
                              <p:cond delay="0"/>
                            </p:stCondLst>
                            <p:childTnLst>
                              <p:par>
                                <p:cTn id="13" presetID="12" presetClass="entr" presetSubtype="4"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additive="base">
                                        <p:cTn id="15"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16" dur="5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2" presetClass="entr" presetSubtype="4" fill="hold" grpId="0" nodeType="clickEffect">
                                  <p:stCondLst>
                                    <p:cond delay="0"/>
                                  </p:stCondLst>
                                  <p:childTnLst>
                                    <p:set>
                                      <p:cBhvr>
                                        <p:cTn id="20" dur="1" fill="hold">
                                          <p:stCondLst>
                                            <p:cond delay="0"/>
                                          </p:stCondLst>
                                        </p:cTn>
                                        <p:tgtEl>
                                          <p:spTgt spid="4">
                                            <p:txEl>
                                              <p:pRg st="0" end="0"/>
                                            </p:txEl>
                                          </p:spTgt>
                                        </p:tgtEl>
                                        <p:attrNameLst>
                                          <p:attrName>style.visibility</p:attrName>
                                        </p:attrNameLst>
                                      </p:cBhvr>
                                      <p:to>
                                        <p:strVal val="visible"/>
                                      </p:to>
                                    </p:set>
                                    <p:anim calcmode="lin" valueType="num">
                                      <p:cBhvr additive="base">
                                        <p:cTn id="21" dur="500"/>
                                        <p:tgtEl>
                                          <p:spTgt spid="4">
                                            <p:txEl>
                                              <p:pRg st="0" end="0"/>
                                            </p:txEl>
                                          </p:spTgt>
                                        </p:tgtEl>
                                        <p:attrNameLst>
                                          <p:attrName>ppt_y</p:attrName>
                                        </p:attrNameLst>
                                      </p:cBhvr>
                                      <p:tavLst>
                                        <p:tav tm="0">
                                          <p:val>
                                            <p:strVal val="#ppt_y+#ppt_h*1.125000"/>
                                          </p:val>
                                        </p:tav>
                                        <p:tav tm="100000">
                                          <p:val>
                                            <p:strVal val="#ppt_y"/>
                                          </p:val>
                                        </p:tav>
                                      </p:tavLst>
                                    </p:anim>
                                    <p:animEffect transition="in" filter="wipe(up)">
                                      <p:cBhvr>
                                        <p:cTn id="22" dur="500"/>
                                        <p:tgtEl>
                                          <p:spTgt spid="4">
                                            <p:txEl>
                                              <p:pRg st="0" end="0"/>
                                            </p:txEl>
                                          </p:spTgt>
                                        </p:tgtEl>
                                      </p:cBhvr>
                                    </p:animEffect>
                                  </p:childTnLst>
                                </p:cTn>
                              </p:par>
                            </p:childTnLst>
                          </p:cTn>
                        </p:par>
                        <p:par>
                          <p:cTn id="23" fill="hold">
                            <p:stCondLst>
                              <p:cond delay="500"/>
                            </p:stCondLst>
                            <p:childTnLst>
                              <p:par>
                                <p:cTn id="24" presetID="12" presetClass="entr" presetSubtype="8" fill="hold" nodeType="afterEffect">
                                  <p:stCondLst>
                                    <p:cond delay="0"/>
                                  </p:stCondLst>
                                  <p:childTnLst>
                                    <p:set>
                                      <p:cBhvr>
                                        <p:cTn id="25" dur="1" fill="hold">
                                          <p:stCondLst>
                                            <p:cond delay="0"/>
                                          </p:stCondLst>
                                        </p:cTn>
                                        <p:tgtEl>
                                          <p:spTgt spid="108"/>
                                        </p:tgtEl>
                                        <p:attrNameLst>
                                          <p:attrName>style.visibility</p:attrName>
                                        </p:attrNameLst>
                                      </p:cBhvr>
                                      <p:to>
                                        <p:strVal val="visible"/>
                                      </p:to>
                                    </p:set>
                                    <p:anim calcmode="lin" valueType="num">
                                      <p:cBhvr additive="base">
                                        <p:cTn id="26" dur="500"/>
                                        <p:tgtEl>
                                          <p:spTgt spid="108"/>
                                        </p:tgtEl>
                                        <p:attrNameLst>
                                          <p:attrName>ppt_x</p:attrName>
                                        </p:attrNameLst>
                                      </p:cBhvr>
                                      <p:tavLst>
                                        <p:tav tm="0">
                                          <p:val>
                                            <p:strVal val="#ppt_x-#ppt_w*1.125000"/>
                                          </p:val>
                                        </p:tav>
                                        <p:tav tm="100000">
                                          <p:val>
                                            <p:strVal val="#ppt_x"/>
                                          </p:val>
                                        </p:tav>
                                      </p:tavLst>
                                    </p:anim>
                                    <p:animEffect transition="in" filter="wipe(right)">
                                      <p:cBhvr>
                                        <p:cTn id="27" dur="500"/>
                                        <p:tgtEl>
                                          <p:spTgt spid="10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P spid="3" grpId="0" uiExpand="1" build="p"/>
      <p:bldP spid="4"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矩形 4"/>
          <p:cNvSpPr/>
          <p:nvPr>
            <p:custDataLst>
              <p:tags r:id="rId1"/>
            </p:custDataLst>
          </p:nvPr>
        </p:nvSpPr>
        <p:spPr>
          <a:xfrm>
            <a:off x="8661400" y="1673225"/>
            <a:ext cx="3531235" cy="469011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lnSpc>
                <a:spcPct val="100000"/>
              </a:lnSpc>
              <a:spcBef>
                <a:spcPts val="0"/>
              </a:spcBef>
              <a:spcAft>
                <a:spcPts val="0"/>
              </a:spcAft>
            </a:pPr>
            <a:endParaRPr lang="zh-CN" altLang="zh-CN" sz="2000" kern="100" dirty="0">
              <a:solidFill>
                <a:schemeClr val="dk1"/>
              </a:solidFill>
              <a:effectLst/>
              <a:latin typeface="微软雅黑" panose="020B0503020204020204" charset="-122"/>
              <a:ea typeface="微软雅黑" panose="020B0503020204020204" charset="-122"/>
              <a:cs typeface="Times New Roman" panose="02020603050405020304" pitchFamily="18" charset="0"/>
              <a:sym typeface="+mn-ea"/>
            </a:endParaRPr>
          </a:p>
        </p:txBody>
      </p:sp>
      <p:sp>
        <p:nvSpPr>
          <p:cNvPr id="2" name="标题 1"/>
          <p:cNvSpPr>
            <a:spLocks noGrp="1"/>
          </p:cNvSpPr>
          <p:nvPr>
            <p:ph type="title"/>
          </p:nvPr>
        </p:nvSpPr>
        <p:spPr/>
        <p:txBody>
          <a:bodyPr/>
          <a:p>
            <a:r>
              <a:rPr lang="zh-CN" altLang="en-US"/>
              <a:t>一、第三方支付的运营模式</a:t>
            </a:r>
            <a:endParaRPr lang="zh-CN" altLang="en-US"/>
          </a:p>
        </p:txBody>
      </p:sp>
      <p:grpSp>
        <p:nvGrpSpPr>
          <p:cNvPr id="39" name="组合 38"/>
          <p:cNvGrpSpPr/>
          <p:nvPr/>
        </p:nvGrpSpPr>
        <p:grpSpPr>
          <a:xfrm>
            <a:off x="634365" y="887095"/>
            <a:ext cx="3354018" cy="473075"/>
            <a:chOff x="2347" y="2773"/>
            <a:chExt cx="5294" cy="952"/>
          </a:xfrm>
        </p:grpSpPr>
        <p:sp>
          <p:nvSpPr>
            <p:cNvPr id="40" name="平行四边形 39"/>
            <p:cNvSpPr/>
            <p:nvPr/>
          </p:nvSpPr>
          <p:spPr>
            <a:xfrm>
              <a:off x="2347" y="2773"/>
              <a:ext cx="349" cy="952"/>
            </a:xfrm>
            <a:prstGeom prst="parallelogram">
              <a:avLst>
                <a:gd name="adj" fmla="val 6131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1" name="平行四边形 40"/>
            <p:cNvSpPr/>
            <p:nvPr/>
          </p:nvSpPr>
          <p:spPr>
            <a:xfrm>
              <a:off x="2539" y="2773"/>
              <a:ext cx="5102" cy="952"/>
            </a:xfrm>
            <a:prstGeom prst="parallelogram">
              <a:avLst>
                <a:gd name="adj" fmla="val 25025"/>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
        <p:nvSpPr>
          <p:cNvPr id="42" name="文本框 41"/>
          <p:cNvSpPr txBox="1"/>
          <p:nvPr/>
        </p:nvSpPr>
        <p:spPr>
          <a:xfrm>
            <a:off x="889000" y="939165"/>
            <a:ext cx="2818765" cy="368300"/>
          </a:xfrm>
          <a:prstGeom prst="rect">
            <a:avLst/>
          </a:prstGeom>
          <a:noFill/>
        </p:spPr>
        <p:txBody>
          <a:bodyPr wrap="square">
            <a:spAutoFit/>
          </a:bodyPr>
          <a:p>
            <a:r>
              <a:rPr lang="zh-CN" altLang="en-US" sz="1800" b="1" dirty="0">
                <a:solidFill>
                  <a:schemeClr val="bg1"/>
                </a:solidFill>
                <a:latin typeface="微软雅黑" panose="020B0503020204020204" charset="-122"/>
                <a:ea typeface="微软雅黑" panose="020B0503020204020204" charset="-122"/>
                <a:sym typeface="+mn-ea"/>
              </a:rPr>
              <a:t>（二）支付账户模式</a:t>
            </a:r>
            <a:endParaRPr lang="zh-CN" altLang="en-US" sz="1800" b="1" dirty="0">
              <a:solidFill>
                <a:schemeClr val="bg1"/>
              </a:solidFill>
              <a:latin typeface="微软雅黑" panose="020B0503020204020204" charset="-122"/>
              <a:ea typeface="微软雅黑" panose="020B0503020204020204" charset="-122"/>
              <a:sym typeface="+mn-ea"/>
            </a:endParaRPr>
          </a:p>
        </p:txBody>
      </p:sp>
      <p:sp>
        <p:nvSpPr>
          <p:cNvPr id="3" name="TextBox 6"/>
          <p:cNvSpPr txBox="1"/>
          <p:nvPr>
            <p:custDataLst>
              <p:tags r:id="rId2"/>
            </p:custDataLst>
          </p:nvPr>
        </p:nvSpPr>
        <p:spPr>
          <a:xfrm>
            <a:off x="855345" y="1581785"/>
            <a:ext cx="7021830" cy="2584450"/>
          </a:xfrm>
          <a:prstGeom prst="rect">
            <a:avLst/>
          </a:prstGeom>
          <a:noFill/>
        </p:spPr>
        <p:txBody>
          <a:bodyPr wrap="square" rtlCol="0">
            <a:spAutoFit/>
          </a:bodyPr>
          <a:p>
            <a:pPr indent="457200" algn="just" fontAlgn="auto">
              <a:lnSpc>
                <a:spcPct val="150000"/>
              </a:lnSpc>
              <a:spcBef>
                <a:spcPts val="0"/>
              </a:spcBef>
              <a:spcAft>
                <a:spcPts val="1000"/>
              </a:spcAft>
              <a:extLst>
                <a:ext uri="{35155182-B16C-46BC-9424-99874614C6A1}">
                  <wpsdc:indentchars xmlns:wpsdc="http://www.wps.cn/officeDocument/2017/drawingmlCustomData" val="200" checksum="59296752"/>
                </a:ext>
              </a:extLs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rPr>
              <a:t>在支付账户模式中，第三方支付平台不仅为用户提供和各银行网银支付系统对接的集成服务，而且为用户提供了开设虚拟账户的功能。用户在注册之后会获得唯一的虚拟台账户，虚拟账户可以绑定一张或多张银行卡。交易双方可以利用银行卡来实现资金在不同账户间的转移，也能够从银行卡向虚拟账户中充入资金，利用虚拟账户进行支付和结算。</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sp>
        <p:nvSpPr>
          <p:cNvPr id="4" name="TextBox 6"/>
          <p:cNvSpPr txBox="1"/>
          <p:nvPr>
            <p:custDataLst>
              <p:tags r:id="rId3"/>
            </p:custDataLst>
          </p:nvPr>
        </p:nvSpPr>
        <p:spPr>
          <a:xfrm>
            <a:off x="855345" y="4256405"/>
            <a:ext cx="7021830" cy="2168525"/>
          </a:xfrm>
          <a:prstGeom prst="rect">
            <a:avLst/>
          </a:prstGeom>
          <a:noFill/>
        </p:spPr>
        <p:txBody>
          <a:bodyPr wrap="square" rtlCol="0">
            <a:spAutoFit/>
          </a:bodyPr>
          <a:p>
            <a:pPr indent="457200" algn="just" fontAlgn="auto">
              <a:lnSpc>
                <a:spcPct val="150000"/>
              </a:lnSpc>
              <a:spcBef>
                <a:spcPts val="0"/>
              </a:spcBef>
              <a:spcAft>
                <a:spcPts val="1000"/>
              </a:spcAft>
              <a:extLst>
                <a:ext uri="{35155182-B16C-46BC-9424-99874614C6A1}">
                  <wpsdc:indentchars xmlns:wpsdc="http://www.wps.cn/officeDocument/2017/drawingmlCustomData" val="200" checksum="59296752"/>
                </a:ext>
              </a:extLs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rPr>
              <a:t>我国的支付宝、财付通等平台是支付账户模式的典型代表。该模式中，第三方支付平台的角色是信用中介，为交易双方提供信用担保，降低交易过程中可能出现的违约风险。在相关的业务操作中，买方从支付订单到确认收货有一个时间迟滞的过程，这意味着第三方支付平台同时发挥着资金中转载体的功能。</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pic>
        <p:nvPicPr>
          <p:cNvPr id="109" name="图片 108"/>
          <p:cNvPicPr/>
          <p:nvPr/>
        </p:nvPicPr>
        <p:blipFill>
          <a:blip r:embed="rId4"/>
          <a:stretch>
            <a:fillRect/>
          </a:stretch>
        </p:blipFill>
        <p:spPr>
          <a:xfrm>
            <a:off x="8211820" y="2176780"/>
            <a:ext cx="3693795" cy="3683000"/>
          </a:xfrm>
          <a:prstGeom prst="rect">
            <a:avLst/>
          </a:prstGeom>
          <a:noFill/>
          <a:ln w="9525">
            <a:noFill/>
          </a:ln>
        </p:spPr>
      </p:pic>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wipe(left)">
                                      <p:cBhvr>
                                        <p:cTn id="7" dur="500"/>
                                        <p:tgtEl>
                                          <p:spTgt spid="39"/>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42"/>
                                        </p:tgtEl>
                                        <p:attrNameLst>
                                          <p:attrName>style.visibility</p:attrName>
                                        </p:attrNameLst>
                                      </p:cBhvr>
                                      <p:to>
                                        <p:strVal val="visible"/>
                                      </p:to>
                                    </p:set>
                                    <p:animEffect transition="in" filter="wipe(left)">
                                      <p:cBhvr>
                                        <p:cTn id="10" dur="500"/>
                                        <p:tgtEl>
                                          <p:spTgt spid="42"/>
                                        </p:tgtEl>
                                      </p:cBhvr>
                                    </p:animEffect>
                                  </p:childTnLst>
                                </p:cTn>
                              </p:par>
                            </p:childTnLst>
                          </p:cTn>
                        </p:par>
                        <p:par>
                          <p:cTn id="11" fill="hold">
                            <p:stCondLst>
                              <p:cond delay="500"/>
                            </p:stCondLst>
                            <p:childTnLst>
                              <p:par>
                                <p:cTn id="12" presetID="2" presetClass="entr" presetSubtype="2" fill="hold" grpId="1" nodeType="after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additive="base">
                                        <p:cTn id="14" dur="500" fill="hold"/>
                                        <p:tgtEl>
                                          <p:spTgt spid="5"/>
                                        </p:tgtEl>
                                        <p:attrNameLst>
                                          <p:attrName>ppt_x</p:attrName>
                                        </p:attrNameLst>
                                      </p:cBhvr>
                                      <p:tavLst>
                                        <p:tav tm="0">
                                          <p:val>
                                            <p:strVal val="1+#ppt_w/2"/>
                                          </p:val>
                                        </p:tav>
                                        <p:tav tm="100000">
                                          <p:val>
                                            <p:strVal val="#ppt_x"/>
                                          </p:val>
                                        </p:tav>
                                      </p:tavLst>
                                    </p:anim>
                                    <p:anim calcmode="lin" valueType="num">
                                      <p:cBhvr additive="base">
                                        <p:cTn id="15" dur="500" fill="hold"/>
                                        <p:tgtEl>
                                          <p:spTgt spid="5"/>
                                        </p:tgtEl>
                                        <p:attrNameLst>
                                          <p:attrName>ppt_y</p:attrName>
                                        </p:attrNameLst>
                                      </p:cBhvr>
                                      <p:tavLst>
                                        <p:tav tm="0">
                                          <p:val>
                                            <p:strVal val="#ppt_y"/>
                                          </p:val>
                                        </p:tav>
                                        <p:tav tm="100000">
                                          <p:val>
                                            <p:strVal val="#ppt_y"/>
                                          </p:val>
                                        </p:tav>
                                      </p:tavLst>
                                    </p:anim>
                                  </p:childTnLst>
                                </p:cTn>
                              </p:par>
                              <p:par>
                                <p:cTn id="16" presetID="2" presetClass="entr" presetSubtype="2" fill="hold" nodeType="withEffect">
                                  <p:stCondLst>
                                    <p:cond delay="0"/>
                                  </p:stCondLst>
                                  <p:childTnLst>
                                    <p:set>
                                      <p:cBhvr>
                                        <p:cTn id="17" dur="1" fill="hold">
                                          <p:stCondLst>
                                            <p:cond delay="0"/>
                                          </p:stCondLst>
                                        </p:cTn>
                                        <p:tgtEl>
                                          <p:spTgt spid="109"/>
                                        </p:tgtEl>
                                        <p:attrNameLst>
                                          <p:attrName>style.visibility</p:attrName>
                                        </p:attrNameLst>
                                      </p:cBhvr>
                                      <p:to>
                                        <p:strVal val="visible"/>
                                      </p:to>
                                    </p:set>
                                    <p:anim calcmode="lin" valueType="num">
                                      <p:cBhvr additive="base">
                                        <p:cTn id="18" dur="500" fill="hold"/>
                                        <p:tgtEl>
                                          <p:spTgt spid="109"/>
                                        </p:tgtEl>
                                        <p:attrNameLst>
                                          <p:attrName>ppt_x</p:attrName>
                                        </p:attrNameLst>
                                      </p:cBhvr>
                                      <p:tavLst>
                                        <p:tav tm="0">
                                          <p:val>
                                            <p:strVal val="1+#ppt_w/2"/>
                                          </p:val>
                                        </p:tav>
                                        <p:tav tm="100000">
                                          <p:val>
                                            <p:strVal val="#ppt_x"/>
                                          </p:val>
                                        </p:tav>
                                      </p:tavLst>
                                    </p:anim>
                                    <p:anim calcmode="lin" valueType="num">
                                      <p:cBhvr additive="base">
                                        <p:cTn id="19" dur="500" fill="hold"/>
                                        <p:tgtEl>
                                          <p:spTgt spid="109"/>
                                        </p:tgtEl>
                                        <p:attrNameLst>
                                          <p:attrName>ppt_y</p:attrName>
                                        </p:attrNameLst>
                                      </p:cBhvr>
                                      <p:tavLst>
                                        <p:tav tm="0">
                                          <p:val>
                                            <p:strVal val="#ppt_y"/>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12" presetClass="entr" presetSubtype="4" fill="hold" grpId="0" nodeType="clickEffect">
                                  <p:stCondLst>
                                    <p:cond delay="0"/>
                                  </p:stCondLst>
                                  <p:childTnLst>
                                    <p:set>
                                      <p:cBhvr>
                                        <p:cTn id="23" dur="1" fill="hold">
                                          <p:stCondLst>
                                            <p:cond delay="0"/>
                                          </p:stCondLst>
                                        </p:cTn>
                                        <p:tgtEl>
                                          <p:spTgt spid="3">
                                            <p:txEl>
                                              <p:pRg st="0" end="0"/>
                                            </p:txEl>
                                          </p:spTgt>
                                        </p:tgtEl>
                                        <p:attrNameLst>
                                          <p:attrName>style.visibility</p:attrName>
                                        </p:attrNameLst>
                                      </p:cBhvr>
                                      <p:to>
                                        <p:strVal val="visible"/>
                                      </p:to>
                                    </p:set>
                                    <p:anim calcmode="lin" valueType="num">
                                      <p:cBhvr additive="base">
                                        <p:cTn id="24"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25" dur="500"/>
                                        <p:tgtEl>
                                          <p:spTgt spid="3">
                                            <p:txEl>
                                              <p:pRg st="0" end="0"/>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2" presetClass="entr" presetSubtype="4" fill="hold" grpId="0" nodeType="clickEffect">
                                  <p:stCondLst>
                                    <p:cond delay="0"/>
                                  </p:stCondLst>
                                  <p:childTnLst>
                                    <p:set>
                                      <p:cBhvr>
                                        <p:cTn id="29" dur="1" fill="hold">
                                          <p:stCondLst>
                                            <p:cond delay="0"/>
                                          </p:stCondLst>
                                        </p:cTn>
                                        <p:tgtEl>
                                          <p:spTgt spid="4">
                                            <p:txEl>
                                              <p:pRg st="0" end="0"/>
                                            </p:txEl>
                                          </p:spTgt>
                                        </p:tgtEl>
                                        <p:attrNameLst>
                                          <p:attrName>style.visibility</p:attrName>
                                        </p:attrNameLst>
                                      </p:cBhvr>
                                      <p:to>
                                        <p:strVal val="visible"/>
                                      </p:to>
                                    </p:set>
                                    <p:anim calcmode="lin" valueType="num">
                                      <p:cBhvr additive="base">
                                        <p:cTn id="30" dur="500"/>
                                        <p:tgtEl>
                                          <p:spTgt spid="4">
                                            <p:txEl>
                                              <p:pRg st="0" end="0"/>
                                            </p:txEl>
                                          </p:spTgt>
                                        </p:tgtEl>
                                        <p:attrNameLst>
                                          <p:attrName>ppt_y</p:attrName>
                                        </p:attrNameLst>
                                      </p:cBhvr>
                                      <p:tavLst>
                                        <p:tav tm="0">
                                          <p:val>
                                            <p:strVal val="#ppt_y+#ppt_h*1.125000"/>
                                          </p:val>
                                        </p:tav>
                                        <p:tav tm="100000">
                                          <p:val>
                                            <p:strVal val="#ppt_y"/>
                                          </p:val>
                                        </p:tav>
                                      </p:tavLst>
                                    </p:anim>
                                    <p:animEffect transition="in" filter="wipe(up)">
                                      <p:cBhvr>
                                        <p:cTn id="31"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P spid="3" grpId="0" uiExpand="1" build="p"/>
      <p:bldP spid="4" grpId="0" uiExpand="1" build="p"/>
      <p:bldP spid="5" grpId="1"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3" name="矩形 42"/>
          <p:cNvSpPr/>
          <p:nvPr>
            <p:custDataLst>
              <p:tags r:id="rId1"/>
            </p:custDataLst>
          </p:nvPr>
        </p:nvSpPr>
        <p:spPr>
          <a:xfrm>
            <a:off x="0" y="1734820"/>
            <a:ext cx="12192000" cy="1337945"/>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lnSpc>
                <a:spcPct val="100000"/>
              </a:lnSpc>
              <a:spcBef>
                <a:spcPts val="0"/>
              </a:spcBef>
              <a:spcAft>
                <a:spcPts val="0"/>
              </a:spcAft>
            </a:pPr>
            <a:endParaRPr lang="zh-CN" altLang="zh-CN" sz="2000" kern="100" dirty="0">
              <a:solidFill>
                <a:schemeClr val="dk1"/>
              </a:solidFill>
              <a:effectLst/>
              <a:latin typeface="微软雅黑" panose="020B0503020204020204" charset="-122"/>
              <a:ea typeface="微软雅黑" panose="020B0503020204020204" charset="-122"/>
              <a:cs typeface="Times New Roman" panose="02020603050405020304" pitchFamily="18" charset="0"/>
              <a:sym typeface="+mn-ea"/>
            </a:endParaRPr>
          </a:p>
        </p:txBody>
      </p:sp>
      <p:sp>
        <p:nvSpPr>
          <p:cNvPr id="2" name="标题 1"/>
          <p:cNvSpPr>
            <a:spLocks noGrp="1"/>
          </p:cNvSpPr>
          <p:nvPr>
            <p:ph type="title"/>
          </p:nvPr>
        </p:nvSpPr>
        <p:spPr/>
        <p:txBody>
          <a:bodyPr/>
          <a:p>
            <a:r>
              <a:rPr lang="zh-CN" altLang="en-US"/>
              <a:t>二、第三方支付的盈利模式</a:t>
            </a:r>
            <a:endParaRPr lang="zh-CN" altLang="en-US"/>
          </a:p>
        </p:txBody>
      </p:sp>
      <p:grpSp>
        <p:nvGrpSpPr>
          <p:cNvPr id="39" name="组合 38"/>
          <p:cNvGrpSpPr/>
          <p:nvPr/>
        </p:nvGrpSpPr>
        <p:grpSpPr>
          <a:xfrm>
            <a:off x="634365" y="887095"/>
            <a:ext cx="3354018" cy="473075"/>
            <a:chOff x="2347" y="2773"/>
            <a:chExt cx="5294" cy="952"/>
          </a:xfrm>
        </p:grpSpPr>
        <p:sp>
          <p:nvSpPr>
            <p:cNvPr id="40" name="平行四边形 39"/>
            <p:cNvSpPr/>
            <p:nvPr/>
          </p:nvSpPr>
          <p:spPr>
            <a:xfrm>
              <a:off x="2347" y="2773"/>
              <a:ext cx="349" cy="952"/>
            </a:xfrm>
            <a:prstGeom prst="parallelogram">
              <a:avLst>
                <a:gd name="adj" fmla="val 6131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1" name="平行四边形 40"/>
            <p:cNvSpPr/>
            <p:nvPr/>
          </p:nvSpPr>
          <p:spPr>
            <a:xfrm>
              <a:off x="2539" y="2773"/>
              <a:ext cx="5102" cy="952"/>
            </a:xfrm>
            <a:prstGeom prst="parallelogram">
              <a:avLst>
                <a:gd name="adj" fmla="val 25025"/>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
        <p:nvSpPr>
          <p:cNvPr id="42" name="文本框 41"/>
          <p:cNvSpPr txBox="1"/>
          <p:nvPr/>
        </p:nvSpPr>
        <p:spPr>
          <a:xfrm>
            <a:off x="889000" y="939165"/>
            <a:ext cx="2818765" cy="368300"/>
          </a:xfrm>
          <a:prstGeom prst="rect">
            <a:avLst/>
          </a:prstGeom>
          <a:noFill/>
        </p:spPr>
        <p:txBody>
          <a:bodyPr wrap="square">
            <a:spAutoFit/>
          </a:bodyPr>
          <a:p>
            <a:r>
              <a:rPr lang="zh-CN" altLang="en-US" sz="1800" b="1" dirty="0">
                <a:solidFill>
                  <a:schemeClr val="bg1"/>
                </a:solidFill>
                <a:latin typeface="微软雅黑" panose="020B0503020204020204" charset="-122"/>
                <a:ea typeface="微软雅黑" panose="020B0503020204020204" charset="-122"/>
                <a:sym typeface="+mn-ea"/>
              </a:rPr>
              <a:t>（一）交易佣金模式</a:t>
            </a:r>
            <a:endParaRPr lang="zh-CN" altLang="en-US" sz="1800" b="1" dirty="0">
              <a:solidFill>
                <a:schemeClr val="bg1"/>
              </a:solidFill>
              <a:latin typeface="微软雅黑" panose="020B0503020204020204" charset="-122"/>
              <a:ea typeface="微软雅黑" panose="020B0503020204020204" charset="-122"/>
              <a:sym typeface="+mn-ea"/>
            </a:endParaRPr>
          </a:p>
        </p:txBody>
      </p:sp>
      <p:sp>
        <p:nvSpPr>
          <p:cNvPr id="3" name="TextBox 6"/>
          <p:cNvSpPr txBox="1"/>
          <p:nvPr>
            <p:custDataLst>
              <p:tags r:id="rId2"/>
            </p:custDataLst>
          </p:nvPr>
        </p:nvSpPr>
        <p:spPr>
          <a:xfrm>
            <a:off x="855345" y="1943100"/>
            <a:ext cx="10551795" cy="922020"/>
          </a:xfrm>
          <a:prstGeom prst="rect">
            <a:avLst/>
          </a:prstGeom>
          <a:noFill/>
        </p:spPr>
        <p:txBody>
          <a:bodyPr wrap="square" rtlCol="0">
            <a:spAutoFit/>
          </a:bodyPr>
          <a:p>
            <a:pPr indent="457200" algn="just" fontAlgn="auto">
              <a:lnSpc>
                <a:spcPct val="150000"/>
              </a:lnSpc>
              <a:spcBef>
                <a:spcPts val="0"/>
              </a:spcBef>
              <a:spcAft>
                <a:spcPts val="1000"/>
              </a:spcAft>
              <a:extLst>
                <a:ext uri="{35155182-B16C-46BC-9424-99874614C6A1}">
                  <wpsdc:indentchars xmlns:wpsdc="http://www.wps.cn/officeDocument/2017/drawingmlCustomData" val="200" checksum="59296752"/>
                </a:ext>
              </a:extLs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rPr>
              <a:t>交易佣金可以通俗地理解为手续费。第三方支付机构交易佣金的收取方式和比例会根据商户的类型和交易规模来制定。交易佣金模式是大多数企业的主要盈利模式。</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sp>
        <p:nvSpPr>
          <p:cNvPr id="4" name="TextBox 6"/>
          <p:cNvSpPr txBox="1"/>
          <p:nvPr>
            <p:custDataLst>
              <p:tags r:id="rId3"/>
            </p:custDataLst>
          </p:nvPr>
        </p:nvSpPr>
        <p:spPr>
          <a:xfrm>
            <a:off x="855345" y="3357880"/>
            <a:ext cx="10551160" cy="2840990"/>
          </a:xfrm>
          <a:prstGeom prst="rect">
            <a:avLst/>
          </a:prstGeom>
          <a:noFill/>
        </p:spPr>
        <p:txBody>
          <a:bodyPr wrap="square" rtlCol="0">
            <a:spAutoFit/>
          </a:bodyPr>
          <a:p>
            <a:pPr indent="457200" algn="just" fontAlgn="auto">
              <a:lnSpc>
                <a:spcPct val="150000"/>
              </a:lnSpc>
              <a:spcBef>
                <a:spcPts val="0"/>
              </a:spcBef>
              <a:spcAft>
                <a:spcPts val="1000"/>
              </a:spcAft>
              <a:extLst>
                <a:ext uri="{35155182-B16C-46BC-9424-99874614C6A1}">
                  <wpsdc:indentchars xmlns:wpsdc="http://www.wps.cn/officeDocument/2017/drawingmlCustomData" val="200" checksum="59296752"/>
                </a:ext>
              </a:extLs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rPr>
              <a:t>商户会在签订入网协议的同时与第三方支付机构约定手续费的标准。</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a:p>
            <a:pPr indent="457200" algn="just" fontAlgn="auto">
              <a:lnSpc>
                <a:spcPct val="150000"/>
              </a:lnSpc>
              <a:spcBef>
                <a:spcPts val="0"/>
              </a:spcBef>
              <a:spcAft>
                <a:spcPts val="1000"/>
              </a:spcAft>
              <a:extLst>
                <a:ext uri="{35155182-B16C-46BC-9424-99874614C6A1}">
                  <wpsdc:indentchars xmlns:wpsdc="http://www.wps.cn/officeDocument/2017/drawingmlCustomData" val="200" checksum="59296752"/>
                </a:ext>
              </a:extLs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rPr>
              <a:t>如果交易需要使用的银联的系统，发卡机构、收单机构和中国银联三方按照规定的比例分享商户的手续费；对于受理支付宝与微信支付等扫码业务，交易是通过中国银联、网联等转接清算机构转送支付宝与微信支付。</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a:p>
            <a:pPr indent="457200" algn="just" fontAlgn="auto">
              <a:lnSpc>
                <a:spcPct val="150000"/>
              </a:lnSpc>
              <a:spcBef>
                <a:spcPts val="0"/>
              </a:spcBef>
              <a:spcAft>
                <a:spcPts val="1000"/>
              </a:spcAft>
              <a:extLst>
                <a:ext uri="{35155182-B16C-46BC-9424-99874614C6A1}">
                  <wpsdc:indentchars xmlns:wpsdc="http://www.wps.cn/officeDocument/2017/drawingmlCustomData" val="200" checksum="59296752"/>
                </a:ext>
              </a:extLs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rPr>
              <a:t>支付宝与微信支付作为账户端需要在收取的商户手续费中按一定比例收取分成，剩余部分属于第三方支付机构的收入。</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wipe(left)">
                                      <p:cBhvr>
                                        <p:cTn id="7" dur="500"/>
                                        <p:tgtEl>
                                          <p:spTgt spid="39"/>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42"/>
                                        </p:tgtEl>
                                        <p:attrNameLst>
                                          <p:attrName>style.visibility</p:attrName>
                                        </p:attrNameLst>
                                      </p:cBhvr>
                                      <p:to>
                                        <p:strVal val="visible"/>
                                      </p:to>
                                    </p:set>
                                    <p:animEffect transition="in" filter="wipe(left)">
                                      <p:cBhvr>
                                        <p:cTn id="10" dur="500"/>
                                        <p:tgtEl>
                                          <p:spTgt spid="42"/>
                                        </p:tgtEl>
                                      </p:cBhvr>
                                    </p:animEffect>
                                  </p:childTnLst>
                                </p:cTn>
                              </p:par>
                            </p:childTnLst>
                          </p:cTn>
                        </p:par>
                      </p:childTnLst>
                    </p:cTn>
                  </p:par>
                  <p:par>
                    <p:cTn id="11" fill="hold">
                      <p:stCondLst>
                        <p:cond delay="indefinite"/>
                      </p:stCondLst>
                      <p:childTnLst>
                        <p:par>
                          <p:cTn id="12" fill="hold">
                            <p:stCondLst>
                              <p:cond delay="0"/>
                            </p:stCondLst>
                            <p:childTnLst>
                              <p:par>
                                <p:cTn id="13" presetID="12" presetClass="entr" presetSubtype="4"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additive="base">
                                        <p:cTn id="15"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16" dur="500"/>
                                        <p:tgtEl>
                                          <p:spTgt spid="3">
                                            <p:txEl>
                                              <p:pRg st="0" end="0"/>
                                            </p:txEl>
                                          </p:spTgt>
                                        </p:tgtEl>
                                      </p:cBhvr>
                                    </p:animEffect>
                                  </p:childTnLst>
                                </p:cTn>
                              </p:par>
                              <p:par>
                                <p:cTn id="17" presetID="16" presetClass="entr" presetSubtype="21" fill="hold" grpId="0" nodeType="withEffect">
                                  <p:stCondLst>
                                    <p:cond delay="0"/>
                                  </p:stCondLst>
                                  <p:childTnLst>
                                    <p:set>
                                      <p:cBhvr>
                                        <p:cTn id="18" dur="1" fill="hold">
                                          <p:stCondLst>
                                            <p:cond delay="0"/>
                                          </p:stCondLst>
                                        </p:cTn>
                                        <p:tgtEl>
                                          <p:spTgt spid="43"/>
                                        </p:tgtEl>
                                        <p:attrNameLst>
                                          <p:attrName>style.visibility</p:attrName>
                                        </p:attrNameLst>
                                      </p:cBhvr>
                                      <p:to>
                                        <p:strVal val="visible"/>
                                      </p:to>
                                    </p:set>
                                    <p:animEffect transition="in" filter="barn(inVertical)">
                                      <p:cBhvr>
                                        <p:cTn id="19" dur="500"/>
                                        <p:tgtEl>
                                          <p:spTgt spid="43"/>
                                        </p:tgtEl>
                                      </p:cBhvr>
                                    </p:animEffect>
                                  </p:childTnLst>
                                </p:cTn>
                              </p:par>
                            </p:childTnLst>
                          </p:cTn>
                        </p:par>
                      </p:childTnLst>
                    </p:cTn>
                  </p:par>
                  <p:par>
                    <p:cTn id="20" fill="hold">
                      <p:stCondLst>
                        <p:cond delay="indefinite"/>
                      </p:stCondLst>
                      <p:childTnLst>
                        <p:par>
                          <p:cTn id="21" fill="hold">
                            <p:stCondLst>
                              <p:cond delay="0"/>
                            </p:stCondLst>
                            <p:childTnLst>
                              <p:par>
                                <p:cTn id="22" presetID="12" presetClass="entr" presetSubtype="4" fill="hold" grpId="0" nodeType="clickEffect">
                                  <p:stCondLst>
                                    <p:cond delay="0"/>
                                  </p:stCondLst>
                                  <p:childTnLst>
                                    <p:set>
                                      <p:cBhvr>
                                        <p:cTn id="23" dur="1" fill="hold">
                                          <p:stCondLst>
                                            <p:cond delay="0"/>
                                          </p:stCondLst>
                                        </p:cTn>
                                        <p:tgtEl>
                                          <p:spTgt spid="4">
                                            <p:txEl>
                                              <p:pRg st="0" end="0"/>
                                            </p:txEl>
                                          </p:spTgt>
                                        </p:tgtEl>
                                        <p:attrNameLst>
                                          <p:attrName>style.visibility</p:attrName>
                                        </p:attrNameLst>
                                      </p:cBhvr>
                                      <p:to>
                                        <p:strVal val="visible"/>
                                      </p:to>
                                    </p:set>
                                    <p:anim calcmode="lin" valueType="num">
                                      <p:cBhvr additive="base">
                                        <p:cTn id="24" dur="500"/>
                                        <p:tgtEl>
                                          <p:spTgt spid="4">
                                            <p:txEl>
                                              <p:pRg st="0" end="0"/>
                                            </p:txEl>
                                          </p:spTgt>
                                        </p:tgtEl>
                                        <p:attrNameLst>
                                          <p:attrName>ppt_y</p:attrName>
                                        </p:attrNameLst>
                                      </p:cBhvr>
                                      <p:tavLst>
                                        <p:tav tm="0">
                                          <p:val>
                                            <p:strVal val="#ppt_y+#ppt_h*1.125000"/>
                                          </p:val>
                                        </p:tav>
                                        <p:tav tm="100000">
                                          <p:val>
                                            <p:strVal val="#ppt_y"/>
                                          </p:val>
                                        </p:tav>
                                      </p:tavLst>
                                    </p:anim>
                                    <p:animEffect transition="in" filter="wipe(up)">
                                      <p:cBhvr>
                                        <p:cTn id="25" dur="500"/>
                                        <p:tgtEl>
                                          <p:spTgt spid="4">
                                            <p:txEl>
                                              <p:pRg st="0" end="0"/>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2" presetClass="entr" presetSubtype="4" fill="hold" grpId="0" nodeType="clickEffect">
                                  <p:stCondLst>
                                    <p:cond delay="0"/>
                                  </p:stCondLst>
                                  <p:childTnLst>
                                    <p:set>
                                      <p:cBhvr>
                                        <p:cTn id="29" dur="1" fill="hold">
                                          <p:stCondLst>
                                            <p:cond delay="0"/>
                                          </p:stCondLst>
                                        </p:cTn>
                                        <p:tgtEl>
                                          <p:spTgt spid="4">
                                            <p:txEl>
                                              <p:pRg st="1" end="1"/>
                                            </p:txEl>
                                          </p:spTgt>
                                        </p:tgtEl>
                                        <p:attrNameLst>
                                          <p:attrName>style.visibility</p:attrName>
                                        </p:attrNameLst>
                                      </p:cBhvr>
                                      <p:to>
                                        <p:strVal val="visible"/>
                                      </p:to>
                                    </p:set>
                                    <p:anim calcmode="lin" valueType="num">
                                      <p:cBhvr additive="base">
                                        <p:cTn id="30" dur="500"/>
                                        <p:tgtEl>
                                          <p:spTgt spid="4">
                                            <p:txEl>
                                              <p:pRg st="1" end="1"/>
                                            </p:txEl>
                                          </p:spTgt>
                                        </p:tgtEl>
                                        <p:attrNameLst>
                                          <p:attrName>ppt_y</p:attrName>
                                        </p:attrNameLst>
                                      </p:cBhvr>
                                      <p:tavLst>
                                        <p:tav tm="0">
                                          <p:val>
                                            <p:strVal val="#ppt_y+#ppt_h*1.125000"/>
                                          </p:val>
                                        </p:tav>
                                        <p:tav tm="100000">
                                          <p:val>
                                            <p:strVal val="#ppt_y"/>
                                          </p:val>
                                        </p:tav>
                                      </p:tavLst>
                                    </p:anim>
                                    <p:animEffect transition="in" filter="wipe(up)">
                                      <p:cBhvr>
                                        <p:cTn id="31" dur="500"/>
                                        <p:tgtEl>
                                          <p:spTgt spid="4">
                                            <p:txEl>
                                              <p:pRg st="1" end="1"/>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2" presetClass="entr" presetSubtype="4" fill="hold" grpId="0" nodeType="clickEffect">
                                  <p:stCondLst>
                                    <p:cond delay="0"/>
                                  </p:stCondLst>
                                  <p:childTnLst>
                                    <p:set>
                                      <p:cBhvr>
                                        <p:cTn id="35" dur="1" fill="hold">
                                          <p:stCondLst>
                                            <p:cond delay="0"/>
                                          </p:stCondLst>
                                        </p:cTn>
                                        <p:tgtEl>
                                          <p:spTgt spid="4">
                                            <p:txEl>
                                              <p:pRg st="2" end="2"/>
                                            </p:txEl>
                                          </p:spTgt>
                                        </p:tgtEl>
                                        <p:attrNameLst>
                                          <p:attrName>style.visibility</p:attrName>
                                        </p:attrNameLst>
                                      </p:cBhvr>
                                      <p:to>
                                        <p:strVal val="visible"/>
                                      </p:to>
                                    </p:set>
                                    <p:anim calcmode="lin" valueType="num">
                                      <p:cBhvr additive="base">
                                        <p:cTn id="36" dur="500"/>
                                        <p:tgtEl>
                                          <p:spTgt spid="4">
                                            <p:txEl>
                                              <p:pRg st="2" end="2"/>
                                            </p:txEl>
                                          </p:spTgt>
                                        </p:tgtEl>
                                        <p:attrNameLst>
                                          <p:attrName>ppt_y</p:attrName>
                                        </p:attrNameLst>
                                      </p:cBhvr>
                                      <p:tavLst>
                                        <p:tav tm="0">
                                          <p:val>
                                            <p:strVal val="#ppt_y+#ppt_h*1.125000"/>
                                          </p:val>
                                        </p:tav>
                                        <p:tav tm="100000">
                                          <p:val>
                                            <p:strVal val="#ppt_y"/>
                                          </p:val>
                                        </p:tav>
                                      </p:tavLst>
                                    </p:anim>
                                    <p:animEffect transition="in" filter="wipe(up)">
                                      <p:cBhvr>
                                        <p:cTn id="37"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P spid="3" grpId="0" uiExpand="1" build="p"/>
      <p:bldP spid="4" grpId="0" uiExpand="1" build="p"/>
      <p:bldP spid="43" grpId="0" bldLvl="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二、第三方支付的盈利模式</a:t>
            </a:r>
            <a:endParaRPr lang="zh-CN" altLang="en-US"/>
          </a:p>
        </p:txBody>
      </p:sp>
      <p:grpSp>
        <p:nvGrpSpPr>
          <p:cNvPr id="39" name="组合 38"/>
          <p:cNvGrpSpPr/>
          <p:nvPr/>
        </p:nvGrpSpPr>
        <p:grpSpPr>
          <a:xfrm>
            <a:off x="634365" y="887095"/>
            <a:ext cx="3354018" cy="473075"/>
            <a:chOff x="2347" y="2773"/>
            <a:chExt cx="5294" cy="952"/>
          </a:xfrm>
        </p:grpSpPr>
        <p:sp>
          <p:nvSpPr>
            <p:cNvPr id="40" name="平行四边形 39"/>
            <p:cNvSpPr/>
            <p:nvPr/>
          </p:nvSpPr>
          <p:spPr>
            <a:xfrm>
              <a:off x="2347" y="2773"/>
              <a:ext cx="349" cy="952"/>
            </a:xfrm>
            <a:prstGeom prst="parallelogram">
              <a:avLst>
                <a:gd name="adj" fmla="val 6131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1" name="平行四边形 40"/>
            <p:cNvSpPr/>
            <p:nvPr/>
          </p:nvSpPr>
          <p:spPr>
            <a:xfrm>
              <a:off x="2539" y="2773"/>
              <a:ext cx="5102" cy="952"/>
            </a:xfrm>
            <a:prstGeom prst="parallelogram">
              <a:avLst>
                <a:gd name="adj" fmla="val 25025"/>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
        <p:nvSpPr>
          <p:cNvPr id="42" name="文本框 41"/>
          <p:cNvSpPr txBox="1"/>
          <p:nvPr/>
        </p:nvSpPr>
        <p:spPr>
          <a:xfrm>
            <a:off x="889000" y="939165"/>
            <a:ext cx="2818765" cy="368300"/>
          </a:xfrm>
          <a:prstGeom prst="rect">
            <a:avLst/>
          </a:prstGeom>
          <a:noFill/>
        </p:spPr>
        <p:txBody>
          <a:bodyPr wrap="square">
            <a:spAutoFit/>
          </a:bodyPr>
          <a:p>
            <a:r>
              <a:rPr lang="zh-CN" altLang="en-US" sz="1800" b="1" dirty="0">
                <a:solidFill>
                  <a:schemeClr val="bg1"/>
                </a:solidFill>
                <a:latin typeface="微软雅黑" panose="020B0503020204020204" charset="-122"/>
                <a:ea typeface="微软雅黑" panose="020B0503020204020204" charset="-122"/>
                <a:sym typeface="+mn-ea"/>
              </a:rPr>
              <a:t>（二）服务费模式</a:t>
            </a:r>
            <a:endParaRPr lang="zh-CN" altLang="en-US" sz="1800" b="1" dirty="0">
              <a:solidFill>
                <a:schemeClr val="bg1"/>
              </a:solidFill>
              <a:latin typeface="微软雅黑" panose="020B0503020204020204" charset="-122"/>
              <a:ea typeface="微软雅黑" panose="020B0503020204020204" charset="-122"/>
              <a:sym typeface="+mn-ea"/>
            </a:endParaRPr>
          </a:p>
        </p:txBody>
      </p:sp>
      <p:sp>
        <p:nvSpPr>
          <p:cNvPr id="3" name="TextBox 6"/>
          <p:cNvSpPr txBox="1"/>
          <p:nvPr>
            <p:custDataLst>
              <p:tags r:id="rId1"/>
            </p:custDataLst>
          </p:nvPr>
        </p:nvSpPr>
        <p:spPr>
          <a:xfrm>
            <a:off x="634365" y="1778000"/>
            <a:ext cx="5494020" cy="4374515"/>
          </a:xfrm>
          <a:prstGeom prst="rect">
            <a:avLst/>
          </a:prstGeom>
          <a:noFill/>
        </p:spPr>
        <p:txBody>
          <a:bodyPr wrap="square" rtlCol="0">
            <a:spAutoFit/>
          </a:bodyPr>
          <a:p>
            <a:pPr indent="457200" algn="just" fontAlgn="auto">
              <a:lnSpc>
                <a:spcPct val="150000"/>
              </a:lnSpc>
              <a:spcBef>
                <a:spcPts val="0"/>
              </a:spcBef>
              <a:spcAft>
                <a:spcPts val="1000"/>
              </a:spcAft>
              <a:extLst>
                <a:ext uri="{35155182-B16C-46BC-9424-99874614C6A1}">
                  <wpsdc:indentchars xmlns:wpsdc="http://www.wps.cn/officeDocument/2017/drawingmlCustomData" val="200" checksum="59296752"/>
                </a:ext>
              </a:extLst>
            </a:pPr>
            <a:r>
              <a:rPr lang="zh-CN" altLang="zh-CN" sz="1800" b="1" kern="100" dirty="0">
                <a:solidFill>
                  <a:schemeClr val="dk1"/>
                </a:solidFill>
                <a:latin typeface="微软雅黑" panose="020B0503020204020204" charset="-122"/>
                <a:ea typeface="微软雅黑" panose="020B0503020204020204" charset="-122"/>
                <a:cs typeface="Times New Roman" panose="02020603050405020304" pitchFamily="18" charset="0"/>
              </a:rPr>
              <a:t>服务费是第三方支付机构一次性或定期向商户收取的服务费用。</a:t>
            </a:r>
            <a:endParaRPr lang="zh-CN" altLang="zh-CN" sz="1800" b="1" kern="100" dirty="0">
              <a:solidFill>
                <a:schemeClr val="dk1"/>
              </a:solidFill>
              <a:latin typeface="微软雅黑" panose="020B0503020204020204" charset="-122"/>
              <a:ea typeface="微软雅黑" panose="020B0503020204020204" charset="-122"/>
              <a:cs typeface="Times New Roman" panose="02020603050405020304" pitchFamily="18" charset="0"/>
            </a:endParaRPr>
          </a:p>
          <a:p>
            <a:pPr indent="457200" algn="just" fontAlgn="auto">
              <a:lnSpc>
                <a:spcPct val="150000"/>
              </a:lnSpc>
              <a:spcBef>
                <a:spcPts val="0"/>
              </a:spcBef>
              <a:spcAft>
                <a:spcPts val="1000"/>
              </a:spcAft>
              <a:extLst>
                <a:ext uri="{35155182-B16C-46BC-9424-99874614C6A1}">
                  <wpsdc:indentchars xmlns:wpsdc="http://www.wps.cn/officeDocument/2017/drawingmlCustomData" val="200" checksum="59296752"/>
                </a:ext>
              </a:extLs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rPr>
              <a:t>既包括在签订协议时约定好的设备维护和技术支持服务费，也包括为商户提供定制化经营解决方案获得的服务费。设备维护和技术支持服务费较容易理解，对于经营解决方案服务费，可以理解为定制化服务。每一个企业都有不同的经营重点与偏好，导致其对支付系统的要求不同。第三方支付机构在提供资金转移服务的同时可以借助自身的研发实力为商户提供指定的模块，解决商户的经营问题。</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sp>
        <p:nvSpPr>
          <p:cNvPr id="4" name="TextBox 6"/>
          <p:cNvSpPr txBox="1"/>
          <p:nvPr>
            <p:custDataLst>
              <p:tags r:id="rId2"/>
            </p:custDataLst>
          </p:nvPr>
        </p:nvSpPr>
        <p:spPr>
          <a:xfrm>
            <a:off x="6586220" y="1778000"/>
            <a:ext cx="4998720" cy="1337945"/>
          </a:xfrm>
          <a:prstGeom prst="rect">
            <a:avLst/>
          </a:prstGeom>
          <a:noFill/>
        </p:spPr>
        <p:txBody>
          <a:bodyPr wrap="square" rtlCol="0">
            <a:spAutoFit/>
          </a:bodyPr>
          <a:p>
            <a:pPr indent="457200" algn="just" fontAlgn="auto">
              <a:lnSpc>
                <a:spcPct val="150000"/>
              </a:lnSpc>
              <a:spcBef>
                <a:spcPts val="0"/>
              </a:spcBef>
              <a:spcAft>
                <a:spcPts val="1000"/>
              </a:spcAft>
              <a:extLst>
                <a:ext uri="{35155182-B16C-46BC-9424-99874614C6A1}">
                  <wpsdc:indentchars xmlns:wpsdc="http://www.wps.cn/officeDocument/2017/drawingmlCustomData" val="200" checksum="59296752"/>
                </a:ext>
              </a:extLs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rPr>
              <a:t>比如，针对制造企业提供分销商与供应商的管理、资金归集与融通服务；针对保险企业提供业务员现场支付及上门续保缴费等服务。</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pic>
        <p:nvPicPr>
          <p:cNvPr id="110" name="图片 109"/>
          <p:cNvPicPr/>
          <p:nvPr/>
        </p:nvPicPr>
        <p:blipFill>
          <a:blip r:embed="rId3"/>
          <a:stretch>
            <a:fillRect/>
          </a:stretch>
        </p:blipFill>
        <p:spPr>
          <a:xfrm>
            <a:off x="6889750" y="3221990"/>
            <a:ext cx="4391660" cy="2930525"/>
          </a:xfrm>
          <a:prstGeom prst="rect">
            <a:avLst/>
          </a:prstGeom>
          <a:noFill/>
          <a:ln w="9525">
            <a:noFill/>
          </a:ln>
        </p:spPr>
      </p:pic>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wipe(left)">
                                      <p:cBhvr>
                                        <p:cTn id="7" dur="500"/>
                                        <p:tgtEl>
                                          <p:spTgt spid="39"/>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42"/>
                                        </p:tgtEl>
                                        <p:attrNameLst>
                                          <p:attrName>style.visibility</p:attrName>
                                        </p:attrNameLst>
                                      </p:cBhvr>
                                      <p:to>
                                        <p:strVal val="visible"/>
                                      </p:to>
                                    </p:set>
                                    <p:animEffect transition="in" filter="wipe(left)">
                                      <p:cBhvr>
                                        <p:cTn id="10" dur="500"/>
                                        <p:tgtEl>
                                          <p:spTgt spid="42"/>
                                        </p:tgtEl>
                                      </p:cBhvr>
                                    </p:animEffect>
                                  </p:childTnLst>
                                </p:cTn>
                              </p:par>
                            </p:childTnLst>
                          </p:cTn>
                        </p:par>
                      </p:childTnLst>
                    </p:cTn>
                  </p:par>
                  <p:par>
                    <p:cTn id="11" fill="hold">
                      <p:stCondLst>
                        <p:cond delay="indefinite"/>
                      </p:stCondLst>
                      <p:childTnLst>
                        <p:par>
                          <p:cTn id="12" fill="hold">
                            <p:stCondLst>
                              <p:cond delay="0"/>
                            </p:stCondLst>
                            <p:childTnLst>
                              <p:par>
                                <p:cTn id="13" presetID="12" presetClass="entr" presetSubtype="4"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additive="base">
                                        <p:cTn id="15"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16" dur="5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2" presetClass="entr" presetSubtype="4"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 calcmode="lin" valueType="num">
                                      <p:cBhvr additive="base">
                                        <p:cTn id="21"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22" dur="500"/>
                                        <p:tgtEl>
                                          <p:spTgt spid="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4">
                                            <p:txEl>
                                              <p:pRg st="0" end="0"/>
                                            </p:txEl>
                                          </p:spTgt>
                                        </p:tgtEl>
                                        <p:attrNameLst>
                                          <p:attrName>style.visibility</p:attrName>
                                        </p:attrNameLst>
                                      </p:cBhvr>
                                      <p:to>
                                        <p:strVal val="visible"/>
                                      </p:to>
                                    </p:set>
                                    <p:anim calcmode="lin" valueType="num">
                                      <p:cBhvr additive="base">
                                        <p:cTn id="27" dur="500"/>
                                        <p:tgtEl>
                                          <p:spTgt spid="4">
                                            <p:txEl>
                                              <p:pRg st="0" end="0"/>
                                            </p:txEl>
                                          </p:spTgt>
                                        </p:tgtEl>
                                        <p:attrNameLst>
                                          <p:attrName>ppt_y</p:attrName>
                                        </p:attrNameLst>
                                      </p:cBhvr>
                                      <p:tavLst>
                                        <p:tav tm="0">
                                          <p:val>
                                            <p:strVal val="#ppt_y+#ppt_h*1.125000"/>
                                          </p:val>
                                        </p:tav>
                                        <p:tav tm="100000">
                                          <p:val>
                                            <p:strVal val="#ppt_y"/>
                                          </p:val>
                                        </p:tav>
                                      </p:tavLst>
                                    </p:anim>
                                    <p:animEffect transition="in" filter="wipe(up)">
                                      <p:cBhvr>
                                        <p:cTn id="28" dur="500"/>
                                        <p:tgtEl>
                                          <p:spTgt spid="4">
                                            <p:txEl>
                                              <p:pRg st="0" end="0"/>
                                            </p:txEl>
                                          </p:spTgt>
                                        </p:tgtEl>
                                      </p:cBhvr>
                                    </p:animEffect>
                                  </p:childTnLst>
                                </p:cTn>
                              </p:par>
                            </p:childTnLst>
                          </p:cTn>
                        </p:par>
                        <p:par>
                          <p:cTn id="29" fill="hold">
                            <p:stCondLst>
                              <p:cond delay="500"/>
                            </p:stCondLst>
                            <p:childTnLst>
                              <p:par>
                                <p:cTn id="30" presetID="12" presetClass="entr" presetSubtype="1" fill="hold" nodeType="afterEffect">
                                  <p:stCondLst>
                                    <p:cond delay="0"/>
                                  </p:stCondLst>
                                  <p:childTnLst>
                                    <p:set>
                                      <p:cBhvr>
                                        <p:cTn id="31" dur="1" fill="hold">
                                          <p:stCondLst>
                                            <p:cond delay="0"/>
                                          </p:stCondLst>
                                        </p:cTn>
                                        <p:tgtEl>
                                          <p:spTgt spid="110"/>
                                        </p:tgtEl>
                                        <p:attrNameLst>
                                          <p:attrName>style.visibility</p:attrName>
                                        </p:attrNameLst>
                                      </p:cBhvr>
                                      <p:to>
                                        <p:strVal val="visible"/>
                                      </p:to>
                                    </p:set>
                                    <p:anim calcmode="lin" valueType="num">
                                      <p:cBhvr additive="base">
                                        <p:cTn id="32" dur="500"/>
                                        <p:tgtEl>
                                          <p:spTgt spid="110"/>
                                        </p:tgtEl>
                                        <p:attrNameLst>
                                          <p:attrName>ppt_y</p:attrName>
                                        </p:attrNameLst>
                                      </p:cBhvr>
                                      <p:tavLst>
                                        <p:tav tm="0">
                                          <p:val>
                                            <p:strVal val="#ppt_y-#ppt_h*1.125000"/>
                                          </p:val>
                                        </p:tav>
                                        <p:tav tm="100000">
                                          <p:val>
                                            <p:strVal val="#ppt_y"/>
                                          </p:val>
                                        </p:tav>
                                      </p:tavLst>
                                    </p:anim>
                                    <p:animEffect transition="in" filter="wipe(down)">
                                      <p:cBhvr>
                                        <p:cTn id="33" dur="500"/>
                                        <p:tgtEl>
                                          <p:spTgt spid="1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P spid="3" grpId="0" uiExpand="1" build="p"/>
      <p:bldP spid="4"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二、第三方支付的盈利模式</a:t>
            </a:r>
            <a:endParaRPr lang="zh-CN" altLang="en-US"/>
          </a:p>
        </p:txBody>
      </p:sp>
      <p:grpSp>
        <p:nvGrpSpPr>
          <p:cNvPr id="39" name="组合 38"/>
          <p:cNvGrpSpPr/>
          <p:nvPr/>
        </p:nvGrpSpPr>
        <p:grpSpPr>
          <a:xfrm>
            <a:off x="634365" y="887095"/>
            <a:ext cx="3354018" cy="473075"/>
            <a:chOff x="2347" y="2773"/>
            <a:chExt cx="5294" cy="952"/>
          </a:xfrm>
        </p:grpSpPr>
        <p:sp>
          <p:nvSpPr>
            <p:cNvPr id="40" name="平行四边形 39"/>
            <p:cNvSpPr/>
            <p:nvPr/>
          </p:nvSpPr>
          <p:spPr>
            <a:xfrm>
              <a:off x="2347" y="2773"/>
              <a:ext cx="349" cy="952"/>
            </a:xfrm>
            <a:prstGeom prst="parallelogram">
              <a:avLst>
                <a:gd name="adj" fmla="val 6131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1" name="平行四边形 40"/>
            <p:cNvSpPr/>
            <p:nvPr/>
          </p:nvSpPr>
          <p:spPr>
            <a:xfrm>
              <a:off x="2539" y="2773"/>
              <a:ext cx="5102" cy="952"/>
            </a:xfrm>
            <a:prstGeom prst="parallelogram">
              <a:avLst>
                <a:gd name="adj" fmla="val 25025"/>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
        <p:nvSpPr>
          <p:cNvPr id="42" name="文本框 41"/>
          <p:cNvSpPr txBox="1"/>
          <p:nvPr/>
        </p:nvSpPr>
        <p:spPr>
          <a:xfrm>
            <a:off x="889000" y="939165"/>
            <a:ext cx="2818765" cy="368300"/>
          </a:xfrm>
          <a:prstGeom prst="rect">
            <a:avLst/>
          </a:prstGeom>
          <a:noFill/>
        </p:spPr>
        <p:txBody>
          <a:bodyPr wrap="square">
            <a:spAutoFit/>
          </a:bodyPr>
          <a:p>
            <a:r>
              <a:rPr lang="zh-CN" altLang="en-US" sz="1800" b="1" dirty="0">
                <a:solidFill>
                  <a:schemeClr val="bg1"/>
                </a:solidFill>
                <a:latin typeface="微软雅黑" panose="020B0503020204020204" charset="-122"/>
                <a:ea typeface="微软雅黑" panose="020B0503020204020204" charset="-122"/>
                <a:sym typeface="+mn-ea"/>
              </a:rPr>
              <a:t>（三）接入费用模式</a:t>
            </a:r>
            <a:endParaRPr lang="zh-CN" altLang="en-US" sz="1800" b="1" dirty="0">
              <a:solidFill>
                <a:schemeClr val="bg1"/>
              </a:solidFill>
              <a:latin typeface="微软雅黑" panose="020B0503020204020204" charset="-122"/>
              <a:ea typeface="微软雅黑" panose="020B0503020204020204" charset="-122"/>
              <a:sym typeface="+mn-ea"/>
            </a:endParaRPr>
          </a:p>
        </p:txBody>
      </p:sp>
      <p:sp>
        <p:nvSpPr>
          <p:cNvPr id="3" name="TextBox 6"/>
          <p:cNvSpPr txBox="1"/>
          <p:nvPr>
            <p:custDataLst>
              <p:tags r:id="rId1"/>
            </p:custDataLst>
          </p:nvPr>
        </p:nvSpPr>
        <p:spPr>
          <a:xfrm>
            <a:off x="855345" y="5153025"/>
            <a:ext cx="10459720" cy="922020"/>
          </a:xfrm>
          <a:prstGeom prst="rect">
            <a:avLst/>
          </a:prstGeom>
          <a:noFill/>
        </p:spPr>
        <p:txBody>
          <a:bodyPr wrap="square" rtlCol="0">
            <a:spAutoFit/>
          </a:bodyPr>
          <a:p>
            <a:pPr indent="457200" algn="just" fontAlgn="auto">
              <a:lnSpc>
                <a:spcPct val="150000"/>
              </a:lnSpc>
              <a:spcBef>
                <a:spcPts val="0"/>
              </a:spcBef>
              <a:spcAft>
                <a:spcPts val="1000"/>
              </a:spcAft>
              <a:extLst>
                <a:ext uri="{35155182-B16C-46BC-9424-99874614C6A1}">
                  <wpsdc:indentchars xmlns:wpsdc="http://www.wps.cn/officeDocument/2017/drawingmlCustomData" val="200" checksum="59296752"/>
                </a:ext>
              </a:extLs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rPr>
              <a:t>接入费用是商户首次接入第三方支付机构支付系统需缴纳的费用，一般为一次性费用，几百元到数千元不等，但随着支付行业竞争的不断加剧，现在接入费已经很少收取。</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pic>
        <p:nvPicPr>
          <p:cNvPr id="101" name="图片 100"/>
          <p:cNvPicPr>
            <a:picLocks noChangeAspect="1"/>
          </p:cNvPicPr>
          <p:nvPr/>
        </p:nvPicPr>
        <p:blipFill>
          <a:blip r:embed="rId2"/>
          <a:srcRect b="7376"/>
          <a:stretch>
            <a:fillRect/>
          </a:stretch>
        </p:blipFill>
        <p:spPr>
          <a:xfrm>
            <a:off x="1201420" y="1687195"/>
            <a:ext cx="9759950" cy="3293110"/>
          </a:xfrm>
          <a:prstGeom prst="rect">
            <a:avLst/>
          </a:prstGeom>
          <a:noFill/>
          <a:ln w="9525">
            <a:noFill/>
          </a:ln>
        </p:spPr>
      </p:pic>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wipe(left)">
                                      <p:cBhvr>
                                        <p:cTn id="7" dur="500"/>
                                        <p:tgtEl>
                                          <p:spTgt spid="39"/>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42"/>
                                        </p:tgtEl>
                                        <p:attrNameLst>
                                          <p:attrName>style.visibility</p:attrName>
                                        </p:attrNameLst>
                                      </p:cBhvr>
                                      <p:to>
                                        <p:strVal val="visible"/>
                                      </p:to>
                                    </p:set>
                                    <p:animEffect transition="in" filter="wipe(left)">
                                      <p:cBhvr>
                                        <p:cTn id="10" dur="500"/>
                                        <p:tgtEl>
                                          <p:spTgt spid="42"/>
                                        </p:tgtEl>
                                      </p:cBhvr>
                                    </p:animEffect>
                                  </p:childTnLst>
                                </p:cTn>
                              </p:par>
                            </p:childTnLst>
                          </p:cTn>
                        </p:par>
                        <p:par>
                          <p:cTn id="11" fill="hold">
                            <p:stCondLst>
                              <p:cond delay="500"/>
                            </p:stCondLst>
                            <p:childTnLst>
                              <p:par>
                                <p:cTn id="12" presetID="16" presetClass="entr" presetSubtype="37" fill="hold" nodeType="afterEffect">
                                  <p:stCondLst>
                                    <p:cond delay="0"/>
                                  </p:stCondLst>
                                  <p:childTnLst>
                                    <p:set>
                                      <p:cBhvr>
                                        <p:cTn id="13" dur="1" fill="hold">
                                          <p:stCondLst>
                                            <p:cond delay="0"/>
                                          </p:stCondLst>
                                        </p:cTn>
                                        <p:tgtEl>
                                          <p:spTgt spid="101"/>
                                        </p:tgtEl>
                                        <p:attrNameLst>
                                          <p:attrName>style.visibility</p:attrName>
                                        </p:attrNameLst>
                                      </p:cBhvr>
                                      <p:to>
                                        <p:strVal val="visible"/>
                                      </p:to>
                                    </p:set>
                                    <p:animEffect transition="in" filter="barn(outVertical)">
                                      <p:cBhvr>
                                        <p:cTn id="14" dur="500"/>
                                        <p:tgtEl>
                                          <p:spTgt spid="101"/>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additive="base">
                                        <p:cTn id="19"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直角三角形 1"/>
          <p:cNvSpPr/>
          <p:nvPr/>
        </p:nvSpPr>
        <p:spPr>
          <a:xfrm>
            <a:off x="1353" y="600"/>
            <a:ext cx="6879636" cy="6879636"/>
          </a:xfrm>
          <a:prstGeom prst="rtTriangle">
            <a:avLst/>
          </a:prstGeom>
          <a:blipFill dpi="0" rotWithShape="1">
            <a:blip r:embed="rId1" cstate="screen"/>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prstClr val="white"/>
              </a:solidFill>
              <a:cs typeface="+mn-ea"/>
              <a:sym typeface="+mn-lt"/>
            </a:endParaRPr>
          </a:p>
        </p:txBody>
      </p:sp>
      <p:sp>
        <p:nvSpPr>
          <p:cNvPr id="3" name="任意多边形 2"/>
          <p:cNvSpPr/>
          <p:nvPr>
            <p:custDataLst>
              <p:tags r:id="rId2"/>
            </p:custDataLst>
          </p:nvPr>
        </p:nvSpPr>
        <p:spPr>
          <a:xfrm rot="5400000" flipV="1">
            <a:off x="676653" y="-15170"/>
            <a:ext cx="4576328" cy="4576328"/>
          </a:xfrm>
          <a:custGeom>
            <a:avLst/>
            <a:gdLst>
              <a:gd name="connsiteX0" fmla="*/ 0 w 4343400"/>
              <a:gd name="connsiteY0" fmla="*/ 0 h 4343400"/>
              <a:gd name="connsiteX1" fmla="*/ 4343400 w 4343400"/>
              <a:gd name="connsiteY1" fmla="*/ 4343400 h 4343400"/>
              <a:gd name="connsiteX2" fmla="*/ 3486149 w 4343400"/>
              <a:gd name="connsiteY2" fmla="*/ 4343400 h 4343400"/>
              <a:gd name="connsiteX3" fmla="*/ 0 w 4343400"/>
              <a:gd name="connsiteY3" fmla="*/ 857251 h 4343400"/>
              <a:gd name="connsiteX4" fmla="*/ 0 w 4343400"/>
              <a:gd name="connsiteY4" fmla="*/ 0 h 4343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43400" h="4343400">
                <a:moveTo>
                  <a:pt x="0" y="0"/>
                </a:moveTo>
                <a:lnTo>
                  <a:pt x="4343400" y="4343400"/>
                </a:lnTo>
                <a:lnTo>
                  <a:pt x="3486149" y="4343400"/>
                </a:lnTo>
                <a:lnTo>
                  <a:pt x="0" y="857251"/>
                </a:lnTo>
                <a:lnTo>
                  <a:pt x="0" y="0"/>
                </a:lnTo>
                <a:close/>
              </a:path>
            </a:pathLst>
          </a:custGeom>
          <a:solidFill>
            <a:schemeClr val="l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prstClr val="white"/>
              </a:solidFill>
              <a:cs typeface="+mn-ea"/>
              <a:sym typeface="+mn-lt"/>
            </a:endParaRPr>
          </a:p>
        </p:txBody>
      </p:sp>
      <p:sp>
        <p:nvSpPr>
          <p:cNvPr id="6" name="文本框 5"/>
          <p:cNvSpPr txBox="1"/>
          <p:nvPr/>
        </p:nvSpPr>
        <p:spPr>
          <a:xfrm>
            <a:off x="5423783" y="2272061"/>
            <a:ext cx="6229850" cy="2306955"/>
          </a:xfrm>
          <a:prstGeom prst="rect">
            <a:avLst/>
          </a:prstGeom>
          <a:noFill/>
        </p:spPr>
        <p:txBody>
          <a:bodyPr wrap="square" rtlCol="0">
            <a:spAutoFit/>
          </a:bodyPr>
          <a:lstStyle/>
          <a:p>
            <a:pPr algn="ctr"/>
            <a:r>
              <a:rPr kumimoji="1" lang="zh-CN" altLang="en-US" sz="7200" b="1" dirty="0" smtClean="0">
                <a:solidFill>
                  <a:prstClr val="white">
                    <a:lumMod val="50000"/>
                  </a:prstClr>
                </a:solidFill>
                <a:cs typeface="+mn-ea"/>
                <a:sym typeface="+mn-lt"/>
              </a:rPr>
              <a:t>感谢观看 </a:t>
            </a:r>
            <a:r>
              <a:rPr kumimoji="1" lang="en-US" altLang="zh-CN" sz="7200" b="1" dirty="0" smtClean="0">
                <a:solidFill>
                  <a:prstClr val="white">
                    <a:lumMod val="50000"/>
                  </a:prstClr>
                </a:solidFill>
                <a:cs typeface="+mn-ea"/>
                <a:sym typeface="+mn-lt"/>
              </a:rPr>
              <a:t>THANK YOU!</a:t>
            </a:r>
            <a:endParaRPr kumimoji="1" lang="en-US" altLang="zh-CN" sz="7200" b="1" dirty="0" smtClean="0">
              <a:solidFill>
                <a:prstClr val="white">
                  <a:lumMod val="50000"/>
                </a:prstClr>
              </a:solidFill>
              <a:cs typeface="+mn-ea"/>
              <a:sym typeface="+mn-lt"/>
            </a:endParaRPr>
          </a:p>
        </p:txBody>
      </p:sp>
      <p:sp>
        <p:nvSpPr>
          <p:cNvPr id="9" name="文本框 8"/>
          <p:cNvSpPr txBox="1"/>
          <p:nvPr/>
        </p:nvSpPr>
        <p:spPr>
          <a:xfrm rot="2648766">
            <a:off x="963533" y="1860942"/>
            <a:ext cx="4992812" cy="748030"/>
          </a:xfrm>
          <a:prstGeom prst="rect">
            <a:avLst/>
          </a:prstGeom>
          <a:noFill/>
        </p:spPr>
        <p:txBody>
          <a:bodyPr wrap="square" rtlCol="0">
            <a:spAutoFit/>
          </a:bodyPr>
          <a:lstStyle/>
          <a:p>
            <a:r>
              <a:rPr kumimoji="1" lang="en-US" altLang="zh-CN" sz="4265" dirty="0">
                <a:solidFill>
                  <a:schemeClr val="accent1"/>
                </a:solidFill>
                <a:latin typeface="Agency FB" panose="020B0503020202020204" pitchFamily="34" charset="0"/>
                <a:cs typeface="+mn-ea"/>
                <a:sym typeface="+mn-lt"/>
              </a:rPr>
              <a:t>BUSINESS POWERPOINT</a:t>
            </a:r>
            <a:endParaRPr kumimoji="1" lang="en-US" altLang="zh-CN" sz="4265" dirty="0">
              <a:solidFill>
                <a:schemeClr val="accent1"/>
              </a:solidFill>
              <a:latin typeface="Agency FB" panose="020B0503020202020204" pitchFamily="34" charset="0"/>
              <a:cs typeface="+mn-ea"/>
              <a:sym typeface="+mn-lt"/>
            </a:endParaRPr>
          </a:p>
        </p:txBody>
      </p:sp>
      <p:sp>
        <p:nvSpPr>
          <p:cNvPr id="12" name="直角三角形 11"/>
          <p:cNvSpPr/>
          <p:nvPr/>
        </p:nvSpPr>
        <p:spPr>
          <a:xfrm flipH="1">
            <a:off x="9655285" y="4597353"/>
            <a:ext cx="2537197" cy="2260893"/>
          </a:xfrm>
          <a:prstGeom prst="rtTriangle">
            <a:avLst/>
          </a:prstGeom>
          <a:solidFill>
            <a:srgbClr val="43536A"/>
          </a:solidFill>
          <a:ln>
            <a:solidFill>
              <a:srgbClr val="4353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srgbClr val="DBEFF9">
                  <a:lumMod val="25000"/>
                </a:srgbClr>
              </a:solidFill>
              <a:cs typeface="+mn-ea"/>
              <a:sym typeface="+mn-lt"/>
            </a:endParaRPr>
          </a:p>
        </p:txBody>
      </p:sp>
      <p:sp>
        <p:nvSpPr>
          <p:cNvPr id="16" name="直角三角形 15"/>
          <p:cNvSpPr/>
          <p:nvPr/>
        </p:nvSpPr>
        <p:spPr>
          <a:xfrm rot="13500000" flipV="1">
            <a:off x="2632875" y="-1204161"/>
            <a:ext cx="2362215" cy="2362215"/>
          </a:xfrm>
          <a:prstGeom prst="rtTriangle">
            <a:avLst/>
          </a:prstGeom>
          <a:solidFill>
            <a:srgbClr val="4353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prstClr val="white"/>
              </a:solidFill>
              <a:cs typeface="+mn-ea"/>
              <a:sym typeface="+mn-lt"/>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0-#ppt_w/2"/>
                                          </p:val>
                                        </p:tav>
                                        <p:tav tm="100000">
                                          <p:val>
                                            <p:strVal val="#ppt_x"/>
                                          </p:val>
                                        </p:tav>
                                      </p:tavLst>
                                    </p:anim>
                                    <p:anim calcmode="lin" valueType="num">
                                      <p:cBhvr additive="base">
                                        <p:cTn id="8" dur="10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3" fill="hold" grpId="0"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1000" fill="hold"/>
                                        <p:tgtEl>
                                          <p:spTgt spid="3"/>
                                        </p:tgtEl>
                                        <p:attrNameLst>
                                          <p:attrName>ppt_x</p:attrName>
                                        </p:attrNameLst>
                                      </p:cBhvr>
                                      <p:tavLst>
                                        <p:tav tm="0">
                                          <p:val>
                                            <p:strVal val="1+#ppt_w/2"/>
                                          </p:val>
                                        </p:tav>
                                        <p:tav tm="100000">
                                          <p:val>
                                            <p:strVal val="#ppt_x"/>
                                          </p:val>
                                        </p:tav>
                                      </p:tavLst>
                                    </p:anim>
                                    <p:anim calcmode="lin" valueType="num">
                                      <p:cBhvr additive="base">
                                        <p:cTn id="12" dur="1000" fill="hold"/>
                                        <p:tgtEl>
                                          <p:spTgt spid="3"/>
                                        </p:tgtEl>
                                        <p:attrNameLst>
                                          <p:attrName>ppt_y</p:attrName>
                                        </p:attrNameLst>
                                      </p:cBhvr>
                                      <p:tavLst>
                                        <p:tav tm="0">
                                          <p:val>
                                            <p:strVal val="0-#ppt_h/2"/>
                                          </p:val>
                                        </p:tav>
                                        <p:tav tm="100000">
                                          <p:val>
                                            <p:strVal val="#ppt_y"/>
                                          </p:val>
                                        </p:tav>
                                      </p:tavLst>
                                    </p:anim>
                                  </p:childTnLst>
                                </p:cTn>
                              </p:par>
                            </p:childTnLst>
                          </p:cTn>
                        </p:par>
                        <p:par>
                          <p:cTn id="13" fill="hold">
                            <p:stCondLst>
                              <p:cond delay="1000"/>
                            </p:stCondLst>
                            <p:childTnLst>
                              <p:par>
                                <p:cTn id="14" presetID="22" presetClass="entr" presetSubtype="1" fill="hold" grpId="0" nodeType="after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wipe(up)">
                                      <p:cBhvr>
                                        <p:cTn id="16" dur="500"/>
                                        <p:tgtEl>
                                          <p:spTgt spid="9"/>
                                        </p:tgtEl>
                                      </p:cBhvr>
                                    </p:animEffect>
                                  </p:childTnLst>
                                </p:cTn>
                              </p:par>
                            </p:childTnLst>
                          </p:cTn>
                        </p:par>
                        <p:par>
                          <p:cTn id="17" fill="hold">
                            <p:stCondLst>
                              <p:cond delay="1500"/>
                            </p:stCondLst>
                            <p:childTnLst>
                              <p:par>
                                <p:cTn id="18" presetID="2" presetClass="entr" presetSubtype="12" fill="hold" grpId="0" nodeType="afterEffect">
                                  <p:stCondLst>
                                    <p:cond delay="0"/>
                                  </p:stCondLst>
                                  <p:childTnLst>
                                    <p:set>
                                      <p:cBhvr>
                                        <p:cTn id="19" dur="1" fill="hold">
                                          <p:stCondLst>
                                            <p:cond delay="0"/>
                                          </p:stCondLst>
                                        </p:cTn>
                                        <p:tgtEl>
                                          <p:spTgt spid="12"/>
                                        </p:tgtEl>
                                        <p:attrNameLst>
                                          <p:attrName>style.visibility</p:attrName>
                                        </p:attrNameLst>
                                      </p:cBhvr>
                                      <p:to>
                                        <p:strVal val="visible"/>
                                      </p:to>
                                    </p:set>
                                    <p:anim calcmode="lin" valueType="num">
                                      <p:cBhvr additive="base">
                                        <p:cTn id="20" dur="1000" fill="hold"/>
                                        <p:tgtEl>
                                          <p:spTgt spid="12"/>
                                        </p:tgtEl>
                                        <p:attrNameLst>
                                          <p:attrName>ppt_x</p:attrName>
                                        </p:attrNameLst>
                                      </p:cBhvr>
                                      <p:tavLst>
                                        <p:tav tm="0">
                                          <p:val>
                                            <p:strVal val="0-#ppt_w/2"/>
                                          </p:val>
                                        </p:tav>
                                        <p:tav tm="100000">
                                          <p:val>
                                            <p:strVal val="#ppt_x"/>
                                          </p:val>
                                        </p:tav>
                                      </p:tavLst>
                                    </p:anim>
                                    <p:anim calcmode="lin" valueType="num">
                                      <p:cBhvr additive="base">
                                        <p:cTn id="21" dur="1000" fill="hold"/>
                                        <p:tgtEl>
                                          <p:spTgt spid="12"/>
                                        </p:tgtEl>
                                        <p:attrNameLst>
                                          <p:attrName>ppt_y</p:attrName>
                                        </p:attrNameLst>
                                      </p:cBhvr>
                                      <p:tavLst>
                                        <p:tav tm="0">
                                          <p:val>
                                            <p:strVal val="1+#ppt_h/2"/>
                                          </p:val>
                                        </p:tav>
                                        <p:tav tm="100000">
                                          <p:val>
                                            <p:strVal val="#ppt_y"/>
                                          </p:val>
                                        </p:tav>
                                      </p:tavLst>
                                    </p:anim>
                                  </p:childTnLst>
                                </p:cTn>
                              </p:par>
                              <p:par>
                                <p:cTn id="22" presetID="2" presetClass="entr" presetSubtype="1" fill="hold" grpId="0" nodeType="withEffect">
                                  <p:stCondLst>
                                    <p:cond delay="0"/>
                                  </p:stCondLst>
                                  <p:childTnLst>
                                    <p:set>
                                      <p:cBhvr>
                                        <p:cTn id="23" dur="1" fill="hold">
                                          <p:stCondLst>
                                            <p:cond delay="0"/>
                                          </p:stCondLst>
                                        </p:cTn>
                                        <p:tgtEl>
                                          <p:spTgt spid="16"/>
                                        </p:tgtEl>
                                        <p:attrNameLst>
                                          <p:attrName>style.visibility</p:attrName>
                                        </p:attrNameLst>
                                      </p:cBhvr>
                                      <p:to>
                                        <p:strVal val="visible"/>
                                      </p:to>
                                    </p:set>
                                    <p:anim calcmode="lin" valueType="num">
                                      <p:cBhvr additive="base">
                                        <p:cTn id="24" dur="1000" fill="hold"/>
                                        <p:tgtEl>
                                          <p:spTgt spid="16"/>
                                        </p:tgtEl>
                                        <p:attrNameLst>
                                          <p:attrName>ppt_x</p:attrName>
                                        </p:attrNameLst>
                                      </p:cBhvr>
                                      <p:tavLst>
                                        <p:tav tm="0">
                                          <p:val>
                                            <p:strVal val="#ppt_x"/>
                                          </p:val>
                                        </p:tav>
                                        <p:tav tm="100000">
                                          <p:val>
                                            <p:strVal val="#ppt_x"/>
                                          </p:val>
                                        </p:tav>
                                      </p:tavLst>
                                    </p:anim>
                                    <p:anim calcmode="lin" valueType="num">
                                      <p:cBhvr additive="base">
                                        <p:cTn id="25" dur="1000" fill="hold"/>
                                        <p:tgtEl>
                                          <p:spTgt spid="16"/>
                                        </p:tgtEl>
                                        <p:attrNameLst>
                                          <p:attrName>ppt_y</p:attrName>
                                        </p:attrNameLst>
                                      </p:cBhvr>
                                      <p:tavLst>
                                        <p:tav tm="0">
                                          <p:val>
                                            <p:strVal val="0-#ppt_h/2"/>
                                          </p:val>
                                        </p:tav>
                                        <p:tav tm="100000">
                                          <p:val>
                                            <p:strVal val="#ppt_y"/>
                                          </p:val>
                                        </p:tav>
                                      </p:tavLst>
                                    </p:anim>
                                  </p:childTnLst>
                                </p:cTn>
                              </p:par>
                            </p:childTnLst>
                          </p:cTn>
                        </p:par>
                        <p:par>
                          <p:cTn id="26" fill="hold">
                            <p:stCondLst>
                              <p:cond delay="2500"/>
                            </p:stCondLst>
                            <p:childTnLst>
                              <p:par>
                                <p:cTn id="27" presetID="22" presetClass="entr" presetSubtype="8" fill="hold" grpId="0" nodeType="afterEffect">
                                  <p:stCondLst>
                                    <p:cond delay="0"/>
                                  </p:stCondLst>
                                  <p:childTnLst>
                                    <p:set>
                                      <p:cBhvr>
                                        <p:cTn id="28" dur="1" fill="hold">
                                          <p:stCondLst>
                                            <p:cond delay="0"/>
                                          </p:stCondLst>
                                        </p:cTn>
                                        <p:tgtEl>
                                          <p:spTgt spid="6"/>
                                        </p:tgtEl>
                                        <p:attrNameLst>
                                          <p:attrName>style.visibility</p:attrName>
                                        </p:attrNameLst>
                                      </p:cBhvr>
                                      <p:to>
                                        <p:strVal val="visible"/>
                                      </p:to>
                                    </p:set>
                                    <p:animEffect transition="in" filter="wipe(left)">
                                      <p:cBhvr>
                                        <p:cTn id="29"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3" grpId="0" bldLvl="0" animBg="1"/>
      <p:bldP spid="6" grpId="0"/>
      <p:bldP spid="9" grpId="0"/>
      <p:bldP spid="12" grpId="0" bldLvl="0" animBg="1"/>
      <p:bldP spid="16" grpId="0" bldLvl="0" animBg="1"/>
    </p:bldLst>
  </p:timing>
</p:sld>
</file>

<file path=ppt/tags/tag1.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c849740b-2724-488e-a9ad-bcd156c1d39b}"/>
  <p:tag name="KSO_WM_UNIT_TYPE" val="i"/>
</p:tagLst>
</file>

<file path=ppt/tags/tag10.xml><?xml version="1.0" encoding="utf-8"?>
<p:tagLst xmlns:p="http://schemas.openxmlformats.org/presentationml/2006/main">
  <p:tag name="KSO_WM_UNIT_FILL_FORE_SCHEMECOLOR_INDEX_BRIGHTNESS" val="0.8"/>
  <p:tag name="KSO_WM_UNIT_FILL_FORE_SCHEMECOLOR_INDEX" val="9"/>
  <p:tag name="KSO_WM_UNIT_FILL_TYPE" val="1"/>
  <p:tag name="KSO_WM_UNIT_TEXT_FILL_FORE_SCHEMECOLOR_INDEX_BRIGHTNESS" val="0"/>
  <p:tag name="KSO_WM_UNIT_TEXT_FILL_FORE_SCHEMECOLOR_INDEX" val="2"/>
  <p:tag name="KSO_WM_UNIT_TEXT_FILL_TYPE" val="1"/>
</p:tagLst>
</file>

<file path=ppt/tags/tag11.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2.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3.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4.xml><?xml version="1.0" encoding="utf-8"?>
<p:tagLst xmlns:p="http://schemas.openxmlformats.org/presentationml/2006/main">
  <p:tag name="KSO_WM_UNIT_FILL_FORE_SCHEMECOLOR_INDEX_BRIGHTNESS" val="0.8"/>
  <p:tag name="KSO_WM_UNIT_FILL_FORE_SCHEMECOLOR_INDEX" val="9"/>
  <p:tag name="KSO_WM_UNIT_FILL_TYPE" val="1"/>
  <p:tag name="KSO_WM_UNIT_TEXT_FILL_FORE_SCHEMECOLOR_INDEX_BRIGHTNESS" val="0"/>
  <p:tag name="KSO_WM_UNIT_TEXT_FILL_FORE_SCHEMECOLOR_INDEX" val="2"/>
  <p:tag name="KSO_WM_UNIT_TEXT_FILL_TYPE" val="1"/>
</p:tagLst>
</file>

<file path=ppt/tags/tag15.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6.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7.xml><?xml version="1.0" encoding="utf-8"?>
<p:tagLst xmlns:p="http://schemas.openxmlformats.org/presentationml/2006/main">
  <p:tag name="KSO_WM_UNIT_FILL_FORE_SCHEMECOLOR_INDEX_BRIGHTNESS" val="0.8"/>
  <p:tag name="KSO_WM_UNIT_FILL_FORE_SCHEMECOLOR_INDEX" val="9"/>
  <p:tag name="KSO_WM_UNIT_FILL_TYPE" val="1"/>
  <p:tag name="KSO_WM_UNIT_TEXT_FILL_FORE_SCHEMECOLOR_INDEX_BRIGHTNESS" val="0"/>
  <p:tag name="KSO_WM_UNIT_TEXT_FILL_FORE_SCHEMECOLOR_INDEX" val="2"/>
  <p:tag name="KSO_WM_UNIT_TEXT_FILL_TYPE" val="1"/>
</p:tagLst>
</file>

<file path=ppt/tags/tag18.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9.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2.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861e1ca8-5140-4ebb-979f-fa152c8fb128}"/>
  <p:tag name="KSO_WM_UNIT_TYPE" val="i"/>
</p:tagLst>
</file>

<file path=ppt/tags/tag20.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21.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22.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23.xml><?xml version="1.0" encoding="utf-8"?>
<p:tagLst xmlns:p="http://schemas.openxmlformats.org/presentationml/2006/main">
  <p:tag name="KSO_WM_UNIT_FILL_FORE_SCHEMECOLOR_INDEX_BRIGHTNESS" val="0"/>
  <p:tag name="KSO_WM_UNIT_FILL_FORE_SCHEMECOLOR_INDEX" val="16"/>
  <p:tag name="KSO_WM_UNIT_FILL_TYPE" val="1"/>
</p:tagLst>
</file>

<file path=ppt/tags/tag24.xml><?xml version="1.0" encoding="utf-8"?>
<p:tagLst xmlns:p="http://schemas.openxmlformats.org/presentationml/2006/main">
  <p:tag name="KSO_WPP_MARK_KEY" val="5f9361f4-895b-4b34-9c31-08e83684f483"/>
  <p:tag name="COMMONDATA" val="eyJoZGlkIjoiOTRiYWY2ZDYxOTM2OTVmOTUwNjYxNzhkNWNmYTNiNjcifQ=="/>
</p:tagLst>
</file>

<file path=ppt/tags/tag3.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c849740b-2724-488e-a9ad-bcd156c1d39b}"/>
  <p:tag name="KSO_WM_UNIT_TYPE" val="i"/>
</p:tagLst>
</file>

<file path=ppt/tags/tag4.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861e1ca8-5140-4ebb-979f-fa152c8fb128}"/>
  <p:tag name="KSO_WM_UNIT_TYPE" val="i"/>
</p:tagLst>
</file>

<file path=ppt/tags/tag5.xml><?xml version="1.0" encoding="utf-8"?>
<p:tagLst xmlns:p="http://schemas.openxmlformats.org/presentationml/2006/main">
  <p:tag name="KSO_WM_UNIT_TEXT_FILL_FORE_SCHEMECOLOR_INDEX_BRIGHTNESS" val="0"/>
  <p:tag name="KSO_WM_UNIT_TEXT_FILL_FORE_SCHEMECOLOR_INDEX" val="2"/>
  <p:tag name="KSO_WM_UNIT_TEXT_FILL_TYPE" val="1"/>
</p:tagLst>
</file>

<file path=ppt/tags/tag6.xml><?xml version="1.0" encoding="utf-8"?>
<p:tagLst xmlns:p="http://schemas.openxmlformats.org/presentationml/2006/main">
  <p:tag name="KSO_WM_UNIT_FILL_FORE_SCHEMECOLOR_INDEX_BRIGHTNESS" val="0"/>
  <p:tag name="KSO_WM_UNIT_FILL_FORE_SCHEMECOLOR_INDEX" val="16"/>
  <p:tag name="KSO_WM_UNIT_FILL_TYPE" val="1"/>
  <p:tag name="KSO_WM_UNIT_TEXT_FILL_FORE_SCHEMECOLOR_INDEX_BRIGHTNESS" val="0"/>
  <p:tag name="KSO_WM_UNIT_TEXT_FILL_FORE_SCHEMECOLOR_INDEX" val="2"/>
  <p:tag name="KSO_WM_UNIT_TEXT_FILL_TYPE" val="1"/>
</p:tagLst>
</file>

<file path=ppt/tags/tag7.xml><?xml version="1.0" encoding="utf-8"?>
<p:tagLst xmlns:p="http://schemas.openxmlformats.org/presentationml/2006/main">
  <p:tag name="KSO_WM_UNIT_TEXT_FILL_FORE_SCHEMECOLOR_INDEX_BRIGHTNESS" val="-0.75"/>
  <p:tag name="KSO_WM_UNIT_TEXT_FILL_FORE_SCHEMECOLOR_INDEX" val="16"/>
  <p:tag name="KSO_WM_UNIT_TEXT_FILL_TYPE" val="1"/>
</p:tagLst>
</file>

<file path=ppt/tags/tag8.xml><?xml version="1.0" encoding="utf-8"?>
<p:tagLst xmlns:p="http://schemas.openxmlformats.org/presentationml/2006/main">
  <p:tag name="KSO_WM_UNIT_FILL_FORE_SCHEMECOLOR_INDEX_BRIGHTNESS" val="-0.15"/>
  <p:tag name="KSO_WM_UNIT_FILL_FORE_SCHEMECOLOR_INDEX" val="14"/>
  <p:tag name="KSO_WM_UNIT_FILL_TYPE" val="1"/>
  <p:tag name="KSO_WM_UNIT_TEXT_FILL_FORE_SCHEMECOLOR_INDEX_BRIGHTNESS" val="-0.5"/>
  <p:tag name="KSO_WM_UNIT_TEXT_FILL_FORE_SCHEMECOLOR_INDEX" val="14"/>
  <p:tag name="KSO_WM_UNIT_TEXT_FILL_TYPE" val="1"/>
</p:tagLst>
</file>

<file path=ppt/tags/tag9.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heme/theme1.xml><?xml version="1.0" encoding="utf-8"?>
<a:theme xmlns:a="http://schemas.openxmlformats.org/drawingml/2006/main" name="第一PPT，www.1ppt.com">
  <a:themeElements>
    <a:clrScheme name="自定义 2">
      <a:dk1>
        <a:sysClr val="windowText" lastClr="000000"/>
      </a:dk1>
      <a:lt1>
        <a:sysClr val="window" lastClr="FFFFFF"/>
      </a:lt1>
      <a:dk2>
        <a:srgbClr val="17406D"/>
      </a:dk2>
      <a:lt2>
        <a:srgbClr val="DBEFF9"/>
      </a:lt2>
      <a:accent1>
        <a:srgbClr val="43536A"/>
      </a:accent1>
      <a:accent2>
        <a:srgbClr val="7F7F7F"/>
      </a:accent2>
      <a:accent3>
        <a:srgbClr val="43536A"/>
      </a:accent3>
      <a:accent4>
        <a:srgbClr val="7F7F7F"/>
      </a:accent4>
      <a:accent5>
        <a:srgbClr val="43536A"/>
      </a:accent5>
      <a:accent6>
        <a:srgbClr val="7F7F7F"/>
      </a:accent6>
      <a:hlink>
        <a:srgbClr val="F49100"/>
      </a:hlink>
      <a:folHlink>
        <a:srgbClr val="85DFD0"/>
      </a:folHlink>
    </a:clrScheme>
    <a:fontScheme name="qb0g2jkz">
      <a:majorFont>
        <a:latin typeface="Arial"/>
        <a:ea typeface="微软雅黑"/>
        <a:cs typeface=""/>
      </a:majorFont>
      <a:minorFont>
        <a:latin typeface="Arial"/>
        <a:ea typeface="微软雅黑"/>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第一PPT，www.1ppt.com">
  <a:themeElements>
    <a:clrScheme name="">
      <a:dk1>
        <a:srgbClr val="000000"/>
      </a:dk1>
      <a:lt1>
        <a:srgbClr val="FFFFFF"/>
      </a:lt1>
      <a:dk2>
        <a:srgbClr val="E8EEF2"/>
      </a:dk2>
      <a:lt2>
        <a:srgbClr val="F9FAFB"/>
      </a:lt2>
      <a:accent1>
        <a:srgbClr val="2B4663"/>
      </a:accent1>
      <a:accent2>
        <a:srgbClr val="5C7885"/>
      </a:accent2>
      <a:accent3>
        <a:srgbClr val="94ACBC"/>
      </a:accent3>
      <a:accent4>
        <a:srgbClr val="B9CAE1"/>
      </a:accent4>
      <a:accent5>
        <a:srgbClr val="97ABBD"/>
      </a:accent5>
      <a:accent6>
        <a:srgbClr val="3B606F"/>
      </a:accent6>
      <a:hlink>
        <a:srgbClr val="5FCBFB"/>
      </a:hlink>
      <a:folHlink>
        <a:srgbClr val="B759BC"/>
      </a:folHlink>
    </a:clrScheme>
    <a:fontScheme name="qb0g2jkz">
      <a:majorFont>
        <a:latin typeface="Arial"/>
        <a:ea typeface="微软雅黑"/>
        <a:cs typeface=""/>
      </a:majorFont>
      <a:minorFont>
        <a:latin typeface="Arial"/>
        <a:ea typeface="微软雅黑"/>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1646</Words>
  <Application>WPS 演示</Application>
  <PresentationFormat>全屏显示(16:9)</PresentationFormat>
  <Paragraphs>60</Paragraphs>
  <Slides>8</Slides>
  <Notes>16</Notes>
  <HiddenSlides>0</HiddenSlides>
  <MMClips>0</MMClips>
  <ScaleCrop>false</ScaleCrop>
  <HeadingPairs>
    <vt:vector size="6" baseType="variant">
      <vt:variant>
        <vt:lpstr>已用的字体</vt:lpstr>
      </vt:variant>
      <vt:variant>
        <vt:i4>13</vt:i4>
      </vt:variant>
      <vt:variant>
        <vt:lpstr>主题</vt:lpstr>
      </vt:variant>
      <vt:variant>
        <vt:i4>2</vt:i4>
      </vt:variant>
      <vt:variant>
        <vt:lpstr>幻灯片标题</vt:lpstr>
      </vt:variant>
      <vt:variant>
        <vt:i4>8</vt:i4>
      </vt:variant>
    </vt:vector>
  </HeadingPairs>
  <TitlesOfParts>
    <vt:vector size="23" baseType="lpstr">
      <vt:lpstr>Arial</vt:lpstr>
      <vt:lpstr>宋体</vt:lpstr>
      <vt:lpstr>Wingdings</vt:lpstr>
      <vt:lpstr>Calibri</vt:lpstr>
      <vt:lpstr>Agency FB</vt:lpstr>
      <vt:lpstr>Trebuchet MS</vt:lpstr>
      <vt:lpstr>方正正黑简体</vt:lpstr>
      <vt:lpstr>黑体</vt:lpstr>
      <vt:lpstr>Calibri</vt:lpstr>
      <vt:lpstr>微软雅黑</vt:lpstr>
      <vt:lpstr>Times New Roman</vt:lpstr>
      <vt:lpstr>Arial Unicode MS</vt:lpstr>
      <vt:lpstr>等线</vt:lpstr>
      <vt:lpstr>第一PPT，www.1ppt.com</vt:lpstr>
      <vt:lpstr>1_第一PPT，www.1ppt.com</vt:lpstr>
      <vt:lpstr>PowerPoint 演示文稿</vt:lpstr>
      <vt:lpstr>一、第三方支付的运营模式</vt:lpstr>
      <vt:lpstr>一、第三方支付的运营模式</vt:lpstr>
      <vt:lpstr>一、第三方支付的运营模式</vt:lpstr>
      <vt:lpstr>二、第三方支付的盈利模式</vt:lpstr>
      <vt:lpstr>二、第三方支付的盈利模式</vt:lpstr>
      <vt:lpstr>二、第三方支付的盈利模式</vt:lpstr>
      <vt:lpstr>PowerPoint 演示文稿</vt:lpstr>
    </vt:vector>
  </TitlesOfParts>
  <Company>第一PPT，www.1ppt.com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欧美商务</dc:title>
  <dc:creator>第一PPT</dc:creator>
  <cp:keywords>www.1ppt.com</cp:keywords>
  <dc:description>www.1ppt.com</dc:description>
  <cp:lastModifiedBy>小刘</cp:lastModifiedBy>
  <cp:revision>693</cp:revision>
  <dcterms:created xsi:type="dcterms:W3CDTF">2017-03-04T06:55:00Z</dcterms:created>
  <dcterms:modified xsi:type="dcterms:W3CDTF">2023-06-08T03:32:27Z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4E98548943E049F0B37C9E1429739A8B</vt:lpwstr>
  </property>
  <property fmtid="{D5CDD505-2E9C-101B-9397-08002B2CF9AE}" pid="3" name="KSOProductBuildVer">
    <vt:lpwstr>2052-11.1.0.14309</vt:lpwstr>
  </property>
</Properties>
</file>