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5"/>
  </p:notesMasterIdLst>
  <p:sldIdLst>
    <p:sldId id="423" r:id="rId4"/>
    <p:sldId id="574" r:id="rId6"/>
    <p:sldId id="590" r:id="rId7"/>
    <p:sldId id="591" r:id="rId8"/>
    <p:sldId id="592" r:id="rId9"/>
    <p:sldId id="593" r:id="rId10"/>
    <p:sldId id="594" r:id="rId11"/>
    <p:sldId id="595" r:id="rId12"/>
    <p:sldId id="363" r:id="rId13"/>
  </p:sldIdLst>
  <p:sldSz cx="12192635" cy="6858000"/>
  <p:notesSz cx="6858000" cy="9144000"/>
  <p:custDataLst>
    <p:tags r:id="rId18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93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EF2"/>
    <a:srgbClr val="FFFFFF"/>
    <a:srgbClr val="2B4663"/>
    <a:srgbClr val="61849B"/>
    <a:srgbClr val="526580"/>
    <a:srgbClr val="323F4B"/>
    <a:srgbClr val="00B6A5"/>
    <a:srgbClr val="43536A"/>
    <a:srgbClr val="F9FAFB"/>
    <a:srgbClr val="DBEF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4662" autoAdjust="0"/>
  </p:normalViewPr>
  <p:slideViewPr>
    <p:cSldViewPr snapToGrid="0">
      <p:cViewPr>
        <p:scale>
          <a:sx n="66" d="100"/>
          <a:sy n="66" d="100"/>
        </p:scale>
        <p:origin x="-432" y="-1626"/>
      </p:cViewPr>
      <p:guideLst>
        <p:guide orient="horz" pos="2160"/>
        <p:guide pos="393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8" Type="http://schemas.openxmlformats.org/officeDocument/2006/relationships/tags" Target="tags/tag42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8BE76-29C8-41AB-8544-889D89FA4F9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530" y="1143000"/>
            <a:ext cx="548694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AD677-048F-409F-AACD-0A0B5EF61C8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0700" y="685800"/>
            <a:ext cx="60966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0700" y="685800"/>
            <a:ext cx="60966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solidFill>
                  <a:prstClr val="black"/>
                </a:solidFill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solidFill>
                <a:prstClr val="black"/>
              </a:solidFill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2.png"/><Relationship Id="rId5" Type="http://schemas.openxmlformats.org/officeDocument/2006/relationships/tags" Target="../tags/tag4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3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2.png"/><Relationship Id="rId5" Type="http://schemas.openxmlformats.org/officeDocument/2006/relationships/tags" Target="../tags/tag2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10954527" y="5535066"/>
            <a:ext cx="1238674" cy="1323287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35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8" name="组合 7"/>
          <p:cNvGrpSpPr/>
          <p:nvPr userDrawn="1"/>
        </p:nvGrpSpPr>
        <p:grpSpPr>
          <a:xfrm>
            <a:off x="265880" y="-446216"/>
            <a:ext cx="1454717" cy="852637"/>
            <a:chOff x="244" y="-590"/>
            <a:chExt cx="2015" cy="1180"/>
          </a:xfrm>
        </p:grpSpPr>
        <p:sp>
          <p:nvSpPr>
            <p:cNvPr id="4" name="直角三角形 3"/>
            <p:cNvSpPr/>
            <p:nvPr userDrawn="1"/>
          </p:nvSpPr>
          <p:spPr>
            <a:xfrm rot="13500000" flipV="1">
              <a:off x="1079" y="-590"/>
              <a:ext cx="1180" cy="1180"/>
            </a:xfrm>
            <a:prstGeom prst="rtTriangle">
              <a:avLst/>
            </a:prstGeom>
            <a:solidFill>
              <a:srgbClr val="5265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  <p:sp>
          <p:nvSpPr>
            <p:cNvPr id="3" name="直角三角形 2"/>
            <p:cNvSpPr/>
            <p:nvPr userDrawn="1"/>
          </p:nvSpPr>
          <p:spPr>
            <a:xfrm rot="13500000" flipV="1">
              <a:off x="244" y="-590"/>
              <a:ext cx="1180" cy="1180"/>
            </a:xfrm>
            <a:prstGeom prst="rtTriangle">
              <a:avLst/>
            </a:prstGeom>
            <a:solidFill>
              <a:srgbClr val="4353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45999" y="15410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665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 smtClean="0"/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698" y="987476"/>
            <a:ext cx="6172808" cy="487387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835" indent="0">
              <a:buNone/>
              <a:defRPr sz="2000"/>
            </a:lvl7pPr>
            <a:lvl8pPr marL="3201035" indent="0">
              <a:buNone/>
              <a:defRPr sz="2000"/>
            </a:lvl8pPr>
            <a:lvl9pPr marL="3658235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5759" y="365144"/>
            <a:ext cx="2629159" cy="58121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83" y="365144"/>
            <a:ext cx="7735062" cy="58121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10954527" y="5535066"/>
            <a:ext cx="1238674" cy="1323287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35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8" name="组合 7"/>
          <p:cNvGrpSpPr/>
          <p:nvPr userDrawn="1"/>
        </p:nvGrpSpPr>
        <p:grpSpPr>
          <a:xfrm>
            <a:off x="265880" y="-446216"/>
            <a:ext cx="1454717" cy="852637"/>
            <a:chOff x="244" y="-590"/>
            <a:chExt cx="2015" cy="1180"/>
          </a:xfrm>
        </p:grpSpPr>
        <p:sp>
          <p:nvSpPr>
            <p:cNvPr id="4" name="直角三角形 3"/>
            <p:cNvSpPr/>
            <p:nvPr userDrawn="1"/>
          </p:nvSpPr>
          <p:spPr>
            <a:xfrm rot="13500000" flipV="1">
              <a:off x="1079" y="-590"/>
              <a:ext cx="1180" cy="1180"/>
            </a:xfrm>
            <a:prstGeom prst="rtTriangle">
              <a:avLst/>
            </a:prstGeom>
            <a:solidFill>
              <a:srgbClr val="5265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  <p:sp>
          <p:nvSpPr>
            <p:cNvPr id="3" name="直角三角形 2"/>
            <p:cNvSpPr/>
            <p:nvPr userDrawn="1"/>
          </p:nvSpPr>
          <p:spPr>
            <a:xfrm rot="13500000" flipV="1">
              <a:off x="244" y="-590"/>
              <a:ext cx="1180" cy="1180"/>
            </a:xfrm>
            <a:prstGeom prst="rtTriangle">
              <a:avLst/>
            </a:prstGeom>
            <a:solidFill>
              <a:srgbClr val="4353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45999" y="15410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665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 smtClean="0"/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128" cy="623607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2508" y="0"/>
            <a:ext cx="720128" cy="62360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34114" y="78536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 smtClean="0"/>
          </a:p>
        </p:txBody>
      </p:sp>
      <p:cxnSp>
        <p:nvCxnSpPr>
          <p:cNvPr id="8" name="直接连接符 7"/>
          <p:cNvCxnSpPr/>
          <p:nvPr/>
        </p:nvCxnSpPr>
        <p:spPr>
          <a:xfrm>
            <a:off x="707390" y="553085"/>
            <a:ext cx="10728000" cy="0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 advClick="0" advTm="0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150" y="1122420"/>
            <a:ext cx="9144900" cy="238772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150" y="3602223"/>
            <a:ext cx="9144900" cy="16558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835" indent="0" algn="ctr">
              <a:buNone/>
              <a:defRPr sz="1600"/>
            </a:lvl7pPr>
            <a:lvl8pPr marL="3201035" indent="0" algn="ctr">
              <a:buNone/>
              <a:defRPr sz="1600"/>
            </a:lvl8pPr>
            <a:lvl9pPr marL="3658235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33" y="1709827"/>
            <a:ext cx="10516635" cy="285288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933" y="4589700"/>
            <a:ext cx="10516635" cy="150026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8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10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83" y="1825719"/>
            <a:ext cx="5182110" cy="4351563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808" y="1825719"/>
            <a:ext cx="5182110" cy="4351563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365144"/>
            <a:ext cx="10516635" cy="1325631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872" y="1681249"/>
            <a:ext cx="5158295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872" y="2505204"/>
            <a:ext cx="5158295" cy="368477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808" y="1681249"/>
            <a:ext cx="5183698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808" y="2505204"/>
            <a:ext cx="5183698" cy="368477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565985" y="5089247"/>
            <a:ext cx="1033616" cy="281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  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www.1ppt.com/xiazai/zongjie/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www.1ppt.com/xiazai/jihua/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www.1ppt.com/moban/shangwu/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www.1ppt.com/xiazai/jianli/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www.1ppt.com/xiazai/dabian/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www.1ppt.com/xiazai/huibao/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128" cy="623607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2508" y="0"/>
            <a:ext cx="720128" cy="62360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19839" y="10711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2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 smtClean="0"/>
          </a:p>
        </p:txBody>
      </p:sp>
      <p:cxnSp>
        <p:nvCxnSpPr>
          <p:cNvPr id="8" name="直接连接符 7"/>
          <p:cNvCxnSpPr/>
          <p:nvPr/>
        </p:nvCxnSpPr>
        <p:spPr>
          <a:xfrm>
            <a:off x="707390" y="553085"/>
            <a:ext cx="10728000" cy="0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 advClick="0" advTm="0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698" y="987476"/>
            <a:ext cx="6172808" cy="487387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698" y="987476"/>
            <a:ext cx="6172808" cy="487387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835" indent="0">
              <a:buNone/>
              <a:defRPr sz="2000"/>
            </a:lvl7pPr>
            <a:lvl8pPr marL="3201035" indent="0">
              <a:buNone/>
              <a:defRPr sz="2000"/>
            </a:lvl8pPr>
            <a:lvl9pPr marL="3658235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5759" y="365144"/>
            <a:ext cx="2629159" cy="58121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83" y="365144"/>
            <a:ext cx="7735062" cy="58121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150" y="1122420"/>
            <a:ext cx="9144900" cy="238772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150" y="3602223"/>
            <a:ext cx="9144900" cy="16558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835" indent="0" algn="ctr">
              <a:buNone/>
              <a:defRPr sz="1600"/>
            </a:lvl7pPr>
            <a:lvl8pPr marL="3201035" indent="0" algn="ctr">
              <a:buNone/>
              <a:defRPr sz="1600"/>
            </a:lvl8pPr>
            <a:lvl9pPr marL="3658235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33" y="1709827"/>
            <a:ext cx="10516635" cy="285288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933" y="4589700"/>
            <a:ext cx="10516635" cy="150026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8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10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83" y="1825719"/>
            <a:ext cx="5182110" cy="4351563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808" y="1825719"/>
            <a:ext cx="5182110" cy="4351563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365144"/>
            <a:ext cx="10516635" cy="1325631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872" y="1681249"/>
            <a:ext cx="5158295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872" y="2505204"/>
            <a:ext cx="5158295" cy="368477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808" y="1681249"/>
            <a:ext cx="5183698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808" y="2505204"/>
            <a:ext cx="5183698" cy="368477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565985" y="5089247"/>
            <a:ext cx="1033616" cy="281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  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www.1ppt.com/xiazai/zongjie/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www.1ppt.com/xiazai/jihua/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www.1ppt.com/moban/shangwu/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www.1ppt.com/xiazai/jianli/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www.1ppt.com/xiazai/dabian/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www.1ppt.com/xiazai/huibao/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698" y="987476"/>
            <a:ext cx="6172808" cy="487387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83" y="365144"/>
            <a:ext cx="10516635" cy="1325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83" y="1825719"/>
            <a:ext cx="10516635" cy="4351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83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998" y="6356678"/>
            <a:ext cx="4115205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448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 advClick="0" advTm="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8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83" y="365144"/>
            <a:ext cx="10516635" cy="1325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83" y="1825719"/>
            <a:ext cx="10516635" cy="4351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83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998" y="6356678"/>
            <a:ext cx="4115205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448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spd="med" advClick="0" advTm="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8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5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3" Type="http://schemas.openxmlformats.org/officeDocument/2006/relationships/tags" Target="../tags/tag6.xml"/><Relationship Id="rId2" Type="http://schemas.openxmlformats.org/officeDocument/2006/relationships/image" Target="../media/image3.jpeg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tags" Target="../tags/tag9.xml"/><Relationship Id="rId1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8.xml"/><Relationship Id="rId8" Type="http://schemas.openxmlformats.org/officeDocument/2006/relationships/tags" Target="../tags/tag17.xml"/><Relationship Id="rId7" Type="http://schemas.openxmlformats.org/officeDocument/2006/relationships/tags" Target="../tags/tag16.xml"/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7" Type="http://schemas.openxmlformats.org/officeDocument/2006/relationships/slideLayout" Target="../slideLayouts/slideLayout14.xml"/><Relationship Id="rId16" Type="http://schemas.openxmlformats.org/officeDocument/2006/relationships/tags" Target="../tags/tag25.xml"/><Relationship Id="rId15" Type="http://schemas.openxmlformats.org/officeDocument/2006/relationships/tags" Target="../tags/tag24.xml"/><Relationship Id="rId14" Type="http://schemas.openxmlformats.org/officeDocument/2006/relationships/tags" Target="../tags/tag23.xml"/><Relationship Id="rId13" Type="http://schemas.openxmlformats.org/officeDocument/2006/relationships/tags" Target="../tags/tag22.xml"/><Relationship Id="rId12" Type="http://schemas.openxmlformats.org/officeDocument/2006/relationships/tags" Target="../tags/tag21.xml"/><Relationship Id="rId11" Type="http://schemas.openxmlformats.org/officeDocument/2006/relationships/tags" Target="../tags/tag20.xml"/><Relationship Id="rId10" Type="http://schemas.openxmlformats.org/officeDocument/2006/relationships/tags" Target="../tags/tag19.xml"/><Relationship Id="rId1" Type="http://schemas.openxmlformats.org/officeDocument/2006/relationships/tags" Target="../tags/tag10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4.xml"/><Relationship Id="rId4" Type="http://schemas.openxmlformats.org/officeDocument/2006/relationships/tags" Target="../tags/tag28.xml"/><Relationship Id="rId3" Type="http://schemas.openxmlformats.org/officeDocument/2006/relationships/tags" Target="../tags/tag27.xml"/><Relationship Id="rId2" Type="http://schemas.openxmlformats.org/officeDocument/2006/relationships/image" Target="../media/image5.jpeg"/><Relationship Id="rId1" Type="http://schemas.openxmlformats.org/officeDocument/2006/relationships/tags" Target="../tags/tag26.xml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4.xml"/><Relationship Id="rId4" Type="http://schemas.openxmlformats.org/officeDocument/2006/relationships/image" Target="../media/image6.jpeg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4.xml"/><Relationship Id="rId4" Type="http://schemas.openxmlformats.org/officeDocument/2006/relationships/image" Target="../media/image7.jpeg"/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tags" Target="../tags/tag32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4.xml"/><Relationship Id="rId5" Type="http://schemas.openxmlformats.org/officeDocument/2006/relationships/tags" Target="../tags/tag38.xml"/><Relationship Id="rId4" Type="http://schemas.openxmlformats.org/officeDocument/2006/relationships/tags" Target="../tags/tag37.xml"/><Relationship Id="rId3" Type="http://schemas.openxmlformats.org/officeDocument/2006/relationships/image" Target="../media/image8.jpeg"/><Relationship Id="rId2" Type="http://schemas.openxmlformats.org/officeDocument/2006/relationships/tags" Target="../tags/tag36.xml"/><Relationship Id="rId1" Type="http://schemas.openxmlformats.org/officeDocument/2006/relationships/tags" Target="../tags/tag35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4.xml"/><Relationship Id="rId3" Type="http://schemas.openxmlformats.org/officeDocument/2006/relationships/image" Target="../media/image9.png"/><Relationship Id="rId2" Type="http://schemas.openxmlformats.org/officeDocument/2006/relationships/tags" Target="../tags/tag40.xml"/><Relationship Id="rId1" Type="http://schemas.openxmlformats.org/officeDocument/2006/relationships/tags" Target="../tags/tag39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5.xml"/><Relationship Id="rId2" Type="http://schemas.openxmlformats.org/officeDocument/2006/relationships/tags" Target="../tags/tag41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>
            <p:custDataLst>
              <p:tags r:id="rId1"/>
            </p:custDataLst>
          </p:nvPr>
        </p:nvSpPr>
        <p:spPr>
          <a:xfrm>
            <a:off x="1353" y="600"/>
            <a:ext cx="6879636" cy="6879636"/>
          </a:xfrm>
          <a:prstGeom prst="rtTriangle">
            <a:avLst/>
          </a:prstGeom>
          <a:blipFill dpi="0" rotWithShape="1">
            <a:blip r:embed="rId2" cstate="screen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1"/>
              </a:solidFill>
              <a:cs typeface="+mn-ea"/>
              <a:sym typeface="+mn-lt"/>
            </a:endParaRPr>
          </a:p>
        </p:txBody>
      </p:sp>
      <p:sp>
        <p:nvSpPr>
          <p:cNvPr id="3" name="任意多边形 2"/>
          <p:cNvSpPr/>
          <p:nvPr>
            <p:custDataLst>
              <p:tags r:id="rId3"/>
            </p:custDataLst>
          </p:nvPr>
        </p:nvSpPr>
        <p:spPr>
          <a:xfrm rot="5400000" flipV="1">
            <a:off x="676653" y="-15170"/>
            <a:ext cx="4576328" cy="4576328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1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708765">
            <a:off x="998603" y="1563600"/>
            <a:ext cx="4142229" cy="748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4265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INTERNET FINANCE</a:t>
            </a:r>
            <a:endParaRPr kumimoji="1" lang="en-US" altLang="zh-CN" sz="4265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>
            <p:custDataLst>
              <p:tags r:id="rId4"/>
            </p:custDataLst>
          </p:nvPr>
        </p:nvSpPr>
        <p:spPr>
          <a:xfrm flipH="1">
            <a:off x="9654650" y="4597353"/>
            <a:ext cx="2537197" cy="2260893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2">
                  <a:lumMod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2632875" y="-1204161"/>
            <a:ext cx="2362215" cy="2362215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572125" y="3030855"/>
            <a:ext cx="6167755" cy="9937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kumimoji="1" lang="zh-CN" altLang="en-US" sz="5865" b="1" dirty="0" smtClean="0">
                <a:solidFill>
                  <a:srgbClr val="43536A"/>
                </a:solidFill>
                <a:cs typeface="+mn-ea"/>
                <a:sym typeface="+mn-lt"/>
              </a:rPr>
              <a:t>第三方支付的分类</a:t>
            </a:r>
            <a:endParaRPr kumimoji="1" lang="zh-CN" altLang="en-US" sz="5865" b="1" dirty="0" smtClean="0">
              <a:solidFill>
                <a:srgbClr val="43536A"/>
              </a:solidFill>
              <a:cs typeface="+mn-ea"/>
              <a:sym typeface="+mn-lt"/>
            </a:endParaRPr>
          </a:p>
        </p:txBody>
      </p:sp>
      <p:sp>
        <p:nvSpPr>
          <p:cNvPr id="8" name="平行四边形 7"/>
          <p:cNvSpPr/>
          <p:nvPr>
            <p:custDataLst>
              <p:tags r:id="rId5"/>
            </p:custDataLst>
          </p:nvPr>
        </p:nvSpPr>
        <p:spPr>
          <a:xfrm>
            <a:off x="5571948" y="4173323"/>
            <a:ext cx="2125718" cy="380953"/>
          </a:xfrm>
          <a:prstGeom prst="parallelogram">
            <a:avLst>
              <a:gd name="adj" fmla="val 35555"/>
            </a:avLst>
          </a:prstGeom>
          <a:solidFill>
            <a:schemeClr val="lt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kumimoji="1" lang="zh-CN" altLang="en-US" sz="1600" dirty="0">
                <a:solidFill>
                  <a:schemeClr val="dk1"/>
                </a:solidFill>
                <a:latin typeface="+mn-ea"/>
                <a:cs typeface="+mn-ea"/>
                <a:sym typeface="+mn-lt"/>
              </a:rPr>
              <a:t>主讲人：于佳琦</a:t>
            </a:r>
            <a:endParaRPr kumimoji="1" lang="zh-CN" altLang="en-US" sz="1600" dirty="0">
              <a:solidFill>
                <a:schemeClr val="dk1"/>
              </a:solidFill>
              <a:latin typeface="+mn-ea"/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9" grpId="0"/>
      <p:bldP spid="12" grpId="0" bldLvl="0" animBg="1"/>
      <p:bldP spid="16" grpId="0" bldLvl="0" animBg="1"/>
      <p:bldP spid="7" grpId="0"/>
      <p:bldP spid="8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四、第三方支付的分类</a:t>
            </a:r>
            <a:endParaRPr lang="zh-CN" altLang="en-US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1"/>
          <a:srcRect b="7376"/>
          <a:stretch>
            <a:fillRect/>
          </a:stretch>
        </p:blipFill>
        <p:spPr>
          <a:xfrm>
            <a:off x="1201420" y="1223010"/>
            <a:ext cx="9759950" cy="329311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" name="TextBox 6"/>
          <p:cNvSpPr txBox="1"/>
          <p:nvPr>
            <p:custDataLst>
              <p:tags r:id="rId2"/>
            </p:custDataLst>
          </p:nvPr>
        </p:nvSpPr>
        <p:spPr>
          <a:xfrm>
            <a:off x="1186180" y="4709795"/>
            <a:ext cx="979043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508000" algn="just" fontAlgn="auto">
              <a:lnSpc>
                <a:spcPct val="150000"/>
              </a:lnSpc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2010年5月19日中国人民银行第7次行长办公会议通过，2010年6月14日中国人民银行颁布的《非金融机构支付服务管理办法》，对第三方支付的分类标准如下。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四、第三方支付的分类</a:t>
            </a:r>
            <a:endParaRPr lang="zh-CN" altLang="en-US"/>
          </a:p>
        </p:txBody>
      </p:sp>
      <p:grpSp>
        <p:nvGrpSpPr>
          <p:cNvPr id="58" name="组合 57"/>
          <p:cNvGrpSpPr/>
          <p:nvPr/>
        </p:nvGrpSpPr>
        <p:grpSpPr>
          <a:xfrm>
            <a:off x="1529080" y="2277745"/>
            <a:ext cx="9053830" cy="1850390"/>
            <a:chOff x="2408" y="3955"/>
            <a:chExt cx="14258" cy="2914"/>
          </a:xfrm>
        </p:grpSpPr>
        <p:sp>
          <p:nvSpPr>
            <p:cNvPr id="20" name="圆角矩形 19"/>
            <p:cNvSpPr/>
            <p:nvPr>
              <p:custDataLst>
                <p:tags r:id="rId1"/>
              </p:custDataLst>
            </p:nvPr>
          </p:nvSpPr>
          <p:spPr>
            <a:xfrm rot="2702816">
              <a:off x="2408" y="3955"/>
              <a:ext cx="2915" cy="2915"/>
            </a:xfrm>
            <a:prstGeom prst="roundRect">
              <a:avLst/>
            </a:prstGeom>
            <a:noFill/>
            <a:ln w="3175">
              <a:solidFill>
                <a:schemeClr val="accent5"/>
              </a:solidFill>
              <a:prstDash val="dash"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lIns="90000" tIns="46800" rIns="90000" bIns="46800"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26" name="任意多边形 25"/>
            <p:cNvSpPr/>
            <p:nvPr>
              <p:custDataLst>
                <p:tags r:id="rId2"/>
              </p:custDataLst>
            </p:nvPr>
          </p:nvSpPr>
          <p:spPr>
            <a:xfrm rot="2702816">
              <a:off x="2572" y="4118"/>
              <a:ext cx="2587" cy="2587"/>
            </a:xfrm>
            <a:custGeom>
              <a:avLst/>
              <a:gdLst>
                <a:gd name="connsiteX0" fmla="*/ 66957 w 1371601"/>
                <a:gd name="connsiteY0" fmla="*/ 66957 h 1371601"/>
                <a:gd name="connsiteX1" fmla="*/ 228605 w 1371601"/>
                <a:gd name="connsiteY1" fmla="*/ 0 h 1371601"/>
                <a:gd name="connsiteX2" fmla="*/ 1142995 w 1371601"/>
                <a:gd name="connsiteY2" fmla="*/ 0 h 1371601"/>
                <a:gd name="connsiteX3" fmla="*/ 1371601 w 1371601"/>
                <a:gd name="connsiteY3" fmla="*/ 228605 h 1371601"/>
                <a:gd name="connsiteX4" fmla="*/ 1371601 w 1371601"/>
                <a:gd name="connsiteY4" fmla="*/ 1142995 h 1371601"/>
                <a:gd name="connsiteX5" fmla="*/ 1142995 w 1371601"/>
                <a:gd name="connsiteY5" fmla="*/ 1371601 h 1371601"/>
                <a:gd name="connsiteX6" fmla="*/ 228605 w 1371601"/>
                <a:gd name="connsiteY6" fmla="*/ 1371600 h 1371601"/>
                <a:gd name="connsiteX7" fmla="*/ 182533 w 1371601"/>
                <a:gd name="connsiteY7" fmla="*/ 1366956 h 1371601"/>
                <a:gd name="connsiteX8" fmla="*/ 160847 w 1371601"/>
                <a:gd name="connsiteY8" fmla="*/ 1360224 h 1371601"/>
                <a:gd name="connsiteX9" fmla="*/ 707768 w 1371601"/>
                <a:gd name="connsiteY9" fmla="*/ 812406 h 1371601"/>
                <a:gd name="connsiteX10" fmla="*/ 782073 w 1371601"/>
                <a:gd name="connsiteY10" fmla="*/ 886588 h 1371601"/>
                <a:gd name="connsiteX11" fmla="*/ 781829 w 1371601"/>
                <a:gd name="connsiteY11" fmla="*/ 589614 h 1371601"/>
                <a:gd name="connsiteX12" fmla="*/ 484854 w 1371601"/>
                <a:gd name="connsiteY12" fmla="*/ 589857 h 1371601"/>
                <a:gd name="connsiteX13" fmla="*/ 559160 w 1371601"/>
                <a:gd name="connsiteY13" fmla="*/ 664040 h 1371601"/>
                <a:gd name="connsiteX14" fmla="*/ 11843 w 1371601"/>
                <a:gd name="connsiteY14" fmla="*/ 1212254 h 1371601"/>
                <a:gd name="connsiteX15" fmla="*/ 4645 w 1371601"/>
                <a:gd name="connsiteY15" fmla="*/ 1189067 h 1371601"/>
                <a:gd name="connsiteX16" fmla="*/ 0 w 1371601"/>
                <a:gd name="connsiteY16" fmla="*/ 1142995 h 1371601"/>
                <a:gd name="connsiteX17" fmla="*/ 0 w 1371601"/>
                <a:gd name="connsiteY17" fmla="*/ 228604 h 1371601"/>
                <a:gd name="connsiteX18" fmla="*/ 66957 w 1371601"/>
                <a:gd name="connsiteY18" fmla="*/ 66957 h 137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371601" h="1371601">
                  <a:moveTo>
                    <a:pt x="66957" y="66957"/>
                  </a:moveTo>
                  <a:cubicBezTo>
                    <a:pt x="108326" y="25588"/>
                    <a:pt x="165477" y="0"/>
                    <a:pt x="228605" y="0"/>
                  </a:cubicBezTo>
                  <a:lnTo>
                    <a:pt x="1142995" y="0"/>
                  </a:lnTo>
                  <a:cubicBezTo>
                    <a:pt x="1269250" y="0"/>
                    <a:pt x="1371600" y="102351"/>
                    <a:pt x="1371601" y="228605"/>
                  </a:cubicBezTo>
                  <a:lnTo>
                    <a:pt x="1371601" y="1142995"/>
                  </a:lnTo>
                  <a:cubicBezTo>
                    <a:pt x="1371600" y="1269250"/>
                    <a:pt x="1269250" y="1371600"/>
                    <a:pt x="1142995" y="1371601"/>
                  </a:cubicBezTo>
                  <a:lnTo>
                    <a:pt x="228605" y="1371600"/>
                  </a:lnTo>
                  <a:cubicBezTo>
                    <a:pt x="212823" y="1371599"/>
                    <a:pt x="197416" y="1370001"/>
                    <a:pt x="182533" y="1366956"/>
                  </a:cubicBezTo>
                  <a:lnTo>
                    <a:pt x="160847" y="1360224"/>
                  </a:lnTo>
                  <a:lnTo>
                    <a:pt x="707768" y="812406"/>
                  </a:lnTo>
                  <a:lnTo>
                    <a:pt x="782073" y="886588"/>
                  </a:lnTo>
                  <a:lnTo>
                    <a:pt x="781829" y="589614"/>
                  </a:lnTo>
                  <a:lnTo>
                    <a:pt x="484854" y="589857"/>
                  </a:lnTo>
                  <a:lnTo>
                    <a:pt x="559160" y="664040"/>
                  </a:lnTo>
                  <a:lnTo>
                    <a:pt x="11843" y="1212254"/>
                  </a:lnTo>
                  <a:lnTo>
                    <a:pt x="4645" y="1189067"/>
                  </a:lnTo>
                  <a:cubicBezTo>
                    <a:pt x="1599" y="1174185"/>
                    <a:pt x="0" y="1158777"/>
                    <a:pt x="0" y="1142995"/>
                  </a:cubicBezTo>
                  <a:lnTo>
                    <a:pt x="0" y="228604"/>
                  </a:lnTo>
                  <a:cubicBezTo>
                    <a:pt x="0" y="165477"/>
                    <a:pt x="25588" y="108326"/>
                    <a:pt x="66957" y="66957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lIns="90000" tIns="46800" rIns="90000" bIns="46800"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27" name="文本框 26"/>
            <p:cNvSpPr txBox="1"/>
            <p:nvPr>
              <p:custDataLst>
                <p:tags r:id="rId3"/>
              </p:custDataLst>
            </p:nvPr>
          </p:nvSpPr>
          <p:spPr>
            <a:xfrm>
              <a:off x="4379" y="4977"/>
              <a:ext cx="996" cy="871"/>
            </a:xfrm>
            <a:prstGeom prst="rect">
              <a:avLst/>
            </a:prstGeom>
            <a:noFill/>
          </p:spPr>
          <p:txBody>
            <a:bodyPr wrap="square" lIns="90000" tIns="46800" rIns="90000" bIns="46800">
              <a:normAutofit fontScale="95000"/>
            </a:bodyPr>
            <a:p>
              <a:pPr>
                <a:lnSpc>
                  <a:spcPct val="130000"/>
                </a:lnSpc>
              </a:pPr>
              <a:r>
                <a:rPr lang="en-US" sz="2400" b="1" spc="150" dirty="0">
                  <a:solidFill>
                    <a:sysClr val="window" lastClr="FFFFFF"/>
                  </a:solidFill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rPr>
                <a:t>01</a:t>
              </a:r>
              <a:endParaRPr lang="en-US" sz="2400" b="1" spc="150" dirty="0">
                <a:solidFill>
                  <a:sysClr val="window" lastClr="FFFFFF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21" name="圆角矩形 20"/>
            <p:cNvSpPr/>
            <p:nvPr>
              <p:custDataLst>
                <p:tags r:id="rId4"/>
              </p:custDataLst>
            </p:nvPr>
          </p:nvSpPr>
          <p:spPr>
            <a:xfrm rot="2702816">
              <a:off x="6172" y="3955"/>
              <a:ext cx="2915" cy="2915"/>
            </a:xfrm>
            <a:prstGeom prst="roundRect">
              <a:avLst/>
            </a:prstGeom>
            <a:noFill/>
            <a:ln w="3175">
              <a:solidFill>
                <a:schemeClr val="accent5"/>
              </a:solidFill>
              <a:prstDash val="dash"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lIns="90000" tIns="46800" rIns="90000" bIns="46800"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17" name="任意多边形 16"/>
            <p:cNvSpPr/>
            <p:nvPr>
              <p:custDataLst>
                <p:tags r:id="rId5"/>
              </p:custDataLst>
            </p:nvPr>
          </p:nvSpPr>
          <p:spPr>
            <a:xfrm rot="2702816">
              <a:off x="6336" y="4118"/>
              <a:ext cx="2587" cy="2587"/>
            </a:xfrm>
            <a:custGeom>
              <a:avLst/>
              <a:gdLst>
                <a:gd name="connsiteX0" fmla="*/ 66957 w 1371601"/>
                <a:gd name="connsiteY0" fmla="*/ 66957 h 1371601"/>
                <a:gd name="connsiteX1" fmla="*/ 228605 w 1371601"/>
                <a:gd name="connsiteY1" fmla="*/ 0 h 1371601"/>
                <a:gd name="connsiteX2" fmla="*/ 1142995 w 1371601"/>
                <a:gd name="connsiteY2" fmla="*/ 0 h 1371601"/>
                <a:gd name="connsiteX3" fmla="*/ 1371601 w 1371601"/>
                <a:gd name="connsiteY3" fmla="*/ 228605 h 1371601"/>
                <a:gd name="connsiteX4" fmla="*/ 1371601 w 1371601"/>
                <a:gd name="connsiteY4" fmla="*/ 1142995 h 1371601"/>
                <a:gd name="connsiteX5" fmla="*/ 1142995 w 1371601"/>
                <a:gd name="connsiteY5" fmla="*/ 1371601 h 1371601"/>
                <a:gd name="connsiteX6" fmla="*/ 228605 w 1371601"/>
                <a:gd name="connsiteY6" fmla="*/ 1371600 h 1371601"/>
                <a:gd name="connsiteX7" fmla="*/ 182533 w 1371601"/>
                <a:gd name="connsiteY7" fmla="*/ 1366956 h 1371601"/>
                <a:gd name="connsiteX8" fmla="*/ 160847 w 1371601"/>
                <a:gd name="connsiteY8" fmla="*/ 1360224 h 1371601"/>
                <a:gd name="connsiteX9" fmla="*/ 707768 w 1371601"/>
                <a:gd name="connsiteY9" fmla="*/ 812406 h 1371601"/>
                <a:gd name="connsiteX10" fmla="*/ 782073 w 1371601"/>
                <a:gd name="connsiteY10" fmla="*/ 886588 h 1371601"/>
                <a:gd name="connsiteX11" fmla="*/ 781829 w 1371601"/>
                <a:gd name="connsiteY11" fmla="*/ 589614 h 1371601"/>
                <a:gd name="connsiteX12" fmla="*/ 484854 w 1371601"/>
                <a:gd name="connsiteY12" fmla="*/ 589857 h 1371601"/>
                <a:gd name="connsiteX13" fmla="*/ 559160 w 1371601"/>
                <a:gd name="connsiteY13" fmla="*/ 664040 h 1371601"/>
                <a:gd name="connsiteX14" fmla="*/ 11843 w 1371601"/>
                <a:gd name="connsiteY14" fmla="*/ 1212254 h 1371601"/>
                <a:gd name="connsiteX15" fmla="*/ 4645 w 1371601"/>
                <a:gd name="connsiteY15" fmla="*/ 1189067 h 1371601"/>
                <a:gd name="connsiteX16" fmla="*/ 0 w 1371601"/>
                <a:gd name="connsiteY16" fmla="*/ 1142995 h 1371601"/>
                <a:gd name="connsiteX17" fmla="*/ 0 w 1371601"/>
                <a:gd name="connsiteY17" fmla="*/ 228604 h 1371601"/>
                <a:gd name="connsiteX18" fmla="*/ 66957 w 1371601"/>
                <a:gd name="connsiteY18" fmla="*/ 66957 h 137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371601" h="1371601">
                  <a:moveTo>
                    <a:pt x="66957" y="66957"/>
                  </a:moveTo>
                  <a:cubicBezTo>
                    <a:pt x="108326" y="25588"/>
                    <a:pt x="165477" y="0"/>
                    <a:pt x="228605" y="0"/>
                  </a:cubicBezTo>
                  <a:lnTo>
                    <a:pt x="1142995" y="0"/>
                  </a:lnTo>
                  <a:cubicBezTo>
                    <a:pt x="1269250" y="0"/>
                    <a:pt x="1371600" y="102351"/>
                    <a:pt x="1371601" y="228605"/>
                  </a:cubicBezTo>
                  <a:lnTo>
                    <a:pt x="1371601" y="1142995"/>
                  </a:lnTo>
                  <a:cubicBezTo>
                    <a:pt x="1371600" y="1269250"/>
                    <a:pt x="1269250" y="1371600"/>
                    <a:pt x="1142995" y="1371601"/>
                  </a:cubicBezTo>
                  <a:lnTo>
                    <a:pt x="228605" y="1371600"/>
                  </a:lnTo>
                  <a:cubicBezTo>
                    <a:pt x="212823" y="1371599"/>
                    <a:pt x="197416" y="1370001"/>
                    <a:pt x="182533" y="1366956"/>
                  </a:cubicBezTo>
                  <a:lnTo>
                    <a:pt x="160847" y="1360224"/>
                  </a:lnTo>
                  <a:lnTo>
                    <a:pt x="707768" y="812406"/>
                  </a:lnTo>
                  <a:lnTo>
                    <a:pt x="782073" y="886588"/>
                  </a:lnTo>
                  <a:lnTo>
                    <a:pt x="781829" y="589614"/>
                  </a:lnTo>
                  <a:lnTo>
                    <a:pt x="484854" y="589857"/>
                  </a:lnTo>
                  <a:lnTo>
                    <a:pt x="559160" y="664040"/>
                  </a:lnTo>
                  <a:lnTo>
                    <a:pt x="11843" y="1212254"/>
                  </a:lnTo>
                  <a:lnTo>
                    <a:pt x="4645" y="1189067"/>
                  </a:lnTo>
                  <a:cubicBezTo>
                    <a:pt x="1599" y="1174185"/>
                    <a:pt x="0" y="1158777"/>
                    <a:pt x="0" y="1142995"/>
                  </a:cubicBezTo>
                  <a:lnTo>
                    <a:pt x="0" y="228604"/>
                  </a:lnTo>
                  <a:cubicBezTo>
                    <a:pt x="0" y="165477"/>
                    <a:pt x="25588" y="108326"/>
                    <a:pt x="66957" y="6695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lIns="90000" tIns="46800" rIns="90000" bIns="46800"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29" name="文本框 28"/>
            <p:cNvSpPr txBox="1"/>
            <p:nvPr>
              <p:custDataLst>
                <p:tags r:id="rId6"/>
              </p:custDataLst>
            </p:nvPr>
          </p:nvSpPr>
          <p:spPr>
            <a:xfrm>
              <a:off x="8142" y="4977"/>
              <a:ext cx="996" cy="871"/>
            </a:xfrm>
            <a:prstGeom prst="rect">
              <a:avLst/>
            </a:prstGeom>
            <a:noFill/>
          </p:spPr>
          <p:txBody>
            <a:bodyPr wrap="square" lIns="90000" tIns="46800" rIns="90000" bIns="46800">
              <a:normAutofit fontScale="95000"/>
            </a:bodyPr>
            <a:p>
              <a:pPr>
                <a:lnSpc>
                  <a:spcPct val="130000"/>
                </a:lnSpc>
              </a:pPr>
              <a:r>
                <a:rPr lang="en-US" sz="2400" b="1" spc="150" dirty="0">
                  <a:solidFill>
                    <a:sysClr val="window" lastClr="FFFFFF"/>
                  </a:solidFill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rPr>
                <a:t>02</a:t>
              </a:r>
              <a:endParaRPr lang="en-US" sz="2400" b="1" spc="150" dirty="0">
                <a:solidFill>
                  <a:sysClr val="window" lastClr="FFFFFF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24" name="圆角矩形 23"/>
            <p:cNvSpPr/>
            <p:nvPr>
              <p:custDataLst>
                <p:tags r:id="rId7"/>
              </p:custDataLst>
            </p:nvPr>
          </p:nvSpPr>
          <p:spPr>
            <a:xfrm rot="2702816">
              <a:off x="9936" y="3955"/>
              <a:ext cx="2915" cy="2915"/>
            </a:xfrm>
            <a:prstGeom prst="roundRect">
              <a:avLst/>
            </a:prstGeom>
            <a:noFill/>
            <a:ln w="3175">
              <a:solidFill>
                <a:schemeClr val="accent5"/>
              </a:solidFill>
              <a:prstDash val="dash"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lIns="90000" tIns="46800" rIns="90000" bIns="46800"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30" name="任意多边形 29"/>
            <p:cNvSpPr/>
            <p:nvPr>
              <p:custDataLst>
                <p:tags r:id="rId8"/>
              </p:custDataLst>
            </p:nvPr>
          </p:nvSpPr>
          <p:spPr>
            <a:xfrm rot="2702816">
              <a:off x="10098" y="4118"/>
              <a:ext cx="2587" cy="2587"/>
            </a:xfrm>
            <a:custGeom>
              <a:avLst/>
              <a:gdLst>
                <a:gd name="connsiteX0" fmla="*/ 66957 w 1371601"/>
                <a:gd name="connsiteY0" fmla="*/ 66957 h 1371601"/>
                <a:gd name="connsiteX1" fmla="*/ 228605 w 1371601"/>
                <a:gd name="connsiteY1" fmla="*/ 0 h 1371601"/>
                <a:gd name="connsiteX2" fmla="*/ 1142995 w 1371601"/>
                <a:gd name="connsiteY2" fmla="*/ 0 h 1371601"/>
                <a:gd name="connsiteX3" fmla="*/ 1371601 w 1371601"/>
                <a:gd name="connsiteY3" fmla="*/ 228605 h 1371601"/>
                <a:gd name="connsiteX4" fmla="*/ 1371601 w 1371601"/>
                <a:gd name="connsiteY4" fmla="*/ 1142995 h 1371601"/>
                <a:gd name="connsiteX5" fmla="*/ 1142995 w 1371601"/>
                <a:gd name="connsiteY5" fmla="*/ 1371601 h 1371601"/>
                <a:gd name="connsiteX6" fmla="*/ 228605 w 1371601"/>
                <a:gd name="connsiteY6" fmla="*/ 1371600 h 1371601"/>
                <a:gd name="connsiteX7" fmla="*/ 182533 w 1371601"/>
                <a:gd name="connsiteY7" fmla="*/ 1366956 h 1371601"/>
                <a:gd name="connsiteX8" fmla="*/ 160847 w 1371601"/>
                <a:gd name="connsiteY8" fmla="*/ 1360224 h 1371601"/>
                <a:gd name="connsiteX9" fmla="*/ 707768 w 1371601"/>
                <a:gd name="connsiteY9" fmla="*/ 812406 h 1371601"/>
                <a:gd name="connsiteX10" fmla="*/ 782073 w 1371601"/>
                <a:gd name="connsiteY10" fmla="*/ 886588 h 1371601"/>
                <a:gd name="connsiteX11" fmla="*/ 781829 w 1371601"/>
                <a:gd name="connsiteY11" fmla="*/ 589614 h 1371601"/>
                <a:gd name="connsiteX12" fmla="*/ 484854 w 1371601"/>
                <a:gd name="connsiteY12" fmla="*/ 589857 h 1371601"/>
                <a:gd name="connsiteX13" fmla="*/ 559160 w 1371601"/>
                <a:gd name="connsiteY13" fmla="*/ 664040 h 1371601"/>
                <a:gd name="connsiteX14" fmla="*/ 11843 w 1371601"/>
                <a:gd name="connsiteY14" fmla="*/ 1212254 h 1371601"/>
                <a:gd name="connsiteX15" fmla="*/ 4645 w 1371601"/>
                <a:gd name="connsiteY15" fmla="*/ 1189067 h 1371601"/>
                <a:gd name="connsiteX16" fmla="*/ 0 w 1371601"/>
                <a:gd name="connsiteY16" fmla="*/ 1142995 h 1371601"/>
                <a:gd name="connsiteX17" fmla="*/ 0 w 1371601"/>
                <a:gd name="connsiteY17" fmla="*/ 228604 h 1371601"/>
                <a:gd name="connsiteX18" fmla="*/ 66957 w 1371601"/>
                <a:gd name="connsiteY18" fmla="*/ 66957 h 137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371601" h="1371601">
                  <a:moveTo>
                    <a:pt x="66957" y="66957"/>
                  </a:moveTo>
                  <a:cubicBezTo>
                    <a:pt x="108326" y="25588"/>
                    <a:pt x="165477" y="0"/>
                    <a:pt x="228605" y="0"/>
                  </a:cubicBezTo>
                  <a:lnTo>
                    <a:pt x="1142995" y="0"/>
                  </a:lnTo>
                  <a:cubicBezTo>
                    <a:pt x="1269250" y="0"/>
                    <a:pt x="1371600" y="102351"/>
                    <a:pt x="1371601" y="228605"/>
                  </a:cubicBezTo>
                  <a:lnTo>
                    <a:pt x="1371601" y="1142995"/>
                  </a:lnTo>
                  <a:cubicBezTo>
                    <a:pt x="1371600" y="1269250"/>
                    <a:pt x="1269250" y="1371600"/>
                    <a:pt x="1142995" y="1371601"/>
                  </a:cubicBezTo>
                  <a:lnTo>
                    <a:pt x="228605" y="1371600"/>
                  </a:lnTo>
                  <a:cubicBezTo>
                    <a:pt x="212823" y="1371599"/>
                    <a:pt x="197416" y="1370001"/>
                    <a:pt x="182533" y="1366956"/>
                  </a:cubicBezTo>
                  <a:lnTo>
                    <a:pt x="160847" y="1360224"/>
                  </a:lnTo>
                  <a:lnTo>
                    <a:pt x="707768" y="812406"/>
                  </a:lnTo>
                  <a:lnTo>
                    <a:pt x="782073" y="886588"/>
                  </a:lnTo>
                  <a:lnTo>
                    <a:pt x="781829" y="589614"/>
                  </a:lnTo>
                  <a:lnTo>
                    <a:pt x="484854" y="589857"/>
                  </a:lnTo>
                  <a:lnTo>
                    <a:pt x="559160" y="664040"/>
                  </a:lnTo>
                  <a:lnTo>
                    <a:pt x="11843" y="1212254"/>
                  </a:lnTo>
                  <a:lnTo>
                    <a:pt x="4645" y="1189067"/>
                  </a:lnTo>
                  <a:cubicBezTo>
                    <a:pt x="1599" y="1174185"/>
                    <a:pt x="0" y="1158777"/>
                    <a:pt x="0" y="1142995"/>
                  </a:cubicBezTo>
                  <a:lnTo>
                    <a:pt x="0" y="228604"/>
                  </a:lnTo>
                  <a:cubicBezTo>
                    <a:pt x="0" y="165477"/>
                    <a:pt x="25588" y="108326"/>
                    <a:pt x="66957" y="66957"/>
                  </a:cubicBezTo>
                  <a:close/>
                </a:path>
              </a:pathLst>
            </a:custGeom>
            <a:solidFill>
              <a:srgbClr val="526580"/>
            </a:solidFill>
            <a:ln>
              <a:noFill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lIns="90000" tIns="46800" rIns="90000" bIns="46800"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25" name="文本框 24"/>
            <p:cNvSpPr txBox="1"/>
            <p:nvPr>
              <p:custDataLst>
                <p:tags r:id="rId9"/>
              </p:custDataLst>
            </p:nvPr>
          </p:nvSpPr>
          <p:spPr>
            <a:xfrm>
              <a:off x="11906" y="4977"/>
              <a:ext cx="996" cy="871"/>
            </a:xfrm>
            <a:prstGeom prst="rect">
              <a:avLst/>
            </a:prstGeom>
            <a:noFill/>
          </p:spPr>
          <p:txBody>
            <a:bodyPr wrap="square" lIns="90000" tIns="46800" rIns="90000" bIns="46800">
              <a:normAutofit fontScale="95000"/>
            </a:bodyPr>
            <a:p>
              <a:pPr>
                <a:lnSpc>
                  <a:spcPct val="130000"/>
                </a:lnSpc>
              </a:pPr>
              <a:r>
                <a:rPr lang="en-US" sz="2400" b="1" spc="150" dirty="0">
                  <a:solidFill>
                    <a:sysClr val="window" lastClr="FFFFFF"/>
                  </a:solidFill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rPr>
                <a:t>03</a:t>
              </a:r>
              <a:endParaRPr lang="en-US" sz="2400" b="1" spc="150" dirty="0">
                <a:solidFill>
                  <a:sysClr val="window" lastClr="FFFFFF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36" name="圆角矩形 35"/>
            <p:cNvSpPr/>
            <p:nvPr>
              <p:custDataLst>
                <p:tags r:id="rId10"/>
              </p:custDataLst>
            </p:nvPr>
          </p:nvSpPr>
          <p:spPr>
            <a:xfrm rot="2702816">
              <a:off x="13699" y="3955"/>
              <a:ext cx="2915" cy="2915"/>
            </a:xfrm>
            <a:prstGeom prst="roundRect">
              <a:avLst/>
            </a:prstGeom>
            <a:noFill/>
            <a:ln w="3175">
              <a:solidFill>
                <a:schemeClr val="accent5"/>
              </a:solidFill>
              <a:prstDash val="dash"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lIns="90000" tIns="46800" rIns="90000" bIns="46800"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50" name="任意多边形 49"/>
            <p:cNvSpPr/>
            <p:nvPr>
              <p:custDataLst>
                <p:tags r:id="rId11"/>
              </p:custDataLst>
            </p:nvPr>
          </p:nvSpPr>
          <p:spPr>
            <a:xfrm rot="2702816">
              <a:off x="13864" y="4118"/>
              <a:ext cx="2587" cy="2587"/>
            </a:xfrm>
            <a:custGeom>
              <a:avLst/>
              <a:gdLst>
                <a:gd name="connsiteX0" fmla="*/ 66957 w 1371601"/>
                <a:gd name="connsiteY0" fmla="*/ 66957 h 1371601"/>
                <a:gd name="connsiteX1" fmla="*/ 228605 w 1371601"/>
                <a:gd name="connsiteY1" fmla="*/ 0 h 1371601"/>
                <a:gd name="connsiteX2" fmla="*/ 1142995 w 1371601"/>
                <a:gd name="connsiteY2" fmla="*/ 0 h 1371601"/>
                <a:gd name="connsiteX3" fmla="*/ 1371601 w 1371601"/>
                <a:gd name="connsiteY3" fmla="*/ 228605 h 1371601"/>
                <a:gd name="connsiteX4" fmla="*/ 1371601 w 1371601"/>
                <a:gd name="connsiteY4" fmla="*/ 1142995 h 1371601"/>
                <a:gd name="connsiteX5" fmla="*/ 1142995 w 1371601"/>
                <a:gd name="connsiteY5" fmla="*/ 1371601 h 1371601"/>
                <a:gd name="connsiteX6" fmla="*/ 228605 w 1371601"/>
                <a:gd name="connsiteY6" fmla="*/ 1371600 h 1371601"/>
                <a:gd name="connsiteX7" fmla="*/ 182533 w 1371601"/>
                <a:gd name="connsiteY7" fmla="*/ 1366956 h 1371601"/>
                <a:gd name="connsiteX8" fmla="*/ 160847 w 1371601"/>
                <a:gd name="connsiteY8" fmla="*/ 1360224 h 1371601"/>
                <a:gd name="connsiteX9" fmla="*/ 707768 w 1371601"/>
                <a:gd name="connsiteY9" fmla="*/ 812406 h 1371601"/>
                <a:gd name="connsiteX10" fmla="*/ 782073 w 1371601"/>
                <a:gd name="connsiteY10" fmla="*/ 886588 h 1371601"/>
                <a:gd name="connsiteX11" fmla="*/ 781829 w 1371601"/>
                <a:gd name="connsiteY11" fmla="*/ 589614 h 1371601"/>
                <a:gd name="connsiteX12" fmla="*/ 484854 w 1371601"/>
                <a:gd name="connsiteY12" fmla="*/ 589857 h 1371601"/>
                <a:gd name="connsiteX13" fmla="*/ 559160 w 1371601"/>
                <a:gd name="connsiteY13" fmla="*/ 664040 h 1371601"/>
                <a:gd name="connsiteX14" fmla="*/ 11843 w 1371601"/>
                <a:gd name="connsiteY14" fmla="*/ 1212254 h 1371601"/>
                <a:gd name="connsiteX15" fmla="*/ 4645 w 1371601"/>
                <a:gd name="connsiteY15" fmla="*/ 1189067 h 1371601"/>
                <a:gd name="connsiteX16" fmla="*/ 0 w 1371601"/>
                <a:gd name="connsiteY16" fmla="*/ 1142995 h 1371601"/>
                <a:gd name="connsiteX17" fmla="*/ 0 w 1371601"/>
                <a:gd name="connsiteY17" fmla="*/ 228604 h 1371601"/>
                <a:gd name="connsiteX18" fmla="*/ 66957 w 1371601"/>
                <a:gd name="connsiteY18" fmla="*/ 66957 h 137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371601" h="1371601">
                  <a:moveTo>
                    <a:pt x="66957" y="66957"/>
                  </a:moveTo>
                  <a:cubicBezTo>
                    <a:pt x="108326" y="25588"/>
                    <a:pt x="165477" y="0"/>
                    <a:pt x="228605" y="0"/>
                  </a:cubicBezTo>
                  <a:lnTo>
                    <a:pt x="1142995" y="0"/>
                  </a:lnTo>
                  <a:cubicBezTo>
                    <a:pt x="1269250" y="0"/>
                    <a:pt x="1371600" y="102351"/>
                    <a:pt x="1371601" y="228605"/>
                  </a:cubicBezTo>
                  <a:lnTo>
                    <a:pt x="1371601" y="1142995"/>
                  </a:lnTo>
                  <a:cubicBezTo>
                    <a:pt x="1371600" y="1269250"/>
                    <a:pt x="1269250" y="1371600"/>
                    <a:pt x="1142995" y="1371601"/>
                  </a:cubicBezTo>
                  <a:lnTo>
                    <a:pt x="228605" y="1371600"/>
                  </a:lnTo>
                  <a:cubicBezTo>
                    <a:pt x="212823" y="1371599"/>
                    <a:pt x="197416" y="1370001"/>
                    <a:pt x="182533" y="1366956"/>
                  </a:cubicBezTo>
                  <a:lnTo>
                    <a:pt x="160847" y="1360224"/>
                  </a:lnTo>
                  <a:lnTo>
                    <a:pt x="707768" y="812406"/>
                  </a:lnTo>
                  <a:lnTo>
                    <a:pt x="782073" y="886588"/>
                  </a:lnTo>
                  <a:lnTo>
                    <a:pt x="781829" y="589614"/>
                  </a:lnTo>
                  <a:lnTo>
                    <a:pt x="484854" y="589857"/>
                  </a:lnTo>
                  <a:lnTo>
                    <a:pt x="559160" y="664040"/>
                  </a:lnTo>
                  <a:lnTo>
                    <a:pt x="11843" y="1212254"/>
                  </a:lnTo>
                  <a:lnTo>
                    <a:pt x="4645" y="1189067"/>
                  </a:lnTo>
                  <a:cubicBezTo>
                    <a:pt x="1599" y="1174185"/>
                    <a:pt x="0" y="1158777"/>
                    <a:pt x="0" y="1142995"/>
                  </a:cubicBezTo>
                  <a:lnTo>
                    <a:pt x="0" y="228604"/>
                  </a:lnTo>
                  <a:cubicBezTo>
                    <a:pt x="0" y="165477"/>
                    <a:pt x="25588" y="108326"/>
                    <a:pt x="66957" y="66957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lIns="90000" tIns="46800" rIns="90000" bIns="46800"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51" name="文本框 50"/>
            <p:cNvSpPr txBox="1"/>
            <p:nvPr>
              <p:custDataLst>
                <p:tags r:id="rId12"/>
              </p:custDataLst>
            </p:nvPr>
          </p:nvSpPr>
          <p:spPr>
            <a:xfrm>
              <a:off x="15670" y="4977"/>
              <a:ext cx="996" cy="871"/>
            </a:xfrm>
            <a:prstGeom prst="rect">
              <a:avLst/>
            </a:prstGeom>
            <a:noFill/>
          </p:spPr>
          <p:txBody>
            <a:bodyPr wrap="square" lIns="90000" tIns="46800" rIns="90000" bIns="46800">
              <a:normAutofit fontScale="95000"/>
            </a:bodyPr>
            <a:p>
              <a:pPr>
                <a:lnSpc>
                  <a:spcPct val="130000"/>
                </a:lnSpc>
              </a:pPr>
              <a:r>
                <a:rPr lang="en-US" sz="2400" b="1" spc="150" dirty="0">
                  <a:solidFill>
                    <a:sysClr val="window" lastClr="FFFFFF"/>
                  </a:solidFill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rPr>
                <a:t>04</a:t>
              </a:r>
              <a:endParaRPr lang="en-US" sz="2400" b="1" spc="150" dirty="0">
                <a:solidFill>
                  <a:sysClr val="window" lastClr="FFFFFF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54" name="TextBox 6"/>
          <p:cNvSpPr txBox="1"/>
          <p:nvPr>
            <p:custDataLst>
              <p:tags r:id="rId13"/>
            </p:custDataLst>
          </p:nvPr>
        </p:nvSpPr>
        <p:spPr>
          <a:xfrm>
            <a:off x="1312545" y="4563110"/>
            <a:ext cx="222377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ctr" fontAlgn="auto">
              <a:lnSpc>
                <a:spcPct val="100000"/>
              </a:lnSpc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网络支付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55" name="TextBox 6"/>
          <p:cNvSpPr txBox="1"/>
          <p:nvPr>
            <p:custDataLst>
              <p:tags r:id="rId14"/>
            </p:custDataLst>
          </p:nvPr>
        </p:nvSpPr>
        <p:spPr>
          <a:xfrm>
            <a:off x="3815715" y="4563110"/>
            <a:ext cx="206946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ctr" fontAlgn="auto">
              <a:lnSpc>
                <a:spcPct val="100000"/>
              </a:lnSpc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预付卡的发行与受理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56" name="TextBox 6"/>
          <p:cNvSpPr txBox="1"/>
          <p:nvPr>
            <p:custDataLst>
              <p:tags r:id="rId15"/>
            </p:custDataLst>
          </p:nvPr>
        </p:nvSpPr>
        <p:spPr>
          <a:xfrm>
            <a:off x="6128385" y="4563110"/>
            <a:ext cx="222377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ctr" fontAlgn="auto">
              <a:lnSpc>
                <a:spcPct val="100000"/>
              </a:lnSpc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银行卡收单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57" name="TextBox 6"/>
          <p:cNvSpPr txBox="1"/>
          <p:nvPr>
            <p:custDataLst>
              <p:tags r:id="rId16"/>
            </p:custDataLst>
          </p:nvPr>
        </p:nvSpPr>
        <p:spPr>
          <a:xfrm>
            <a:off x="8503285" y="4563110"/>
            <a:ext cx="222377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ctr" fontAlgn="auto">
              <a:lnSpc>
                <a:spcPct val="100000"/>
              </a:lnSpc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中国人民银行确定的其他支付服务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56" grpId="0"/>
      <p:bldP spid="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四、第三方支付的分类</a:t>
            </a:r>
            <a:endParaRPr lang="zh-CN" altLang="en-US"/>
          </a:p>
        </p:txBody>
      </p:sp>
      <p:grpSp>
        <p:nvGrpSpPr>
          <p:cNvPr id="39" name="组合 38"/>
          <p:cNvGrpSpPr/>
          <p:nvPr/>
        </p:nvGrpSpPr>
        <p:grpSpPr>
          <a:xfrm>
            <a:off x="634365" y="887095"/>
            <a:ext cx="2497457" cy="473075"/>
            <a:chOff x="2347" y="2773"/>
            <a:chExt cx="3942" cy="952"/>
          </a:xfrm>
        </p:grpSpPr>
        <p:sp>
          <p:nvSpPr>
            <p:cNvPr id="40" name="平行四边形 39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1" name="平行四边形 40"/>
            <p:cNvSpPr/>
            <p:nvPr/>
          </p:nvSpPr>
          <p:spPr>
            <a:xfrm>
              <a:off x="2539" y="2773"/>
              <a:ext cx="3750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42" name="文本框 41"/>
          <p:cNvSpPr txBox="1"/>
          <p:nvPr/>
        </p:nvSpPr>
        <p:spPr>
          <a:xfrm>
            <a:off x="889000" y="939165"/>
            <a:ext cx="1930400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（一）网络支付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5" name="TextBox 6"/>
          <p:cNvSpPr txBox="1"/>
          <p:nvPr>
            <p:custDataLst>
              <p:tags r:id="rId1"/>
            </p:custDataLst>
          </p:nvPr>
        </p:nvSpPr>
        <p:spPr>
          <a:xfrm>
            <a:off x="1021715" y="4500245"/>
            <a:ext cx="459422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508000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例如支付宝、财付通、银联在线支付等，它们以在线支付为主，捆绑大型电子商务网站，迅速做大做强。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04" name="图片 103"/>
          <p:cNvPicPr/>
          <p:nvPr/>
        </p:nvPicPr>
        <p:blipFill>
          <a:blip r:embed="rId2"/>
          <a:stretch>
            <a:fillRect/>
          </a:stretch>
        </p:blipFill>
        <p:spPr>
          <a:xfrm>
            <a:off x="5934710" y="1993900"/>
            <a:ext cx="5422265" cy="3863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矩形 2"/>
          <p:cNvSpPr/>
          <p:nvPr>
            <p:custDataLst>
              <p:tags r:id="rId3"/>
            </p:custDataLst>
          </p:nvPr>
        </p:nvSpPr>
        <p:spPr>
          <a:xfrm>
            <a:off x="956945" y="1903095"/>
            <a:ext cx="4724400" cy="25152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zh-CN" altLang="zh-CN" sz="2000" kern="100" dirty="0">
              <a:solidFill>
                <a:schemeClr val="dk1"/>
              </a:solidFill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TextBox 6"/>
          <p:cNvSpPr txBox="1"/>
          <p:nvPr>
            <p:custDataLst>
              <p:tags r:id="rId4"/>
            </p:custDataLst>
          </p:nvPr>
        </p:nvSpPr>
        <p:spPr>
          <a:xfrm>
            <a:off x="1298575" y="2076450"/>
            <a:ext cx="4040505" cy="21685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508000" algn="just" fontAlgn="auto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是指依托公共网络或专用网络在收付款人之间转移货币资金的行为，包括货币汇兑、互联网支付、移动电话支付、固定电话支付、数字电视支付等。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5" grpId="0"/>
      <p:bldP spid="3" grpId="0" bldLvl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矩形 4"/>
          <p:cNvSpPr/>
          <p:nvPr>
            <p:custDataLst>
              <p:tags r:id="rId1"/>
            </p:custDataLst>
          </p:nvPr>
        </p:nvSpPr>
        <p:spPr>
          <a:xfrm>
            <a:off x="889000" y="5756275"/>
            <a:ext cx="10450195" cy="6978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indent="0" algn="ctr" fontAlgn="auto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zh-CN" altLang="zh-CN" sz="2000" b="1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日常生活中的小额交易多选择该种支付方式。</a:t>
            </a:r>
            <a:endParaRPr lang="zh-CN" altLang="zh-CN" sz="2000" kern="100" dirty="0">
              <a:solidFill>
                <a:schemeClr val="dk1"/>
              </a:solidFill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四、第三方支付的分类</a:t>
            </a:r>
            <a:endParaRPr lang="zh-CN" altLang="en-US"/>
          </a:p>
        </p:txBody>
      </p:sp>
      <p:grpSp>
        <p:nvGrpSpPr>
          <p:cNvPr id="39" name="组合 38"/>
          <p:cNvGrpSpPr/>
          <p:nvPr/>
        </p:nvGrpSpPr>
        <p:grpSpPr>
          <a:xfrm>
            <a:off x="634365" y="887095"/>
            <a:ext cx="2497457" cy="473075"/>
            <a:chOff x="2347" y="2773"/>
            <a:chExt cx="3942" cy="952"/>
          </a:xfrm>
        </p:grpSpPr>
        <p:sp>
          <p:nvSpPr>
            <p:cNvPr id="40" name="平行四边形 39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1" name="平行四边形 40"/>
            <p:cNvSpPr/>
            <p:nvPr/>
          </p:nvSpPr>
          <p:spPr>
            <a:xfrm>
              <a:off x="2539" y="2773"/>
              <a:ext cx="3750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42" name="文本框 41"/>
          <p:cNvSpPr txBox="1"/>
          <p:nvPr/>
        </p:nvSpPr>
        <p:spPr>
          <a:xfrm>
            <a:off x="889000" y="939165"/>
            <a:ext cx="2136775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（一）网络支付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5" name="TextBox 6"/>
          <p:cNvSpPr txBox="1"/>
          <p:nvPr>
            <p:custDataLst>
              <p:tags r:id="rId2"/>
            </p:custDataLst>
          </p:nvPr>
        </p:nvSpPr>
        <p:spPr>
          <a:xfrm>
            <a:off x="889635" y="1652270"/>
            <a:ext cx="9910445" cy="5530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zh-CN" altLang="zh-CN" sz="2000" b="1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网络支付业务，包括线上支付和线下支付。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TextBox 6"/>
          <p:cNvSpPr txBox="1"/>
          <p:nvPr>
            <p:custDataLst>
              <p:tags r:id="rId3"/>
            </p:custDataLst>
          </p:nvPr>
        </p:nvSpPr>
        <p:spPr>
          <a:xfrm>
            <a:off x="889635" y="2465070"/>
            <a:ext cx="5505450" cy="30200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lvl="0" indent="-342900" algn="just" fontAlgn="auto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>
                <a:srgbClr val="61849B"/>
              </a:buClr>
              <a:buFont typeface="Wingdings" panose="05000000000000000000" charset="0"/>
              <a:buChar char="l"/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线上支付就是通过电子商务平台等进行交易，银行或第三方支付机构提供资金结算的一种业务。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marL="342900" lvl="0" indent="-342900" algn="just" fontAlgn="auto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>
                <a:srgbClr val="61849B"/>
              </a:buClr>
              <a:buFont typeface="Wingdings" panose="05000000000000000000" charset="0"/>
              <a:buChar char="l"/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线下支付包括了扫码支付、NFC支付或者刷脸支付等，在进行支付之前，个人用户需要与第三方支付机构签约、注册虚拟账户、绑定银行卡，并授权其进行账户后续相关操作。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05" name="图片 104"/>
          <p:cNvPicPr/>
          <p:nvPr/>
        </p:nvPicPr>
        <p:blipFill>
          <a:blip r:embed="rId4"/>
          <a:stretch>
            <a:fillRect/>
          </a:stretch>
        </p:blipFill>
        <p:spPr>
          <a:xfrm>
            <a:off x="6626860" y="2404110"/>
            <a:ext cx="4712335" cy="314198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5" grpId="0"/>
      <p:bldP spid="4" grpId="0" bldLvl="2" uiExpand="1" build="p"/>
      <p:bldP spid="5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/>
          <p:cNvSpPr/>
          <p:nvPr>
            <p:custDataLst>
              <p:tags r:id="rId1"/>
            </p:custDataLst>
          </p:nvPr>
        </p:nvSpPr>
        <p:spPr>
          <a:xfrm>
            <a:off x="956945" y="1720215"/>
            <a:ext cx="10186035" cy="12928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zh-CN" altLang="zh-CN" sz="2000" kern="100" dirty="0">
              <a:solidFill>
                <a:schemeClr val="dk1"/>
              </a:solidFill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四、第三方支付的分类</a:t>
            </a:r>
            <a:endParaRPr lang="zh-CN" altLang="en-US"/>
          </a:p>
        </p:txBody>
      </p:sp>
      <p:grpSp>
        <p:nvGrpSpPr>
          <p:cNvPr id="39" name="组合 38"/>
          <p:cNvGrpSpPr/>
          <p:nvPr/>
        </p:nvGrpSpPr>
        <p:grpSpPr>
          <a:xfrm>
            <a:off x="634365" y="887095"/>
            <a:ext cx="3506070" cy="473075"/>
            <a:chOff x="2347" y="2773"/>
            <a:chExt cx="5534" cy="952"/>
          </a:xfrm>
        </p:grpSpPr>
        <p:sp>
          <p:nvSpPr>
            <p:cNvPr id="40" name="平行四边形 39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1" name="平行四边形 40"/>
            <p:cNvSpPr/>
            <p:nvPr/>
          </p:nvSpPr>
          <p:spPr>
            <a:xfrm>
              <a:off x="2539" y="2773"/>
              <a:ext cx="5342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42" name="文本框 41"/>
          <p:cNvSpPr txBox="1"/>
          <p:nvPr/>
        </p:nvSpPr>
        <p:spPr>
          <a:xfrm>
            <a:off x="889000" y="939165"/>
            <a:ext cx="3147695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（二）预付卡的发行与受理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5" name="TextBox 6"/>
          <p:cNvSpPr txBox="1"/>
          <p:nvPr>
            <p:custDataLst>
              <p:tags r:id="rId2"/>
            </p:custDataLst>
          </p:nvPr>
        </p:nvSpPr>
        <p:spPr>
          <a:xfrm>
            <a:off x="1094740" y="1859280"/>
            <a:ext cx="991044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508000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是指以营利为目的发行的、在发行机构之外购买商品或服务的预付价值，包括采取磁条、芯片等技术以卡片、密码等形式发行的预付卡。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TextBox 6"/>
          <p:cNvSpPr txBox="1"/>
          <p:nvPr>
            <p:custDataLst>
              <p:tags r:id="rId3"/>
            </p:custDataLst>
          </p:nvPr>
        </p:nvSpPr>
        <p:spPr>
          <a:xfrm>
            <a:off x="956945" y="3455035"/>
            <a:ext cx="5749925" cy="25279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508000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b="1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预付卡是指先付款，后消费的的支付卡片。</a:t>
            </a:r>
            <a:endParaRPr lang="zh-CN" altLang="zh-CN" sz="2000" b="1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indent="508000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例如最常见的超市购物卡，城市公交卡，店铺会员卡都是预付卡的一种。由于移动支付方式的不断扩张和备付金交存制度的不断推进，预付卡发行与受理业务的交易规模已经很小。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06" name="图片 105"/>
          <p:cNvPicPr/>
          <p:nvPr/>
        </p:nvPicPr>
        <p:blipFill>
          <a:blip r:embed="rId4"/>
          <a:stretch>
            <a:fillRect/>
          </a:stretch>
        </p:blipFill>
        <p:spPr>
          <a:xfrm>
            <a:off x="6706235" y="3373120"/>
            <a:ext cx="4436745" cy="2925445"/>
          </a:xfrm>
          <a:prstGeom prst="round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5" grpId="0"/>
      <p:bldP spid="3" grpId="0" bldLvl="0" animBg="1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>
            <p:custDataLst>
              <p:tags r:id="rId1"/>
            </p:custDataLst>
          </p:nvPr>
        </p:nvSpPr>
        <p:spPr>
          <a:xfrm>
            <a:off x="956945" y="1720215"/>
            <a:ext cx="10186035" cy="10096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zh-CN" altLang="zh-CN" sz="2000" kern="100" dirty="0">
              <a:solidFill>
                <a:schemeClr val="dk1"/>
              </a:solidFill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四、第三方支付的分类</a:t>
            </a:r>
            <a:endParaRPr lang="zh-CN" altLang="en-US"/>
          </a:p>
        </p:txBody>
      </p:sp>
      <p:grpSp>
        <p:nvGrpSpPr>
          <p:cNvPr id="39" name="组合 38"/>
          <p:cNvGrpSpPr/>
          <p:nvPr/>
        </p:nvGrpSpPr>
        <p:grpSpPr>
          <a:xfrm>
            <a:off x="634365" y="887095"/>
            <a:ext cx="2669783" cy="473075"/>
            <a:chOff x="2347" y="2773"/>
            <a:chExt cx="4214" cy="952"/>
          </a:xfrm>
        </p:grpSpPr>
        <p:sp>
          <p:nvSpPr>
            <p:cNvPr id="40" name="平行四边形 39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1" name="平行四边形 40"/>
            <p:cNvSpPr/>
            <p:nvPr/>
          </p:nvSpPr>
          <p:spPr>
            <a:xfrm>
              <a:off x="2539" y="2773"/>
              <a:ext cx="4022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42" name="文本框 41"/>
          <p:cNvSpPr txBox="1"/>
          <p:nvPr/>
        </p:nvSpPr>
        <p:spPr>
          <a:xfrm>
            <a:off x="889000" y="939165"/>
            <a:ext cx="2332990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（三）银行卡收单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5" name="TextBox 6"/>
          <p:cNvSpPr txBox="1"/>
          <p:nvPr>
            <p:custDataLst>
              <p:tags r:id="rId2"/>
            </p:custDataLst>
          </p:nvPr>
        </p:nvSpPr>
        <p:spPr>
          <a:xfrm>
            <a:off x="1141095" y="1805940"/>
            <a:ext cx="9910445" cy="8388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457200" fontAlgn="auto">
              <a:lnSpc>
                <a:spcPct val="135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银行卡收单业务，是指第三方支付机构与商户签订银行卡受理协议，在商户按约定受理银行卡并与持卡人达成交易后，为商户提供交易资金结算服务的行为。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07" name="图片 106"/>
          <p:cNvPicPr/>
          <p:nvPr/>
        </p:nvPicPr>
        <p:blipFill>
          <a:blip r:embed="rId3"/>
          <a:srcRect l="20693" t="26343" r="20002" b="21074"/>
          <a:stretch>
            <a:fillRect/>
          </a:stretch>
        </p:blipFill>
        <p:spPr>
          <a:xfrm>
            <a:off x="7252335" y="3960495"/>
            <a:ext cx="3890645" cy="230124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Box 6"/>
          <p:cNvSpPr txBox="1"/>
          <p:nvPr>
            <p:custDataLst>
              <p:tags r:id="rId4"/>
            </p:custDataLst>
          </p:nvPr>
        </p:nvSpPr>
        <p:spPr>
          <a:xfrm>
            <a:off x="956945" y="2870200"/>
            <a:ext cx="991044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457200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银行卡持卡人提供基于POS终端的线下实时支付服务，并向终端特约商户提供POS申请/审批、自动结帐/对帐、跨区域T+1清算、资金归集、多帐户管理等综合服务。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TextBox 6"/>
          <p:cNvSpPr txBox="1"/>
          <p:nvPr>
            <p:custDataLst>
              <p:tags r:id="rId5"/>
            </p:custDataLst>
          </p:nvPr>
        </p:nvSpPr>
        <p:spPr>
          <a:xfrm>
            <a:off x="956945" y="3881755"/>
            <a:ext cx="6111875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传统模式中该业务一般是在线下完成的，也就是刷卡支付，支付接口主要是pos机，支付的载体是银行开放的pos接口。之后伴随着网络支付的兴起，传统的线下收单发展成为基于无卡形式的线上收单，支付的接口成为通过互联网输入银行卡的相关信息，支付的载体是网联接口或者快捷支付接口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5" grpId="0"/>
      <p:bldP spid="3" grpId="0"/>
      <p:bldP spid="4" grpId="0" bldLvl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>
            <p:custDataLst>
              <p:tags r:id="rId1"/>
            </p:custDataLst>
          </p:nvPr>
        </p:nvSpPr>
        <p:spPr>
          <a:xfrm>
            <a:off x="634365" y="2380615"/>
            <a:ext cx="10441305" cy="31972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zh-CN" altLang="zh-CN" sz="2000" kern="100" dirty="0">
              <a:solidFill>
                <a:schemeClr val="dk1"/>
              </a:solidFill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四、第三方支付的分类</a:t>
            </a:r>
            <a:endParaRPr lang="zh-CN" altLang="en-US"/>
          </a:p>
        </p:txBody>
      </p:sp>
      <p:grpSp>
        <p:nvGrpSpPr>
          <p:cNvPr id="39" name="组合 38"/>
          <p:cNvGrpSpPr/>
          <p:nvPr/>
        </p:nvGrpSpPr>
        <p:grpSpPr>
          <a:xfrm>
            <a:off x="634365" y="887095"/>
            <a:ext cx="4919522" cy="473075"/>
            <a:chOff x="2347" y="2773"/>
            <a:chExt cx="7765" cy="952"/>
          </a:xfrm>
        </p:grpSpPr>
        <p:sp>
          <p:nvSpPr>
            <p:cNvPr id="40" name="平行四边形 39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1" name="平行四边形 40"/>
            <p:cNvSpPr/>
            <p:nvPr/>
          </p:nvSpPr>
          <p:spPr>
            <a:xfrm>
              <a:off x="2539" y="2773"/>
              <a:ext cx="7573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42" name="文本框 41"/>
          <p:cNvSpPr txBox="1"/>
          <p:nvPr/>
        </p:nvSpPr>
        <p:spPr>
          <a:xfrm>
            <a:off x="889000" y="939165"/>
            <a:ext cx="4478655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（四）中国人民银行确定的其他支付服务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5" name="TextBox 6"/>
          <p:cNvSpPr txBox="1"/>
          <p:nvPr>
            <p:custDataLst>
              <p:tags r:id="rId2"/>
            </p:custDataLst>
          </p:nvPr>
        </p:nvSpPr>
        <p:spPr>
          <a:xfrm>
            <a:off x="1033145" y="3010535"/>
            <a:ext cx="4025265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508000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是指除了以上三种支付模式外的其它支付服务，随着金融科技、人工智能的应用，新的支付模式、新的支付媒介的出现等。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3" name="图片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5367972" y="1970723"/>
            <a:ext cx="6210300" cy="4184650"/>
          </a:xfrm>
          <a:prstGeom prst="rect">
            <a:avLst/>
          </a:prstGeom>
          <a:effectLst>
            <a:outerShdw blurRad="254000" sx="102000" sy="102000" algn="ctr" rotWithShape="0">
              <a:prstClr val="black">
                <a:alpha val="19000"/>
              </a:prstClr>
            </a:outerShdw>
          </a:effectLst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5" grpId="0"/>
      <p:bldP spid="4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/>
        </p:nvSpPr>
        <p:spPr>
          <a:xfrm>
            <a:off x="1353" y="600"/>
            <a:ext cx="6879636" cy="6879636"/>
          </a:xfrm>
          <a:prstGeom prst="rtTriangle">
            <a:avLst/>
          </a:prstGeom>
          <a:blipFill dpi="0" rotWithShape="1">
            <a:blip r:embed="rId1" cstate="screen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3" name="任意多边形 2"/>
          <p:cNvSpPr/>
          <p:nvPr>
            <p:custDataLst>
              <p:tags r:id="rId2"/>
            </p:custDataLst>
          </p:nvPr>
        </p:nvSpPr>
        <p:spPr>
          <a:xfrm rot="5400000" flipV="1">
            <a:off x="676653" y="-15170"/>
            <a:ext cx="4576328" cy="4576328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423783" y="2272061"/>
            <a:ext cx="622985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7200" b="1" dirty="0" smtClean="0">
                <a:solidFill>
                  <a:prstClr val="white">
                    <a:lumMod val="50000"/>
                  </a:prstClr>
                </a:solidFill>
                <a:cs typeface="+mn-ea"/>
                <a:sym typeface="+mn-lt"/>
              </a:rPr>
              <a:t>感谢观看 </a:t>
            </a:r>
            <a:r>
              <a:rPr kumimoji="1" lang="en-US" altLang="zh-CN" sz="7200" b="1" dirty="0" smtClean="0">
                <a:solidFill>
                  <a:prstClr val="white">
                    <a:lumMod val="50000"/>
                  </a:prstClr>
                </a:solidFill>
                <a:cs typeface="+mn-ea"/>
                <a:sym typeface="+mn-lt"/>
              </a:rPr>
              <a:t>THANK YOU!</a:t>
            </a:r>
            <a:endParaRPr kumimoji="1" lang="en-US" altLang="zh-CN" sz="7200" b="1" dirty="0" smtClean="0">
              <a:solidFill>
                <a:prstClr val="white">
                  <a:lumMod val="50000"/>
                </a:prstClr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648766">
            <a:off x="963533" y="1860942"/>
            <a:ext cx="4992812" cy="748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265" dirty="0">
                <a:solidFill>
                  <a:schemeClr val="accent1"/>
                </a:solidFill>
                <a:latin typeface="Agency FB" panose="020B0503020202020204" pitchFamily="34" charset="0"/>
                <a:cs typeface="+mn-ea"/>
                <a:sym typeface="+mn-lt"/>
              </a:rPr>
              <a:t>BUSINESS POWERPOINT</a:t>
            </a:r>
            <a:endParaRPr kumimoji="1" lang="en-US" altLang="zh-CN" sz="4265" dirty="0">
              <a:solidFill>
                <a:schemeClr val="accent1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9655285" y="4597353"/>
            <a:ext cx="2537197" cy="2260893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rgbClr val="DBEFF9">
                  <a:lumMod val="25000"/>
                </a:srgbClr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2632875" y="-1204161"/>
            <a:ext cx="2362215" cy="2362215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6" grpId="0"/>
      <p:bldP spid="9" grpId="0"/>
      <p:bldP spid="12" grpId="0" bldLvl="0" animBg="1"/>
      <p:bldP spid="16" grpId="0" bldLvl="0" animBg="1"/>
    </p:bldLst>
  </p:timing>
</p:sld>
</file>

<file path=ppt/tags/tag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c849740b-2724-488e-a9ad-bcd156c1d39b}"/>
  <p:tag name="KSO_WM_UNIT_TYPE" val="i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3"/>
  <p:tag name="KSO_WM_UNIT_ID" val="diagram20178812_3*m_h_i*1_1_3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LINE_FORE_SCHEMECOLOR_INDEX" val="10"/>
  <p:tag name="KSO_WM_UNIT_LINE_FILL_TYPE" val="2"/>
  <p:tag name="KSO_WM_UNIT_TEXT_FILL_FORE_SCHEMECOLOR_INDEX" val="2"/>
  <p:tag name="KSO_WM_UNIT_TEXT_FILL_TYPE" val="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2"/>
  <p:tag name="KSO_WM_UNIT_ID" val="diagram20178812_3*m_h_i*1_1_2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2"/>
  <p:tag name="KSO_WM_UNIT_TEXT_FILL_TYPE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1"/>
  <p:tag name="KSO_WM_UNIT_ID" val="diagram20178812_3*m_h_i*1_1_1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TEXT_FILL_FORE_SCHEMECOLOR_INDEX" val="14"/>
  <p:tag name="KSO_WM_UNIT_TEXT_FILL_TYPE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3"/>
  <p:tag name="KSO_WM_UNIT_ID" val="diagram20178812_3*m_h_i*1_2_3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LINE_FORE_SCHEMECOLOR_INDEX" val="10"/>
  <p:tag name="KSO_WM_UNIT_LINE_FILL_TYPE" val="2"/>
  <p:tag name="KSO_WM_UNIT_TEXT_FILL_FORE_SCHEMECOLOR_INDEX" val="2"/>
  <p:tag name="KSO_WM_UNIT_TEXT_FILL_TYPE" val="1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2"/>
  <p:tag name="KSO_WM_UNIT_ID" val="diagram20178812_3*m_h_i*1_2_2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FILL_FORE_SCHEMECOLOR_INDEX" val="6"/>
  <p:tag name="KSO_WM_UNIT_FILL_TYPE" val="1"/>
  <p:tag name="KSO_WM_UNIT_TEXT_FILL_FORE_SCHEMECOLOR_INDEX" val="2"/>
  <p:tag name="KSO_WM_UNIT_TEXT_FILL_TYPE" val="1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1"/>
  <p:tag name="KSO_WM_UNIT_ID" val="diagram20178812_3*m_h_i*1_2_1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TEXT_FILL_FORE_SCHEMECOLOR_INDEX" val="14"/>
  <p:tag name="KSO_WM_UNIT_TEXT_FILL_TYPE" val="1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3"/>
  <p:tag name="KSO_WM_UNIT_ID" val="diagram20178812_3*m_h_i*1_3_3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LINE_FORE_SCHEMECOLOR_INDEX" val="10"/>
  <p:tag name="KSO_WM_UNIT_LINE_FILL_TYPE" val="2"/>
  <p:tag name="KSO_WM_UNIT_TEXT_FILL_FORE_SCHEMECOLOR_INDEX" val="2"/>
  <p:tag name="KSO_WM_UNIT_TEXT_FILL_TYPE" val="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2"/>
  <p:tag name="KSO_WM_UNIT_ID" val="diagram20178812_3*m_h_i*1_3_2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FILL_FORE_SCHEMECOLOR_INDEX" val="7"/>
  <p:tag name="KSO_WM_UNIT_FILL_TYPE" val="1"/>
  <p:tag name="KSO_WM_UNIT_TEXT_FILL_FORE_SCHEMECOLOR_INDEX" val="2"/>
  <p:tag name="KSO_WM_UNIT_TEXT_FILL_TYPE" val="1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1"/>
  <p:tag name="KSO_WM_UNIT_ID" val="diagram20178812_3*m_h_i*1_3_1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TEXT_FILL_FORE_SCHEMECOLOR_INDEX" val="14"/>
  <p:tag name="KSO_WM_UNIT_TEXT_FILL_TYPE" val="1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4_3"/>
  <p:tag name="KSO_WM_UNIT_ID" val="diagram20178812_3*m_h_i*1_4_3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LINE_FORE_SCHEMECOLOR_INDEX" val="10"/>
  <p:tag name="KSO_WM_UNIT_LINE_FILL_TYPE" val="2"/>
  <p:tag name="KSO_WM_UNIT_TEXT_FILL_FORE_SCHEMECOLOR_INDEX" val="2"/>
  <p:tag name="KSO_WM_UNIT_TEXT_FILL_TYPE" val="1"/>
</p:tagLst>
</file>

<file path=ppt/tags/tag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861e1ca8-5140-4ebb-979f-fa152c8fb128}"/>
  <p:tag name="KSO_WM_UNIT_TYPE" val="i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4_2"/>
  <p:tag name="KSO_WM_UNIT_ID" val="diagram20178812_3*m_h_i*1_4_2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FILL_FORE_SCHEMECOLOR_INDEX" val="8"/>
  <p:tag name="KSO_WM_UNIT_FILL_TYPE" val="1"/>
  <p:tag name="KSO_WM_UNIT_TEXT_FILL_FORE_SCHEMECOLOR_INDEX" val="2"/>
  <p:tag name="KSO_WM_UNIT_TEXT_FILL_TYPE" val="1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4_1"/>
  <p:tag name="KSO_WM_UNIT_ID" val="diagram20178812_3*m_h_i*1_4_1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TEXT_FILL_FORE_SCHEMECOLOR_INDEX" val="14"/>
  <p:tag name="KSO_WM_UNIT_TEXT_FILL_TYPE" val="1"/>
</p:tagLst>
</file>

<file path=ppt/tags/tag2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7.xml><?xml version="1.0" encoding="utf-8"?>
<p:tagLst xmlns:p="http://schemas.openxmlformats.org/presentationml/2006/main">
  <p:tag name="KSO_WM_UNIT_FILL_FORE_SCHEMECOLOR_INDEX_BRIGHTNESS" val="0.8"/>
  <p:tag name="KSO_WM_UNIT_FILL_FORE_SCHEMECOLOR_INDEX" val="9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8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9.xml><?xml version="1.0" encoding="utf-8"?>
<p:tagLst xmlns:p="http://schemas.openxmlformats.org/presentationml/2006/main">
  <p:tag name="KSO_WM_UNIT_FILL_FORE_SCHEMECOLOR_INDEX_BRIGHTNESS" val="0.8"/>
  <p:tag name="KSO_WM_UNIT_FILL_FORE_SCHEMECOLOR_INDEX" val="9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c849740b-2724-488e-a9ad-bcd156c1d39b}"/>
  <p:tag name="KSO_WM_UNIT_TYPE" val="i"/>
</p:tagLst>
</file>

<file path=ppt/tags/tag3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2.xml><?xml version="1.0" encoding="utf-8"?>
<p:tagLst xmlns:p="http://schemas.openxmlformats.org/presentationml/2006/main">
  <p:tag name="KSO_WM_UNIT_FILL_FORE_SCHEMECOLOR_INDEX_BRIGHTNESS" val="0.8"/>
  <p:tag name="KSO_WM_UNIT_FILL_FORE_SCHEMECOLOR_INDEX" val="9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3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5.xml><?xml version="1.0" encoding="utf-8"?>
<p:tagLst xmlns:p="http://schemas.openxmlformats.org/presentationml/2006/main">
  <p:tag name="KSO_WM_UNIT_FILL_FORE_SCHEMECOLOR_INDEX_BRIGHTNESS" val="0.8"/>
  <p:tag name="KSO_WM_UNIT_FILL_FORE_SCHEMECOLOR_INDEX" val="9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3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8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9.xml><?xml version="1.0" encoding="utf-8"?>
<p:tagLst xmlns:p="http://schemas.openxmlformats.org/presentationml/2006/main">
  <p:tag name="KSO_WM_UNIT_FILL_FORE_SCHEMECOLOR_INDEX_BRIGHTNESS" val="0.8"/>
  <p:tag name="KSO_WM_UNIT_FILL_FORE_SCHEMECOLOR_INDEX" val="9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861e1ca8-5140-4ebb-979f-fa152c8fb128}"/>
  <p:tag name="KSO_WM_UNIT_TYPE" val="i"/>
</p:tagLst>
</file>

<file path=ppt/tags/tag4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1.xml><?xml version="1.0" encoding="utf-8"?>
<p:tagLst xmlns:p="http://schemas.openxmlformats.org/presentationml/2006/main">
  <p:tag name="KSO_WM_UNIT_FILL_FORE_SCHEMECOLOR_INDEX_BRIGHTNESS" val="0"/>
  <p:tag name="KSO_WM_UNIT_FILL_FORE_SCHEMECOLOR_INDEX" val="16"/>
  <p:tag name="KSO_WM_UNIT_FILL_TYPE" val="1"/>
</p:tagLst>
</file>

<file path=ppt/tags/tag42.xml><?xml version="1.0" encoding="utf-8"?>
<p:tagLst xmlns:p="http://schemas.openxmlformats.org/presentationml/2006/main">
  <p:tag name="KSO_WPP_MARK_KEY" val="aaa30164-1669-447c-9574-930162f4e671"/>
  <p:tag name="COMMONDATA" val="eyJoZGlkIjoiOTRiYWY2ZDYxOTM2OTVmOTUwNjYxNzhkNWNmYTNiNjcifQ=="/>
</p:tagLst>
</file>

<file path=ppt/tags/tag5.xml><?xml version="1.0" encoding="utf-8"?>
<p:tagLst xmlns:p="http://schemas.openxmlformats.org/presentationml/2006/main">
  <p:tag name="KSO_WM_UNIT_TEXT_FILL_FORE_SCHEMECOLOR_INDEX_BRIGHTNESS" val="0"/>
  <p:tag name="KSO_WM_UNIT_TEXT_FILL_FORE_SCHEMECOLOR_INDEX" val="2"/>
  <p:tag name="KSO_WM_UNIT_TEXT_FILL_TYPE" val="1"/>
</p:tagLst>
</file>

<file path=ppt/tags/tag6.xml><?xml version="1.0" encoding="utf-8"?>
<p:tagLst xmlns:p="http://schemas.openxmlformats.org/presentationml/2006/main"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7.xml><?xml version="1.0" encoding="utf-8"?>
<p:tagLst xmlns:p="http://schemas.openxmlformats.org/presentationml/2006/main">
  <p:tag name="KSO_WM_UNIT_TEXT_FILL_FORE_SCHEMECOLOR_INDEX_BRIGHTNESS" val="-0.75"/>
  <p:tag name="KSO_WM_UNIT_TEXT_FILL_FORE_SCHEMECOLOR_INDEX" val="16"/>
  <p:tag name="KSO_WM_UNIT_TEXT_FILL_TYPE" val="1"/>
</p:tagLst>
</file>

<file path=ppt/tags/tag8.xml><?xml version="1.0" encoding="utf-8"?>
<p:tagLst xmlns:p="http://schemas.openxmlformats.org/presentationml/2006/main">
  <p:tag name="KSO_WM_UNIT_FILL_FORE_SCHEMECOLOR_INDEX_BRIGHTNESS" val="-0.15"/>
  <p:tag name="KSO_WM_UNIT_FILL_FORE_SCHEMECOLOR_INDEX" val="14"/>
  <p:tag name="KSO_WM_UNIT_FILL_TYPE" val="1"/>
  <p:tag name="KSO_WM_UNIT_TEXT_FILL_FORE_SCHEMECOLOR_INDEX_BRIGHTNESS" val="-0.5"/>
  <p:tag name="KSO_WM_UNIT_TEXT_FILL_FORE_SCHEMECOLOR_INDEX" val="14"/>
  <p:tag name="KSO_WM_UNIT_TEXT_FILL_TYPE" val="1"/>
</p:tagLst>
</file>

<file path=ppt/tags/tag9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heme/theme1.xml><?xml version="1.0" encoding="utf-8"?>
<a:theme xmlns:a="http://schemas.openxmlformats.org/drawingml/2006/main" name="第一PPT，www.1ppt.com">
  <a:themeElements>
    <a:clrScheme name="自定义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43536A"/>
      </a:accent1>
      <a:accent2>
        <a:srgbClr val="7F7F7F"/>
      </a:accent2>
      <a:accent3>
        <a:srgbClr val="43536A"/>
      </a:accent3>
      <a:accent4>
        <a:srgbClr val="7F7F7F"/>
      </a:accent4>
      <a:accent5>
        <a:srgbClr val="43536A"/>
      </a:accent5>
      <a:accent6>
        <a:srgbClr val="7F7F7F"/>
      </a:accent6>
      <a:hlink>
        <a:srgbClr val="F49100"/>
      </a:hlink>
      <a:folHlink>
        <a:srgbClr val="85DFD0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第一PPT，www.1ppt.com">
  <a:themeElements>
    <a:clrScheme name="">
      <a:dk1>
        <a:srgbClr val="000000"/>
      </a:dk1>
      <a:lt1>
        <a:srgbClr val="FFFFFF"/>
      </a:lt1>
      <a:dk2>
        <a:srgbClr val="E8EEF2"/>
      </a:dk2>
      <a:lt2>
        <a:srgbClr val="F9FAFB"/>
      </a:lt2>
      <a:accent1>
        <a:srgbClr val="2B4663"/>
      </a:accent1>
      <a:accent2>
        <a:srgbClr val="5C7885"/>
      </a:accent2>
      <a:accent3>
        <a:srgbClr val="94ACBC"/>
      </a:accent3>
      <a:accent4>
        <a:srgbClr val="B9CAE1"/>
      </a:accent4>
      <a:accent5>
        <a:srgbClr val="97ABBD"/>
      </a:accent5>
      <a:accent6>
        <a:srgbClr val="3B606F"/>
      </a:accent6>
      <a:hlink>
        <a:srgbClr val="5FCBFB"/>
      </a:hlink>
      <a:folHlink>
        <a:srgbClr val="B759BC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1066</Words>
  <Application>WPS 演示</Application>
  <PresentationFormat>全屏显示(16:9)</PresentationFormat>
  <Paragraphs>76</Paragraphs>
  <Slides>9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25" baseType="lpstr">
      <vt:lpstr>Arial</vt:lpstr>
      <vt:lpstr>宋体</vt:lpstr>
      <vt:lpstr>Wingdings</vt:lpstr>
      <vt:lpstr>Calibri</vt:lpstr>
      <vt:lpstr>Agency FB</vt:lpstr>
      <vt:lpstr>Trebuchet MS</vt:lpstr>
      <vt:lpstr>方正正黑简体</vt:lpstr>
      <vt:lpstr>黑体</vt:lpstr>
      <vt:lpstr>Calibri</vt:lpstr>
      <vt:lpstr>微软雅黑</vt:lpstr>
      <vt:lpstr>Times New Roman</vt:lpstr>
      <vt:lpstr>Wingdings</vt:lpstr>
      <vt:lpstr>Arial Unicode MS</vt:lpstr>
      <vt:lpstr>等线</vt:lpstr>
      <vt:lpstr>第一PPT，www.1ppt.com</vt:lpstr>
      <vt:lpstr>1_第一PPT，www.1ppt.com</vt:lpstr>
      <vt:lpstr>PowerPoint 演示文稿</vt:lpstr>
      <vt:lpstr>四、第三方支付的分类</vt:lpstr>
      <vt:lpstr>四、第三方支付的分类</vt:lpstr>
      <vt:lpstr>四、第三方支付的分类</vt:lpstr>
      <vt:lpstr>四、第三方支付的分类</vt:lpstr>
      <vt:lpstr>四、第三方支付的分类</vt:lpstr>
      <vt:lpstr>四、第三方支付的分类</vt:lpstr>
      <vt:lpstr>四、第三方支付的分类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欧美商务</dc:title>
  <dc:creator>第一PPT</dc:creator>
  <cp:keywords>www.1ppt.com</cp:keywords>
  <dc:description>www.1ppt.com</dc:description>
  <cp:lastModifiedBy>小刘</cp:lastModifiedBy>
  <cp:revision>658</cp:revision>
  <dcterms:created xsi:type="dcterms:W3CDTF">2017-03-04T06:55:00Z</dcterms:created>
  <dcterms:modified xsi:type="dcterms:W3CDTF">2023-06-08T03:33:24Z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B55C3804B9DB484686FE8C61FAF455B0</vt:lpwstr>
  </property>
  <property fmtid="{D5CDD505-2E9C-101B-9397-08002B2CF9AE}" pid="3" name="KSOProductBuildVer">
    <vt:lpwstr>2052-11.1.0.14309</vt:lpwstr>
  </property>
</Properties>
</file>