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21" r:id="rId6"/>
    <p:sldId id="539" r:id="rId7"/>
    <p:sldId id="540" r:id="rId8"/>
    <p:sldId id="541" r:id="rId9"/>
    <p:sldId id="542" r:id="rId10"/>
    <p:sldId id="543" r:id="rId11"/>
    <p:sldId id="544" r:id="rId12"/>
    <p:sldId id="545" r:id="rId13"/>
    <p:sldId id="546" r:id="rId14"/>
    <p:sldId id="363" r:id="rId15"/>
  </p:sldIdLst>
  <p:sldSz cx="12192635" cy="6858000"/>
  <p:notesSz cx="6858000" cy="9144000"/>
  <p:custDataLst>
    <p:tags r:id="rId19"/>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4" userDrawn="1">
          <p15:clr>
            <a:srgbClr val="A4A3A4"/>
          </p15:clr>
        </p15:guide>
        <p15:guide id="2" pos="39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B4663"/>
    <a:srgbClr val="61849B"/>
    <a:srgbClr val="526580"/>
    <a:srgbClr val="323F4B"/>
    <a:srgbClr val="00B6A5"/>
    <a:srgbClr val="43536A"/>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214"/>
        <p:guide pos="3941"/>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gs" Target="tags/tag5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11.jpeg"/><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50.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9.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9" Type="http://schemas.openxmlformats.org/officeDocument/2006/relationships/tags" Target="../tags/tag18.xml"/><Relationship Id="rId8" Type="http://schemas.openxmlformats.org/officeDocument/2006/relationships/tags" Target="../tags/tag17.xml"/><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3" Type="http://schemas.openxmlformats.org/officeDocument/2006/relationships/slideLayout" Target="../slideLayouts/slideLayout14.xml"/><Relationship Id="rId12" Type="http://schemas.openxmlformats.org/officeDocument/2006/relationships/tags" Target="../tags/tag21.xml"/><Relationship Id="rId11" Type="http://schemas.openxmlformats.org/officeDocument/2006/relationships/tags" Target="../tags/tag20.xml"/><Relationship Id="rId10" Type="http://schemas.openxmlformats.org/officeDocument/2006/relationships/tags" Target="../tags/tag19.xml"/><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1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tags" Target="../tags/tag23.xml"/><Relationship Id="rId1" Type="http://schemas.openxmlformats.org/officeDocument/2006/relationships/tags" Target="../tags/tag22.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9.jpeg"/><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s>
</file>

<file path=ppt/slides/_rels/slide8.xml.rels><?xml version="1.0" encoding="UTF-8" standalone="yes"?>
<Relationships xmlns="http://schemas.openxmlformats.org/package/2006/relationships"><Relationship Id="rId9" Type="http://schemas.openxmlformats.org/officeDocument/2006/relationships/tags" Target="../tags/tag44.xml"/><Relationship Id="rId8" Type="http://schemas.openxmlformats.org/officeDocument/2006/relationships/tags" Target="../tags/tag43.xml"/><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1" Type="http://schemas.openxmlformats.org/officeDocument/2006/relationships/slideLayout" Target="../slideLayouts/slideLayout14.xml"/><Relationship Id="rId10" Type="http://schemas.openxmlformats.org/officeDocument/2006/relationships/tags" Target="../tags/tag45.xml"/><Relationship Id="rId1" Type="http://schemas.openxmlformats.org/officeDocument/2006/relationships/tags" Target="../tags/tag3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10.jpeg"/><Relationship Id="rId1" Type="http://schemas.openxmlformats.org/officeDocument/2006/relationships/tags" Target="../tags/tag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546350"/>
            <a:ext cx="6167755" cy="1896745"/>
          </a:xfrm>
          <a:prstGeom prst="rect">
            <a:avLst/>
          </a:prstGeom>
          <a:noFill/>
        </p:spPr>
        <p:txBody>
          <a:bodyPr wrap="square" rtlCol="0">
            <a:spAutoFit/>
          </a:bodyPr>
          <a:p>
            <a:pPr algn="l"/>
            <a:r>
              <a:rPr kumimoji="1" lang="zh-CN" altLang="en-US" sz="5865" b="1" dirty="0" smtClean="0">
                <a:solidFill>
                  <a:srgbClr val="43536A"/>
                </a:solidFill>
                <a:cs typeface="+mn-ea"/>
                <a:sym typeface="+mn-lt"/>
              </a:rPr>
              <a:t>互联网金融的主要模式</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546068"/>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（三）众筹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5" name="TextBox 6"/>
          <p:cNvSpPr txBox="1"/>
          <p:nvPr>
            <p:custDataLst>
              <p:tags r:id="rId1"/>
            </p:custDataLst>
          </p:nvPr>
        </p:nvSpPr>
        <p:spPr>
          <a:xfrm>
            <a:off x="1042035" y="3166110"/>
            <a:ext cx="5342890" cy="252793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小型企业因为其融资需求量非常小，与众筹平台的供给条件非常匹配，个人捐赠或贷款就可能成为成功融资的契机。</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对这些部门来说，众筹是宏观经济发展升级的先决条件。</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3" name="矩形 42"/>
          <p:cNvSpPr/>
          <p:nvPr>
            <p:custDataLst>
              <p:tags r:id="rId2"/>
            </p:custDataLst>
          </p:nvPr>
        </p:nvSpPr>
        <p:spPr>
          <a:xfrm>
            <a:off x="956945" y="1810385"/>
            <a:ext cx="10278110" cy="72644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3"/>
            </p:custDataLst>
          </p:nvPr>
        </p:nvSpPr>
        <p:spPr>
          <a:xfrm>
            <a:off x="1391920" y="1967230"/>
            <a:ext cx="9408795" cy="398780"/>
          </a:xfrm>
          <a:prstGeom prst="rect">
            <a:avLst/>
          </a:prstGeom>
          <a:noFill/>
        </p:spPr>
        <p:txBody>
          <a:bodyPr wrap="square" rtlCol="0">
            <a:spAutoFit/>
          </a:bodyPr>
          <a:p>
            <a:pPr indent="0" algn="just" fontAlgn="auto">
              <a:lnSpc>
                <a:spcPct val="100000"/>
              </a:lnSpc>
              <a:spcBef>
                <a:spcPts val="0"/>
              </a:spcBef>
              <a:spcAft>
                <a:spcPts val="100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众筹平台，尤其是基于捐赠的众筹和无利息众筹，向来获得慈善企业的支持。</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2" name="图片 111"/>
          <p:cNvPicPr/>
          <p:nvPr/>
        </p:nvPicPr>
        <p:blipFill>
          <a:blip r:embed="rId4"/>
          <a:srcRect t="7378"/>
          <a:stretch>
            <a:fillRect/>
          </a:stretch>
        </p:blipFill>
        <p:spPr>
          <a:xfrm>
            <a:off x="6797675" y="3113405"/>
            <a:ext cx="4124960" cy="2632710"/>
          </a:xfrm>
          <a:prstGeom prst="round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112"/>
                                        </p:tgtEl>
                                        <p:attrNameLst>
                                          <p:attrName>style.visibility</p:attrName>
                                        </p:attrNameLst>
                                      </p:cBhvr>
                                      <p:to>
                                        <p:strVal val="visible"/>
                                      </p:to>
                                    </p:set>
                                    <p:animEffect transition="in" filter="randombar(horizontal)">
                                      <p:cBhvr>
                                        <p:cTn id="24" dur="500"/>
                                        <p:tgtEl>
                                          <p:spTgt spid="112"/>
                                        </p:tgtEl>
                                      </p:cBhvr>
                                    </p:animEffect>
                                  </p:childTnLst>
                                </p:cTn>
                              </p:par>
                            </p:childTnLst>
                          </p:cTn>
                        </p:par>
                        <p:par>
                          <p:cTn id="25" fill="hold">
                            <p:stCondLst>
                              <p:cond delay="500"/>
                            </p:stCondLst>
                            <p:childTnLst>
                              <p:par>
                                <p:cTn id="26" presetID="2" presetClass="entr" presetSubtype="4" fill="hold" grpId="0" nodeType="afterEffect">
                                  <p:stCondLst>
                                    <p:cond delay="0"/>
                                  </p:stCondLst>
                                  <p:childTnLst>
                                    <p:set>
                                      <p:cBhvr>
                                        <p:cTn id="27" dur="1" fill="hold">
                                          <p:stCondLst>
                                            <p:cond delay="0"/>
                                          </p:stCondLst>
                                        </p:cTn>
                                        <p:tgtEl>
                                          <p:spTgt spid="35">
                                            <p:txEl>
                                              <p:pRg st="0" end="0"/>
                                            </p:txEl>
                                          </p:spTgt>
                                        </p:tgtEl>
                                        <p:attrNameLst>
                                          <p:attrName>style.visibility</p:attrName>
                                        </p:attrNameLst>
                                      </p:cBhvr>
                                      <p:to>
                                        <p:strVal val="visible"/>
                                      </p:to>
                                    </p:set>
                                    <p:anim calcmode="lin" valueType="num">
                                      <p:cBhvr additive="base">
                                        <p:cTn id="28"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5">
                                            <p:txEl>
                                              <p:pRg st="1" end="1"/>
                                            </p:txEl>
                                          </p:spTgt>
                                        </p:tgtEl>
                                        <p:attrNameLst>
                                          <p:attrName>style.visibility</p:attrName>
                                        </p:attrNameLst>
                                      </p:cBhvr>
                                      <p:to>
                                        <p:strVal val="visible"/>
                                      </p:to>
                                    </p:set>
                                    <p:anim calcmode="lin" valueType="num">
                                      <p:cBhvr additive="base">
                                        <p:cTn id="34" dur="500" fill="hold"/>
                                        <p:tgtEl>
                                          <p:spTgt spid="35">
                                            <p:txEl>
                                              <p:pRg st="1" end="1"/>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5" grpId="0" build="p"/>
      <p:bldP spid="43" grpId="0" bldLvl="0" animBg="1"/>
      <p:bldP spid="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solidFill>
                  <a:schemeClr val="accent1"/>
                </a:solidFill>
              </a:rPr>
              <a:t>前</a:t>
            </a:r>
            <a:r>
              <a:rPr lang="en-US" altLang="zh-CN">
                <a:solidFill>
                  <a:schemeClr val="accent1"/>
                </a:solidFill>
              </a:rPr>
              <a:t> </a:t>
            </a:r>
            <a:r>
              <a:rPr lang="zh-CN" altLang="en-US">
                <a:solidFill>
                  <a:schemeClr val="accent1"/>
                </a:solidFill>
              </a:rPr>
              <a:t>言</a:t>
            </a:r>
            <a:endParaRPr lang="zh-CN" altLang="en-US">
              <a:solidFill>
                <a:schemeClr val="accent1"/>
              </a:solidFill>
            </a:endParaRPr>
          </a:p>
        </p:txBody>
      </p:sp>
      <p:pic>
        <p:nvPicPr>
          <p:cNvPr id="34" name="图片 33"/>
          <p:cNvPicPr>
            <a:picLocks noChangeAspect="1"/>
          </p:cNvPicPr>
          <p:nvPr/>
        </p:nvPicPr>
        <p:blipFill>
          <a:blip r:embed="rId1"/>
          <a:srcRect b="7376"/>
          <a:stretch>
            <a:fillRect/>
          </a:stretch>
        </p:blipFill>
        <p:spPr>
          <a:xfrm>
            <a:off x="1201420" y="985520"/>
            <a:ext cx="9759950" cy="3293110"/>
          </a:xfrm>
          <a:prstGeom prst="rect">
            <a:avLst/>
          </a:prstGeom>
          <a:noFill/>
          <a:ln w="9525">
            <a:noFill/>
          </a:ln>
        </p:spPr>
      </p:pic>
      <p:sp>
        <p:nvSpPr>
          <p:cNvPr id="35" name="TextBox 6"/>
          <p:cNvSpPr txBox="1"/>
          <p:nvPr>
            <p:custDataLst>
              <p:tags r:id="rId2"/>
            </p:custDataLst>
          </p:nvPr>
        </p:nvSpPr>
        <p:spPr>
          <a:xfrm>
            <a:off x="1186180" y="4471670"/>
            <a:ext cx="9790430" cy="1819910"/>
          </a:xfrm>
          <a:prstGeom prst="rect">
            <a:avLst/>
          </a:prstGeom>
          <a:noFill/>
        </p:spPr>
        <p:txBody>
          <a:bodyPr wrap="square" rtlCol="0">
            <a:spAutoFit/>
          </a:bodyPr>
          <a:p>
            <a:pPr indent="508000" algn="just" fontAlgn="auto">
              <a:lnSpc>
                <a:spcPct val="13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互联网金融正处于快速发展时期，特别是面向人工智能的新基建，将进一步提升人工智能在互联网金融领域的应用。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3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现阶段互联网金融模式的主要业态包括：第三方支付、网络借贷、众筹、互联网保险、互联网基金、互联网消费金融等类别。</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outVertical)">
                                      <p:cBhvr>
                                        <p:cTn id="7" dur="500"/>
                                        <p:tgtEl>
                                          <p:spTgt spid="34"/>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 calcmode="lin" valueType="num">
                                      <p:cBhvr additive="base">
                                        <p:cTn id="11" dur="500" fill="hold"/>
                                        <p:tgtEl>
                                          <p:spTgt spid="35"/>
                                        </p:tgtEl>
                                        <p:attrNameLst>
                                          <p:attrName>ppt_x</p:attrName>
                                        </p:attrNameLst>
                                      </p:cBhvr>
                                      <p:tavLst>
                                        <p:tav tm="0">
                                          <p:val>
                                            <p:strVal val="#ppt_x"/>
                                          </p:val>
                                        </p:tav>
                                        <p:tav tm="100000">
                                          <p:val>
                                            <p:strVal val="#ppt_x"/>
                                          </p:val>
                                        </p:tav>
                                      </p:tavLst>
                                    </p:anim>
                                    <p:anim calcmode="lin" valueType="num">
                                      <p:cBhvr additive="base">
                                        <p:cTn id="1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互联网金融行业发展现状</a:t>
            </a:r>
            <a:endParaRPr>
              <a:solidFill>
                <a:schemeClr val="accent1"/>
              </a:solidFill>
            </a:endParaRPr>
          </a:p>
        </p:txBody>
      </p:sp>
      <p:grpSp>
        <p:nvGrpSpPr>
          <p:cNvPr id="2" name="组合 1"/>
          <p:cNvGrpSpPr/>
          <p:nvPr/>
        </p:nvGrpSpPr>
        <p:grpSpPr>
          <a:xfrm>
            <a:off x="2160905" y="2284095"/>
            <a:ext cx="7829550" cy="1850390"/>
            <a:chOff x="3403" y="3597"/>
            <a:chExt cx="12330" cy="2914"/>
          </a:xfrm>
        </p:grpSpPr>
        <p:sp>
          <p:nvSpPr>
            <p:cNvPr id="20" name="圆角矩形 19"/>
            <p:cNvSpPr/>
            <p:nvPr>
              <p:custDataLst>
                <p:tags r:id="rId1"/>
              </p:custDataLst>
            </p:nvPr>
          </p:nvSpPr>
          <p:spPr>
            <a:xfrm rot="2702816">
              <a:off x="340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6" name="任意多边形 25"/>
            <p:cNvSpPr/>
            <p:nvPr>
              <p:custDataLst>
                <p:tags r:id="rId2"/>
              </p:custDataLst>
            </p:nvPr>
          </p:nvSpPr>
          <p:spPr>
            <a:xfrm rot="2702816">
              <a:off x="356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bg2">
                <a:lumMod val="25000"/>
              </a:schemeClr>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7" name="文本框 26"/>
            <p:cNvSpPr txBox="1"/>
            <p:nvPr>
              <p:custDataLst>
                <p:tags r:id="rId3"/>
              </p:custDataLst>
            </p:nvPr>
          </p:nvSpPr>
          <p:spPr>
            <a:xfrm>
              <a:off x="5293"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01</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21" name="圆角矩形 20"/>
            <p:cNvSpPr/>
            <p:nvPr>
              <p:custDataLst>
                <p:tags r:id="rId4"/>
              </p:custDataLst>
            </p:nvPr>
          </p:nvSpPr>
          <p:spPr>
            <a:xfrm rot="2702816">
              <a:off x="814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7" name="任意多边形 16"/>
            <p:cNvSpPr/>
            <p:nvPr>
              <p:custDataLst>
                <p:tags r:id="rId5"/>
              </p:custDataLst>
            </p:nvPr>
          </p:nvSpPr>
          <p:spPr>
            <a:xfrm rot="2702816">
              <a:off x="830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accent1"/>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9" name="文本框 28"/>
            <p:cNvSpPr txBox="1"/>
            <p:nvPr>
              <p:custDataLst>
                <p:tags r:id="rId6"/>
              </p:custDataLst>
            </p:nvPr>
          </p:nvSpPr>
          <p:spPr>
            <a:xfrm>
              <a:off x="10015"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02</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24" name="圆角矩形 23"/>
            <p:cNvSpPr/>
            <p:nvPr>
              <p:custDataLst>
                <p:tags r:id="rId7"/>
              </p:custDataLst>
            </p:nvPr>
          </p:nvSpPr>
          <p:spPr>
            <a:xfrm rot="2702816">
              <a:off x="12819"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0" name="任意多边形 29"/>
            <p:cNvSpPr/>
            <p:nvPr>
              <p:custDataLst>
                <p:tags r:id="rId8"/>
              </p:custDataLst>
            </p:nvPr>
          </p:nvSpPr>
          <p:spPr>
            <a:xfrm rot="2702816">
              <a:off x="12981"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526580"/>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5" name="文本框 24"/>
            <p:cNvSpPr txBox="1"/>
            <p:nvPr>
              <p:custDataLst>
                <p:tags r:id="rId9"/>
              </p:custDataLst>
            </p:nvPr>
          </p:nvSpPr>
          <p:spPr>
            <a:xfrm>
              <a:off x="14692"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03</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grpSp>
      <p:sp>
        <p:nvSpPr>
          <p:cNvPr id="54" name="TextBox 6"/>
          <p:cNvSpPr txBox="1"/>
          <p:nvPr>
            <p:custDataLst>
              <p:tags r:id="rId10"/>
            </p:custDataLst>
          </p:nvPr>
        </p:nvSpPr>
        <p:spPr>
          <a:xfrm>
            <a:off x="194437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美国互联网金融发展</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5" name="TextBox 6"/>
          <p:cNvSpPr txBox="1"/>
          <p:nvPr>
            <p:custDataLst>
              <p:tags r:id="rId11"/>
            </p:custDataLst>
          </p:nvPr>
        </p:nvSpPr>
        <p:spPr>
          <a:xfrm>
            <a:off x="498475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日本的互联网金融发展路径</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6" name="TextBox 6"/>
          <p:cNvSpPr txBox="1"/>
          <p:nvPr>
            <p:custDataLst>
              <p:tags r:id="rId12"/>
            </p:custDataLst>
          </p:nvPr>
        </p:nvSpPr>
        <p:spPr>
          <a:xfrm>
            <a:off x="795909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英国互联网金融发展</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54"/>
                                        </p:tgtEl>
                                        <p:attrNameLst>
                                          <p:attrName>style.visibility</p:attrName>
                                        </p:attrNameLst>
                                      </p:cBhvr>
                                      <p:to>
                                        <p:strVal val="visible"/>
                                      </p:to>
                                    </p:set>
                                    <p:anim calcmode="lin" valueType="num">
                                      <p:cBhvr additive="base">
                                        <p:cTn id="11" dur="500" fill="hold"/>
                                        <p:tgtEl>
                                          <p:spTgt spid="54"/>
                                        </p:tgtEl>
                                        <p:attrNameLst>
                                          <p:attrName>ppt_x</p:attrName>
                                        </p:attrNameLst>
                                      </p:cBhvr>
                                      <p:tavLst>
                                        <p:tav tm="0">
                                          <p:val>
                                            <p:strVal val="#ppt_x"/>
                                          </p:val>
                                        </p:tav>
                                        <p:tav tm="100000">
                                          <p:val>
                                            <p:strVal val="#ppt_x"/>
                                          </p:val>
                                        </p:tav>
                                      </p:tavLst>
                                    </p:anim>
                                    <p:anim calcmode="lin" valueType="num">
                                      <p:cBhvr additive="base">
                                        <p:cTn id="12" dur="500" fill="hold"/>
                                        <p:tgtEl>
                                          <p:spTgt spid="54"/>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55"/>
                                        </p:tgtEl>
                                        <p:attrNameLst>
                                          <p:attrName>style.visibility</p:attrName>
                                        </p:attrNameLst>
                                      </p:cBhvr>
                                      <p:to>
                                        <p:strVal val="visible"/>
                                      </p:to>
                                    </p:set>
                                    <p:anim calcmode="lin" valueType="num">
                                      <p:cBhvr additive="base">
                                        <p:cTn id="16" dur="500" fill="hold"/>
                                        <p:tgtEl>
                                          <p:spTgt spid="55"/>
                                        </p:tgtEl>
                                        <p:attrNameLst>
                                          <p:attrName>ppt_x</p:attrName>
                                        </p:attrNameLst>
                                      </p:cBhvr>
                                      <p:tavLst>
                                        <p:tav tm="0">
                                          <p:val>
                                            <p:strVal val="#ppt_x"/>
                                          </p:val>
                                        </p:tav>
                                        <p:tav tm="100000">
                                          <p:val>
                                            <p:strVal val="#ppt_x"/>
                                          </p:val>
                                        </p:tav>
                                      </p:tavLst>
                                    </p:anim>
                                    <p:anim calcmode="lin" valueType="num">
                                      <p:cBhvr additive="base">
                                        <p:cTn id="17" dur="500" fill="hold"/>
                                        <p:tgtEl>
                                          <p:spTgt spid="55"/>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56"/>
                                        </p:tgtEl>
                                        <p:attrNameLst>
                                          <p:attrName>style.visibility</p:attrName>
                                        </p:attrNameLst>
                                      </p:cBhvr>
                                      <p:to>
                                        <p:strVal val="visible"/>
                                      </p:to>
                                    </p:set>
                                    <p:anim calcmode="lin" valueType="num">
                                      <p:cBhvr additive="base">
                                        <p:cTn id="21" dur="500" fill="hold"/>
                                        <p:tgtEl>
                                          <p:spTgt spid="56"/>
                                        </p:tgtEl>
                                        <p:attrNameLst>
                                          <p:attrName>ppt_x</p:attrName>
                                        </p:attrNameLst>
                                      </p:cBhvr>
                                      <p:tavLst>
                                        <p:tav tm="0">
                                          <p:val>
                                            <p:strVal val="#ppt_x"/>
                                          </p:val>
                                        </p:tav>
                                        <p:tav tm="100000">
                                          <p:val>
                                            <p:strVal val="#ppt_x"/>
                                          </p:val>
                                        </p:tav>
                                      </p:tavLst>
                                    </p:anim>
                                    <p:anim calcmode="lin" valueType="num">
                                      <p:cBhvr additive="base">
                                        <p:cTn id="22"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sp>
        <p:nvSpPr>
          <p:cNvPr id="35" name="TextBox 6"/>
          <p:cNvSpPr txBox="1"/>
          <p:nvPr>
            <p:custDataLst>
              <p:tags r:id="rId1"/>
            </p:custDataLst>
          </p:nvPr>
        </p:nvSpPr>
        <p:spPr>
          <a:xfrm>
            <a:off x="1186180" y="1651635"/>
            <a:ext cx="9790430" cy="2219960"/>
          </a:xfrm>
          <a:prstGeom prst="rect">
            <a:avLst/>
          </a:prstGeom>
          <a:noFill/>
        </p:spPr>
        <p:txBody>
          <a:bodyPr wrap="square" rtlCol="0">
            <a:spAutoFit/>
          </a:bodyPr>
          <a:p>
            <a:pPr indent="508000" algn="just" fontAlgn="auto">
              <a:lnSpc>
                <a:spcPct val="13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第三方支付是具有一定实力和信誉保障的非银行机构，借助通信、计算机和信息网络安全技术，采用与各大银行签约的形式，在用户与银行支付结算系统间建立连接的电子支付模式。</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3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这样第三方机构就能实现在持卡人或消费者与各个银行，以及最终的收款人或者是商家之间建立一个支付的流程。</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2" name="TextBox 6"/>
          <p:cNvSpPr txBox="1"/>
          <p:nvPr>
            <p:custDataLst>
              <p:tags r:id="rId2"/>
            </p:custDataLst>
          </p:nvPr>
        </p:nvSpPr>
        <p:spPr>
          <a:xfrm>
            <a:off x="1186180" y="5286375"/>
            <a:ext cx="9790430" cy="891540"/>
          </a:xfrm>
          <a:prstGeom prst="rect">
            <a:avLst/>
          </a:prstGeom>
          <a:noFill/>
        </p:spPr>
        <p:txBody>
          <a:bodyPr wrap="square" rtlCol="0">
            <a:spAutoFit/>
          </a:bodyPr>
          <a:p>
            <a:pPr indent="508000" algn="just" fontAlgn="auto">
              <a:lnSpc>
                <a:spcPct val="13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目前中国国内常见的第三方支付产品包括PayPal（易趣公司产品）、支付宝（阿里巴巴旗下）、拉卡拉、财付通（腾讯公司，腾讯拍拍）等。</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8" name="组合 7"/>
          <p:cNvGrpSpPr/>
          <p:nvPr/>
        </p:nvGrpSpPr>
        <p:grpSpPr>
          <a:xfrm>
            <a:off x="1482725" y="4239895"/>
            <a:ext cx="9197340" cy="702945"/>
            <a:chOff x="2258" y="5735"/>
            <a:chExt cx="14484" cy="1107"/>
          </a:xfrm>
        </p:grpSpPr>
        <p:pic>
          <p:nvPicPr>
            <p:cNvPr id="3" name="图片 2"/>
            <p:cNvPicPr>
              <a:picLocks noChangeAspect="1"/>
            </p:cNvPicPr>
            <p:nvPr/>
          </p:nvPicPr>
          <p:blipFill>
            <a:blip r:embed="rId3"/>
            <a:stretch>
              <a:fillRect/>
            </a:stretch>
          </p:blipFill>
          <p:spPr>
            <a:xfrm>
              <a:off x="2258" y="5751"/>
              <a:ext cx="3643" cy="1080"/>
            </a:xfrm>
            <a:prstGeom prst="rect">
              <a:avLst/>
            </a:prstGeom>
          </p:spPr>
        </p:pic>
        <p:pic>
          <p:nvPicPr>
            <p:cNvPr id="4" name="图片 3"/>
            <p:cNvPicPr>
              <a:picLocks noChangeAspect="1"/>
            </p:cNvPicPr>
            <p:nvPr/>
          </p:nvPicPr>
          <p:blipFill>
            <a:blip r:embed="rId4"/>
            <a:stretch>
              <a:fillRect/>
            </a:stretch>
          </p:blipFill>
          <p:spPr>
            <a:xfrm>
              <a:off x="10063" y="5816"/>
              <a:ext cx="3265" cy="951"/>
            </a:xfrm>
            <a:prstGeom prst="rect">
              <a:avLst/>
            </a:prstGeom>
          </p:spPr>
        </p:pic>
        <p:pic>
          <p:nvPicPr>
            <p:cNvPr id="5" name="图片 4"/>
            <p:cNvPicPr>
              <a:picLocks noChangeAspect="1"/>
            </p:cNvPicPr>
            <p:nvPr/>
          </p:nvPicPr>
          <p:blipFill>
            <a:blip r:embed="rId5"/>
            <a:stretch>
              <a:fillRect/>
            </a:stretch>
          </p:blipFill>
          <p:spPr>
            <a:xfrm>
              <a:off x="14003" y="5735"/>
              <a:ext cx="2739" cy="985"/>
            </a:xfrm>
            <a:prstGeom prst="rect">
              <a:avLst/>
            </a:prstGeom>
          </p:spPr>
        </p:pic>
        <p:pic>
          <p:nvPicPr>
            <p:cNvPr id="7" name="图片 6"/>
            <p:cNvPicPr>
              <a:picLocks noChangeAspect="1"/>
            </p:cNvPicPr>
            <p:nvPr/>
          </p:nvPicPr>
          <p:blipFill>
            <a:blip r:embed="rId6"/>
            <a:stretch>
              <a:fillRect/>
            </a:stretch>
          </p:blipFill>
          <p:spPr>
            <a:xfrm>
              <a:off x="6576" y="5740"/>
              <a:ext cx="2812" cy="1102"/>
            </a:xfrm>
            <a:prstGeom prst="rect">
              <a:avLst/>
            </a:prstGeom>
          </p:spPr>
        </p:pic>
      </p:gr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a:t>
            </a:r>
            <a:endParaRPr lang="en-US" altLang="zh-CN" sz="1800" b="1" dirty="0">
              <a:solidFill>
                <a:schemeClr val="bg1"/>
              </a:solidFill>
              <a:latin typeface="微软雅黑" panose="020B0503020204020204" charset="-122"/>
              <a:ea typeface="微软雅黑" panose="020B0503020204020204" charset="-122"/>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2" presetClass="entr" presetSubtype="4" fill="hold" grpId="0" nodeType="afterEffect">
                                  <p:stCondLst>
                                    <p:cond delay="0"/>
                                  </p:stCondLst>
                                  <p:childTnLst>
                                    <p:set>
                                      <p:cBhvr>
                                        <p:cTn id="13" dur="1" fill="hold">
                                          <p:stCondLst>
                                            <p:cond delay="0"/>
                                          </p:stCondLst>
                                        </p:cTn>
                                        <p:tgtEl>
                                          <p:spTgt spid="35">
                                            <p:txEl>
                                              <p:pRg st="0" end="0"/>
                                            </p:txEl>
                                          </p:spTgt>
                                        </p:tgtEl>
                                        <p:attrNameLst>
                                          <p:attrName>style.visibility</p:attrName>
                                        </p:attrNameLst>
                                      </p:cBhvr>
                                      <p:to>
                                        <p:strVal val="visible"/>
                                      </p:to>
                                    </p:set>
                                    <p:anim calcmode="lin" valueType="num">
                                      <p:cBhvr additive="base">
                                        <p:cTn id="14"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5">
                                            <p:txEl>
                                              <p:pRg st="1" end="1"/>
                                            </p:txEl>
                                          </p:spTgt>
                                        </p:tgtEl>
                                        <p:attrNameLst>
                                          <p:attrName>style.visibility</p:attrName>
                                        </p:attrNameLst>
                                      </p:cBhvr>
                                      <p:to>
                                        <p:strVal val="visible"/>
                                      </p:to>
                                    </p:set>
                                    <p:anim calcmode="lin" valueType="num">
                                      <p:cBhvr additive="base">
                                        <p:cTn id="20" dur="500" fill="hold"/>
                                        <p:tgtEl>
                                          <p:spTgt spid="3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outVertical)">
                                      <p:cBhvr>
                                        <p:cTn id="26" dur="500"/>
                                        <p:tgtEl>
                                          <p:spTgt spid="8"/>
                                        </p:tgtEl>
                                      </p:cBhvr>
                                    </p:animEffect>
                                  </p:childTnLst>
                                </p:cTn>
                              </p:par>
                            </p:childTnLst>
                          </p:cTn>
                        </p:par>
                        <p:par>
                          <p:cTn id="27" fill="hold">
                            <p:stCondLst>
                              <p:cond delay="500"/>
                            </p:stCondLst>
                            <p:childTnLst>
                              <p:par>
                                <p:cTn id="28" presetID="2" presetClass="entr" presetSubtype="4" fill="hold" grpId="0" nodeType="after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500" fill="hold"/>
                                        <p:tgtEl>
                                          <p:spTgt spid="2"/>
                                        </p:tgtEl>
                                        <p:attrNameLst>
                                          <p:attrName>ppt_x</p:attrName>
                                        </p:attrNameLst>
                                      </p:cBhvr>
                                      <p:tavLst>
                                        <p:tav tm="0">
                                          <p:val>
                                            <p:strVal val="#ppt_x"/>
                                          </p:val>
                                        </p:tav>
                                        <p:tav tm="100000">
                                          <p:val>
                                            <p:strVal val="#ppt_x"/>
                                          </p:val>
                                        </p:tav>
                                      </p:tavLst>
                                    </p:anim>
                                    <p:anim calcmode="lin" valueType="num">
                                      <p:cBhvr additive="base">
                                        <p:cTn id="3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p"/>
      <p:bldP spid="2"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sp>
        <p:nvSpPr>
          <p:cNvPr id="35" name="TextBox 6"/>
          <p:cNvSpPr txBox="1"/>
          <p:nvPr>
            <p:custDataLst>
              <p:tags r:id="rId1"/>
            </p:custDataLst>
          </p:nvPr>
        </p:nvSpPr>
        <p:spPr>
          <a:xfrm>
            <a:off x="1186180" y="2797175"/>
            <a:ext cx="4930140" cy="332295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在缺乏有效信用体系的网络交易环境中，第三方支付模式的推出，在一定程度上解决了网上银行支付方式不能对交易双方进行约束和监督，支付方式比较单一；以及在整个交易过程中，货物质量、交易诚信、退换要求等方面无法得到可靠的保证；交易欺诈广泛存在等问题。</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3" name="矩形 42"/>
          <p:cNvSpPr/>
          <p:nvPr>
            <p:custDataLst>
              <p:tags r:id="rId2"/>
            </p:custDataLst>
          </p:nvPr>
        </p:nvSpPr>
        <p:spPr>
          <a:xfrm>
            <a:off x="956945" y="1799590"/>
            <a:ext cx="10278110" cy="7004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3"/>
            </p:custDataLst>
          </p:nvPr>
        </p:nvSpPr>
        <p:spPr>
          <a:xfrm>
            <a:off x="1391285" y="1897380"/>
            <a:ext cx="9408795" cy="491490"/>
          </a:xfrm>
          <a:prstGeom prst="rect">
            <a:avLst/>
          </a:prstGeom>
          <a:noFill/>
        </p:spPr>
        <p:txBody>
          <a:bodyPr wrap="square" rtlCol="0">
            <a:spAutoFit/>
          </a:bodyPr>
          <a:p>
            <a:pPr>
              <a:lnSpc>
                <a:spcPct val="130000"/>
              </a:lnSpc>
              <a:spcBef>
                <a:spcPts val="0"/>
              </a:spcBef>
              <a:spcAft>
                <a:spcPts val="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第三方支付起到了一个基础设施的作用。就像是连接城市间的高速公路。</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0" name="图片 109"/>
          <p:cNvPicPr/>
          <p:nvPr/>
        </p:nvPicPr>
        <p:blipFill>
          <a:blip r:embed="rId4"/>
          <a:stretch>
            <a:fillRect/>
          </a:stretch>
        </p:blipFill>
        <p:spPr>
          <a:xfrm>
            <a:off x="6443345" y="2824798"/>
            <a:ext cx="4356735" cy="3267710"/>
          </a:xfrm>
          <a:prstGeom prst="rect">
            <a:avLst/>
          </a:prstGeom>
          <a:noFill/>
          <a:ln w="9525">
            <a:noFill/>
          </a:ln>
        </p:spPr>
      </p:pic>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a:t>
            </a:r>
            <a:endParaRPr lang="en-US" altLang="zh-CN" sz="1800" b="1" dirty="0">
              <a:solidFill>
                <a:schemeClr val="bg1"/>
              </a:solidFill>
              <a:latin typeface="微软雅黑" panose="020B0503020204020204" charset="-122"/>
              <a:ea typeface="微软雅黑" panose="020B0503020204020204" charset="-122"/>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nodeType="clickEffect">
                                  <p:stCondLst>
                                    <p:cond delay="0"/>
                                  </p:stCondLst>
                                  <p:childTnLst>
                                    <p:set>
                                      <p:cBhvr>
                                        <p:cTn id="23" dur="1" fill="hold">
                                          <p:stCondLst>
                                            <p:cond delay="0"/>
                                          </p:stCondLst>
                                        </p:cTn>
                                        <p:tgtEl>
                                          <p:spTgt spid="110"/>
                                        </p:tgtEl>
                                        <p:attrNameLst>
                                          <p:attrName>style.visibility</p:attrName>
                                        </p:attrNameLst>
                                      </p:cBhvr>
                                      <p:to>
                                        <p:strVal val="visible"/>
                                      </p:to>
                                    </p:set>
                                    <p:animEffect transition="in" filter="strips(downLeft)">
                                      <p:cBhvr>
                                        <p:cTn id="24" dur="500"/>
                                        <p:tgtEl>
                                          <p:spTgt spid="110"/>
                                        </p:tgtEl>
                                      </p:cBhvr>
                                    </p:animEffect>
                                  </p:childTnLst>
                                </p:cTn>
                              </p:par>
                            </p:childTnLst>
                          </p:cTn>
                        </p:par>
                        <p:par>
                          <p:cTn id="25" fill="hold">
                            <p:stCondLst>
                              <p:cond delay="500"/>
                            </p:stCondLst>
                            <p:childTnLst>
                              <p:par>
                                <p:cTn id="26" presetID="2" presetClass="entr" presetSubtype="4" fill="hold" grpId="0" nodeType="afterEffect">
                                  <p:stCondLst>
                                    <p:cond delay="0"/>
                                  </p:stCondLst>
                                  <p:childTnLst>
                                    <p:set>
                                      <p:cBhvr>
                                        <p:cTn id="27" dur="1" fill="hold">
                                          <p:stCondLst>
                                            <p:cond delay="0"/>
                                          </p:stCondLst>
                                        </p:cTn>
                                        <p:tgtEl>
                                          <p:spTgt spid="35"/>
                                        </p:tgtEl>
                                        <p:attrNameLst>
                                          <p:attrName>style.visibility</p:attrName>
                                        </p:attrNameLst>
                                      </p:cBhvr>
                                      <p:to>
                                        <p:strVal val="visible"/>
                                      </p:to>
                                    </p:set>
                                    <p:anim calcmode="lin" valueType="num">
                                      <p:cBhvr additive="base">
                                        <p:cTn id="28" dur="500" fill="hold"/>
                                        <p:tgtEl>
                                          <p:spTgt spid="35"/>
                                        </p:tgtEl>
                                        <p:attrNameLst>
                                          <p:attrName>ppt_x</p:attrName>
                                        </p:attrNameLst>
                                      </p:cBhvr>
                                      <p:tavLst>
                                        <p:tav tm="0">
                                          <p:val>
                                            <p:strVal val="#ppt_x"/>
                                          </p:val>
                                        </p:tav>
                                        <p:tav tm="100000">
                                          <p:val>
                                            <p:strVal val="#ppt_x"/>
                                          </p:val>
                                        </p:tav>
                                      </p:tavLst>
                                    </p:anim>
                                    <p:anim calcmode="lin" valueType="num">
                                      <p:cBhvr additive="base">
                                        <p:cTn id="29"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3" grpId="0" bldLvl="0" animBg="1"/>
      <p:bldP spid="45" grpId="0"/>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sp>
        <p:nvSpPr>
          <p:cNvPr id="43" name="矩形 42"/>
          <p:cNvSpPr/>
          <p:nvPr>
            <p:custDataLst>
              <p:tags r:id="rId1"/>
            </p:custDataLst>
          </p:nvPr>
        </p:nvSpPr>
        <p:spPr>
          <a:xfrm>
            <a:off x="956945" y="1799590"/>
            <a:ext cx="10278110" cy="7004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2"/>
            </p:custDataLst>
          </p:nvPr>
        </p:nvSpPr>
        <p:spPr>
          <a:xfrm>
            <a:off x="1391285" y="1897380"/>
            <a:ext cx="9408795" cy="491490"/>
          </a:xfrm>
          <a:prstGeom prst="rect">
            <a:avLst/>
          </a:prstGeom>
          <a:noFill/>
        </p:spPr>
        <p:txBody>
          <a:bodyPr wrap="square" rtlCol="0">
            <a:spAutoFit/>
          </a:bodyPr>
          <a:p>
            <a:pPr>
              <a:lnSpc>
                <a:spcPct val="130000"/>
              </a:lnSpc>
              <a:spcBef>
                <a:spcPts val="0"/>
              </a:spcBef>
              <a:spcAft>
                <a:spcPts val="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其优势体现在以下几方面 ：</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a:t>
            </a:r>
            <a:endParaRPr lang="en-US" altLang="zh-CN"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3"/>
            </p:custDataLst>
          </p:nvPr>
        </p:nvSpPr>
        <p:spPr>
          <a:xfrm>
            <a:off x="956945" y="2733040"/>
            <a:ext cx="9843770" cy="2712720"/>
          </a:xfrm>
          <a:prstGeom prst="rect">
            <a:avLst/>
          </a:prstGeom>
          <a:noFill/>
        </p:spPr>
        <p:txBody>
          <a:bodyPr wrap="square" rtlCol="0">
            <a:spAutoFit/>
          </a:bodyPr>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首先，是增加信用的作用。对商家而言，通过第三方支付平台可以规避无法收到客户货款的风险，同时能够为客户提供多样化的支付工具。尤其为无法与银行网关建立接口的中小企业提供了便捷的支付平台。对客户而言，不但可以规避无法收到货物的风险，而且货物质量在一定程度上也有了保障，增强客户网上交易的信心。</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其次是节约总成本。对银行而言，通过第三方平台银行可以扩展业务范畴，同时也节省了为大量中小企业提供网关接口的开发和维护费用。</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4"/>
            </p:custDataLst>
          </p:nvPr>
        </p:nvSpPr>
        <p:spPr>
          <a:xfrm>
            <a:off x="956945" y="5666105"/>
            <a:ext cx="10278110" cy="450850"/>
          </a:xfrm>
          <a:prstGeom prst="rect">
            <a:avLst/>
          </a:prstGeom>
          <a:noFill/>
        </p:spPr>
        <p:txBody>
          <a:bodyPr wrap="square" rtlCol="0">
            <a:spAutoFit/>
          </a:bodyPr>
          <a:p>
            <a:pPr lvl="1" indent="0" algn="just" fontAlgn="auto">
              <a:lnSpc>
                <a:spcPct val="130000"/>
              </a:lnSpc>
              <a:spcBef>
                <a:spcPts val="0"/>
              </a:spcBef>
              <a:spcAft>
                <a:spcPts val="0"/>
              </a:spcAf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可见，第三方支付模式有效的保障了交易各方的利益，为整个交易的顺利进行提供支持。</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2">
                                            <p:txEl>
                                              <p:pRg st="0" end="0"/>
                                            </p:txEl>
                                          </p:spTgt>
                                        </p:tgtEl>
                                        <p:attrNameLst>
                                          <p:attrName>style.visibility</p:attrName>
                                        </p:attrNameLst>
                                      </p:cBhvr>
                                      <p:to>
                                        <p:strVal val="visible"/>
                                      </p:to>
                                    </p:set>
                                    <p:anim calcmode="lin" valueType="num">
                                      <p:cBhvr additive="base">
                                        <p:cTn id="24"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 calcmode="lin" valueType="num">
                                      <p:cBhvr additive="base">
                                        <p:cTn id="30"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2">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wipe(left)">
                                      <p:cBhvr>
                                        <p:cTn id="36"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bldLvl="0" animBg="1"/>
      <p:bldP spid="45" grpId="0"/>
      <p:bldP spid="42" grpId="0"/>
      <p:bldP spid="2" grpId="0" bldLvl="2" uiExpand="1" build="p"/>
      <p:bldP spid="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sp>
        <p:nvSpPr>
          <p:cNvPr id="45" name="TextBox 6"/>
          <p:cNvSpPr txBox="1"/>
          <p:nvPr>
            <p:custDataLst>
              <p:tags r:id="rId1"/>
            </p:custDataLst>
          </p:nvPr>
        </p:nvSpPr>
        <p:spPr>
          <a:xfrm>
            <a:off x="956945" y="1602105"/>
            <a:ext cx="9408795" cy="491490"/>
          </a:xfrm>
          <a:prstGeom prst="rect">
            <a:avLst/>
          </a:prstGeom>
          <a:noFill/>
        </p:spPr>
        <p:txBody>
          <a:bodyPr wrap="square" rtlCol="0">
            <a:spAutoFit/>
          </a:bodyPr>
          <a:p>
            <a:pPr>
              <a:lnSpc>
                <a:spcPct val="130000"/>
              </a:lnSpc>
              <a:spcBef>
                <a:spcPts val="0"/>
              </a:spcBef>
              <a:spcAft>
                <a:spcPts val="0"/>
              </a:spcAft>
            </a:pPr>
            <a:r>
              <a:rPr lang="zh-CN" altLang="zh-CN" sz="20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网络借贷包括个体网络借贷（即P2P网络借贷）和网络小额贷款。</a:t>
            </a:r>
            <a:endParaRPr lang="zh-CN" altLang="zh-CN" sz="20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（二）网络借贷</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934720" y="2680335"/>
            <a:ext cx="4530090" cy="216852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是指个体和个体之间通过互联网平台实现的直接借贷。在个体网络借贷平台上发生的直接借贷行为属于民间借贷范畴，受合同法、民法通则等法律法规以及最高人民法院相关司法解释规范。</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 name="文本框 7"/>
          <p:cNvSpPr txBox="1"/>
          <p:nvPr/>
        </p:nvSpPr>
        <p:spPr>
          <a:xfrm>
            <a:off x="934720" y="2257425"/>
            <a:ext cx="4529455"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个体网络借贷</a:t>
            </a:r>
            <a:endParaRPr lang="zh-CN" altLang="en-US" sz="1800" b="1" dirty="0">
              <a:solidFill>
                <a:schemeClr val="accent1"/>
              </a:solidFill>
              <a:latin typeface="微软雅黑" panose="020B0503020204020204" charset="-122"/>
              <a:ea typeface="微软雅黑" panose="020B0503020204020204" charset="-122"/>
            </a:endParaRPr>
          </a:p>
        </p:txBody>
      </p:sp>
      <p:sp>
        <p:nvSpPr>
          <p:cNvPr id="5" name="TextBox 6"/>
          <p:cNvSpPr txBox="1"/>
          <p:nvPr>
            <p:custDataLst>
              <p:tags r:id="rId3"/>
            </p:custDataLst>
          </p:nvPr>
        </p:nvSpPr>
        <p:spPr>
          <a:xfrm>
            <a:off x="6003290" y="2680335"/>
            <a:ext cx="5231130" cy="216852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是指互联网企业通过其控制的小额贷款公司，利用互联网向客户提供的小额贷款。网络小额贷款应遵守现有小额贷款公司监管规定，发挥网络贷款优势，努力降低客户融资成本。网络借贷业务由银保监会负责监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7" name="文本框 7"/>
          <p:cNvSpPr txBox="1"/>
          <p:nvPr/>
        </p:nvSpPr>
        <p:spPr>
          <a:xfrm>
            <a:off x="6002655" y="2257425"/>
            <a:ext cx="5231765"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网络小额贷款</a:t>
            </a:r>
            <a:endParaRPr lang="zh-CN" altLang="en-US" sz="1800" b="1" dirty="0">
              <a:solidFill>
                <a:schemeClr val="accent1"/>
              </a:solidFill>
              <a:latin typeface="微软雅黑" panose="020B0503020204020204" charset="-122"/>
              <a:ea typeface="微软雅黑" panose="020B0503020204020204" charset="-122"/>
            </a:endParaRPr>
          </a:p>
        </p:txBody>
      </p:sp>
      <p:sp>
        <p:nvSpPr>
          <p:cNvPr id="8" name="矩形 7"/>
          <p:cNvSpPr/>
          <p:nvPr>
            <p:custDataLst>
              <p:tags r:id="rId4"/>
            </p:custDataLst>
          </p:nvPr>
        </p:nvSpPr>
        <p:spPr>
          <a:xfrm>
            <a:off x="956945" y="4999990"/>
            <a:ext cx="10278110" cy="148399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9" name="TextBox 6"/>
          <p:cNvSpPr txBox="1"/>
          <p:nvPr>
            <p:custDataLst>
              <p:tags r:id="rId5"/>
            </p:custDataLst>
          </p:nvPr>
        </p:nvSpPr>
        <p:spPr>
          <a:xfrm>
            <a:off x="1391920" y="5156835"/>
            <a:ext cx="9408795" cy="1170305"/>
          </a:xfrm>
          <a:prstGeom prst="rect">
            <a:avLst/>
          </a:prstGeom>
          <a:noFill/>
        </p:spPr>
        <p:txBody>
          <a:bodyPr wrap="square" rtlCol="0">
            <a:spAutoFit/>
          </a:bodyPr>
          <a:p>
            <a:pPr>
              <a:lnSpc>
                <a:spcPct val="130000"/>
              </a:lnSpc>
              <a:spcBef>
                <a:spcPts val="0"/>
              </a:spcBef>
              <a:spcAft>
                <a:spcPts val="0"/>
              </a:spcAft>
            </a:pPr>
            <a:r>
              <a:rPr lang="en-US"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a:t>
            </a: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018年6月以来，P2P网络借贷平台风险频发，严重侵害广大人民群众合法权益，扰乱市场经济秩序。截止2020年11月中旬，全国实际运营的P2P网贷机构由高峰时期的约5000家逐渐压降，已完全归零。</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par>
                          <p:cTn id="22" fill="hold">
                            <p:stCondLst>
                              <p:cond delay="500"/>
                            </p:stCondLst>
                            <p:childTnLst>
                              <p:par>
                                <p:cTn id="23" presetID="12" presetClass="entr" presetSubtype="1" fill="hold" grpId="0" nodeType="after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26" dur="500"/>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12" presetClass="entr" presetSubtype="1" fill="hold" grpId="0" nodeType="afterEffect">
                                  <p:stCondLst>
                                    <p:cond delay="0"/>
                                  </p:stCondLst>
                                  <p:childTnLst>
                                    <p:set>
                                      <p:cBhvr>
                                        <p:cTn id="35" dur="1" fill="hold">
                                          <p:stCondLst>
                                            <p:cond delay="0"/>
                                          </p:stCondLst>
                                        </p:cTn>
                                        <p:tgtEl>
                                          <p:spTgt spid="5">
                                            <p:txEl>
                                              <p:pRg st="0" end="0"/>
                                            </p:txEl>
                                          </p:spTgt>
                                        </p:tgtEl>
                                        <p:attrNameLst>
                                          <p:attrName>style.visibility</p:attrName>
                                        </p:attrNameLst>
                                      </p:cBhvr>
                                      <p:to>
                                        <p:strVal val="visible"/>
                                      </p:to>
                                    </p:set>
                                    <p:anim calcmode="lin" valueType="num">
                                      <p:cBhvr additive="base">
                                        <p:cTn id="36"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down)">
                                      <p:cBhvr>
                                        <p:cTn id="37" dur="500"/>
                                        <p:tgtEl>
                                          <p:spTgt spid="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additive="base">
                                        <p:cTn id="42" dur="500"/>
                                        <p:tgtEl>
                                          <p:spTgt spid="9"/>
                                        </p:tgtEl>
                                        <p:attrNameLst>
                                          <p:attrName>ppt_y</p:attrName>
                                        </p:attrNameLst>
                                      </p:cBhvr>
                                      <p:tavLst>
                                        <p:tav tm="0">
                                          <p:val>
                                            <p:strVal val="#ppt_y+#ppt_h*1.125000"/>
                                          </p:val>
                                        </p:tav>
                                        <p:tav tm="100000">
                                          <p:val>
                                            <p:strVal val="#ppt_y"/>
                                          </p:val>
                                        </p:tav>
                                      </p:tavLst>
                                    </p:anim>
                                    <p:animEffect transition="in" filter="wipe(up)">
                                      <p:cBhvr>
                                        <p:cTn id="43" dur="500"/>
                                        <p:tgtEl>
                                          <p:spTgt spid="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barn(inVertical)">
                                      <p:cBhvr>
                                        <p:cTn id="4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2" grpId="0"/>
      <p:bldP spid="3" grpId="0" uiExpand="1" build="p"/>
      <p:bldP spid="4" grpId="0" bldLvl="0" animBg="1"/>
      <p:bldP spid="5" grpId="0" uiExpand="1" build="p"/>
      <p:bldP spid="7" grpId="0" bldLvl="0" animBg="1"/>
      <p:bldP spid="8" grpId="0" bldLvl="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（三）众筹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1"/>
            </p:custDataLst>
          </p:nvPr>
        </p:nvSpPr>
        <p:spPr>
          <a:xfrm>
            <a:off x="956945" y="1602105"/>
            <a:ext cx="9944735" cy="491490"/>
          </a:xfrm>
          <a:prstGeom prst="rect">
            <a:avLst/>
          </a:prstGeom>
          <a:noFill/>
        </p:spPr>
        <p:txBody>
          <a:bodyPr wrap="square" rtlCol="0">
            <a:spAutoFit/>
          </a:bodyPr>
          <a:p>
            <a:pPr>
              <a:lnSpc>
                <a:spcPct val="130000"/>
              </a:lnSpc>
              <a:spcBef>
                <a:spcPts val="0"/>
              </a:spcBef>
              <a:spcAft>
                <a:spcPts val="0"/>
              </a:spcAft>
            </a:pPr>
            <a:r>
              <a:rPr lang="zh-CN" altLang="zh-CN" sz="20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众筹自2009年成立以来，在国外已经发展了三年多，业内认为他们经历过三个阶段：</a:t>
            </a:r>
            <a:endParaRPr lang="zh-CN" altLang="zh-CN" sz="20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3" name="矩形 42"/>
          <p:cNvSpPr/>
          <p:nvPr>
            <p:custDataLst>
              <p:tags r:id="rId2"/>
            </p:custDataLst>
          </p:nvPr>
        </p:nvSpPr>
        <p:spPr>
          <a:xfrm>
            <a:off x="1040765" y="3086735"/>
            <a:ext cx="2975610" cy="26403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4" name="椭圆 13"/>
          <p:cNvSpPr/>
          <p:nvPr>
            <p:custDataLst>
              <p:tags r:id="rId3"/>
            </p:custDataLst>
          </p:nvPr>
        </p:nvSpPr>
        <p:spPr>
          <a:xfrm>
            <a:off x="2167667" y="2734029"/>
            <a:ext cx="721075" cy="720126"/>
          </a:xfrm>
          <a:prstGeom prst="ellipse">
            <a:avLst/>
          </a:prstGeom>
          <a:solidFill>
            <a:srgbClr val="526580"/>
          </a:solidFill>
          <a:ln w="12700" cap="flat" cmpd="sng" algn="ctr">
            <a:noFill/>
            <a:prstDash val="solid"/>
            <a:miter lim="800000"/>
          </a:ln>
          <a:effectLst/>
        </p:spPr>
        <p:txBody>
          <a:bodyPr wrap="square" anchor="ctr">
            <a:normAutofit fontScale="6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247775" y="3621405"/>
            <a:ext cx="2562225" cy="1529715"/>
          </a:xfrm>
          <a:prstGeom prst="rect">
            <a:avLst/>
          </a:prstGeom>
          <a:noFill/>
        </p:spPr>
        <p:txBody>
          <a:bodyPr wrap="square" rtlCol="0">
            <a:spAutoFit/>
          </a:bodyPr>
          <a:p>
            <a:pPr indent="0" algn="just" fontAlgn="auto">
              <a:lnSpc>
                <a:spcPct val="130000"/>
              </a:lnSpc>
              <a:spcBef>
                <a:spcPts val="0"/>
              </a:spcBef>
              <a:spcAft>
                <a:spcPts val="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第一阶段是用个人力量就能完成，支持者成本比较低，在最初更容易获得支持。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矩形 9"/>
          <p:cNvSpPr/>
          <p:nvPr>
            <p:custDataLst>
              <p:tags r:id="rId5"/>
            </p:custDataLst>
          </p:nvPr>
        </p:nvSpPr>
        <p:spPr>
          <a:xfrm>
            <a:off x="4313555" y="3086735"/>
            <a:ext cx="2975610" cy="26403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1" name="椭圆 10"/>
          <p:cNvSpPr/>
          <p:nvPr>
            <p:custDataLst>
              <p:tags r:id="rId6"/>
            </p:custDataLst>
          </p:nvPr>
        </p:nvSpPr>
        <p:spPr>
          <a:xfrm>
            <a:off x="5440457" y="2734029"/>
            <a:ext cx="721075" cy="720126"/>
          </a:xfrm>
          <a:prstGeom prst="ellipse">
            <a:avLst/>
          </a:prstGeom>
          <a:solidFill>
            <a:srgbClr val="526580"/>
          </a:solidFill>
          <a:ln w="12700" cap="flat" cmpd="sng" algn="ctr">
            <a:noFill/>
            <a:prstDash val="solid"/>
            <a:miter lim="800000"/>
          </a:ln>
          <a:effectLst/>
        </p:spPr>
        <p:txBody>
          <a:bodyPr wrap="square" anchor="ctr">
            <a:normAutofit fontScale="6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2" name="TextBox 6"/>
          <p:cNvSpPr txBox="1"/>
          <p:nvPr>
            <p:custDataLst>
              <p:tags r:id="rId7"/>
            </p:custDataLst>
          </p:nvPr>
        </p:nvSpPr>
        <p:spPr>
          <a:xfrm>
            <a:off x="4520565" y="3621405"/>
            <a:ext cx="2562225" cy="810260"/>
          </a:xfrm>
          <a:prstGeom prst="rect">
            <a:avLst/>
          </a:prstGeom>
          <a:noFill/>
        </p:spPr>
        <p:txBody>
          <a:bodyPr wrap="square" rtlCol="0">
            <a:spAutoFit/>
          </a:bodyPr>
          <a:p>
            <a:pPr indent="0" algn="just" fontAlgn="auto">
              <a:lnSpc>
                <a:spcPct val="130000"/>
              </a:lnSpc>
              <a:spcBef>
                <a:spcPts val="0"/>
              </a:spcBef>
              <a:spcAft>
                <a:spcPts val="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第二阶段是技术门槛稍微高的产品。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3" name="矩形 12"/>
          <p:cNvSpPr/>
          <p:nvPr>
            <p:custDataLst>
              <p:tags r:id="rId8"/>
            </p:custDataLst>
          </p:nvPr>
        </p:nvSpPr>
        <p:spPr>
          <a:xfrm>
            <a:off x="7545070" y="3086735"/>
            <a:ext cx="3769360" cy="26403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6" name="椭圆 15"/>
          <p:cNvSpPr/>
          <p:nvPr>
            <p:custDataLst>
              <p:tags r:id="rId9"/>
            </p:custDataLst>
          </p:nvPr>
        </p:nvSpPr>
        <p:spPr>
          <a:xfrm>
            <a:off x="9068847" y="2734029"/>
            <a:ext cx="721075" cy="720126"/>
          </a:xfrm>
          <a:prstGeom prst="ellipse">
            <a:avLst/>
          </a:prstGeom>
          <a:solidFill>
            <a:srgbClr val="526580"/>
          </a:solidFill>
          <a:ln w="12700" cap="flat" cmpd="sng" algn="ctr">
            <a:noFill/>
            <a:prstDash val="solid"/>
            <a:miter lim="800000"/>
          </a:ln>
          <a:effectLst/>
        </p:spPr>
        <p:txBody>
          <a:bodyPr wrap="square" anchor="ctr">
            <a:normAutofit fontScale="6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7" name="TextBox 6"/>
          <p:cNvSpPr txBox="1"/>
          <p:nvPr>
            <p:custDataLst>
              <p:tags r:id="rId10"/>
            </p:custDataLst>
          </p:nvPr>
        </p:nvSpPr>
        <p:spPr>
          <a:xfrm>
            <a:off x="7752080" y="3621405"/>
            <a:ext cx="3314700" cy="1889760"/>
          </a:xfrm>
          <a:prstGeom prst="rect">
            <a:avLst/>
          </a:prstGeom>
          <a:noFill/>
        </p:spPr>
        <p:txBody>
          <a:bodyPr wrap="square" rtlCol="0">
            <a:spAutoFit/>
          </a:bodyPr>
          <a:p>
            <a:pPr indent="0" algn="just" fontAlgn="auto">
              <a:lnSpc>
                <a:spcPct val="130000"/>
              </a:lnSpc>
              <a:spcBef>
                <a:spcPts val="0"/>
              </a:spcBef>
              <a:spcAft>
                <a:spcPts val="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第三阶段则是需要小公司或者多方合作才能实现的产品，这个阶段的项目规模比较大、团队最专业、制作能力最精良，因此也能吸引到最多的资金。</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p:tgtEl>
                                          <p:spTgt spid="2"/>
                                        </p:tgtEl>
                                        <p:attrNameLst>
                                          <p:attrName>ppt_y</p:attrName>
                                        </p:attrNameLst>
                                      </p:cBhvr>
                                      <p:tavLst>
                                        <p:tav tm="0">
                                          <p:val>
                                            <p:strVal val="#ppt_y+#ppt_h*1.125000"/>
                                          </p:val>
                                        </p:tav>
                                        <p:tav tm="100000">
                                          <p:val>
                                            <p:strVal val="#ppt_y"/>
                                          </p:val>
                                        </p:tav>
                                      </p:tavLst>
                                    </p:anim>
                                    <p:animEffect transition="in" filter="wipe(up)">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p:tgtEl>
                                          <p:spTgt spid="15"/>
                                        </p:tgtEl>
                                        <p:attrNameLst>
                                          <p:attrName>ppt_y</p:attrName>
                                        </p:attrNameLst>
                                      </p:cBhvr>
                                      <p:tavLst>
                                        <p:tav tm="0">
                                          <p:val>
                                            <p:strVal val="#ppt_y+#ppt_h*1.125000"/>
                                          </p:val>
                                        </p:tav>
                                        <p:tav tm="100000">
                                          <p:val>
                                            <p:strVal val="#ppt_y"/>
                                          </p:val>
                                        </p:tav>
                                      </p:tavLst>
                                    </p:anim>
                                    <p:animEffect transition="in" filter="wipe(up)">
                                      <p:cBhvr>
                                        <p:cTn id="22" dur="500"/>
                                        <p:tgtEl>
                                          <p:spTgt spid="15"/>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ppt_w</p:attrName>
                                        </p:attrNameLst>
                                      </p:cBhvr>
                                      <p:tavLst>
                                        <p:tav tm="0">
                                          <p:val>
                                            <p:fltVal val="0"/>
                                          </p:val>
                                        </p:tav>
                                        <p:tav tm="100000">
                                          <p:val>
                                            <p:strVal val="#ppt_w"/>
                                          </p:val>
                                        </p:tav>
                                      </p:tavLst>
                                    </p:anim>
                                    <p:anim calcmode="lin" valueType="num">
                                      <p:cBhvr>
                                        <p:cTn id="26" dur="500" fill="hold"/>
                                        <p:tgtEl>
                                          <p:spTgt spid="14"/>
                                        </p:tgtEl>
                                        <p:attrNameLst>
                                          <p:attrName>ppt_h</p:attrName>
                                        </p:attrNameLst>
                                      </p:cBhvr>
                                      <p:tavLst>
                                        <p:tav tm="0">
                                          <p:val>
                                            <p:fltVal val="0"/>
                                          </p:val>
                                        </p:tav>
                                        <p:tav tm="100000">
                                          <p:val>
                                            <p:strVal val="#ppt_h"/>
                                          </p:val>
                                        </p:tav>
                                      </p:tavLst>
                                    </p:anim>
                                    <p:anim calcmode="lin" valueType="num">
                                      <p:cBhvr>
                                        <p:cTn id="27" dur="500" fill="hold"/>
                                        <p:tgtEl>
                                          <p:spTgt spid="14"/>
                                        </p:tgtEl>
                                        <p:attrNameLst>
                                          <p:attrName>style.rotation</p:attrName>
                                        </p:attrNameLst>
                                      </p:cBhvr>
                                      <p:tavLst>
                                        <p:tav tm="0">
                                          <p:val>
                                            <p:fltVal val="360"/>
                                          </p:val>
                                        </p:tav>
                                        <p:tav tm="100000">
                                          <p:val>
                                            <p:fltVal val="0"/>
                                          </p:val>
                                        </p:tav>
                                      </p:tavLst>
                                    </p:anim>
                                    <p:animEffect transition="in" filter="fade">
                                      <p:cBhvr>
                                        <p:cTn id="28" dur="500"/>
                                        <p:tgtEl>
                                          <p:spTgt spid="14"/>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animEffect transition="in" filter="barn(inVertical)">
                                      <p:cBhvr>
                                        <p:cTn id="31" dur="500"/>
                                        <p:tgtEl>
                                          <p:spTgt spid="43"/>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p:tgtEl>
                                          <p:spTgt spid="12"/>
                                        </p:tgtEl>
                                        <p:attrNameLst>
                                          <p:attrName>ppt_y</p:attrName>
                                        </p:attrNameLst>
                                      </p:cBhvr>
                                      <p:tavLst>
                                        <p:tav tm="0">
                                          <p:val>
                                            <p:strVal val="#ppt_y+#ppt_h*1.125000"/>
                                          </p:val>
                                        </p:tav>
                                        <p:tav tm="100000">
                                          <p:val>
                                            <p:strVal val="#ppt_y"/>
                                          </p:val>
                                        </p:tav>
                                      </p:tavLst>
                                    </p:anim>
                                    <p:animEffect transition="in" filter="wipe(up)">
                                      <p:cBhvr>
                                        <p:cTn id="37" dur="500"/>
                                        <p:tgtEl>
                                          <p:spTgt spid="12"/>
                                        </p:tgtEl>
                                      </p:cBhvr>
                                    </p:animEffect>
                                  </p:childTnLst>
                                </p:cTn>
                              </p:par>
                              <p:par>
                                <p:cTn id="38" presetID="49" presetClass="entr" presetSubtype="0" decel="100000" fill="hold" grpId="0" nodeType="with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p:cTn id="40" dur="500" fill="hold"/>
                                        <p:tgtEl>
                                          <p:spTgt spid="11"/>
                                        </p:tgtEl>
                                        <p:attrNameLst>
                                          <p:attrName>ppt_w</p:attrName>
                                        </p:attrNameLst>
                                      </p:cBhvr>
                                      <p:tavLst>
                                        <p:tav tm="0">
                                          <p:val>
                                            <p:fltVal val="0"/>
                                          </p:val>
                                        </p:tav>
                                        <p:tav tm="100000">
                                          <p:val>
                                            <p:strVal val="#ppt_w"/>
                                          </p:val>
                                        </p:tav>
                                      </p:tavLst>
                                    </p:anim>
                                    <p:anim calcmode="lin" valueType="num">
                                      <p:cBhvr>
                                        <p:cTn id="41" dur="500" fill="hold"/>
                                        <p:tgtEl>
                                          <p:spTgt spid="11"/>
                                        </p:tgtEl>
                                        <p:attrNameLst>
                                          <p:attrName>ppt_h</p:attrName>
                                        </p:attrNameLst>
                                      </p:cBhvr>
                                      <p:tavLst>
                                        <p:tav tm="0">
                                          <p:val>
                                            <p:fltVal val="0"/>
                                          </p:val>
                                        </p:tav>
                                        <p:tav tm="100000">
                                          <p:val>
                                            <p:strVal val="#ppt_h"/>
                                          </p:val>
                                        </p:tav>
                                      </p:tavLst>
                                    </p:anim>
                                    <p:anim calcmode="lin" valueType="num">
                                      <p:cBhvr>
                                        <p:cTn id="42" dur="500" fill="hold"/>
                                        <p:tgtEl>
                                          <p:spTgt spid="11"/>
                                        </p:tgtEl>
                                        <p:attrNameLst>
                                          <p:attrName>style.rotation</p:attrName>
                                        </p:attrNameLst>
                                      </p:cBhvr>
                                      <p:tavLst>
                                        <p:tav tm="0">
                                          <p:val>
                                            <p:fltVal val="360"/>
                                          </p:val>
                                        </p:tav>
                                        <p:tav tm="100000">
                                          <p:val>
                                            <p:fltVal val="0"/>
                                          </p:val>
                                        </p:tav>
                                      </p:tavLst>
                                    </p:anim>
                                    <p:animEffect transition="in" filter="fade">
                                      <p:cBhvr>
                                        <p:cTn id="43" dur="500"/>
                                        <p:tgtEl>
                                          <p:spTgt spid="11"/>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arn(inVertical)">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4"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p:tgtEl>
                                          <p:spTgt spid="17"/>
                                        </p:tgtEl>
                                        <p:attrNameLst>
                                          <p:attrName>ppt_y</p:attrName>
                                        </p:attrNameLst>
                                      </p:cBhvr>
                                      <p:tavLst>
                                        <p:tav tm="0">
                                          <p:val>
                                            <p:strVal val="#ppt_y+#ppt_h*1.125000"/>
                                          </p:val>
                                        </p:tav>
                                        <p:tav tm="100000">
                                          <p:val>
                                            <p:strVal val="#ppt_y"/>
                                          </p:val>
                                        </p:tav>
                                      </p:tavLst>
                                    </p:anim>
                                    <p:animEffect transition="in" filter="wipe(up)">
                                      <p:cBhvr>
                                        <p:cTn id="52" dur="500"/>
                                        <p:tgtEl>
                                          <p:spTgt spid="17"/>
                                        </p:tgtEl>
                                      </p:cBhvr>
                                    </p:animEffect>
                                  </p:childTnLst>
                                </p:cTn>
                              </p:par>
                              <p:par>
                                <p:cTn id="53" presetID="49" presetClass="entr" presetSubtype="0" decel="10000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p:cTn id="55" dur="500" fill="hold"/>
                                        <p:tgtEl>
                                          <p:spTgt spid="16"/>
                                        </p:tgtEl>
                                        <p:attrNameLst>
                                          <p:attrName>ppt_w</p:attrName>
                                        </p:attrNameLst>
                                      </p:cBhvr>
                                      <p:tavLst>
                                        <p:tav tm="0">
                                          <p:val>
                                            <p:fltVal val="0"/>
                                          </p:val>
                                        </p:tav>
                                        <p:tav tm="100000">
                                          <p:val>
                                            <p:strVal val="#ppt_w"/>
                                          </p:val>
                                        </p:tav>
                                      </p:tavLst>
                                    </p:anim>
                                    <p:anim calcmode="lin" valueType="num">
                                      <p:cBhvr>
                                        <p:cTn id="56" dur="500" fill="hold"/>
                                        <p:tgtEl>
                                          <p:spTgt spid="16"/>
                                        </p:tgtEl>
                                        <p:attrNameLst>
                                          <p:attrName>ppt_h</p:attrName>
                                        </p:attrNameLst>
                                      </p:cBhvr>
                                      <p:tavLst>
                                        <p:tav tm="0">
                                          <p:val>
                                            <p:fltVal val="0"/>
                                          </p:val>
                                        </p:tav>
                                        <p:tav tm="100000">
                                          <p:val>
                                            <p:strVal val="#ppt_h"/>
                                          </p:val>
                                        </p:tav>
                                      </p:tavLst>
                                    </p:anim>
                                    <p:anim calcmode="lin" valueType="num">
                                      <p:cBhvr>
                                        <p:cTn id="57" dur="500" fill="hold"/>
                                        <p:tgtEl>
                                          <p:spTgt spid="16"/>
                                        </p:tgtEl>
                                        <p:attrNameLst>
                                          <p:attrName>style.rotation</p:attrName>
                                        </p:attrNameLst>
                                      </p:cBhvr>
                                      <p:tavLst>
                                        <p:tav tm="0">
                                          <p:val>
                                            <p:fltVal val="360"/>
                                          </p:val>
                                        </p:tav>
                                        <p:tav tm="100000">
                                          <p:val>
                                            <p:fltVal val="0"/>
                                          </p:val>
                                        </p:tav>
                                      </p:tavLst>
                                    </p:anim>
                                    <p:animEffect transition="in" filter="fade">
                                      <p:cBhvr>
                                        <p:cTn id="58" dur="500"/>
                                        <p:tgtEl>
                                          <p:spTgt spid="16"/>
                                        </p:tgtEl>
                                      </p:cBhvr>
                                    </p:animEffect>
                                  </p:childTnLst>
                                </p:cTn>
                              </p:par>
                              <p:par>
                                <p:cTn id="59" presetID="16" presetClass="entr" presetSubtype="21" fill="hold" grpId="0" nodeType="with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barn(inVertical)">
                                      <p:cBhvr>
                                        <p:cTn id="6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2" grpId="0"/>
      <p:bldP spid="43" grpId="0" bldLvl="0" animBg="1"/>
      <p:bldP spid="15" grpId="0"/>
      <p:bldP spid="14" grpId="0" bldLvl="0" animBg="1"/>
      <p:bldP spid="10" grpId="0" bldLvl="0" animBg="1"/>
      <p:bldP spid="12" grpId="0"/>
      <p:bldP spid="11" grpId="0" bldLvl="0" animBg="1"/>
      <p:bldP spid="13" grpId="0" bldLvl="0" animBg="1"/>
      <p:bldP spid="17" grpId="0"/>
      <p:bldP spid="16"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二、互联网金融的主要模式</a:t>
            </a:r>
            <a:endParaRPr>
              <a:solidFill>
                <a:schemeClr val="accent1"/>
              </a:solidFill>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（三）众筹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5" name="TextBox 6"/>
          <p:cNvSpPr txBox="1"/>
          <p:nvPr>
            <p:custDataLst>
              <p:tags r:id="rId1"/>
            </p:custDataLst>
          </p:nvPr>
        </p:nvSpPr>
        <p:spPr>
          <a:xfrm>
            <a:off x="1042035" y="2125980"/>
            <a:ext cx="5322570" cy="345122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国内的众筹模式开始出现了萌芽，比如于2011年7月上线的点名时间，就是中国最大的众筹网。</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由于众筹的社会知名度，以及其联系小型企业方面的作用，包括世界银行和美洲发展银行在内的许多银行和类似机构，都正在寻求通过支持众筹以推动经济发展。</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4" name="组合 3"/>
          <p:cNvGrpSpPr/>
          <p:nvPr/>
        </p:nvGrpSpPr>
        <p:grpSpPr>
          <a:xfrm>
            <a:off x="6659245" y="2581910"/>
            <a:ext cx="4603750" cy="2393950"/>
            <a:chOff x="9242" y="3920"/>
            <a:chExt cx="8250" cy="4290"/>
          </a:xfrm>
        </p:grpSpPr>
        <p:pic>
          <p:nvPicPr>
            <p:cNvPr id="111" name="图片 110"/>
            <p:cNvPicPr/>
            <p:nvPr/>
          </p:nvPicPr>
          <p:blipFill>
            <a:blip r:embed="rId2"/>
            <a:stretch>
              <a:fillRect/>
            </a:stretch>
          </p:blipFill>
          <p:spPr>
            <a:xfrm>
              <a:off x="9242" y="3920"/>
              <a:ext cx="8250" cy="4290"/>
            </a:xfrm>
            <a:prstGeom prst="rect">
              <a:avLst/>
            </a:prstGeom>
            <a:noFill/>
            <a:ln w="9525">
              <a:noFill/>
            </a:ln>
          </p:spPr>
        </p:pic>
        <p:sp>
          <p:nvSpPr>
            <p:cNvPr id="3" name="矩形 2"/>
            <p:cNvSpPr/>
            <p:nvPr/>
          </p:nvSpPr>
          <p:spPr>
            <a:xfrm>
              <a:off x="16777" y="7608"/>
              <a:ext cx="715" cy="6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childTnLst>
                          </p:cTn>
                        </p:par>
                        <p:par>
                          <p:cTn id="16" fill="hold">
                            <p:stCondLst>
                              <p:cond delay="500"/>
                            </p:stCondLst>
                            <p:childTnLst>
                              <p:par>
                                <p:cTn id="17" presetID="2" presetClass="entr" presetSubtype="4" fill="hold" grpId="0" nodeType="afterEffect">
                                  <p:stCondLst>
                                    <p:cond delay="0"/>
                                  </p:stCondLst>
                                  <p:childTnLst>
                                    <p:set>
                                      <p:cBhvr>
                                        <p:cTn id="18" dur="1" fill="hold">
                                          <p:stCondLst>
                                            <p:cond delay="0"/>
                                          </p:stCondLst>
                                        </p:cTn>
                                        <p:tgtEl>
                                          <p:spTgt spid="35">
                                            <p:txEl>
                                              <p:pRg st="0" end="0"/>
                                            </p:txEl>
                                          </p:spTgt>
                                        </p:tgtEl>
                                        <p:attrNameLst>
                                          <p:attrName>style.visibility</p:attrName>
                                        </p:attrNameLst>
                                      </p:cBhvr>
                                      <p:to>
                                        <p:strVal val="visible"/>
                                      </p:to>
                                    </p:set>
                                    <p:anim calcmode="lin" valueType="num">
                                      <p:cBhvr additive="base">
                                        <p:cTn id="19"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xEl>
                                              <p:pRg st="1" end="1"/>
                                            </p:txEl>
                                          </p:spTgt>
                                        </p:tgtEl>
                                        <p:attrNameLst>
                                          <p:attrName>style.visibility</p:attrName>
                                        </p:attrNameLst>
                                      </p:cBhvr>
                                      <p:to>
                                        <p:strVal val="visible"/>
                                      </p:to>
                                    </p:set>
                                    <p:anim calcmode="lin" valueType="num">
                                      <p:cBhvr additive="base">
                                        <p:cTn id="25" dur="500" fill="hold"/>
                                        <p:tgtEl>
                                          <p:spTgt spid="3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5" grpId="0" build="p"/>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178812_3*m_h_i*1_1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178812_3*m_h_i*1_1_2"/>
  <p:tag name="KSO_WM_TEMPLATE_CATEGORY" val="diagram"/>
  <p:tag name="KSO_WM_TEMPLATE_INDEX" val="20178812"/>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78812_3*m_h_i*1_1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178812_3*m_h_i*1_2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178812_3*m_h_i*1_2_2"/>
  <p:tag name="KSO_WM_TEMPLATE_CATEGORY" val="diagram"/>
  <p:tag name="KSO_WM_TEMPLATE_INDEX" val="20178812"/>
  <p:tag name="KSO_WM_UNIT_LAYERLEVEL" val="1_1_1"/>
  <p:tag name="KSO_WM_TAG_VERSION" val="1.0"/>
  <p:tag name="KSO_WM_BEAUTIFY_FLAG" val="#wm#"/>
  <p:tag name="KSO_WM_UNIT_FILL_FORE_SCHEMECOLOR_INDEX" val="6"/>
  <p:tag name="KSO_WM_UNIT_FILL_TYPE" val="1"/>
  <p:tag name="KSO_WM_UNIT_TEXT_FILL_FORE_SCHEMECOLOR_INDEX" val="2"/>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78812_3*m_h_i*1_2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178812_3*m_h_i*1_3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178812_3*m_h_i*1_3_2"/>
  <p:tag name="KSO_WM_TEMPLATE_CATEGORY" val="diagram"/>
  <p:tag name="KSO_WM_TEMPLATE_INDEX" val="20178812"/>
  <p:tag name="KSO_WM_UNIT_LAYERLEVEL" val="1_1_1"/>
  <p:tag name="KSO_WM_TAG_VERSION" val="1.0"/>
  <p:tag name="KSO_WM_BEAUTIFY_FLAG" val="#wm#"/>
  <p:tag name="KSO_WM_UNIT_FILL_FORE_SCHEMECOLOR_INDEX" val="7"/>
  <p:tag name="KSO_WM_UNIT_FILL_TYPE" val="1"/>
  <p:tag name="KSO_WM_UNIT_TEXT_FILL_FORE_SCHEMECOLOR_INDEX" val="2"/>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78812_3*m_h_i*1_3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8.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50.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51.xml><?xml version="1.0" encoding="utf-8"?>
<p:tagLst xmlns:p="http://schemas.openxmlformats.org/presentationml/2006/main">
  <p:tag name="KSO_WPP_MARK_KEY" val="46952129-f9a9-44f0-8c61-f5b88028ad2a"/>
  <p:tag name="COMMONDATA" val="eyJoZGlkIjoiOTRiYWY2ZDYxOTM2OTVmOTUwNjYxNzhkNWNmYTNiNjcifQ=="/>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1659</Words>
  <Application>WPS 演示</Application>
  <PresentationFormat>全屏显示(16:9)</PresentationFormat>
  <Paragraphs>107</Paragraphs>
  <Slides>11</Slides>
  <Notes>16</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11</vt:i4>
      </vt:variant>
    </vt:vector>
  </HeadingPairs>
  <TitlesOfParts>
    <vt:vector size="29"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DINPro-Black</vt:lpstr>
      <vt:lpstr>DejaVu Math TeX Gyre</vt:lpstr>
      <vt:lpstr>Wingdings</vt:lpstr>
      <vt:lpstr>Arial Unicode MS</vt:lpstr>
      <vt:lpstr>等线</vt:lpstr>
      <vt:lpstr>第一PPT，www.1ppt.com</vt:lpstr>
      <vt:lpstr>1_第一PPT，www.1ppt.com</vt:lpstr>
      <vt:lpstr>PowerPoint 演示文稿</vt:lpstr>
      <vt:lpstr>前 言</vt:lpstr>
      <vt:lpstr>互联网金融行业发展现状</vt:lpstr>
      <vt:lpstr>二、互联网金融的主要模式</vt:lpstr>
      <vt:lpstr>二、互联网金融的主要模式</vt:lpstr>
      <vt:lpstr>二、互联网金融的主要模式</vt:lpstr>
      <vt:lpstr>二、互联网金融的主要模式</vt:lpstr>
      <vt:lpstr>二、互联网金融的主要模式</vt:lpstr>
      <vt:lpstr>二、互联网金融的主要模式</vt:lpstr>
      <vt:lpstr>二、互联网金融的主要模式</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500</cp:revision>
  <dcterms:created xsi:type="dcterms:W3CDTF">2017-03-04T06:55:00Z</dcterms:created>
  <dcterms:modified xsi:type="dcterms:W3CDTF">2023-06-08T03:31:27Z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E7DB42337F304626A443ECB0739C48BD</vt:lpwstr>
  </property>
  <property fmtid="{D5CDD505-2E9C-101B-9397-08002B2CF9AE}" pid="3" name="KSOProductBuildVer">
    <vt:lpwstr>2052-11.1.0.14309</vt:lpwstr>
  </property>
</Properties>
</file>