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23" r:id="rId4"/>
    <p:sldId id="539" r:id="rId6"/>
    <p:sldId id="540" r:id="rId7"/>
    <p:sldId id="548" r:id="rId8"/>
    <p:sldId id="549" r:id="rId9"/>
    <p:sldId id="550" r:id="rId10"/>
    <p:sldId id="363" r:id="rId11"/>
  </p:sldIdLst>
  <p:sldSz cx="12192635" cy="6858000"/>
  <p:notesSz cx="6858000" cy="9144000"/>
  <p:custDataLst>
    <p:tags r:id="rId1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userDrawn="1">
          <p15:clr>
            <a:srgbClr val="A4A3A4"/>
          </p15:clr>
        </p15:guide>
        <p15:guide id="2" pos="39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B4663"/>
    <a:srgbClr val="61849B"/>
    <a:srgbClr val="526580"/>
    <a:srgbClr val="323F4B"/>
    <a:srgbClr val="00B6A5"/>
    <a:srgbClr val="43536A"/>
    <a:srgbClr val="F9FAFB"/>
    <a:srgbClr val="DBEFF9"/>
    <a:srgbClr val="553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2" autoAdjust="0"/>
  </p:normalViewPr>
  <p:slideViewPr>
    <p:cSldViewPr snapToGrid="0">
      <p:cViewPr>
        <p:scale>
          <a:sx n="66" d="100"/>
          <a:sy n="66" d="100"/>
        </p:scale>
        <p:origin x="-432" y="-1626"/>
      </p:cViewPr>
      <p:guideLst>
        <p:guide orient="horz" pos="2201"/>
        <p:guide pos="3941"/>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gs" Target="tags/tag32.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634114" y="78536"/>
            <a:ext cx="9796051" cy="484318"/>
          </a:xfrm>
        </p:spPr>
        <p:txBody>
          <a:bodyPr>
            <a:noAutofit/>
          </a:bodyPr>
          <a:lstStyle>
            <a:lvl1pPr>
              <a:lnSpc>
                <a:spcPct val="100000"/>
              </a:lnSpc>
              <a:defRPr sz="2200" b="1">
                <a:solidFill>
                  <a:schemeClr val="accent1"/>
                </a:solidFill>
              </a:defRPr>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719839" y="107111"/>
            <a:ext cx="9796051" cy="484318"/>
          </a:xfrm>
        </p:spPr>
        <p:txBody>
          <a:bodyPr>
            <a:noAutofit/>
          </a:bodyPr>
          <a:lstStyle>
            <a:lvl1pPr>
              <a:lnSpc>
                <a:spcPct val="100000"/>
              </a:lnSpc>
              <a:defRPr sz="2200" b="1"/>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3.jpeg"/><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3" Type="http://schemas.openxmlformats.org/officeDocument/2006/relationships/slideLayout" Target="../slideLayouts/slideLayout14.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4.jpeg"/><Relationship Id="rId2" Type="http://schemas.openxmlformats.org/officeDocument/2006/relationships/tags" Target="../tags/tag2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5.jpeg"/><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4.xml"/><Relationship Id="rId3" Type="http://schemas.openxmlformats.org/officeDocument/2006/relationships/tags" Target="../tags/tag28.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30.xml"/><Relationship Id="rId2" Type="http://schemas.openxmlformats.org/officeDocument/2006/relationships/image" Target="../media/image7.jpeg"/><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tags" Target="../tags/tag3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97353"/>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7" name="文本框 6"/>
          <p:cNvSpPr txBox="1"/>
          <p:nvPr/>
        </p:nvSpPr>
        <p:spPr>
          <a:xfrm>
            <a:off x="5572125" y="2546350"/>
            <a:ext cx="6167755" cy="1896745"/>
          </a:xfrm>
          <a:prstGeom prst="rect">
            <a:avLst/>
          </a:prstGeom>
          <a:noFill/>
        </p:spPr>
        <p:txBody>
          <a:bodyPr wrap="square" rtlCol="0">
            <a:spAutoFit/>
          </a:bodyPr>
          <a:p>
            <a:pPr algn="l"/>
            <a:r>
              <a:rPr kumimoji="1" lang="zh-CN" altLang="en-US" sz="5865" b="1" dirty="0" smtClean="0">
                <a:solidFill>
                  <a:srgbClr val="43536A"/>
                </a:solidFill>
                <a:cs typeface="+mn-ea"/>
                <a:sym typeface="+mn-lt"/>
              </a:rPr>
              <a:t>互联网金融的主要模式</a:t>
            </a:r>
            <a:endParaRPr kumimoji="1" lang="zh-CN" altLang="en-US" sz="5865" b="1" dirty="0" smtClean="0">
              <a:solidFill>
                <a:srgbClr val="43536A"/>
              </a:solidFill>
              <a:cs typeface="+mn-ea"/>
              <a:sym typeface="+mn-lt"/>
            </a:endParaRPr>
          </a:p>
        </p:txBody>
      </p:sp>
      <p:sp>
        <p:nvSpPr>
          <p:cNvPr id="8" name="平行四边形 7"/>
          <p:cNvSpPr/>
          <p:nvPr>
            <p:custDataLst>
              <p:tags r:id="rId5"/>
            </p:custDataLst>
          </p:nvPr>
        </p:nvSpPr>
        <p:spPr>
          <a:xfrm>
            <a:off x="5571948" y="4546068"/>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主讲人：于佳琦</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solidFill>
                  <a:schemeClr val="accent1"/>
                </a:solidFill>
              </a:rPr>
              <a:t>二、</a:t>
            </a:r>
            <a:r>
              <a:rPr>
                <a:solidFill>
                  <a:schemeClr val="accent1"/>
                </a:solidFill>
              </a:rPr>
              <a:t>互联网金融的主要模式</a:t>
            </a:r>
            <a:endParaRPr>
              <a:solidFill>
                <a:schemeClr val="accent1"/>
              </a:solidFill>
            </a:endParaRPr>
          </a:p>
        </p:txBody>
      </p:sp>
      <p:grpSp>
        <p:nvGrpSpPr>
          <p:cNvPr id="2" name="组合 1"/>
          <p:cNvGrpSpPr/>
          <p:nvPr/>
        </p:nvGrpSpPr>
        <p:grpSpPr>
          <a:xfrm>
            <a:off x="2160905" y="2446655"/>
            <a:ext cx="7829550" cy="1850390"/>
            <a:chOff x="3403" y="3597"/>
            <a:chExt cx="12330" cy="2914"/>
          </a:xfrm>
        </p:grpSpPr>
        <p:sp>
          <p:nvSpPr>
            <p:cNvPr id="20" name="圆角矩形 19"/>
            <p:cNvSpPr/>
            <p:nvPr>
              <p:custDataLst>
                <p:tags r:id="rId1"/>
              </p:custDataLst>
            </p:nvPr>
          </p:nvSpPr>
          <p:spPr>
            <a:xfrm rot="2702816">
              <a:off x="3403" y="3597"/>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6" name="任意多边形 25"/>
            <p:cNvSpPr/>
            <p:nvPr>
              <p:custDataLst>
                <p:tags r:id="rId2"/>
              </p:custDataLst>
            </p:nvPr>
          </p:nvSpPr>
          <p:spPr>
            <a:xfrm rot="2702816">
              <a:off x="3567" y="3760"/>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bg2">
                <a:lumMod val="2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custDataLst>
                <p:tags r:id="rId3"/>
              </p:custDataLst>
            </p:nvPr>
          </p:nvSpPr>
          <p:spPr>
            <a:xfrm>
              <a:off x="5293" y="4619"/>
              <a:ext cx="996" cy="871"/>
            </a:xfrm>
            <a:prstGeom prst="rect">
              <a:avLst/>
            </a:prstGeom>
            <a:noFill/>
          </p:spPr>
          <p:txBody>
            <a:bodyPr wrap="square" lIns="90000" tIns="46800" rIns="90000" bIns="46800"/>
            <a:p>
              <a:pPr>
                <a:lnSpc>
                  <a:spcPct val="100000"/>
                </a:lnSpc>
              </a:pPr>
              <a:r>
                <a:rPr lang="en-US" sz="2800" b="1" spc="150" dirty="0">
                  <a:solidFill>
                    <a:sysClr val="window" lastClr="FFFFFF"/>
                  </a:solidFill>
                  <a:latin typeface="DINPro-Black" panose="02000503030000020004" charset="0"/>
                  <a:ea typeface="微软雅黑" panose="020B0503020204020204" charset="-122"/>
                  <a:cs typeface="DINPro-Black" panose="02000503030000020004" charset="0"/>
                  <a:sym typeface="Arial" panose="020B0604020202020204" pitchFamily="34" charset="0"/>
                </a:rPr>
                <a:t>04</a:t>
              </a:r>
              <a:endParaRPr lang="en-US" sz="2800" b="1" spc="150" dirty="0">
                <a:solidFill>
                  <a:sysClr val="window" lastClr="FFFFFF"/>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21" name="圆角矩形 20"/>
            <p:cNvSpPr/>
            <p:nvPr>
              <p:custDataLst>
                <p:tags r:id="rId4"/>
              </p:custDataLst>
            </p:nvPr>
          </p:nvSpPr>
          <p:spPr>
            <a:xfrm rot="2702816">
              <a:off x="8143" y="3597"/>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7" name="任意多边形 16"/>
            <p:cNvSpPr/>
            <p:nvPr>
              <p:custDataLst>
                <p:tags r:id="rId5"/>
              </p:custDataLst>
            </p:nvPr>
          </p:nvSpPr>
          <p:spPr>
            <a:xfrm rot="2702816">
              <a:off x="8307" y="3760"/>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custDataLst>
                <p:tags r:id="rId6"/>
              </p:custDataLst>
            </p:nvPr>
          </p:nvSpPr>
          <p:spPr>
            <a:xfrm>
              <a:off x="10015" y="4619"/>
              <a:ext cx="996" cy="871"/>
            </a:xfrm>
            <a:prstGeom prst="rect">
              <a:avLst/>
            </a:prstGeom>
            <a:noFill/>
          </p:spPr>
          <p:txBody>
            <a:bodyPr wrap="square" lIns="90000" tIns="46800" rIns="90000" bIns="46800"/>
            <a:p>
              <a:pPr>
                <a:lnSpc>
                  <a:spcPct val="100000"/>
                </a:lnSpc>
              </a:pPr>
              <a:r>
                <a:rPr lang="en-US" sz="2800" b="1" spc="150" dirty="0">
                  <a:solidFill>
                    <a:sysClr val="window" lastClr="FFFFFF"/>
                  </a:solidFill>
                  <a:latin typeface="DINPro-Black" panose="02000503030000020004" charset="0"/>
                  <a:ea typeface="微软雅黑" panose="020B0503020204020204" charset="-122"/>
                  <a:cs typeface="DINPro-Black" panose="02000503030000020004" charset="0"/>
                  <a:sym typeface="Arial" panose="020B0604020202020204" pitchFamily="34" charset="0"/>
                </a:rPr>
                <a:t>05</a:t>
              </a:r>
              <a:endParaRPr lang="en-US" sz="2800" b="1" spc="150" dirty="0">
                <a:solidFill>
                  <a:sysClr val="window" lastClr="FFFFFF"/>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sp>
          <p:nvSpPr>
            <p:cNvPr id="24" name="圆角矩形 23"/>
            <p:cNvSpPr/>
            <p:nvPr>
              <p:custDataLst>
                <p:tags r:id="rId7"/>
              </p:custDataLst>
            </p:nvPr>
          </p:nvSpPr>
          <p:spPr>
            <a:xfrm rot="2702816">
              <a:off x="12819" y="3597"/>
              <a:ext cx="2915" cy="2915"/>
            </a:xfrm>
            <a:prstGeom prst="roundRect">
              <a:avLst/>
            </a:prstGeom>
            <a:noFill/>
            <a:ln w="3175">
              <a:solidFill>
                <a:schemeClr val="accent5"/>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0" name="任意多边形 29"/>
            <p:cNvSpPr/>
            <p:nvPr>
              <p:custDataLst>
                <p:tags r:id="rId8"/>
              </p:custDataLst>
            </p:nvPr>
          </p:nvSpPr>
          <p:spPr>
            <a:xfrm rot="2702816">
              <a:off x="12981" y="3760"/>
              <a:ext cx="2587" cy="2587"/>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526580"/>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5" name="文本框 24"/>
            <p:cNvSpPr txBox="1"/>
            <p:nvPr>
              <p:custDataLst>
                <p:tags r:id="rId9"/>
              </p:custDataLst>
            </p:nvPr>
          </p:nvSpPr>
          <p:spPr>
            <a:xfrm>
              <a:off x="14692" y="4619"/>
              <a:ext cx="996" cy="871"/>
            </a:xfrm>
            <a:prstGeom prst="rect">
              <a:avLst/>
            </a:prstGeom>
            <a:noFill/>
          </p:spPr>
          <p:txBody>
            <a:bodyPr wrap="square" lIns="90000" tIns="46800" rIns="90000" bIns="46800"/>
            <a:p>
              <a:pPr>
                <a:lnSpc>
                  <a:spcPct val="100000"/>
                </a:lnSpc>
              </a:pPr>
              <a:r>
                <a:rPr lang="en-US" sz="2800" b="1" spc="150" dirty="0">
                  <a:solidFill>
                    <a:sysClr val="window" lastClr="FFFFFF"/>
                  </a:solidFill>
                  <a:latin typeface="DINPro-Black" panose="02000503030000020004" charset="0"/>
                  <a:ea typeface="微软雅黑" panose="020B0503020204020204" charset="-122"/>
                  <a:cs typeface="DINPro-Black" panose="02000503030000020004" charset="0"/>
                  <a:sym typeface="Arial" panose="020B0604020202020204" pitchFamily="34" charset="0"/>
                </a:rPr>
                <a:t>06</a:t>
              </a:r>
              <a:endParaRPr lang="en-US" sz="2800" b="1" spc="150" dirty="0">
                <a:solidFill>
                  <a:sysClr val="window" lastClr="FFFFFF"/>
                </a:solidFill>
                <a:latin typeface="DINPro-Black" panose="02000503030000020004" charset="0"/>
                <a:ea typeface="微软雅黑" panose="020B0503020204020204" charset="-122"/>
                <a:cs typeface="DINPro-Black" panose="02000503030000020004" charset="0"/>
                <a:sym typeface="Arial" panose="020B0604020202020204" pitchFamily="34" charset="0"/>
              </a:endParaRPr>
            </a:p>
          </p:txBody>
        </p:sp>
      </p:grpSp>
      <p:sp>
        <p:nvSpPr>
          <p:cNvPr id="54" name="TextBox 6"/>
          <p:cNvSpPr txBox="1"/>
          <p:nvPr>
            <p:custDataLst>
              <p:tags r:id="rId10"/>
            </p:custDataLst>
          </p:nvPr>
        </p:nvSpPr>
        <p:spPr>
          <a:xfrm>
            <a:off x="1944370" y="4782820"/>
            <a:ext cx="2223770" cy="460375"/>
          </a:xfrm>
          <a:prstGeom prst="rect">
            <a:avLst/>
          </a:prstGeom>
          <a:noFill/>
        </p:spPr>
        <p:txBody>
          <a:bodyPr wrap="square" rtlCol="0">
            <a:spAutoFit/>
          </a:bodyPr>
          <a:p>
            <a:pPr indent="0" algn="ctr" fontAlgn="auto">
              <a:lnSpc>
                <a:spcPct val="100000"/>
              </a:lnSpc>
            </a:pPr>
            <a:r>
              <a:rPr lang="zh-CN" altLang="zh-CN" sz="2400" kern="100" dirty="0">
                <a:solidFill>
                  <a:schemeClr val="dk1"/>
                </a:solidFill>
                <a:latin typeface="微软雅黑" panose="020B0503020204020204" charset="-122"/>
                <a:ea typeface="微软雅黑" panose="020B0503020204020204" charset="-122"/>
                <a:cs typeface="Times New Roman" panose="02020603050405020304" pitchFamily="18" charset="0"/>
              </a:rPr>
              <a:t>互联网基金</a:t>
            </a:r>
            <a:endParaRPr lang="zh-CN" altLang="zh-CN" sz="24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5" name="TextBox 6"/>
          <p:cNvSpPr txBox="1"/>
          <p:nvPr>
            <p:custDataLst>
              <p:tags r:id="rId11"/>
            </p:custDataLst>
          </p:nvPr>
        </p:nvSpPr>
        <p:spPr>
          <a:xfrm>
            <a:off x="4984750" y="4782820"/>
            <a:ext cx="2223770" cy="460375"/>
          </a:xfrm>
          <a:prstGeom prst="rect">
            <a:avLst/>
          </a:prstGeom>
          <a:noFill/>
        </p:spPr>
        <p:txBody>
          <a:bodyPr wrap="square" rtlCol="0">
            <a:spAutoFit/>
          </a:bodyPr>
          <a:p>
            <a:pPr indent="0" algn="ctr" fontAlgn="auto">
              <a:lnSpc>
                <a:spcPct val="100000"/>
              </a:lnSpc>
            </a:pPr>
            <a:r>
              <a:rPr lang="zh-CN" altLang="zh-CN" sz="2400" kern="100" dirty="0">
                <a:solidFill>
                  <a:schemeClr val="dk1"/>
                </a:solidFill>
                <a:latin typeface="微软雅黑" panose="020B0503020204020204" charset="-122"/>
                <a:ea typeface="微软雅黑" panose="020B0503020204020204" charset="-122"/>
                <a:cs typeface="Times New Roman" panose="02020603050405020304" pitchFamily="18" charset="0"/>
              </a:rPr>
              <a:t>互联网保险</a:t>
            </a:r>
            <a:endParaRPr lang="zh-CN" altLang="zh-CN" sz="24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6" name="TextBox 6"/>
          <p:cNvSpPr txBox="1"/>
          <p:nvPr>
            <p:custDataLst>
              <p:tags r:id="rId12"/>
            </p:custDataLst>
          </p:nvPr>
        </p:nvSpPr>
        <p:spPr>
          <a:xfrm>
            <a:off x="7856220" y="4782820"/>
            <a:ext cx="2415540" cy="460375"/>
          </a:xfrm>
          <a:prstGeom prst="rect">
            <a:avLst/>
          </a:prstGeom>
          <a:noFill/>
        </p:spPr>
        <p:txBody>
          <a:bodyPr wrap="square" rtlCol="0">
            <a:spAutoFit/>
          </a:bodyPr>
          <a:p>
            <a:pPr indent="0" algn="ctr" fontAlgn="auto">
              <a:lnSpc>
                <a:spcPct val="100000"/>
              </a:lnSpc>
            </a:pPr>
            <a:r>
              <a:rPr lang="zh-CN" altLang="zh-CN" sz="2400" kern="100" dirty="0">
                <a:solidFill>
                  <a:schemeClr val="dk1"/>
                </a:solidFill>
                <a:latin typeface="微软雅黑" panose="020B0503020204020204" charset="-122"/>
                <a:ea typeface="微软雅黑" panose="020B0503020204020204" charset="-122"/>
                <a:cs typeface="Times New Roman" panose="02020603050405020304" pitchFamily="18" charset="0"/>
              </a:rPr>
              <a:t>互联网消费金融</a:t>
            </a:r>
            <a:endParaRPr lang="zh-CN" altLang="zh-CN" sz="24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ppt_x"/>
                                          </p:val>
                                        </p:tav>
                                        <p:tav tm="100000">
                                          <p:val>
                                            <p:strVal val="#ppt_x"/>
                                          </p:val>
                                        </p:tav>
                                      </p:tavLst>
                                    </p:anim>
                                    <p:anim calcmode="lin" valueType="num">
                                      <p:cBhvr additive="base">
                                        <p:cTn id="17" dur="500" fill="hold"/>
                                        <p:tgtEl>
                                          <p:spTgt spid="5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custDataLst>
              <p:tags r:id="rId1"/>
            </p:custDataLst>
          </p:nvPr>
        </p:nvSpPr>
        <p:spPr>
          <a:xfrm>
            <a:off x="956945" y="1799590"/>
            <a:ext cx="10278110" cy="10083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标题 5"/>
          <p:cNvSpPr>
            <a:spLocks noGrp="1"/>
          </p:cNvSpPr>
          <p:nvPr>
            <p:ph type="title"/>
          </p:nvPr>
        </p:nvSpPr>
        <p:spPr/>
        <p:txBody>
          <a:bodyPr/>
          <a:p>
            <a:r>
              <a:rPr>
                <a:solidFill>
                  <a:schemeClr val="accent1"/>
                </a:solidFill>
              </a:rPr>
              <a:t>二、互联网金融的主要模式</a:t>
            </a:r>
            <a:endParaRPr>
              <a:solidFill>
                <a:schemeClr val="accent1"/>
              </a:solidFill>
            </a:endParaRPr>
          </a:p>
        </p:txBody>
      </p:sp>
      <p:sp>
        <p:nvSpPr>
          <p:cNvPr id="35" name="TextBox 6"/>
          <p:cNvSpPr txBox="1"/>
          <p:nvPr>
            <p:custDataLst>
              <p:tags r:id="rId2"/>
            </p:custDataLst>
          </p:nvPr>
        </p:nvSpPr>
        <p:spPr>
          <a:xfrm>
            <a:off x="1186180" y="1898650"/>
            <a:ext cx="9790430" cy="810260"/>
          </a:xfrm>
          <a:prstGeom prst="rect">
            <a:avLst/>
          </a:prstGeom>
          <a:noFill/>
        </p:spPr>
        <p:txBody>
          <a:bodyPr wrap="square" rtlCol="0">
            <a:spAutoFit/>
          </a:bodyPr>
          <a:p>
            <a:pPr indent="457200" algn="just" fontAlgn="auto">
              <a:lnSpc>
                <a:spcPct val="13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互联网基金是指基金销售机构利用互联网媒介，实现直接服务投资客户，与客户直接交易，从而绕开了利用银行作为销售中介机构的传统渠道，是对传统理财的延伸和补充。</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39" name="组合 38"/>
          <p:cNvGrpSpPr/>
          <p:nvPr/>
        </p:nvGrpSpPr>
        <p:grpSpPr>
          <a:xfrm>
            <a:off x="634365" y="887095"/>
            <a:ext cx="2710330" cy="473075"/>
            <a:chOff x="2347" y="2773"/>
            <a:chExt cx="4278"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086"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28092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（四）互联网基金</a:t>
            </a:r>
            <a:endParaRPr lang="zh-CN" altLang="en-US" sz="1800" b="1" dirty="0">
              <a:solidFill>
                <a:schemeClr val="bg1"/>
              </a:solidFill>
              <a:latin typeface="微软雅黑" panose="020B0503020204020204" charset="-122"/>
              <a:ea typeface="微软雅黑" panose="020B0503020204020204" charset="-122"/>
              <a:sym typeface="+mn-ea"/>
            </a:endParaRPr>
          </a:p>
        </p:txBody>
      </p:sp>
      <p:pic>
        <p:nvPicPr>
          <p:cNvPr id="113" name="图片 112"/>
          <p:cNvPicPr/>
          <p:nvPr/>
        </p:nvPicPr>
        <p:blipFill>
          <a:blip r:embed="rId3"/>
          <a:stretch>
            <a:fillRect/>
          </a:stretch>
        </p:blipFill>
        <p:spPr>
          <a:xfrm>
            <a:off x="7192962" y="3571240"/>
            <a:ext cx="4743450" cy="3175000"/>
          </a:xfrm>
          <a:prstGeom prst="rect">
            <a:avLst/>
          </a:prstGeom>
          <a:noFill/>
          <a:ln w="9525">
            <a:noFill/>
          </a:ln>
        </p:spPr>
      </p:pic>
      <p:sp>
        <p:nvSpPr>
          <p:cNvPr id="2" name="TextBox 6"/>
          <p:cNvSpPr txBox="1"/>
          <p:nvPr>
            <p:custDataLst>
              <p:tags r:id="rId4"/>
            </p:custDataLst>
          </p:nvPr>
        </p:nvSpPr>
        <p:spPr>
          <a:xfrm>
            <a:off x="957580" y="2962910"/>
            <a:ext cx="10276840" cy="92202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传统基金销售机构主要通过银行柜台这个渠道，其主要原因是投资顾客缺少理财知识和技能，大部分都属于风险厌恶型，因此，认为从银行购买的理财产品更具有安全性和收益稳定性的特点。</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0" name="TextBox 6"/>
          <p:cNvSpPr txBox="1"/>
          <p:nvPr>
            <p:custDataLst>
              <p:tags r:id="rId5"/>
            </p:custDataLst>
          </p:nvPr>
        </p:nvSpPr>
        <p:spPr>
          <a:xfrm>
            <a:off x="956945" y="4098925"/>
            <a:ext cx="6005195" cy="216852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近年来，随着财商教育在成人技能培训中的兴起，“韭零后”具备了基本的理财知识和技能和财商指导，这种“新基民”更渴望通过自己的能力进行日常，因此互联网基金销售渠道的正在被越来越多的年轻人说追捧。比例东方财富网、天天基金网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5">
                                            <p:txEl>
                                              <p:pRg st="0" end="0"/>
                                            </p:txEl>
                                          </p:spTgt>
                                        </p:tgtEl>
                                        <p:attrNameLst>
                                          <p:attrName>style.visibility</p:attrName>
                                        </p:attrNameLst>
                                      </p:cBhvr>
                                      <p:to>
                                        <p:strVal val="visible"/>
                                      </p:to>
                                    </p:set>
                                    <p:animEffect transition="in" filter="fade">
                                      <p:cBhvr>
                                        <p:cTn id="14" dur="500"/>
                                        <p:tgtEl>
                                          <p:spTgt spid="35">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ppt_y</p:attrName>
                                        </p:attrNameLst>
                                      </p:cBhvr>
                                      <p:tavLst>
                                        <p:tav tm="0">
                                          <p:val>
                                            <p:strVal val="#ppt_y+#ppt_h*1.125000"/>
                                          </p:val>
                                        </p:tav>
                                        <p:tav tm="100000">
                                          <p:val>
                                            <p:strVal val="#ppt_y"/>
                                          </p:val>
                                        </p:tav>
                                      </p:tavLst>
                                    </p:anim>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P spid="2" grpId="0"/>
      <p:bldP spid="42" grpId="0"/>
      <p:bldP spid="9" grpId="0" bldLvl="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a:solidFill>
                  <a:schemeClr val="accent1"/>
                </a:solidFill>
              </a:rPr>
              <a:t>二、互联网金融的主要模式</a:t>
            </a:r>
            <a:endParaRPr>
              <a:solidFill>
                <a:schemeClr val="accent1"/>
              </a:solidFill>
            </a:endParaRPr>
          </a:p>
        </p:txBody>
      </p:sp>
      <p:grpSp>
        <p:nvGrpSpPr>
          <p:cNvPr id="39" name="组合 38"/>
          <p:cNvGrpSpPr/>
          <p:nvPr/>
        </p:nvGrpSpPr>
        <p:grpSpPr>
          <a:xfrm>
            <a:off x="634365" y="887095"/>
            <a:ext cx="2710330" cy="473075"/>
            <a:chOff x="2347" y="2773"/>
            <a:chExt cx="4278"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086"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28092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（五）互联网保险</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1"/>
            </p:custDataLst>
          </p:nvPr>
        </p:nvSpPr>
        <p:spPr>
          <a:xfrm>
            <a:off x="5737225" y="3180715"/>
            <a:ext cx="5229225" cy="239966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保险公司利用互联网媒介和技术，一方面扩展了销售渠道，将销售渠道由线下扩展到线上，提高了受众，减少了销售成本。另一方面能够根据海量的用户数据分析，开发出新的保险产品类型。满足客户的潜在需求。</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14" name="图片 113"/>
          <p:cNvPicPr/>
          <p:nvPr/>
        </p:nvPicPr>
        <p:blipFill>
          <a:blip r:embed="rId2"/>
          <a:stretch>
            <a:fillRect/>
          </a:stretch>
        </p:blipFill>
        <p:spPr>
          <a:xfrm>
            <a:off x="1111250" y="3055620"/>
            <a:ext cx="4354195" cy="2649855"/>
          </a:xfrm>
          <a:prstGeom prst="rect">
            <a:avLst/>
          </a:prstGeom>
          <a:noFill/>
          <a:ln w="9525">
            <a:noFill/>
          </a:ln>
        </p:spPr>
      </p:pic>
      <p:sp>
        <p:nvSpPr>
          <p:cNvPr id="43" name="矩形 42"/>
          <p:cNvSpPr/>
          <p:nvPr>
            <p:custDataLst>
              <p:tags r:id="rId3"/>
            </p:custDataLst>
          </p:nvPr>
        </p:nvSpPr>
        <p:spPr>
          <a:xfrm>
            <a:off x="956945" y="1799590"/>
            <a:ext cx="10278110" cy="7004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45" name="TextBox 6"/>
          <p:cNvSpPr txBox="1"/>
          <p:nvPr>
            <p:custDataLst>
              <p:tags r:id="rId4"/>
            </p:custDataLst>
          </p:nvPr>
        </p:nvSpPr>
        <p:spPr>
          <a:xfrm>
            <a:off x="1391285" y="1897380"/>
            <a:ext cx="9408795" cy="491490"/>
          </a:xfrm>
          <a:prstGeom prst="rect">
            <a:avLst/>
          </a:prstGeom>
          <a:noFill/>
        </p:spPr>
        <p:txBody>
          <a:bodyPr wrap="square" rtlCol="0">
            <a:spAutoFit/>
          </a:bodyPr>
          <a:p>
            <a:pPr>
              <a:lnSpc>
                <a:spcPct val="130000"/>
              </a:lnSpc>
              <a:spcBef>
                <a:spcPts val="0"/>
              </a:spcBef>
              <a:spcAft>
                <a:spcPts val="0"/>
              </a:spcAf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互联网保险是指保险机构利用互联网、移动终端等渠道开展保险业务。</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p:tgtEl>
                                          <p:spTgt spid="45"/>
                                        </p:tgtEl>
                                        <p:attrNameLst>
                                          <p:attrName>ppt_y</p:attrName>
                                        </p:attrNameLst>
                                      </p:cBhvr>
                                      <p:tavLst>
                                        <p:tav tm="0">
                                          <p:val>
                                            <p:strVal val="#ppt_y+#ppt_h*1.125000"/>
                                          </p:val>
                                        </p:tav>
                                        <p:tav tm="100000">
                                          <p:val>
                                            <p:strVal val="#ppt_y"/>
                                          </p:val>
                                        </p:tav>
                                      </p:tavLst>
                                    </p:anim>
                                    <p:animEffect transition="in" filter="wipe(up)">
                                      <p:cBhvr>
                                        <p:cTn id="16" dur="500"/>
                                        <p:tgtEl>
                                          <p:spTgt spid="4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14" presetClass="entr" presetSubtype="1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randombar(horizontal)">
                                      <p:cBhvr>
                                        <p:cTn id="2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bldLvl="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对象 2"/>
          <p:cNvGraphicFramePr/>
          <p:nvPr/>
        </p:nvGraphicFramePr>
        <p:xfrm>
          <a:off x="6768465" y="1559560"/>
          <a:ext cx="4724400" cy="4724400"/>
        </p:xfrm>
        <a:graphic>
          <a:graphicData uri="http://schemas.openxmlformats.org/presentationml/2006/ole">
            <mc:AlternateContent xmlns:mc="http://schemas.openxmlformats.org/markup-compatibility/2006">
              <mc:Choice xmlns:v="urn:schemas-microsoft-com:vml" Requires="v">
                <p:oleObj spid="_x0000_s4" name="" r:id="rId1" imgW="12814300" imgH="12814300" progId="Photoshop.Image.18">
                  <p:embed/>
                </p:oleObj>
              </mc:Choice>
              <mc:Fallback>
                <p:oleObj name="" r:id="rId1" imgW="12814300" imgH="12814300" progId="Photoshop.Image.18">
                  <p:embed/>
                  <p:pic>
                    <p:nvPicPr>
                      <p:cNvPr id="0" name="图片 3"/>
                      <p:cNvPicPr/>
                      <p:nvPr/>
                    </p:nvPicPr>
                    <p:blipFill>
                      <a:blip r:embed="rId2"/>
                      <a:stretch>
                        <a:fillRect/>
                      </a:stretch>
                    </p:blipFill>
                    <p:spPr>
                      <a:xfrm>
                        <a:off x="6768465" y="1559560"/>
                        <a:ext cx="4724400" cy="4724400"/>
                      </a:xfrm>
                      <a:prstGeom prst="rect">
                        <a:avLst/>
                      </a:prstGeom>
                    </p:spPr>
                  </p:pic>
                </p:oleObj>
              </mc:Fallback>
            </mc:AlternateContent>
          </a:graphicData>
        </a:graphic>
      </p:graphicFrame>
      <p:sp>
        <p:nvSpPr>
          <p:cNvPr id="6" name="标题 5"/>
          <p:cNvSpPr>
            <a:spLocks noGrp="1"/>
          </p:cNvSpPr>
          <p:nvPr>
            <p:ph type="title"/>
          </p:nvPr>
        </p:nvSpPr>
        <p:spPr/>
        <p:txBody>
          <a:bodyPr/>
          <a:p>
            <a:r>
              <a:rPr>
                <a:solidFill>
                  <a:schemeClr val="accent1"/>
                </a:solidFill>
              </a:rPr>
              <a:t>二、互联网金融的主要模式</a:t>
            </a:r>
            <a:endParaRPr>
              <a:solidFill>
                <a:schemeClr val="accent1"/>
              </a:solidFill>
            </a:endParaRPr>
          </a:p>
        </p:txBody>
      </p:sp>
      <p:grpSp>
        <p:nvGrpSpPr>
          <p:cNvPr id="39" name="组合 38"/>
          <p:cNvGrpSpPr/>
          <p:nvPr/>
        </p:nvGrpSpPr>
        <p:grpSpPr>
          <a:xfrm>
            <a:off x="634365" y="887095"/>
            <a:ext cx="3092361" cy="473075"/>
            <a:chOff x="2347" y="2773"/>
            <a:chExt cx="4881"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689"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56984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（六）互联网消费金融</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3"/>
            </p:custDataLst>
          </p:nvPr>
        </p:nvSpPr>
        <p:spPr>
          <a:xfrm>
            <a:off x="1205230" y="1837690"/>
            <a:ext cx="5229225" cy="437451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从中国改革开放至今，中国经济持续40年增长，由人均不足1000元到人均1万美金，成为世界第二大经济体，中国人民的消费水平也随之升级。</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消费观念的改变，信用消费、超强消费的消费需求逐渐被大家认可。同时伴随着电子商务的发展、支付宝等第三方支付的产生，在硬件、信用和思想上都促进了互联网消费金融的产生。</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矩形 42"/>
          <p:cNvSpPr/>
          <p:nvPr>
            <p:custDataLst>
              <p:tags r:id="rId1"/>
            </p:custDataLst>
          </p:nvPr>
        </p:nvSpPr>
        <p:spPr>
          <a:xfrm>
            <a:off x="956945" y="1918335"/>
            <a:ext cx="10278110" cy="21412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pic>
        <p:nvPicPr>
          <p:cNvPr id="116" name="图片 115"/>
          <p:cNvPicPr/>
          <p:nvPr/>
        </p:nvPicPr>
        <p:blipFill>
          <a:blip r:embed="rId2"/>
          <a:srcRect t="17167" b="30704"/>
          <a:stretch>
            <a:fillRect/>
          </a:stretch>
        </p:blipFill>
        <p:spPr>
          <a:xfrm>
            <a:off x="1710055" y="1610360"/>
            <a:ext cx="8876665" cy="2734945"/>
          </a:xfrm>
          <a:prstGeom prst="rect">
            <a:avLst/>
          </a:prstGeom>
          <a:noFill/>
          <a:ln w="9525">
            <a:noFill/>
          </a:ln>
        </p:spPr>
      </p:pic>
      <p:sp>
        <p:nvSpPr>
          <p:cNvPr id="6" name="标题 5"/>
          <p:cNvSpPr>
            <a:spLocks noGrp="1"/>
          </p:cNvSpPr>
          <p:nvPr>
            <p:ph type="title"/>
          </p:nvPr>
        </p:nvSpPr>
        <p:spPr/>
        <p:txBody>
          <a:bodyPr/>
          <a:p>
            <a:r>
              <a:rPr>
                <a:solidFill>
                  <a:schemeClr val="accent1"/>
                </a:solidFill>
              </a:rPr>
              <a:t>二、互联网金融的主要模式</a:t>
            </a:r>
            <a:endParaRPr>
              <a:solidFill>
                <a:schemeClr val="accent1"/>
              </a:solidFill>
            </a:endParaRPr>
          </a:p>
        </p:txBody>
      </p:sp>
      <p:grpSp>
        <p:nvGrpSpPr>
          <p:cNvPr id="39" name="组合 38"/>
          <p:cNvGrpSpPr/>
          <p:nvPr/>
        </p:nvGrpSpPr>
        <p:grpSpPr>
          <a:xfrm>
            <a:off x="634365" y="887095"/>
            <a:ext cx="3092361" cy="473075"/>
            <a:chOff x="2347" y="2773"/>
            <a:chExt cx="4881"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689"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56984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（六）互联网消费金融</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3"/>
            </p:custDataLst>
          </p:nvPr>
        </p:nvSpPr>
        <p:spPr>
          <a:xfrm>
            <a:off x="889000" y="4439920"/>
            <a:ext cx="10518140" cy="206629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互联网消费金融是指为满足个人或家庭对最终商品和服务的消费需求，通过互联网信息通信技术与媒介所提供的金融服务。</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消费范围主要是日常消费贷款、具有金额小、期限短，纯信用贷款等特点。例如我们耳熟能详的蚂蚁花呗、京东白条等。</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barn(outVertical)">
                                      <p:cBhvr>
                                        <p:cTn id="14" dur="500"/>
                                        <p:tgtEl>
                                          <p:spTgt spid="43"/>
                                        </p:tgtEl>
                                      </p:cBhvr>
                                    </p:animEffect>
                                  </p:childTnLst>
                                </p:cTn>
                              </p:par>
                              <p:par>
                                <p:cTn id="15" presetID="16" presetClass="entr" presetSubtype="37"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barn(outVertical)">
                                      <p:cBhvr>
                                        <p:cTn id="17" dur="500"/>
                                        <p:tgtEl>
                                          <p:spTgt spid="116"/>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2" grpId="0"/>
      <p:bldP spid="4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1353" y="600"/>
            <a:ext cx="6879636" cy="6879636"/>
          </a:xfrm>
          <a:prstGeom prst="rtTriangle">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3" name="任意多边形 2"/>
          <p:cNvSpPr/>
          <p:nvPr>
            <p:custDataLst>
              <p:tags r:id="rId2"/>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6" name="文本框 5"/>
          <p:cNvSpPr txBox="1"/>
          <p:nvPr/>
        </p:nvSpPr>
        <p:spPr>
          <a:xfrm>
            <a:off x="5423783" y="2272061"/>
            <a:ext cx="6229850" cy="2306955"/>
          </a:xfrm>
          <a:prstGeom prst="rect">
            <a:avLst/>
          </a:prstGeom>
          <a:noFill/>
        </p:spPr>
        <p:txBody>
          <a:bodyPr wrap="square" rtlCol="0">
            <a:spAutoFit/>
          </a:bodyPr>
          <a:lstStyle/>
          <a:p>
            <a:pPr algn="ctr"/>
            <a:r>
              <a:rPr kumimoji="1" lang="zh-CN" altLang="en-US" sz="7200" b="1" dirty="0" smtClean="0">
                <a:solidFill>
                  <a:prstClr val="white">
                    <a:lumMod val="50000"/>
                  </a:prstClr>
                </a:solidFill>
                <a:cs typeface="+mn-ea"/>
                <a:sym typeface="+mn-lt"/>
              </a:rPr>
              <a:t>感谢观看 </a:t>
            </a:r>
            <a:r>
              <a:rPr kumimoji="1" lang="en-US" altLang="zh-CN" sz="7200" b="1" dirty="0" smtClean="0">
                <a:solidFill>
                  <a:prstClr val="white">
                    <a:lumMod val="50000"/>
                  </a:prstClr>
                </a:solidFill>
                <a:cs typeface="+mn-ea"/>
                <a:sym typeface="+mn-lt"/>
              </a:rPr>
              <a:t>THANK YOU!</a:t>
            </a:r>
            <a:endParaRPr kumimoji="1" lang="en-US" altLang="zh-CN" sz="7200" b="1" dirty="0" smtClean="0">
              <a:solidFill>
                <a:prstClr val="white">
                  <a:lumMod val="50000"/>
                </a:prstClr>
              </a:solidFill>
              <a:cs typeface="+mn-ea"/>
              <a:sym typeface="+mn-lt"/>
            </a:endParaRPr>
          </a:p>
        </p:txBody>
      </p:sp>
      <p:sp>
        <p:nvSpPr>
          <p:cNvPr id="9" name="文本框 8"/>
          <p:cNvSpPr txBox="1"/>
          <p:nvPr/>
        </p:nvSpPr>
        <p:spPr>
          <a:xfrm rot="2648766">
            <a:off x="963533" y="1860942"/>
            <a:ext cx="4992812" cy="748030"/>
          </a:xfrm>
          <a:prstGeom prst="rect">
            <a:avLst/>
          </a:prstGeom>
          <a:noFill/>
        </p:spPr>
        <p:txBody>
          <a:bodyPr wrap="square" rtlCol="0">
            <a:spAutoFit/>
          </a:bodyPr>
          <a:lstStyle/>
          <a:p>
            <a:r>
              <a:rPr kumimoji="1" lang="en-US" altLang="zh-CN" sz="4265" dirty="0">
                <a:solidFill>
                  <a:schemeClr val="accent1"/>
                </a:solidFill>
                <a:latin typeface="Agency FB" panose="020B0503020202020204" pitchFamily="34" charset="0"/>
                <a:cs typeface="+mn-ea"/>
                <a:sym typeface="+mn-lt"/>
              </a:rPr>
              <a:t>BUSINESS POWERPOINT</a:t>
            </a:r>
            <a:endParaRPr kumimoji="1" lang="en-US" altLang="zh-CN" sz="4265" dirty="0">
              <a:solidFill>
                <a:schemeClr val="accent1"/>
              </a:solidFill>
              <a:latin typeface="Agency FB" panose="020B0503020202020204" pitchFamily="34" charset="0"/>
              <a:cs typeface="+mn-ea"/>
              <a:sym typeface="+mn-lt"/>
            </a:endParaRPr>
          </a:p>
        </p:txBody>
      </p:sp>
      <p:sp>
        <p:nvSpPr>
          <p:cNvPr id="12" name="直角三角形 11"/>
          <p:cNvSpPr/>
          <p:nvPr/>
        </p:nvSpPr>
        <p:spPr>
          <a:xfrm flipH="1">
            <a:off x="9655285" y="4597353"/>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DBEFF9">
                  <a:lumMod val="25000"/>
                </a:srgb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tags/tag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78812_3*m_h_i*1_1_2"/>
  <p:tag name="KSO_WM_TEMPLATE_CATEGORY" val="diagram"/>
  <p:tag name="KSO_WM_TEMPLATE_INDEX" val="2017881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78812_3*m_h_i*1_1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78812_3*m_h_i*1_2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78812_3*m_h_i*1_2_2"/>
  <p:tag name="KSO_WM_TEMPLATE_CATEGORY" val="diagram"/>
  <p:tag name="KSO_WM_TEMPLATE_INDEX" val="2017881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78812_3*m_h_i*1_2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78812_3*m_h_i*1_3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78812_3*m_h_i*1_3_2"/>
  <p:tag name="KSO_WM_TEMPLATE_CATEGORY" val="diagram"/>
  <p:tag name="KSO_WM_TEMPLATE_INDEX" val="2017881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78812_3*m_h_i*1_3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FILL_FORE_SCHEMECOLOR_INDEX_BRIGHTNESS" val="0"/>
  <p:tag name="KSO_WM_UNIT_FILL_FORE_SCHEMECOLOR_INDEX" val="16"/>
  <p:tag name="KSO_WM_UNIT_FILL_TYPE" val="1"/>
</p:tagLst>
</file>

<file path=ppt/tags/tag32.xml><?xml version="1.0" encoding="utf-8"?>
<p:tagLst xmlns:p="http://schemas.openxmlformats.org/presentationml/2006/main">
  <p:tag name="KSO_WPP_MARK_KEY" val="57138a13-9bc6-4851-88bf-48c9c80f2043"/>
  <p:tag name="COMMONDATA" val="eyJoZGlkIjoiOTRiYWY2ZDYxOTM2OTVmOTUwNjYxNzhkNWNmYTNiNjcifQ=="/>
</p:tagLst>
</file>

<file path=ppt/tags/tag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78812_3*m_h_i*1_1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7406D"/>
      </a:dk2>
      <a:lt2>
        <a:srgbClr val="DBEFF9"/>
      </a:lt2>
      <a:accent1>
        <a:srgbClr val="43536A"/>
      </a:accent1>
      <a:accent2>
        <a:srgbClr val="7F7F7F"/>
      </a:accent2>
      <a:accent3>
        <a:srgbClr val="43536A"/>
      </a:accent3>
      <a:accent4>
        <a:srgbClr val="7F7F7F"/>
      </a:accent4>
      <a:accent5>
        <a:srgbClr val="43536A"/>
      </a:accent5>
      <a:accent6>
        <a:srgbClr val="7F7F7F"/>
      </a:accent6>
      <a:hlink>
        <a:srgbClr val="F49100"/>
      </a:hlink>
      <a:folHlink>
        <a:srgbClr val="85DFD0"/>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835</Words>
  <Application>WPS 演示</Application>
  <PresentationFormat>全屏显示(16:9)</PresentationFormat>
  <Paragraphs>56</Paragraphs>
  <Slides>7</Slides>
  <Notes>16</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vt:i4>
      </vt:variant>
      <vt:variant>
        <vt:lpstr>幻灯片标题</vt:lpstr>
      </vt:variant>
      <vt:variant>
        <vt:i4>7</vt:i4>
      </vt:variant>
    </vt:vector>
  </HeadingPairs>
  <TitlesOfParts>
    <vt:vector size="25" baseType="lpstr">
      <vt:lpstr>Arial</vt:lpstr>
      <vt:lpstr>宋体</vt:lpstr>
      <vt:lpstr>Wingdings</vt:lpstr>
      <vt:lpstr>Calibri</vt:lpstr>
      <vt:lpstr>Agency FB</vt:lpstr>
      <vt:lpstr>Trebuchet MS</vt:lpstr>
      <vt:lpstr>方正正黑简体</vt:lpstr>
      <vt:lpstr>黑体</vt:lpstr>
      <vt:lpstr>Calibri</vt:lpstr>
      <vt:lpstr>微软雅黑</vt:lpstr>
      <vt:lpstr>DINPro-Black</vt:lpstr>
      <vt:lpstr>DejaVu Math TeX Gyre</vt:lpstr>
      <vt:lpstr>Times New Roman</vt:lpstr>
      <vt:lpstr>Arial Unicode MS</vt:lpstr>
      <vt:lpstr>等线</vt:lpstr>
      <vt:lpstr>第一PPT，www.1ppt.com</vt:lpstr>
      <vt:lpstr>1_第一PPT，www.1ppt.com</vt:lpstr>
      <vt:lpstr>Photoshop.Image.18</vt:lpstr>
      <vt:lpstr>PowerPoint 演示文稿</vt:lpstr>
      <vt:lpstr>二、互联网金融的主要模式</vt:lpstr>
      <vt:lpstr>二、互联网金融的主要模式</vt:lpstr>
      <vt:lpstr>二、互联网金融的主要模式</vt:lpstr>
      <vt:lpstr>二、互联网金融的主要模式</vt:lpstr>
      <vt:lpstr>二、互联网金融的主要模式</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dc:creator>
  <cp:keywords>www.1ppt.com</cp:keywords>
  <dc:description>www.1ppt.com</dc:description>
  <cp:lastModifiedBy>小刘</cp:lastModifiedBy>
  <cp:revision>519</cp:revision>
  <dcterms:created xsi:type="dcterms:W3CDTF">2017-03-04T06:55:00Z</dcterms:created>
  <dcterms:modified xsi:type="dcterms:W3CDTF">2023-06-08T03:31:40Z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F334001D49F041B3B4639410308846FE</vt:lpwstr>
  </property>
  <property fmtid="{D5CDD505-2E9C-101B-9397-08002B2CF9AE}" pid="3" name="KSOProductBuildVer">
    <vt:lpwstr>2052-11.1.0.14309</vt:lpwstr>
  </property>
</Properties>
</file>