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423" r:id="rId4"/>
    <p:sldId id="521" r:id="rId6"/>
    <p:sldId id="522" r:id="rId7"/>
    <p:sldId id="524" r:id="rId8"/>
    <p:sldId id="533" r:id="rId9"/>
    <p:sldId id="534" r:id="rId10"/>
    <p:sldId id="535" r:id="rId11"/>
    <p:sldId id="536" r:id="rId12"/>
    <p:sldId id="363" r:id="rId13"/>
  </p:sldIdLst>
  <p:sldSz cx="12192635" cy="6858000"/>
  <p:notesSz cx="6858000" cy="9144000"/>
  <p:custDataLst>
    <p:tags r:id="rId17"/>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6" userDrawn="1">
          <p15:clr>
            <a:srgbClr val="A4A3A4"/>
          </p15:clr>
        </p15:guide>
        <p15:guide id="2" pos="393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2B4663"/>
    <a:srgbClr val="61849B"/>
    <a:srgbClr val="526580"/>
    <a:srgbClr val="323F4B"/>
    <a:srgbClr val="00B6A5"/>
    <a:srgbClr val="43536A"/>
    <a:srgbClr val="F9FAFB"/>
    <a:srgbClr val="DBEFF9"/>
    <a:srgbClr val="5537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2" autoAdjust="0"/>
    <p:restoredTop sz="94662" autoAdjust="0"/>
  </p:normalViewPr>
  <p:slideViewPr>
    <p:cSldViewPr snapToGrid="0">
      <p:cViewPr>
        <p:scale>
          <a:sx n="66" d="100"/>
          <a:sy n="66" d="100"/>
        </p:scale>
        <p:origin x="-432" y="-1626"/>
      </p:cViewPr>
      <p:guideLst>
        <p:guide orient="horz" pos="2126"/>
        <p:guide pos="3934"/>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7" Type="http://schemas.openxmlformats.org/officeDocument/2006/relationships/tags" Target="tags/tag43.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smtClean="0"/>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smtClean="0"/>
              <a:t>单击此处编辑母版标题样式</a:t>
            </a:r>
            <a:endParaRPr lang="zh-CN" altLang="en-US" dirty="0" smtClean="0"/>
          </a:p>
        </p:txBody>
      </p:sp>
    </p:spTree>
  </p:cSld>
  <p:clrMapOvr>
    <a:masterClrMapping/>
  </p:clrMapOvr>
  <p:transition spd="med" advClick="0" advTm="0">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smtClean="0"/>
              <a:t>单击此处编辑母版标题样式</a:t>
            </a:r>
            <a:endParaRPr lang="zh-CN" altLang="en-US" dirty="0" smtClean="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smtClean="0"/>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smtClean="0"/>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smtClean="0"/>
              <a:t>编辑母版文本样式</a:t>
            </a:r>
            <a:endParaRPr lang="zh-CN" altLang="en-US" smtClean="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smtClean="0"/>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smtClean="0"/>
              <a:t>编辑母版文本样式</a:t>
            </a:r>
            <a:endParaRPr lang="zh-CN" altLang="en-US" smtClean="0"/>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smtClean="0"/>
              <a:t>编辑母版文本样式</a:t>
            </a:r>
            <a:endParaRPr lang="zh-CN" altLang="en-US" smtClean="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smtClean="0"/>
              <a:t>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5.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image" Target="../media/image4.jpeg"/><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s>
</file>

<file path=ppt/slides/_rels/slide4.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15.xml"/><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s>
</file>

<file path=ppt/slides/_rels/slide5.xml.rels><?xml version="1.0" encoding="UTF-8" standalone="yes"?>
<Relationships xmlns="http://schemas.openxmlformats.org/package/2006/relationships"><Relationship Id="rId9" Type="http://schemas.openxmlformats.org/officeDocument/2006/relationships/tags" Target="../tags/tag24.xml"/><Relationship Id="rId8" Type="http://schemas.openxmlformats.org/officeDocument/2006/relationships/tags" Target="../tags/tag23.xml"/><Relationship Id="rId7" Type="http://schemas.openxmlformats.org/officeDocument/2006/relationships/tags" Target="../tags/tag22.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3" Type="http://schemas.openxmlformats.org/officeDocument/2006/relationships/tags" Target="../tags/tag18.xml"/><Relationship Id="rId2" Type="http://schemas.openxmlformats.org/officeDocument/2006/relationships/tags" Target="../tags/tag17.xml"/><Relationship Id="rId15" Type="http://schemas.openxmlformats.org/officeDocument/2006/relationships/slideLayout" Target="../slideLayouts/slideLayout14.xml"/><Relationship Id="rId14" Type="http://schemas.openxmlformats.org/officeDocument/2006/relationships/tags" Target="../tags/tag29.xml"/><Relationship Id="rId13" Type="http://schemas.openxmlformats.org/officeDocument/2006/relationships/tags" Target="../tags/tag28.xml"/><Relationship Id="rId12" Type="http://schemas.openxmlformats.org/officeDocument/2006/relationships/tags" Target="../tags/tag27.xml"/><Relationship Id="rId11" Type="http://schemas.openxmlformats.org/officeDocument/2006/relationships/tags" Target="../tags/tag26.xml"/><Relationship Id="rId10" Type="http://schemas.openxmlformats.org/officeDocument/2006/relationships/tags" Target="../tags/tag25.xml"/><Relationship Id="rId1" Type="http://schemas.openxmlformats.org/officeDocument/2006/relationships/tags" Target="../tags/tag16.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5.xml"/><Relationship Id="rId2" Type="http://schemas.openxmlformats.org/officeDocument/2006/relationships/tags" Target="../tags/tag42.xml"/><Relationship Id="rId1"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7" name="文本框 6"/>
          <p:cNvSpPr txBox="1"/>
          <p:nvPr/>
        </p:nvSpPr>
        <p:spPr>
          <a:xfrm>
            <a:off x="5572125" y="2886710"/>
            <a:ext cx="6167755" cy="993775"/>
          </a:xfrm>
          <a:prstGeom prst="rect">
            <a:avLst/>
          </a:prstGeom>
          <a:noFill/>
        </p:spPr>
        <p:txBody>
          <a:bodyPr wrap="square" rtlCol="0">
            <a:spAutoFit/>
          </a:bodyPr>
          <a:p>
            <a:pPr algn="l"/>
            <a:r>
              <a:rPr kumimoji="1" lang="zh-CN" altLang="en-US" sz="5865" b="1" dirty="0" smtClean="0">
                <a:solidFill>
                  <a:srgbClr val="43536A"/>
                </a:solidFill>
                <a:cs typeface="+mn-ea"/>
                <a:sym typeface="+mn-lt"/>
              </a:rPr>
              <a:t>互联网金融的定义</a:t>
            </a:r>
            <a:endParaRPr kumimoji="1" lang="zh-CN" altLang="en-US" sz="5865" b="1" dirty="0" smtClean="0">
              <a:solidFill>
                <a:srgbClr val="43536A"/>
              </a:solidFill>
              <a:cs typeface="+mn-ea"/>
              <a:sym typeface="+mn-lt"/>
            </a:endParaRPr>
          </a:p>
        </p:txBody>
      </p:sp>
      <p:sp>
        <p:nvSpPr>
          <p:cNvPr id="8" name="平行四边形 7"/>
          <p:cNvSpPr/>
          <p:nvPr>
            <p:custDataLst>
              <p:tags r:id="rId5"/>
            </p:custDataLst>
          </p:nvPr>
        </p:nvSpPr>
        <p:spPr>
          <a:xfrm>
            <a:off x="5571948" y="411236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kumimoji="1" lang="zh-CN" altLang="en-US" sz="1600" dirty="0">
                <a:solidFill>
                  <a:schemeClr val="dk1"/>
                </a:solidFill>
                <a:latin typeface="+mn-ea"/>
                <a:cs typeface="+mn-ea"/>
                <a:sym typeface="+mn-lt"/>
              </a:rPr>
              <a:t>主讲人：于佳琦</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3000"/>
                            </p:stCondLst>
                            <p:childTnLst>
                              <p:par>
                                <p:cTn id="31" presetID="47" presetClass="entr" presetSubtype="0" fill="hold" grpId="0" nodeType="after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1000"/>
                                        <p:tgtEl>
                                          <p:spTgt spid="8"/>
                                        </p:tgtEl>
                                      </p:cBhvr>
                                    </p:animEffect>
                                    <p:anim calcmode="lin" valueType="num">
                                      <p:cBhvr>
                                        <p:cTn id="34" dur="1000" fill="hold"/>
                                        <p:tgtEl>
                                          <p:spTgt spid="8"/>
                                        </p:tgtEl>
                                        <p:attrNameLst>
                                          <p:attrName>ppt_x</p:attrName>
                                        </p:attrNameLst>
                                      </p:cBhvr>
                                      <p:tavLst>
                                        <p:tav tm="0">
                                          <p:val>
                                            <p:strVal val="#ppt_x"/>
                                          </p:val>
                                        </p:tav>
                                        <p:tav tm="100000">
                                          <p:val>
                                            <p:strVal val="#ppt_x"/>
                                          </p:val>
                                        </p:tav>
                                      </p:tavLst>
                                    </p:anim>
                                    <p:anim calcmode="lin" valueType="num">
                                      <p:cBhvr>
                                        <p:cTn id="3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9" grpId="0"/>
      <p:bldP spid="12" grpId="0" bldLvl="0" animBg="1"/>
      <p:bldP spid="16" grpId="0" bldLvl="0" animBg="1"/>
      <p:bldP spid="7" grpId="0"/>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solidFill>
                  <a:schemeClr val="accent1"/>
                </a:solidFill>
              </a:rPr>
              <a:t>互联网金融</a:t>
            </a:r>
            <a:endParaRPr lang="zh-CN" altLang="en-US">
              <a:solidFill>
                <a:schemeClr val="accent1"/>
              </a:solidFill>
            </a:endParaRPr>
          </a:p>
        </p:txBody>
      </p:sp>
      <p:grpSp>
        <p:nvGrpSpPr>
          <p:cNvPr id="2" name="Group 3"/>
          <p:cNvGrpSpPr/>
          <p:nvPr/>
        </p:nvGrpSpPr>
        <p:grpSpPr>
          <a:xfrm>
            <a:off x="2012315" y="1257935"/>
            <a:ext cx="8168640" cy="4983480"/>
            <a:chOff x="1912729" y="1458758"/>
            <a:chExt cx="3510756" cy="5187394"/>
          </a:xfrm>
        </p:grpSpPr>
        <p:grpSp>
          <p:nvGrpSpPr>
            <p:cNvPr id="3" name="Group 4"/>
            <p:cNvGrpSpPr/>
            <p:nvPr/>
          </p:nvGrpSpPr>
          <p:grpSpPr>
            <a:xfrm>
              <a:off x="1972256" y="1458758"/>
              <a:ext cx="292103" cy="5187394"/>
              <a:chOff x="1374772" y="1213680"/>
              <a:chExt cx="274322" cy="5187394"/>
            </a:xfrm>
          </p:grpSpPr>
          <p:sp>
            <p:nvSpPr>
              <p:cNvPr id="20" name="Pentagon 21"/>
              <p:cNvSpPr/>
              <p:nvPr/>
            </p:nvSpPr>
            <p:spPr>
              <a:xfrm rot="5400000">
                <a:off x="1103752" y="5857228"/>
                <a:ext cx="814866" cy="272825"/>
              </a:xfrm>
              <a:prstGeom prst="homePlate">
                <a:avLst>
                  <a:gd name="adj" fmla="val 281623"/>
                </a:avLst>
              </a:prstGeom>
              <a:gradFill flip="none" rotWithShape="1">
                <a:gsLst>
                  <a:gs pos="100000">
                    <a:srgbClr val="B88954"/>
                  </a:gs>
                  <a:gs pos="0">
                    <a:srgbClr val="E1C9AF"/>
                  </a:gs>
                </a:gsLst>
                <a:lin ang="54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1" name="Rectangle 5"/>
              <p:cNvSpPr/>
              <p:nvPr/>
            </p:nvSpPr>
            <p:spPr>
              <a:xfrm>
                <a:off x="1374774" y="2007666"/>
                <a:ext cx="273845" cy="3776859"/>
              </a:xfrm>
              <a:custGeom>
                <a:avLst/>
                <a:gdLst>
                  <a:gd name="connsiteX0" fmla="*/ 0 w 272825"/>
                  <a:gd name="connsiteY0" fmla="*/ 0 h 3776662"/>
                  <a:gd name="connsiteX1" fmla="*/ 272825 w 272825"/>
                  <a:gd name="connsiteY1" fmla="*/ 0 h 3776662"/>
                  <a:gd name="connsiteX2" fmla="*/ 272825 w 272825"/>
                  <a:gd name="connsiteY2" fmla="*/ 3776662 h 3776662"/>
                  <a:gd name="connsiteX3" fmla="*/ 0 w 272825"/>
                  <a:gd name="connsiteY3" fmla="*/ 3776662 h 3776662"/>
                  <a:gd name="connsiteX4" fmla="*/ 0 w 272825"/>
                  <a:gd name="connsiteY4" fmla="*/ 0 h 3776662"/>
                  <a:gd name="connsiteX0-1" fmla="*/ 0 w 272825"/>
                  <a:gd name="connsiteY0-2" fmla="*/ 0 h 3776662"/>
                  <a:gd name="connsiteX1-3" fmla="*/ 272825 w 272825"/>
                  <a:gd name="connsiteY1-4" fmla="*/ 0 h 3776662"/>
                  <a:gd name="connsiteX2-5" fmla="*/ 272825 w 272825"/>
                  <a:gd name="connsiteY2-6" fmla="*/ 3776662 h 3776662"/>
                  <a:gd name="connsiteX3-7" fmla="*/ 0 w 272825"/>
                  <a:gd name="connsiteY3-8" fmla="*/ 3776662 h 3776662"/>
                  <a:gd name="connsiteX4-9" fmla="*/ 1 w 272825"/>
                  <a:gd name="connsiteY4-10" fmla="*/ 3609974 h 3776662"/>
                  <a:gd name="connsiteX5" fmla="*/ 0 w 272825"/>
                  <a:gd name="connsiteY5" fmla="*/ 0 h 3776662"/>
                  <a:gd name="connsiteX0-11" fmla="*/ 0 w 272825"/>
                  <a:gd name="connsiteY0-12" fmla="*/ 0 h 3776662"/>
                  <a:gd name="connsiteX1-13" fmla="*/ 272825 w 272825"/>
                  <a:gd name="connsiteY1-14" fmla="*/ 0 h 3776662"/>
                  <a:gd name="connsiteX2-15" fmla="*/ 272825 w 272825"/>
                  <a:gd name="connsiteY2-16" fmla="*/ 3776662 h 3776662"/>
                  <a:gd name="connsiteX3-17" fmla="*/ 57151 w 272825"/>
                  <a:gd name="connsiteY3-18" fmla="*/ 3776661 h 3776662"/>
                  <a:gd name="connsiteX4-19" fmla="*/ 0 w 272825"/>
                  <a:gd name="connsiteY4-20" fmla="*/ 3776662 h 3776662"/>
                  <a:gd name="connsiteX5-21" fmla="*/ 1 w 272825"/>
                  <a:gd name="connsiteY5-22" fmla="*/ 3609974 h 3776662"/>
                  <a:gd name="connsiteX6" fmla="*/ 0 w 272825"/>
                  <a:gd name="connsiteY6" fmla="*/ 0 h 3776662"/>
                  <a:gd name="connsiteX0-23" fmla="*/ 0 w 272825"/>
                  <a:gd name="connsiteY0-24" fmla="*/ 0 h 3776662"/>
                  <a:gd name="connsiteX1-25" fmla="*/ 272825 w 272825"/>
                  <a:gd name="connsiteY1-26" fmla="*/ 0 h 3776662"/>
                  <a:gd name="connsiteX2-27" fmla="*/ 272825 w 272825"/>
                  <a:gd name="connsiteY2-28" fmla="*/ 3776662 h 3776662"/>
                  <a:gd name="connsiteX3-29" fmla="*/ 166689 w 272825"/>
                  <a:gd name="connsiteY3-30" fmla="*/ 3776661 h 3776662"/>
                  <a:gd name="connsiteX4-31" fmla="*/ 57151 w 272825"/>
                  <a:gd name="connsiteY4-32" fmla="*/ 3776661 h 3776662"/>
                  <a:gd name="connsiteX5-33" fmla="*/ 0 w 272825"/>
                  <a:gd name="connsiteY5-34" fmla="*/ 3776662 h 3776662"/>
                  <a:gd name="connsiteX6-35" fmla="*/ 1 w 272825"/>
                  <a:gd name="connsiteY6-36" fmla="*/ 3609974 h 3776662"/>
                  <a:gd name="connsiteX7" fmla="*/ 0 w 272825"/>
                  <a:gd name="connsiteY7" fmla="*/ 0 h 3776662"/>
                  <a:gd name="connsiteX0-37" fmla="*/ 0 w 272825"/>
                  <a:gd name="connsiteY0-38" fmla="*/ 0 h 3776662"/>
                  <a:gd name="connsiteX1-39" fmla="*/ 272825 w 272825"/>
                  <a:gd name="connsiteY1-40" fmla="*/ 0 h 3776662"/>
                  <a:gd name="connsiteX2-41" fmla="*/ 272825 w 272825"/>
                  <a:gd name="connsiteY2-42" fmla="*/ 3776662 h 3776662"/>
                  <a:gd name="connsiteX3-43" fmla="*/ 166689 w 272825"/>
                  <a:gd name="connsiteY3-44" fmla="*/ 3776661 h 3776662"/>
                  <a:gd name="connsiteX4-45" fmla="*/ 107157 w 272825"/>
                  <a:gd name="connsiteY4-46" fmla="*/ 3774280 h 3776662"/>
                  <a:gd name="connsiteX5-47" fmla="*/ 57151 w 272825"/>
                  <a:gd name="connsiteY5-48" fmla="*/ 3776661 h 3776662"/>
                  <a:gd name="connsiteX6-49" fmla="*/ 0 w 272825"/>
                  <a:gd name="connsiteY6-50" fmla="*/ 3776662 h 3776662"/>
                  <a:gd name="connsiteX7-51" fmla="*/ 1 w 272825"/>
                  <a:gd name="connsiteY7-52" fmla="*/ 3609974 h 3776662"/>
                  <a:gd name="connsiteX8" fmla="*/ 0 w 272825"/>
                  <a:gd name="connsiteY8" fmla="*/ 0 h 3776662"/>
                  <a:gd name="connsiteX0-53" fmla="*/ 0 w 272825"/>
                  <a:gd name="connsiteY0-54" fmla="*/ 0 h 3776662"/>
                  <a:gd name="connsiteX1-55" fmla="*/ 272825 w 272825"/>
                  <a:gd name="connsiteY1-56" fmla="*/ 0 h 3776662"/>
                  <a:gd name="connsiteX2-57" fmla="*/ 272825 w 272825"/>
                  <a:gd name="connsiteY2-58" fmla="*/ 3776662 h 3776662"/>
                  <a:gd name="connsiteX3-59" fmla="*/ 221457 w 272825"/>
                  <a:gd name="connsiteY3-60" fmla="*/ 3774280 h 3776662"/>
                  <a:gd name="connsiteX4-61" fmla="*/ 166689 w 272825"/>
                  <a:gd name="connsiteY4-62" fmla="*/ 3776661 h 3776662"/>
                  <a:gd name="connsiteX5-63" fmla="*/ 107157 w 272825"/>
                  <a:gd name="connsiteY5-64" fmla="*/ 3774280 h 3776662"/>
                  <a:gd name="connsiteX6-65" fmla="*/ 57151 w 272825"/>
                  <a:gd name="connsiteY6-66" fmla="*/ 3776661 h 3776662"/>
                  <a:gd name="connsiteX7-67" fmla="*/ 0 w 272825"/>
                  <a:gd name="connsiteY7-68" fmla="*/ 3776662 h 3776662"/>
                  <a:gd name="connsiteX8-69" fmla="*/ 1 w 272825"/>
                  <a:gd name="connsiteY8-70" fmla="*/ 3609974 h 3776662"/>
                  <a:gd name="connsiteX9" fmla="*/ 0 w 272825"/>
                  <a:gd name="connsiteY9" fmla="*/ 0 h 3776662"/>
                  <a:gd name="connsiteX0-71" fmla="*/ 0 w 272825"/>
                  <a:gd name="connsiteY0-72" fmla="*/ 0 h 3776662"/>
                  <a:gd name="connsiteX1-73" fmla="*/ 272825 w 272825"/>
                  <a:gd name="connsiteY1-74" fmla="*/ 0 h 3776662"/>
                  <a:gd name="connsiteX2-75" fmla="*/ 272825 w 272825"/>
                  <a:gd name="connsiteY2-76" fmla="*/ 3776662 h 3776662"/>
                  <a:gd name="connsiteX3-77" fmla="*/ 252414 w 272825"/>
                  <a:gd name="connsiteY3-78" fmla="*/ 3776661 h 3776662"/>
                  <a:gd name="connsiteX4-79" fmla="*/ 221457 w 272825"/>
                  <a:gd name="connsiteY4-80" fmla="*/ 3774280 h 3776662"/>
                  <a:gd name="connsiteX5-81" fmla="*/ 166689 w 272825"/>
                  <a:gd name="connsiteY5-82" fmla="*/ 3776661 h 3776662"/>
                  <a:gd name="connsiteX6-83" fmla="*/ 107157 w 272825"/>
                  <a:gd name="connsiteY6-84" fmla="*/ 3774280 h 3776662"/>
                  <a:gd name="connsiteX7-85" fmla="*/ 57151 w 272825"/>
                  <a:gd name="connsiteY7-86" fmla="*/ 3776661 h 3776662"/>
                  <a:gd name="connsiteX8-87" fmla="*/ 0 w 272825"/>
                  <a:gd name="connsiteY8-88" fmla="*/ 3776662 h 3776662"/>
                  <a:gd name="connsiteX9-89" fmla="*/ 1 w 272825"/>
                  <a:gd name="connsiteY9-90" fmla="*/ 3609974 h 3776662"/>
                  <a:gd name="connsiteX10" fmla="*/ 0 w 272825"/>
                  <a:gd name="connsiteY10" fmla="*/ 0 h 3776662"/>
                  <a:gd name="connsiteX0-91" fmla="*/ 0 w 273845"/>
                  <a:gd name="connsiteY0-92" fmla="*/ 0 h 3776662"/>
                  <a:gd name="connsiteX1-93" fmla="*/ 272825 w 273845"/>
                  <a:gd name="connsiteY1-94" fmla="*/ 0 h 3776662"/>
                  <a:gd name="connsiteX2-95" fmla="*/ 273845 w 273845"/>
                  <a:gd name="connsiteY2-96" fmla="*/ 3581399 h 3776662"/>
                  <a:gd name="connsiteX3-97" fmla="*/ 272825 w 273845"/>
                  <a:gd name="connsiteY3-98" fmla="*/ 3776662 h 3776662"/>
                  <a:gd name="connsiteX4-99" fmla="*/ 252414 w 273845"/>
                  <a:gd name="connsiteY4-100" fmla="*/ 3776661 h 3776662"/>
                  <a:gd name="connsiteX5-101" fmla="*/ 221457 w 273845"/>
                  <a:gd name="connsiteY5-102" fmla="*/ 3774280 h 3776662"/>
                  <a:gd name="connsiteX6-103" fmla="*/ 166689 w 273845"/>
                  <a:gd name="connsiteY6-104" fmla="*/ 3776661 h 3776662"/>
                  <a:gd name="connsiteX7-105" fmla="*/ 107157 w 273845"/>
                  <a:gd name="connsiteY7-106" fmla="*/ 3774280 h 3776662"/>
                  <a:gd name="connsiteX8-107" fmla="*/ 57151 w 273845"/>
                  <a:gd name="connsiteY8-108" fmla="*/ 3776661 h 3776662"/>
                  <a:gd name="connsiteX9-109" fmla="*/ 0 w 273845"/>
                  <a:gd name="connsiteY9-110" fmla="*/ 3776662 h 3776662"/>
                  <a:gd name="connsiteX10-111" fmla="*/ 1 w 273845"/>
                  <a:gd name="connsiteY10-112" fmla="*/ 3609974 h 3776662"/>
                  <a:gd name="connsiteX11" fmla="*/ 0 w 273845"/>
                  <a:gd name="connsiteY11" fmla="*/ 0 h 3776662"/>
                  <a:gd name="connsiteX0-113" fmla="*/ 0 w 273845"/>
                  <a:gd name="connsiteY0-114" fmla="*/ 0 h 3776662"/>
                  <a:gd name="connsiteX1-115" fmla="*/ 272825 w 273845"/>
                  <a:gd name="connsiteY1-116" fmla="*/ 0 h 3776662"/>
                  <a:gd name="connsiteX2-117" fmla="*/ 273845 w 273845"/>
                  <a:gd name="connsiteY2-118" fmla="*/ 3581399 h 3776662"/>
                  <a:gd name="connsiteX3-119" fmla="*/ 252414 w 273845"/>
                  <a:gd name="connsiteY3-120" fmla="*/ 3776661 h 3776662"/>
                  <a:gd name="connsiteX4-121" fmla="*/ 221457 w 273845"/>
                  <a:gd name="connsiteY4-122" fmla="*/ 3774280 h 3776662"/>
                  <a:gd name="connsiteX5-123" fmla="*/ 166689 w 273845"/>
                  <a:gd name="connsiteY5-124" fmla="*/ 3776661 h 3776662"/>
                  <a:gd name="connsiteX6-125" fmla="*/ 107157 w 273845"/>
                  <a:gd name="connsiteY6-126" fmla="*/ 3774280 h 3776662"/>
                  <a:gd name="connsiteX7-127" fmla="*/ 57151 w 273845"/>
                  <a:gd name="connsiteY7-128" fmla="*/ 3776661 h 3776662"/>
                  <a:gd name="connsiteX8-129" fmla="*/ 0 w 273845"/>
                  <a:gd name="connsiteY8-130" fmla="*/ 3776662 h 3776662"/>
                  <a:gd name="connsiteX9-131" fmla="*/ 1 w 273845"/>
                  <a:gd name="connsiteY9-132" fmla="*/ 3609974 h 3776662"/>
                  <a:gd name="connsiteX10-133" fmla="*/ 0 w 273845"/>
                  <a:gd name="connsiteY10-134" fmla="*/ 0 h 3776662"/>
                  <a:gd name="connsiteX0-135" fmla="*/ 0 w 273845"/>
                  <a:gd name="connsiteY0-136" fmla="*/ 0 h 3776661"/>
                  <a:gd name="connsiteX1-137" fmla="*/ 272825 w 273845"/>
                  <a:gd name="connsiteY1-138" fmla="*/ 0 h 3776661"/>
                  <a:gd name="connsiteX2-139" fmla="*/ 273845 w 273845"/>
                  <a:gd name="connsiteY2-140" fmla="*/ 3581399 h 3776661"/>
                  <a:gd name="connsiteX3-141" fmla="*/ 252414 w 273845"/>
                  <a:gd name="connsiteY3-142" fmla="*/ 3776661 h 3776661"/>
                  <a:gd name="connsiteX4-143" fmla="*/ 221457 w 273845"/>
                  <a:gd name="connsiteY4-144" fmla="*/ 3774280 h 3776661"/>
                  <a:gd name="connsiteX5-145" fmla="*/ 166689 w 273845"/>
                  <a:gd name="connsiteY5-146" fmla="*/ 3776661 h 3776661"/>
                  <a:gd name="connsiteX6-147" fmla="*/ 107157 w 273845"/>
                  <a:gd name="connsiteY6-148" fmla="*/ 3774280 h 3776661"/>
                  <a:gd name="connsiteX7-149" fmla="*/ 57151 w 273845"/>
                  <a:gd name="connsiteY7-150" fmla="*/ 3776661 h 3776661"/>
                  <a:gd name="connsiteX8-151" fmla="*/ 1 w 273845"/>
                  <a:gd name="connsiteY8-152" fmla="*/ 3609974 h 3776661"/>
                  <a:gd name="connsiteX9-153" fmla="*/ 0 w 273845"/>
                  <a:gd name="connsiteY9-154" fmla="*/ 0 h 3776661"/>
                  <a:gd name="connsiteX0-155" fmla="*/ 0 w 273845"/>
                  <a:gd name="connsiteY0-156" fmla="*/ 0 h 3776661"/>
                  <a:gd name="connsiteX1-157" fmla="*/ 272825 w 273845"/>
                  <a:gd name="connsiteY1-158" fmla="*/ 0 h 3776661"/>
                  <a:gd name="connsiteX2-159" fmla="*/ 273845 w 273845"/>
                  <a:gd name="connsiteY2-160" fmla="*/ 3581399 h 3776661"/>
                  <a:gd name="connsiteX3-161" fmla="*/ 252414 w 273845"/>
                  <a:gd name="connsiteY3-162" fmla="*/ 3776661 h 3776661"/>
                  <a:gd name="connsiteX4-163" fmla="*/ 221457 w 273845"/>
                  <a:gd name="connsiteY4-164" fmla="*/ 3774280 h 3776661"/>
                  <a:gd name="connsiteX5-165" fmla="*/ 166689 w 273845"/>
                  <a:gd name="connsiteY5-166" fmla="*/ 3776661 h 3776661"/>
                  <a:gd name="connsiteX6-167" fmla="*/ 104776 w 273845"/>
                  <a:gd name="connsiteY6-168" fmla="*/ 3664743 h 3776661"/>
                  <a:gd name="connsiteX7-169" fmla="*/ 57151 w 273845"/>
                  <a:gd name="connsiteY7-170" fmla="*/ 3776661 h 3776661"/>
                  <a:gd name="connsiteX8-171" fmla="*/ 1 w 273845"/>
                  <a:gd name="connsiteY8-172" fmla="*/ 3609974 h 3776661"/>
                  <a:gd name="connsiteX9-173" fmla="*/ 0 w 273845"/>
                  <a:gd name="connsiteY9-174" fmla="*/ 0 h 3776661"/>
                  <a:gd name="connsiteX0-175" fmla="*/ 0 w 273845"/>
                  <a:gd name="connsiteY0-176" fmla="*/ 0 h 3776661"/>
                  <a:gd name="connsiteX1-177" fmla="*/ 272825 w 273845"/>
                  <a:gd name="connsiteY1-178" fmla="*/ 0 h 3776661"/>
                  <a:gd name="connsiteX2-179" fmla="*/ 273845 w 273845"/>
                  <a:gd name="connsiteY2-180" fmla="*/ 3581399 h 3776661"/>
                  <a:gd name="connsiteX3-181" fmla="*/ 252414 w 273845"/>
                  <a:gd name="connsiteY3-182" fmla="*/ 3776661 h 3776661"/>
                  <a:gd name="connsiteX4-183" fmla="*/ 221457 w 273845"/>
                  <a:gd name="connsiteY4-184" fmla="*/ 3774280 h 3776661"/>
                  <a:gd name="connsiteX5-185" fmla="*/ 166689 w 273845"/>
                  <a:gd name="connsiteY5-186" fmla="*/ 3776661 h 3776661"/>
                  <a:gd name="connsiteX6-187" fmla="*/ 104776 w 273845"/>
                  <a:gd name="connsiteY6-188" fmla="*/ 3664743 h 3776661"/>
                  <a:gd name="connsiteX7-189" fmla="*/ 57151 w 273845"/>
                  <a:gd name="connsiteY7-190" fmla="*/ 3750467 h 3776661"/>
                  <a:gd name="connsiteX8-191" fmla="*/ 1 w 273845"/>
                  <a:gd name="connsiteY8-192" fmla="*/ 3609974 h 3776661"/>
                  <a:gd name="connsiteX9-193" fmla="*/ 0 w 273845"/>
                  <a:gd name="connsiteY9-194" fmla="*/ 0 h 3776661"/>
                  <a:gd name="connsiteX0-195" fmla="*/ 0 w 273845"/>
                  <a:gd name="connsiteY0-196" fmla="*/ 0 h 3776661"/>
                  <a:gd name="connsiteX1-197" fmla="*/ 272825 w 273845"/>
                  <a:gd name="connsiteY1-198" fmla="*/ 0 h 3776661"/>
                  <a:gd name="connsiteX2-199" fmla="*/ 273845 w 273845"/>
                  <a:gd name="connsiteY2-200" fmla="*/ 3581399 h 3776661"/>
                  <a:gd name="connsiteX3-201" fmla="*/ 252414 w 273845"/>
                  <a:gd name="connsiteY3-202" fmla="*/ 3776661 h 3776661"/>
                  <a:gd name="connsiteX4-203" fmla="*/ 228601 w 273845"/>
                  <a:gd name="connsiteY4-204" fmla="*/ 3629023 h 3776661"/>
                  <a:gd name="connsiteX5-205" fmla="*/ 166689 w 273845"/>
                  <a:gd name="connsiteY5-206" fmla="*/ 3776661 h 3776661"/>
                  <a:gd name="connsiteX6-207" fmla="*/ 104776 w 273845"/>
                  <a:gd name="connsiteY6-208" fmla="*/ 3664743 h 3776661"/>
                  <a:gd name="connsiteX7-209" fmla="*/ 57151 w 273845"/>
                  <a:gd name="connsiteY7-210" fmla="*/ 3750467 h 3776661"/>
                  <a:gd name="connsiteX8-211" fmla="*/ 1 w 273845"/>
                  <a:gd name="connsiteY8-212" fmla="*/ 3609974 h 3776661"/>
                  <a:gd name="connsiteX9-213" fmla="*/ 0 w 273845"/>
                  <a:gd name="connsiteY9-214" fmla="*/ 0 h 3776661"/>
                  <a:gd name="connsiteX0-215" fmla="*/ 0 w 273845"/>
                  <a:gd name="connsiteY0-216" fmla="*/ 0 h 3776661"/>
                  <a:gd name="connsiteX1-217" fmla="*/ 272825 w 273845"/>
                  <a:gd name="connsiteY1-218" fmla="*/ 0 h 3776661"/>
                  <a:gd name="connsiteX2-219" fmla="*/ 273845 w 273845"/>
                  <a:gd name="connsiteY2-220" fmla="*/ 3581399 h 3776661"/>
                  <a:gd name="connsiteX3-221" fmla="*/ 250032 w 273845"/>
                  <a:gd name="connsiteY3-222" fmla="*/ 3695699 h 3776661"/>
                  <a:gd name="connsiteX4-223" fmla="*/ 228601 w 273845"/>
                  <a:gd name="connsiteY4-224" fmla="*/ 3629023 h 3776661"/>
                  <a:gd name="connsiteX5-225" fmla="*/ 166689 w 273845"/>
                  <a:gd name="connsiteY5-226" fmla="*/ 3776661 h 3776661"/>
                  <a:gd name="connsiteX6-227" fmla="*/ 104776 w 273845"/>
                  <a:gd name="connsiteY6-228" fmla="*/ 3664743 h 3776661"/>
                  <a:gd name="connsiteX7-229" fmla="*/ 57151 w 273845"/>
                  <a:gd name="connsiteY7-230" fmla="*/ 3750467 h 3776661"/>
                  <a:gd name="connsiteX8-231" fmla="*/ 1 w 273845"/>
                  <a:gd name="connsiteY8-232" fmla="*/ 3609974 h 3776661"/>
                  <a:gd name="connsiteX9-233" fmla="*/ 0 w 273845"/>
                  <a:gd name="connsiteY9-234" fmla="*/ 0 h 3776661"/>
                  <a:gd name="connsiteX0-235" fmla="*/ 0 w 273845"/>
                  <a:gd name="connsiteY0-236" fmla="*/ 0 h 3776661"/>
                  <a:gd name="connsiteX1-237" fmla="*/ 272825 w 273845"/>
                  <a:gd name="connsiteY1-238" fmla="*/ 0 h 3776661"/>
                  <a:gd name="connsiteX2-239" fmla="*/ 273845 w 273845"/>
                  <a:gd name="connsiteY2-240" fmla="*/ 3581399 h 3776661"/>
                  <a:gd name="connsiteX3-241" fmla="*/ 247651 w 273845"/>
                  <a:gd name="connsiteY3-242" fmla="*/ 3702843 h 3776661"/>
                  <a:gd name="connsiteX4-243" fmla="*/ 228601 w 273845"/>
                  <a:gd name="connsiteY4-244" fmla="*/ 3629023 h 3776661"/>
                  <a:gd name="connsiteX5-245" fmla="*/ 166689 w 273845"/>
                  <a:gd name="connsiteY5-246" fmla="*/ 3776661 h 3776661"/>
                  <a:gd name="connsiteX6-247" fmla="*/ 104776 w 273845"/>
                  <a:gd name="connsiteY6-248" fmla="*/ 3664743 h 3776661"/>
                  <a:gd name="connsiteX7-249" fmla="*/ 57151 w 273845"/>
                  <a:gd name="connsiteY7-250" fmla="*/ 3750467 h 3776661"/>
                  <a:gd name="connsiteX8-251" fmla="*/ 1 w 273845"/>
                  <a:gd name="connsiteY8-252" fmla="*/ 3609974 h 3776661"/>
                  <a:gd name="connsiteX9-253" fmla="*/ 0 w 273845"/>
                  <a:gd name="connsiteY9-254" fmla="*/ 0 h 3776661"/>
                  <a:gd name="connsiteX0-255" fmla="*/ 0 w 273845"/>
                  <a:gd name="connsiteY0-256" fmla="*/ 0 h 3776661"/>
                  <a:gd name="connsiteX1-257" fmla="*/ 272825 w 273845"/>
                  <a:gd name="connsiteY1-258" fmla="*/ 0 h 3776661"/>
                  <a:gd name="connsiteX2-259" fmla="*/ 273845 w 273845"/>
                  <a:gd name="connsiteY2-260" fmla="*/ 3581399 h 3776661"/>
                  <a:gd name="connsiteX3-261" fmla="*/ 247651 w 273845"/>
                  <a:gd name="connsiteY3-262" fmla="*/ 3702843 h 3776661"/>
                  <a:gd name="connsiteX4-263" fmla="*/ 228601 w 273845"/>
                  <a:gd name="connsiteY4-264" fmla="*/ 3629023 h 3776661"/>
                  <a:gd name="connsiteX5-265" fmla="*/ 166689 w 273845"/>
                  <a:gd name="connsiteY5-266" fmla="*/ 3776661 h 3776661"/>
                  <a:gd name="connsiteX6-267" fmla="*/ 104776 w 273845"/>
                  <a:gd name="connsiteY6-268" fmla="*/ 3664743 h 3776661"/>
                  <a:gd name="connsiteX7-269" fmla="*/ 57151 w 273845"/>
                  <a:gd name="connsiteY7-270" fmla="*/ 3750467 h 3776661"/>
                  <a:gd name="connsiteX8-271" fmla="*/ 1 w 273845"/>
                  <a:gd name="connsiteY8-272" fmla="*/ 3609974 h 3776661"/>
                  <a:gd name="connsiteX9-273" fmla="*/ 0 w 273845"/>
                  <a:gd name="connsiteY9-274" fmla="*/ 0 h 3776661"/>
                  <a:gd name="connsiteX0-275" fmla="*/ 0 w 273845"/>
                  <a:gd name="connsiteY0-276" fmla="*/ 0 h 3776661"/>
                  <a:gd name="connsiteX1-277" fmla="*/ 272825 w 273845"/>
                  <a:gd name="connsiteY1-278" fmla="*/ 0 h 3776661"/>
                  <a:gd name="connsiteX2-279" fmla="*/ 273845 w 273845"/>
                  <a:gd name="connsiteY2-280" fmla="*/ 3581399 h 3776661"/>
                  <a:gd name="connsiteX3-281" fmla="*/ 247651 w 273845"/>
                  <a:gd name="connsiteY3-282" fmla="*/ 3702843 h 3776661"/>
                  <a:gd name="connsiteX4-283" fmla="*/ 228601 w 273845"/>
                  <a:gd name="connsiteY4-284" fmla="*/ 3629023 h 3776661"/>
                  <a:gd name="connsiteX5-285" fmla="*/ 166689 w 273845"/>
                  <a:gd name="connsiteY5-286" fmla="*/ 3776661 h 3776661"/>
                  <a:gd name="connsiteX6-287" fmla="*/ 104776 w 273845"/>
                  <a:gd name="connsiteY6-288" fmla="*/ 3664743 h 3776661"/>
                  <a:gd name="connsiteX7-289" fmla="*/ 57151 w 273845"/>
                  <a:gd name="connsiteY7-290" fmla="*/ 3750467 h 3776661"/>
                  <a:gd name="connsiteX8-291" fmla="*/ 1 w 273845"/>
                  <a:gd name="connsiteY8-292" fmla="*/ 3609974 h 3776661"/>
                  <a:gd name="connsiteX9-293" fmla="*/ 0 w 273845"/>
                  <a:gd name="connsiteY9-294" fmla="*/ 0 h 3776661"/>
                  <a:gd name="connsiteX0-295" fmla="*/ 0 w 273845"/>
                  <a:gd name="connsiteY0-296" fmla="*/ 0 h 3776661"/>
                  <a:gd name="connsiteX1-297" fmla="*/ 272825 w 273845"/>
                  <a:gd name="connsiteY1-298" fmla="*/ 0 h 3776661"/>
                  <a:gd name="connsiteX2-299" fmla="*/ 273845 w 273845"/>
                  <a:gd name="connsiteY2-300" fmla="*/ 3581399 h 3776661"/>
                  <a:gd name="connsiteX3-301" fmla="*/ 247651 w 273845"/>
                  <a:gd name="connsiteY3-302" fmla="*/ 3702843 h 3776661"/>
                  <a:gd name="connsiteX4-303" fmla="*/ 228601 w 273845"/>
                  <a:gd name="connsiteY4-304" fmla="*/ 3629023 h 3776661"/>
                  <a:gd name="connsiteX5-305" fmla="*/ 166689 w 273845"/>
                  <a:gd name="connsiteY5-306" fmla="*/ 3776661 h 3776661"/>
                  <a:gd name="connsiteX6-307" fmla="*/ 104776 w 273845"/>
                  <a:gd name="connsiteY6-308" fmla="*/ 3664743 h 3776661"/>
                  <a:gd name="connsiteX7-309" fmla="*/ 57151 w 273845"/>
                  <a:gd name="connsiteY7-310" fmla="*/ 3750467 h 3776661"/>
                  <a:gd name="connsiteX8-311" fmla="*/ 1 w 273845"/>
                  <a:gd name="connsiteY8-312" fmla="*/ 3609974 h 3776661"/>
                  <a:gd name="connsiteX9-313" fmla="*/ 0 w 273845"/>
                  <a:gd name="connsiteY9-314" fmla="*/ 0 h 3776661"/>
                  <a:gd name="connsiteX0-315" fmla="*/ 0 w 273845"/>
                  <a:gd name="connsiteY0-316" fmla="*/ 0 h 3776661"/>
                  <a:gd name="connsiteX1-317" fmla="*/ 272825 w 273845"/>
                  <a:gd name="connsiteY1-318" fmla="*/ 0 h 3776661"/>
                  <a:gd name="connsiteX2-319" fmla="*/ 273845 w 273845"/>
                  <a:gd name="connsiteY2-320" fmla="*/ 3581399 h 3776661"/>
                  <a:gd name="connsiteX3-321" fmla="*/ 247651 w 273845"/>
                  <a:gd name="connsiteY3-322" fmla="*/ 3702843 h 3776661"/>
                  <a:gd name="connsiteX4-323" fmla="*/ 228601 w 273845"/>
                  <a:gd name="connsiteY4-324" fmla="*/ 3629023 h 3776661"/>
                  <a:gd name="connsiteX5-325" fmla="*/ 166689 w 273845"/>
                  <a:gd name="connsiteY5-326" fmla="*/ 3776661 h 3776661"/>
                  <a:gd name="connsiteX6-327" fmla="*/ 104776 w 273845"/>
                  <a:gd name="connsiteY6-328" fmla="*/ 3664743 h 3776661"/>
                  <a:gd name="connsiteX7-329" fmla="*/ 57151 w 273845"/>
                  <a:gd name="connsiteY7-330" fmla="*/ 3750467 h 3776661"/>
                  <a:gd name="connsiteX8-331" fmla="*/ 1 w 273845"/>
                  <a:gd name="connsiteY8-332" fmla="*/ 3609974 h 3776661"/>
                  <a:gd name="connsiteX9-333" fmla="*/ 0 w 273845"/>
                  <a:gd name="connsiteY9-334" fmla="*/ 0 h 3776661"/>
                  <a:gd name="connsiteX0-335" fmla="*/ 0 w 273845"/>
                  <a:gd name="connsiteY0-336" fmla="*/ 0 h 3776661"/>
                  <a:gd name="connsiteX1-337" fmla="*/ 272825 w 273845"/>
                  <a:gd name="connsiteY1-338" fmla="*/ 0 h 3776661"/>
                  <a:gd name="connsiteX2-339" fmla="*/ 273845 w 273845"/>
                  <a:gd name="connsiteY2-340" fmla="*/ 3581399 h 3776661"/>
                  <a:gd name="connsiteX3-341" fmla="*/ 247651 w 273845"/>
                  <a:gd name="connsiteY3-342" fmla="*/ 3702843 h 3776661"/>
                  <a:gd name="connsiteX4-343" fmla="*/ 228601 w 273845"/>
                  <a:gd name="connsiteY4-344" fmla="*/ 3629023 h 3776661"/>
                  <a:gd name="connsiteX5-345" fmla="*/ 166689 w 273845"/>
                  <a:gd name="connsiteY5-346" fmla="*/ 3776661 h 3776661"/>
                  <a:gd name="connsiteX6-347" fmla="*/ 104776 w 273845"/>
                  <a:gd name="connsiteY6-348" fmla="*/ 3664743 h 3776661"/>
                  <a:gd name="connsiteX7-349" fmla="*/ 57151 w 273845"/>
                  <a:gd name="connsiteY7-350" fmla="*/ 3750467 h 3776661"/>
                  <a:gd name="connsiteX8-351" fmla="*/ 1 w 273845"/>
                  <a:gd name="connsiteY8-352" fmla="*/ 3609974 h 3776661"/>
                  <a:gd name="connsiteX9-353" fmla="*/ 0 w 273845"/>
                  <a:gd name="connsiteY9-354" fmla="*/ 0 h 3776661"/>
                  <a:gd name="connsiteX0-355" fmla="*/ 0 w 273845"/>
                  <a:gd name="connsiteY0-356" fmla="*/ 0 h 3776887"/>
                  <a:gd name="connsiteX1-357" fmla="*/ 272825 w 273845"/>
                  <a:gd name="connsiteY1-358" fmla="*/ 0 h 3776887"/>
                  <a:gd name="connsiteX2-359" fmla="*/ 273845 w 273845"/>
                  <a:gd name="connsiteY2-360" fmla="*/ 3581399 h 3776887"/>
                  <a:gd name="connsiteX3-361" fmla="*/ 247651 w 273845"/>
                  <a:gd name="connsiteY3-362" fmla="*/ 3702843 h 3776887"/>
                  <a:gd name="connsiteX4-363" fmla="*/ 228601 w 273845"/>
                  <a:gd name="connsiteY4-364" fmla="*/ 3629023 h 3776887"/>
                  <a:gd name="connsiteX5-365" fmla="*/ 166689 w 273845"/>
                  <a:gd name="connsiteY5-366" fmla="*/ 3776661 h 3776887"/>
                  <a:gd name="connsiteX6-367" fmla="*/ 104776 w 273845"/>
                  <a:gd name="connsiteY6-368" fmla="*/ 3664743 h 3776887"/>
                  <a:gd name="connsiteX7-369" fmla="*/ 57151 w 273845"/>
                  <a:gd name="connsiteY7-370" fmla="*/ 3750467 h 3776887"/>
                  <a:gd name="connsiteX8-371" fmla="*/ 1 w 273845"/>
                  <a:gd name="connsiteY8-372" fmla="*/ 3609974 h 3776887"/>
                  <a:gd name="connsiteX9-373" fmla="*/ 0 w 273845"/>
                  <a:gd name="connsiteY9-374" fmla="*/ 0 h 3776887"/>
                  <a:gd name="connsiteX0-375" fmla="*/ 0 w 273845"/>
                  <a:gd name="connsiteY0-376" fmla="*/ 0 h 3776887"/>
                  <a:gd name="connsiteX1-377" fmla="*/ 272825 w 273845"/>
                  <a:gd name="connsiteY1-378" fmla="*/ 0 h 3776887"/>
                  <a:gd name="connsiteX2-379" fmla="*/ 273845 w 273845"/>
                  <a:gd name="connsiteY2-380" fmla="*/ 3581399 h 3776887"/>
                  <a:gd name="connsiteX3-381" fmla="*/ 247651 w 273845"/>
                  <a:gd name="connsiteY3-382" fmla="*/ 3702843 h 3776887"/>
                  <a:gd name="connsiteX4-383" fmla="*/ 228601 w 273845"/>
                  <a:gd name="connsiteY4-384" fmla="*/ 3629023 h 3776887"/>
                  <a:gd name="connsiteX5-385" fmla="*/ 166689 w 273845"/>
                  <a:gd name="connsiteY5-386" fmla="*/ 3776661 h 3776887"/>
                  <a:gd name="connsiteX6-387" fmla="*/ 104776 w 273845"/>
                  <a:gd name="connsiteY6-388" fmla="*/ 3664743 h 3776887"/>
                  <a:gd name="connsiteX7-389" fmla="*/ 57151 w 273845"/>
                  <a:gd name="connsiteY7-390" fmla="*/ 3750467 h 3776887"/>
                  <a:gd name="connsiteX8-391" fmla="*/ 1 w 273845"/>
                  <a:gd name="connsiteY8-392" fmla="*/ 3609974 h 3776887"/>
                  <a:gd name="connsiteX9-393" fmla="*/ 0 w 273845"/>
                  <a:gd name="connsiteY9-394" fmla="*/ 0 h 3776887"/>
                  <a:gd name="connsiteX0-395" fmla="*/ 0 w 273845"/>
                  <a:gd name="connsiteY0-396" fmla="*/ 0 h 3776887"/>
                  <a:gd name="connsiteX1-397" fmla="*/ 272825 w 273845"/>
                  <a:gd name="connsiteY1-398" fmla="*/ 0 h 3776887"/>
                  <a:gd name="connsiteX2-399" fmla="*/ 273845 w 273845"/>
                  <a:gd name="connsiteY2-400" fmla="*/ 3581399 h 3776887"/>
                  <a:gd name="connsiteX3-401" fmla="*/ 247651 w 273845"/>
                  <a:gd name="connsiteY3-402" fmla="*/ 3702843 h 3776887"/>
                  <a:gd name="connsiteX4-403" fmla="*/ 228601 w 273845"/>
                  <a:gd name="connsiteY4-404" fmla="*/ 3629023 h 3776887"/>
                  <a:gd name="connsiteX5-405" fmla="*/ 166689 w 273845"/>
                  <a:gd name="connsiteY5-406" fmla="*/ 3776661 h 3776887"/>
                  <a:gd name="connsiteX6-407" fmla="*/ 104776 w 273845"/>
                  <a:gd name="connsiteY6-408" fmla="*/ 3664743 h 3776887"/>
                  <a:gd name="connsiteX7-409" fmla="*/ 57151 w 273845"/>
                  <a:gd name="connsiteY7-410" fmla="*/ 3750467 h 3776887"/>
                  <a:gd name="connsiteX8-411" fmla="*/ 1 w 273845"/>
                  <a:gd name="connsiteY8-412" fmla="*/ 3609974 h 3776887"/>
                  <a:gd name="connsiteX9-413" fmla="*/ 0 w 273845"/>
                  <a:gd name="connsiteY9-414" fmla="*/ 0 h 3776887"/>
                  <a:gd name="connsiteX0-415" fmla="*/ 0 w 273845"/>
                  <a:gd name="connsiteY0-416" fmla="*/ 0 h 3776859"/>
                  <a:gd name="connsiteX1-417" fmla="*/ 272825 w 273845"/>
                  <a:gd name="connsiteY1-418" fmla="*/ 0 h 3776859"/>
                  <a:gd name="connsiteX2-419" fmla="*/ 273845 w 273845"/>
                  <a:gd name="connsiteY2-420" fmla="*/ 3581399 h 3776859"/>
                  <a:gd name="connsiteX3-421" fmla="*/ 247651 w 273845"/>
                  <a:gd name="connsiteY3-422" fmla="*/ 3702843 h 3776859"/>
                  <a:gd name="connsiteX4-423" fmla="*/ 223839 w 273845"/>
                  <a:gd name="connsiteY4-424" fmla="*/ 3631404 h 3776859"/>
                  <a:gd name="connsiteX5-425" fmla="*/ 166689 w 273845"/>
                  <a:gd name="connsiteY5-426" fmla="*/ 3776661 h 3776859"/>
                  <a:gd name="connsiteX6-427" fmla="*/ 104776 w 273845"/>
                  <a:gd name="connsiteY6-428" fmla="*/ 3664743 h 3776859"/>
                  <a:gd name="connsiteX7-429" fmla="*/ 57151 w 273845"/>
                  <a:gd name="connsiteY7-430" fmla="*/ 3750467 h 3776859"/>
                  <a:gd name="connsiteX8-431" fmla="*/ 1 w 273845"/>
                  <a:gd name="connsiteY8-432" fmla="*/ 3609974 h 3776859"/>
                  <a:gd name="connsiteX9-433" fmla="*/ 0 w 273845"/>
                  <a:gd name="connsiteY9-434" fmla="*/ 0 h 3776859"/>
                  <a:gd name="connsiteX0-435" fmla="*/ 0 w 273845"/>
                  <a:gd name="connsiteY0-436" fmla="*/ 0 h 3776859"/>
                  <a:gd name="connsiteX1-437" fmla="*/ 272825 w 273845"/>
                  <a:gd name="connsiteY1-438" fmla="*/ 0 h 3776859"/>
                  <a:gd name="connsiteX2-439" fmla="*/ 273845 w 273845"/>
                  <a:gd name="connsiteY2-440" fmla="*/ 3581399 h 3776859"/>
                  <a:gd name="connsiteX3-441" fmla="*/ 247651 w 273845"/>
                  <a:gd name="connsiteY3-442" fmla="*/ 3702843 h 3776859"/>
                  <a:gd name="connsiteX4-443" fmla="*/ 223839 w 273845"/>
                  <a:gd name="connsiteY4-444" fmla="*/ 3631404 h 3776859"/>
                  <a:gd name="connsiteX5-445" fmla="*/ 166689 w 273845"/>
                  <a:gd name="connsiteY5-446" fmla="*/ 3776661 h 3776859"/>
                  <a:gd name="connsiteX6-447" fmla="*/ 104776 w 273845"/>
                  <a:gd name="connsiteY6-448" fmla="*/ 3664743 h 3776859"/>
                  <a:gd name="connsiteX7-449" fmla="*/ 57151 w 273845"/>
                  <a:gd name="connsiteY7-450" fmla="*/ 3750467 h 3776859"/>
                  <a:gd name="connsiteX8-451" fmla="*/ 1 w 273845"/>
                  <a:gd name="connsiteY8-452" fmla="*/ 3609974 h 3776859"/>
                  <a:gd name="connsiteX9-453" fmla="*/ 0 w 273845"/>
                  <a:gd name="connsiteY9-454" fmla="*/ 0 h 3776859"/>
                  <a:gd name="connsiteX0-455" fmla="*/ 0 w 273894"/>
                  <a:gd name="connsiteY0-456" fmla="*/ 0 h 3776859"/>
                  <a:gd name="connsiteX1-457" fmla="*/ 272825 w 273894"/>
                  <a:gd name="connsiteY1-458" fmla="*/ 0 h 3776859"/>
                  <a:gd name="connsiteX2-459" fmla="*/ 273845 w 273894"/>
                  <a:gd name="connsiteY2-460" fmla="*/ 3581399 h 3776859"/>
                  <a:gd name="connsiteX3-461" fmla="*/ 247651 w 273894"/>
                  <a:gd name="connsiteY3-462" fmla="*/ 3702843 h 3776859"/>
                  <a:gd name="connsiteX4-463" fmla="*/ 223839 w 273894"/>
                  <a:gd name="connsiteY4-464" fmla="*/ 3631404 h 3776859"/>
                  <a:gd name="connsiteX5-465" fmla="*/ 166689 w 273894"/>
                  <a:gd name="connsiteY5-466" fmla="*/ 3776661 h 3776859"/>
                  <a:gd name="connsiteX6-467" fmla="*/ 104776 w 273894"/>
                  <a:gd name="connsiteY6-468" fmla="*/ 3664743 h 3776859"/>
                  <a:gd name="connsiteX7-469" fmla="*/ 57151 w 273894"/>
                  <a:gd name="connsiteY7-470" fmla="*/ 3750467 h 3776859"/>
                  <a:gd name="connsiteX8-471" fmla="*/ 1 w 273894"/>
                  <a:gd name="connsiteY8-472" fmla="*/ 3609974 h 3776859"/>
                  <a:gd name="connsiteX9-473" fmla="*/ 0 w 273894"/>
                  <a:gd name="connsiteY9-474" fmla="*/ 0 h 3776859"/>
                  <a:gd name="connsiteX0-475" fmla="*/ 0 w 273894"/>
                  <a:gd name="connsiteY0-476" fmla="*/ 0 h 3776859"/>
                  <a:gd name="connsiteX1-477" fmla="*/ 272825 w 273894"/>
                  <a:gd name="connsiteY1-478" fmla="*/ 0 h 3776859"/>
                  <a:gd name="connsiteX2-479" fmla="*/ 273845 w 273894"/>
                  <a:gd name="connsiteY2-480" fmla="*/ 3581399 h 3776859"/>
                  <a:gd name="connsiteX3-481" fmla="*/ 247651 w 273894"/>
                  <a:gd name="connsiteY3-482" fmla="*/ 3702843 h 3776859"/>
                  <a:gd name="connsiteX4-483" fmla="*/ 223839 w 273894"/>
                  <a:gd name="connsiteY4-484" fmla="*/ 3631404 h 3776859"/>
                  <a:gd name="connsiteX5-485" fmla="*/ 166689 w 273894"/>
                  <a:gd name="connsiteY5-486" fmla="*/ 3776661 h 3776859"/>
                  <a:gd name="connsiteX6-487" fmla="*/ 104776 w 273894"/>
                  <a:gd name="connsiteY6-488" fmla="*/ 3664743 h 3776859"/>
                  <a:gd name="connsiteX7-489" fmla="*/ 57151 w 273894"/>
                  <a:gd name="connsiteY7-490" fmla="*/ 3750467 h 3776859"/>
                  <a:gd name="connsiteX8-491" fmla="*/ 1 w 273894"/>
                  <a:gd name="connsiteY8-492" fmla="*/ 3609974 h 3776859"/>
                  <a:gd name="connsiteX9-493" fmla="*/ 0 w 273894"/>
                  <a:gd name="connsiteY9-494" fmla="*/ 0 h 3776859"/>
                  <a:gd name="connsiteX0-495" fmla="*/ 0 w 273845"/>
                  <a:gd name="connsiteY0-496" fmla="*/ 0 h 3776859"/>
                  <a:gd name="connsiteX1-497" fmla="*/ 272825 w 273845"/>
                  <a:gd name="connsiteY1-498" fmla="*/ 0 h 3776859"/>
                  <a:gd name="connsiteX2-499" fmla="*/ 273845 w 273845"/>
                  <a:gd name="connsiteY2-500" fmla="*/ 3581399 h 3776859"/>
                  <a:gd name="connsiteX3-501" fmla="*/ 247651 w 273845"/>
                  <a:gd name="connsiteY3-502" fmla="*/ 3702843 h 3776859"/>
                  <a:gd name="connsiteX4-503" fmla="*/ 223839 w 273845"/>
                  <a:gd name="connsiteY4-504" fmla="*/ 3631404 h 3776859"/>
                  <a:gd name="connsiteX5-505" fmla="*/ 166689 w 273845"/>
                  <a:gd name="connsiteY5-506" fmla="*/ 3776661 h 3776859"/>
                  <a:gd name="connsiteX6-507" fmla="*/ 104776 w 273845"/>
                  <a:gd name="connsiteY6-508" fmla="*/ 3664743 h 3776859"/>
                  <a:gd name="connsiteX7-509" fmla="*/ 57151 w 273845"/>
                  <a:gd name="connsiteY7-510" fmla="*/ 3750467 h 3776859"/>
                  <a:gd name="connsiteX8-511" fmla="*/ 1 w 273845"/>
                  <a:gd name="connsiteY8-512" fmla="*/ 3609974 h 3776859"/>
                  <a:gd name="connsiteX9-513" fmla="*/ 0 w 273845"/>
                  <a:gd name="connsiteY9-514" fmla="*/ 0 h 3776859"/>
                  <a:gd name="connsiteX0-515" fmla="*/ 0 w 273845"/>
                  <a:gd name="connsiteY0-516" fmla="*/ 0 h 3776859"/>
                  <a:gd name="connsiteX1-517" fmla="*/ 272825 w 273845"/>
                  <a:gd name="connsiteY1-518" fmla="*/ 0 h 3776859"/>
                  <a:gd name="connsiteX2-519" fmla="*/ 273845 w 273845"/>
                  <a:gd name="connsiteY2-520" fmla="*/ 3581399 h 3776859"/>
                  <a:gd name="connsiteX3-521" fmla="*/ 252414 w 273845"/>
                  <a:gd name="connsiteY3-522" fmla="*/ 3702843 h 3776859"/>
                  <a:gd name="connsiteX4-523" fmla="*/ 223839 w 273845"/>
                  <a:gd name="connsiteY4-524" fmla="*/ 3631404 h 3776859"/>
                  <a:gd name="connsiteX5-525" fmla="*/ 166689 w 273845"/>
                  <a:gd name="connsiteY5-526" fmla="*/ 3776661 h 3776859"/>
                  <a:gd name="connsiteX6-527" fmla="*/ 104776 w 273845"/>
                  <a:gd name="connsiteY6-528" fmla="*/ 3664743 h 3776859"/>
                  <a:gd name="connsiteX7-529" fmla="*/ 57151 w 273845"/>
                  <a:gd name="connsiteY7-530" fmla="*/ 3750467 h 3776859"/>
                  <a:gd name="connsiteX8-531" fmla="*/ 1 w 273845"/>
                  <a:gd name="connsiteY8-532" fmla="*/ 3609974 h 3776859"/>
                  <a:gd name="connsiteX9-533" fmla="*/ 0 w 273845"/>
                  <a:gd name="connsiteY9-534" fmla="*/ 0 h 3776859"/>
                  <a:gd name="connsiteX0-535" fmla="*/ 0 w 273845"/>
                  <a:gd name="connsiteY0-536" fmla="*/ 0 h 3776859"/>
                  <a:gd name="connsiteX1-537" fmla="*/ 272825 w 273845"/>
                  <a:gd name="connsiteY1-538" fmla="*/ 0 h 3776859"/>
                  <a:gd name="connsiteX2-539" fmla="*/ 273845 w 273845"/>
                  <a:gd name="connsiteY2-540" fmla="*/ 3581399 h 3776859"/>
                  <a:gd name="connsiteX3-541" fmla="*/ 252414 w 273845"/>
                  <a:gd name="connsiteY3-542" fmla="*/ 3702843 h 3776859"/>
                  <a:gd name="connsiteX4-543" fmla="*/ 223839 w 273845"/>
                  <a:gd name="connsiteY4-544" fmla="*/ 3631404 h 3776859"/>
                  <a:gd name="connsiteX5-545" fmla="*/ 166689 w 273845"/>
                  <a:gd name="connsiteY5-546" fmla="*/ 3776661 h 3776859"/>
                  <a:gd name="connsiteX6-547" fmla="*/ 104776 w 273845"/>
                  <a:gd name="connsiteY6-548" fmla="*/ 3664743 h 3776859"/>
                  <a:gd name="connsiteX7-549" fmla="*/ 57151 w 273845"/>
                  <a:gd name="connsiteY7-550" fmla="*/ 3750467 h 3776859"/>
                  <a:gd name="connsiteX8-551" fmla="*/ 1 w 273845"/>
                  <a:gd name="connsiteY8-552" fmla="*/ 3609974 h 3776859"/>
                  <a:gd name="connsiteX9-553" fmla="*/ 0 w 273845"/>
                  <a:gd name="connsiteY9-554" fmla="*/ 0 h 3776859"/>
                  <a:gd name="connsiteX0-555" fmla="*/ 0 w 273845"/>
                  <a:gd name="connsiteY0-556" fmla="*/ 0 h 3776859"/>
                  <a:gd name="connsiteX1-557" fmla="*/ 272825 w 273845"/>
                  <a:gd name="connsiteY1-558" fmla="*/ 0 h 3776859"/>
                  <a:gd name="connsiteX2-559" fmla="*/ 273845 w 273845"/>
                  <a:gd name="connsiteY2-560" fmla="*/ 3581399 h 3776859"/>
                  <a:gd name="connsiteX3-561" fmla="*/ 245270 w 273845"/>
                  <a:gd name="connsiteY3-562" fmla="*/ 3702843 h 3776859"/>
                  <a:gd name="connsiteX4-563" fmla="*/ 223839 w 273845"/>
                  <a:gd name="connsiteY4-564" fmla="*/ 3631404 h 3776859"/>
                  <a:gd name="connsiteX5-565" fmla="*/ 166689 w 273845"/>
                  <a:gd name="connsiteY5-566" fmla="*/ 3776661 h 3776859"/>
                  <a:gd name="connsiteX6-567" fmla="*/ 104776 w 273845"/>
                  <a:gd name="connsiteY6-568" fmla="*/ 3664743 h 3776859"/>
                  <a:gd name="connsiteX7-569" fmla="*/ 57151 w 273845"/>
                  <a:gd name="connsiteY7-570" fmla="*/ 3750467 h 3776859"/>
                  <a:gd name="connsiteX8-571" fmla="*/ 1 w 273845"/>
                  <a:gd name="connsiteY8-572" fmla="*/ 3609974 h 3776859"/>
                  <a:gd name="connsiteX9-573" fmla="*/ 0 w 273845"/>
                  <a:gd name="connsiteY9-574" fmla="*/ 0 h 3776859"/>
                  <a:gd name="connsiteX0-575" fmla="*/ 0 w 273845"/>
                  <a:gd name="connsiteY0-576" fmla="*/ 0 h 3776859"/>
                  <a:gd name="connsiteX1-577" fmla="*/ 272825 w 273845"/>
                  <a:gd name="connsiteY1-578" fmla="*/ 0 h 3776859"/>
                  <a:gd name="connsiteX2-579" fmla="*/ 273845 w 273845"/>
                  <a:gd name="connsiteY2-580" fmla="*/ 3581399 h 3776859"/>
                  <a:gd name="connsiteX3-581" fmla="*/ 245270 w 273845"/>
                  <a:gd name="connsiteY3-582" fmla="*/ 3702843 h 3776859"/>
                  <a:gd name="connsiteX4-583" fmla="*/ 223839 w 273845"/>
                  <a:gd name="connsiteY4-584" fmla="*/ 3631404 h 3776859"/>
                  <a:gd name="connsiteX5-585" fmla="*/ 166689 w 273845"/>
                  <a:gd name="connsiteY5-586" fmla="*/ 3776661 h 3776859"/>
                  <a:gd name="connsiteX6-587" fmla="*/ 104776 w 273845"/>
                  <a:gd name="connsiteY6-588" fmla="*/ 3664743 h 3776859"/>
                  <a:gd name="connsiteX7-589" fmla="*/ 57151 w 273845"/>
                  <a:gd name="connsiteY7-590" fmla="*/ 3750467 h 3776859"/>
                  <a:gd name="connsiteX8-591" fmla="*/ 1 w 273845"/>
                  <a:gd name="connsiteY8-592" fmla="*/ 3609974 h 3776859"/>
                  <a:gd name="connsiteX9-593" fmla="*/ 0 w 273845"/>
                  <a:gd name="connsiteY9-594" fmla="*/ 0 h 3776859"/>
                  <a:gd name="connsiteX0-595" fmla="*/ 0 w 273845"/>
                  <a:gd name="connsiteY0-596" fmla="*/ 0 h 3776859"/>
                  <a:gd name="connsiteX1-597" fmla="*/ 272825 w 273845"/>
                  <a:gd name="connsiteY1-598" fmla="*/ 0 h 3776859"/>
                  <a:gd name="connsiteX2-599" fmla="*/ 273845 w 273845"/>
                  <a:gd name="connsiteY2-600" fmla="*/ 3581399 h 3776859"/>
                  <a:gd name="connsiteX3-601" fmla="*/ 245270 w 273845"/>
                  <a:gd name="connsiteY3-602" fmla="*/ 3702843 h 3776859"/>
                  <a:gd name="connsiteX4-603" fmla="*/ 223839 w 273845"/>
                  <a:gd name="connsiteY4-604" fmla="*/ 3631404 h 3776859"/>
                  <a:gd name="connsiteX5-605" fmla="*/ 166689 w 273845"/>
                  <a:gd name="connsiteY5-606" fmla="*/ 3776661 h 3776859"/>
                  <a:gd name="connsiteX6-607" fmla="*/ 104776 w 273845"/>
                  <a:gd name="connsiteY6-608" fmla="*/ 3664743 h 3776859"/>
                  <a:gd name="connsiteX7-609" fmla="*/ 57151 w 273845"/>
                  <a:gd name="connsiteY7-610" fmla="*/ 3750467 h 3776859"/>
                  <a:gd name="connsiteX8-611" fmla="*/ 1 w 273845"/>
                  <a:gd name="connsiteY8-612" fmla="*/ 3609974 h 3776859"/>
                  <a:gd name="connsiteX9-613" fmla="*/ 0 w 273845"/>
                  <a:gd name="connsiteY9-614" fmla="*/ 0 h 3776859"/>
                  <a:gd name="connsiteX0-615" fmla="*/ 0 w 273845"/>
                  <a:gd name="connsiteY0-616" fmla="*/ 0 h 3776859"/>
                  <a:gd name="connsiteX1-617" fmla="*/ 272825 w 273845"/>
                  <a:gd name="connsiteY1-618" fmla="*/ 0 h 3776859"/>
                  <a:gd name="connsiteX2-619" fmla="*/ 273845 w 273845"/>
                  <a:gd name="connsiteY2-620" fmla="*/ 3581399 h 3776859"/>
                  <a:gd name="connsiteX3-621" fmla="*/ 245270 w 273845"/>
                  <a:gd name="connsiteY3-622" fmla="*/ 3702843 h 3776859"/>
                  <a:gd name="connsiteX4-623" fmla="*/ 223839 w 273845"/>
                  <a:gd name="connsiteY4-624" fmla="*/ 3631404 h 3776859"/>
                  <a:gd name="connsiteX5-625" fmla="*/ 166689 w 273845"/>
                  <a:gd name="connsiteY5-626" fmla="*/ 3776661 h 3776859"/>
                  <a:gd name="connsiteX6-627" fmla="*/ 104776 w 273845"/>
                  <a:gd name="connsiteY6-628" fmla="*/ 3664743 h 3776859"/>
                  <a:gd name="connsiteX7-629" fmla="*/ 57151 w 273845"/>
                  <a:gd name="connsiteY7-630" fmla="*/ 3750467 h 3776859"/>
                  <a:gd name="connsiteX8-631" fmla="*/ 1 w 273845"/>
                  <a:gd name="connsiteY8-632" fmla="*/ 3609974 h 3776859"/>
                  <a:gd name="connsiteX9-633" fmla="*/ 0 w 273845"/>
                  <a:gd name="connsiteY9-634" fmla="*/ 0 h 3776859"/>
                  <a:gd name="connsiteX0-635" fmla="*/ 0 w 273845"/>
                  <a:gd name="connsiteY0-636" fmla="*/ 0 h 3776859"/>
                  <a:gd name="connsiteX1-637" fmla="*/ 272825 w 273845"/>
                  <a:gd name="connsiteY1-638" fmla="*/ 0 h 3776859"/>
                  <a:gd name="connsiteX2-639" fmla="*/ 273845 w 273845"/>
                  <a:gd name="connsiteY2-640" fmla="*/ 3581399 h 3776859"/>
                  <a:gd name="connsiteX3-641" fmla="*/ 245270 w 273845"/>
                  <a:gd name="connsiteY3-642" fmla="*/ 3702843 h 3776859"/>
                  <a:gd name="connsiteX4-643" fmla="*/ 223839 w 273845"/>
                  <a:gd name="connsiteY4-644" fmla="*/ 3631404 h 3776859"/>
                  <a:gd name="connsiteX5-645" fmla="*/ 166689 w 273845"/>
                  <a:gd name="connsiteY5-646" fmla="*/ 3776661 h 3776859"/>
                  <a:gd name="connsiteX6-647" fmla="*/ 104776 w 273845"/>
                  <a:gd name="connsiteY6-648" fmla="*/ 3664743 h 3776859"/>
                  <a:gd name="connsiteX7-649" fmla="*/ 57151 w 273845"/>
                  <a:gd name="connsiteY7-650" fmla="*/ 3750467 h 3776859"/>
                  <a:gd name="connsiteX8-651" fmla="*/ 1 w 273845"/>
                  <a:gd name="connsiteY8-652" fmla="*/ 3609974 h 3776859"/>
                  <a:gd name="connsiteX9-653" fmla="*/ 0 w 273845"/>
                  <a:gd name="connsiteY9-654" fmla="*/ 0 h 3776859"/>
                  <a:gd name="connsiteX0-655" fmla="*/ 0 w 273845"/>
                  <a:gd name="connsiteY0-656" fmla="*/ 0 h 3776859"/>
                  <a:gd name="connsiteX1-657" fmla="*/ 272825 w 273845"/>
                  <a:gd name="connsiteY1-658" fmla="*/ 0 h 3776859"/>
                  <a:gd name="connsiteX2-659" fmla="*/ 273845 w 273845"/>
                  <a:gd name="connsiteY2-660" fmla="*/ 3581399 h 3776859"/>
                  <a:gd name="connsiteX3-661" fmla="*/ 245270 w 273845"/>
                  <a:gd name="connsiteY3-662" fmla="*/ 3702843 h 3776859"/>
                  <a:gd name="connsiteX4-663" fmla="*/ 223839 w 273845"/>
                  <a:gd name="connsiteY4-664" fmla="*/ 3631404 h 3776859"/>
                  <a:gd name="connsiteX5-665" fmla="*/ 166689 w 273845"/>
                  <a:gd name="connsiteY5-666" fmla="*/ 3776661 h 3776859"/>
                  <a:gd name="connsiteX6-667" fmla="*/ 104776 w 273845"/>
                  <a:gd name="connsiteY6-668" fmla="*/ 3664743 h 3776859"/>
                  <a:gd name="connsiteX7-669" fmla="*/ 57151 w 273845"/>
                  <a:gd name="connsiteY7-670" fmla="*/ 3750467 h 3776859"/>
                  <a:gd name="connsiteX8-671" fmla="*/ 1 w 273845"/>
                  <a:gd name="connsiteY8-672" fmla="*/ 3609974 h 3776859"/>
                  <a:gd name="connsiteX9-673" fmla="*/ 0 w 273845"/>
                  <a:gd name="connsiteY9-674" fmla="*/ 0 h 3776859"/>
                  <a:gd name="connsiteX0-675" fmla="*/ 0 w 273845"/>
                  <a:gd name="connsiteY0-676" fmla="*/ 0 h 3776859"/>
                  <a:gd name="connsiteX1-677" fmla="*/ 272825 w 273845"/>
                  <a:gd name="connsiteY1-678" fmla="*/ 0 h 3776859"/>
                  <a:gd name="connsiteX2-679" fmla="*/ 273845 w 273845"/>
                  <a:gd name="connsiteY2-680" fmla="*/ 3581399 h 3776859"/>
                  <a:gd name="connsiteX3-681" fmla="*/ 245270 w 273845"/>
                  <a:gd name="connsiteY3-682" fmla="*/ 3702843 h 3776859"/>
                  <a:gd name="connsiteX4-683" fmla="*/ 223839 w 273845"/>
                  <a:gd name="connsiteY4-684" fmla="*/ 3631404 h 3776859"/>
                  <a:gd name="connsiteX5-685" fmla="*/ 166689 w 273845"/>
                  <a:gd name="connsiteY5-686" fmla="*/ 3776661 h 3776859"/>
                  <a:gd name="connsiteX6-687" fmla="*/ 104776 w 273845"/>
                  <a:gd name="connsiteY6-688" fmla="*/ 3664743 h 3776859"/>
                  <a:gd name="connsiteX7-689" fmla="*/ 57151 w 273845"/>
                  <a:gd name="connsiteY7-690" fmla="*/ 3750467 h 3776859"/>
                  <a:gd name="connsiteX8-691" fmla="*/ 1 w 273845"/>
                  <a:gd name="connsiteY8-692" fmla="*/ 3609974 h 3776859"/>
                  <a:gd name="connsiteX9-693" fmla="*/ 0 w 273845"/>
                  <a:gd name="connsiteY9-694" fmla="*/ 0 h 3776859"/>
                  <a:gd name="connsiteX0-695" fmla="*/ 0 w 273845"/>
                  <a:gd name="connsiteY0-696" fmla="*/ 0 h 3776859"/>
                  <a:gd name="connsiteX1-697" fmla="*/ 272825 w 273845"/>
                  <a:gd name="connsiteY1-698" fmla="*/ 0 h 3776859"/>
                  <a:gd name="connsiteX2-699" fmla="*/ 273845 w 273845"/>
                  <a:gd name="connsiteY2-700" fmla="*/ 3581399 h 3776859"/>
                  <a:gd name="connsiteX3-701" fmla="*/ 245270 w 273845"/>
                  <a:gd name="connsiteY3-702" fmla="*/ 3702843 h 3776859"/>
                  <a:gd name="connsiteX4-703" fmla="*/ 223839 w 273845"/>
                  <a:gd name="connsiteY4-704" fmla="*/ 3631404 h 3776859"/>
                  <a:gd name="connsiteX5-705" fmla="*/ 166689 w 273845"/>
                  <a:gd name="connsiteY5-706" fmla="*/ 3776661 h 3776859"/>
                  <a:gd name="connsiteX6-707" fmla="*/ 104776 w 273845"/>
                  <a:gd name="connsiteY6-708" fmla="*/ 3664743 h 3776859"/>
                  <a:gd name="connsiteX7-709" fmla="*/ 57151 w 273845"/>
                  <a:gd name="connsiteY7-710" fmla="*/ 3750467 h 3776859"/>
                  <a:gd name="connsiteX8-711" fmla="*/ 1 w 273845"/>
                  <a:gd name="connsiteY8-712" fmla="*/ 3609974 h 3776859"/>
                  <a:gd name="connsiteX9-713" fmla="*/ 0 w 273845"/>
                  <a:gd name="connsiteY9-714" fmla="*/ 0 h 377685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 ang="0">
                    <a:pos x="connsiteX6-35" y="connsiteY6-36"/>
                  </a:cxn>
                  <a:cxn ang="0">
                    <a:pos x="connsiteX7-51" y="connsiteY7-52"/>
                  </a:cxn>
                  <a:cxn ang="0">
                    <a:pos x="connsiteX8-69" y="connsiteY8-70"/>
                  </a:cxn>
                  <a:cxn ang="0">
                    <a:pos x="connsiteX9-89" y="connsiteY9-90"/>
                  </a:cxn>
                </a:cxnLst>
                <a:rect l="l" t="t" r="r" b="b"/>
                <a:pathLst>
                  <a:path w="273845" h="3776859">
                    <a:moveTo>
                      <a:pt x="0" y="0"/>
                    </a:moveTo>
                    <a:lnTo>
                      <a:pt x="272825" y="0"/>
                    </a:lnTo>
                    <a:lnTo>
                      <a:pt x="273845" y="3581399"/>
                    </a:lnTo>
                    <a:cubicBezTo>
                      <a:pt x="269876" y="3659980"/>
                      <a:pt x="258763" y="3688555"/>
                      <a:pt x="245270" y="3702843"/>
                    </a:cubicBezTo>
                    <a:cubicBezTo>
                      <a:pt x="228204" y="3675061"/>
                      <a:pt x="236936" y="3619101"/>
                      <a:pt x="223839" y="3631404"/>
                    </a:cubicBezTo>
                    <a:cubicBezTo>
                      <a:pt x="210742" y="3643707"/>
                      <a:pt x="186533" y="3771105"/>
                      <a:pt x="166689" y="3776661"/>
                    </a:cubicBezTo>
                    <a:cubicBezTo>
                      <a:pt x="146845" y="3782217"/>
                      <a:pt x="123032" y="3669109"/>
                      <a:pt x="104776" y="3664743"/>
                    </a:cubicBezTo>
                    <a:cubicBezTo>
                      <a:pt x="86520" y="3660377"/>
                      <a:pt x="74614" y="3759595"/>
                      <a:pt x="57151" y="3750467"/>
                    </a:cubicBezTo>
                    <a:cubicBezTo>
                      <a:pt x="28576" y="3725068"/>
                      <a:pt x="9527" y="3661568"/>
                      <a:pt x="1" y="3609974"/>
                    </a:cubicBezTo>
                    <a:cubicBezTo>
                      <a:pt x="1" y="2406649"/>
                      <a:pt x="0" y="1203325"/>
                      <a:pt x="0" y="0"/>
                    </a:cubicBezTo>
                    <a:close/>
                  </a:path>
                </a:pathLst>
              </a:custGeom>
              <a:gradFill flip="none" rotWithShape="1">
                <a:gsLst>
                  <a:gs pos="83000">
                    <a:schemeClr val="tx2"/>
                  </a:gs>
                  <a:gs pos="82000">
                    <a:schemeClr val="tx2"/>
                  </a:gs>
                  <a:gs pos="34000">
                    <a:schemeClr val="tx2">
                      <a:lumMod val="75000"/>
                    </a:schemeClr>
                  </a:gs>
                  <a:gs pos="0">
                    <a:schemeClr val="tx2"/>
                  </a:gs>
                  <a:gs pos="38000">
                    <a:schemeClr val="tx2"/>
                  </a:gs>
                  <a:gs pos="100000">
                    <a:schemeClr val="tx2"/>
                  </a:gs>
                </a:gsLst>
                <a:lin ang="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2" name="Rectangle 23"/>
              <p:cNvSpPr/>
              <p:nvPr/>
            </p:nvSpPr>
            <p:spPr>
              <a:xfrm>
                <a:off x="1374774" y="1417118"/>
                <a:ext cx="272825" cy="590550"/>
              </a:xfrm>
              <a:prstGeom prst="rect">
                <a:avLst/>
              </a:prstGeom>
              <a:gradFill flip="none" rotWithShape="1">
                <a:gsLst>
                  <a:gs pos="0">
                    <a:schemeClr val="bg1">
                      <a:lumMod val="75000"/>
                    </a:schemeClr>
                  </a:gs>
                  <a:gs pos="27000">
                    <a:srgbClr val="F2F2F2">
                      <a:lumMod val="0"/>
                      <a:lumOff val="100000"/>
                    </a:srgbClr>
                  </a:gs>
                  <a:gs pos="100000">
                    <a:schemeClr val="bg1">
                      <a:lumMod val="50000"/>
                    </a:schemeClr>
                  </a:gs>
                </a:gsLst>
                <a:lin ang="10800000" scaled="1"/>
                <a:tileRect/>
              </a:gra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3" name="Rectangle 24"/>
              <p:cNvSpPr/>
              <p:nvPr/>
            </p:nvSpPr>
            <p:spPr>
              <a:xfrm>
                <a:off x="1404710" y="1213680"/>
                <a:ext cx="212954" cy="203438"/>
              </a:xfrm>
              <a:prstGeom prst="rect">
                <a:avLst/>
              </a:prstGeom>
              <a:solidFill>
                <a:schemeClr val="tx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24" name="Freeform 25"/>
              <p:cNvSpPr/>
              <p:nvPr/>
            </p:nvSpPr>
            <p:spPr>
              <a:xfrm rot="5400000">
                <a:off x="1396885" y="6250198"/>
                <a:ext cx="228600" cy="73152"/>
              </a:xfrm>
              <a:custGeom>
                <a:avLst/>
                <a:gdLst>
                  <a:gd name="connsiteX0" fmla="*/ 0 w 226544"/>
                  <a:gd name="connsiteY0" fmla="*/ 35306 h 70612"/>
                  <a:gd name="connsiteX1" fmla="*/ 27685 w 226544"/>
                  <a:gd name="connsiteY1" fmla="*/ 0 h 70612"/>
                  <a:gd name="connsiteX2" fmla="*/ 226544 w 226544"/>
                  <a:gd name="connsiteY2" fmla="*/ 35306 h 70612"/>
                  <a:gd name="connsiteX3" fmla="*/ 27685 w 226544"/>
                  <a:gd name="connsiteY3" fmla="*/ 70612 h 70612"/>
                  <a:gd name="connsiteX0-1" fmla="*/ 0 w 226544"/>
                  <a:gd name="connsiteY0-2" fmla="*/ 35306 h 70612"/>
                  <a:gd name="connsiteX1-3" fmla="*/ 27685 w 226544"/>
                  <a:gd name="connsiteY1-4" fmla="*/ 0 h 70612"/>
                  <a:gd name="connsiteX2-5" fmla="*/ 226544 w 226544"/>
                  <a:gd name="connsiteY2-6" fmla="*/ 35306 h 70612"/>
                  <a:gd name="connsiteX3-7" fmla="*/ 27685 w 226544"/>
                  <a:gd name="connsiteY3-8" fmla="*/ 70612 h 70612"/>
                  <a:gd name="connsiteX4" fmla="*/ 0 w 226544"/>
                  <a:gd name="connsiteY4" fmla="*/ 35306 h 70612"/>
                  <a:gd name="connsiteX0-9" fmla="*/ 0 w 226544"/>
                  <a:gd name="connsiteY0-10" fmla="*/ 35306 h 70612"/>
                  <a:gd name="connsiteX1-11" fmla="*/ 27685 w 226544"/>
                  <a:gd name="connsiteY1-12" fmla="*/ 0 h 70612"/>
                  <a:gd name="connsiteX2-13" fmla="*/ 226544 w 226544"/>
                  <a:gd name="connsiteY2-14" fmla="*/ 35306 h 70612"/>
                  <a:gd name="connsiteX3-15" fmla="*/ 27685 w 226544"/>
                  <a:gd name="connsiteY3-16" fmla="*/ 70612 h 70612"/>
                  <a:gd name="connsiteX4-17" fmla="*/ 0 w 226544"/>
                  <a:gd name="connsiteY4-18" fmla="*/ 35306 h 70612"/>
                  <a:gd name="connsiteX0-19" fmla="*/ 0 w 226544"/>
                  <a:gd name="connsiteY0-20" fmla="*/ 35306 h 70612"/>
                  <a:gd name="connsiteX1-21" fmla="*/ 27685 w 226544"/>
                  <a:gd name="connsiteY1-22" fmla="*/ 0 h 70612"/>
                  <a:gd name="connsiteX2-23" fmla="*/ 226544 w 226544"/>
                  <a:gd name="connsiteY2-24" fmla="*/ 35306 h 70612"/>
                  <a:gd name="connsiteX3-25" fmla="*/ 27685 w 226544"/>
                  <a:gd name="connsiteY3-26" fmla="*/ 70612 h 70612"/>
                  <a:gd name="connsiteX4-27" fmla="*/ 0 w 226544"/>
                  <a:gd name="connsiteY4-28" fmla="*/ 35306 h 70612"/>
                  <a:gd name="connsiteX0-29" fmla="*/ 0 w 226544"/>
                  <a:gd name="connsiteY0-30" fmla="*/ 35306 h 70612"/>
                  <a:gd name="connsiteX1-31" fmla="*/ 27685 w 226544"/>
                  <a:gd name="connsiteY1-32" fmla="*/ 0 h 70612"/>
                  <a:gd name="connsiteX2-33" fmla="*/ 226544 w 226544"/>
                  <a:gd name="connsiteY2-34" fmla="*/ 35306 h 70612"/>
                  <a:gd name="connsiteX3-35" fmla="*/ 27685 w 226544"/>
                  <a:gd name="connsiteY3-36" fmla="*/ 70612 h 70612"/>
                  <a:gd name="connsiteX4-37" fmla="*/ 0 w 226544"/>
                  <a:gd name="connsiteY4-38" fmla="*/ 35306 h 70612"/>
                  <a:gd name="connsiteX0-39" fmla="*/ 0 w 226544"/>
                  <a:gd name="connsiteY0-40" fmla="*/ 35306 h 70612"/>
                  <a:gd name="connsiteX1-41" fmla="*/ 27685 w 226544"/>
                  <a:gd name="connsiteY1-42" fmla="*/ 0 h 70612"/>
                  <a:gd name="connsiteX2-43" fmla="*/ 226544 w 226544"/>
                  <a:gd name="connsiteY2-44" fmla="*/ 35306 h 70612"/>
                  <a:gd name="connsiteX3-45" fmla="*/ 27685 w 226544"/>
                  <a:gd name="connsiteY3-46" fmla="*/ 70612 h 70612"/>
                  <a:gd name="connsiteX4-47" fmla="*/ 0 w 226544"/>
                  <a:gd name="connsiteY4-48" fmla="*/ 35306 h 70612"/>
                  <a:gd name="connsiteX0-49" fmla="*/ 0 w 226544"/>
                  <a:gd name="connsiteY0-50" fmla="*/ 35306 h 70612"/>
                  <a:gd name="connsiteX1-51" fmla="*/ 27685 w 226544"/>
                  <a:gd name="connsiteY1-52" fmla="*/ 0 h 70612"/>
                  <a:gd name="connsiteX2-53" fmla="*/ 226544 w 226544"/>
                  <a:gd name="connsiteY2-54" fmla="*/ 35306 h 70612"/>
                  <a:gd name="connsiteX3-55" fmla="*/ 27685 w 226544"/>
                  <a:gd name="connsiteY3-56" fmla="*/ 70612 h 70612"/>
                  <a:gd name="connsiteX4-57" fmla="*/ 0 w 226544"/>
                  <a:gd name="connsiteY4-58" fmla="*/ 35306 h 70612"/>
                  <a:gd name="connsiteX0-59" fmla="*/ 0 w 226544"/>
                  <a:gd name="connsiteY0-60" fmla="*/ 35306 h 70612"/>
                  <a:gd name="connsiteX1-61" fmla="*/ 27685 w 226544"/>
                  <a:gd name="connsiteY1-62" fmla="*/ 0 h 70612"/>
                  <a:gd name="connsiteX2-63" fmla="*/ 226544 w 226544"/>
                  <a:gd name="connsiteY2-64" fmla="*/ 35306 h 70612"/>
                  <a:gd name="connsiteX3-65" fmla="*/ 27685 w 226544"/>
                  <a:gd name="connsiteY3-66" fmla="*/ 70612 h 70612"/>
                  <a:gd name="connsiteX4-67" fmla="*/ 0 w 226544"/>
                  <a:gd name="connsiteY4-68" fmla="*/ 35306 h 70612"/>
                  <a:gd name="connsiteX0-69" fmla="*/ 0 w 226544"/>
                  <a:gd name="connsiteY0-70" fmla="*/ 35306 h 70612"/>
                  <a:gd name="connsiteX1-71" fmla="*/ 27685 w 226544"/>
                  <a:gd name="connsiteY1-72" fmla="*/ 0 h 70612"/>
                  <a:gd name="connsiteX2-73" fmla="*/ 226544 w 226544"/>
                  <a:gd name="connsiteY2-74" fmla="*/ 35306 h 70612"/>
                  <a:gd name="connsiteX3-75" fmla="*/ 27685 w 226544"/>
                  <a:gd name="connsiteY3-76" fmla="*/ 70612 h 70612"/>
                  <a:gd name="connsiteX4-77" fmla="*/ 0 w 226544"/>
                  <a:gd name="connsiteY4-78" fmla="*/ 35306 h 70612"/>
                  <a:gd name="connsiteX0-79" fmla="*/ 0 w 226544"/>
                  <a:gd name="connsiteY0-80" fmla="*/ 35306 h 70612"/>
                  <a:gd name="connsiteX1-81" fmla="*/ 27685 w 226544"/>
                  <a:gd name="connsiteY1-82" fmla="*/ 0 h 70612"/>
                  <a:gd name="connsiteX2-83" fmla="*/ 226544 w 226544"/>
                  <a:gd name="connsiteY2-84" fmla="*/ 35306 h 70612"/>
                  <a:gd name="connsiteX3-85" fmla="*/ 27685 w 226544"/>
                  <a:gd name="connsiteY3-86" fmla="*/ 70612 h 70612"/>
                  <a:gd name="connsiteX4-87" fmla="*/ 0 w 226544"/>
                  <a:gd name="connsiteY4-88" fmla="*/ 35306 h 70612"/>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6544" h="70612">
                    <a:moveTo>
                      <a:pt x="0" y="35306"/>
                    </a:moveTo>
                    <a:cubicBezTo>
                      <a:pt x="1521" y="15316"/>
                      <a:pt x="12805" y="4576"/>
                      <a:pt x="27685" y="0"/>
                    </a:cubicBezTo>
                    <a:lnTo>
                      <a:pt x="226544" y="35306"/>
                    </a:lnTo>
                    <a:lnTo>
                      <a:pt x="27685" y="70612"/>
                    </a:lnTo>
                    <a:cubicBezTo>
                      <a:pt x="11264" y="65009"/>
                      <a:pt x="1007" y="52726"/>
                      <a:pt x="0" y="35306"/>
                    </a:cubicBezTo>
                    <a:close/>
                  </a:path>
                </a:pathLst>
              </a:custGeom>
              <a:solidFill>
                <a:srgbClr val="4C504C"/>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cxnSp>
            <p:nvCxnSpPr>
              <p:cNvPr id="25" name="Straight Connector 26"/>
              <p:cNvCxnSpPr/>
              <p:nvPr/>
            </p:nvCxnSpPr>
            <p:spPr>
              <a:xfrm>
                <a:off x="1374774" y="148664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6" name="Straight Connector 27"/>
              <p:cNvCxnSpPr/>
              <p:nvPr/>
            </p:nvCxnSpPr>
            <p:spPr>
              <a:xfrm>
                <a:off x="1374774" y="1562425"/>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7" name="Straight Connector 28"/>
              <p:cNvCxnSpPr/>
              <p:nvPr/>
            </p:nvCxnSpPr>
            <p:spPr>
              <a:xfrm>
                <a:off x="1374774" y="1638202"/>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8" name="Straight Connector 29"/>
              <p:cNvCxnSpPr/>
              <p:nvPr/>
            </p:nvCxnSpPr>
            <p:spPr>
              <a:xfrm>
                <a:off x="1374774" y="1713979"/>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29" name="Straight Connector 30"/>
              <p:cNvCxnSpPr/>
              <p:nvPr/>
            </p:nvCxnSpPr>
            <p:spPr>
              <a:xfrm>
                <a:off x="1374774" y="1789756"/>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0" name="Straight Connector 31"/>
              <p:cNvCxnSpPr/>
              <p:nvPr/>
            </p:nvCxnSpPr>
            <p:spPr>
              <a:xfrm>
                <a:off x="1374774" y="1865533"/>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cxnSp>
            <p:nvCxnSpPr>
              <p:cNvPr id="31" name="Straight Connector 32"/>
              <p:cNvCxnSpPr/>
              <p:nvPr/>
            </p:nvCxnSpPr>
            <p:spPr>
              <a:xfrm>
                <a:off x="1374774" y="1941308"/>
                <a:ext cx="274320" cy="0"/>
              </a:xfrm>
              <a:prstGeom prst="line">
                <a:avLst/>
              </a:prstGeom>
              <a:ln>
                <a:solidFill>
                  <a:schemeClr val="bg1">
                    <a:lumMod val="65000"/>
                  </a:schemeClr>
                </a:solidFill>
              </a:ln>
              <a:effectLst/>
            </p:spPr>
            <p:style>
              <a:lnRef idx="1">
                <a:schemeClr val="accent1"/>
              </a:lnRef>
              <a:fillRef idx="0">
                <a:schemeClr val="accent1"/>
              </a:fillRef>
              <a:effectRef idx="0">
                <a:schemeClr val="accent1"/>
              </a:effectRef>
              <a:fontRef idx="minor">
                <a:schemeClr val="tx1"/>
              </a:fontRef>
            </p:style>
          </p:cxnSp>
        </p:grpSp>
        <p:sp>
          <p:nvSpPr>
            <p:cNvPr id="4" name="Trapezoid 5"/>
            <p:cNvSpPr/>
            <p:nvPr/>
          </p:nvSpPr>
          <p:spPr>
            <a:xfrm rot="16200000">
              <a:off x="1594832" y="5341831"/>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5" name="Trapezoid 6"/>
            <p:cNvSpPr/>
            <p:nvPr/>
          </p:nvSpPr>
          <p:spPr>
            <a:xfrm rot="16200000">
              <a:off x="1594832" y="4439533"/>
              <a:ext cx="695326" cy="59529"/>
            </a:xfrm>
            <a:prstGeom prst="trapezoid">
              <a:avLst>
                <a:gd name="adj" fmla="val 69837"/>
              </a:avLst>
            </a:prstGeom>
            <a:solidFill>
              <a:schemeClr val="accent5">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7" name="Trapezoid 7"/>
            <p:cNvSpPr/>
            <p:nvPr/>
          </p:nvSpPr>
          <p:spPr>
            <a:xfrm rot="16200000">
              <a:off x="1594832" y="3537234"/>
              <a:ext cx="695326" cy="59529"/>
            </a:xfrm>
            <a:prstGeom prst="trapezoid">
              <a:avLst>
                <a:gd name="adj" fmla="val 69837"/>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8" name="Trapezoid 8"/>
            <p:cNvSpPr/>
            <p:nvPr/>
          </p:nvSpPr>
          <p:spPr>
            <a:xfrm rot="16200000">
              <a:off x="1594832" y="2634935"/>
              <a:ext cx="695326" cy="59529"/>
            </a:xfrm>
            <a:prstGeom prst="trapezoid">
              <a:avLst>
                <a:gd name="adj" fmla="val 69837"/>
              </a:avLst>
            </a:prstGeom>
            <a:solidFill>
              <a:schemeClr val="accent3">
                <a:lumMod val="50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9" name="Pentagon 9"/>
            <p:cNvSpPr/>
            <p:nvPr/>
          </p:nvSpPr>
          <p:spPr>
            <a:xfrm>
              <a:off x="1912729" y="2359899"/>
              <a:ext cx="3510756" cy="607219"/>
            </a:xfrm>
            <a:prstGeom prst="homePlate">
              <a:avLst>
                <a:gd name="adj" fmla="val 36274"/>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0" name="Pentagon 10"/>
            <p:cNvSpPr/>
            <p:nvPr/>
          </p:nvSpPr>
          <p:spPr>
            <a:xfrm>
              <a:off x="1912729" y="3262198"/>
              <a:ext cx="3510756" cy="607219"/>
            </a:xfrm>
            <a:prstGeom prst="homePlate">
              <a:avLst>
                <a:gd name="adj" fmla="val 36274"/>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1" name="Pentagon 11"/>
            <p:cNvSpPr/>
            <p:nvPr/>
          </p:nvSpPr>
          <p:spPr>
            <a:xfrm>
              <a:off x="1912729" y="4164497"/>
              <a:ext cx="3510756" cy="607219"/>
            </a:xfrm>
            <a:prstGeom prst="homePlate">
              <a:avLst>
                <a:gd name="adj" fmla="val 36274"/>
              </a:avLst>
            </a:prstGeom>
            <a:solidFill>
              <a:schemeClr val="accent3"/>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a:solidFill>
                  <a:schemeClr val="bg1"/>
                </a:solidFill>
                <a:latin typeface="+mn-ea"/>
                <a:cs typeface="+mn-ea"/>
                <a:sym typeface="Arial" panose="020B0604020202020204" pitchFamily="34" charset="0"/>
              </a:endParaRPr>
            </a:p>
          </p:txBody>
        </p:sp>
        <p:sp>
          <p:nvSpPr>
            <p:cNvPr id="12" name="Pentagon 12"/>
            <p:cNvSpPr/>
            <p:nvPr/>
          </p:nvSpPr>
          <p:spPr>
            <a:xfrm>
              <a:off x="1912729" y="5066795"/>
              <a:ext cx="3510756" cy="607219"/>
            </a:xfrm>
            <a:prstGeom prst="homePlate">
              <a:avLst>
                <a:gd name="adj" fmla="val 36274"/>
              </a:avLst>
            </a:prstGeom>
            <a:solidFill>
              <a:schemeClr val="accent4"/>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endParaRPr lang="en-US" sz="1325" b="1" dirty="0">
                <a:solidFill>
                  <a:schemeClr val="bg1"/>
                </a:solidFill>
                <a:latin typeface="+mn-ea"/>
                <a:cs typeface="+mn-ea"/>
                <a:sym typeface="Arial" panose="020B0604020202020204" pitchFamily="34" charset="0"/>
              </a:endParaRPr>
            </a:p>
          </p:txBody>
        </p:sp>
        <p:sp>
          <p:nvSpPr>
            <p:cNvPr id="14" name="Rectangle 33"/>
            <p:cNvSpPr/>
            <p:nvPr/>
          </p:nvSpPr>
          <p:spPr>
            <a:xfrm>
              <a:off x="2626482" y="2400675"/>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互联网金融的概念</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5" name="TextBox 38"/>
            <p:cNvSpPr txBox="1"/>
            <p:nvPr/>
          </p:nvSpPr>
          <p:spPr>
            <a:xfrm>
              <a:off x="1933831" y="247896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dirty="0">
                  <a:solidFill>
                    <a:schemeClr val="bg1"/>
                  </a:solidFill>
                  <a:latin typeface="+mn-ea"/>
                  <a:cs typeface="+mn-ea"/>
                  <a:sym typeface="Arial" panose="020B0604020202020204" pitchFamily="34" charset="0"/>
                </a:rPr>
                <a:t>1</a:t>
              </a:r>
              <a:endParaRPr lang="en-US" sz="1325" b="1" dirty="0">
                <a:solidFill>
                  <a:schemeClr val="bg1"/>
                </a:solidFill>
                <a:latin typeface="+mn-ea"/>
                <a:cs typeface="+mn-ea"/>
                <a:sym typeface="Arial" panose="020B0604020202020204" pitchFamily="34" charset="0"/>
              </a:endParaRPr>
            </a:p>
          </p:txBody>
        </p:sp>
        <p:sp>
          <p:nvSpPr>
            <p:cNvPr id="16" name="TextBox 191"/>
            <p:cNvSpPr txBox="1"/>
            <p:nvPr/>
          </p:nvSpPr>
          <p:spPr>
            <a:xfrm>
              <a:off x="1933831" y="3381429"/>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2</a:t>
              </a:r>
              <a:endParaRPr lang="en-US" sz="1325" b="1">
                <a:solidFill>
                  <a:schemeClr val="bg1"/>
                </a:solidFill>
                <a:latin typeface="+mn-ea"/>
                <a:cs typeface="+mn-ea"/>
                <a:sym typeface="Arial" panose="020B0604020202020204" pitchFamily="34" charset="0"/>
              </a:endParaRPr>
            </a:p>
          </p:txBody>
        </p:sp>
        <p:sp>
          <p:nvSpPr>
            <p:cNvPr id="17" name="TextBox 192"/>
            <p:cNvSpPr txBox="1"/>
            <p:nvPr/>
          </p:nvSpPr>
          <p:spPr>
            <a:xfrm>
              <a:off x="1933831" y="4283894"/>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3</a:t>
              </a:r>
              <a:endParaRPr lang="en-US" sz="1325" b="1">
                <a:solidFill>
                  <a:schemeClr val="bg1"/>
                </a:solidFill>
                <a:latin typeface="+mn-ea"/>
                <a:cs typeface="+mn-ea"/>
                <a:sym typeface="Arial" panose="020B0604020202020204" pitchFamily="34" charset="0"/>
              </a:endParaRPr>
            </a:p>
          </p:txBody>
        </p:sp>
        <p:sp>
          <p:nvSpPr>
            <p:cNvPr id="18" name="TextBox 193"/>
            <p:cNvSpPr txBox="1"/>
            <p:nvPr/>
          </p:nvSpPr>
          <p:spPr>
            <a:xfrm>
              <a:off x="1933831" y="5186362"/>
              <a:ext cx="325639" cy="350321"/>
            </a:xfrm>
            <a:prstGeom prst="rect">
              <a:avLst/>
            </a:prstGeom>
            <a:noFill/>
            <a:effectLst/>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1325" b="1">
                  <a:solidFill>
                    <a:schemeClr val="bg1"/>
                  </a:solidFill>
                  <a:latin typeface="+mn-ea"/>
                  <a:cs typeface="+mn-ea"/>
                  <a:sym typeface="Arial" panose="020B0604020202020204" pitchFamily="34" charset="0"/>
                </a:rPr>
                <a:t>4</a:t>
              </a:r>
              <a:endParaRPr lang="en-US" sz="1325" b="1">
                <a:solidFill>
                  <a:schemeClr val="bg1"/>
                </a:solidFill>
                <a:latin typeface="+mn-ea"/>
                <a:cs typeface="+mn-ea"/>
                <a:sym typeface="Arial" panose="020B0604020202020204" pitchFamily="34" charset="0"/>
              </a:endParaRPr>
            </a:p>
          </p:txBody>
        </p:sp>
        <p:sp>
          <p:nvSpPr>
            <p:cNvPr id="19" name="Rectangle 38"/>
            <p:cNvSpPr/>
            <p:nvPr/>
          </p:nvSpPr>
          <p:spPr>
            <a:xfrm>
              <a:off x="2626482" y="3303141"/>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互联网金融的产生与发展</a:t>
              </a:r>
              <a:endParaRPr sz="2000" b="1">
                <a:solidFill>
                  <a:schemeClr val="bg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32" name="Rectangle 39"/>
            <p:cNvSpPr/>
            <p:nvPr/>
          </p:nvSpPr>
          <p:spPr>
            <a:xfrm>
              <a:off x="2626482" y="4205608"/>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传统金融的特点</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sp>
          <p:nvSpPr>
            <p:cNvPr id="33" name="Rectangle 40"/>
            <p:cNvSpPr/>
            <p:nvPr/>
          </p:nvSpPr>
          <p:spPr>
            <a:xfrm>
              <a:off x="2626482" y="5105687"/>
              <a:ext cx="2330568" cy="479213"/>
            </a:xfrm>
            <a:prstGeom prst="rect">
              <a:avLst/>
            </a:prstGeom>
          </p:spPr>
          <p:txBody>
            <a:bodyPr wrap="square">
              <a:spAutoFit/>
            </a:bodyPr>
            <a:lstStyle/>
            <a:p>
              <a:pPr algn="ctr">
                <a:lnSpc>
                  <a:spcPct val="120000"/>
                </a:lnSpc>
              </a:pPr>
              <a:r>
                <a:rPr sz="2000" b="1">
                  <a:solidFill>
                    <a:schemeClr val="bg1"/>
                  </a:solidFill>
                  <a:latin typeface="微软雅黑" panose="020B0503020204020204" charset="-122"/>
                  <a:ea typeface="微软雅黑" panose="020B0503020204020204" charset="-122"/>
                  <a:cs typeface="+mn-ea"/>
                  <a:sym typeface="Arial" panose="020B0604020202020204" pitchFamily="34" charset="0"/>
                </a:rPr>
                <a:t>互联网金融的特点</a:t>
              </a:r>
              <a:endParaRPr sz="2000" b="1">
                <a:solidFill>
                  <a:schemeClr val="bg1"/>
                </a:solidFill>
                <a:latin typeface="微软雅黑" panose="020B0503020204020204" charset="-122"/>
                <a:ea typeface="微软雅黑" panose="020B0503020204020204" charset="-122"/>
                <a:cs typeface="+mn-ea"/>
                <a:sym typeface="Arial" panose="020B0604020202020204" pitchFamily="34" charset="0"/>
              </a:endParaRPr>
            </a:p>
          </p:txBody>
        </p:sp>
      </p:gr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solidFill>
                  <a:schemeClr val="accent1"/>
                </a:solidFill>
              </a:rPr>
              <a:t>互联网金融</a:t>
            </a:r>
            <a:endParaRPr lang="en-US" altLang="zh-CN">
              <a:solidFill>
                <a:schemeClr val="accent1"/>
              </a:solidFill>
            </a:endParaRPr>
          </a:p>
        </p:txBody>
      </p:sp>
      <p:grpSp>
        <p:nvGrpSpPr>
          <p:cNvPr id="39" name="组合 38"/>
          <p:cNvGrpSpPr/>
          <p:nvPr/>
        </p:nvGrpSpPr>
        <p:grpSpPr>
          <a:xfrm>
            <a:off x="634365" y="887095"/>
            <a:ext cx="3331210" cy="473075"/>
            <a:chOff x="2347" y="2773"/>
            <a:chExt cx="5258"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066"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858770"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（一）互联网金融的概念</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3" name="矩形 42"/>
          <p:cNvSpPr/>
          <p:nvPr>
            <p:custDataLst>
              <p:tags r:id="rId1"/>
            </p:custDataLst>
          </p:nvPr>
        </p:nvSpPr>
        <p:spPr>
          <a:xfrm>
            <a:off x="956945" y="1810385"/>
            <a:ext cx="10278110" cy="132842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1085850" y="3403600"/>
            <a:ext cx="4415155" cy="2861310"/>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互联网金融秉承“开放、平等、协作、分享”的互联网精神与大数据、云计算、人工智能、区块链技术作为底层支撑线，与传统金融行业相融合的新型领域，是对传统金融行业的补充和优化升级。</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5" name="TextBox 6"/>
          <p:cNvSpPr txBox="1"/>
          <p:nvPr>
            <p:custDataLst>
              <p:tags r:id="rId3"/>
            </p:custDataLst>
          </p:nvPr>
        </p:nvSpPr>
        <p:spPr>
          <a:xfrm>
            <a:off x="1391285" y="2013585"/>
            <a:ext cx="9408795" cy="922020"/>
          </a:xfrm>
          <a:prstGeom prst="rect">
            <a:avLst/>
          </a:prstGeom>
          <a:noFill/>
        </p:spPr>
        <p:txBody>
          <a:bodyPr wrap="square" rtlCol="0">
            <a:spAutoFit/>
          </a:bodyPr>
          <a:p>
            <a:pPr>
              <a:lnSpc>
                <a:spcPct val="135000"/>
              </a:lnSpc>
              <a:spcBef>
                <a:spcPts val="0"/>
              </a:spcBef>
              <a:spcAft>
                <a:spcPts val="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互联网金融是指传统金融机构与互联网企业利用互联网技术和移动通信技术等手段实现资金融通、支付、投资和信息中介服务的新型金融业务模式。</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9" name="图片 108"/>
          <p:cNvPicPr/>
          <p:nvPr/>
        </p:nvPicPr>
        <p:blipFill>
          <a:blip r:embed="rId4"/>
          <a:stretch>
            <a:fillRect/>
          </a:stretch>
        </p:blipFill>
        <p:spPr>
          <a:xfrm>
            <a:off x="5706110" y="3515995"/>
            <a:ext cx="5287645" cy="2637155"/>
          </a:xfrm>
          <a:prstGeom prst="round2Diag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p:tgtEl>
                                          <p:spTgt spid="44"/>
                                        </p:tgtEl>
                                        <p:attrNameLst>
                                          <p:attrName>ppt_y</p:attrName>
                                        </p:attrNameLst>
                                      </p:cBhvr>
                                      <p:tavLst>
                                        <p:tav tm="0">
                                          <p:val>
                                            <p:strVal val="#ppt_y+#ppt_h*1.125000"/>
                                          </p:val>
                                        </p:tav>
                                        <p:tav tm="100000">
                                          <p:val>
                                            <p:strVal val="#ppt_y"/>
                                          </p:val>
                                        </p:tav>
                                      </p:tavLst>
                                    </p:anim>
                                    <p:animEffect transition="in" filter="wipe(up)">
                                      <p:cBhvr>
                                        <p:cTn id="25" dur="500"/>
                                        <p:tgtEl>
                                          <p:spTgt spid="44"/>
                                        </p:tgtEl>
                                      </p:cBhvr>
                                    </p:animEffect>
                                  </p:childTnLst>
                                </p:cTn>
                              </p:par>
                              <p:par>
                                <p:cTn id="26" presetID="18" presetClass="entr" presetSubtype="12" fill="hold" nodeType="withEffect">
                                  <p:stCondLst>
                                    <p:cond delay="0"/>
                                  </p:stCondLst>
                                  <p:childTnLst>
                                    <p:set>
                                      <p:cBhvr>
                                        <p:cTn id="27" dur="1" fill="hold">
                                          <p:stCondLst>
                                            <p:cond delay="0"/>
                                          </p:stCondLst>
                                        </p:cTn>
                                        <p:tgtEl>
                                          <p:spTgt spid="109"/>
                                        </p:tgtEl>
                                        <p:attrNameLst>
                                          <p:attrName>style.visibility</p:attrName>
                                        </p:attrNameLst>
                                      </p:cBhvr>
                                      <p:to>
                                        <p:strVal val="visible"/>
                                      </p:to>
                                    </p:set>
                                    <p:animEffect transition="in" filter="strips(downLeft)">
                                      <p:cBhvr>
                                        <p:cTn id="28" dur="500"/>
                                        <p:tgtEl>
                                          <p:spTgt spid="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3" grpId="0" bldLvl="0" animBg="1"/>
      <p:bldP spid="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solidFill>
                  <a:schemeClr val="accent1"/>
                </a:solidFill>
              </a:rPr>
              <a:t>互联网金融</a:t>
            </a:r>
            <a:endParaRPr lang="zh-CN" altLang="en-US">
              <a:solidFill>
                <a:schemeClr val="accent1"/>
              </a:solidFill>
            </a:endParaRPr>
          </a:p>
        </p:txBody>
      </p:sp>
      <p:grpSp>
        <p:nvGrpSpPr>
          <p:cNvPr id="39" name="组合 38"/>
          <p:cNvGrpSpPr/>
          <p:nvPr/>
        </p:nvGrpSpPr>
        <p:grpSpPr>
          <a:xfrm>
            <a:off x="634365" y="887095"/>
            <a:ext cx="3961333" cy="473075"/>
            <a:chOff x="2347" y="2773"/>
            <a:chExt cx="7111"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6919"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341566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（二）互联网金融的产生与发展</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3" name="矩形 42"/>
          <p:cNvSpPr/>
          <p:nvPr>
            <p:custDataLst>
              <p:tags r:id="rId1"/>
            </p:custDataLst>
          </p:nvPr>
        </p:nvSpPr>
        <p:spPr>
          <a:xfrm>
            <a:off x="956945" y="1810385"/>
            <a:ext cx="10278110" cy="70040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44" name="TextBox 6"/>
          <p:cNvSpPr txBox="1"/>
          <p:nvPr>
            <p:custDataLst>
              <p:tags r:id="rId2"/>
            </p:custDataLst>
          </p:nvPr>
        </p:nvSpPr>
        <p:spPr>
          <a:xfrm>
            <a:off x="956945" y="2662555"/>
            <a:ext cx="10278110" cy="450850"/>
          </a:xfrm>
          <a:prstGeom prst="rect">
            <a:avLst/>
          </a:prstGeom>
          <a:noFill/>
        </p:spPr>
        <p:txBody>
          <a:bodyPr wrap="square" rtlCol="0">
            <a:spAutoFit/>
          </a:bodyPr>
          <a:p>
            <a:pPr indent="0" algn="just" fontAlgn="auto">
              <a:lnSpc>
                <a:spcPct val="130000"/>
              </a:lnSpc>
              <a:spcBef>
                <a:spcPts val="0"/>
              </a:spcBef>
              <a:spcAft>
                <a:spcPts val="0"/>
              </a:spcAf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互联网金融的产生与发展可以简单概括为四个阶段：</a:t>
            </a:r>
            <a:endPar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45" name="TextBox 6"/>
          <p:cNvSpPr txBox="1"/>
          <p:nvPr>
            <p:custDataLst>
              <p:tags r:id="rId3"/>
            </p:custDataLst>
          </p:nvPr>
        </p:nvSpPr>
        <p:spPr>
          <a:xfrm>
            <a:off x="1391285" y="1908175"/>
            <a:ext cx="9408795" cy="491490"/>
          </a:xfrm>
          <a:prstGeom prst="rect">
            <a:avLst/>
          </a:prstGeom>
          <a:noFill/>
        </p:spPr>
        <p:txBody>
          <a:bodyPr wrap="square" rtlCol="0">
            <a:spAutoFit/>
          </a:bodyPr>
          <a:p>
            <a:pPr>
              <a:lnSpc>
                <a:spcPct val="130000"/>
              </a:lnSpc>
              <a:spcBef>
                <a:spcPts val="0"/>
              </a:spcBef>
              <a:spcAft>
                <a:spcPts val="0"/>
              </a:spcAf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互联网金融与传统金融行业一样，也是负责使资金在供求双方之间融通起来。</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2" name="TextBox 6"/>
          <p:cNvSpPr txBox="1"/>
          <p:nvPr>
            <p:custDataLst>
              <p:tags r:id="rId4"/>
            </p:custDataLst>
          </p:nvPr>
        </p:nvSpPr>
        <p:spPr>
          <a:xfrm>
            <a:off x="956945" y="3166745"/>
            <a:ext cx="9843770" cy="3353435"/>
          </a:xfrm>
          <a:prstGeom prst="rect">
            <a:avLst/>
          </a:prstGeom>
          <a:noFill/>
        </p:spPr>
        <p:txBody>
          <a:bodyPr wrap="square" rtlCol="0">
            <a:spAutoFit/>
          </a:bodyPr>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第一阶段是传统金融机构利用互联网提供服务，例如证券公司提供网上炒股服务、银行提供网上银行服务、保险公司提供网上销售与理赔服务。</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第二阶段是互联网企业提供金融服务，这种服务主要是第三方支付平台，例如支付宝和财付通等。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第三阶段是互联网企业与金融服务企业深度融合，创新金融业态，创新实现金融“普惠”属性。例如支付宝与天弘基金联合推出的“余额宝”，让普通人也可以“理财”。</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marL="742950" lvl="1" indent="-285750" algn="just" fontAlgn="auto">
              <a:lnSpc>
                <a:spcPct val="130000"/>
              </a:lnSpc>
              <a:spcBef>
                <a:spcPts val="0"/>
              </a:spcBef>
              <a:spcAft>
                <a:spcPts val="1000"/>
              </a:spcAft>
              <a:buClr>
                <a:srgbClr val="61849B"/>
              </a:buClr>
              <a:buFont typeface="Wingdings" panose="05000000000000000000" charset="0"/>
              <a:buChar char="l"/>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第四阶段是互联网金融公司借助大数据、云计算、人工智能和区块链实现内涵式发展，由“互联网金融”向“金融科技”飞跃。</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additive="base">
                                        <p:cTn id="15" dur="500"/>
                                        <p:tgtEl>
                                          <p:spTgt spid="45"/>
                                        </p:tgtEl>
                                        <p:attrNameLst>
                                          <p:attrName>ppt_y</p:attrName>
                                        </p:attrNameLst>
                                      </p:cBhvr>
                                      <p:tavLst>
                                        <p:tav tm="0">
                                          <p:val>
                                            <p:strVal val="#ppt_y+#ppt_h*1.125000"/>
                                          </p:val>
                                        </p:tav>
                                        <p:tav tm="100000">
                                          <p:val>
                                            <p:strVal val="#ppt_y"/>
                                          </p:val>
                                        </p:tav>
                                      </p:tavLst>
                                    </p:anim>
                                    <p:animEffect transition="in" filter="wipe(up)">
                                      <p:cBhvr>
                                        <p:cTn id="16" dur="500"/>
                                        <p:tgtEl>
                                          <p:spTgt spid="45"/>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43"/>
                                        </p:tgtEl>
                                        <p:attrNameLst>
                                          <p:attrName>style.visibility</p:attrName>
                                        </p:attrNameLst>
                                      </p:cBhvr>
                                      <p:to>
                                        <p:strVal val="visible"/>
                                      </p:to>
                                    </p:set>
                                    <p:animEffect transition="in" filter="barn(inVertical)">
                                      <p:cBhvr>
                                        <p:cTn id="19" dur="500"/>
                                        <p:tgtEl>
                                          <p:spTgt spid="43"/>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grpId="0" nodeType="clickEffect">
                                  <p:stCondLst>
                                    <p:cond delay="0"/>
                                  </p:stCondLst>
                                  <p:childTnLst>
                                    <p:set>
                                      <p:cBhvr>
                                        <p:cTn id="23" dur="1" fill="hold">
                                          <p:stCondLst>
                                            <p:cond delay="0"/>
                                          </p:stCondLst>
                                        </p:cTn>
                                        <p:tgtEl>
                                          <p:spTgt spid="44"/>
                                        </p:tgtEl>
                                        <p:attrNameLst>
                                          <p:attrName>style.visibility</p:attrName>
                                        </p:attrNameLst>
                                      </p:cBhvr>
                                      <p:to>
                                        <p:strVal val="visible"/>
                                      </p:to>
                                    </p:set>
                                    <p:anim calcmode="lin" valueType="num">
                                      <p:cBhvr additive="base">
                                        <p:cTn id="24" dur="500"/>
                                        <p:tgtEl>
                                          <p:spTgt spid="44"/>
                                        </p:tgtEl>
                                        <p:attrNameLst>
                                          <p:attrName>ppt_y</p:attrName>
                                        </p:attrNameLst>
                                      </p:cBhvr>
                                      <p:tavLst>
                                        <p:tav tm="0">
                                          <p:val>
                                            <p:strVal val="#ppt_y+#ppt_h*1.125000"/>
                                          </p:val>
                                        </p:tav>
                                        <p:tav tm="100000">
                                          <p:val>
                                            <p:strVal val="#ppt_y"/>
                                          </p:val>
                                        </p:tav>
                                      </p:tavLst>
                                    </p:anim>
                                    <p:animEffect transition="in" filter="wipe(up)">
                                      <p:cBhvr>
                                        <p:cTn id="25" dur="500"/>
                                        <p:tgtEl>
                                          <p:spTgt spid="44"/>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2">
                                            <p:txEl>
                                              <p:pRg st="0" end="0"/>
                                            </p:txEl>
                                          </p:spTgt>
                                        </p:tgtEl>
                                        <p:attrNameLst>
                                          <p:attrName>style.visibility</p:attrName>
                                        </p:attrNameLst>
                                      </p:cBhvr>
                                      <p:to>
                                        <p:strVal val="visible"/>
                                      </p:to>
                                    </p:set>
                                    <p:anim calcmode="lin" valueType="num">
                                      <p:cBhvr additive="base">
                                        <p:cTn id="30"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31" dur="500"/>
                                        <p:tgtEl>
                                          <p:spTgt spid="2">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2">
                                            <p:txEl>
                                              <p:pRg st="1" end="1"/>
                                            </p:txEl>
                                          </p:spTgt>
                                        </p:tgtEl>
                                        <p:attrNameLst>
                                          <p:attrName>style.visibility</p:attrName>
                                        </p:attrNameLst>
                                      </p:cBhvr>
                                      <p:to>
                                        <p:strVal val="visible"/>
                                      </p:to>
                                    </p:set>
                                    <p:anim calcmode="lin" valueType="num">
                                      <p:cBhvr additive="base">
                                        <p:cTn id="36"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37" dur="500"/>
                                        <p:tgtEl>
                                          <p:spTgt spid="2">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2">
                                            <p:txEl>
                                              <p:pRg st="2" end="2"/>
                                            </p:txEl>
                                          </p:spTgt>
                                        </p:tgtEl>
                                        <p:attrNameLst>
                                          <p:attrName>style.visibility</p:attrName>
                                        </p:attrNameLst>
                                      </p:cBhvr>
                                      <p:to>
                                        <p:strVal val="visible"/>
                                      </p:to>
                                    </p:set>
                                    <p:anim calcmode="lin" valueType="num">
                                      <p:cBhvr additive="base">
                                        <p:cTn id="42"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43" dur="500"/>
                                        <p:tgtEl>
                                          <p:spTgt spid="2">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grpId="0" nodeType="clickEffect">
                                  <p:stCondLst>
                                    <p:cond delay="0"/>
                                  </p:stCondLst>
                                  <p:childTnLst>
                                    <p:set>
                                      <p:cBhvr>
                                        <p:cTn id="47" dur="1" fill="hold">
                                          <p:stCondLst>
                                            <p:cond delay="0"/>
                                          </p:stCondLst>
                                        </p:cTn>
                                        <p:tgtEl>
                                          <p:spTgt spid="2">
                                            <p:txEl>
                                              <p:pRg st="3" end="3"/>
                                            </p:txEl>
                                          </p:spTgt>
                                        </p:tgtEl>
                                        <p:attrNameLst>
                                          <p:attrName>style.visibility</p:attrName>
                                        </p:attrNameLst>
                                      </p:cBhvr>
                                      <p:to>
                                        <p:strVal val="visible"/>
                                      </p:to>
                                    </p:set>
                                    <p:anim calcmode="lin" valueType="num">
                                      <p:cBhvr additive="base">
                                        <p:cTn id="48"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4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3" grpId="0" bldLvl="0" animBg="1"/>
      <p:bldP spid="45" grpId="0"/>
      <p:bldP spid="2" grpId="0" bldLvl="2"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标题 5"/>
          <p:cNvSpPr>
            <a:spLocks noGrp="1"/>
          </p:cNvSpPr>
          <p:nvPr>
            <p:ph type="title"/>
          </p:nvPr>
        </p:nvSpPr>
        <p:spPr/>
        <p:txBody>
          <a:bodyPr/>
          <a:p>
            <a:r>
              <a:rPr lang="zh-CN" altLang="en-US">
                <a:solidFill>
                  <a:schemeClr val="accent1"/>
                </a:solidFill>
              </a:rPr>
              <a:t>传统金融业和互联网金融的区别</a:t>
            </a:r>
            <a:endParaRPr lang="zh-CN" altLang="en-US">
              <a:solidFill>
                <a:schemeClr val="accent1"/>
              </a:solidFill>
            </a:endParaRPr>
          </a:p>
        </p:txBody>
      </p:sp>
      <p:grpSp>
        <p:nvGrpSpPr>
          <p:cNvPr id="39" name="组合 38"/>
          <p:cNvGrpSpPr/>
          <p:nvPr/>
        </p:nvGrpSpPr>
        <p:grpSpPr>
          <a:xfrm>
            <a:off x="634365" y="887095"/>
            <a:ext cx="3104558" cy="473075"/>
            <a:chOff x="2347" y="2773"/>
            <a:chExt cx="5573"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38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78574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（一）传统金融的特点</a:t>
            </a:r>
            <a:endParaRPr lang="zh-CN" altLang="en-US" sz="1800" b="1" dirty="0">
              <a:solidFill>
                <a:schemeClr val="bg1"/>
              </a:solidFill>
              <a:latin typeface="微软雅黑" panose="020B0503020204020204" charset="-122"/>
              <a:ea typeface="微软雅黑" panose="020B0503020204020204" charset="-122"/>
              <a:sym typeface="+mn-ea"/>
            </a:endParaRPr>
          </a:p>
        </p:txBody>
      </p:sp>
      <p:grpSp>
        <p:nvGrpSpPr>
          <p:cNvPr id="31" name="组合 30"/>
          <p:cNvGrpSpPr/>
          <p:nvPr>
            <p:custDataLst>
              <p:tags r:id="rId1"/>
            </p:custDataLst>
          </p:nvPr>
        </p:nvGrpSpPr>
        <p:grpSpPr>
          <a:xfrm>
            <a:off x="1509713" y="1863090"/>
            <a:ext cx="9168765" cy="1928495"/>
            <a:chOff x="1511706" y="1564596"/>
            <a:chExt cx="9168588" cy="1928777"/>
          </a:xfrm>
        </p:grpSpPr>
        <p:sp>
          <p:nvSpPr>
            <p:cNvPr id="5" name="任意形状 4"/>
            <p:cNvSpPr/>
            <p:nvPr>
              <p:custDataLst>
                <p:tags r:id="rId2"/>
              </p:custDataLst>
            </p:nvPr>
          </p:nvSpPr>
          <p:spPr>
            <a:xfrm>
              <a:off x="9860324" y="1565335"/>
              <a:ext cx="819970" cy="1928038"/>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526580"/>
            </a:solidFill>
            <a:ln w="254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sp>
          <p:nvSpPr>
            <p:cNvPr id="3" name="任意形状 5"/>
            <p:cNvSpPr/>
            <p:nvPr>
              <p:custDataLst>
                <p:tags r:id="rId3"/>
              </p:custDataLst>
            </p:nvPr>
          </p:nvSpPr>
          <p:spPr>
            <a:xfrm>
              <a:off x="1511706" y="1564596"/>
              <a:ext cx="620518" cy="1928038"/>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sp>
          <p:nvSpPr>
            <p:cNvPr id="4" name="圆角矩形 3"/>
            <p:cNvSpPr/>
            <p:nvPr>
              <p:custDataLst>
                <p:tags r:id="rId4"/>
              </p:custDataLst>
            </p:nvPr>
          </p:nvSpPr>
          <p:spPr>
            <a:xfrm>
              <a:off x="1511706" y="1564596"/>
              <a:ext cx="9168588" cy="1925587"/>
            </a:xfrm>
            <a:prstGeom prst="roundRect">
              <a:avLst>
                <a:gd name="adj" fmla="val 5137"/>
              </a:avLst>
            </a:prstGeom>
            <a:noFill/>
            <a:ln w="25400" cap="flat">
              <a:solidFill>
                <a:srgbClr val="526580"/>
              </a:soli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grpSp>
      <p:sp>
        <p:nvSpPr>
          <p:cNvPr id="7" name="文本框 6"/>
          <p:cNvSpPr txBox="1"/>
          <p:nvPr>
            <p:custDataLst>
              <p:tags r:id="rId5"/>
            </p:custDataLst>
          </p:nvPr>
        </p:nvSpPr>
        <p:spPr>
          <a:xfrm>
            <a:off x="1819593" y="2584450"/>
            <a:ext cx="8038465" cy="1061720"/>
          </a:xfrm>
          <a:prstGeom prst="rect">
            <a:avLst/>
          </a:prstGeom>
          <a:noFill/>
        </p:spPr>
        <p:txBody>
          <a:bodyPr wrap="square" lIns="90000" tIns="0" rtlCol="0">
            <a:noAutofit/>
          </a:bodyPr>
          <a:lstStyle>
            <a:defPPr>
              <a:defRPr lang="en-US"/>
            </a:defPPr>
            <a:lvl1pPr algn="r">
              <a:lnSpc>
                <a:spcPct val="140000"/>
              </a:lnSpc>
              <a:defRPr kumimoji="1" sz="1400">
                <a:solidFill>
                  <a:srgbClr val="222222">
                    <a:lumMod val="75000"/>
                    <a:lumOff val="25000"/>
                  </a:srgbClr>
                </a:solidFill>
              </a:defRPr>
            </a:lvl1pPr>
          </a:lstStyle>
          <a:p>
            <a:pPr algn="l"/>
            <a:r>
              <a:rPr lang="zh-CN" altLang="en-US" spc="150" dirty="0">
                <a:solidFill>
                  <a:schemeClr val="tx1">
                    <a:lumMod val="75000"/>
                    <a:lumOff val="25000"/>
                  </a:schemeClr>
                </a:solidFill>
                <a:latin typeface="微软雅黑" panose="020B0503020204020204" charset="-122"/>
                <a:ea typeface="微软雅黑" panose="020B0503020204020204" charset="-122"/>
              </a:rPr>
              <a:t>依据“二八定律”，传统金融服务20%的关键客户，能带来“80%”的利润的高净值客户，而忽视了80%的普通客户。因此，传统金融的服务门槛很高，普通客户很难实现传统意义上的“投资理财”。股票、债券、基金这些理财产品离老百姓的生活很遥远。</a:t>
            </a:r>
            <a:endParaRPr lang="zh-CN" altLang="en-US" spc="150" dirty="0">
              <a:solidFill>
                <a:schemeClr val="tx1">
                  <a:lumMod val="75000"/>
                  <a:lumOff val="25000"/>
                </a:schemeClr>
              </a:solidFill>
              <a:latin typeface="微软雅黑" panose="020B0503020204020204" charset="-122"/>
              <a:ea typeface="微软雅黑" panose="020B0503020204020204" charset="-122"/>
            </a:endParaRPr>
          </a:p>
        </p:txBody>
      </p:sp>
      <p:sp>
        <p:nvSpPr>
          <p:cNvPr id="8" name="文本框 7"/>
          <p:cNvSpPr txBox="1"/>
          <p:nvPr>
            <p:custDataLst>
              <p:tags r:id="rId6"/>
            </p:custDataLst>
          </p:nvPr>
        </p:nvSpPr>
        <p:spPr>
          <a:xfrm flipH="1">
            <a:off x="1819593" y="2143125"/>
            <a:ext cx="8033385" cy="369570"/>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charset="-122"/>
              </a:defRPr>
            </a:lvl1pPr>
          </a:lstStyle>
          <a:p>
            <a:pPr algn="l" defTabSz="457200"/>
            <a:r>
              <a:rPr lang="zh-CN" altLang="en-US" sz="1800" spc="300" dirty="0">
                <a:solidFill>
                  <a:srgbClr val="2B4663"/>
                </a:solidFill>
                <a:latin typeface="微软雅黑" panose="020B0503020204020204" charset="-122"/>
                <a:ea typeface="微软雅黑" panose="020B0503020204020204" charset="-122"/>
              </a:rPr>
              <a:t>传统金融服务高净值客户</a:t>
            </a:r>
            <a:endParaRPr lang="zh-CN" altLang="en-US" sz="1800" spc="300" dirty="0">
              <a:solidFill>
                <a:srgbClr val="2B4663"/>
              </a:solidFill>
              <a:latin typeface="微软雅黑" panose="020B0503020204020204" charset="-122"/>
              <a:ea typeface="微软雅黑" panose="020B0503020204020204" charset="-122"/>
            </a:endParaRPr>
          </a:p>
        </p:txBody>
      </p:sp>
      <p:sp>
        <p:nvSpPr>
          <p:cNvPr id="19" name="文本框 18"/>
          <p:cNvSpPr txBox="1"/>
          <p:nvPr>
            <p:custDataLst>
              <p:tags r:id="rId7"/>
            </p:custDataLst>
          </p:nvPr>
        </p:nvSpPr>
        <p:spPr>
          <a:xfrm>
            <a:off x="9927273" y="3081020"/>
            <a:ext cx="755650" cy="708025"/>
          </a:xfrm>
          <a:prstGeom prst="rect">
            <a:avLst/>
          </a:prstGeom>
          <a:noFill/>
        </p:spPr>
        <p:txBody>
          <a:bodyPr wrap="square" rtlCol="0">
            <a:normAutofit fontScale="90000"/>
          </a:bodyPr>
          <a:lstStyle/>
          <a:p>
            <a:pPr algn="ctr" defTabSz="457200"/>
            <a:r>
              <a:rPr kumimoji="1" lang="en-US" altLang="zh-CN" sz="4000" b="1" dirty="0">
                <a:solidFill>
                  <a:srgbClr val="FFFFFF"/>
                </a:solidFill>
                <a:latin typeface="微软雅黑" panose="020B0503020204020204" charset="-122"/>
                <a:ea typeface="微软雅黑" panose="020B0503020204020204" charset="-122"/>
              </a:rPr>
              <a:t>1</a:t>
            </a:r>
            <a:endParaRPr kumimoji="1" lang="zh-CN" altLang="en-US" sz="4000" b="1" dirty="0">
              <a:solidFill>
                <a:srgbClr val="FFFFFF"/>
              </a:solidFill>
              <a:latin typeface="微软雅黑" panose="020B0503020204020204" charset="-122"/>
              <a:ea typeface="微软雅黑" panose="020B0503020204020204" charset="-122"/>
            </a:endParaRPr>
          </a:p>
        </p:txBody>
      </p:sp>
      <p:grpSp>
        <p:nvGrpSpPr>
          <p:cNvPr id="9" name="组合 8"/>
          <p:cNvGrpSpPr/>
          <p:nvPr>
            <p:custDataLst>
              <p:tags r:id="rId8"/>
            </p:custDataLst>
          </p:nvPr>
        </p:nvGrpSpPr>
        <p:grpSpPr>
          <a:xfrm>
            <a:off x="1509713" y="4182110"/>
            <a:ext cx="9168765" cy="1928495"/>
            <a:chOff x="1511706" y="3883611"/>
            <a:chExt cx="9168588" cy="1928777"/>
          </a:xfrm>
        </p:grpSpPr>
        <p:sp>
          <p:nvSpPr>
            <p:cNvPr id="10" name="任意形状 43"/>
            <p:cNvSpPr/>
            <p:nvPr>
              <p:custDataLst>
                <p:tags r:id="rId9"/>
              </p:custDataLst>
            </p:nvPr>
          </p:nvSpPr>
          <p:spPr>
            <a:xfrm>
              <a:off x="9860324" y="3884350"/>
              <a:ext cx="819970" cy="1928038"/>
            </a:xfrm>
            <a:custGeom>
              <a:avLst/>
              <a:gdLst>
                <a:gd name="connsiteX0" fmla="*/ 799040 w 895574"/>
                <a:gd name="connsiteY0" fmla="*/ 2102060 h 2105809"/>
                <a:gd name="connsiteX1" fmla="*/ 894245 w 895574"/>
                <a:gd name="connsiteY1" fmla="*/ 2006855 h 2105809"/>
                <a:gd name="connsiteX2" fmla="*/ 894245 w 895574"/>
                <a:gd name="connsiteY2" fmla="*/ 100331 h 2105809"/>
                <a:gd name="connsiteX3" fmla="*/ 799040 w 895574"/>
                <a:gd name="connsiteY3" fmla="*/ 5126 h 2105809"/>
                <a:gd name="connsiteX4" fmla="*/ 396435 w 895574"/>
                <a:gd name="connsiteY4" fmla="*/ 5126 h 2105809"/>
                <a:gd name="connsiteX5" fmla="*/ 396435 w 895574"/>
                <a:gd name="connsiteY5" fmla="*/ 5126 h 2105809"/>
                <a:gd name="connsiteX6" fmla="*/ 396435 w 895574"/>
                <a:gd name="connsiteY6" fmla="*/ 845029 h 2105809"/>
                <a:gd name="connsiteX7" fmla="*/ 328662 w 895574"/>
                <a:gd name="connsiteY7" fmla="*/ 1008007 h 2105809"/>
                <a:gd name="connsiteX8" fmla="*/ 72899 w 895574"/>
                <a:gd name="connsiteY8" fmla="*/ 1263770 h 2105809"/>
                <a:gd name="connsiteX9" fmla="*/ 5126 w 895574"/>
                <a:gd name="connsiteY9" fmla="*/ 1426749 h 2105809"/>
                <a:gd name="connsiteX10" fmla="*/ 5126 w 895574"/>
                <a:gd name="connsiteY10" fmla="*/ 2102867 h 2105809"/>
                <a:gd name="connsiteX11" fmla="*/ 799040 w 895574"/>
                <a:gd name="connsiteY11" fmla="*/ 2102867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95574" h="2105809">
                  <a:moveTo>
                    <a:pt x="799040" y="2102060"/>
                  </a:moveTo>
                  <a:cubicBezTo>
                    <a:pt x="851484" y="2102060"/>
                    <a:pt x="894245" y="2059298"/>
                    <a:pt x="894245" y="2006855"/>
                  </a:cubicBezTo>
                  <a:lnTo>
                    <a:pt x="894245" y="100331"/>
                  </a:lnTo>
                  <a:cubicBezTo>
                    <a:pt x="894245" y="47887"/>
                    <a:pt x="851484" y="5126"/>
                    <a:pt x="799040" y="5126"/>
                  </a:cubicBezTo>
                  <a:lnTo>
                    <a:pt x="396435" y="5126"/>
                  </a:lnTo>
                  <a:cubicBezTo>
                    <a:pt x="396435" y="5126"/>
                    <a:pt x="396435" y="5126"/>
                    <a:pt x="396435" y="5126"/>
                  </a:cubicBezTo>
                  <a:lnTo>
                    <a:pt x="396435" y="845029"/>
                  </a:lnTo>
                  <a:cubicBezTo>
                    <a:pt x="396435" y="897472"/>
                    <a:pt x="365776" y="970893"/>
                    <a:pt x="328662" y="1008007"/>
                  </a:cubicBezTo>
                  <a:lnTo>
                    <a:pt x="72899" y="1263770"/>
                  </a:lnTo>
                  <a:cubicBezTo>
                    <a:pt x="35785" y="1300884"/>
                    <a:pt x="5126" y="1374305"/>
                    <a:pt x="5126" y="1426749"/>
                  </a:cubicBezTo>
                  <a:lnTo>
                    <a:pt x="5126" y="2102867"/>
                  </a:lnTo>
                  <a:lnTo>
                    <a:pt x="799040" y="2102867"/>
                  </a:lnTo>
                  <a:close/>
                </a:path>
              </a:pathLst>
            </a:custGeom>
            <a:solidFill>
              <a:srgbClr val="61849B"/>
            </a:solidFill>
            <a:ln w="254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sp>
          <p:nvSpPr>
            <p:cNvPr id="11" name="任意形状 44"/>
            <p:cNvSpPr/>
            <p:nvPr>
              <p:custDataLst>
                <p:tags r:id="rId10"/>
              </p:custDataLst>
            </p:nvPr>
          </p:nvSpPr>
          <p:spPr>
            <a:xfrm>
              <a:off x="1511706" y="3883611"/>
              <a:ext cx="620518" cy="1928038"/>
            </a:xfrm>
            <a:custGeom>
              <a:avLst/>
              <a:gdLst>
                <a:gd name="connsiteX0" fmla="*/ 100331 w 677731"/>
                <a:gd name="connsiteY0" fmla="*/ 5126 h 2105809"/>
                <a:gd name="connsiteX1" fmla="*/ 5126 w 677731"/>
                <a:gd name="connsiteY1" fmla="*/ 100331 h 2105809"/>
                <a:gd name="connsiteX2" fmla="*/ 5126 w 677731"/>
                <a:gd name="connsiteY2" fmla="*/ 2007662 h 2105809"/>
                <a:gd name="connsiteX3" fmla="*/ 100331 w 677731"/>
                <a:gd name="connsiteY3" fmla="*/ 2102867 h 2105809"/>
                <a:gd name="connsiteX4" fmla="*/ 281866 w 677731"/>
                <a:gd name="connsiteY4" fmla="*/ 2102867 h 2105809"/>
                <a:gd name="connsiteX5" fmla="*/ 281866 w 677731"/>
                <a:gd name="connsiteY5" fmla="*/ 2102867 h 2105809"/>
                <a:gd name="connsiteX6" fmla="*/ 281866 w 677731"/>
                <a:gd name="connsiteY6" fmla="*/ 860359 h 2105809"/>
                <a:gd name="connsiteX7" fmla="*/ 349639 w 677731"/>
                <a:gd name="connsiteY7" fmla="*/ 697380 h 2105809"/>
                <a:gd name="connsiteX8" fmla="*/ 605402 w 677731"/>
                <a:gd name="connsiteY8" fmla="*/ 441617 h 2105809"/>
                <a:gd name="connsiteX9" fmla="*/ 673176 w 677731"/>
                <a:gd name="connsiteY9" fmla="*/ 278639 h 2105809"/>
                <a:gd name="connsiteX10" fmla="*/ 673176 w 677731"/>
                <a:gd name="connsiteY10" fmla="*/ 5933 h 2105809"/>
                <a:gd name="connsiteX11" fmla="*/ 100331 w 677731"/>
                <a:gd name="connsiteY11" fmla="*/ 5933 h 2105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7731" h="2105809">
                  <a:moveTo>
                    <a:pt x="100331" y="5126"/>
                  </a:moveTo>
                  <a:cubicBezTo>
                    <a:pt x="47887" y="5126"/>
                    <a:pt x="5126" y="47887"/>
                    <a:pt x="5126" y="100331"/>
                  </a:cubicBezTo>
                  <a:lnTo>
                    <a:pt x="5126" y="2007662"/>
                  </a:lnTo>
                  <a:cubicBezTo>
                    <a:pt x="5126" y="2060105"/>
                    <a:pt x="47887" y="2102867"/>
                    <a:pt x="100331" y="2102867"/>
                  </a:cubicBezTo>
                  <a:lnTo>
                    <a:pt x="281866" y="2102867"/>
                  </a:lnTo>
                  <a:cubicBezTo>
                    <a:pt x="281866" y="2102867"/>
                    <a:pt x="281866" y="2102867"/>
                    <a:pt x="281866" y="2102867"/>
                  </a:cubicBezTo>
                  <a:lnTo>
                    <a:pt x="281866" y="860359"/>
                  </a:lnTo>
                  <a:cubicBezTo>
                    <a:pt x="281866" y="807915"/>
                    <a:pt x="312525" y="734494"/>
                    <a:pt x="349639" y="697380"/>
                  </a:cubicBezTo>
                  <a:lnTo>
                    <a:pt x="605402" y="441617"/>
                  </a:lnTo>
                  <a:cubicBezTo>
                    <a:pt x="642516" y="404503"/>
                    <a:pt x="673176" y="331082"/>
                    <a:pt x="673176" y="278639"/>
                  </a:cubicBezTo>
                  <a:lnTo>
                    <a:pt x="673176" y="5933"/>
                  </a:lnTo>
                  <a:lnTo>
                    <a:pt x="100331" y="5933"/>
                  </a:lnTo>
                  <a:close/>
                </a:path>
              </a:pathLst>
            </a:custGeom>
            <a:solidFill>
              <a:srgbClr val="FFFFFF">
                <a:lumMod val="95000"/>
              </a:srgbClr>
            </a:solidFill>
            <a:ln w="254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sp>
          <p:nvSpPr>
            <p:cNvPr id="46" name="圆角矩形 45"/>
            <p:cNvSpPr/>
            <p:nvPr>
              <p:custDataLst>
                <p:tags r:id="rId11"/>
              </p:custDataLst>
            </p:nvPr>
          </p:nvSpPr>
          <p:spPr>
            <a:xfrm>
              <a:off x="1511706" y="3883611"/>
              <a:ext cx="9168588" cy="1925587"/>
            </a:xfrm>
            <a:prstGeom prst="roundRect">
              <a:avLst>
                <a:gd name="adj" fmla="val 5137"/>
              </a:avLst>
            </a:prstGeom>
            <a:noFill/>
            <a:ln w="25400" cap="flat">
              <a:solidFill>
                <a:srgbClr val="61849B"/>
              </a:solidFill>
              <a:prstDash val="solid"/>
              <a:miter/>
            </a:ln>
            <a:effectLst/>
          </p:spPr>
          <p:txBody>
            <a:bodyPr rot="0" spcFirstLastPara="0" vertOverflow="overflow" horzOverflow="overflow" vert="horz" wrap="square" lIns="91440" tIns="45720" rIns="91440" bIns="45720" numCol="1" spcCol="0" rtlCol="0" fromWordArt="0" anchor="ctr" anchorCtr="0" forceAA="0" compatLnSpc="1">
              <a:noAutofit/>
            </a:bodyPr>
            <a:lstStyle/>
            <a:p>
              <a:pPr defTabSz="457200"/>
              <a:endParaRPr lang="zh-CN" altLang="en-US">
                <a:solidFill>
                  <a:srgbClr val="222222"/>
                </a:solidFill>
                <a:latin typeface="微软雅黑" panose="020B0503020204020204" charset="-122"/>
                <a:ea typeface="微软雅黑" panose="020B0503020204020204" charset="-122"/>
              </a:endParaRPr>
            </a:p>
          </p:txBody>
        </p:sp>
      </p:grpSp>
      <p:sp>
        <p:nvSpPr>
          <p:cNvPr id="47" name="文本框 46"/>
          <p:cNvSpPr txBox="1"/>
          <p:nvPr>
            <p:custDataLst>
              <p:tags r:id="rId12"/>
            </p:custDataLst>
          </p:nvPr>
        </p:nvSpPr>
        <p:spPr>
          <a:xfrm>
            <a:off x="1819593" y="4902835"/>
            <a:ext cx="8038465" cy="1061720"/>
          </a:xfrm>
          <a:prstGeom prst="rect">
            <a:avLst/>
          </a:prstGeom>
          <a:noFill/>
        </p:spPr>
        <p:txBody>
          <a:bodyPr wrap="square" lIns="90000" tIns="0" rtlCol="0">
            <a:noAutofit/>
          </a:bodyPr>
          <a:lstStyle>
            <a:defPPr>
              <a:defRPr lang="en-US"/>
            </a:defPPr>
            <a:lvl1pPr algn="r">
              <a:lnSpc>
                <a:spcPct val="140000"/>
              </a:lnSpc>
              <a:defRPr kumimoji="1" sz="1400">
                <a:solidFill>
                  <a:srgbClr val="222222">
                    <a:lumMod val="75000"/>
                    <a:lumOff val="25000"/>
                  </a:srgbClr>
                </a:solidFill>
              </a:defRPr>
            </a:lvl1pPr>
          </a:lstStyle>
          <a:p>
            <a:pPr algn="l"/>
            <a:r>
              <a:rPr lang="zh-CN" altLang="en-US" spc="150" dirty="0">
                <a:solidFill>
                  <a:schemeClr val="tx1">
                    <a:lumMod val="75000"/>
                    <a:lumOff val="25000"/>
                  </a:schemeClr>
                </a:solidFill>
                <a:latin typeface="微软雅黑" panose="020B0503020204020204" charset="-122"/>
                <a:ea typeface="微软雅黑" panose="020B0503020204020204" charset="-122"/>
              </a:rPr>
              <a:t>利率市场化改革有利于市场资源的合理配置。在市场充分竞争的条件下，商业银行传统的主要盈利模式利息收入被挤压，短期内使银行的整体盈利能力受到影响。商业银行过度依赖存贷利差的传统盈利模式具有不可持续性。</a:t>
            </a:r>
            <a:endParaRPr lang="zh-CN" altLang="en-US" spc="150" dirty="0">
              <a:solidFill>
                <a:schemeClr val="tx1">
                  <a:lumMod val="75000"/>
                  <a:lumOff val="25000"/>
                </a:schemeClr>
              </a:solidFill>
              <a:latin typeface="微软雅黑" panose="020B0503020204020204" charset="-122"/>
              <a:ea typeface="微软雅黑" panose="020B0503020204020204" charset="-122"/>
            </a:endParaRPr>
          </a:p>
        </p:txBody>
      </p:sp>
      <p:sp>
        <p:nvSpPr>
          <p:cNvPr id="48" name="文本框 47"/>
          <p:cNvSpPr txBox="1"/>
          <p:nvPr>
            <p:custDataLst>
              <p:tags r:id="rId13"/>
            </p:custDataLst>
          </p:nvPr>
        </p:nvSpPr>
        <p:spPr>
          <a:xfrm flipH="1">
            <a:off x="1819593" y="4462145"/>
            <a:ext cx="8033385" cy="369570"/>
          </a:xfrm>
          <a:prstGeom prst="rect">
            <a:avLst/>
          </a:prstGeom>
          <a:noFill/>
        </p:spPr>
        <p:txBody>
          <a:bodyPr wrap="square" bIns="0" rtlCol="0" anchor="b" anchorCtr="0">
            <a:normAutofit/>
          </a:bodyPr>
          <a:lstStyle>
            <a:defPPr>
              <a:defRPr lang="en-US"/>
            </a:defPPr>
            <a:lvl1pPr algn="r">
              <a:defRPr kumimoji="1" b="1">
                <a:solidFill>
                  <a:srgbClr val="2196F3"/>
                </a:solidFill>
                <a:latin typeface="微软雅黑" panose="020B0503020204020204" charset="-122"/>
              </a:defRPr>
            </a:lvl1pPr>
          </a:lstStyle>
          <a:p>
            <a:pPr algn="l" defTabSz="457200"/>
            <a:r>
              <a:rPr lang="zh-CN" altLang="en-US" sz="1800" spc="300" dirty="0">
                <a:solidFill>
                  <a:srgbClr val="2B4663"/>
                </a:solidFill>
                <a:latin typeface="微软雅黑" panose="020B0503020204020204" charset="-122"/>
                <a:ea typeface="微软雅黑" panose="020B0503020204020204" charset="-122"/>
              </a:rPr>
              <a:t>利率市场化改革，持续成长缓慢</a:t>
            </a:r>
            <a:endParaRPr lang="zh-CN" altLang="en-US" sz="1800" spc="300" dirty="0">
              <a:solidFill>
                <a:srgbClr val="2B4663"/>
              </a:solidFill>
              <a:latin typeface="微软雅黑" panose="020B0503020204020204" charset="-122"/>
              <a:ea typeface="微软雅黑" panose="020B0503020204020204" charset="-122"/>
            </a:endParaRPr>
          </a:p>
        </p:txBody>
      </p:sp>
      <p:sp>
        <p:nvSpPr>
          <p:cNvPr id="49" name="文本框 48"/>
          <p:cNvSpPr txBox="1"/>
          <p:nvPr>
            <p:custDataLst>
              <p:tags r:id="rId14"/>
            </p:custDataLst>
          </p:nvPr>
        </p:nvSpPr>
        <p:spPr>
          <a:xfrm>
            <a:off x="9927273" y="5400040"/>
            <a:ext cx="755650" cy="708025"/>
          </a:xfrm>
          <a:prstGeom prst="rect">
            <a:avLst/>
          </a:prstGeom>
          <a:noFill/>
        </p:spPr>
        <p:txBody>
          <a:bodyPr wrap="square" rtlCol="0">
            <a:normAutofit fontScale="90000"/>
          </a:bodyPr>
          <a:lstStyle/>
          <a:p>
            <a:pPr algn="ctr" defTabSz="457200"/>
            <a:r>
              <a:rPr kumimoji="1" lang="en-US" altLang="zh-CN" sz="4000" b="1" dirty="0">
                <a:solidFill>
                  <a:srgbClr val="FFFFFF"/>
                </a:solidFill>
                <a:latin typeface="微软雅黑" panose="020B0503020204020204" charset="-122"/>
                <a:ea typeface="微软雅黑" panose="020B0503020204020204" charset="-122"/>
              </a:rPr>
              <a:t>2</a:t>
            </a:r>
            <a:endParaRPr kumimoji="1" lang="zh-CN" altLang="en-US" sz="4000" b="1" dirty="0">
              <a:solidFill>
                <a:srgbClr val="FFFFFF"/>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1000"/>
                                        <p:tgtEl>
                                          <p:spTgt spid="31"/>
                                        </p:tgtEl>
                                      </p:cBhvr>
                                    </p:animEffect>
                                    <p:anim calcmode="lin" valueType="num">
                                      <p:cBhvr>
                                        <p:cTn id="16" dur="1000" fill="hold"/>
                                        <p:tgtEl>
                                          <p:spTgt spid="31"/>
                                        </p:tgtEl>
                                        <p:attrNameLst>
                                          <p:attrName>ppt_x</p:attrName>
                                        </p:attrNameLst>
                                      </p:cBhvr>
                                      <p:tavLst>
                                        <p:tav tm="0">
                                          <p:val>
                                            <p:strVal val="#ppt_x"/>
                                          </p:val>
                                        </p:tav>
                                        <p:tav tm="100000">
                                          <p:val>
                                            <p:strVal val="#ppt_x"/>
                                          </p:val>
                                        </p:tav>
                                      </p:tavLst>
                                    </p:anim>
                                    <p:anim calcmode="lin" valueType="num">
                                      <p:cBhvr>
                                        <p:cTn id="17" dur="1000" fill="hold"/>
                                        <p:tgtEl>
                                          <p:spTgt spid="31"/>
                                        </p:tgtEl>
                                        <p:attrNameLst>
                                          <p:attrName>ppt_y</p:attrName>
                                        </p:attrNameLst>
                                      </p:cBhvr>
                                      <p:tavLst>
                                        <p:tav tm="0">
                                          <p:val>
                                            <p:strVal val="#ppt_y+.1"/>
                                          </p:val>
                                        </p:tav>
                                        <p:tav tm="100000">
                                          <p:val>
                                            <p:strVal val="#ppt_y"/>
                                          </p:val>
                                        </p:tav>
                                      </p:tavLst>
                                    </p:anim>
                                  </p:childTnLst>
                                </p:cTn>
                              </p:par>
                              <p:par>
                                <p:cTn id="18" presetID="42"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par>
                                <p:cTn id="23" presetID="42"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1000"/>
                                        <p:tgtEl>
                                          <p:spTgt spid="19"/>
                                        </p:tgtEl>
                                      </p:cBhvr>
                                    </p:animEffect>
                                    <p:anim calcmode="lin" valueType="num">
                                      <p:cBhvr>
                                        <p:cTn id="31" dur="1000" fill="hold"/>
                                        <p:tgtEl>
                                          <p:spTgt spid="19"/>
                                        </p:tgtEl>
                                        <p:attrNameLst>
                                          <p:attrName>ppt_x</p:attrName>
                                        </p:attrNameLst>
                                      </p:cBhvr>
                                      <p:tavLst>
                                        <p:tav tm="0">
                                          <p:val>
                                            <p:strVal val="#ppt_x"/>
                                          </p:val>
                                        </p:tav>
                                        <p:tav tm="100000">
                                          <p:val>
                                            <p:strVal val="#ppt_x"/>
                                          </p:val>
                                        </p:tav>
                                      </p:tavLst>
                                    </p:anim>
                                    <p:anim calcmode="lin" valueType="num">
                                      <p:cBhvr>
                                        <p:cTn id="32"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1000"/>
                                        <p:tgtEl>
                                          <p:spTgt spid="9"/>
                                        </p:tgtEl>
                                      </p:cBhvr>
                                    </p:animEffect>
                                    <p:anim calcmode="lin" valueType="num">
                                      <p:cBhvr>
                                        <p:cTn id="38" dur="1000" fill="hold"/>
                                        <p:tgtEl>
                                          <p:spTgt spid="9"/>
                                        </p:tgtEl>
                                        <p:attrNameLst>
                                          <p:attrName>ppt_x</p:attrName>
                                        </p:attrNameLst>
                                      </p:cBhvr>
                                      <p:tavLst>
                                        <p:tav tm="0">
                                          <p:val>
                                            <p:strVal val="#ppt_x"/>
                                          </p:val>
                                        </p:tav>
                                        <p:tav tm="100000">
                                          <p:val>
                                            <p:strVal val="#ppt_x"/>
                                          </p:val>
                                        </p:tav>
                                      </p:tavLst>
                                    </p:anim>
                                    <p:anim calcmode="lin" valueType="num">
                                      <p:cBhvr>
                                        <p:cTn id="39" dur="1000" fill="hold"/>
                                        <p:tgtEl>
                                          <p:spTgt spid="9"/>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47"/>
                                        </p:tgtEl>
                                        <p:attrNameLst>
                                          <p:attrName>style.visibility</p:attrName>
                                        </p:attrNameLst>
                                      </p:cBhvr>
                                      <p:to>
                                        <p:strVal val="visible"/>
                                      </p:to>
                                    </p:set>
                                    <p:animEffect transition="in" filter="fade">
                                      <p:cBhvr>
                                        <p:cTn id="42" dur="1000"/>
                                        <p:tgtEl>
                                          <p:spTgt spid="47"/>
                                        </p:tgtEl>
                                      </p:cBhvr>
                                    </p:animEffect>
                                    <p:anim calcmode="lin" valueType="num">
                                      <p:cBhvr>
                                        <p:cTn id="43" dur="1000" fill="hold"/>
                                        <p:tgtEl>
                                          <p:spTgt spid="47"/>
                                        </p:tgtEl>
                                        <p:attrNameLst>
                                          <p:attrName>ppt_x</p:attrName>
                                        </p:attrNameLst>
                                      </p:cBhvr>
                                      <p:tavLst>
                                        <p:tav tm="0">
                                          <p:val>
                                            <p:strVal val="#ppt_x"/>
                                          </p:val>
                                        </p:tav>
                                        <p:tav tm="100000">
                                          <p:val>
                                            <p:strVal val="#ppt_x"/>
                                          </p:val>
                                        </p:tav>
                                      </p:tavLst>
                                    </p:anim>
                                    <p:anim calcmode="lin" valueType="num">
                                      <p:cBhvr>
                                        <p:cTn id="44" dur="1000" fill="hold"/>
                                        <p:tgtEl>
                                          <p:spTgt spid="47"/>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48"/>
                                        </p:tgtEl>
                                        <p:attrNameLst>
                                          <p:attrName>style.visibility</p:attrName>
                                        </p:attrNameLst>
                                      </p:cBhvr>
                                      <p:to>
                                        <p:strVal val="visible"/>
                                      </p:to>
                                    </p:set>
                                    <p:animEffect transition="in" filter="fade">
                                      <p:cBhvr>
                                        <p:cTn id="47" dur="1000"/>
                                        <p:tgtEl>
                                          <p:spTgt spid="48"/>
                                        </p:tgtEl>
                                      </p:cBhvr>
                                    </p:animEffect>
                                    <p:anim calcmode="lin" valueType="num">
                                      <p:cBhvr>
                                        <p:cTn id="48" dur="1000" fill="hold"/>
                                        <p:tgtEl>
                                          <p:spTgt spid="48"/>
                                        </p:tgtEl>
                                        <p:attrNameLst>
                                          <p:attrName>ppt_x</p:attrName>
                                        </p:attrNameLst>
                                      </p:cBhvr>
                                      <p:tavLst>
                                        <p:tav tm="0">
                                          <p:val>
                                            <p:strVal val="#ppt_x"/>
                                          </p:val>
                                        </p:tav>
                                        <p:tav tm="100000">
                                          <p:val>
                                            <p:strVal val="#ppt_x"/>
                                          </p:val>
                                        </p:tav>
                                      </p:tavLst>
                                    </p:anim>
                                    <p:anim calcmode="lin" valueType="num">
                                      <p:cBhvr>
                                        <p:cTn id="49" dur="1000" fill="hold"/>
                                        <p:tgtEl>
                                          <p:spTgt spid="48"/>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49"/>
                                        </p:tgtEl>
                                        <p:attrNameLst>
                                          <p:attrName>style.visibility</p:attrName>
                                        </p:attrNameLst>
                                      </p:cBhvr>
                                      <p:to>
                                        <p:strVal val="visible"/>
                                      </p:to>
                                    </p:set>
                                    <p:animEffect transition="in" filter="fade">
                                      <p:cBhvr>
                                        <p:cTn id="52" dur="1000"/>
                                        <p:tgtEl>
                                          <p:spTgt spid="49"/>
                                        </p:tgtEl>
                                      </p:cBhvr>
                                    </p:animEffect>
                                    <p:anim calcmode="lin" valueType="num">
                                      <p:cBhvr>
                                        <p:cTn id="53" dur="1000" fill="hold"/>
                                        <p:tgtEl>
                                          <p:spTgt spid="49"/>
                                        </p:tgtEl>
                                        <p:attrNameLst>
                                          <p:attrName>ppt_x</p:attrName>
                                        </p:attrNameLst>
                                      </p:cBhvr>
                                      <p:tavLst>
                                        <p:tav tm="0">
                                          <p:val>
                                            <p:strVal val="#ppt_x"/>
                                          </p:val>
                                        </p:tav>
                                        <p:tav tm="100000">
                                          <p:val>
                                            <p:strVal val="#ppt_x"/>
                                          </p:val>
                                        </p:tav>
                                      </p:tavLst>
                                    </p:anim>
                                    <p:anim calcmode="lin" valueType="num">
                                      <p:cBhvr>
                                        <p:cTn id="54"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7" grpId="0"/>
      <p:bldP spid="8" grpId="0"/>
      <p:bldP spid="19" grpId="0"/>
      <p:bldP spid="47" grpId="0"/>
      <p:bldP spid="48" grpId="0"/>
      <p:bldP spid="4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标题 5"/>
          <p:cNvSpPr>
            <a:spLocks noGrp="1"/>
          </p:cNvSpPr>
          <p:nvPr>
            <p:ph type="title"/>
          </p:nvPr>
        </p:nvSpPr>
        <p:spPr/>
        <p:txBody>
          <a:bodyPr/>
          <a:p>
            <a:r>
              <a:rPr lang="zh-CN" altLang="en-US">
                <a:solidFill>
                  <a:schemeClr val="accent1"/>
                </a:solidFill>
              </a:rPr>
              <a:t>传统金融业和互联网金融的区别</a:t>
            </a:r>
            <a:endParaRPr lang="zh-CN" altLang="en-US">
              <a:solidFill>
                <a:schemeClr val="accent1"/>
              </a:solidFill>
            </a:endParaRPr>
          </a:p>
        </p:txBody>
      </p:sp>
      <p:grpSp>
        <p:nvGrpSpPr>
          <p:cNvPr id="39" name="组合 38"/>
          <p:cNvGrpSpPr/>
          <p:nvPr/>
        </p:nvGrpSpPr>
        <p:grpSpPr>
          <a:xfrm>
            <a:off x="634365" y="887095"/>
            <a:ext cx="3249397" cy="473075"/>
            <a:chOff x="2347" y="2773"/>
            <a:chExt cx="5833"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64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78574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（二）互联网金融的特点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4"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普惠金融属性</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01</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476375"/>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与传统金融服务高净值客户不同，互联网金融服务80%普通群众，填补了传统金融的服务空白点，提高了金融的服务价值。例如，某些基金和理财产品是一元起购，从而实现了普通人也能理财的愿望。</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p:tgtEl>
                                          <p:spTgt spid="44"/>
                                        </p:tgtEl>
                                        <p:attrNameLst>
                                          <p:attrName>ppt_y</p:attrName>
                                        </p:attrNameLst>
                                      </p:cBhvr>
                                      <p:tavLst>
                                        <p:tav tm="0">
                                          <p:val>
                                            <p:strVal val="#ppt_y+#ppt_h*1.125000"/>
                                          </p:val>
                                        </p:tav>
                                        <p:tav tm="100000">
                                          <p:val>
                                            <p:strVal val="#ppt_y"/>
                                          </p:val>
                                        </p:tav>
                                      </p:tavLst>
                                    </p:anim>
                                    <p:animEffect transition="in" filter="wipe(up)">
                                      <p:cBhvr>
                                        <p:cTn id="16" dur="500"/>
                                        <p:tgtEl>
                                          <p:spTgt spid="44"/>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barn(inVertical)">
                                      <p:cBhvr>
                                        <p:cTn id="25" dur="500"/>
                                        <p:tgtEl>
                                          <p:spTgt spid="43"/>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3" grpId="0" bldLvl="0" animBg="1"/>
      <p:bldP spid="15" grpId="0"/>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标题 5"/>
          <p:cNvSpPr>
            <a:spLocks noGrp="1"/>
          </p:cNvSpPr>
          <p:nvPr>
            <p:ph type="title"/>
          </p:nvPr>
        </p:nvSpPr>
        <p:spPr/>
        <p:txBody>
          <a:bodyPr/>
          <a:p>
            <a:r>
              <a:rPr lang="zh-CN" altLang="en-US">
                <a:solidFill>
                  <a:schemeClr val="accent1"/>
                </a:solidFill>
              </a:rPr>
              <a:t>传统金融业和互联网金融的区别</a:t>
            </a:r>
            <a:endParaRPr lang="zh-CN" altLang="en-US">
              <a:solidFill>
                <a:schemeClr val="accent1"/>
              </a:solidFill>
            </a:endParaRPr>
          </a:p>
        </p:txBody>
      </p:sp>
      <p:grpSp>
        <p:nvGrpSpPr>
          <p:cNvPr id="39" name="组合 38"/>
          <p:cNvGrpSpPr/>
          <p:nvPr/>
        </p:nvGrpSpPr>
        <p:grpSpPr>
          <a:xfrm>
            <a:off x="634365" y="887095"/>
            <a:ext cx="3249397" cy="473075"/>
            <a:chOff x="2347" y="2773"/>
            <a:chExt cx="5833"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64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78574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（二）互联网金融的特点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4"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金融服务成本低</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02</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476375"/>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通过网络平台搭建了一个金融产品交易的市场，类似于“电商平台”，参与平台中的企业和个人越多，就会分摊平台的运营成本和维护成本，同时，由于大数据、人工智能在金融领域的应用，进一步提高了服务水平和减少成本。</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p:tgtEl>
                                          <p:spTgt spid="44"/>
                                        </p:tgtEl>
                                        <p:attrNameLst>
                                          <p:attrName>ppt_y</p:attrName>
                                        </p:attrNameLst>
                                      </p:cBhvr>
                                      <p:tavLst>
                                        <p:tav tm="0">
                                          <p:val>
                                            <p:strVal val="#ppt_y+#ppt_h*1.125000"/>
                                          </p:val>
                                        </p:tav>
                                        <p:tav tm="100000">
                                          <p:val>
                                            <p:strVal val="#ppt_y"/>
                                          </p:val>
                                        </p:tav>
                                      </p:tavLst>
                                    </p:anim>
                                    <p:animEffect transition="in" filter="wipe(up)">
                                      <p:cBhvr>
                                        <p:cTn id="16" dur="500"/>
                                        <p:tgtEl>
                                          <p:spTgt spid="44"/>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barn(inVertical)">
                                      <p:cBhvr>
                                        <p:cTn id="25" dur="500"/>
                                        <p:tgtEl>
                                          <p:spTgt spid="43"/>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3" grpId="0" bldLvl="0" animBg="1"/>
      <p:bldP spid="15" grpId="0"/>
      <p:bldP spid="1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 name="矩形 42"/>
          <p:cNvSpPr/>
          <p:nvPr>
            <p:custDataLst>
              <p:tags r:id="rId1"/>
            </p:custDataLst>
          </p:nvPr>
        </p:nvSpPr>
        <p:spPr>
          <a:xfrm>
            <a:off x="0" y="1734820"/>
            <a:ext cx="12192000" cy="25641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lnSpc>
                <a:spcPct val="100000"/>
              </a:lnSpc>
              <a:spcBef>
                <a:spcPts val="0"/>
              </a:spcBef>
              <a:spcAft>
                <a:spcPts val="0"/>
              </a:spcAft>
            </a:pPr>
            <a:endParaRPr lang="zh-CN" altLang="zh-CN" sz="2000" kern="100" dirty="0">
              <a:solidFill>
                <a:schemeClr val="dk1"/>
              </a:solidFill>
              <a:effectLst/>
              <a:latin typeface="微软雅黑" panose="020B0503020204020204" charset="-122"/>
              <a:ea typeface="微软雅黑" panose="020B0503020204020204" charset="-122"/>
              <a:cs typeface="Times New Roman" panose="02020603050405020304" pitchFamily="18" charset="0"/>
              <a:sym typeface="+mn-ea"/>
            </a:endParaRPr>
          </a:p>
        </p:txBody>
      </p:sp>
      <p:sp>
        <p:nvSpPr>
          <p:cNvPr id="6" name="标题 5"/>
          <p:cNvSpPr>
            <a:spLocks noGrp="1"/>
          </p:cNvSpPr>
          <p:nvPr>
            <p:ph type="title"/>
          </p:nvPr>
        </p:nvSpPr>
        <p:spPr/>
        <p:txBody>
          <a:bodyPr/>
          <a:p>
            <a:r>
              <a:rPr lang="zh-CN" altLang="en-US">
                <a:solidFill>
                  <a:schemeClr val="accent1"/>
                </a:solidFill>
              </a:rPr>
              <a:t>传统金融业和互联网金融的区别</a:t>
            </a:r>
            <a:endParaRPr lang="zh-CN" altLang="en-US">
              <a:solidFill>
                <a:schemeClr val="accent1"/>
              </a:solidFill>
            </a:endParaRPr>
          </a:p>
        </p:txBody>
      </p:sp>
      <p:grpSp>
        <p:nvGrpSpPr>
          <p:cNvPr id="39" name="组合 38"/>
          <p:cNvGrpSpPr/>
          <p:nvPr/>
        </p:nvGrpSpPr>
        <p:grpSpPr>
          <a:xfrm>
            <a:off x="634365" y="887095"/>
            <a:ext cx="3249397" cy="473075"/>
            <a:chOff x="2347" y="2773"/>
            <a:chExt cx="5833" cy="952"/>
          </a:xfrm>
        </p:grpSpPr>
        <p:sp>
          <p:nvSpPr>
            <p:cNvPr id="40" name="平行四边形 39"/>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平行四边形 40"/>
            <p:cNvSpPr/>
            <p:nvPr/>
          </p:nvSpPr>
          <p:spPr>
            <a:xfrm>
              <a:off x="2539" y="2773"/>
              <a:ext cx="564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
        <p:nvSpPr>
          <p:cNvPr id="42" name="文本框 41"/>
          <p:cNvSpPr txBox="1"/>
          <p:nvPr/>
        </p:nvSpPr>
        <p:spPr>
          <a:xfrm>
            <a:off x="889000" y="939165"/>
            <a:ext cx="2785745" cy="368300"/>
          </a:xfrm>
          <a:prstGeom prst="rect">
            <a:avLst/>
          </a:prstGeom>
          <a:noFill/>
        </p:spPr>
        <p:txBody>
          <a:bodyPr wrap="square">
            <a:spAutoFit/>
          </a:bodyPr>
          <a:p>
            <a:r>
              <a:rPr lang="zh-CN" altLang="en-US" sz="1800" b="1" dirty="0">
                <a:solidFill>
                  <a:schemeClr val="bg1"/>
                </a:solidFill>
                <a:latin typeface="微软雅黑" panose="020B0503020204020204" charset="-122"/>
                <a:ea typeface="微软雅黑" panose="020B0503020204020204" charset="-122"/>
                <a:sym typeface="+mn-ea"/>
              </a:rPr>
              <a:t>（二）互联网金融的特点</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44" name="TextBox 6"/>
          <p:cNvSpPr txBox="1"/>
          <p:nvPr>
            <p:custDataLst>
              <p:tags r:id="rId2"/>
            </p:custDataLst>
          </p:nvPr>
        </p:nvSpPr>
        <p:spPr>
          <a:xfrm>
            <a:off x="986790" y="3508375"/>
            <a:ext cx="10278110" cy="570865"/>
          </a:xfrm>
          <a:prstGeom prst="rect">
            <a:avLst/>
          </a:prstGeom>
          <a:noFill/>
        </p:spPr>
        <p:txBody>
          <a:bodyPr wrap="square" rtlCol="0">
            <a:spAutoFit/>
          </a:bodyPr>
          <a:p>
            <a:pPr indent="0" algn="ctr" fontAlgn="auto">
              <a:lnSpc>
                <a:spcPct val="130000"/>
              </a:lnSpc>
              <a:spcBef>
                <a:spcPts val="0"/>
              </a:spcBef>
              <a:spcAft>
                <a:spcPts val="0"/>
              </a:spcAft>
            </a:pPr>
            <a:r>
              <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rPr>
              <a:t>服务效率高</a:t>
            </a:r>
            <a:endParaRPr lang="zh-CN" altLang="zh-CN" sz="2400" b="1"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14" name="椭圆 13"/>
          <p:cNvSpPr/>
          <p:nvPr>
            <p:custDataLst>
              <p:tags r:id="rId3"/>
            </p:custDataLst>
          </p:nvPr>
        </p:nvSpPr>
        <p:spPr>
          <a:xfrm>
            <a:off x="5486177" y="2230474"/>
            <a:ext cx="1279339" cy="1277656"/>
          </a:xfrm>
          <a:prstGeom prst="ellipse">
            <a:avLst/>
          </a:prstGeom>
          <a:solidFill>
            <a:srgbClr val="526580"/>
          </a:solidFill>
          <a:ln w="12700" cap="flat" cmpd="sng" algn="ctr">
            <a:noFill/>
            <a:prstDash val="solid"/>
            <a:miter lim="800000"/>
          </a:ln>
          <a:effectLst/>
        </p:spPr>
        <p:txBody>
          <a:bodyPr wrap="square" anchor="ctr">
            <a:normAutofit/>
          </a:bodyPr>
          <a:p>
            <a:pPr marL="0" marR="0" lvl="0" indent="0" algn="ctr" defTabSz="913765" eaLnBrk="0" fontAlgn="base" latinLnBrk="0" hangingPunct="0">
              <a:spcBef>
                <a:spcPct val="0"/>
              </a:spcBef>
              <a:spcAft>
                <a:spcPct val="0"/>
              </a:spcAft>
              <a:buClrTx/>
              <a:buSzTx/>
              <a:buFontTx/>
              <a:buNone/>
              <a:defRPr/>
            </a:pPr>
            <a:r>
              <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rPr>
              <a:t>03</a:t>
            </a:r>
            <a:endParaRPr kumimoji="0" lang="en-US" altLang="zh-CN" sz="3600" b="0" i="0" u="none" strike="noStrike" kern="0" cap="none" spc="0" normalizeH="0" baseline="0" noProof="0">
              <a:ln>
                <a:noFill/>
              </a:ln>
              <a:solidFill>
                <a:schemeClr val="bg1"/>
              </a:solidFill>
              <a:effectLst/>
              <a:uLnTx/>
              <a:uFillTx/>
              <a:latin typeface="DINPro-Black" panose="02000503030000020004" charset="0"/>
              <a:cs typeface="DINPro-Black" panose="02000503030000020004" charset="0"/>
            </a:endParaRPr>
          </a:p>
        </p:txBody>
      </p:sp>
      <p:sp>
        <p:nvSpPr>
          <p:cNvPr id="15" name="TextBox 6"/>
          <p:cNvSpPr txBox="1"/>
          <p:nvPr>
            <p:custDataLst>
              <p:tags r:id="rId4"/>
            </p:custDataLst>
          </p:nvPr>
        </p:nvSpPr>
        <p:spPr>
          <a:xfrm>
            <a:off x="1051560" y="4580890"/>
            <a:ext cx="10149205" cy="1476375"/>
          </a:xfrm>
          <a:prstGeom prst="rect">
            <a:avLst/>
          </a:prstGeom>
          <a:noFill/>
        </p:spPr>
        <p:txBody>
          <a:bodyPr wrap="square" rtlCol="0">
            <a:spAutoFit/>
          </a:bodyPr>
          <a:p>
            <a:pPr indent="508000" algn="just" fontAlgn="auto">
              <a:lnSpc>
                <a:spcPct val="150000"/>
              </a:lnSpc>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互联网金融打破了传统金融的时空限制，可以实现24小时办理网上业务，不管是小微贷款还是购买理财产品，速度非常快。甚至是秒到账。这是传统金融所无法比拟的。当然，银行也不会坐视不管，等人分蛋糕的，所以科技赋能银行，同样提高了银行的服务效率。</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left)">
                                      <p:cBhvr>
                                        <p:cTn id="7" dur="500"/>
                                        <p:tgtEl>
                                          <p:spTgt spid="3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2"/>
                                        </p:tgtEl>
                                        <p:attrNameLst>
                                          <p:attrName>style.visibility</p:attrName>
                                        </p:attrNameLst>
                                      </p:cBhvr>
                                      <p:to>
                                        <p:strVal val="visible"/>
                                      </p:to>
                                    </p:set>
                                    <p:animEffect transition="in" filter="wipe(left)">
                                      <p:cBhvr>
                                        <p:cTn id="10" dur="500"/>
                                        <p:tgtEl>
                                          <p:spTgt spid="4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p:tgtEl>
                                          <p:spTgt spid="44"/>
                                        </p:tgtEl>
                                        <p:attrNameLst>
                                          <p:attrName>ppt_y</p:attrName>
                                        </p:attrNameLst>
                                      </p:cBhvr>
                                      <p:tavLst>
                                        <p:tav tm="0">
                                          <p:val>
                                            <p:strVal val="#ppt_y+#ppt_h*1.125000"/>
                                          </p:val>
                                        </p:tav>
                                        <p:tav tm="100000">
                                          <p:val>
                                            <p:strVal val="#ppt_y"/>
                                          </p:val>
                                        </p:tav>
                                      </p:tavLst>
                                    </p:anim>
                                    <p:animEffect transition="in" filter="wipe(up)">
                                      <p:cBhvr>
                                        <p:cTn id="16" dur="500"/>
                                        <p:tgtEl>
                                          <p:spTgt spid="44"/>
                                        </p:tgtEl>
                                      </p:cBhvr>
                                    </p:animEffect>
                                  </p:childTnLst>
                                </p:cTn>
                              </p:par>
                              <p:par>
                                <p:cTn id="17" presetID="49" presetClass="entr" presetSubtype="0" decel="10000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 calcmode="lin" valueType="num">
                                      <p:cBhvr>
                                        <p:cTn id="21" dur="500" fill="hold"/>
                                        <p:tgtEl>
                                          <p:spTgt spid="14"/>
                                        </p:tgtEl>
                                        <p:attrNameLst>
                                          <p:attrName>style.rotation</p:attrName>
                                        </p:attrNameLst>
                                      </p:cBhvr>
                                      <p:tavLst>
                                        <p:tav tm="0">
                                          <p:val>
                                            <p:fltVal val="360"/>
                                          </p:val>
                                        </p:tav>
                                        <p:tav tm="100000">
                                          <p:val>
                                            <p:fltVal val="0"/>
                                          </p:val>
                                        </p:tav>
                                      </p:tavLst>
                                    </p:anim>
                                    <p:animEffect transition="in" filter="fade">
                                      <p:cBhvr>
                                        <p:cTn id="22" dur="500"/>
                                        <p:tgtEl>
                                          <p:spTgt spid="14"/>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43"/>
                                        </p:tgtEl>
                                        <p:attrNameLst>
                                          <p:attrName>style.visibility</p:attrName>
                                        </p:attrNameLst>
                                      </p:cBhvr>
                                      <p:to>
                                        <p:strVal val="visible"/>
                                      </p:to>
                                    </p:set>
                                    <p:animEffect transition="in" filter="barn(inVertical)">
                                      <p:cBhvr>
                                        <p:cTn id="25" dur="500"/>
                                        <p:tgtEl>
                                          <p:spTgt spid="43"/>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additive="base">
                                        <p:cTn id="30" dur="500"/>
                                        <p:tgtEl>
                                          <p:spTgt spid="15"/>
                                        </p:tgtEl>
                                        <p:attrNameLst>
                                          <p:attrName>ppt_y</p:attrName>
                                        </p:attrNameLst>
                                      </p:cBhvr>
                                      <p:tavLst>
                                        <p:tav tm="0">
                                          <p:val>
                                            <p:strVal val="#ppt_y+#ppt_h*1.125000"/>
                                          </p:val>
                                        </p:tav>
                                        <p:tav tm="100000">
                                          <p:val>
                                            <p:strVal val="#ppt_y"/>
                                          </p:val>
                                        </p:tav>
                                      </p:tavLst>
                                    </p:anim>
                                    <p:animEffect transition="in" filter="wipe(up)">
                                      <p:cBhvr>
                                        <p:cTn id="3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44" grpId="0"/>
      <p:bldP spid="43" grpId="0" bldLvl="0" animBg="1"/>
      <p:bldP spid="15" grpId="0"/>
      <p:bldP spid="14"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smtClean="0">
                <a:solidFill>
                  <a:prstClr val="white">
                    <a:lumMod val="50000"/>
                  </a:prstClr>
                </a:solidFill>
                <a:cs typeface="+mn-ea"/>
                <a:sym typeface="+mn-lt"/>
              </a:rPr>
              <a:t>感谢观看 </a:t>
            </a:r>
            <a:r>
              <a:rPr kumimoji="1" lang="en-US" altLang="zh-CN" sz="7200" b="1" dirty="0" smtClean="0">
                <a:solidFill>
                  <a:prstClr val="white">
                    <a:lumMod val="50000"/>
                  </a:prstClr>
                </a:solidFill>
                <a:cs typeface="+mn-ea"/>
                <a:sym typeface="+mn-lt"/>
              </a:rPr>
              <a:t>THANK YOU!</a:t>
            </a:r>
            <a:endParaRPr kumimoji="1" lang="en-US" altLang="zh-CN" sz="7200" b="1" dirty="0" smtClean="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5285" y="4597353"/>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2.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1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4.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01454_1*m_h_i*1_1_1"/>
  <p:tag name="KSO_WM_TEMPLATE_CATEGORY" val="diagram"/>
  <p:tag name="KSO_WM_TEMPLATE_INDEX" val="20201454"/>
  <p:tag name="KSO_WM_UNIT_LAYERLEVEL" val="1_1_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2"/>
  <p:tag name="KSO_WM_UNIT_ID" val="diagram20201454_1*m_h_i*1_1_2"/>
  <p:tag name="KSO_WM_TEMPLATE_CATEGORY" val="diagram"/>
  <p:tag name="KSO_WM_TEMPLATE_INDEX" val="20201454"/>
  <p:tag name="KSO_WM_UNIT_LAYERLEVEL" val="1_1_1"/>
  <p:tag name="KSO_WM_TAG_VERSION" val="1.0"/>
  <p:tag name="KSO_WM_BEAUTIFY_FLAG" val="#wm#"/>
  <p:tag name="KSO_WM_UNIT_FILL_FORE_SCHEMECOLOR_INDEX" val="5"/>
  <p:tag name="KSO_WM_UNI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3"/>
  <p:tag name="KSO_WM_UNIT_ID" val="diagram20201454_1*m_h_i*1_1_3"/>
  <p:tag name="KSO_WM_TEMPLATE_CATEGORY" val="diagram"/>
  <p:tag name="KSO_WM_TEMPLATE_INDEX" val="20201454"/>
  <p:tag name="KSO_WM_UNIT_LAYERLEVEL" val="1_1_1"/>
  <p:tag name="KSO_WM_TAG_VERSION" val="1.0"/>
  <p:tag name="KSO_WM_BEAUTIFY_FLAG" val="#wm#"/>
  <p:tag name="KSO_WM_UNIT_FILL_FORE_SCHEMECOLOR_INDEX" val="14"/>
  <p:tag name="KSO_WM_UNI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4"/>
  <p:tag name="KSO_WM_UNIT_ID" val="diagram20201454_1*m_h_i*1_1_4"/>
  <p:tag name="KSO_WM_TEMPLATE_CATEGORY" val="diagram"/>
  <p:tag name="KSO_WM_TEMPLATE_INDEX" val="20201454"/>
  <p:tag name="KSO_WM_UNIT_LAYERLEVEL" val="1_1_1"/>
  <p:tag name="KSO_WM_TAG_VERSION" val="1.0"/>
  <p:tag name="KSO_WM_BEAUTIFY_FLAG" val="#wm#"/>
  <p:tag name="KSO_WM_UNIT_LINE_FORE_SCHEMECOLOR_INDEX" val="5"/>
  <p:tag name="KSO_WM_UNIT_LINE_FILL_TYPE" val="2"/>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SUBTYPE" val="a"/>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132"/>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01454_1*m_h_f*1_1_1"/>
  <p:tag name="KSO_WM_TEMPLATE_CATEGORY" val="diagram"/>
  <p:tag name="KSO_WM_TEMPLATE_INDEX" val="20201454"/>
  <p:tag name="KSO_WM_UNIT_LAYERLEVEL" val="1_1_1"/>
  <p:tag name="KSO_WM_TAG_VERSION" val="1.0"/>
  <p:tag name="KSO_WM_BEAUTIFY_FLAG" val="#wm#"/>
  <p:tag name="KSO_WM_UNIT_TEXT_FILL_FORE_SCHEMECOLOR_INDEX" val="13"/>
  <p:tag name="KSO_WM_UNIT_TEXT_FILL_TYPE" val="1"/>
</p:tagLst>
</file>

<file path=ppt/tags/tag21.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34"/>
  <p:tag name="KSO_WM_UNIT_HIGHLIGHT" val="0"/>
  <p:tag name="KSO_WM_UNIT_COMPATIBLE" val="0"/>
  <p:tag name="KSO_WM_UNIT_DIAGRAM_ISNUMVISUAL" val="0"/>
  <p:tag name="KSO_WM_UNIT_DIAGRAM_ISREFERUNIT" val="0"/>
  <p:tag name="KSO_WM_DIAGRAM_GROUP_CODE" val="m1-1"/>
  <p:tag name="KSO_WM_UNIT_TYPE" val="m_h_a"/>
  <p:tag name="KSO_WM_UNIT_INDEX" val="1_1_1"/>
  <p:tag name="KSO_WM_UNIT_ID" val="diagram20201454_1*m_h_a*1_1_1"/>
  <p:tag name="KSO_WM_TEMPLATE_CATEGORY" val="diagram"/>
  <p:tag name="KSO_WM_TEMPLATE_INDEX" val="20201454"/>
  <p:tag name="KSO_WM_UNIT_LAYERLEVEL" val="1_1_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5"/>
  <p:tag name="KSO_WM_UNIT_ID" val="diagram20201454_1*m_h_i*1_1_5"/>
  <p:tag name="KSO_WM_TEMPLATE_CATEGORY" val="diagram"/>
  <p:tag name="KSO_WM_TEMPLATE_INDEX" val="20201454"/>
  <p:tag name="KSO_WM_UNIT_LAYERLEVEL" val="1_1_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01454_1*m_h_i*1_2_1"/>
  <p:tag name="KSO_WM_TEMPLATE_CATEGORY" val="diagram"/>
  <p:tag name="KSO_WM_TEMPLATE_INDEX" val="20201454"/>
  <p:tag name="KSO_WM_UNIT_LAYERLEVEL" val="1_1_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2"/>
  <p:tag name="KSO_WM_UNIT_ID" val="diagram20201454_1*m_h_i*1_2_2"/>
  <p:tag name="KSO_WM_TEMPLATE_CATEGORY" val="diagram"/>
  <p:tag name="KSO_WM_TEMPLATE_INDEX" val="20201454"/>
  <p:tag name="KSO_WM_UNIT_LAYERLEVEL" val="1_1_1"/>
  <p:tag name="KSO_WM_TAG_VERSION" val="1.0"/>
  <p:tag name="KSO_WM_BEAUTIFY_FLAG" val="#wm#"/>
  <p:tag name="KSO_WM_UNIT_FILL_FORE_SCHEMECOLOR_INDEX" val="5"/>
  <p:tag name="KSO_WM_UNIT_FILL_TYPE" val="1"/>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3"/>
  <p:tag name="KSO_WM_UNIT_ID" val="diagram20201454_1*m_h_i*1_2_3"/>
  <p:tag name="KSO_WM_TEMPLATE_CATEGORY" val="diagram"/>
  <p:tag name="KSO_WM_TEMPLATE_INDEX" val="20201454"/>
  <p:tag name="KSO_WM_UNIT_LAYERLEVEL" val="1_1_1"/>
  <p:tag name="KSO_WM_TAG_VERSION" val="1.0"/>
  <p:tag name="KSO_WM_BEAUTIFY_FLAG" val="#wm#"/>
  <p:tag name="KSO_WM_UNIT_FILL_FORE_SCHEMECOLOR_INDEX" val="14"/>
  <p:tag name="KSO_WM_UNIT_FILL_TYP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4"/>
  <p:tag name="KSO_WM_UNIT_ID" val="diagram20201454_1*m_h_i*1_2_4"/>
  <p:tag name="KSO_WM_TEMPLATE_CATEGORY" val="diagram"/>
  <p:tag name="KSO_WM_TEMPLATE_INDEX" val="20201454"/>
  <p:tag name="KSO_WM_UNIT_LAYERLEVEL" val="1_1_1"/>
  <p:tag name="KSO_WM_TAG_VERSION" val="1.0"/>
  <p:tag name="KSO_WM_BEAUTIFY_FLAG" val="#wm#"/>
  <p:tag name="KSO_WM_UNIT_LINE_FORE_SCHEMECOLOR_INDEX" val="5"/>
  <p:tag name="KSO_WM_UNIT_LINE_FILL_TYPE" val="2"/>
</p:tagLst>
</file>

<file path=ppt/tags/tag27.xml><?xml version="1.0" encoding="utf-8"?>
<p:tagLst xmlns:p="http://schemas.openxmlformats.org/presentationml/2006/main">
  <p:tag name="KSO_WM_UNIT_SUBTYPE" val="a"/>
  <p:tag name="KSO_WM_UNIT_PRESET_TEXT" val="单击此处添加文本具体内容，简明扼要的阐述您的观点。根据需要可酌情增减文字，以便观者准确的理解您传达的思想。单击此处添加文本具体内容，简明扼要的阐述您的观点。根据需要可酌情增减文字，以便观者准确的理解您传达的思想。"/>
  <p:tag name="KSO_WM_UNIT_NOCLEAR" val="0"/>
  <p:tag name="KSO_WM_UNIT_VALUE" val="132"/>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01454_1*m_h_f*1_2_1"/>
  <p:tag name="KSO_WM_TEMPLATE_CATEGORY" val="diagram"/>
  <p:tag name="KSO_WM_TEMPLATE_INDEX" val="20201454"/>
  <p:tag name="KSO_WM_UNIT_LAYERLEVEL" val="1_1_1"/>
  <p:tag name="KSO_WM_TAG_VERSION" val="1.0"/>
  <p:tag name="KSO_WM_BEAUTIFY_FLAG" val="#wm#"/>
  <p:tag name="KSO_WM_UNIT_TEXT_FILL_FORE_SCHEMECOLOR_INDEX" val="13"/>
  <p:tag name="KSO_WM_UNIT_TEXT_FILL_TYPE" val="1"/>
</p:tagLst>
</file>

<file path=ppt/tags/tag28.xml><?xml version="1.0" encoding="utf-8"?>
<p:tagLst xmlns:p="http://schemas.openxmlformats.org/presentationml/2006/main">
  <p:tag name="KSO_WM_UNIT_ISCONTENTSTITLE" val="0"/>
  <p:tag name="KSO_WM_UNIT_ISNUMDGMTITLE" val="0"/>
  <p:tag name="KSO_WM_UNIT_PRESET_TEXT" val="单击此处添加标题"/>
  <p:tag name="KSO_WM_UNIT_NOCLEAR" val="0"/>
  <p:tag name="KSO_WM_UNIT_VALUE" val="34"/>
  <p:tag name="KSO_WM_UNIT_HIGHLIGHT" val="0"/>
  <p:tag name="KSO_WM_UNIT_COMPATIBLE" val="0"/>
  <p:tag name="KSO_WM_UNIT_DIAGRAM_ISNUMVISUAL" val="0"/>
  <p:tag name="KSO_WM_UNIT_DIAGRAM_ISREFERUNIT" val="0"/>
  <p:tag name="KSO_WM_DIAGRAM_GROUP_CODE" val="m1-1"/>
  <p:tag name="KSO_WM_UNIT_TYPE" val="m_h_a"/>
  <p:tag name="KSO_WM_UNIT_INDEX" val="1_2_1"/>
  <p:tag name="KSO_WM_UNIT_ID" val="diagram20201454_1*m_h_a*1_2_1"/>
  <p:tag name="KSO_WM_TEMPLATE_CATEGORY" val="diagram"/>
  <p:tag name="KSO_WM_TEMPLATE_INDEX" val="20201454"/>
  <p:tag name="KSO_WM_UNIT_LAYERLEVEL" val="1_1_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5"/>
  <p:tag name="KSO_WM_UNIT_ID" val="diagram20201454_1*m_h_i*1_2_5"/>
  <p:tag name="KSO_WM_TEMPLATE_CATEGORY" val="diagram"/>
  <p:tag name="KSO_WM_TEMPLATE_INDEX" val="20201454"/>
  <p:tag name="KSO_WM_UNIT_LAYERLEVEL" val="1_1_1"/>
  <p:tag name="KSO_WM_TAG_VERSION" val="1.0"/>
  <p:tag name="KSO_WM_BEAUTIFY_FLAG" val="#wm#"/>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30.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2.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33.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4.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6.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3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38.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ags/tag3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40.xml><?xml version="1.0" encoding="utf-8"?>
<p:tagLst xmlns:p="http://schemas.openxmlformats.org/presentationml/2006/main">
  <p:tag name="KSO_WM_TEMPLATE_CATEGORY" val="diagram"/>
  <p:tag name="KSO_WM_TEMPLATE_INDEX" val="20169171"/>
  <p:tag name="KSO_WM_TAG_VERSION" val="1.0"/>
  <p:tag name="KSO_WM_BEAUTIFY_FLAG" val="#wm#"/>
  <p:tag name="KSO_WM_UNIT_TYPE" val="m_h_i"/>
  <p:tag name="KSO_WM_UNIT_INDEX" val="1_1_1"/>
  <p:tag name="KSO_WM_UNIT_ID" val="diagram20169171_1*m_h_i*1_1_1"/>
  <p:tag name="KSO_WM_UNIT_LAYERLEVEL" val="1_1_1"/>
  <p:tag name="KSO_WM_DIAGRAM_GROUP_CODE" val="m1-1"/>
  <p:tag name="KSO_WM_UNIT_FILL_FORE_SCHEMECOLOR_INDEX" val="14"/>
  <p:tag name="KSO_WM_UNIT_FILL_TYPE" val="1"/>
</p:tagLst>
</file>

<file path=ppt/tags/tag4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42.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43.xml><?xml version="1.0" encoding="utf-8"?>
<p:tagLst xmlns:p="http://schemas.openxmlformats.org/presentationml/2006/main">
  <p:tag name="KSO_WPP_MARK_KEY" val="e7943592-e160-4ea8-8511-9584e7f6163e"/>
  <p:tag name="COMMONDATA" val="eyJoZGlkIjoiOTRiYWY2ZDYxOTM2OTVmOTUwNjYxNzhkNWNmYTNiNjcifQ=="/>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FILL_FORE_SCHEMECOLOR_INDEX_BRIGHTNESS" val="0.8"/>
  <p:tag name="KSO_WM_UNIT_FILL_FORE_SCHEMECOLOR_INDEX" val="9"/>
  <p:tag name="KSO_WM_UNIT_FILL_TYPE" val="1"/>
  <p:tag name="KSO_WM_UNIT_TEXT_FILL_FORE_SCHEMECOLOR_INDEX_BRIGHTNESS" val="0"/>
  <p:tag name="KSO_WM_UNIT_TEXT_FILL_FORE_SCHEMECOLOR_INDEX" val="2"/>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1263</Words>
  <Application>WPS 演示</Application>
  <PresentationFormat>全屏显示(16:9)</PresentationFormat>
  <Paragraphs>95</Paragraphs>
  <Slides>9</Slides>
  <Notes>16</Notes>
  <HiddenSlides>0</HiddenSlides>
  <MMClips>0</MMClips>
  <ScaleCrop>false</ScaleCrop>
  <HeadingPairs>
    <vt:vector size="6" baseType="variant">
      <vt:variant>
        <vt:lpstr>已用的字体</vt:lpstr>
      </vt:variant>
      <vt:variant>
        <vt:i4>16</vt:i4>
      </vt:variant>
      <vt:variant>
        <vt:lpstr>主题</vt:lpstr>
      </vt:variant>
      <vt:variant>
        <vt:i4>2</vt:i4>
      </vt:variant>
      <vt:variant>
        <vt:lpstr>幻灯片标题</vt:lpstr>
      </vt:variant>
      <vt:variant>
        <vt:i4>9</vt:i4>
      </vt:variant>
    </vt:vector>
  </HeadingPairs>
  <TitlesOfParts>
    <vt:vector size="27"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Wingdings</vt:lpstr>
      <vt:lpstr>DINPro-Black</vt:lpstr>
      <vt:lpstr>DejaVu Math TeX Gyre</vt:lpstr>
      <vt:lpstr>Arial Unicode MS</vt:lpstr>
      <vt:lpstr>等线</vt:lpstr>
      <vt:lpstr>第一PPT，www.1ppt.com</vt:lpstr>
      <vt:lpstr>1_第一PPT，www.1ppt.com</vt:lpstr>
      <vt:lpstr>PowerPoint 演示文稿</vt:lpstr>
      <vt:lpstr>互联网金融</vt:lpstr>
      <vt:lpstr>互联网金融</vt:lpstr>
      <vt:lpstr>互联网金融</vt:lpstr>
      <vt:lpstr>传统金融业和互联网金融的区别</vt:lpstr>
      <vt:lpstr>传统金融业和互联网金融的区别</vt:lpstr>
      <vt:lpstr>传统金融业和互联网金融的区别</vt:lpstr>
      <vt:lpstr>传统金融业和互联网金融的区别</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454</cp:revision>
  <dcterms:created xsi:type="dcterms:W3CDTF">2017-03-04T06:55:00Z</dcterms:created>
  <dcterms:modified xsi:type="dcterms:W3CDTF">2023-06-08T03:31:13Z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0E6B9B0B5D29402BA19F5EA557884E20</vt:lpwstr>
  </property>
  <property fmtid="{D5CDD505-2E9C-101B-9397-08002B2CF9AE}" pid="3" name="KSOProductBuildVer">
    <vt:lpwstr>2052-11.1.0.14309</vt:lpwstr>
  </property>
</Properties>
</file>