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74" r:id="rId10"/>
    <p:sldMasterId id="2147483676" r:id="rId11"/>
    <p:sldMasterId id="2147483678" r:id="rId12"/>
    <p:sldMasterId id="2147483680" r:id="rId13"/>
    <p:sldMasterId id="2147483682" r:id="rId14"/>
    <p:sldMasterId id="2147483684" r:id="rId15"/>
    <p:sldMasterId id="2147483686" r:id="rId16"/>
    <p:sldMasterId id="2147483688" r:id="rId17"/>
    <p:sldMasterId id="2147483690" r:id="rId18"/>
    <p:sldMasterId id="2147483692" r:id="rId19"/>
    <p:sldMasterId id="2147483694" r:id="rId20"/>
  </p:sldMasterIdLst>
  <p:sldIdLst>
    <p:sldId id="262" r:id="rId21"/>
    <p:sldId id="265" r:id="rId22"/>
    <p:sldId id="268" r:id="rId23"/>
    <p:sldId id="271" r:id="rId24"/>
    <p:sldId id="274" r:id="rId25"/>
    <p:sldId id="277" r:id="rId26"/>
    <p:sldId id="280" r:id="rId27"/>
    <p:sldId id="283" r:id="rId28"/>
    <p:sldId id="286" r:id="rId29"/>
    <p:sldId id="289" r:id="rId30"/>
    <p:sldId id="292" r:id="rId31"/>
    <p:sldId id="295" r:id="rId32"/>
    <p:sldId id="298" r:id="rId33"/>
    <p:sldId id="301" r:id="rId34"/>
    <p:sldId id="304" r:id="rId35"/>
    <p:sldId id="307" r:id="rId36"/>
    <p:sldId id="310" r:id="rId37"/>
    <p:sldId id="31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" d="1"/>
          <a:sy n="1" d="1"/>
        </p:scale>
        <p:origin x="0" y="0"/>
      </p:cViewPr>
      <p:guideLst/>
    </p:cSldViewPr>
  </p:slideViewPr>
  <p:notesViewPr>
    <p:cSldViewPr>
      <p:cViewPr>
        <p:scale>
          <a:sx n="1" d="1"/>
          <a:sy n="1" d="1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slide" Target="slides/slide18.xml"/><Relationship Id="rId37" Type="http://schemas.openxmlformats.org/officeDocument/2006/relationships/slide" Target="slides/slide17.xml"/><Relationship Id="rId36" Type="http://schemas.openxmlformats.org/officeDocument/2006/relationships/slide" Target="slides/slide16.xml"/><Relationship Id="rId35" Type="http://schemas.openxmlformats.org/officeDocument/2006/relationships/slide" Target="slides/slide15.xml"/><Relationship Id="rId34" Type="http://schemas.openxmlformats.org/officeDocument/2006/relationships/slide" Target="slides/slide14.xml"/><Relationship Id="rId33" Type="http://schemas.openxmlformats.org/officeDocument/2006/relationships/slide" Target="slides/slide13.xml"/><Relationship Id="rId32" Type="http://schemas.openxmlformats.org/officeDocument/2006/relationships/slide" Target="slides/slide12.xml"/><Relationship Id="rId31" Type="http://schemas.openxmlformats.org/officeDocument/2006/relationships/slide" Target="slides/slide11.xml"/><Relationship Id="rId30" Type="http://schemas.openxmlformats.org/officeDocument/2006/relationships/slide" Target="slides/slide1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8" Type="http://schemas.openxmlformats.org/officeDocument/2006/relationships/slide" Target="slides/slide8.xml"/><Relationship Id="rId27" Type="http://schemas.openxmlformats.org/officeDocument/2006/relationships/slide" Target="slides/slide7.xml"/><Relationship Id="rId26" Type="http://schemas.openxmlformats.org/officeDocument/2006/relationships/slide" Target="slides/slide6.xml"/><Relationship Id="rId25" Type="http://schemas.openxmlformats.org/officeDocument/2006/relationships/slide" Target="slides/slide5.xml"/><Relationship Id="rId24" Type="http://schemas.openxmlformats.org/officeDocument/2006/relationships/slide" Target="slides/slide4.xml"/><Relationship Id="rId23" Type="http://schemas.openxmlformats.org/officeDocument/2006/relationships/slide" Target="slides/slide3.xml"/><Relationship Id="rId22" Type="http://schemas.openxmlformats.org/officeDocument/2006/relationships/slide" Target="slides/slide2.xml"/><Relationship Id="rId21" Type="http://schemas.openxmlformats.org/officeDocument/2006/relationships/slide" Target="slides/slide1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36825C-E932-45A3-B66B-4172D5D2CF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04A93B-0895-482C-B7F0-9B9D85F806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EBF25-C00F-463D-9F70-67EA589B046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69838F-82DB-4BDC-B0FD-4537808044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A9C4DA-14DB-4C1C-8B83-25EAD773746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8C39CB0-50AA-4A1C-92D9-AF5B534F668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D42847F2-7881-48F0-B3D1-7F88FE69CCA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E56F61D4-39F2-49B0-8446-A118016AE5F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F5BD8F4-7EF0-48DF-8530-A352AD6BF0A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490F9A9-8147-4E79-A396-1D4DE3C6CBF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B254A88-8ADF-4653-A94E-6D8F550E8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359968" y="865378"/>
            <a:ext cx="7186331" cy="1338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KWROWK+å®ä½"/>
                <a:cs typeface="KWROWK+å®ä½"/>
              </a:rPr>
              <a:t>5.3 </a:t>
            </a:r>
            <a:r>
              <a:rPr sz="3600">
                <a:solidFill>
                  <a:srgbClr val="FFFFFF"/>
                </a:solidFill>
                <a:latin typeface="AJKJHB+å®ä½"/>
                <a:cs typeface="AJKJHB+å®ä½"/>
              </a:rPr>
              <a:t>主题：中国创业团队</a:t>
            </a:r>
            <a:r>
              <a:rPr sz="3600">
                <a:solidFill>
                  <a:srgbClr val="FFFFFF"/>
                </a:solidFill>
                <a:latin typeface="KWROWK+å®ä½"/>
                <a:cs typeface="KWROWK+å®ä½"/>
              </a:rPr>
              <a:t>TOP3</a:t>
            </a:r>
            <a:endParaRPr sz="3600">
              <a:solidFill>
                <a:srgbClr val="FFFFFF"/>
              </a:solidFill>
              <a:latin typeface="KWROWK+å®ä½"/>
              <a:cs typeface="KWROWK+å®ä½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1755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8077200" y="465835"/>
            <a:ext cx="3962654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BKULBV+å®ä½"/>
                <a:cs typeface="BKULBV+å®ä½"/>
              </a:rPr>
              <a:t>团队的要素</a:t>
            </a:r>
            <a:endParaRPr sz="4800">
              <a:solidFill>
                <a:srgbClr val="FFFFFF"/>
              </a:solidFill>
              <a:latin typeface="BKULBV+å®ä½"/>
              <a:cs typeface="BKULBV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68" y="1604460"/>
            <a:ext cx="8588090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D3145A"/>
                </a:solidFill>
                <a:latin typeface="MSTHGJ+å¾®è½¯é�»,Bold"/>
                <a:cs typeface="MSTHGJ+å¾®è½¯é�»,Bold"/>
              </a:rPr>
              <a:t>4.</a:t>
            </a:r>
            <a:r>
              <a:rPr sz="2400" b="1" spc="843">
                <a:solidFill>
                  <a:srgbClr val="D3145A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D3145A"/>
                </a:solidFill>
                <a:latin typeface="WLRTQW+å¾®è½¯é�»,Bold"/>
                <a:cs typeface="WLRTQW+å¾®è½¯é�»,Bold"/>
              </a:rPr>
              <a:t>团队成员：角色不同、分工不同、能力不同，性格、</a:t>
            </a:r>
            <a:endParaRPr sz="2400" b="1">
              <a:solidFill>
                <a:srgbClr val="D3145A"/>
              </a:solidFill>
              <a:latin typeface="WLRTQW+å¾®è½¯é�»,Bold"/>
              <a:cs typeface="WLRTQW+å¾®è½¯é�»,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168" y="2043372"/>
            <a:ext cx="4560966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D3145A"/>
                </a:solidFill>
                <a:latin typeface="WLRTQW+å¾®è½¯é�»,Bold"/>
                <a:cs typeface="WLRTQW+å¾®è½¯é�»,Bold"/>
              </a:rPr>
              <a:t>性别、文化修养也可以不同。</a:t>
            </a:r>
            <a:endParaRPr sz="2400" b="1">
              <a:solidFill>
                <a:srgbClr val="D3145A"/>
              </a:solidFill>
              <a:latin typeface="WLRTQW+å¾®è½¯é�»,Bold"/>
              <a:cs typeface="WLRTQW+å¾®è½¯é�»,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3368" y="2634362"/>
            <a:ext cx="7536910" cy="3054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F9CC9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2162">
                <a:solidFill>
                  <a:srgbClr val="0F9CC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0F9CC9"/>
                </a:solidFill>
                <a:latin typeface="WLRTQW+å¾®è½¯é�»,Bold"/>
                <a:cs typeface="WLRTQW+å¾®è½¯é�»,Bold"/>
              </a:rPr>
              <a:t>西汉的开国皇帝刘邦说：“夫运筹帷幄之中，</a:t>
            </a:r>
            <a:endParaRPr sz="2400" b="1">
              <a:solidFill>
                <a:srgbClr val="0F9CC9"/>
              </a:solidFill>
              <a:latin typeface="WLRTQW+å¾®è½¯é�»,Bold"/>
              <a:cs typeface="WLRTQW+å¾®è½¯é�»,Bold"/>
            </a:endParaRPr>
          </a:p>
          <a:p>
            <a:pPr marL="457835" marR="0">
              <a:lnSpc>
                <a:spcPts val="3165"/>
              </a:lnSpc>
              <a:spcBef>
                <a:spcPts val="240"/>
              </a:spcBef>
              <a:spcAft>
                <a:spcPct val="0"/>
              </a:spcAft>
            </a:pPr>
            <a:r>
              <a:rPr sz="2400" b="1">
                <a:solidFill>
                  <a:srgbClr val="0F9CC9"/>
                </a:solidFill>
                <a:latin typeface="WLRTQW+å¾®è½¯é�»,Bold"/>
                <a:cs typeface="WLRTQW+å¾®è½¯é�»,Bold"/>
              </a:rPr>
              <a:t>决胜千里之外，吾不如子房（张良字子房）；</a:t>
            </a:r>
            <a:endParaRPr sz="2400" b="1">
              <a:solidFill>
                <a:srgbClr val="0F9CC9"/>
              </a:solidFill>
              <a:latin typeface="WLRTQW+å¾®è½¯é�»,Bold"/>
              <a:cs typeface="WLRTQW+å¾®è½¯é�»,Bold"/>
            </a:endParaRPr>
          </a:p>
          <a:p>
            <a:pPr marL="457835" marR="0">
              <a:lnSpc>
                <a:spcPts val="3165"/>
              </a:lnSpc>
              <a:spcBef>
                <a:spcPts val="290"/>
              </a:spcBef>
              <a:spcAft>
                <a:spcPct val="0"/>
              </a:spcAft>
            </a:pPr>
            <a:r>
              <a:rPr sz="2400" b="1">
                <a:solidFill>
                  <a:srgbClr val="0F9CC9"/>
                </a:solidFill>
                <a:latin typeface="WLRTQW+å¾®è½¯é�»,Bold"/>
                <a:cs typeface="WLRTQW+å¾®è½¯é�»,Bold"/>
              </a:rPr>
              <a:t>镇国家，抚百姓，给饷馈（供给军饷），不绝</a:t>
            </a:r>
            <a:endParaRPr sz="2400" b="1">
              <a:solidFill>
                <a:srgbClr val="0F9CC9"/>
              </a:solidFill>
              <a:latin typeface="WLRTQW+å¾®è½¯é�»,Bold"/>
              <a:cs typeface="WLRTQW+å¾®è½¯é�»,Bold"/>
            </a:endParaRPr>
          </a:p>
          <a:p>
            <a:pPr marL="457835" marR="0">
              <a:lnSpc>
                <a:spcPts val="3170"/>
              </a:lnSpc>
              <a:spcBef>
                <a:spcPts val="235"/>
              </a:spcBef>
              <a:spcAft>
                <a:spcPct val="0"/>
              </a:spcAft>
            </a:pPr>
            <a:r>
              <a:rPr sz="2400" b="1">
                <a:solidFill>
                  <a:srgbClr val="0F9CC9"/>
                </a:solidFill>
                <a:latin typeface="WLRTQW+å¾®è½¯é�»,Bold"/>
                <a:cs typeface="WLRTQW+å¾®è½¯é�»,Bold"/>
              </a:rPr>
              <a:t>粮道，吾不如萧何；连百万之众，战必胜，攻</a:t>
            </a:r>
            <a:endParaRPr sz="2400" b="1">
              <a:solidFill>
                <a:srgbClr val="0F9CC9"/>
              </a:solidFill>
              <a:latin typeface="WLRTQW+å¾®è½¯é�»,Bold"/>
              <a:cs typeface="WLRTQW+å¾®è½¯é�»,Bold"/>
            </a:endParaRPr>
          </a:p>
          <a:p>
            <a:pPr marL="457835" marR="0">
              <a:lnSpc>
                <a:spcPts val="3165"/>
              </a:lnSpc>
              <a:spcBef>
                <a:spcPts val="290"/>
              </a:spcBef>
              <a:spcAft>
                <a:spcPct val="0"/>
              </a:spcAft>
            </a:pPr>
            <a:r>
              <a:rPr sz="2400" b="1">
                <a:solidFill>
                  <a:srgbClr val="0F9CC9"/>
                </a:solidFill>
                <a:latin typeface="WLRTQW+å¾®è½¯é�»,Bold"/>
                <a:cs typeface="WLRTQW+å¾®è½¯é�»,Bold"/>
              </a:rPr>
              <a:t>必取，吾不如韩信。此三者，皆人杰，吾能用</a:t>
            </a:r>
            <a:endParaRPr sz="2400" b="1">
              <a:solidFill>
                <a:srgbClr val="0F9CC9"/>
              </a:solidFill>
              <a:latin typeface="WLRTQW+å¾®è½¯é�»,Bold"/>
              <a:cs typeface="WLRTQW+å¾®è½¯é�»,Bold"/>
            </a:endParaRPr>
          </a:p>
          <a:p>
            <a:pPr marL="457835" marR="0">
              <a:lnSpc>
                <a:spcPts val="3165"/>
              </a:lnSpc>
              <a:spcBef>
                <a:spcPts val="290"/>
              </a:spcBef>
              <a:spcAft>
                <a:spcPct val="0"/>
              </a:spcAft>
            </a:pPr>
            <a:r>
              <a:rPr sz="2400" b="1">
                <a:solidFill>
                  <a:srgbClr val="0F9CC9"/>
                </a:solidFill>
                <a:latin typeface="WLRTQW+å¾®è½¯é�»,Bold"/>
                <a:cs typeface="WLRTQW+å¾®è½¯é�»,Bold"/>
              </a:rPr>
              <a:t>之，此吾所以取天下者也”。</a:t>
            </a:r>
            <a:endParaRPr sz="2400" b="1">
              <a:solidFill>
                <a:srgbClr val="0F9CC9"/>
              </a:solidFill>
              <a:latin typeface="WLRTQW+å¾®è½¯é�»,Bold"/>
              <a:cs typeface="WLRTQW+å¾®è½¯é�»,Bold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1084478" y="579493"/>
            <a:ext cx="9819465" cy="1524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8931F"/>
                </a:solidFill>
                <a:latin typeface="MCEHFT+å®ä½"/>
                <a:cs typeface="MCEHFT+å®ä½"/>
              </a:rPr>
              <a:t>反思一下你在团队中扮演的角色</a:t>
            </a:r>
            <a:endParaRPr sz="4800">
              <a:solidFill>
                <a:srgbClr val="F8931F"/>
              </a:solidFill>
              <a:latin typeface="MCEHFT+å®ä½"/>
              <a:cs typeface="MCEHFT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9417" y="1743839"/>
            <a:ext cx="1172313" cy="717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2650"/>
              </a:lnSpc>
              <a:spcBef>
                <a:spcPct val="0"/>
              </a:spcBef>
              <a:spcAft>
                <a:spcPct val="0"/>
              </a:spcAft>
            </a:pPr>
            <a:r>
              <a:rPr sz="2000" b="1">
                <a:solidFill>
                  <a:srgbClr val="D3145A"/>
                </a:solidFill>
                <a:latin typeface="QBIEBH+å¾®è½¯é�»,Bold"/>
                <a:cs typeface="QBIEBH+å¾®è½¯é�»,Bold"/>
              </a:rPr>
              <a:t>Vision</a:t>
            </a:r>
            <a:endParaRPr sz="2000" b="1">
              <a:solidFill>
                <a:srgbClr val="D3145A"/>
              </a:solidFill>
              <a:latin typeface="QBIEBH+å¾®è½¯é�»,Bold"/>
              <a:cs typeface="QBIEBH+å¾®è½¯é�»,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2152" y="1785349"/>
            <a:ext cx="1737565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238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QBIEBH+å¾®è½¯é�»,Bold"/>
                <a:cs typeface="QBIEBH+å¾®è½¯é�»,Bold"/>
              </a:rPr>
              <a:t>Coordinator</a:t>
            </a:r>
            <a:endParaRPr sz="1800" b="1">
              <a:solidFill>
                <a:srgbClr val="0F9CC9"/>
              </a:solidFill>
              <a:latin typeface="QBIEBH+å¾®è½¯é�»,Bold"/>
              <a:cs typeface="QBIEBH+å¾®è½¯é�»,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6064" y="1785349"/>
            <a:ext cx="1143284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238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QBIEBH+å¾®è½¯é�»,Bold"/>
                <a:cs typeface="QBIEBH+å¾®è½¯é�»,Bold"/>
              </a:rPr>
              <a:t>Shaper</a:t>
            </a:r>
            <a:endParaRPr sz="1800" b="1">
              <a:solidFill>
                <a:srgbClr val="0F9CC9"/>
              </a:solidFill>
              <a:latin typeface="QBIEBH+å¾®è½¯é�»,Bold"/>
              <a:cs typeface="QBIEBH+å¾®è½¯é�»,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3025" y="1806066"/>
            <a:ext cx="1219352" cy="4434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8931F"/>
                </a:solidFill>
                <a:latin typeface="MWWTIE+å®ä½"/>
                <a:cs typeface="MWWTIE+å®ä½"/>
              </a:rPr>
              <a:t>E</a:t>
            </a:r>
            <a:endParaRPr sz="4800">
              <a:solidFill>
                <a:srgbClr val="F8931F"/>
              </a:solidFill>
              <a:latin typeface="MWWTIE+å®ä½"/>
              <a:cs typeface="MWWTIE+å®ä½"/>
            </a:endParaRPr>
          </a:p>
          <a:p>
            <a:pPr marL="0" marR="0">
              <a:lnSpc>
                <a:spcPts val="4800"/>
              </a:lnSpc>
              <a:spcBef>
                <a:spcPts val="2835"/>
              </a:spcBef>
              <a:spcAft>
                <a:spcPct val="0"/>
              </a:spcAft>
            </a:pPr>
            <a:r>
              <a:rPr sz="4800">
                <a:solidFill>
                  <a:srgbClr val="F8931F"/>
                </a:solidFill>
                <a:latin typeface="MWWTIE+å®ä½"/>
                <a:cs typeface="MWWTIE+å®ä½"/>
              </a:rPr>
              <a:t>I</a:t>
            </a:r>
            <a:endParaRPr sz="4800">
              <a:solidFill>
                <a:srgbClr val="F8931F"/>
              </a:solidFill>
              <a:latin typeface="MWWTIE+å®ä½"/>
              <a:cs typeface="MWWTIE+å®ä½"/>
            </a:endParaRPr>
          </a:p>
          <a:p>
            <a:pPr marL="0" marR="0">
              <a:lnSpc>
                <a:spcPts val="4800"/>
              </a:lnSpc>
              <a:spcBef>
                <a:spcPts val="2885"/>
              </a:spcBef>
              <a:spcAft>
                <a:spcPct val="0"/>
              </a:spcAft>
            </a:pPr>
            <a:r>
              <a:rPr sz="4800">
                <a:solidFill>
                  <a:srgbClr val="F8931F"/>
                </a:solidFill>
                <a:latin typeface="MWWTIE+å®ä½"/>
                <a:cs typeface="MWWTIE+å®ä½"/>
              </a:rPr>
              <a:t>S</a:t>
            </a:r>
            <a:endParaRPr sz="4800">
              <a:solidFill>
                <a:srgbClr val="F8931F"/>
              </a:solidFill>
              <a:latin typeface="MWWTIE+å®ä½"/>
              <a:cs typeface="MWWTIE+å®ä½"/>
            </a:endParaRPr>
          </a:p>
          <a:p>
            <a:pPr marL="0" marR="0">
              <a:lnSpc>
                <a:spcPts val="4800"/>
              </a:lnSpc>
              <a:spcBef>
                <a:spcPts val="2835"/>
              </a:spcBef>
              <a:spcAft>
                <a:spcPct val="0"/>
              </a:spcAft>
            </a:pPr>
            <a:r>
              <a:rPr sz="4800">
                <a:solidFill>
                  <a:srgbClr val="F8931F"/>
                </a:solidFill>
                <a:latin typeface="MWWTIE+å®ä½"/>
                <a:cs typeface="MWWTIE+å®ä½"/>
              </a:rPr>
              <a:t>R</a:t>
            </a:r>
            <a:endParaRPr sz="4800">
              <a:solidFill>
                <a:srgbClr val="F8931F"/>
              </a:solidFill>
              <a:latin typeface="MWWTIE+å®ä½"/>
              <a:cs typeface="MWWTIE+å®ä½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59142" y="1848992"/>
            <a:ext cx="1219352" cy="4412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8931F"/>
                </a:solidFill>
                <a:latin typeface="MWWTIE+å®ä½"/>
                <a:cs typeface="MWWTIE+å®ä½"/>
              </a:rPr>
              <a:t>E</a:t>
            </a:r>
            <a:endParaRPr sz="4800">
              <a:solidFill>
                <a:srgbClr val="F8931F"/>
              </a:solidFill>
              <a:latin typeface="MWWTIE+å®ä½"/>
              <a:cs typeface="MWWTIE+å®ä½"/>
            </a:endParaRPr>
          </a:p>
          <a:p>
            <a:pPr marL="0" marR="0">
              <a:lnSpc>
                <a:spcPts val="4800"/>
              </a:lnSpc>
              <a:spcBef>
                <a:spcPts val="2780"/>
              </a:spcBef>
              <a:spcAft>
                <a:spcPct val="0"/>
              </a:spcAft>
            </a:pPr>
            <a:r>
              <a:rPr sz="4800">
                <a:solidFill>
                  <a:srgbClr val="F8931F"/>
                </a:solidFill>
                <a:latin typeface="MWWTIE+å®ä½"/>
                <a:cs typeface="MWWTIE+å®ä½"/>
              </a:rPr>
              <a:t>A</a:t>
            </a:r>
            <a:endParaRPr sz="4800">
              <a:solidFill>
                <a:srgbClr val="F8931F"/>
              </a:solidFill>
              <a:latin typeface="MWWTIE+å®ä½"/>
              <a:cs typeface="MWWTIE+å®ä½"/>
            </a:endParaRPr>
          </a:p>
          <a:p>
            <a:pPr marL="0" marR="0">
              <a:lnSpc>
                <a:spcPts val="4800"/>
              </a:lnSpc>
              <a:spcBef>
                <a:spcPts val="2775"/>
              </a:spcBef>
              <a:spcAft>
                <a:spcPct val="0"/>
              </a:spcAft>
            </a:pPr>
            <a:r>
              <a:rPr sz="4800">
                <a:solidFill>
                  <a:srgbClr val="F8931F"/>
                </a:solidFill>
                <a:latin typeface="MWWTIE+å®ä½"/>
                <a:cs typeface="MWWTIE+å®ä½"/>
              </a:rPr>
              <a:t>S</a:t>
            </a:r>
            <a:endParaRPr sz="4800">
              <a:solidFill>
                <a:srgbClr val="F8931F"/>
              </a:solidFill>
              <a:latin typeface="MWWTIE+å®ä½"/>
              <a:cs typeface="MWWTIE+å®ä½"/>
            </a:endParaRPr>
          </a:p>
          <a:p>
            <a:pPr marL="0" marR="0">
              <a:lnSpc>
                <a:spcPts val="4800"/>
              </a:lnSpc>
              <a:spcBef>
                <a:spcPts val="2730"/>
              </a:spcBef>
              <a:spcAft>
                <a:spcPct val="0"/>
              </a:spcAft>
            </a:pPr>
            <a:r>
              <a:rPr sz="4800">
                <a:solidFill>
                  <a:srgbClr val="F8931F"/>
                </a:solidFill>
                <a:latin typeface="MWWTIE+å®ä½"/>
                <a:cs typeface="MWWTIE+å®ä½"/>
              </a:rPr>
              <a:t>C</a:t>
            </a:r>
            <a:endParaRPr sz="4800">
              <a:solidFill>
                <a:srgbClr val="F8931F"/>
              </a:solidFill>
              <a:latin typeface="MWWTIE+å®ä½"/>
              <a:cs typeface="MWWTIE+å®ä½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2192" y="2060245"/>
            <a:ext cx="10287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BWREMJ+å¾®è½¯é�»,Bold"/>
                <a:cs typeface="BWREMJ+å¾®è½¯é�»,Bold"/>
              </a:rPr>
              <a:t>统领者</a:t>
            </a:r>
            <a:endParaRPr sz="1800" b="1">
              <a:solidFill>
                <a:srgbClr val="0F9CC9"/>
              </a:solidFill>
              <a:latin typeface="BWREMJ+å¾®è½¯é�»,Bold"/>
              <a:cs typeface="BWREMJ+å¾®è½¯é�»,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5034" y="2049342"/>
            <a:ext cx="1144524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2645"/>
              </a:lnSpc>
              <a:spcBef>
                <a:spcPct val="0"/>
              </a:spcBef>
              <a:spcAft>
                <a:spcPct val="0"/>
              </a:spcAft>
            </a:pPr>
            <a:r>
              <a:rPr sz="2000" b="1">
                <a:solidFill>
                  <a:srgbClr val="D3145A"/>
                </a:solidFill>
                <a:latin typeface="BWREMJ+å¾®è½¯é�»,Bold"/>
                <a:cs typeface="BWREMJ+å¾®è½¯é�»,Bold"/>
              </a:rPr>
              <a:t>前瞻者</a:t>
            </a:r>
            <a:endParaRPr sz="2000" b="1">
              <a:solidFill>
                <a:srgbClr val="D3145A"/>
              </a:solidFill>
              <a:latin typeface="BWREMJ+å¾®è½¯é�»,Bold"/>
              <a:cs typeface="BWREMJ+å¾®è½¯é�»,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02452" y="2060245"/>
            <a:ext cx="10287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BWREMJ+å¾®è½¯é�»,Bold"/>
                <a:cs typeface="BWREMJ+å¾®è½¯é�»,Bold"/>
              </a:rPr>
              <a:t>鞭策者</a:t>
            </a:r>
            <a:endParaRPr sz="1800" b="1">
              <a:solidFill>
                <a:srgbClr val="0F9CC9"/>
              </a:solidFill>
              <a:latin typeface="BWREMJ+å¾®è½¯é�»,Bold"/>
              <a:cs typeface="BWREMJ+å¾®è½¯é�»,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87601" y="2614093"/>
            <a:ext cx="1427187" cy="1193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6985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QBIEBH+å¾®è½¯é�»,Bold"/>
                <a:cs typeface="QBIEBH+å¾®è½¯é�»,Bold"/>
              </a:rPr>
              <a:t>Monitor</a:t>
            </a:r>
            <a:endParaRPr sz="1800" b="1">
              <a:solidFill>
                <a:srgbClr val="0F9CC9"/>
              </a:solidFill>
              <a:latin typeface="QBIEBH+å¾®è½¯é�»,Bold"/>
              <a:cs typeface="QBIEBH+å¾®è½¯é�»,Bold"/>
            </a:endParaRPr>
          </a:p>
          <a:p>
            <a:pPr marL="0" marR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QBIEBH+å¾®è½¯é�»,Bold"/>
                <a:cs typeface="QBIEBH+å¾®è½¯é�»,Bold"/>
              </a:rPr>
              <a:t>Evaluator</a:t>
            </a:r>
            <a:endParaRPr sz="1800" b="1">
              <a:solidFill>
                <a:srgbClr val="0F9CC9"/>
              </a:solidFill>
              <a:latin typeface="QBIEBH+å¾®è½¯é�»,Bold"/>
              <a:cs typeface="QBIEBH+å¾®è½¯é�»,Bold"/>
            </a:endParaRPr>
          </a:p>
          <a:p>
            <a:pPr marL="198120" marR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BWREMJ+å¾®è½¯é�»,Bold"/>
                <a:cs typeface="BWREMJ+å¾®è½¯é�»,Bold"/>
              </a:rPr>
              <a:t>审议员</a:t>
            </a:r>
            <a:endParaRPr sz="1800" b="1">
              <a:solidFill>
                <a:srgbClr val="0F9CC9"/>
              </a:solidFill>
              <a:latin typeface="BWREMJ+å¾®è½¯é�»,Bold"/>
              <a:cs typeface="BWREMJ+å¾®è½¯é�»,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91026" y="2679643"/>
            <a:ext cx="1352430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2645"/>
              </a:lnSpc>
              <a:spcBef>
                <a:spcPct val="0"/>
              </a:spcBef>
              <a:spcAft>
                <a:spcPct val="0"/>
              </a:spcAft>
            </a:pPr>
            <a:r>
              <a:rPr sz="2000" b="1">
                <a:solidFill>
                  <a:srgbClr val="D3145A"/>
                </a:solidFill>
                <a:latin typeface="QBIEBH+å¾®è½¯é�»,Bold"/>
                <a:cs typeface="QBIEBH+å¾®è½¯é�»,Bold"/>
              </a:rPr>
              <a:t>Thinker</a:t>
            </a:r>
            <a:endParaRPr sz="2000" b="1">
              <a:solidFill>
                <a:srgbClr val="D3145A"/>
              </a:solidFill>
              <a:latin typeface="QBIEBH+å¾®è½¯é�»,Bold"/>
              <a:cs typeface="QBIEBH+å¾®è½¯é�»,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68923" y="2751252"/>
            <a:ext cx="1028700" cy="918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80645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QBIEBH+å¾®è½¯é�»,Bold"/>
                <a:cs typeface="QBIEBH+å¾®è½¯é�»,Bold"/>
              </a:rPr>
              <a:t>Plant</a:t>
            </a:r>
            <a:endParaRPr sz="1800" b="1">
              <a:solidFill>
                <a:srgbClr val="0F9CC9"/>
              </a:solidFill>
              <a:latin typeface="QBIEBH+å¾®è½¯é�»,Bold"/>
              <a:cs typeface="QBIEBH+å¾®è½¯é�»,Bold"/>
            </a:endParaRPr>
          </a:p>
          <a:p>
            <a:pPr marL="0" marR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BWREMJ+å¾®è½¯é�»,Bold"/>
                <a:cs typeface="BWREMJ+å¾®è½¯é�»,Bold"/>
              </a:rPr>
              <a:t>智多星</a:t>
            </a:r>
            <a:endParaRPr sz="1800" b="1">
              <a:solidFill>
                <a:srgbClr val="0F9CC9"/>
              </a:solidFill>
              <a:latin typeface="BWREMJ+å¾®è½¯é�»,Bold"/>
              <a:cs typeface="BWREMJ+å¾®è½¯é�»,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1526" y="2984443"/>
            <a:ext cx="890320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2645"/>
              </a:lnSpc>
              <a:spcBef>
                <a:spcPct val="0"/>
              </a:spcBef>
              <a:spcAft>
                <a:spcPct val="0"/>
              </a:spcAft>
            </a:pPr>
            <a:r>
              <a:rPr sz="2000" b="1">
                <a:solidFill>
                  <a:srgbClr val="D3145A"/>
                </a:solidFill>
                <a:latin typeface="BWREMJ+å¾®è½¯é�»,Bold"/>
                <a:cs typeface="BWREMJ+å¾®è½¯é�»,Bold"/>
              </a:rPr>
              <a:t>智者</a:t>
            </a:r>
            <a:endParaRPr sz="2000" b="1">
              <a:solidFill>
                <a:srgbClr val="D3145A"/>
              </a:solidFill>
              <a:latin typeface="BWREMJ+å¾®è½¯é�»,Bold"/>
              <a:cs typeface="BWREMJ+å¾®è½¯é�»,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46094" y="3463546"/>
            <a:ext cx="1978681" cy="1022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2650"/>
              </a:lnSpc>
              <a:spcBef>
                <a:spcPct val="0"/>
              </a:spcBef>
              <a:spcAft>
                <a:spcPct val="0"/>
              </a:spcAft>
            </a:pPr>
            <a:r>
              <a:rPr sz="2000" b="1">
                <a:solidFill>
                  <a:srgbClr val="D3145A"/>
                </a:solidFill>
                <a:latin typeface="QBIEBH+å¾®è½¯é�»,Bold"/>
                <a:cs typeface="QBIEBH+å¾®è½¯é�»,Bold"/>
              </a:rPr>
              <a:t>Relationship</a:t>
            </a:r>
            <a:endParaRPr sz="2000" b="1">
              <a:solidFill>
                <a:srgbClr val="D3145A"/>
              </a:solidFill>
              <a:latin typeface="QBIEBH+å¾®è½¯é�»,Bold"/>
              <a:cs typeface="QBIEBH+å¾®è½¯é�»,Bold"/>
            </a:endParaRPr>
          </a:p>
          <a:p>
            <a:pPr marL="33528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>
                <a:solidFill>
                  <a:srgbClr val="D3145A"/>
                </a:solidFill>
                <a:latin typeface="QBIEBH+å¾®è½¯é�»,Bold"/>
                <a:cs typeface="QBIEBH+å¾®è½¯é�»,Bold"/>
              </a:rPr>
              <a:t>Builder</a:t>
            </a:r>
            <a:endParaRPr sz="2000" b="1">
              <a:solidFill>
                <a:srgbClr val="D3145A"/>
              </a:solidFill>
              <a:latin typeface="QBIEBH+å¾®è½¯é�»,Bold"/>
              <a:cs typeface="QBIEBH+å¾®è½¯é�»,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51932" y="3550395"/>
            <a:ext cx="1733587" cy="1193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172085" marR="0">
              <a:lnSpc>
                <a:spcPts val="238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QBIEBH+å¾®è½¯é�»,Bold"/>
                <a:cs typeface="QBIEBH+å¾®è½¯é�»,Bold"/>
              </a:rPr>
              <a:t>Resource</a:t>
            </a:r>
            <a:endParaRPr sz="1800" b="1">
              <a:solidFill>
                <a:srgbClr val="0F9CC9"/>
              </a:solidFill>
              <a:latin typeface="QBIEBH+å¾®è½¯é�»,Bold"/>
              <a:cs typeface="QBIEBH+å¾®è½¯é�»,Bold"/>
            </a:endParaRPr>
          </a:p>
          <a:p>
            <a:pPr marL="0" marR="0">
              <a:lnSpc>
                <a:spcPts val="216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QBIEBH+å¾®è½¯é�»,Bold"/>
                <a:cs typeface="QBIEBH+å¾®è½¯é�»,Bold"/>
              </a:rPr>
              <a:t>Investigator</a:t>
            </a:r>
            <a:endParaRPr sz="1800" b="1">
              <a:solidFill>
                <a:srgbClr val="0F9CC9"/>
              </a:solidFill>
              <a:latin typeface="QBIEBH+å¾®è½¯é�»,Bold"/>
              <a:cs typeface="QBIEBH+å¾®è½¯é�»,Bold"/>
            </a:endParaRPr>
          </a:p>
          <a:p>
            <a:pPr marL="316865" marR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BWREMJ+å¾®è½¯é�»,Bold"/>
                <a:cs typeface="BWREMJ+å¾®è½¯é�»,Bold"/>
              </a:rPr>
              <a:t>外交家</a:t>
            </a:r>
            <a:endParaRPr sz="1800" b="1">
              <a:solidFill>
                <a:srgbClr val="0F9CC9"/>
              </a:solidFill>
              <a:latin typeface="BWREMJ+å¾®è½¯é�»,Bold"/>
              <a:cs typeface="BWREMJ+å¾®è½¯é�»,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29332" y="3688259"/>
            <a:ext cx="1142503" cy="918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QBIEBH+å¾®è½¯é�»,Bold"/>
                <a:cs typeface="QBIEBH+å¾®è½¯é�»,Bold"/>
              </a:rPr>
              <a:t>Shaper</a:t>
            </a:r>
            <a:endParaRPr sz="1800" b="1">
              <a:solidFill>
                <a:srgbClr val="0F9CC9"/>
              </a:solidFill>
              <a:latin typeface="QBIEBH+å¾®è½¯é�»,Bold"/>
              <a:cs typeface="QBIEBH+å¾®è½¯é�»,Bold"/>
            </a:endParaRPr>
          </a:p>
          <a:p>
            <a:pPr marL="22860" marR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BWREMJ+å¾®è½¯é�»,Bold"/>
                <a:cs typeface="BWREMJ+å¾®è½¯é�»,Bold"/>
              </a:rPr>
              <a:t>和事佬</a:t>
            </a:r>
            <a:endParaRPr sz="1800" b="1">
              <a:solidFill>
                <a:srgbClr val="0F9CC9"/>
              </a:solidFill>
              <a:latin typeface="BWREMJ+å¾®è½¯é�»,Bold"/>
              <a:cs typeface="BWREMJ+å¾®è½¯é�»,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19473" y="4073849"/>
            <a:ext cx="1144524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2645"/>
              </a:lnSpc>
              <a:spcBef>
                <a:spcPct val="0"/>
              </a:spcBef>
              <a:spcAft>
                <a:spcPct val="0"/>
              </a:spcAft>
            </a:pPr>
            <a:r>
              <a:rPr sz="2000" b="1">
                <a:solidFill>
                  <a:srgbClr val="D3145A"/>
                </a:solidFill>
                <a:latin typeface="BWREMJ+å¾®è½¯é�»,Bold"/>
                <a:cs typeface="BWREMJ+å¾®è½¯é�»,Bold"/>
              </a:rPr>
              <a:t>善友者</a:t>
            </a:r>
            <a:endParaRPr sz="2000" b="1">
              <a:solidFill>
                <a:srgbClr val="D3145A"/>
              </a:solidFill>
              <a:latin typeface="BWREMJ+å¾®è½¯é�»,Bold"/>
              <a:cs typeface="BWREMJ+å¾®è½¯é�»,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43371" y="4530649"/>
            <a:ext cx="1549077" cy="1193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QBIEBH+å¾®è½¯é�»,Bold"/>
                <a:cs typeface="QBIEBH+å¾®è½¯é�»,Bold"/>
              </a:rPr>
              <a:t>Completer</a:t>
            </a:r>
            <a:endParaRPr sz="1800" b="1">
              <a:solidFill>
                <a:srgbClr val="0F9CC9"/>
              </a:solidFill>
              <a:latin typeface="QBIEBH+å¾®è½¯é�»,Bold"/>
              <a:cs typeface="QBIEBH+å¾®è½¯é�»,Bold"/>
            </a:endParaRPr>
          </a:p>
          <a:p>
            <a:pPr marL="152400" marR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QBIEBH+å¾®è½¯é�»,Bold"/>
                <a:cs typeface="QBIEBH+å¾®è½¯é�»,Bold"/>
              </a:rPr>
              <a:t>Finisher</a:t>
            </a:r>
            <a:endParaRPr sz="1800" b="1">
              <a:solidFill>
                <a:srgbClr val="0F9CC9"/>
              </a:solidFill>
              <a:latin typeface="QBIEBH+å¾®è½¯é�»,Bold"/>
              <a:cs typeface="QBIEBH+å¾®è½¯é�»,Bold"/>
            </a:endParaRPr>
          </a:p>
          <a:p>
            <a:pPr marL="225425" marR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BWREMJ+å¾®è½¯é�»,Bold"/>
                <a:cs typeface="BWREMJ+å¾®è½¯é�»,Bold"/>
              </a:rPr>
              <a:t>完成者</a:t>
            </a:r>
            <a:endParaRPr sz="1800" b="1">
              <a:solidFill>
                <a:srgbClr val="0F9CC9"/>
              </a:solidFill>
              <a:latin typeface="BWREMJ+å¾®è½¯é�»,Bold"/>
              <a:cs typeface="BWREMJ+å¾®è½¯é�»,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55034" y="4624902"/>
            <a:ext cx="1144524" cy="102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105410" marR="0">
              <a:lnSpc>
                <a:spcPts val="2645"/>
              </a:lnSpc>
              <a:spcBef>
                <a:spcPct val="0"/>
              </a:spcBef>
              <a:spcAft>
                <a:spcPct val="0"/>
              </a:spcAft>
            </a:pPr>
            <a:r>
              <a:rPr sz="2000" b="1">
                <a:solidFill>
                  <a:srgbClr val="D3145A"/>
                </a:solidFill>
                <a:latin typeface="QBIEBH+å¾®è½¯é�»,Bold"/>
                <a:cs typeface="QBIEBH+å¾®è½¯é�»,Bold"/>
              </a:rPr>
              <a:t>Doer</a:t>
            </a:r>
            <a:endParaRPr sz="2000" b="1">
              <a:solidFill>
                <a:srgbClr val="D3145A"/>
              </a:solidFill>
              <a:latin typeface="QBIEBH+å¾®è½¯é�»,Bold"/>
              <a:cs typeface="QBIEBH+å¾®è½¯é�»,Bold"/>
            </a:endParaRPr>
          </a:p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>
                <a:solidFill>
                  <a:srgbClr val="D3145A"/>
                </a:solidFill>
                <a:latin typeface="BWREMJ+å¾®è½¯é�»,Bold"/>
                <a:cs typeface="BWREMJ+å¾®è½¯é�»,Bold"/>
              </a:rPr>
              <a:t>实干者</a:t>
            </a:r>
            <a:endParaRPr sz="2000" b="1">
              <a:solidFill>
                <a:srgbClr val="D3145A"/>
              </a:solidFill>
              <a:latin typeface="BWREMJ+å¾®è½¯é�»,Bold"/>
              <a:cs typeface="BWREMJ+å¾®è½¯é�»,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89226" y="4667810"/>
            <a:ext cx="1827237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QBIEBH+å¾®è½¯é�»,Bold"/>
                <a:cs typeface="QBIEBH+å¾®è½¯é�»,Bold"/>
              </a:rPr>
              <a:t>Implementer</a:t>
            </a:r>
            <a:endParaRPr sz="1800" b="1">
              <a:solidFill>
                <a:srgbClr val="0F9CC9"/>
              </a:solidFill>
              <a:latin typeface="QBIEBH+å¾®è½¯é�»,Bold"/>
              <a:cs typeface="QBIEBH+å¾®è½¯é�»,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52192" y="4942130"/>
            <a:ext cx="10287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F9CC9"/>
                </a:solidFill>
                <a:latin typeface="BWREMJ+å¾®è½¯é�»,Bold"/>
                <a:cs typeface="BWREMJ+å¾®è½¯é�»,Bold"/>
              </a:rPr>
              <a:t>执行者</a:t>
            </a:r>
            <a:endParaRPr sz="1800" b="1">
              <a:solidFill>
                <a:srgbClr val="0F9CC9"/>
              </a:solidFill>
              <a:latin typeface="BWREMJ+å¾®è½¯é�»,Bold"/>
              <a:cs typeface="BWREMJ+å¾®è½¯é�»,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4912" y="5783226"/>
            <a:ext cx="7360920" cy="1289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750"/>
              </a:lnSpc>
              <a:spcBef>
                <a:spcPct val="0"/>
              </a:spcBef>
              <a:spcAft>
                <a:spcPct val="0"/>
              </a:spcAft>
            </a:pPr>
            <a:r>
              <a:rPr sz="3600" b="1">
                <a:solidFill>
                  <a:srgbClr val="D3145A"/>
                </a:solidFill>
                <a:latin typeface="BWREMJ+å¾®è½¯é�»,Bold"/>
                <a:cs typeface="BWREMJ+å¾®è½¯é�»,Bold"/>
              </a:rPr>
              <a:t>卓越团队需要各种人才有机组合</a:t>
            </a:r>
            <a:endParaRPr sz="3600" b="1">
              <a:solidFill>
                <a:srgbClr val="D3145A"/>
              </a:solidFill>
              <a:latin typeface="BWREMJ+å¾®è½¯é�»,Bold"/>
              <a:cs typeface="BWREMJ+å¾®è½¯é�»,Bold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1728216" y="997711"/>
            <a:ext cx="7013904" cy="2987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BWVNUM+å®ä½"/>
                <a:cs typeface="BWVNUM+å®ä½"/>
              </a:rPr>
              <a:t>补充讨论</a:t>
            </a:r>
            <a:r>
              <a:rPr sz="4800">
                <a:solidFill>
                  <a:srgbClr val="FFFFFF"/>
                </a:solidFill>
                <a:latin typeface="CJWIWR+å®ä½"/>
                <a:cs typeface="CJWIWR+å®ä½"/>
              </a:rPr>
              <a:t>1</a:t>
            </a:r>
            <a:r>
              <a:rPr sz="4800">
                <a:solidFill>
                  <a:srgbClr val="FFFFFF"/>
                </a:solidFill>
                <a:latin typeface="BWVNUM+å®ä½"/>
                <a:cs typeface="BWVNUM+å®ä½"/>
              </a:rPr>
              <a:t>：</a:t>
            </a:r>
            <a:endParaRPr sz="4800">
              <a:solidFill>
                <a:srgbClr val="FFFFFF"/>
              </a:solidFill>
              <a:latin typeface="BWVNUM+å®ä½"/>
              <a:cs typeface="BWVNUM+å®ä½"/>
            </a:endParaRPr>
          </a:p>
          <a:p>
            <a:pPr marL="0" marR="0">
              <a:lnSpc>
                <a:spcPts val="4800"/>
              </a:lnSpc>
              <a:spcBef>
                <a:spcPts val="955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BWVNUM+å®ä½"/>
                <a:cs typeface="BWVNUM+å®ä½"/>
              </a:rPr>
              <a:t>西游记团队中为什么</a:t>
            </a:r>
            <a:endParaRPr sz="4800">
              <a:solidFill>
                <a:srgbClr val="FFFFFF"/>
              </a:solidFill>
              <a:latin typeface="BWVNUM+å®ä½"/>
              <a:cs typeface="BWVNUM+å®ä½"/>
            </a:endParaRPr>
          </a:p>
          <a:p>
            <a:pPr marL="0" marR="0">
              <a:lnSpc>
                <a:spcPts val="4800"/>
              </a:lnSpc>
              <a:spcBef>
                <a:spcPts val="91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BWVNUM+å®ä½"/>
                <a:cs typeface="BWVNUM+å®ä½"/>
              </a:rPr>
              <a:t>只有唐僧适合当领导？</a:t>
            </a:r>
            <a:endParaRPr sz="4800">
              <a:solidFill>
                <a:srgbClr val="FFFFFF"/>
              </a:solidFill>
              <a:latin typeface="BWVNUM+å®ä½"/>
              <a:cs typeface="BWVNUM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2345" y="3779462"/>
            <a:ext cx="5433059" cy="2615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SINPOP+å¾®è½¯é�»,Bold"/>
                <a:cs typeface="SINPOP+å¾®è½¯é�»,Bold"/>
              </a:rPr>
              <a:t>1.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ETNVFL+å¾®è½¯é�»,Bold"/>
                <a:cs typeface="ETNVFL+å¾®è½¯é�»,Bold"/>
              </a:rPr>
              <a:t>信仰与信念</a:t>
            </a:r>
            <a:endParaRPr sz="2400" b="1">
              <a:solidFill>
                <a:srgbClr val="FFFFFF"/>
              </a:solidFill>
              <a:latin typeface="ETNVFL+å¾®è½¯é�»,Bold"/>
              <a:cs typeface="ETNVFL+å¾®è½¯é�»,Bold"/>
            </a:endParaRPr>
          </a:p>
          <a:p>
            <a:pPr marL="0" marR="0">
              <a:lnSpc>
                <a:spcPts val="3165"/>
              </a:lnSpc>
              <a:spcBef>
                <a:spcPts val="24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SINPOP+å¾®è½¯é�»,Bold"/>
                <a:cs typeface="SINPOP+å¾®è½¯é�»,Bold"/>
              </a:rPr>
              <a:t>2.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ETNVFL+å¾®è½¯é�»,Bold"/>
                <a:cs typeface="ETNVFL+å¾®è½¯é�»,Bold"/>
              </a:rPr>
              <a:t>目标</a:t>
            </a:r>
            <a:endParaRPr sz="2400" b="1">
              <a:solidFill>
                <a:srgbClr val="FFFFFF"/>
              </a:solidFill>
              <a:latin typeface="ETNVFL+å¾®è½¯é�»,Bold"/>
              <a:cs typeface="ETNVFL+å¾®è½¯é�»,Bold"/>
            </a:endParaRPr>
          </a:p>
          <a:p>
            <a:pPr marL="0" marR="0">
              <a:lnSpc>
                <a:spcPts val="3170"/>
              </a:lnSpc>
              <a:spcBef>
                <a:spcPts val="285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SINPOP+å¾®è½¯é�»,Bold"/>
                <a:cs typeface="SINPOP+å¾®è½¯é�»,Bold"/>
              </a:rPr>
              <a:t>3.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ETNVFL+å¾®è½¯é�»,Bold"/>
                <a:cs typeface="ETNVFL+å¾®è½¯é�»,Bold"/>
              </a:rPr>
              <a:t>上层关系（组织信任）</a:t>
            </a:r>
            <a:endParaRPr sz="2400" b="1">
              <a:solidFill>
                <a:srgbClr val="FFFFFF"/>
              </a:solidFill>
              <a:latin typeface="ETNVFL+å¾®è½¯é�»,Bold"/>
              <a:cs typeface="ETNVFL+å¾®è½¯é�»,Bold"/>
            </a:endParaRPr>
          </a:p>
          <a:p>
            <a:pPr marL="0" marR="0">
              <a:lnSpc>
                <a:spcPts val="3165"/>
              </a:lnSpc>
              <a:spcBef>
                <a:spcPts val="24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SINPOP+å¾®è½¯é�»,Bold"/>
                <a:cs typeface="SINPOP+å¾®è½¯é�»,Bold"/>
              </a:rPr>
              <a:t>4.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ETNVFL+å¾®è½¯é�»,Bold"/>
                <a:cs typeface="ETNVFL+å¾®è½¯é�»,Bold"/>
              </a:rPr>
              <a:t>个人品格与成长经历</a:t>
            </a:r>
            <a:endParaRPr sz="2400" b="1">
              <a:solidFill>
                <a:srgbClr val="FFFFFF"/>
              </a:solidFill>
              <a:latin typeface="ETNVFL+å¾®è½¯é�»,Bold"/>
              <a:cs typeface="ETNVFL+å¾®è½¯é�»,Bold"/>
            </a:endParaRPr>
          </a:p>
          <a:p>
            <a:pPr marL="0" marR="0">
              <a:lnSpc>
                <a:spcPts val="3165"/>
              </a:lnSpc>
              <a:spcBef>
                <a:spcPts val="29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SINPOP+å¾®è½¯é�»,Bold"/>
                <a:cs typeface="SINPOP+å¾®è½¯é�»,Bold"/>
              </a:rPr>
              <a:t>5.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ETNVFL+å¾®è½¯é�»,Bold"/>
                <a:cs typeface="ETNVFL+å¾®è½¯é�»,Bold"/>
              </a:rPr>
              <a:t>没“本事”不等于没能力或价值</a:t>
            </a:r>
            <a:endParaRPr sz="2400" b="1">
              <a:solidFill>
                <a:srgbClr val="FFFFFF"/>
              </a:solidFill>
              <a:latin typeface="ETNVFL+å¾®è½¯é�»,Bold"/>
              <a:cs typeface="ETNVFL+å¾®è½¯é�»,Bold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359968" y="567507"/>
            <a:ext cx="2848686" cy="1016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205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FFFFFF"/>
                </a:solidFill>
                <a:latin typeface="ADHRPP+å®ä½"/>
                <a:cs typeface="ADHRPP+å®ä½"/>
              </a:rPr>
              <a:t>补充讨论</a:t>
            </a:r>
            <a:r>
              <a:rPr sz="3200">
                <a:solidFill>
                  <a:srgbClr val="FFFFFF"/>
                </a:solidFill>
                <a:latin typeface="DFCNNO+å®ä½"/>
                <a:cs typeface="DFCNNO+å®ä½"/>
              </a:rPr>
              <a:t>2</a:t>
            </a:r>
            <a:r>
              <a:rPr sz="3200">
                <a:solidFill>
                  <a:srgbClr val="FFFFFF"/>
                </a:solidFill>
                <a:latin typeface="ADHRPP+å®ä½"/>
                <a:cs typeface="ADHRPP+å®ä½"/>
              </a:rPr>
              <a:t>：</a:t>
            </a:r>
            <a:endParaRPr sz="3200">
              <a:solidFill>
                <a:srgbClr val="FFFFFF"/>
              </a:solidFill>
              <a:latin typeface="ADHRPP+å®ä½"/>
              <a:cs typeface="ADHRPP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68" y="1054925"/>
            <a:ext cx="9365895" cy="1992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205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FFFFFF"/>
                </a:solidFill>
                <a:latin typeface="ADHRPP+å®ä½"/>
                <a:cs typeface="ADHRPP+å®ä½"/>
              </a:rPr>
              <a:t>孙悟空的生涯发展符合发展与教育心理学吗？</a:t>
            </a:r>
            <a:endParaRPr sz="3200">
              <a:solidFill>
                <a:srgbClr val="FFFFFF"/>
              </a:solidFill>
              <a:latin typeface="ADHRPP+å®ä½"/>
              <a:cs typeface="ADHRPP+å®ä½"/>
            </a:endParaRPr>
          </a:p>
          <a:p>
            <a:pPr marL="0" marR="0">
              <a:lnSpc>
                <a:spcPts val="3205"/>
              </a:lnSpc>
              <a:spcBef>
                <a:spcPts val="640"/>
              </a:spcBef>
              <a:spcAft>
                <a:spcPct val="0"/>
              </a:spcAft>
            </a:pPr>
            <a:r>
              <a:rPr sz="3200">
                <a:solidFill>
                  <a:srgbClr val="FFFFFF"/>
                </a:solidFill>
                <a:latin typeface="ADHRPP+å®ä½"/>
                <a:cs typeface="ADHRPP+å®ä½"/>
              </a:rPr>
              <a:t>如何看待他的“职业生涯发展”？</a:t>
            </a:r>
            <a:endParaRPr sz="3200">
              <a:solidFill>
                <a:srgbClr val="FFFFFF"/>
              </a:solidFill>
              <a:latin typeface="ADHRPP+å®ä½"/>
              <a:cs typeface="ADHRPP+å®ä½"/>
            </a:endParaRPr>
          </a:p>
          <a:p>
            <a:pPr marL="0" marR="0">
              <a:lnSpc>
                <a:spcPts val="3205"/>
              </a:lnSpc>
              <a:spcBef>
                <a:spcPts val="685"/>
              </a:spcBef>
              <a:spcAft>
                <a:spcPct val="0"/>
              </a:spcAft>
            </a:pPr>
            <a:r>
              <a:rPr sz="3200">
                <a:solidFill>
                  <a:srgbClr val="FFFFFF"/>
                </a:solidFill>
                <a:latin typeface="ADHRPP+å®ä½"/>
                <a:cs typeface="ADHRPP+å®ä½"/>
              </a:rPr>
              <a:t>如果你是女生，在孙、猪中会选择谁当男友？</a:t>
            </a:r>
            <a:endParaRPr sz="3200">
              <a:solidFill>
                <a:srgbClr val="FFFFFF"/>
              </a:solidFill>
              <a:latin typeface="ADHRPP+å®ä½"/>
              <a:cs typeface="ADHRPP+å®ä½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68" y="3373121"/>
            <a:ext cx="5083240" cy="3494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UVIHEQ+å¾®è½¯é�»,Bold"/>
                <a:cs typeface="UVIHEQ+å¾®è½¯é�»,Bold"/>
              </a:rPr>
              <a:t>1.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FUBCUF+å¾®è½¯é�»,Bold"/>
                <a:cs typeface="FUBCUF+å¾®è½¯é�»,Bold"/>
              </a:rPr>
              <a:t>“家庭出身”与早期教育缺陷</a:t>
            </a:r>
            <a:endParaRPr sz="2400" b="1">
              <a:solidFill>
                <a:srgbClr val="FFFFFF"/>
              </a:solidFill>
              <a:latin typeface="FUBCUF+å¾®è½¯é�»,Bold"/>
              <a:cs typeface="FUBCUF+å¾®è½¯é�»,Bold"/>
            </a:endParaRPr>
          </a:p>
          <a:p>
            <a:pPr marL="0" marR="0">
              <a:lnSpc>
                <a:spcPts val="3165"/>
              </a:lnSpc>
              <a:spcBef>
                <a:spcPts val="24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UVIHEQ+å¾®è½¯é�»,Bold"/>
                <a:cs typeface="UVIHEQ+å¾®è½¯é�»,Bold"/>
              </a:rPr>
              <a:t>2.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FUBCUF+å¾®è½¯é�»,Bold"/>
                <a:cs typeface="FUBCUF+å¾®è½¯é�»,Bold"/>
              </a:rPr>
              <a:t>青春期叛逆</a:t>
            </a:r>
            <a:endParaRPr sz="2400" b="1">
              <a:solidFill>
                <a:srgbClr val="FFFFFF"/>
              </a:solidFill>
              <a:latin typeface="FUBCUF+å¾®è½¯é�»,Bold"/>
              <a:cs typeface="FUBCUF+å¾®è½¯é�»,Bold"/>
            </a:endParaRPr>
          </a:p>
          <a:p>
            <a:pPr marL="0" marR="0">
              <a:lnSpc>
                <a:spcPts val="3165"/>
              </a:lnSpc>
              <a:spcBef>
                <a:spcPts val="29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UVIHEQ+å¾®è½¯é�»,Bold"/>
                <a:cs typeface="UVIHEQ+å¾®è½¯é�»,Bold"/>
              </a:rPr>
              <a:t>3.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FUBCUF+å¾®è½¯é�»,Bold"/>
                <a:cs typeface="FUBCUF+å¾®è½¯é�»,Bold"/>
              </a:rPr>
              <a:t>入职及职场适应</a:t>
            </a:r>
            <a:endParaRPr sz="2400" b="1">
              <a:solidFill>
                <a:srgbClr val="FFFFFF"/>
              </a:solidFill>
              <a:latin typeface="FUBCUF+å¾®è½¯é�»,Bold"/>
              <a:cs typeface="FUBCUF+å¾®è½¯é�»,Bold"/>
            </a:endParaRPr>
          </a:p>
          <a:p>
            <a:pPr marL="0" marR="0">
              <a:lnSpc>
                <a:spcPts val="3170"/>
              </a:lnSpc>
              <a:spcBef>
                <a:spcPts val="235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UVIHEQ+å¾®è½¯é�»,Bold"/>
                <a:cs typeface="UVIHEQ+å¾®è½¯é�»,Bold"/>
              </a:rPr>
              <a:t>4.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FUBCUF+å¾®è½¯é�»,Bold"/>
                <a:cs typeface="FUBCUF+å¾®è½¯é�»,Bold"/>
              </a:rPr>
              <a:t>社会化与职业发展</a:t>
            </a:r>
            <a:endParaRPr sz="2400" b="1">
              <a:solidFill>
                <a:srgbClr val="FFFFFF"/>
              </a:solidFill>
              <a:latin typeface="FUBCUF+å¾®è½¯é�»,Bold"/>
              <a:cs typeface="FUBCUF+å¾®è½¯é�»,Bold"/>
            </a:endParaRPr>
          </a:p>
          <a:p>
            <a:pPr marL="0" marR="0">
              <a:lnSpc>
                <a:spcPts val="3165"/>
              </a:lnSpc>
              <a:spcBef>
                <a:spcPts val="29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UVIHEQ+å¾®è½¯é�»,Bold"/>
                <a:cs typeface="UVIHEQ+å¾®è½¯é�»,Bold"/>
              </a:rPr>
              <a:t>5.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FUBCUF+å¾®è½¯é�»,Bold"/>
                <a:cs typeface="FUBCUF+å¾®è½¯é�»,Bold"/>
              </a:rPr>
              <a:t>内部规章制度与团队成员分工</a:t>
            </a:r>
            <a:endParaRPr sz="2400" b="1">
              <a:solidFill>
                <a:srgbClr val="FFFFFF"/>
              </a:solidFill>
              <a:latin typeface="FUBCUF+å¾®è½¯é�»,Bold"/>
              <a:cs typeface="FUBCUF+å¾®è½¯é�»,Bold"/>
            </a:endParaRPr>
          </a:p>
          <a:p>
            <a:pPr marL="0" marR="0">
              <a:lnSpc>
                <a:spcPts val="3165"/>
              </a:lnSpc>
              <a:spcBef>
                <a:spcPts val="29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UVIHEQ+å¾®è½¯é�»,Bold"/>
                <a:cs typeface="UVIHEQ+å¾®è½¯é�»,Bold"/>
              </a:rPr>
              <a:t>6.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FUBCUF+å¾®è½¯é�»,Bold"/>
                <a:cs typeface="FUBCUF+å¾®è½¯é�»,Bold"/>
              </a:rPr>
              <a:t>心理成长与生涯发展</a:t>
            </a:r>
            <a:endParaRPr sz="2400" b="1">
              <a:solidFill>
                <a:srgbClr val="FFFFFF"/>
              </a:solidFill>
              <a:latin typeface="FUBCUF+å¾®è½¯é�»,Bold"/>
              <a:cs typeface="FUBCUF+å¾®è½¯é�»,Bold"/>
            </a:endParaRPr>
          </a:p>
          <a:p>
            <a:pPr marL="0" marR="0">
              <a:lnSpc>
                <a:spcPts val="3170"/>
              </a:lnSpc>
              <a:spcBef>
                <a:spcPts val="235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UVIHEQ+å¾®è½¯é�»,Bold"/>
                <a:cs typeface="UVIHEQ+å¾®è½¯é�»,Bold"/>
              </a:rPr>
              <a:t>7.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FUBCUF+å¾®è½¯é�»,Bold"/>
                <a:cs typeface="FUBCUF+å¾®è½¯é�»,Bold"/>
              </a:rPr>
              <a:t>……</a:t>
            </a:r>
            <a:endParaRPr sz="2400" b="1">
              <a:solidFill>
                <a:srgbClr val="FFFFFF"/>
              </a:solidFill>
              <a:latin typeface="FUBCUF+å¾®è½¯é�»,Bold"/>
              <a:cs typeface="FUBCUF+å¾®è½¯é�»,Bold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1728216" y="964716"/>
            <a:ext cx="8412480" cy="2240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FFFFFF"/>
                </a:solidFill>
                <a:latin typeface="EMWMNI+å®ä½"/>
                <a:cs typeface="EMWMNI+å®ä½"/>
              </a:rPr>
              <a:t>补充讨论</a:t>
            </a:r>
            <a:r>
              <a:rPr sz="3600">
                <a:solidFill>
                  <a:srgbClr val="FFFFFF"/>
                </a:solidFill>
                <a:latin typeface="MUDGQQ+å®ä½"/>
                <a:cs typeface="MUDGQQ+å®ä½"/>
              </a:rPr>
              <a:t>3</a:t>
            </a:r>
            <a:r>
              <a:rPr sz="3600">
                <a:solidFill>
                  <a:srgbClr val="FFFFFF"/>
                </a:solidFill>
                <a:latin typeface="EMWMNI+å®ä½"/>
                <a:cs typeface="EMWMNI+å®ä½"/>
              </a:rPr>
              <a:t>：</a:t>
            </a:r>
            <a:endParaRPr sz="3600">
              <a:solidFill>
                <a:srgbClr val="FFFFFF"/>
              </a:solidFill>
              <a:latin typeface="EMWMNI+å®ä½"/>
              <a:cs typeface="EMWMNI+å®ä½"/>
            </a:endParaRPr>
          </a:p>
          <a:p>
            <a:pPr marL="0" marR="0">
              <a:lnSpc>
                <a:spcPts val="3600"/>
              </a:lnSpc>
              <a:spcBef>
                <a:spcPts val="720"/>
              </a:spcBef>
              <a:spcAft>
                <a:spcPct val="0"/>
              </a:spcAft>
            </a:pPr>
            <a:r>
              <a:rPr sz="3600">
                <a:solidFill>
                  <a:srgbClr val="FFFFFF"/>
                </a:solidFill>
                <a:latin typeface="EMWMNI+å®ä½"/>
                <a:cs typeface="EMWMNI+å®ä½"/>
              </a:rPr>
              <a:t>刘备与曹操，你更欣赏哪一个？为什</a:t>
            </a:r>
            <a:endParaRPr sz="3600">
              <a:solidFill>
                <a:srgbClr val="FFFFFF"/>
              </a:solidFill>
              <a:latin typeface="EMWMNI+å®ä½"/>
              <a:cs typeface="EMWMNI+å®ä½"/>
            </a:endParaRPr>
          </a:p>
          <a:p>
            <a:pPr marL="0" marR="0">
              <a:lnSpc>
                <a:spcPts val="3600"/>
              </a:lnSpc>
              <a:spcBef>
                <a:spcPts val="715"/>
              </a:spcBef>
              <a:spcAft>
                <a:spcPct val="0"/>
              </a:spcAft>
            </a:pPr>
            <a:r>
              <a:rPr sz="3600">
                <a:solidFill>
                  <a:srgbClr val="FFFFFF"/>
                </a:solidFill>
                <a:latin typeface="EMWMNI+å®ä½"/>
                <a:cs typeface="EMWMNI+å®ä½"/>
              </a:rPr>
              <a:t>么？他们各自的显著性格是什么？</a:t>
            </a:r>
            <a:endParaRPr sz="3600">
              <a:solidFill>
                <a:srgbClr val="FFFFFF"/>
              </a:solidFill>
              <a:latin typeface="EMWMNI+å®ä½"/>
              <a:cs typeface="EMWMNI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2345" y="3201231"/>
            <a:ext cx="1409700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TAIEVH+å¾®è½¯é�»,Bold"/>
                <a:cs typeface="TAIEVH+å¾®è½¯é�»,Bold"/>
              </a:rPr>
              <a:t>奸雄</a:t>
            </a:r>
            <a:endParaRPr sz="2400" b="1">
              <a:solidFill>
                <a:srgbClr val="FFFFFF"/>
              </a:solidFill>
              <a:latin typeface="TAIEVH+å¾®è½¯é�»,Bold"/>
              <a:cs typeface="TAIEVH+å¾®è½¯é�»,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4084" y="3201231"/>
            <a:ext cx="1409700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TAIEVH+å¾®è½¯é�»,Bold"/>
                <a:cs typeface="TAIEVH+å¾®è½¯é�»,Bold"/>
              </a:rPr>
              <a:t>仁义</a:t>
            </a:r>
            <a:endParaRPr sz="2400" b="1">
              <a:solidFill>
                <a:srgbClr val="FFFFFF"/>
              </a:solidFill>
              <a:latin typeface="TAIEVH+å¾®è½¯é�»,Bold"/>
              <a:cs typeface="TAIEVH+å¾®è½¯é�»,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2345" y="3566991"/>
            <a:ext cx="3238499" cy="1957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TAIEVH+å¾®è½¯é�»,Bold"/>
                <a:cs typeface="TAIEVH+å¾®è½¯é�»,Bold"/>
              </a:rPr>
              <a:t>高瞻远瞩</a:t>
            </a:r>
            <a:endParaRPr sz="2400" b="1">
              <a:solidFill>
                <a:srgbClr val="FFFFFF"/>
              </a:solidFill>
              <a:latin typeface="TAIEVH+å¾®è½¯é�»,Bold"/>
              <a:cs typeface="TAIEVH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TAIEVH+å¾®è½¯é�»,Bold"/>
                <a:cs typeface="TAIEVH+å¾®è½¯é�»,Bold"/>
              </a:rPr>
              <a:t>人力资源专家</a:t>
            </a:r>
            <a:endParaRPr sz="2400" b="1">
              <a:solidFill>
                <a:srgbClr val="FFFFFF"/>
              </a:solidFill>
              <a:latin typeface="TAIEVH+å¾®è½¯é�»,Bold"/>
              <a:cs typeface="TAIEVH+å¾®è½¯é�»,Bold"/>
            </a:endParaRPr>
          </a:p>
          <a:p>
            <a:pPr marL="0" marR="0">
              <a:lnSpc>
                <a:spcPts val="2885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TAIEVH+å¾®è½¯é�»,Bold"/>
                <a:cs typeface="TAIEVH+å¾®è½¯é�»,Bold"/>
              </a:rPr>
              <a:t>性情中人（真实）</a:t>
            </a:r>
            <a:endParaRPr sz="2400" b="1">
              <a:solidFill>
                <a:srgbClr val="FFFFFF"/>
              </a:solidFill>
              <a:latin typeface="TAIEVH+å¾®è½¯é�»,Bold"/>
              <a:cs typeface="TAIEVH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TAIEVH+å¾®è½¯é�»,Bold"/>
                <a:cs typeface="TAIEVH+å¾®è½¯é�»,Bold"/>
              </a:rPr>
              <a:t>多疑</a:t>
            </a:r>
            <a:endParaRPr sz="2400" b="1">
              <a:solidFill>
                <a:srgbClr val="FFFFFF"/>
              </a:solidFill>
              <a:latin typeface="TAIEVH+å¾®è½¯é�»,Bold"/>
              <a:cs typeface="TAIEVH+å¾®è½¯é�»,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4084" y="3566991"/>
            <a:ext cx="1409700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TAIEVH+å¾®è½¯é�»,Bold"/>
                <a:cs typeface="TAIEVH+å¾®è½¯é�»,Bold"/>
              </a:rPr>
              <a:t>真诚</a:t>
            </a:r>
            <a:endParaRPr sz="2400" b="1">
              <a:solidFill>
                <a:srgbClr val="FFFFFF"/>
              </a:solidFill>
              <a:latin typeface="TAIEVH+å¾®è½¯é�»,Bold"/>
              <a:cs typeface="TAIEVH+å¾®è½¯é�»,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4084" y="3932751"/>
            <a:ext cx="1409700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TAIEVH+å¾®è½¯é�»,Bold"/>
                <a:cs typeface="TAIEVH+å¾®è½¯é�»,Bold"/>
              </a:rPr>
              <a:t>低调</a:t>
            </a:r>
            <a:endParaRPr sz="2400" b="1">
              <a:solidFill>
                <a:srgbClr val="FFFFFF"/>
              </a:solidFill>
              <a:latin typeface="TAIEVH+å¾®è½¯é�»,Bold"/>
              <a:cs typeface="TAIEVH+å¾®è½¯é�»,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4084" y="4298892"/>
            <a:ext cx="3238500" cy="1591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TAIEVH+å¾®è½¯é�»,Bold"/>
                <a:cs typeface="TAIEVH+å¾®è½¯é�»,Bold"/>
              </a:rPr>
              <a:t>善于做秀（虚伪）</a:t>
            </a:r>
            <a:endParaRPr sz="2400" b="1">
              <a:solidFill>
                <a:srgbClr val="FFFFFF"/>
              </a:solidFill>
              <a:latin typeface="TAIEVH+å¾®è½¯é�»,Bold"/>
              <a:cs typeface="TAIEVH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TAIEVH+å¾®è½¯é�»,Bold"/>
                <a:cs typeface="TAIEVH+å¾®è½¯é�»,Bold"/>
              </a:rPr>
              <a:t>重人治轻法治</a:t>
            </a:r>
            <a:endParaRPr sz="2400" b="1">
              <a:solidFill>
                <a:srgbClr val="FFFFFF"/>
              </a:solidFill>
              <a:latin typeface="TAIEVH+å¾®è½¯é�»,Bold"/>
              <a:cs typeface="TAIEVH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TAIEVH+å¾®è½¯é�»,Bold"/>
                <a:cs typeface="TAIEVH+å¾®è½¯é�»,Bold"/>
              </a:rPr>
              <a:t>军事才能一般</a:t>
            </a:r>
            <a:endParaRPr sz="2400" b="1">
              <a:solidFill>
                <a:srgbClr val="FFFFFF"/>
              </a:solidFill>
              <a:latin typeface="TAIEVH+å¾®è½¯é�»,Bold"/>
              <a:cs typeface="TAIEVH+å¾®è½¯é�»,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2345" y="5030412"/>
            <a:ext cx="5812264" cy="1225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TAIEVH+å¾®è½¯é�»,Bold"/>
                <a:cs typeface="TAIEVH+å¾®è½¯é�»,Bold"/>
              </a:rPr>
              <a:t>文采出众</a:t>
            </a:r>
            <a:endParaRPr sz="2400" b="1">
              <a:solidFill>
                <a:srgbClr val="FFFFFF"/>
              </a:solidFill>
              <a:latin typeface="TAIEVH+å¾®è½¯é�»,Bold"/>
              <a:cs typeface="TAIEVH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TAIEVH+å¾®è½¯é�»,Bold"/>
                <a:cs typeface="TAIEVH+å¾®è½¯é�»,Bold"/>
              </a:rPr>
              <a:t>现实主义</a:t>
            </a:r>
            <a:r>
              <a:rPr sz="2400" b="1">
                <a:solidFill>
                  <a:srgbClr val="FFFFFF"/>
                </a:solidFill>
                <a:latin typeface="IEBVDU+å¾®è½¯é�»,Bold"/>
                <a:cs typeface="IEBVDU+å¾®è½¯é�»,Bold"/>
              </a:rPr>
              <a:t>+</a:t>
            </a:r>
            <a:r>
              <a:rPr sz="2400" b="1">
                <a:solidFill>
                  <a:srgbClr val="FFFFFF"/>
                </a:solidFill>
                <a:latin typeface="TAIEVH+å¾®è½¯é�»,Bold"/>
                <a:cs typeface="TAIEVH+å¾®è½¯é�»,Bold"/>
              </a:rPr>
              <a:t>浪漫主义</a:t>
            </a:r>
            <a:r>
              <a:rPr sz="2400" b="1" spc="3167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TAIEVH+å¾®è½¯é�»,Bold"/>
                <a:cs typeface="TAIEVH+å¾®è½¯é�»,Bold"/>
              </a:rPr>
              <a:t>理想主义</a:t>
            </a:r>
            <a:endParaRPr sz="2400" b="1">
              <a:solidFill>
                <a:srgbClr val="FFFFFF"/>
              </a:solidFill>
              <a:latin typeface="TAIEVH+å¾®è½¯é�»,Bold"/>
              <a:cs typeface="TAIEVH+å¾®è½¯é�»,Bold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359968" y="1037151"/>
            <a:ext cx="8771760" cy="3054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62230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JTVBBL+å¾®è½¯é�»,Bold"/>
                <a:cs typeface="JTVBBL+å¾®è½¯é�»,Bold"/>
              </a:rPr>
              <a:t>曹操：历史上的曹操性格非常复杂，陈寿认为曹操</a:t>
            </a:r>
            <a:endParaRPr sz="2400" b="1">
              <a:solidFill>
                <a:srgbClr val="FFFFFF"/>
              </a:solidFill>
              <a:latin typeface="JTVBBL+å¾®è½¯é�»,Bold"/>
              <a:cs typeface="JTVBBL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JTVBBL+å¾®è½¯é�»,Bold"/>
                <a:cs typeface="JTVBBL+å¾®è½¯é�»,Bold"/>
              </a:rPr>
              <a:t>在三国历史上“明略最优”，“揽申、商之法术，该韩、</a:t>
            </a:r>
            <a:endParaRPr sz="2400" b="1">
              <a:solidFill>
                <a:srgbClr val="FFFFFF"/>
              </a:solidFill>
              <a:latin typeface="JTVBBL+å¾®è½¯é�»,Bold"/>
              <a:cs typeface="JTVBBL+å¾®è½¯é�»,Bold"/>
            </a:endParaRPr>
          </a:p>
          <a:p>
            <a:pPr marL="0" marR="0">
              <a:lnSpc>
                <a:spcPts val="288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JTVBBL+å¾®è½¯é�»,Bold"/>
                <a:cs typeface="JTVBBL+å¾®è½¯é�»,Bold"/>
              </a:rPr>
              <a:t>白之奇策，官方授材，各因其器，矫情任算，不念旧</a:t>
            </a:r>
            <a:endParaRPr sz="2400" b="1">
              <a:solidFill>
                <a:srgbClr val="FFFFFF"/>
              </a:solidFill>
              <a:latin typeface="JTVBBL+å¾®è½¯é�»,Bold"/>
              <a:cs typeface="JTVBBL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JTVBBL+å¾®è½¯é�»,Bold"/>
                <a:cs typeface="JTVBBL+å¾®è½¯é�»,Bold"/>
              </a:rPr>
              <a:t>恶”。曹操御军三十余年，但手不释卷，登高必赋，长</a:t>
            </a:r>
            <a:endParaRPr sz="2400" b="1">
              <a:solidFill>
                <a:srgbClr val="FFFFFF"/>
              </a:solidFill>
              <a:latin typeface="JTVBBL+å¾®è½¯é�»,Bold"/>
              <a:cs typeface="JTVBBL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JTVBBL+å¾®è½¯é�»,Bold"/>
                <a:cs typeface="JTVBBL+å¾®è½¯é�»,Bold"/>
              </a:rPr>
              <a:t>于诗文、草书、围棋。生活节俭，不好华服。与人议论，</a:t>
            </a:r>
            <a:endParaRPr sz="2400" b="1">
              <a:solidFill>
                <a:srgbClr val="FFFFFF"/>
              </a:solidFill>
              <a:latin typeface="JTVBBL+å¾®è½¯é�»,Bold"/>
              <a:cs typeface="JTVBBL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JTVBBL+å¾®è½¯é�»,Bold"/>
                <a:cs typeface="JTVBBL+å¾®è½¯é�»,Bold"/>
              </a:rPr>
              <a:t>谈笑风生。“勋劳宜赏，不吝千金；无功望施，分毫不</a:t>
            </a:r>
            <a:endParaRPr sz="2400" b="1">
              <a:solidFill>
                <a:srgbClr val="FFFFFF"/>
              </a:solidFill>
              <a:latin typeface="JTVBBL+å¾®è½¯é�»,Bold"/>
              <a:cs typeface="JTVBBL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JTVBBL+å¾®è½¯é�»,Bold"/>
                <a:cs typeface="JTVBBL+å¾®è½¯é�»,Bold"/>
              </a:rPr>
              <a:t>与”。他是中国历史上一流的政治家、军事家、文学家。</a:t>
            </a:r>
            <a:endParaRPr sz="2400" b="1">
              <a:solidFill>
                <a:srgbClr val="FFFFFF"/>
              </a:solidFill>
              <a:latin typeface="JTVBBL+å¾®è½¯é�»,Bold"/>
              <a:cs typeface="JTVBBL+å¾®è½¯é�»,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2065" y="3750184"/>
            <a:ext cx="7719149" cy="859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JTVBBL+å¾®è½¯é�»,Bold"/>
                <a:cs typeface="JTVBBL+å¾®è½¯é�»,Bold"/>
              </a:rPr>
              <a:t>但是，在《三国演义》中，曹操性格、品德中好的</a:t>
            </a:r>
            <a:endParaRPr sz="2400" b="1">
              <a:solidFill>
                <a:srgbClr val="FFFFFF"/>
              </a:solidFill>
              <a:latin typeface="JTVBBL+å¾®è½¯é�»,Bold"/>
              <a:cs typeface="JTVBBL+å¾®è½¯é�»,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68" y="4103220"/>
            <a:ext cx="8763672" cy="2158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75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JTVBBL+å¾®è½¯é�»,Bold"/>
                <a:cs typeface="JTVBBL+å¾®è½¯é�»,Bold"/>
              </a:rPr>
              <a:t>方面被忽略了，而对他残忍、</a:t>
            </a:r>
            <a:r>
              <a:rPr sz="3600" b="1">
                <a:solidFill>
                  <a:srgbClr val="FFFFFF"/>
                </a:solidFill>
                <a:latin typeface="JTVBBL+å¾®è½¯é�»,Bold"/>
                <a:cs typeface="JTVBBL+å¾®è½¯é�»,Bold"/>
              </a:rPr>
              <a:t>奸诈</a:t>
            </a:r>
            <a:r>
              <a:rPr sz="2400" b="1">
                <a:solidFill>
                  <a:srgbClr val="FFFFFF"/>
                </a:solidFill>
                <a:latin typeface="JTVBBL+å¾®è½¯é�»,Bold"/>
                <a:cs typeface="JTVBBL+å¾®è½¯é�»,Bold"/>
              </a:rPr>
              <a:t>的一面又被夸大了。</a:t>
            </a:r>
            <a:endParaRPr sz="2400" b="1">
              <a:solidFill>
                <a:srgbClr val="FFFFFF"/>
              </a:solidFill>
              <a:latin typeface="JTVBBL+å¾®è½¯é�»,Bold"/>
              <a:cs typeface="JTVBBL+å¾®è½¯é�»,Bold"/>
            </a:endParaRPr>
          </a:p>
          <a:p>
            <a:pPr marL="0" marR="0">
              <a:lnSpc>
                <a:spcPts val="315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JTVBBL+å¾®è½¯é�»,Bold"/>
                <a:cs typeface="JTVBBL+å¾®è½¯é�»,Bold"/>
              </a:rPr>
              <a:t>因此，罗贯中笔下的曹操是奸诈、残忍、任性、多疑的</a:t>
            </a:r>
            <a:endParaRPr sz="2400" b="1">
              <a:solidFill>
                <a:srgbClr val="FFFFFF"/>
              </a:solidFill>
              <a:latin typeface="JTVBBL+å¾®è½¯é�»,Bold"/>
              <a:cs typeface="JTVBBL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JTVBBL+å¾®è½¯é�»,Bold"/>
                <a:cs typeface="JTVBBL+å¾®è½¯é�»,Bold"/>
              </a:rPr>
              <a:t>反面人物典型。不过作者对他的治国理政及军事指挥才</a:t>
            </a:r>
            <a:endParaRPr sz="2400" b="1">
              <a:solidFill>
                <a:srgbClr val="FFFFFF"/>
              </a:solidFill>
              <a:latin typeface="JTVBBL+å¾®è½¯é�»,Bold"/>
              <a:cs typeface="JTVBBL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JTVBBL+å¾®è½¯é�»,Bold"/>
                <a:cs typeface="JTVBBL+å¾®è½¯é�»,Bold"/>
              </a:rPr>
              <a:t>能还是不吝笔墨的。</a:t>
            </a:r>
            <a:endParaRPr sz="2400" b="1">
              <a:solidFill>
                <a:srgbClr val="FFFFFF"/>
              </a:solidFill>
              <a:latin typeface="JTVBBL+å¾®è½¯é�»,Bold"/>
              <a:cs typeface="JTVBBL+å¾®è½¯é�»,Bold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359968" y="930471"/>
            <a:ext cx="8771760" cy="4152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62230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KUBMLK+å¾®è½¯é�»,Bold"/>
                <a:cs typeface="KUBMLK+å¾®è½¯é�»,Bold"/>
              </a:rPr>
              <a:t>刘备：陈寿对刘备的评价是：“弘毅宽厚，知人待</a:t>
            </a:r>
            <a:endParaRPr sz="2400" b="1">
              <a:solidFill>
                <a:srgbClr val="FFFFFF"/>
              </a:solidFill>
              <a:latin typeface="KUBMLK+å¾®è½¯é�»,Bold"/>
              <a:cs typeface="KUBMLK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KUBMLK+å¾®è½¯é�»,Bold"/>
                <a:cs typeface="KUBMLK+å¾®è½¯é�»,Bold"/>
              </a:rPr>
              <a:t>士，盖有高祖之风，英雄之器焉。及其举国托孤于诸葛</a:t>
            </a:r>
            <a:endParaRPr sz="2400" b="1">
              <a:solidFill>
                <a:srgbClr val="FFFFFF"/>
              </a:solidFill>
              <a:latin typeface="KUBMLK+å¾®è½¯é�»,Bold"/>
              <a:cs typeface="KUBMLK+å¾®è½¯é�»,Bold"/>
            </a:endParaRPr>
          </a:p>
          <a:p>
            <a:pPr marL="0" marR="0">
              <a:lnSpc>
                <a:spcPts val="288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KUBMLK+å¾®è½¯é�»,Bold"/>
                <a:cs typeface="KUBMLK+å¾®è½¯é�»,Bold"/>
              </a:rPr>
              <a:t>亮，而心神无二，诚君臣之至公，古今之盛轨也。机权</a:t>
            </a:r>
            <a:endParaRPr sz="2400" b="1">
              <a:solidFill>
                <a:srgbClr val="FFFFFF"/>
              </a:solidFill>
              <a:latin typeface="KUBMLK+å¾®è½¯é�»,Bold"/>
              <a:cs typeface="KUBMLK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KUBMLK+å¾®è½¯é�»,Bold"/>
                <a:cs typeface="KUBMLK+å¾®è½¯é�»,Bold"/>
              </a:rPr>
              <a:t>干略，不逮魏武，是以基宇亦狭。”但他“折而不挠，</a:t>
            </a:r>
            <a:endParaRPr sz="2400" b="1">
              <a:solidFill>
                <a:srgbClr val="FFFFFF"/>
              </a:solidFill>
              <a:latin typeface="KUBMLK+å¾®è½¯é�»,Bold"/>
              <a:cs typeface="KUBMLK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KUBMLK+å¾®è½¯é�»,Bold"/>
                <a:cs typeface="KUBMLK+å¾®è½¯é�»,Bold"/>
              </a:rPr>
              <a:t>终不为下”。</a:t>
            </a:r>
            <a:endParaRPr sz="2400" b="1">
              <a:solidFill>
                <a:srgbClr val="FFFFFF"/>
              </a:solidFill>
              <a:latin typeface="KUBMLK+å¾®è½¯é�»,Bold"/>
              <a:cs typeface="KUBMLK+å¾®è½¯é�»,Bold"/>
            </a:endParaRPr>
          </a:p>
          <a:p>
            <a:pPr marL="62230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KUBMLK+å¾®è½¯é�»,Bold"/>
                <a:cs typeface="KUBMLK+å¾®è½¯é�»,Bold"/>
              </a:rPr>
              <a:t>在《三国演义》中，作者把刘备描写成“仁”的代</a:t>
            </a:r>
            <a:endParaRPr sz="2400" b="1">
              <a:solidFill>
                <a:srgbClr val="FFFFFF"/>
              </a:solidFill>
              <a:latin typeface="KUBMLK+å¾®è½¯é�»,Bold"/>
              <a:cs typeface="KUBMLK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KUBMLK+å¾®è½¯é�»,Bold"/>
                <a:cs typeface="KUBMLK+å¾®è½¯é�»,Bold"/>
              </a:rPr>
              <a:t>表，汉室皇权正统的继承者，因而对刘备的仁爱、宽厚</a:t>
            </a:r>
            <a:endParaRPr sz="2400" b="1">
              <a:solidFill>
                <a:srgbClr val="FFFFFF"/>
              </a:solidFill>
              <a:latin typeface="KUBMLK+å¾®è½¯é�»,Bold"/>
              <a:cs typeface="KUBMLK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KUBMLK+å¾®è½¯é�»,Bold"/>
                <a:cs typeface="KUBMLK+å¾®è½¯é�»,Bold"/>
              </a:rPr>
              <a:t>和知人善任的性格特征着力描画，极尽夸张，但在突出</a:t>
            </a:r>
            <a:endParaRPr sz="2400" b="1">
              <a:solidFill>
                <a:srgbClr val="FFFFFF"/>
              </a:solidFill>
              <a:latin typeface="KUBMLK+å¾®è½¯é�»,Bold"/>
              <a:cs typeface="KUBMLK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KUBMLK+å¾®è½¯é�»,Bold"/>
                <a:cs typeface="KUBMLK+å¾®è½¯é�»,Bold"/>
              </a:rPr>
              <a:t>其“仁爱”时却又落入了“无能”一面，给人以“无能”</a:t>
            </a:r>
            <a:endParaRPr sz="2400" b="1">
              <a:solidFill>
                <a:srgbClr val="FFFFFF"/>
              </a:solidFill>
              <a:latin typeface="KUBMLK+å¾®è½¯é�»,Bold"/>
              <a:cs typeface="KUBMLK+å¾®è½¯é�»,Bold"/>
            </a:endParaRPr>
          </a:p>
          <a:p>
            <a:pPr marL="0" marR="0">
              <a:lnSpc>
                <a:spcPts val="288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KUBMLK+å¾®è½¯é�»,Bold"/>
                <a:cs typeface="KUBMLK+å¾®è½¯é�»,Bold"/>
              </a:rPr>
              <a:t>和“虚伪”的感觉。电视剧中的刘备常常以泪洗面，哭</a:t>
            </a:r>
            <a:endParaRPr sz="2400" b="1">
              <a:solidFill>
                <a:srgbClr val="FFFFFF"/>
              </a:solidFill>
              <a:latin typeface="KUBMLK+å¾®è½¯é�»,Bold"/>
              <a:cs typeface="KUBMLK+å¾®è½¯é�»,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68" y="4575660"/>
            <a:ext cx="8588412" cy="179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75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KUBMLK+å¾®è½¯é�»,Bold"/>
                <a:cs typeface="KUBMLK+å¾®è½¯é�»,Bold"/>
              </a:rPr>
              <a:t>与泪虽然表现了刘备的“</a:t>
            </a:r>
            <a:r>
              <a:rPr sz="3600" b="1">
                <a:solidFill>
                  <a:srgbClr val="FFFFFF"/>
                </a:solidFill>
                <a:latin typeface="KUBMLK+å¾®è½¯é�»,Bold"/>
                <a:cs typeface="KUBMLK+å¾®è½¯é�»,Bold"/>
              </a:rPr>
              <a:t>仁</a:t>
            </a:r>
            <a:r>
              <a:rPr sz="2400" b="1">
                <a:solidFill>
                  <a:srgbClr val="FFFFFF"/>
                </a:solidFill>
                <a:latin typeface="KUBMLK+å¾®è½¯é�»,Bold"/>
                <a:cs typeface="KUBMLK+å¾®è½¯é�»,Bold"/>
              </a:rPr>
              <a:t>”，但又给人以刘备的天下</a:t>
            </a:r>
            <a:endParaRPr sz="2400" b="1">
              <a:solidFill>
                <a:srgbClr val="FFFFFF"/>
              </a:solidFill>
              <a:latin typeface="KUBMLK+å¾®è½¯é�»,Bold"/>
              <a:cs typeface="KUBMLK+å¾®è½¯é�»,Bold"/>
            </a:endParaRPr>
          </a:p>
          <a:p>
            <a:pPr marL="0" marR="0">
              <a:lnSpc>
                <a:spcPts val="315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KUBMLK+å¾®è½¯é�»,Bold"/>
                <a:cs typeface="KUBMLK+å¾®è½¯é�»,Bold"/>
              </a:rPr>
              <a:t>是哭出来的印象，扭曲了刘备是“枭雄”、“人杰”的</a:t>
            </a:r>
            <a:endParaRPr sz="2400" b="1">
              <a:solidFill>
                <a:srgbClr val="FFFFFF"/>
              </a:solidFill>
              <a:latin typeface="KUBMLK+å¾®è½¯é�»,Bold"/>
              <a:cs typeface="KUBMLK+å¾®è½¯é�»,Bold"/>
            </a:endParaRP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KUBMLK+å¾®è½¯é�»,Bold"/>
                <a:cs typeface="KUBMLK+å¾®è½¯é�»,Bold"/>
              </a:rPr>
              <a:t>真实形象。</a:t>
            </a:r>
            <a:endParaRPr sz="2400" b="1">
              <a:solidFill>
                <a:srgbClr val="FFFFFF"/>
              </a:solidFill>
              <a:latin typeface="KUBMLK+å¾®è½¯é�»,Bold"/>
              <a:cs typeface="KUBMLK+å¾®è½¯é�»,Bold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720242" y="828802"/>
            <a:ext cx="3261334" cy="143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EWVIBJ+å®ä½"/>
                <a:cs typeface="EWVIBJ+å®ä½"/>
              </a:rPr>
              <a:t>5.3</a:t>
            </a:r>
            <a:r>
              <a:rPr sz="4800" spc="2400">
                <a:solidFill>
                  <a:srgbClr val="FFFFFF"/>
                </a:solidFill>
                <a:latin typeface="EWVIBJ+å®ä½"/>
                <a:cs typeface="EWVIBJ+å®ä½"/>
              </a:rPr>
              <a:t> </a:t>
            </a:r>
            <a:r>
              <a:rPr sz="3600">
                <a:solidFill>
                  <a:srgbClr val="FFFFFF"/>
                </a:solidFill>
                <a:latin typeface="USDMSP+å®ä½"/>
                <a:cs typeface="USDMSP+å®ä½"/>
              </a:rPr>
              <a:t>内容</a:t>
            </a:r>
            <a:endParaRPr sz="3600">
              <a:solidFill>
                <a:srgbClr val="FFFFFF"/>
              </a:solidFill>
              <a:latin typeface="USDMSP+å®ä½"/>
              <a:cs typeface="USDMSP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242" y="2634303"/>
            <a:ext cx="2743504" cy="1957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UWVMPU+å¾®è½¯é�»,Bold"/>
                <a:cs typeface="UWVMPU+å¾®è½¯é�»,Bold"/>
              </a:rPr>
              <a:t>1.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BFSJLQ+å¾®è½¯é�»,Bold"/>
                <a:cs typeface="BFSJLQ+å¾®è½¯é�»,Bold"/>
              </a:rPr>
              <a:t>唐僧团队解读</a:t>
            </a:r>
            <a:endParaRPr sz="2400" b="1">
              <a:solidFill>
                <a:srgbClr val="FFFFFF"/>
              </a:solidFill>
              <a:latin typeface="BFSJLQ+å¾®è½¯é�»,Bold"/>
              <a:cs typeface="BFSJLQ+å¾®è½¯é�»,Bold"/>
            </a:endParaRPr>
          </a:p>
          <a:p>
            <a:pPr marL="0" marR="0">
              <a:lnSpc>
                <a:spcPts val="3170"/>
              </a:lnSpc>
              <a:spcBef>
                <a:spcPts val="1150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UWVMPU+å¾®è½¯é�»,Bold"/>
                <a:cs typeface="UWVMPU+å¾®è½¯é�»,Bold"/>
              </a:rPr>
              <a:t>2.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BFSJLQ+å¾®è½¯é�»,Bold"/>
                <a:cs typeface="BFSJLQ+å¾®è½¯é�»,Bold"/>
              </a:rPr>
              <a:t>刘备团队解读</a:t>
            </a:r>
            <a:endParaRPr sz="2400" b="1">
              <a:solidFill>
                <a:srgbClr val="FFFFFF"/>
              </a:solidFill>
              <a:latin typeface="BFSJLQ+å¾®è½¯é�»,Bold"/>
              <a:cs typeface="BFSJLQ+å¾®è½¯é�»,Bold"/>
            </a:endParaRPr>
          </a:p>
          <a:p>
            <a:pPr marL="0" marR="0">
              <a:lnSpc>
                <a:spcPts val="3165"/>
              </a:lnSpc>
              <a:spcBef>
                <a:spcPts val="1105"/>
              </a:spcBef>
              <a:spcAft>
                <a:spcPct val="0"/>
              </a:spcAft>
            </a:pPr>
            <a:r>
              <a:rPr sz="2400" b="1">
                <a:solidFill>
                  <a:srgbClr val="FFFFFF"/>
                </a:solidFill>
                <a:latin typeface="UWVMPU+å¾®è½¯é�»,Bold"/>
                <a:cs typeface="UWVMPU+å¾®è½¯é�»,Bold"/>
              </a:rPr>
              <a:t>3.</a:t>
            </a:r>
            <a:r>
              <a:rPr sz="2400" b="1" spc="843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FFFFFF"/>
                </a:solidFill>
                <a:latin typeface="BFSJLQ+å¾®è½¯é�»,Bold"/>
                <a:cs typeface="BFSJLQ+å¾®è½¯é�»,Bold"/>
              </a:rPr>
              <a:t>宋江团队解读</a:t>
            </a:r>
            <a:endParaRPr sz="2400" b="1">
              <a:solidFill>
                <a:srgbClr val="FFFFFF"/>
              </a:solidFill>
              <a:latin typeface="BFSJLQ+å¾®è½¯é�»,Bold"/>
              <a:cs typeface="BFSJLQ+å¾®è½¯é�»,Bold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5275453" y="442714"/>
            <a:ext cx="4573828" cy="1524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JFMTCT+å®ä½"/>
                <a:cs typeface="JFMTCT+å®ä½"/>
              </a:rPr>
              <a:t>唐僧团队分析</a:t>
            </a:r>
            <a:endParaRPr sz="4800">
              <a:solidFill>
                <a:srgbClr val="FFFFFF"/>
              </a:solidFill>
              <a:latin typeface="JFMTCT+å®ä½"/>
              <a:cs typeface="JFMTCT+å®ä½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1032052" y="5193606"/>
            <a:ext cx="4573828" cy="1524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OTQEDA+å®ä½"/>
                <a:cs typeface="OTQEDA+å®ä½"/>
              </a:rPr>
              <a:t>刘备团队分析</a:t>
            </a:r>
            <a:endParaRPr sz="4800">
              <a:solidFill>
                <a:srgbClr val="FFFFFF"/>
              </a:solidFill>
              <a:latin typeface="OTQEDA+å®ä½"/>
              <a:cs typeface="OTQEDA+å®ä½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1032052" y="5193606"/>
            <a:ext cx="4573828" cy="1524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FHAULF+å®ä½"/>
                <a:cs typeface="FHAULF+å®ä½"/>
              </a:rPr>
              <a:t>宋江团队分析</a:t>
            </a:r>
            <a:endParaRPr sz="4800">
              <a:solidFill>
                <a:srgbClr val="FFFFFF"/>
              </a:solidFill>
              <a:latin typeface="FHAULF+å®ä½"/>
              <a:cs typeface="FHAULF+å®ä½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1084173" y="865378"/>
            <a:ext cx="9814559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DCQWDK+å®ä½"/>
                <a:cs typeface="DCQWDK+å®ä½"/>
              </a:rPr>
              <a:t>背景知识：优秀团队的运行特点</a:t>
            </a:r>
            <a:endParaRPr sz="4800">
              <a:solidFill>
                <a:srgbClr val="FFFFFF"/>
              </a:solidFill>
              <a:latin typeface="DCQWDK+å®ä½"/>
              <a:cs typeface="DCQWDK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2144" y="2353379"/>
            <a:ext cx="5652134" cy="3932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61CA32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61CA3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61CA32"/>
                </a:solidFill>
                <a:latin typeface="LSETNI+å¾®è½¯é�»,Bold"/>
                <a:cs typeface="LSETNI+å¾®è½¯é�»,Bold"/>
              </a:rPr>
              <a:t>团队无我但有角色</a:t>
            </a:r>
            <a:endParaRPr sz="2400" b="1">
              <a:solidFill>
                <a:srgbClr val="61CA32"/>
              </a:solidFill>
              <a:latin typeface="LSETNI+å¾®è½¯é�»,Bold"/>
              <a:cs typeface="LSETNI+å¾®è½¯é�»,Bold"/>
            </a:endParaRPr>
          </a:p>
          <a:p>
            <a:pPr marL="0" marR="0">
              <a:lnSpc>
                <a:spcPts val="3170"/>
              </a:lnSpc>
              <a:spcBef>
                <a:spcPts val="235"/>
              </a:spcBef>
              <a:spcAft>
                <a:spcPct val="0"/>
              </a:spcAft>
            </a:pPr>
            <a:r>
              <a:rPr sz="2400">
                <a:solidFill>
                  <a:srgbClr val="61CA32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61CA3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61CA32"/>
                </a:solidFill>
                <a:latin typeface="LSETNI+å¾®è½¯é�»,Bold"/>
                <a:cs typeface="LSETNI+å¾®è½¯é�»,Bold"/>
              </a:rPr>
              <a:t>协同作战（内驱力）</a:t>
            </a:r>
            <a:endParaRPr sz="2400" b="1">
              <a:solidFill>
                <a:srgbClr val="61CA32"/>
              </a:solidFill>
              <a:latin typeface="LSETNI+å¾®è½¯é�»,Bold"/>
              <a:cs typeface="LSETNI+å¾®è½¯é�»,Bold"/>
            </a:endParaRPr>
          </a:p>
          <a:p>
            <a:pPr marL="0" marR="0">
              <a:lnSpc>
                <a:spcPts val="3165"/>
              </a:lnSpc>
              <a:spcBef>
                <a:spcPts val="290"/>
              </a:spcBef>
              <a:spcAft>
                <a:spcPct val="0"/>
              </a:spcAft>
            </a:pPr>
            <a:r>
              <a:rPr sz="2400">
                <a:solidFill>
                  <a:srgbClr val="61CA32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61CA3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61CA32"/>
                </a:solidFill>
                <a:latin typeface="LSETNI+å¾®è½¯é�»,Bold"/>
                <a:cs typeface="LSETNI+å¾®è½¯é�»,Bold"/>
              </a:rPr>
              <a:t>组织架构合理</a:t>
            </a:r>
            <a:endParaRPr sz="2400" b="1">
              <a:solidFill>
                <a:srgbClr val="61CA32"/>
              </a:solidFill>
              <a:latin typeface="LSETNI+å¾®è½¯é�»,Bold"/>
              <a:cs typeface="LSETNI+å¾®è½¯é�»,Bold"/>
            </a:endParaRPr>
          </a:p>
          <a:p>
            <a:pPr marL="0" marR="0">
              <a:lnSpc>
                <a:spcPts val="3165"/>
              </a:lnSpc>
              <a:spcBef>
                <a:spcPts val="240"/>
              </a:spcBef>
              <a:spcAft>
                <a:spcPct val="0"/>
              </a:spcAft>
            </a:pPr>
            <a:r>
              <a:rPr sz="2400">
                <a:solidFill>
                  <a:srgbClr val="61CA32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61CA3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61CA32"/>
                </a:solidFill>
                <a:latin typeface="LSETNI+å¾®è½¯é�»,Bold"/>
                <a:cs typeface="LSETNI+å¾®è½¯é�»,Bold"/>
              </a:rPr>
              <a:t>建章立制，奖罚分明（“法治”）</a:t>
            </a:r>
            <a:endParaRPr sz="2400" b="1">
              <a:solidFill>
                <a:srgbClr val="61CA32"/>
              </a:solidFill>
              <a:latin typeface="LSETNI+å¾®è½¯é�»,Bold"/>
              <a:cs typeface="LSETNI+å¾®è½¯é�»,Bold"/>
            </a:endParaRPr>
          </a:p>
          <a:p>
            <a:pPr marL="0" marR="0">
              <a:lnSpc>
                <a:spcPts val="3170"/>
              </a:lnSpc>
              <a:spcBef>
                <a:spcPts val="285"/>
              </a:spcBef>
              <a:spcAft>
                <a:spcPct val="0"/>
              </a:spcAft>
            </a:pPr>
            <a:r>
              <a:rPr sz="2400">
                <a:solidFill>
                  <a:srgbClr val="61CA32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61CA3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61CA32"/>
                </a:solidFill>
                <a:latin typeface="LSETNI+å¾®è½¯é�»,Bold"/>
                <a:cs typeface="LSETNI+å¾®è½¯é�»,Bold"/>
              </a:rPr>
              <a:t>一致对外</a:t>
            </a:r>
            <a:endParaRPr sz="2400" b="1">
              <a:solidFill>
                <a:srgbClr val="61CA32"/>
              </a:solidFill>
              <a:latin typeface="LSETNI+å¾®è½¯é�»,Bold"/>
              <a:cs typeface="LSETNI+å¾®è½¯é�»,Bold"/>
            </a:endParaRPr>
          </a:p>
          <a:p>
            <a:pPr marL="0" marR="0">
              <a:lnSpc>
                <a:spcPts val="3165"/>
              </a:lnSpc>
              <a:spcBef>
                <a:spcPts val="290"/>
              </a:spcBef>
              <a:spcAft>
                <a:spcPct val="0"/>
              </a:spcAft>
            </a:pPr>
            <a:r>
              <a:rPr sz="2400">
                <a:solidFill>
                  <a:srgbClr val="61CA32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61CA3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61CA32"/>
                </a:solidFill>
                <a:latin typeface="LSETNI+å¾®è½¯é�»,Bold"/>
                <a:cs typeface="LSETNI+å¾®è½¯é�»,Bold"/>
              </a:rPr>
              <a:t>感情融合（“人治”）</a:t>
            </a:r>
            <a:endParaRPr sz="2400" b="1">
              <a:solidFill>
                <a:srgbClr val="61CA32"/>
              </a:solidFill>
              <a:latin typeface="LSETNI+å¾®è½¯é�»,Bold"/>
              <a:cs typeface="LSETNI+å¾®è½¯é�»,Bold"/>
            </a:endParaRPr>
          </a:p>
          <a:p>
            <a:pPr marL="0" marR="0">
              <a:lnSpc>
                <a:spcPts val="3165"/>
              </a:lnSpc>
              <a:spcBef>
                <a:spcPts val="240"/>
              </a:spcBef>
              <a:spcAft>
                <a:spcPct val="0"/>
              </a:spcAft>
            </a:pPr>
            <a:r>
              <a:rPr sz="2400">
                <a:solidFill>
                  <a:srgbClr val="61CA32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61CA3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61CA32"/>
                </a:solidFill>
                <a:latin typeface="LSETNI+å¾®è½¯é�»,Bold"/>
                <a:cs typeface="LSETNI+å¾®è½¯é�»,Bold"/>
              </a:rPr>
              <a:t>学习提升（学习力强）</a:t>
            </a:r>
            <a:endParaRPr sz="2400" b="1">
              <a:solidFill>
                <a:srgbClr val="61CA32"/>
              </a:solidFill>
              <a:latin typeface="LSETNI+å¾®è½¯é�»,Bold"/>
              <a:cs typeface="LSETNI+å¾®è½¯é�»,Bold"/>
            </a:endParaRPr>
          </a:p>
          <a:p>
            <a:pPr marL="0" marR="0">
              <a:lnSpc>
                <a:spcPts val="3170"/>
              </a:lnSpc>
              <a:spcBef>
                <a:spcPts val="285"/>
              </a:spcBef>
              <a:spcAft>
                <a:spcPct val="0"/>
              </a:spcAft>
            </a:pPr>
            <a:r>
              <a:rPr sz="2400">
                <a:solidFill>
                  <a:srgbClr val="61CA32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0">
                <a:solidFill>
                  <a:srgbClr val="61CA3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61CA32"/>
                </a:solidFill>
                <a:latin typeface="LSETNI+å¾®è½¯é�»,Bold"/>
                <a:cs typeface="LSETNI+å¾®è½¯é�»,Bold"/>
              </a:rPr>
              <a:t>……</a:t>
            </a:r>
            <a:endParaRPr sz="2400" b="1">
              <a:solidFill>
                <a:srgbClr val="61CA32"/>
              </a:solidFill>
              <a:latin typeface="LSETNI+å¾®è½¯é�»,Bold"/>
              <a:cs typeface="LSETNI+å¾®è½¯é�»,Bold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8077200" y="465835"/>
            <a:ext cx="3962654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MKVFDL+å®ä½"/>
                <a:cs typeface="MKVFDL+å®ä½"/>
              </a:rPr>
              <a:t>团队的要素</a:t>
            </a:r>
            <a:endParaRPr sz="4800">
              <a:solidFill>
                <a:srgbClr val="FFFFFF"/>
              </a:solidFill>
              <a:latin typeface="MKVFDL+å®ä½"/>
              <a:cs typeface="MKVFDL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68" y="1012767"/>
            <a:ext cx="8244930" cy="1737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D3145A"/>
                </a:solidFill>
                <a:latin typeface="IQIFVJ+å¾®è½¯é�»,Bold"/>
                <a:cs typeface="IQIFVJ+å¾®è½¯é�»,Bold"/>
              </a:rPr>
              <a:t>1.</a:t>
            </a:r>
            <a:r>
              <a:rPr sz="2400" b="1" spc="843">
                <a:solidFill>
                  <a:srgbClr val="D3145A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D3145A"/>
                </a:solidFill>
                <a:latin typeface="FRINHO+å¾®è½¯é�»,Bold"/>
                <a:cs typeface="FRINHO+å¾®è½¯é�»,Bold"/>
              </a:rPr>
              <a:t>目标：愿景、目标、精神、口号。目标是愿景的具</a:t>
            </a:r>
            <a:endParaRPr sz="2400" b="1">
              <a:solidFill>
                <a:srgbClr val="D3145A"/>
              </a:solidFill>
              <a:latin typeface="FRINHO+å¾®è½¯é�»,Bold"/>
              <a:cs typeface="FRINHO+å¾®è½¯é�»,Bold"/>
            </a:endParaRPr>
          </a:p>
          <a:p>
            <a:pPr marL="457200" marR="0">
              <a:lnSpc>
                <a:spcPts val="3170"/>
              </a:lnSpc>
              <a:spcBef>
                <a:spcPts val="235"/>
              </a:spcBef>
              <a:spcAft>
                <a:spcPct val="0"/>
              </a:spcAft>
            </a:pPr>
            <a:r>
              <a:rPr sz="2400" b="1">
                <a:solidFill>
                  <a:srgbClr val="D3145A"/>
                </a:solidFill>
                <a:latin typeface="FRINHO+å¾®è½¯é�»,Bold"/>
                <a:cs typeface="FRINHO+å¾®è½¯é�»,Bold"/>
              </a:rPr>
              <a:t>体化，团队精神是个人的心理状态，口号是愿景和</a:t>
            </a:r>
            <a:endParaRPr sz="2400" b="1">
              <a:solidFill>
                <a:srgbClr val="D3145A"/>
              </a:solidFill>
              <a:latin typeface="FRINHO+å¾®è½¯é�»,Bold"/>
              <a:cs typeface="FRINHO+å¾®è½¯é�»,Bold"/>
            </a:endParaRPr>
          </a:p>
          <a:p>
            <a:pPr marL="457200" marR="0">
              <a:lnSpc>
                <a:spcPts val="3165"/>
              </a:lnSpc>
              <a:spcBef>
                <a:spcPts val="290"/>
              </a:spcBef>
              <a:spcAft>
                <a:spcPct val="0"/>
              </a:spcAft>
            </a:pPr>
            <a:r>
              <a:rPr sz="2400" b="1">
                <a:solidFill>
                  <a:srgbClr val="D3145A"/>
                </a:solidFill>
                <a:latin typeface="FRINHO+å¾®è½¯é�»,Bold"/>
                <a:cs typeface="FRINHO+å¾®è½¯é�»,Bold"/>
              </a:rPr>
              <a:t>目标的表现形式。</a:t>
            </a:r>
            <a:endParaRPr sz="2400" b="1">
              <a:solidFill>
                <a:srgbClr val="D3145A"/>
              </a:solidFill>
              <a:latin typeface="FRINHO+å¾®è½¯é�»,Bold"/>
              <a:cs typeface="FRINHO+å¾®è½¯é�»,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9276" y="2481962"/>
            <a:ext cx="7486084" cy="1737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F9CC9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1">
                <a:solidFill>
                  <a:srgbClr val="0F9CC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0F9CC9"/>
                </a:solidFill>
                <a:latin typeface="IQIFVJ+å¾®è½¯é�»,Bold"/>
                <a:cs typeface="IQIFVJ+å¾®è½¯é�»,Bold"/>
              </a:rPr>
              <a:t>GCD</a:t>
            </a:r>
            <a:r>
              <a:rPr sz="2400" b="1">
                <a:solidFill>
                  <a:srgbClr val="0F9CC9"/>
                </a:solidFill>
                <a:latin typeface="FRINHO+å¾®è½¯é�»,Bold"/>
                <a:cs typeface="FRINHO+å¾®è½¯é�»,Bold"/>
              </a:rPr>
              <a:t>的早期口号：“共产主义、社会主义、为</a:t>
            </a:r>
            <a:endParaRPr sz="2400" b="1">
              <a:solidFill>
                <a:srgbClr val="0F9CC9"/>
              </a:solidFill>
              <a:latin typeface="FRINHO+å¾®è½¯é�»,Bold"/>
              <a:cs typeface="FRINHO+å¾®è½¯é�»,Bold"/>
            </a:endParaRPr>
          </a:p>
          <a:p>
            <a:pPr marL="342900" marR="0">
              <a:lnSpc>
                <a:spcPts val="3165"/>
              </a:lnSpc>
              <a:spcBef>
                <a:spcPts val="240"/>
              </a:spcBef>
              <a:spcAft>
                <a:spcPct val="0"/>
              </a:spcAft>
            </a:pPr>
            <a:r>
              <a:rPr sz="2400" b="1">
                <a:solidFill>
                  <a:srgbClr val="0F9CC9"/>
                </a:solidFill>
                <a:latin typeface="FRINHO+å¾®è½¯é�»,Bold"/>
                <a:cs typeface="FRINHO+å¾®è½¯é�»,Bold"/>
              </a:rPr>
              <a:t>人民服务、人民公仆、消灭贫富差异消灭剥削</a:t>
            </a:r>
            <a:endParaRPr sz="2400" b="1">
              <a:solidFill>
                <a:srgbClr val="0F9CC9"/>
              </a:solidFill>
              <a:latin typeface="FRINHO+å¾®è½¯é�»,Bold"/>
              <a:cs typeface="FRINHO+å¾®è½¯é�»,Bold"/>
            </a:endParaRPr>
          </a:p>
          <a:p>
            <a:pPr marL="342900" marR="0">
              <a:lnSpc>
                <a:spcPts val="3165"/>
              </a:lnSpc>
              <a:spcBef>
                <a:spcPts val="290"/>
              </a:spcBef>
              <a:spcAft>
                <a:spcPct val="0"/>
              </a:spcAft>
            </a:pPr>
            <a:r>
              <a:rPr sz="2400" b="1">
                <a:solidFill>
                  <a:srgbClr val="0F9CC9"/>
                </a:solidFill>
                <a:latin typeface="FRINHO+å¾®è½¯é�»,Bold"/>
                <a:cs typeface="FRINHO+å¾®è½¯é�»,Bold"/>
              </a:rPr>
              <a:t>压迫……”。（农村包围城市，武装斗争）</a:t>
            </a:r>
            <a:endParaRPr sz="2400" b="1">
              <a:solidFill>
                <a:srgbClr val="0F9CC9"/>
              </a:solidFill>
              <a:latin typeface="FRINHO+å¾®è½¯é�»,Bold"/>
              <a:cs typeface="FRINHO+å¾®è½¯é�»,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9276" y="3951351"/>
            <a:ext cx="7486084" cy="859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F9CC9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1">
                <a:solidFill>
                  <a:srgbClr val="0F9CC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0F9CC9"/>
                </a:solidFill>
                <a:latin typeface="IQIFVJ+å¾®è½¯é�»,Bold"/>
                <a:cs typeface="IQIFVJ+å¾®è½¯é�»,Bold"/>
              </a:rPr>
              <a:t>GCD</a:t>
            </a:r>
            <a:r>
              <a:rPr sz="2400" b="1">
                <a:solidFill>
                  <a:srgbClr val="0F9CC9"/>
                </a:solidFill>
                <a:latin typeface="FRINHO+å¾®è½¯é�»,Bold"/>
                <a:cs typeface="FRINHO+å¾®è½¯é�»,Bold"/>
              </a:rPr>
              <a:t>的近期口号：“小康、共同富裕、和谐、</a:t>
            </a:r>
            <a:endParaRPr sz="2400" b="1">
              <a:solidFill>
                <a:srgbClr val="0F9CC9"/>
              </a:solidFill>
              <a:latin typeface="FRINHO+å¾®è½¯é�»,Bold"/>
              <a:cs typeface="FRINHO+å¾®è½¯é�»,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2481" y="4390967"/>
            <a:ext cx="7334904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0F9CC9"/>
                </a:solidFill>
                <a:latin typeface="FRINHO+å¾®è½¯é�»,Bold"/>
                <a:cs typeface="FRINHO+å¾®è½¯é�»,Bold"/>
              </a:rPr>
              <a:t>幸福、中华民族的伟大复兴……”。（城市化）</a:t>
            </a:r>
            <a:endParaRPr sz="2400" b="1">
              <a:solidFill>
                <a:srgbClr val="0F9CC9"/>
              </a:solidFill>
              <a:latin typeface="FRINHO+å¾®è½¯é�»,Bold"/>
              <a:cs typeface="FRINHO+å¾®è½¯é�»,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276" y="4981957"/>
            <a:ext cx="7405436" cy="859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F9CC9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1261">
                <a:solidFill>
                  <a:srgbClr val="0F9CC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0F9CC9"/>
                </a:solidFill>
                <a:latin typeface="FRINHO+å¾®è½¯é�»,Bold"/>
                <a:cs typeface="FRINHO+å¾®è½¯é�»,Bold"/>
              </a:rPr>
              <a:t>确定目标要知己知彼。现实与目标的连线自然</a:t>
            </a:r>
            <a:endParaRPr sz="2400" b="1">
              <a:solidFill>
                <a:srgbClr val="0F9CC9"/>
              </a:solidFill>
              <a:latin typeface="FRINHO+å¾®è½¯é�»,Bold"/>
              <a:cs typeface="FRINHO+å¾®è½¯é�»,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2481" y="5421445"/>
            <a:ext cx="1981200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0F9CC9"/>
                </a:solidFill>
                <a:latin typeface="FRINHO+å¾®è½¯é�»,Bold"/>
                <a:cs typeface="FRINHO+å¾®è½¯é�»,Bold"/>
              </a:rPr>
              <a:t>形成方向。</a:t>
            </a:r>
            <a:endParaRPr sz="2400" b="1">
              <a:solidFill>
                <a:srgbClr val="0F9CC9"/>
              </a:solidFill>
              <a:latin typeface="FRINHO+å¾®è½¯é�»,Bold"/>
              <a:cs typeface="FRINHO+å¾®è½¯é�»,Bold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8077200" y="465835"/>
            <a:ext cx="3962654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LSCWTH+å®ä½"/>
                <a:cs typeface="LSCWTH+å®ä½"/>
              </a:rPr>
              <a:t>团队的要素</a:t>
            </a:r>
            <a:endParaRPr sz="4800">
              <a:solidFill>
                <a:srgbClr val="FFFFFF"/>
              </a:solidFill>
              <a:latin typeface="LSCWTH+å®ä½"/>
              <a:cs typeface="LSCWTH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68" y="1298957"/>
            <a:ext cx="8244930" cy="1738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D3145A"/>
                </a:solidFill>
                <a:latin typeface="TMAUGH+å¾®è½¯é�»,Bold"/>
                <a:cs typeface="TMAUGH+å¾®è½¯é�»,Bold"/>
              </a:rPr>
              <a:t>2.</a:t>
            </a:r>
            <a:r>
              <a:rPr sz="2400" b="1" spc="843">
                <a:solidFill>
                  <a:srgbClr val="D3145A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D3145A"/>
                </a:solidFill>
                <a:latin typeface="IJIFET+å¾®è½¯é�»,Bold"/>
                <a:cs typeface="IJIFET+å¾®è½¯é�»,Bold"/>
              </a:rPr>
              <a:t>规则：小到纪律、规章、制度，大到传统风俗、道</a:t>
            </a:r>
            <a:endParaRPr sz="2400" b="1">
              <a:solidFill>
                <a:srgbClr val="D3145A"/>
              </a:solidFill>
              <a:latin typeface="IJIFET+å¾®è½¯é�»,Bold"/>
              <a:cs typeface="IJIFET+å¾®è½¯é�»,Bold"/>
            </a:endParaRPr>
          </a:p>
          <a:p>
            <a:pPr marL="457200" marR="0">
              <a:lnSpc>
                <a:spcPts val="3165"/>
              </a:lnSpc>
              <a:spcBef>
                <a:spcPts val="240"/>
              </a:spcBef>
              <a:spcAft>
                <a:spcPct val="0"/>
              </a:spcAft>
            </a:pPr>
            <a:r>
              <a:rPr sz="2400" b="1">
                <a:solidFill>
                  <a:srgbClr val="D3145A"/>
                </a:solidFill>
                <a:latin typeface="IJIFET+å¾®è½¯é�»,Bold"/>
                <a:cs typeface="IJIFET+å¾®è½¯é�»,Bold"/>
              </a:rPr>
              <a:t>德、宗教、法律。规则保障“质点不作‘布朗运</a:t>
            </a:r>
            <a:endParaRPr sz="2400" b="1">
              <a:solidFill>
                <a:srgbClr val="D3145A"/>
              </a:solidFill>
              <a:latin typeface="IJIFET+å¾®è½¯é�»,Bold"/>
              <a:cs typeface="IJIFET+å¾®è½¯é�»,Bold"/>
            </a:endParaRPr>
          </a:p>
          <a:p>
            <a:pPr marL="457200" marR="0">
              <a:lnSpc>
                <a:spcPts val="3165"/>
              </a:lnSpc>
              <a:spcBef>
                <a:spcPts val="290"/>
              </a:spcBef>
              <a:spcAft>
                <a:spcPct val="0"/>
              </a:spcAft>
            </a:pPr>
            <a:r>
              <a:rPr sz="2400" b="1">
                <a:solidFill>
                  <a:srgbClr val="D3145A"/>
                </a:solidFill>
                <a:latin typeface="IJIFET+å¾®è½¯é�»,Bold"/>
                <a:cs typeface="IJIFET+å¾®è½¯é�»,Bold"/>
              </a:rPr>
              <a:t>动’”。</a:t>
            </a:r>
            <a:endParaRPr sz="2400" b="1">
              <a:solidFill>
                <a:srgbClr val="D3145A"/>
              </a:solidFill>
              <a:latin typeface="IJIFET+å¾®è½¯é�»,Bold"/>
              <a:cs typeface="IJIFET+å¾®è½¯é�»,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3368" y="2769050"/>
            <a:ext cx="4381879" cy="2633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F9CC9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2162">
                <a:solidFill>
                  <a:srgbClr val="0F9CC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0F9CC9"/>
                </a:solidFill>
                <a:latin typeface="IJIFET+å¾®è½¯é�»,Bold"/>
                <a:cs typeface="IJIFET+å¾®è½¯é�»,Bold"/>
              </a:rPr>
              <a:t>共军为什么打赢了国军？</a:t>
            </a:r>
            <a:endParaRPr sz="2400" b="1">
              <a:solidFill>
                <a:srgbClr val="0F9CC9"/>
              </a:solidFill>
              <a:latin typeface="IJIFET+å¾®è½¯é�»,Bold"/>
              <a:cs typeface="IJIFET+å¾®è½¯é�»,Bold"/>
            </a:endParaRPr>
          </a:p>
          <a:p>
            <a:pPr marL="0" marR="0">
              <a:lnSpc>
                <a:spcPts val="3165"/>
              </a:lnSpc>
              <a:spcBef>
                <a:spcPts val="1440"/>
              </a:spcBef>
              <a:spcAft>
                <a:spcPct val="0"/>
              </a:spcAft>
            </a:pPr>
            <a:r>
              <a:rPr sz="2400">
                <a:solidFill>
                  <a:srgbClr val="0F9CC9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2162">
                <a:solidFill>
                  <a:srgbClr val="0F9CC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0F9CC9"/>
                </a:solidFill>
                <a:latin typeface="IJIFET+å¾®è½¯é�»,Bold"/>
                <a:cs typeface="IJIFET+å¾®è½¯é�»,Bold"/>
              </a:rPr>
              <a:t>“三大纪律八项注意”</a:t>
            </a:r>
            <a:endParaRPr sz="2400" b="1">
              <a:solidFill>
                <a:srgbClr val="0F9CC9"/>
              </a:solidFill>
              <a:latin typeface="IJIFET+å¾®è½¯é�»,Bold"/>
              <a:cs typeface="IJIFET+å¾®è½¯é�»,Bold"/>
            </a:endParaRPr>
          </a:p>
          <a:p>
            <a:pPr marL="0" marR="0">
              <a:lnSpc>
                <a:spcPts val="3170"/>
              </a:lnSpc>
              <a:spcBef>
                <a:spcPts val="1485"/>
              </a:spcBef>
              <a:spcAft>
                <a:spcPct val="0"/>
              </a:spcAft>
            </a:pPr>
            <a:r>
              <a:rPr sz="2400">
                <a:solidFill>
                  <a:srgbClr val="0F9CC9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2162">
                <a:solidFill>
                  <a:srgbClr val="0F9CC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0F9CC9"/>
                </a:solidFill>
                <a:latin typeface="IJIFET+å¾®è½¯é�»,Bold"/>
                <a:cs typeface="IJIFET+å¾®è½¯é�»,Bold"/>
              </a:rPr>
              <a:t>“支部建立在连上”</a:t>
            </a:r>
            <a:endParaRPr sz="2400" b="1">
              <a:solidFill>
                <a:srgbClr val="0F9CC9"/>
              </a:solidFill>
              <a:latin typeface="IJIFET+å¾®è½¯é�»,Bold"/>
              <a:cs typeface="IJIFET+å¾®è½¯é�»,Bold"/>
            </a:endParaRPr>
          </a:p>
          <a:p>
            <a:pPr marL="0" marR="0">
              <a:lnSpc>
                <a:spcPts val="3165"/>
              </a:lnSpc>
              <a:spcBef>
                <a:spcPts val="1440"/>
              </a:spcBef>
              <a:spcAft>
                <a:spcPct val="0"/>
              </a:spcAft>
            </a:pPr>
            <a:r>
              <a:rPr sz="2400">
                <a:solidFill>
                  <a:srgbClr val="0F9CC9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2162">
                <a:solidFill>
                  <a:srgbClr val="0F9CC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0F9CC9"/>
                </a:solidFill>
                <a:latin typeface="IJIFET+å¾®è½¯é�»,Bold"/>
                <a:cs typeface="IJIFET+å¾®è½¯é�»,Bold"/>
              </a:rPr>
              <a:t>“党管枪”</a:t>
            </a:r>
            <a:endParaRPr sz="2400" b="1">
              <a:solidFill>
                <a:srgbClr val="0F9CC9"/>
              </a:solidFill>
              <a:latin typeface="IJIFET+å¾®è½¯é�»,Bold"/>
              <a:cs typeface="IJIFET+å¾®è½¯é�»,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3368" y="5134357"/>
            <a:ext cx="2134234" cy="859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F9CC9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2162">
                <a:solidFill>
                  <a:srgbClr val="0F9CC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0F9CC9"/>
                </a:solidFill>
                <a:latin typeface="IJIFET+å¾®è½¯é�»,Bold"/>
                <a:cs typeface="IJIFET+å¾®è½¯é�»,Bold"/>
              </a:rPr>
              <a:t>“党章”</a:t>
            </a:r>
            <a:endParaRPr sz="2400" b="1">
              <a:solidFill>
                <a:srgbClr val="0F9CC9"/>
              </a:solidFill>
              <a:latin typeface="IJIFET+å¾®è½¯é�»,Bold"/>
              <a:cs typeface="IJIFET+å¾®è½¯é�»,Bold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8077200" y="465835"/>
            <a:ext cx="3962654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>
                <a:solidFill>
                  <a:srgbClr val="FFFFFF"/>
                </a:solidFill>
                <a:latin typeface="VKLFTC+å®ä½"/>
                <a:cs typeface="VKLFTC+å®ä½"/>
              </a:rPr>
              <a:t>团队的要素</a:t>
            </a:r>
            <a:endParaRPr sz="4800">
              <a:solidFill>
                <a:srgbClr val="FFFFFF"/>
              </a:solidFill>
              <a:latin typeface="VKLFTC+å®ä½"/>
              <a:cs typeface="VKLFTC+å®ä½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68" y="1231901"/>
            <a:ext cx="8244930" cy="859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D3145A"/>
                </a:solidFill>
                <a:latin typeface="PLVULH+å¾®è½¯é�»,Bold"/>
                <a:cs typeface="PLVULH+å¾®è½¯é�»,Bold"/>
              </a:rPr>
              <a:t>3.</a:t>
            </a:r>
            <a:r>
              <a:rPr sz="2400" b="1" spc="843">
                <a:solidFill>
                  <a:srgbClr val="D3145A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D3145A"/>
                </a:solidFill>
                <a:latin typeface="NFVKHR+å¾®è½¯é�»,Bold"/>
                <a:cs typeface="NFVKHR+å¾®è½¯é�»,Bold"/>
              </a:rPr>
              <a:t>领导者：领导者的人格、能力、品德直接决定着团</a:t>
            </a:r>
            <a:endParaRPr sz="2400" b="1">
              <a:solidFill>
                <a:srgbClr val="D3145A"/>
              </a:solidFill>
              <a:latin typeface="NFVKHR+å¾®è½¯é�»,Bold"/>
              <a:cs typeface="NFVKHR+å¾®è½¯é�»,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168" y="1671516"/>
            <a:ext cx="2287523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D3145A"/>
                </a:solidFill>
                <a:latin typeface="NFVKHR+å¾®è½¯é�»,Bold"/>
                <a:cs typeface="NFVKHR+å¾®è½¯é�»,Bold"/>
              </a:rPr>
              <a:t>队的生命力。</a:t>
            </a:r>
            <a:endParaRPr sz="2400" b="1">
              <a:solidFill>
                <a:srgbClr val="D3145A"/>
              </a:solidFill>
              <a:latin typeface="NFVKHR+å¾®è½¯é�»,Bold"/>
              <a:cs typeface="NFVKHR+å¾®è½¯é�»,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3368" y="2262828"/>
            <a:ext cx="7536560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F9CC9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2162">
                <a:solidFill>
                  <a:srgbClr val="0F9CC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0F9CC9"/>
                </a:solidFill>
                <a:latin typeface="NFVKHR+å¾®è½¯é�»,Bold"/>
                <a:cs typeface="NFVKHR+å¾®è½¯é�»,Bold"/>
              </a:rPr>
              <a:t>毛泽东为什么最终成为领袖，而其他人只是成</a:t>
            </a:r>
            <a:endParaRPr sz="2400" b="1">
              <a:solidFill>
                <a:srgbClr val="0F9CC9"/>
              </a:solidFill>
              <a:latin typeface="NFVKHR+å¾®è½¯é�»,Bold"/>
              <a:cs typeface="NFVKHR+å¾®è½¯é�»,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0899" y="2701418"/>
            <a:ext cx="1677619" cy="859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0F9CC9"/>
                </a:solidFill>
                <a:latin typeface="NFVKHR+å¾®è½¯é�»,Bold"/>
                <a:cs typeface="NFVKHR+å¾®è½¯é�»,Bold"/>
              </a:rPr>
              <a:t>为领导？</a:t>
            </a:r>
            <a:endParaRPr sz="2400" b="1">
              <a:solidFill>
                <a:srgbClr val="0F9CC9"/>
              </a:solidFill>
              <a:latin typeface="NFVKHR+å¾®è½¯é�»,Bold"/>
              <a:cs typeface="NFVKHR+å¾®è½¯é�»,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3368" y="3293306"/>
            <a:ext cx="7536910" cy="1737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F9CC9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2162">
                <a:solidFill>
                  <a:srgbClr val="0F9CC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0F9CC9"/>
                </a:solidFill>
                <a:latin typeface="NFVKHR+å¾®è½¯é�»,Bold"/>
                <a:cs typeface="NFVKHR+å¾®è½¯é�»,Bold"/>
              </a:rPr>
              <a:t>陈独秀、向忠发（</a:t>
            </a:r>
            <a:r>
              <a:rPr sz="2400" b="1">
                <a:solidFill>
                  <a:srgbClr val="0F9CC9"/>
                </a:solidFill>
                <a:latin typeface="PLVULH+å¾®è½¯é�»,Bold"/>
                <a:cs typeface="PLVULH+å¾®è½¯é�»,Bold"/>
              </a:rPr>
              <a:t>+</a:t>
            </a:r>
            <a:r>
              <a:rPr sz="2400" b="1">
                <a:solidFill>
                  <a:srgbClr val="0F9CC9"/>
                </a:solidFill>
                <a:latin typeface="NFVKHR+å¾®è½¯é�»,Bold"/>
                <a:cs typeface="NFVKHR+å¾®è½¯é�»,Bold"/>
              </a:rPr>
              <a:t>李立三）、王明（</a:t>
            </a:r>
            <a:r>
              <a:rPr sz="2400" b="1">
                <a:solidFill>
                  <a:srgbClr val="0F9CC9"/>
                </a:solidFill>
                <a:latin typeface="PLVULH+å¾®è½¯é�»,Bold"/>
                <a:cs typeface="PLVULH+å¾®è½¯é�»,Bold"/>
              </a:rPr>
              <a:t>+</a:t>
            </a:r>
            <a:r>
              <a:rPr sz="2400" b="1">
                <a:solidFill>
                  <a:srgbClr val="0F9CC9"/>
                </a:solidFill>
                <a:latin typeface="NFVKHR+å¾®è½¯é�»,Bold"/>
                <a:cs typeface="NFVKHR+å¾®è½¯é�»,Bold"/>
              </a:rPr>
              <a:t>瞿秋</a:t>
            </a:r>
            <a:endParaRPr sz="2400" b="1">
              <a:solidFill>
                <a:srgbClr val="0F9CC9"/>
              </a:solidFill>
              <a:latin typeface="NFVKHR+å¾®è½¯é�»,Bold"/>
              <a:cs typeface="NFVKHR+å¾®è½¯é�»,Bold"/>
            </a:endParaRPr>
          </a:p>
          <a:p>
            <a:pPr marL="457835" marR="0">
              <a:lnSpc>
                <a:spcPts val="3170"/>
              </a:lnSpc>
              <a:spcBef>
                <a:spcPts val="235"/>
              </a:spcBef>
              <a:spcAft>
                <a:spcPct val="0"/>
              </a:spcAft>
            </a:pPr>
            <a:r>
              <a:rPr sz="2400" b="1">
                <a:solidFill>
                  <a:srgbClr val="0F9CC9"/>
                </a:solidFill>
                <a:latin typeface="NFVKHR+å¾®è½¯é�»,Bold"/>
                <a:cs typeface="NFVKHR+å¾®è½¯é�»,Bold"/>
              </a:rPr>
              <a:t>白）、秦邦宪（化名博古）、张闻天（化名洛</a:t>
            </a:r>
            <a:endParaRPr sz="2400" b="1">
              <a:solidFill>
                <a:srgbClr val="0F9CC9"/>
              </a:solidFill>
              <a:latin typeface="NFVKHR+å¾®è½¯é�»,Bold"/>
              <a:cs typeface="NFVKHR+å¾®è½¯é�»,Bold"/>
            </a:endParaRPr>
          </a:p>
          <a:p>
            <a:pPr marL="457835" marR="0">
              <a:lnSpc>
                <a:spcPts val="3165"/>
              </a:lnSpc>
              <a:spcBef>
                <a:spcPts val="290"/>
              </a:spcBef>
              <a:spcAft>
                <a:spcPct val="0"/>
              </a:spcAft>
            </a:pPr>
            <a:r>
              <a:rPr sz="2400" b="1">
                <a:solidFill>
                  <a:srgbClr val="0F9CC9"/>
                </a:solidFill>
                <a:latin typeface="NFVKHR+å¾®è½¯é�»,Bold"/>
                <a:cs typeface="NFVKHR+å¾®è½¯é�»,Bold"/>
              </a:rPr>
              <a:t>甫）</a:t>
            </a:r>
            <a:endParaRPr sz="2400" b="1">
              <a:solidFill>
                <a:srgbClr val="0F9CC9"/>
              </a:solidFill>
              <a:latin typeface="NFVKHR+å¾®è½¯é�»,Bold"/>
              <a:cs typeface="NFVKHR+å¾®è½¯é�»,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3368" y="4762823"/>
            <a:ext cx="7410372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F9CC9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spc="2162">
                <a:solidFill>
                  <a:srgbClr val="0F9CC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0F9CC9"/>
                </a:solidFill>
                <a:latin typeface="PLVULH+å¾®è½¯é�»,Bold"/>
                <a:cs typeface="PLVULH+å¾®è½¯é�»,Bold"/>
              </a:rPr>
              <a:t>#</a:t>
            </a:r>
            <a:r>
              <a:rPr sz="2400" b="1">
                <a:solidFill>
                  <a:srgbClr val="0F9CC9"/>
                </a:solidFill>
                <a:latin typeface="NFVKHR+å¾®è½¯é�»,Bold"/>
                <a:cs typeface="NFVKHR+å¾®è½¯é�»,Bold"/>
              </a:rPr>
              <a:t>外部机遇也影响团队目标的实现（如抗日战</a:t>
            </a:r>
            <a:endParaRPr sz="2400" b="1">
              <a:solidFill>
                <a:srgbClr val="0F9CC9"/>
              </a:solidFill>
              <a:latin typeface="NFVKHR+å¾®è½¯é�»,Bold"/>
              <a:cs typeface="NFVKHR+å¾®è½¯é�»,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0899" y="5201413"/>
            <a:ext cx="1372514" cy="859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0" algn="l" defTabSz="914400" rtl="0" eaLnBrk="0" latinLnBrk="0" hangingPunct="0">
              <a:defRPr sz="1800" kern="1200">
                <a:solidFill>
                  <a:schemeClr val="phClr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</a:lstStyle>
          <a:p>
            <a:pPr marL="0" marR="0">
              <a:lnSpc>
                <a:spcPts val="317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0F9CC9"/>
                </a:solidFill>
                <a:latin typeface="NFVKHR+å¾®è½¯é�»,Bold"/>
                <a:cs typeface="NFVKHR+å¾®è½¯é�»,Bold"/>
              </a:rPr>
              <a:t>争）。</a:t>
            </a:r>
            <a:endParaRPr sz="2400" b="1">
              <a:solidFill>
                <a:srgbClr val="0F9CC9"/>
              </a:solidFill>
              <a:latin typeface="NFVKHR+å¾®è½¯é�»,Bold"/>
              <a:cs typeface="NFVKHR+å¾®è½¯é�»,Bold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1841</Words>
  <Application>WPS 演示</Application>
  <PresentationFormat>Ýêðàí (4:3)</PresentationFormat>
  <Paragraphs>225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55</vt:i4>
      </vt:variant>
      <vt:variant>
        <vt:lpstr>主题</vt:lpstr>
      </vt:variant>
      <vt:variant>
        <vt:i4>19</vt:i4>
      </vt:variant>
      <vt:variant>
        <vt:lpstr>幻灯片标题</vt:lpstr>
      </vt:variant>
      <vt:variant>
        <vt:i4>18</vt:i4>
      </vt:variant>
    </vt:vector>
  </HeadingPairs>
  <TitlesOfParts>
    <vt:vector size="92" baseType="lpstr">
      <vt:lpstr>Arial</vt:lpstr>
      <vt:lpstr>宋体</vt:lpstr>
      <vt:lpstr>Wingdings</vt:lpstr>
      <vt:lpstr>Arial</vt:lpstr>
      <vt:lpstr>HMVCPL+å®ä½</vt:lpstr>
      <vt:lpstr>Times New Roman</vt:lpstr>
      <vt:lpstr>KWROWK+å®ä½</vt:lpstr>
      <vt:lpstr>AJKJHB+å®ä½</vt:lpstr>
      <vt:lpstr>EWVIBJ+å®ä½</vt:lpstr>
      <vt:lpstr>USDMSP+å®ä½</vt:lpstr>
      <vt:lpstr>UWVMPU+å¾®è½¯é�»,Bold</vt:lpstr>
      <vt:lpstr>BFSJLQ+å¾®è½¯é�»,Bold</vt:lpstr>
      <vt:lpstr>JFMTCT+å®ä½</vt:lpstr>
      <vt:lpstr>OTQEDA+å®ä½</vt:lpstr>
      <vt:lpstr>FHAULF+å®ä½</vt:lpstr>
      <vt:lpstr>DCQWDK+å®ä½</vt:lpstr>
      <vt:lpstr>LSETNI+å¾®è½¯é�»,Bold</vt:lpstr>
      <vt:lpstr>MKVFDL+å®ä½</vt:lpstr>
      <vt:lpstr>IQIFVJ+å¾®è½¯é�»,Bold</vt:lpstr>
      <vt:lpstr>FRINHO+å¾®è½¯é�»,Bold</vt:lpstr>
      <vt:lpstr>LSCWTH+å®ä½</vt:lpstr>
      <vt:lpstr>TMAUGH+å¾®è½¯é�»,Bold</vt:lpstr>
      <vt:lpstr>IJIFET+å¾®è½¯é�»,Bold</vt:lpstr>
      <vt:lpstr>VKLFTC+å®ä½</vt:lpstr>
      <vt:lpstr>PLVULH+å¾®è½¯é�»,Bold</vt:lpstr>
      <vt:lpstr>NFVKHR+å¾®è½¯é�»,Bold</vt:lpstr>
      <vt:lpstr>Courier New</vt:lpstr>
      <vt:lpstr>微软雅黑</vt:lpstr>
      <vt:lpstr>Arial Unicode MS</vt:lpstr>
      <vt:lpstr>Calibri</vt:lpstr>
      <vt:lpstr>BKULBV+å®ä½</vt:lpstr>
      <vt:lpstr>MSTHGJ+å¾®è½¯é�»,Bold</vt:lpstr>
      <vt:lpstr>WLRTQW+å¾®è½¯é�»,Bold</vt:lpstr>
      <vt:lpstr>MCEHFT+å®ä½</vt:lpstr>
      <vt:lpstr>QBIEBH+å¾®è½¯é�»,Bold</vt:lpstr>
      <vt:lpstr>MWWTIE+å®ä½</vt:lpstr>
      <vt:lpstr>BWREMJ+å¾®è½¯é�»,Bold</vt:lpstr>
      <vt:lpstr>BWVNUM+å®ä½</vt:lpstr>
      <vt:lpstr>CJWIWR+å®ä½</vt:lpstr>
      <vt:lpstr>SINPOP+å¾®è½¯é�»,Bold</vt:lpstr>
      <vt:lpstr>ETNVFL+å¾®è½¯é�»,Bold</vt:lpstr>
      <vt:lpstr>ADHRPP+å®ä½</vt:lpstr>
      <vt:lpstr>DFCNNO+å®ä½</vt:lpstr>
      <vt:lpstr>UVIHEQ+å¾®è½¯é�»,Bold</vt:lpstr>
      <vt:lpstr>FUBCUF+å¾®è½¯é�»,Bold</vt:lpstr>
      <vt:lpstr>EMWMNI+å®ä½</vt:lpstr>
      <vt:lpstr>MUDGQQ+å®ä½</vt:lpstr>
      <vt:lpstr>TAIEVH+å¾®è½¯é�»,Bold</vt:lpstr>
      <vt:lpstr>IEBVDU+å¾®è½¯é�»,Bold</vt:lpstr>
      <vt:lpstr>JTVBBL+å¾®è½¯é�»,Bold</vt:lpstr>
      <vt:lpstr>KUBMLK+å¾®è½¯é�»,Bold</vt:lpstr>
      <vt:lpstr>ABLSES+å®ä½</vt:lpstr>
      <vt:lpstr>AIOQVD+å¾®è½¯é�»,Bold</vt:lpstr>
      <vt:lpstr>MWWTSL+å¾®è½¯é�»,Bold</vt:lpstr>
      <vt:lpstr>JSKVOG+å®ä½</vt:lpstr>
      <vt:lpstr>Office Theme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Smileคิดถึง</cp:lastModifiedBy>
  <cp:revision>2</cp:revision>
  <cp:lastPrinted>2018-08-01T09:26:00Z</cp:lastPrinted>
  <dcterms:created xsi:type="dcterms:W3CDTF">2018-08-01T01:26:00Z</dcterms:created>
  <dcterms:modified xsi:type="dcterms:W3CDTF">2018-08-01T04:58:34Z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