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  <p:sldMasterId id="2147483682" r:id="rId14"/>
    <p:sldMasterId id="2147483684" r:id="rId15"/>
    <p:sldMasterId id="2147483686" r:id="rId16"/>
    <p:sldMasterId id="2147483688" r:id="rId17"/>
    <p:sldMasterId id="2147483690" r:id="rId18"/>
    <p:sldMasterId id="2147483692" r:id="rId19"/>
    <p:sldMasterId id="2147483694" r:id="rId20"/>
    <p:sldMasterId id="2147483696" r:id="rId21"/>
    <p:sldMasterId id="2147483698" r:id="rId22"/>
    <p:sldMasterId id="2147483700" r:id="rId23"/>
    <p:sldMasterId id="2147483702" r:id="rId24"/>
  </p:sldMasterIdLst>
  <p:sldIdLst>
    <p:sldId id="262" r:id="rId25"/>
    <p:sldId id="265" r:id="rId26"/>
    <p:sldId id="268" r:id="rId27"/>
    <p:sldId id="271" r:id="rId28"/>
    <p:sldId id="274" r:id="rId29"/>
    <p:sldId id="277" r:id="rId30"/>
    <p:sldId id="280" r:id="rId31"/>
    <p:sldId id="283" r:id="rId32"/>
    <p:sldId id="286" r:id="rId33"/>
    <p:sldId id="289" r:id="rId34"/>
    <p:sldId id="292" r:id="rId35"/>
    <p:sldId id="295" r:id="rId36"/>
    <p:sldId id="298" r:id="rId37"/>
    <p:sldId id="301" r:id="rId38"/>
    <p:sldId id="304" r:id="rId39"/>
    <p:sldId id="307" r:id="rId40"/>
    <p:sldId id="310" r:id="rId41"/>
    <p:sldId id="313" r:id="rId42"/>
    <p:sldId id="316" r:id="rId43"/>
    <p:sldId id="319" r:id="rId44"/>
    <p:sldId id="322" r:id="rId45"/>
    <p:sldId id="325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9" Type="http://schemas.openxmlformats.org/officeDocument/2006/relationships/tableStyles" Target="tableStyles.xml"/><Relationship Id="rId48" Type="http://schemas.openxmlformats.org/officeDocument/2006/relationships/viewProps" Target="viewProps.xml"/><Relationship Id="rId47" Type="http://schemas.openxmlformats.org/officeDocument/2006/relationships/presProps" Target="presProps.xml"/><Relationship Id="rId46" Type="http://schemas.openxmlformats.org/officeDocument/2006/relationships/slide" Target="slides/slide22.xml"/><Relationship Id="rId45" Type="http://schemas.openxmlformats.org/officeDocument/2006/relationships/slide" Target="slides/slide21.xml"/><Relationship Id="rId44" Type="http://schemas.openxmlformats.org/officeDocument/2006/relationships/slide" Target="slides/slide20.xml"/><Relationship Id="rId43" Type="http://schemas.openxmlformats.org/officeDocument/2006/relationships/slide" Target="slides/slide19.xml"/><Relationship Id="rId42" Type="http://schemas.openxmlformats.org/officeDocument/2006/relationships/slide" Target="slides/slide18.xml"/><Relationship Id="rId41" Type="http://schemas.openxmlformats.org/officeDocument/2006/relationships/slide" Target="slides/slide17.xml"/><Relationship Id="rId40" Type="http://schemas.openxmlformats.org/officeDocument/2006/relationships/slide" Target="slides/slide16.xml"/><Relationship Id="rId4" Type="http://schemas.openxmlformats.org/officeDocument/2006/relationships/slideMaster" Target="slideMasters/slideMaster3.xml"/><Relationship Id="rId39" Type="http://schemas.openxmlformats.org/officeDocument/2006/relationships/slide" Target="slides/slide15.xml"/><Relationship Id="rId38" Type="http://schemas.openxmlformats.org/officeDocument/2006/relationships/slide" Target="slides/slide14.xml"/><Relationship Id="rId37" Type="http://schemas.openxmlformats.org/officeDocument/2006/relationships/slide" Target="slides/slide13.xml"/><Relationship Id="rId36" Type="http://schemas.openxmlformats.org/officeDocument/2006/relationships/slide" Target="slides/slide12.xml"/><Relationship Id="rId35" Type="http://schemas.openxmlformats.org/officeDocument/2006/relationships/slide" Target="slides/slide11.xml"/><Relationship Id="rId34" Type="http://schemas.openxmlformats.org/officeDocument/2006/relationships/slide" Target="slides/slide10.xml"/><Relationship Id="rId33" Type="http://schemas.openxmlformats.org/officeDocument/2006/relationships/slide" Target="slides/slide9.xml"/><Relationship Id="rId32" Type="http://schemas.openxmlformats.org/officeDocument/2006/relationships/slide" Target="slides/slide8.xml"/><Relationship Id="rId31" Type="http://schemas.openxmlformats.org/officeDocument/2006/relationships/slide" Target="slides/slide7.xml"/><Relationship Id="rId30" Type="http://schemas.openxmlformats.org/officeDocument/2006/relationships/slide" Target="slides/slide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5.xml"/><Relationship Id="rId28" Type="http://schemas.openxmlformats.org/officeDocument/2006/relationships/slide" Target="slides/slide4.xml"/><Relationship Id="rId27" Type="http://schemas.openxmlformats.org/officeDocument/2006/relationships/slide" Target="slides/slide3.xml"/><Relationship Id="rId26" Type="http://schemas.openxmlformats.org/officeDocument/2006/relationships/slide" Target="slides/slide2.xml"/><Relationship Id="rId25" Type="http://schemas.openxmlformats.org/officeDocument/2006/relationships/slide" Target="slides/slide1.xml"/><Relationship Id="rId24" Type="http://schemas.openxmlformats.org/officeDocument/2006/relationships/slideMaster" Target="slideMasters/slideMaster23.xml"/><Relationship Id="rId23" Type="http://schemas.openxmlformats.org/officeDocument/2006/relationships/slideMaster" Target="slideMasters/slideMaster22.xml"/><Relationship Id="rId22" Type="http://schemas.openxmlformats.org/officeDocument/2006/relationships/slideMaster" Target="slideMasters/slideMaster21.xml"/><Relationship Id="rId21" Type="http://schemas.openxmlformats.org/officeDocument/2006/relationships/slideMaster" Target="slideMasters/slideMaster20.xml"/><Relationship Id="rId20" Type="http://schemas.openxmlformats.org/officeDocument/2006/relationships/slideMaster" Target="slideMasters/slideMaster19.xml"/><Relationship Id="rId2" Type="http://schemas.openxmlformats.org/officeDocument/2006/relationships/theme" Target="theme/theme1.xml"/><Relationship Id="rId19" Type="http://schemas.openxmlformats.org/officeDocument/2006/relationships/slideMaster" Target="slideMasters/slideMaster18.xml"/><Relationship Id="rId18" Type="http://schemas.openxmlformats.org/officeDocument/2006/relationships/slideMaster" Target="slideMasters/slideMaster17.xml"/><Relationship Id="rId17" Type="http://schemas.openxmlformats.org/officeDocument/2006/relationships/slideMaster" Target="slideMasters/slideMaster16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6B00B7E-4DA7-444B-A59F-1F1C81A7BA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300B5D9-72D3-4036-9E86-56CF6F8580A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07403F9-0BFA-47B4-8D73-CFB2D323706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2E3845-D756-47AD-A945-A2B94E63C3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EED2240-98B3-4346-9A57-D49B19C8358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750F07D9-E451-4111-ABE5-CC2FD2C2F21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94312F71-A65C-4511-8C2E-219F48F142E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48ACB710-5474-48F4-B067-12B0C1E910C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2AB9E990-AD29-415E-B8F1-47C5452C552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C781C736-31F6-43E9-AB08-4BE57F112FE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87B332E3-D451-4D68-BCC2-F66BF7DCF96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2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2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3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3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3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7.xml"/><Relationship Id="rId1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8.xml"/><Relationship Id="rId1" Type="http://schemas.openxmlformats.org/officeDocument/2006/relationships/image" Target="../media/image17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0.xml"/><Relationship Id="rId1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1.xml"/><Relationship Id="rId1" Type="http://schemas.openxmlformats.org/officeDocument/2006/relationships/image" Target="../media/image20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2.xml"/><Relationship Id="rId1" Type="http://schemas.openxmlformats.org/officeDocument/2006/relationships/image" Target="../media/image21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3.xml"/><Relationship Id="rId1" Type="http://schemas.openxmlformats.org/officeDocument/2006/relationships/image" Target="../media/image2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5378"/>
            <a:ext cx="6134479" cy="1352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SDBPP+å®ä½"/>
                <a:cs typeface="VSDBPP+å®ä½"/>
              </a:rPr>
              <a:t>5.1 </a:t>
            </a:r>
            <a:r>
              <a:rPr sz="3600">
                <a:solidFill>
                  <a:srgbClr val="FFFFFF"/>
                </a:solidFill>
                <a:latin typeface="TCEPEA+å®ä½"/>
                <a:cs typeface="TCEPEA+å®ä½"/>
              </a:rPr>
              <a:t>适合你的才是最好的</a:t>
            </a:r>
            <a:endParaRPr sz="3600">
              <a:solidFill>
                <a:srgbClr val="FFFFFF"/>
              </a:solidFill>
              <a:latin typeface="TCEPEA+å®ä½"/>
              <a:cs typeface="TCEPEA+å®ä½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037234" y="870164"/>
            <a:ext cx="9292984" cy="17719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VMCICE+å®ä½"/>
                <a:cs typeface="VMCICE+å®ä½"/>
              </a:rPr>
              <a:t>自我省察：</a:t>
            </a:r>
            <a:r>
              <a:rPr sz="4800">
                <a:solidFill>
                  <a:srgbClr val="FFFFFF"/>
                </a:solidFill>
                <a:latin typeface="VMCICE+å®ä½"/>
                <a:cs typeface="VMCICE+å®ä½"/>
              </a:rPr>
              <a:t>判断自己的偏好</a:t>
            </a:r>
            <a:endParaRPr sz="4800">
              <a:solidFill>
                <a:srgbClr val="FFFFFF"/>
              </a:solidFill>
              <a:latin typeface="VMCICE+å®ä½"/>
              <a:cs typeface="VMCICE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25696" y="2513385"/>
            <a:ext cx="1828952" cy="2286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8931F"/>
                </a:solidFill>
                <a:latin typeface="EHEPUF+å®ä½"/>
                <a:cs typeface="EHEPUF+å®ä½"/>
              </a:rPr>
              <a:t>?</a:t>
            </a:r>
            <a:endParaRPr sz="7200">
              <a:solidFill>
                <a:srgbClr val="F8931F"/>
              </a:solidFill>
              <a:latin typeface="EHEPUF+å®ä½"/>
              <a:cs typeface="EHEPUF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6047" y="4229423"/>
            <a:ext cx="1066800" cy="12252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NHMWGE+å¾®è½¯é�»,Bold"/>
                <a:cs typeface="NHMWGE+å¾®è½¯é�»,Bold"/>
              </a:rPr>
              <a:t>非常</a:t>
            </a:r>
            <a:endParaRPr sz="2400" b="1">
              <a:solidFill>
                <a:srgbClr val="D3145A"/>
              </a:solidFill>
              <a:latin typeface="NHMWGE+å¾®è½¯é�»,Bold"/>
              <a:cs typeface="NHMWGE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NHMWGE+å¾®è½¯é�»,Bold"/>
                <a:cs typeface="NHMWGE+å¾®è½¯é�»,Bold"/>
              </a:rPr>
              <a:t>清晰</a:t>
            </a:r>
            <a:endParaRPr sz="2400" b="1">
              <a:solidFill>
                <a:srgbClr val="D3145A"/>
              </a:solidFill>
              <a:latin typeface="NHMWGE+å¾®è½¯é�»,Bold"/>
              <a:cs typeface="NHMWGE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18333" y="4229423"/>
            <a:ext cx="1066800" cy="12252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HMWGE+å¾®è½¯é�»,Bold"/>
                <a:cs typeface="NHMWGE+å¾®è½¯é�»,Bold"/>
              </a:rPr>
              <a:t>比较</a:t>
            </a:r>
            <a:endParaRPr sz="2400" b="1">
              <a:solidFill>
                <a:srgbClr val="0F9CC9"/>
              </a:solidFill>
              <a:latin typeface="NHMWGE+å¾®è½¯é�»,Bold"/>
              <a:cs typeface="NHMWGE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HMWGE+å¾®è½¯é�»,Bold"/>
                <a:cs typeface="NHMWGE+å¾®è½¯é�»,Bold"/>
              </a:rPr>
              <a:t>清晰</a:t>
            </a:r>
            <a:endParaRPr sz="2400" b="1">
              <a:solidFill>
                <a:srgbClr val="0F9CC9"/>
              </a:solidFill>
              <a:latin typeface="NHMWGE+å¾®è½¯é�»,Bold"/>
              <a:cs typeface="NHMWGE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90239" y="4227518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NHMWGE+å¾®è½¯é�»,Bold"/>
                <a:cs typeface="NHMWGE+å¾®è½¯é�»,Bold"/>
              </a:rPr>
              <a:t>轻微</a:t>
            </a:r>
            <a:endParaRPr sz="2400" b="1">
              <a:solidFill>
                <a:srgbClr val="61CA32"/>
              </a:solidFill>
              <a:latin typeface="NHMWGE+å¾®è½¯é�»,Bold"/>
              <a:cs typeface="NHMWGE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62144" y="4227518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NHMWGE+å¾®è½¯é�»,Bold"/>
                <a:cs typeface="NHMWGE+å¾®è½¯é�»,Bold"/>
              </a:rPr>
              <a:t>轻微</a:t>
            </a:r>
            <a:endParaRPr sz="2400" b="1">
              <a:solidFill>
                <a:srgbClr val="61CA32"/>
              </a:solidFill>
              <a:latin typeface="NHMWGE+å¾®è½¯é�»,Bold"/>
              <a:cs typeface="NHMWGE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34429" y="4229423"/>
            <a:ext cx="1066800" cy="12252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HMWGE+å¾®è½¯é�»,Bold"/>
                <a:cs typeface="NHMWGE+å¾®è½¯é�»,Bold"/>
              </a:rPr>
              <a:t>比较</a:t>
            </a:r>
            <a:endParaRPr sz="2400" b="1">
              <a:solidFill>
                <a:srgbClr val="0F9CC9"/>
              </a:solidFill>
              <a:latin typeface="NHMWGE+å¾®è½¯é�»,Bold"/>
              <a:cs typeface="NHMWGE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HMWGE+å¾®è½¯é�»,Bold"/>
                <a:cs typeface="NHMWGE+å¾®è½¯é�»,Bold"/>
              </a:rPr>
              <a:t>清晰</a:t>
            </a:r>
            <a:endParaRPr sz="2400" b="1">
              <a:solidFill>
                <a:srgbClr val="0F9CC9"/>
              </a:solidFill>
              <a:latin typeface="NHMWGE+å¾®è½¯é�»,Bold"/>
              <a:cs typeface="NHMWGE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06334" y="4229423"/>
            <a:ext cx="1066800" cy="12252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NHMWGE+å¾®è½¯é�»,Bold"/>
                <a:cs typeface="NHMWGE+å¾®è½¯é�»,Bold"/>
              </a:rPr>
              <a:t>非常</a:t>
            </a:r>
            <a:endParaRPr sz="2400" b="1">
              <a:solidFill>
                <a:srgbClr val="D3145A"/>
              </a:solidFill>
              <a:latin typeface="NHMWGE+å¾®è½¯é�»,Bold"/>
              <a:cs typeface="NHMWGE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NHMWGE+å¾®è½¯é�»,Bold"/>
                <a:cs typeface="NHMWGE+å¾®è½¯é�»,Bold"/>
              </a:rPr>
              <a:t>清晰</a:t>
            </a:r>
            <a:endParaRPr sz="2400" b="1">
              <a:solidFill>
                <a:srgbClr val="D3145A"/>
              </a:solidFill>
              <a:latin typeface="NHMWGE+å¾®è½¯é�»,Bold"/>
              <a:cs typeface="NHMWGE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2519" y="5539674"/>
            <a:ext cx="8068967" cy="1129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HMWGE+å¾®è½¯é�»,Bold"/>
                <a:cs typeface="NHMWGE+å¾®è½¯é�»,Bold"/>
              </a:rPr>
              <a:t>在</a:t>
            </a:r>
            <a:r>
              <a:rPr sz="3600" b="1">
                <a:solidFill>
                  <a:srgbClr val="FFFFFF"/>
                </a:solidFill>
                <a:latin typeface="NHMWGE+å¾®è½¯é�»,Bold"/>
                <a:cs typeface="NHMWGE+å¾®è½¯é�»,Bold"/>
              </a:rPr>
              <a:t>没有任何压力</a:t>
            </a:r>
            <a:r>
              <a:rPr sz="2400" b="1">
                <a:solidFill>
                  <a:srgbClr val="FFFFFF"/>
                </a:solidFill>
                <a:latin typeface="NHMWGE+å¾®è½¯é�»,Bold"/>
                <a:cs typeface="NHMWGE+å¾®è½¯é�»,Bold"/>
              </a:rPr>
              <a:t>的情况下，你更倾向哪一边？</a:t>
            </a:r>
            <a:endParaRPr sz="2400" b="1">
              <a:solidFill>
                <a:srgbClr val="FFFFFF"/>
              </a:solidFill>
              <a:latin typeface="NHMWGE+å¾®è½¯é�»,Bold"/>
              <a:cs typeface="NHMWGE+å¾®è½¯é�»,Bold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013155" y="865378"/>
            <a:ext cx="11221895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KJNOT+å®ä½"/>
                <a:cs typeface="VKJNOT+å®ä½"/>
              </a:rPr>
              <a:t>借助测验：你的测评结果是怎样的？</a:t>
            </a:r>
            <a:endParaRPr sz="4800">
              <a:solidFill>
                <a:srgbClr val="FFFFFF"/>
              </a:solidFill>
              <a:latin typeface="VKJNOT+å®ä½"/>
              <a:cs typeface="VKJNOT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3419" y="5678087"/>
            <a:ext cx="686916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RDEFE+å¾®è½¯é�»,Bold"/>
                <a:cs typeface="DRDEFE+å¾®è½¯é�»,Bold"/>
              </a:rPr>
              <a:t>偏好的分值代表的是清晰度，而</a:t>
            </a:r>
            <a:r>
              <a:rPr sz="2400" b="1" spc="112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D3145A"/>
                </a:solidFill>
                <a:latin typeface="DRDEFE+å¾®è½¯é�»,Bold"/>
                <a:cs typeface="DRDEFE+å¾®è½¯é�»,Bold"/>
              </a:rPr>
              <a:t>不是</a:t>
            </a:r>
            <a:r>
              <a:rPr sz="2400" b="1" spc="120">
                <a:solidFill>
                  <a:srgbClr val="D3145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DRDEFE+å¾®è½¯é�»,Bold"/>
                <a:cs typeface="DRDEFE+å¾®è½¯é�»,Bold"/>
              </a:rPr>
              <a:t>强度。</a:t>
            </a:r>
            <a:endParaRPr sz="2400" b="1">
              <a:solidFill>
                <a:srgbClr val="0F9CC9"/>
              </a:solidFill>
              <a:latin typeface="DRDEFE+å¾®è½¯é�»,Bold"/>
              <a:cs typeface="DRDEFE+å¾®è½¯é�»,Bold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276721" y="465835"/>
            <a:ext cx="51816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TGLKKC+å®ä½"/>
                <a:cs typeface="TGLKKC+å®ä½"/>
              </a:rPr>
              <a:t>探索自己的偏好</a:t>
            </a:r>
            <a:endParaRPr sz="4800">
              <a:solidFill>
                <a:srgbClr val="FFFFFF"/>
              </a:solidFill>
              <a:latin typeface="TGLKKC+å®ä½"/>
              <a:cs typeface="TGLKKC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1347470"/>
            <a:ext cx="5657041" cy="1225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自评结果和测评结果是否一致？</a:t>
            </a:r>
            <a:endParaRPr sz="2400" b="1">
              <a:solidFill>
                <a:srgbClr val="FFFFFF"/>
              </a:solidFill>
              <a:latin typeface="OVMHEB+å¾®è½¯é�»,Bold"/>
              <a:cs typeface="OVMHEB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如果不一致，是什么原因造成的？</a:t>
            </a:r>
            <a:endParaRPr sz="2400" b="1">
              <a:solidFill>
                <a:srgbClr val="FFFFFF"/>
              </a:solidFill>
              <a:latin typeface="OVMHEB+å¾®è½¯é�»,Bold"/>
              <a:cs typeface="OVMHEB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2798041"/>
            <a:ext cx="5964769" cy="2277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引起混淆的变量——</a:t>
            </a:r>
            <a:r>
              <a:rPr sz="36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环境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！</a:t>
            </a:r>
            <a:endParaRPr sz="2400" b="1">
              <a:solidFill>
                <a:srgbClr val="FFFFFF"/>
              </a:solidFill>
              <a:latin typeface="OVMHEB+å¾®è½¯é�»,Bold"/>
              <a:cs typeface="OVMHEB+å¾®è½¯é�»,Bold"/>
            </a:endParaRPr>
          </a:p>
          <a:p>
            <a:pPr marL="0" marR="0">
              <a:lnSpc>
                <a:spcPts val="432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区分</a:t>
            </a:r>
            <a:r>
              <a:rPr sz="2400" b="1" spc="10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真实的自己</a:t>
            </a:r>
            <a:r>
              <a:rPr sz="3600" b="1" spc="-17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和</a:t>
            </a:r>
            <a:r>
              <a:rPr sz="2400" b="1" spc="108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你希望</a:t>
            </a:r>
            <a:endParaRPr sz="3600" b="1">
              <a:solidFill>
                <a:srgbClr val="FFFFFF"/>
              </a:solidFill>
              <a:latin typeface="OVMHEB+å¾®è½¯é�»,Bold"/>
              <a:cs typeface="OVMHEB+å¾®è½¯é�»,Bold"/>
            </a:endParaRPr>
          </a:p>
          <a:p>
            <a:pPr marL="342900" marR="0">
              <a:lnSpc>
                <a:spcPts val="432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的自己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。</a:t>
            </a:r>
            <a:endParaRPr sz="2400" b="1">
              <a:solidFill>
                <a:srgbClr val="FFFFFF"/>
              </a:solidFill>
              <a:latin typeface="OVMHEB+å¾®è½¯é�»,Bold"/>
              <a:cs typeface="OVMHEB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4444215"/>
            <a:ext cx="5964769" cy="17769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区分</a:t>
            </a:r>
            <a:r>
              <a:rPr sz="2400" b="1" spc="10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天生的偏好</a:t>
            </a:r>
            <a:r>
              <a:rPr sz="3600" b="1" spc="-17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和</a:t>
            </a:r>
            <a:r>
              <a:rPr sz="2400" b="1" spc="108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后天练</a:t>
            </a:r>
            <a:endParaRPr sz="3600" b="1">
              <a:solidFill>
                <a:srgbClr val="FFFFFF"/>
              </a:solidFill>
              <a:latin typeface="OVMHEB+å¾®è½¯é�»,Bold"/>
              <a:cs typeface="OVMHEB+å¾®è½¯é�»,Bold"/>
            </a:endParaRPr>
          </a:p>
          <a:p>
            <a:pPr marL="342900" marR="0">
              <a:lnSpc>
                <a:spcPts val="432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就的技能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。</a:t>
            </a:r>
            <a:endParaRPr sz="2400" b="1">
              <a:solidFill>
                <a:srgbClr val="FFFFFF"/>
              </a:solidFill>
              <a:latin typeface="OVMHEB+å¾®è½¯é�»,Bold"/>
              <a:cs typeface="OVMHEB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5541825"/>
            <a:ext cx="6178587" cy="11034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哪一种偏好符合你，是由</a:t>
            </a:r>
            <a:r>
              <a:rPr sz="36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你自己</a:t>
            </a: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来</a:t>
            </a:r>
            <a:endParaRPr sz="2400" b="1">
              <a:solidFill>
                <a:srgbClr val="FFFFFF"/>
              </a:solidFill>
              <a:latin typeface="OVMHEB+å¾®è½¯é�»,Bold"/>
              <a:cs typeface="OVMHEB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2868" y="6103892"/>
            <a:ext cx="2592628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VMHEB+å¾®è½¯é�»,Bold"/>
                <a:cs typeface="OVMHEB+å¾®è½¯é�»,Bold"/>
              </a:rPr>
              <a:t>做最后判断的。</a:t>
            </a:r>
            <a:endParaRPr sz="2400" b="1">
              <a:solidFill>
                <a:srgbClr val="FFFFFF"/>
              </a:solidFill>
              <a:latin typeface="OVMHEB+å¾®è½¯é�»,Bold"/>
              <a:cs typeface="OVMHEB+å¾®è½¯é�»,Bold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2316733" y="865378"/>
            <a:ext cx="6097828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JJWEBS+å®ä½"/>
                <a:cs typeface="JJWEBS+å®ä½"/>
              </a:rPr>
              <a:t>2. </a:t>
            </a:r>
            <a:r>
              <a:rPr sz="4800">
                <a:solidFill>
                  <a:srgbClr val="FFFFFF"/>
                </a:solidFill>
                <a:latin typeface="ATUIFO+å®ä½"/>
                <a:cs typeface="ATUIFO+å®ä½"/>
              </a:rPr>
              <a:t>接受和处理信息</a:t>
            </a:r>
            <a:endParaRPr sz="4800">
              <a:solidFill>
                <a:srgbClr val="FFFFFF"/>
              </a:solidFill>
              <a:latin typeface="ATUIFO+å®ä½"/>
              <a:cs typeface="ATUIFO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13050" y="4042917"/>
            <a:ext cx="1374647" cy="79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5"/>
              </a:lnSpc>
              <a:spcBef>
                <a:spcPct val="0"/>
              </a:spcBef>
              <a:spcAft>
                <a:spcPct val="0"/>
              </a:spcAft>
            </a:pPr>
            <a:r>
              <a:rPr sz="2400" spc="11">
                <a:solidFill>
                  <a:srgbClr val="D3145A"/>
                </a:solidFill>
                <a:latin typeface="RQGCGF+åææ¥·ä½"/>
                <a:cs typeface="RQGCGF+åææ¥·ä½"/>
              </a:rPr>
              <a:t>感觉型</a:t>
            </a:r>
            <a:endParaRPr sz="2400" spc="11">
              <a:solidFill>
                <a:srgbClr val="D3145A"/>
              </a:solidFill>
              <a:latin typeface="RQGCGF+åææ¥·ä½"/>
              <a:cs typeface="RQGCGF+åææ¥·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48682" y="4042917"/>
            <a:ext cx="1374647" cy="79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5"/>
              </a:lnSpc>
              <a:spcBef>
                <a:spcPct val="0"/>
              </a:spcBef>
              <a:spcAft>
                <a:spcPct val="0"/>
              </a:spcAft>
            </a:pPr>
            <a:r>
              <a:rPr sz="2400" spc="11">
                <a:solidFill>
                  <a:srgbClr val="D3145A"/>
                </a:solidFill>
                <a:latin typeface="RQGCGF+åææ¥·ä½"/>
                <a:cs typeface="RQGCGF+åææ¥·ä½"/>
              </a:rPr>
              <a:t>直觉型</a:t>
            </a:r>
            <a:endParaRPr sz="2400" spc="11">
              <a:solidFill>
                <a:srgbClr val="D3145A"/>
              </a:solidFill>
              <a:latin typeface="RQGCGF+åææ¥·ä½"/>
              <a:cs typeface="RQGCGF+åææ¥·ä½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79729" y="700524"/>
            <a:ext cx="6541462" cy="1961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61CA32"/>
                </a:solidFill>
                <a:latin typeface="DAOFLU+å®ä½"/>
                <a:cs typeface="DAOFLU+å®ä½"/>
              </a:rPr>
              <a:t>S</a:t>
            </a:r>
            <a:endParaRPr sz="4800">
              <a:solidFill>
                <a:srgbClr val="61CA32"/>
              </a:solidFill>
              <a:latin typeface="DAOFLU+å®ä½"/>
              <a:cs typeface="DAOFLU+å®ä½"/>
            </a:endParaRPr>
          </a:p>
          <a:p>
            <a:pPr marL="0" marR="0">
              <a:lnSpc>
                <a:spcPts val="3600"/>
              </a:lnSpc>
              <a:spcBef>
                <a:spcPts val="915"/>
              </a:spcBef>
              <a:spcAft>
                <a:spcPct val="0"/>
              </a:spcAft>
            </a:pPr>
            <a:r>
              <a:rPr sz="3600">
                <a:solidFill>
                  <a:srgbClr val="61CA32"/>
                </a:solidFill>
                <a:latin typeface="SDJFDC+å®ä½"/>
                <a:cs typeface="SDJFDC+å®ä½"/>
              </a:rPr>
              <a:t>感觉型的人</a:t>
            </a:r>
            <a:r>
              <a:rPr sz="3600" spc="7888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SDJFDC+å®ä½"/>
                <a:cs typeface="SDJFDC+å®ä½"/>
              </a:rPr>
              <a:t>直觉型的人</a:t>
            </a:r>
            <a:endParaRPr sz="3600">
              <a:solidFill>
                <a:srgbClr val="0F9CC9"/>
              </a:solidFill>
              <a:latin typeface="SDJFDC+å®ä½"/>
              <a:cs typeface="SDJFDC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81958" y="700524"/>
            <a:ext cx="1219352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F9CC9"/>
                </a:solidFill>
                <a:latin typeface="DAOFLU+å®ä½"/>
                <a:cs typeface="DAOFLU+å®ä½"/>
              </a:rPr>
              <a:t>N</a:t>
            </a:r>
            <a:endParaRPr sz="4800">
              <a:solidFill>
                <a:srgbClr val="0F9CC9"/>
              </a:solidFill>
              <a:latin typeface="DAOFLU+å®ä½"/>
              <a:cs typeface="DAOFLU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9729" y="1950662"/>
            <a:ext cx="3508705" cy="1984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LGHENP+å¾®è½¯é�»,Bold"/>
                <a:cs typeface="LGHENP+å¾®è½¯é�»,Bold"/>
              </a:rPr>
              <a:t>关注事物的物理特征</a:t>
            </a:r>
            <a:endParaRPr sz="2400" b="1">
              <a:solidFill>
                <a:srgbClr val="61CA32"/>
              </a:solidFill>
              <a:latin typeface="LGHENP+å¾®è½¯é�»,Bold"/>
              <a:cs typeface="LGHENP+å¾®è½¯é�»,Bold"/>
            </a:endParaRPr>
          </a:p>
          <a:p>
            <a:pPr marL="0" marR="0">
              <a:lnSpc>
                <a:spcPts val="3170"/>
              </a:lnSpc>
              <a:spcBef>
                <a:spcPts val="1315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LGHENP+å¾®è½¯é�»,Bold"/>
                <a:cs typeface="LGHENP+å¾®è½¯é�»,Bold"/>
              </a:rPr>
              <a:t>喜欢具有实际意义的新</a:t>
            </a:r>
            <a:endParaRPr sz="2400" b="1">
              <a:solidFill>
                <a:srgbClr val="61CA32"/>
              </a:solidFill>
              <a:latin typeface="LGHENP+å¾®è½¯é�»,Bold"/>
              <a:cs typeface="LGHENP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LGHENP+å¾®è½¯é�»,Bold"/>
                <a:cs typeface="LGHENP+å¾®è½¯é�»,Bold"/>
              </a:rPr>
              <a:t>主意</a:t>
            </a:r>
            <a:endParaRPr sz="2400" b="1">
              <a:solidFill>
                <a:srgbClr val="61CA32"/>
              </a:solidFill>
              <a:latin typeface="LGHENP+å¾®è½¯é�»,Bold"/>
              <a:cs typeface="LGHENP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87038" y="1950662"/>
            <a:ext cx="3200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LGHENP+å¾®è½¯é�»,Bold"/>
                <a:cs typeface="LGHENP+å¾®è½¯é�»,Bold"/>
              </a:rPr>
              <a:t>关注抽象内涵和联系</a:t>
            </a:r>
            <a:endParaRPr sz="2400" b="1">
              <a:solidFill>
                <a:srgbClr val="0F9CC9"/>
              </a:solidFill>
              <a:latin typeface="LGHENP+å¾®è½¯é�»,Bold"/>
              <a:cs typeface="LGHENP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87038" y="2590420"/>
            <a:ext cx="4210446" cy="1225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LGHENP+å¾®è½¯é�»,Bold"/>
                <a:cs typeface="LGHENP+å¾®è½¯é�»,Bold"/>
              </a:rPr>
              <a:t>喜欢新主意和新概念只是处</a:t>
            </a:r>
            <a:endParaRPr sz="2400" b="1">
              <a:solidFill>
                <a:srgbClr val="0F9CC9"/>
              </a:solidFill>
              <a:latin typeface="LGHENP+å¾®è½¯é�»,Bold"/>
              <a:cs typeface="LGHENP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LGHENP+å¾®è½¯é�»,Bold"/>
                <a:cs typeface="LGHENP+å¾®è½¯é�»,Bold"/>
              </a:rPr>
              <a:t>于自己的意愿</a:t>
            </a:r>
            <a:endParaRPr sz="2400" b="1">
              <a:solidFill>
                <a:srgbClr val="0F9CC9"/>
              </a:solidFill>
              <a:latin typeface="LGHENP+å¾®è½¯é�»,Bold"/>
              <a:cs typeface="LGHENP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9729" y="3596963"/>
            <a:ext cx="812464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LGHENP+å¾®è½¯é�»,Bold"/>
                <a:cs typeface="LGHENP+å¾®è½¯é�»,Bold"/>
              </a:rPr>
              <a:t>喜欢运用和琢磨已有的</a:t>
            </a:r>
            <a:r>
              <a:rPr sz="2400" b="1" spc="2229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LGHENP+å¾®è½¯é�»,Bold"/>
                <a:cs typeface="LGHENP+å¾®è½¯é�»,Bold"/>
              </a:rPr>
              <a:t>喜欢学习新技能，掌握后就</a:t>
            </a:r>
            <a:endParaRPr sz="2400" b="1">
              <a:solidFill>
                <a:srgbClr val="0F9CC9"/>
              </a:solidFill>
              <a:latin typeface="LGHENP+å¾®è½¯é�»,Bold"/>
              <a:cs typeface="LGHENP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9729" y="3962400"/>
            <a:ext cx="106740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LGHENP+å¾®è½¯é�»,Bold"/>
                <a:cs typeface="LGHENP+å¾®è½¯é�»,Bold"/>
              </a:rPr>
              <a:t>技能</a:t>
            </a:r>
            <a:endParaRPr sz="2400" b="1">
              <a:solidFill>
                <a:srgbClr val="61CA32"/>
              </a:solidFill>
              <a:latin typeface="LGHENP+å¾®è½¯é�»,Bold"/>
              <a:cs typeface="LGHENP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87038" y="3962400"/>
            <a:ext cx="167761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LGHENP+å¾®è½¯é�»,Bold"/>
                <a:cs typeface="LGHENP+å¾®è½¯é�»,Bold"/>
              </a:rPr>
              <a:t>容易厌倦</a:t>
            </a:r>
            <a:endParaRPr sz="2400" b="1">
              <a:solidFill>
                <a:srgbClr val="0F9CC9"/>
              </a:solidFill>
              <a:latin typeface="LGHENP+å¾®è½¯é�»,Bold"/>
              <a:cs typeface="LGHENP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9729" y="4420177"/>
            <a:ext cx="3200400" cy="17739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LGHENP+å¾®è½¯é�»,Bold"/>
                <a:cs typeface="LGHENP+å¾®è½¯é�»,Bold"/>
              </a:rPr>
              <a:t>留心特殊的和具体的</a:t>
            </a:r>
            <a:endParaRPr sz="2400" b="1">
              <a:solidFill>
                <a:srgbClr val="61CA32"/>
              </a:solidFill>
              <a:latin typeface="LGHENP+å¾®è½¯é�»,Bold"/>
              <a:cs typeface="LGHENP+å¾®è½¯é�»,Bold"/>
            </a:endParaRPr>
          </a:p>
          <a:p>
            <a:pPr marL="0" marR="0">
              <a:lnSpc>
                <a:spcPts val="3165"/>
              </a:lnSpc>
              <a:spcBef>
                <a:spcPts val="43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LGHENP+å¾®è½¯é�»,Bold"/>
                <a:cs typeface="LGHENP+å¾®è½¯é�»,Bold"/>
              </a:rPr>
              <a:t>循序渐进的给出信息</a:t>
            </a:r>
            <a:endParaRPr sz="2400" b="1">
              <a:solidFill>
                <a:srgbClr val="61CA32"/>
              </a:solidFill>
              <a:latin typeface="LGHENP+å¾®è½¯é�»,Bold"/>
              <a:cs typeface="LGHENP+å¾®è½¯é�»,Bold"/>
            </a:endParaRPr>
          </a:p>
          <a:p>
            <a:pPr marL="0" marR="0">
              <a:lnSpc>
                <a:spcPts val="3170"/>
              </a:lnSpc>
              <a:spcBef>
                <a:spcPts val="43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LGHENP+å¾®è½¯é�»,Bold"/>
                <a:cs typeface="LGHENP+å¾®è½¯é�»,Bold"/>
              </a:rPr>
              <a:t>着眼现在</a:t>
            </a:r>
            <a:endParaRPr sz="2400" b="1">
              <a:solidFill>
                <a:srgbClr val="61CA32"/>
              </a:solidFill>
              <a:latin typeface="LGHENP+å¾®è½¯é�»,Bold"/>
              <a:cs typeface="LGHENP+å¾®è½¯é�»,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87038" y="4420177"/>
            <a:ext cx="2895600" cy="17739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LGHENP+å¾®è½¯é�»,Bold"/>
                <a:cs typeface="LGHENP+å¾®è½¯é�»,Bold"/>
              </a:rPr>
              <a:t>着眼宏观规律</a:t>
            </a:r>
            <a:endParaRPr sz="2400" b="1">
              <a:solidFill>
                <a:srgbClr val="0F9CC9"/>
              </a:solidFill>
              <a:latin typeface="LGHENP+å¾®è½¯é�»,Bold"/>
              <a:cs typeface="LGHENP+å¾®è½¯é�»,Bold"/>
            </a:endParaRPr>
          </a:p>
          <a:p>
            <a:pPr marL="0" marR="0">
              <a:lnSpc>
                <a:spcPts val="3165"/>
              </a:lnSpc>
              <a:spcBef>
                <a:spcPts val="43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LGHENP+å¾®è½¯é�»,Bold"/>
                <a:cs typeface="LGHENP+å¾®è½¯é�»,Bold"/>
              </a:rPr>
              <a:t>跳跃式的给出信息</a:t>
            </a:r>
            <a:endParaRPr sz="2400" b="1">
              <a:solidFill>
                <a:srgbClr val="0F9CC9"/>
              </a:solidFill>
              <a:latin typeface="LGHENP+å¾®è½¯é�»,Bold"/>
              <a:cs typeface="LGHENP+å¾®è½¯é�»,Bold"/>
            </a:endParaRPr>
          </a:p>
          <a:p>
            <a:pPr marL="0" marR="0">
              <a:lnSpc>
                <a:spcPts val="3170"/>
              </a:lnSpc>
              <a:spcBef>
                <a:spcPts val="43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LGHENP+å¾®è½¯é�»,Bold"/>
                <a:cs typeface="LGHENP+å¾®è½¯é�»,Bold"/>
              </a:rPr>
              <a:t>着眼未来</a:t>
            </a:r>
            <a:endParaRPr sz="2400" b="1">
              <a:solidFill>
                <a:srgbClr val="0F9CC9"/>
              </a:solidFill>
              <a:latin typeface="LGHENP+å¾®è½¯é�»,Bold"/>
              <a:cs typeface="LGHENP+å¾®è½¯é�»,Bold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145915" y="865378"/>
            <a:ext cx="4267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DLHJBN+å®ä½"/>
                <a:cs typeface="DLHJBN+å®ä½"/>
              </a:rPr>
              <a:t>3. </a:t>
            </a:r>
            <a:r>
              <a:rPr sz="4800">
                <a:solidFill>
                  <a:srgbClr val="FFFFFF"/>
                </a:solidFill>
                <a:latin typeface="MPPCBH+å®ä½"/>
                <a:cs typeface="MPPCBH+å®ä½"/>
              </a:rPr>
              <a:t>决策方式</a:t>
            </a:r>
            <a:endParaRPr sz="4800">
              <a:solidFill>
                <a:srgbClr val="FFFFFF"/>
              </a:solidFill>
              <a:latin typeface="MPPCBH+å®ä½"/>
              <a:cs typeface="MPPCBH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56001" y="3639566"/>
            <a:ext cx="1372514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JSWDHW+å¾®è½¯é�»,Bold"/>
                <a:cs typeface="JSWDHW+å¾®è½¯é�»,Bold"/>
              </a:rPr>
              <a:t>思考型</a:t>
            </a:r>
            <a:endParaRPr sz="2400" b="1">
              <a:solidFill>
                <a:srgbClr val="D3145A"/>
              </a:solidFill>
              <a:latin typeface="JSWDHW+å¾®è½¯é�»,Bold"/>
              <a:cs typeface="JSWDHW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51934" y="3639566"/>
            <a:ext cx="1372514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JSWDHW+å¾®è½¯é�»,Bold"/>
                <a:cs typeface="JSWDHW+å¾®è½¯é�»,Bold"/>
              </a:rPr>
              <a:t>情感型</a:t>
            </a:r>
            <a:endParaRPr sz="2400" b="1">
              <a:solidFill>
                <a:srgbClr val="D3145A"/>
              </a:solidFill>
              <a:latin typeface="JSWDHW+å¾®è½¯é�»,Bold"/>
              <a:cs typeface="JSWDHW+å¾®è½¯é�»,Bold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45617" y="1058290"/>
            <a:ext cx="6702263" cy="19612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61CA32"/>
                </a:solidFill>
                <a:latin typeface="BGQTHW+å®ä½"/>
                <a:cs typeface="BGQTHW+å®ä½"/>
              </a:rPr>
              <a:t>T</a:t>
            </a:r>
            <a:endParaRPr sz="4800">
              <a:solidFill>
                <a:srgbClr val="61CA32"/>
              </a:solidFill>
              <a:latin typeface="BGQTHW+å®ä½"/>
              <a:cs typeface="BGQTHW+å®ä½"/>
            </a:endParaRPr>
          </a:p>
          <a:p>
            <a:pPr marL="0" marR="0">
              <a:lnSpc>
                <a:spcPts val="3600"/>
              </a:lnSpc>
              <a:spcBef>
                <a:spcPts val="910"/>
              </a:spcBef>
              <a:spcAft>
                <a:spcPct val="0"/>
              </a:spcAft>
            </a:pPr>
            <a:r>
              <a:rPr sz="3600">
                <a:solidFill>
                  <a:srgbClr val="61CA32"/>
                </a:solidFill>
                <a:latin typeface="CKLSRD+å®ä½"/>
                <a:cs typeface="CKLSRD+å®ä½"/>
              </a:rPr>
              <a:t>思维型的人</a:t>
            </a:r>
            <a:r>
              <a:rPr sz="3600" spc="8990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CKLSRD+å®ä½"/>
                <a:cs typeface="CKLSRD+å®ä½"/>
              </a:rPr>
              <a:t>情感型的人</a:t>
            </a:r>
            <a:endParaRPr sz="3600">
              <a:solidFill>
                <a:srgbClr val="0F9CC9"/>
              </a:solidFill>
              <a:latin typeface="CKLSRD+å®ä½"/>
              <a:cs typeface="CKLSRD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87672" y="1058290"/>
            <a:ext cx="1219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F9CC9"/>
                </a:solidFill>
                <a:latin typeface="BGQTHW+å®ä½"/>
                <a:cs typeface="BGQTHW+å®ä½"/>
              </a:rPr>
              <a:t>F</a:t>
            </a:r>
            <a:endParaRPr sz="4800">
              <a:solidFill>
                <a:srgbClr val="0F9CC9"/>
              </a:solidFill>
              <a:latin typeface="BGQTHW+å®ä½"/>
              <a:cs typeface="BGQTHW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5617" y="2312359"/>
            <a:ext cx="2162556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61CA32"/>
                </a:solidFill>
                <a:latin typeface="RIITLL+å¾®è½¯é�»,Bold"/>
                <a:cs typeface="RIITLL+å¾®è½¯é�»,Bold"/>
              </a:rPr>
              <a:t>客观地分析问题</a:t>
            </a:r>
            <a:endParaRPr sz="2000" b="1">
              <a:solidFill>
                <a:srgbClr val="61CA32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97197" y="2312359"/>
            <a:ext cx="3512211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关心行动给他人带来的影响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5617" y="2708853"/>
            <a:ext cx="7887454" cy="1021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61CA32"/>
                </a:solidFill>
                <a:latin typeface="RIITLL+å¾®è½¯é�»,Bold"/>
                <a:cs typeface="RIITLL+å¾®è½¯é�»,Bold"/>
              </a:rPr>
              <a:t>崇尚逻辑和公平，有统一标准</a:t>
            </a:r>
            <a:r>
              <a:rPr sz="2000" b="1" spc="1426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注重感情和和睦，看到规则的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  <a:p>
            <a:pPr marL="3551555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例外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5617" y="3409893"/>
            <a:ext cx="2417064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61CA32"/>
                </a:solidFill>
                <a:latin typeface="RIITLL+å¾®è½¯é�»,Bold"/>
                <a:cs typeface="RIITLL+å¾®è½¯é�»,Bold"/>
              </a:rPr>
              <a:t>有吹毛求疵的倾向</a:t>
            </a:r>
            <a:endParaRPr sz="2000" b="1">
              <a:solidFill>
                <a:srgbClr val="61CA32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97197" y="3409893"/>
            <a:ext cx="3804895" cy="1021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自然地让别人快乐，易于理解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别人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5617" y="4111314"/>
            <a:ext cx="7887454" cy="1021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61CA32"/>
                </a:solidFill>
                <a:latin typeface="RIITLL+å¾®è½¯é�»,Bold"/>
                <a:cs typeface="RIITLL+å¾®è½¯é�»,Bold"/>
              </a:rPr>
              <a:t>可能被视为无情、麻木、漠不</a:t>
            </a:r>
            <a:r>
              <a:rPr sz="2000" b="1" spc="1426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可能被视为感情化、无逻辑、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61CA32"/>
                </a:solidFill>
                <a:latin typeface="RIITLL+å¾®è½¯é�»,Bold"/>
                <a:cs typeface="RIITLL+å¾®è½¯é�»,Bold"/>
              </a:rPr>
              <a:t>关心</a:t>
            </a:r>
            <a:r>
              <a:rPr sz="2000" b="1" spc="23457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脆弱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5617" y="4812354"/>
            <a:ext cx="7887454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61CA32"/>
                </a:solidFill>
                <a:latin typeface="RIITLL+å¾®è½¯é�»,Bold"/>
                <a:cs typeface="RIITLL+å¾®è½¯é�»,Bold"/>
              </a:rPr>
              <a:t>认为只有符合逻辑的感情才是</a:t>
            </a:r>
            <a:r>
              <a:rPr sz="2000" b="1" spc="1426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认为所有感情都是正确的，无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5617" y="5116832"/>
            <a:ext cx="1145438" cy="7173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5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61CA32"/>
                </a:solidFill>
                <a:latin typeface="RIITLL+å¾®è½¯é�»,Bold"/>
                <a:cs typeface="RIITLL+å¾®è½¯é�»,Bold"/>
              </a:rPr>
              <a:t>正确的</a:t>
            </a:r>
            <a:endParaRPr sz="2000" b="1">
              <a:solidFill>
                <a:srgbClr val="61CA32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97197" y="5116832"/>
            <a:ext cx="1909876" cy="7173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5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论有意义与否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5617" y="5513673"/>
            <a:ext cx="1653540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61CA32"/>
                </a:solidFill>
                <a:latin typeface="RIITLL+å¾®è½¯é�»,Bold"/>
                <a:cs typeface="RIITLL+å¾®è½¯é�»,Bold"/>
              </a:rPr>
              <a:t>直率、严厉</a:t>
            </a:r>
            <a:endParaRPr sz="2000" b="1">
              <a:solidFill>
                <a:srgbClr val="61CA32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97197" y="5513673"/>
            <a:ext cx="2162555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不伤害他人感情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5617" y="5965674"/>
            <a:ext cx="2930346" cy="7173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5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61CA32"/>
                </a:solidFill>
                <a:latin typeface="RIITLL+å¾®è½¯é�»,Bold"/>
                <a:cs typeface="RIITLL+å¾®è½¯é�»,Bold"/>
              </a:rPr>
              <a:t>受获得成就欲望的驱使</a:t>
            </a:r>
            <a:endParaRPr sz="2000" b="1">
              <a:solidFill>
                <a:srgbClr val="61CA32"/>
              </a:solidFill>
              <a:latin typeface="RIITLL+å¾®è½¯é�»,Bold"/>
              <a:cs typeface="RIITLL+å¾®è½¯é�»,Bold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97197" y="5965674"/>
            <a:ext cx="2930346" cy="7173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5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RIITLL+å¾®è½¯é�»,Bold"/>
                <a:cs typeface="RIITLL+å¾®è½¯é�»,Bold"/>
              </a:rPr>
              <a:t>受到被他人理解的驱使</a:t>
            </a:r>
            <a:endParaRPr sz="2000" b="1">
              <a:solidFill>
                <a:srgbClr val="0F9CC9"/>
              </a:solidFill>
              <a:latin typeface="RIITLL+å¾®è½¯é�»,Bold"/>
              <a:cs typeface="RIITLL+å¾®è½¯é�»,Bold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145915" y="842517"/>
            <a:ext cx="4267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RKPCHN+å®ä½"/>
                <a:cs typeface="RKPCHN+å®ä½"/>
              </a:rPr>
              <a:t>4. </a:t>
            </a:r>
            <a:r>
              <a:rPr sz="4800">
                <a:solidFill>
                  <a:srgbClr val="FFFFFF"/>
                </a:solidFill>
                <a:latin typeface="HCEIHB+å®ä½"/>
                <a:cs typeface="HCEIHB+å®ä½"/>
              </a:rPr>
              <a:t>生活风格</a:t>
            </a:r>
            <a:endParaRPr sz="4800">
              <a:solidFill>
                <a:srgbClr val="FFFFFF"/>
              </a:solidFill>
              <a:latin typeface="HCEIHB+å®ä½"/>
              <a:cs typeface="HCEIHB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22854" y="3616197"/>
            <a:ext cx="1374648" cy="79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5"/>
              </a:lnSpc>
              <a:spcBef>
                <a:spcPct val="0"/>
              </a:spcBef>
              <a:spcAft>
                <a:spcPct val="0"/>
              </a:spcAft>
            </a:pPr>
            <a:r>
              <a:rPr sz="2400" spc="11">
                <a:solidFill>
                  <a:srgbClr val="D3145A"/>
                </a:solidFill>
                <a:latin typeface="SRJHCS+åææ¥·ä½"/>
                <a:cs typeface="SRJHCS+åææ¥·ä½"/>
              </a:rPr>
              <a:t>判断型</a:t>
            </a:r>
            <a:endParaRPr sz="2400" spc="11">
              <a:solidFill>
                <a:srgbClr val="D3145A"/>
              </a:solidFill>
              <a:latin typeface="SRJHCS+åææ¥·ä½"/>
              <a:cs typeface="SRJHCS+åææ¥·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01058" y="3616197"/>
            <a:ext cx="1374647" cy="79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5"/>
              </a:lnSpc>
              <a:spcBef>
                <a:spcPct val="0"/>
              </a:spcBef>
              <a:spcAft>
                <a:spcPct val="0"/>
              </a:spcAft>
            </a:pPr>
            <a:r>
              <a:rPr sz="2400" spc="11">
                <a:solidFill>
                  <a:srgbClr val="D3145A"/>
                </a:solidFill>
                <a:latin typeface="SRJHCS+åææ¥·ä½"/>
                <a:cs typeface="SRJHCS+åææ¥·ä½"/>
              </a:rPr>
              <a:t>知觉型</a:t>
            </a:r>
            <a:endParaRPr sz="2400" spc="11">
              <a:solidFill>
                <a:srgbClr val="D3145A"/>
              </a:solidFill>
              <a:latin typeface="SRJHCS+åææ¥·ä½"/>
              <a:cs typeface="SRJHCS+åææ¥·ä½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95325" y="886459"/>
            <a:ext cx="1219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D3145A"/>
                </a:solidFill>
                <a:latin typeface="SNLDPR+å®ä½"/>
                <a:cs typeface="SNLDPR+å®ä½"/>
              </a:rPr>
              <a:t>J</a:t>
            </a:r>
            <a:endParaRPr sz="4800">
              <a:solidFill>
                <a:srgbClr val="D3145A"/>
              </a:solidFill>
              <a:latin typeface="SNLDPR+å®ä½"/>
              <a:cs typeface="SNLDPR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05985" y="886459"/>
            <a:ext cx="1219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F9CC9"/>
                </a:solidFill>
                <a:latin typeface="SNLDPR+å®ä½"/>
                <a:cs typeface="SNLDPR+å®ä½"/>
              </a:rPr>
              <a:t>P</a:t>
            </a:r>
            <a:endParaRPr sz="4800">
              <a:solidFill>
                <a:srgbClr val="0F9CC9"/>
              </a:solidFill>
              <a:latin typeface="SNLDPR+å®ä½"/>
              <a:cs typeface="SNLDPR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325" y="1590191"/>
            <a:ext cx="2973323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D3145A"/>
                </a:solidFill>
                <a:latin typeface="DLBDNH+å®ä½"/>
                <a:cs typeface="DLBDNH+å®ä½"/>
              </a:rPr>
              <a:t>判断型的人</a:t>
            </a:r>
            <a:endParaRPr sz="3600">
              <a:solidFill>
                <a:srgbClr val="D3145A"/>
              </a:solidFill>
              <a:latin typeface="DLBDNH+å®ä½"/>
              <a:cs typeface="DLBDNH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05985" y="1590191"/>
            <a:ext cx="2973323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LBDNH+å®ä½"/>
                <a:cs typeface="DLBDNH+å®ä½"/>
              </a:rPr>
              <a:t>知觉型的人</a:t>
            </a:r>
            <a:endParaRPr sz="3600">
              <a:solidFill>
                <a:srgbClr val="0F9CC9"/>
              </a:solidFill>
              <a:latin typeface="DLBDNH+å®ä½"/>
              <a:cs typeface="DLBDNH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4047" y="2136336"/>
            <a:ext cx="3200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SRGKHI+å¾®è½¯é�»,Bold"/>
                <a:cs typeface="SRGKHI+å¾®è½¯é�»,Bold"/>
              </a:rPr>
              <a:t>做完决定后感到快乐</a:t>
            </a:r>
            <a:endParaRPr sz="2400" b="1">
              <a:solidFill>
                <a:srgbClr val="D3145A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1065" y="2136336"/>
            <a:ext cx="3200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SRGKHI+å¾®è½¯é�»,Bold"/>
                <a:cs typeface="SRGKHI+å¾®è½¯é�»,Bold"/>
              </a:rPr>
              <a:t>到最后一刻才做决定</a:t>
            </a:r>
            <a:endParaRPr sz="2400" b="1">
              <a:solidFill>
                <a:srgbClr val="0F9CC9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4047" y="2593536"/>
            <a:ext cx="860731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SRGKHI+å¾®è½¯é�»,Bold"/>
                <a:cs typeface="SRGKHI+å¾®è½¯é�»,Bold"/>
              </a:rPr>
              <a:t>具有“工作原则”：先工</a:t>
            </a:r>
            <a:r>
              <a:rPr sz="2400" b="1" spc="3134">
                <a:solidFill>
                  <a:srgbClr val="D3145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SRGKHI+å¾®è½¯é�»,Bold"/>
                <a:cs typeface="SRGKHI+å¾®è½¯é�»,Bold"/>
              </a:rPr>
              <a:t>具有“玩的原则”：先玩再</a:t>
            </a:r>
            <a:endParaRPr sz="2400" b="1">
              <a:solidFill>
                <a:srgbClr val="0F9CC9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4047" y="2958974"/>
            <a:ext cx="2590800" cy="1225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SRGKHI+å¾®è½¯é�»,Bold"/>
                <a:cs typeface="SRGKHI+å¾®è½¯é�»,Bold"/>
              </a:rPr>
              <a:t>作再玩</a:t>
            </a:r>
            <a:endParaRPr sz="2400" b="1">
              <a:solidFill>
                <a:srgbClr val="D3145A"/>
              </a:solidFill>
              <a:latin typeface="SRGKHI+å¾®è½¯é�»,Bold"/>
              <a:cs typeface="SRGKHI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SRGKHI+å¾®è½¯é�»,Bold"/>
                <a:cs typeface="SRGKHI+å¾®è½¯é�»,Bold"/>
              </a:rPr>
              <a:t>（有时间的话）</a:t>
            </a:r>
            <a:endParaRPr sz="2400" b="1">
              <a:solidFill>
                <a:srgbClr val="D3145A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1065" y="2958974"/>
            <a:ext cx="2590800" cy="1298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SRGKHI+å¾®è½¯é�»,Bold"/>
                <a:cs typeface="SRGKHI+å¾®è½¯é�»,Bold"/>
              </a:rPr>
              <a:t>工作</a:t>
            </a:r>
            <a:endParaRPr sz="2400" b="1">
              <a:solidFill>
                <a:srgbClr val="0F9CC9"/>
              </a:solidFill>
              <a:latin typeface="SRGKHI+å¾®è½¯é�»,Bold"/>
              <a:cs typeface="SRGKHI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SRGKHI+å¾®è½¯é�»,Bold"/>
                <a:cs typeface="SRGKHI+å¾®è½¯é�»,Bold"/>
              </a:rPr>
              <a:t>（有时间的话）</a:t>
            </a:r>
            <a:endParaRPr sz="2400" b="1">
              <a:solidFill>
                <a:srgbClr val="0F9CC9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4047" y="3855662"/>
            <a:ext cx="825679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SRGKHI+å¾®è½¯é�»,Bold"/>
                <a:cs typeface="SRGKHI+å¾®è½¯é�»,Bold"/>
              </a:rPr>
              <a:t>确定目标并按时完成任务</a:t>
            </a:r>
            <a:r>
              <a:rPr sz="2400" b="1" spc="3134">
                <a:solidFill>
                  <a:srgbClr val="D3145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SRGKHI+å¾®è½¯é�»,Bold"/>
                <a:cs typeface="SRGKHI+å¾®è½¯é�»,Bold"/>
              </a:rPr>
              <a:t>当有新的情况便改变目标</a:t>
            </a:r>
            <a:endParaRPr sz="2400" b="1">
              <a:solidFill>
                <a:srgbClr val="0F9CC9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4047" y="4313243"/>
            <a:ext cx="1676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SRGKHI+å¾®è½¯é�»,Bold"/>
                <a:cs typeface="SRGKHI+å¾®è½¯é�»,Bold"/>
              </a:rPr>
              <a:t>关心结果</a:t>
            </a:r>
            <a:endParaRPr sz="2400" b="1">
              <a:solidFill>
                <a:srgbClr val="D3145A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11065" y="4313243"/>
            <a:ext cx="1676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SRGKHI+å¾®è½¯é�»,Bold"/>
                <a:cs typeface="SRGKHI+å¾®è½¯é�»,Bold"/>
              </a:rPr>
              <a:t>关心过程</a:t>
            </a:r>
            <a:endParaRPr sz="2400" b="1">
              <a:solidFill>
                <a:srgbClr val="0F9CC9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4047" y="4770443"/>
            <a:ext cx="1371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SRGKHI+å¾®è½¯é�»,Bold"/>
                <a:cs typeface="SRGKHI+å¾®è½¯é�»,Bold"/>
              </a:rPr>
              <a:t>有计划</a:t>
            </a:r>
            <a:endParaRPr sz="2400" b="1">
              <a:solidFill>
                <a:srgbClr val="D3145A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11065" y="4770443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SRGKHI+å¾®è½¯é�»,Bold"/>
                <a:cs typeface="SRGKHI+å¾®è½¯é�»,Bold"/>
              </a:rPr>
              <a:t>随意</a:t>
            </a:r>
            <a:endParaRPr sz="2400" b="1">
              <a:solidFill>
                <a:srgbClr val="0F9CC9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4047" y="5227320"/>
            <a:ext cx="3508705" cy="13172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SRGKHI+å¾®è½¯é�»,Bold"/>
                <a:cs typeface="SRGKHI+å¾®è½¯é�»,Bold"/>
              </a:rPr>
              <a:t>通过完成任务获得满足</a:t>
            </a:r>
            <a:endParaRPr sz="2400" b="1">
              <a:solidFill>
                <a:srgbClr val="D3145A"/>
              </a:solidFill>
              <a:latin typeface="SRGKHI+å¾®è½¯é�»,Bold"/>
              <a:cs typeface="SRGKHI+å¾®è½¯é�»,Bold"/>
            </a:endParaRPr>
          </a:p>
          <a:p>
            <a:pPr marL="0" marR="0">
              <a:lnSpc>
                <a:spcPts val="3165"/>
              </a:lnSpc>
              <a:spcBef>
                <a:spcPts val="435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SRGKHI+å¾®è½¯é�»,Bold"/>
                <a:cs typeface="SRGKHI+å¾®è½¯é�»,Bold"/>
              </a:rPr>
              <a:t>有时间期限</a:t>
            </a:r>
            <a:endParaRPr sz="2400" b="1">
              <a:solidFill>
                <a:srgbClr val="D3145A"/>
              </a:solidFill>
              <a:latin typeface="SRGKHI+å¾®è½¯é�»,Bold"/>
              <a:cs typeface="SRGKHI+å¾®è½¯é�»,Bold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11065" y="5227320"/>
            <a:ext cx="4210446" cy="13172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SRGKHI+å¾®è½¯é�»,Bold"/>
                <a:cs typeface="SRGKHI+å¾®è½¯é�»,Bold"/>
              </a:rPr>
              <a:t>通过着手新事物而获得满足</a:t>
            </a:r>
            <a:endParaRPr sz="2400" b="1">
              <a:solidFill>
                <a:srgbClr val="0F9CC9"/>
              </a:solidFill>
              <a:latin typeface="SRGKHI+å¾®è½¯é�»,Bold"/>
              <a:cs typeface="SRGKHI+å¾®è½¯é�»,Bold"/>
            </a:endParaRPr>
          </a:p>
          <a:p>
            <a:pPr marL="0" marR="0">
              <a:lnSpc>
                <a:spcPts val="3165"/>
              </a:lnSpc>
              <a:spcBef>
                <a:spcPts val="43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SRGKHI+å¾®è½¯é�»,Bold"/>
                <a:cs typeface="SRGKHI+å¾®è½¯é�»,Bold"/>
              </a:rPr>
              <a:t>时间是活的</a:t>
            </a:r>
            <a:endParaRPr sz="2400" b="1">
              <a:solidFill>
                <a:srgbClr val="0F9CC9"/>
              </a:solidFill>
              <a:latin typeface="SRGKHI+å¾®è½¯é�»,Bold"/>
              <a:cs typeface="SRGKHI+å¾®è½¯é�»,Bold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563369" y="787653"/>
            <a:ext cx="6484911" cy="1330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WCBVJH+å®ä½"/>
                <a:cs typeface="WCBVJH+å®ä½"/>
              </a:rPr>
              <a:t>4</a:t>
            </a:r>
            <a:r>
              <a:rPr sz="3600">
                <a:solidFill>
                  <a:srgbClr val="FFFFFF"/>
                </a:solidFill>
                <a:latin typeface="MEFLFR+å®ä½"/>
                <a:cs typeface="MEFLFR+å®ä½"/>
              </a:rPr>
              <a:t>个纬度</a:t>
            </a:r>
            <a:r>
              <a:rPr sz="4800">
                <a:solidFill>
                  <a:srgbClr val="FFFFFF"/>
                </a:solidFill>
                <a:latin typeface="WCBVJH+å®ä½"/>
                <a:cs typeface="WCBVJH+å®ä½"/>
              </a:rPr>
              <a:t>8</a:t>
            </a:r>
            <a:r>
              <a:rPr sz="3600">
                <a:solidFill>
                  <a:srgbClr val="FFFFFF"/>
                </a:solidFill>
                <a:latin typeface="MEFLFR+å®ä½"/>
                <a:cs typeface="MEFLFR+å®ä½"/>
              </a:rPr>
              <a:t>个偏好可以组合出</a:t>
            </a:r>
            <a:endParaRPr sz="3600">
              <a:solidFill>
                <a:srgbClr val="FFFFFF"/>
              </a:solidFill>
              <a:latin typeface="MEFLFR+å®ä½"/>
              <a:cs typeface="MEFLFR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63369" y="1518912"/>
            <a:ext cx="8593346" cy="13225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WCBVJH+å®ä½"/>
                <a:cs typeface="WCBVJH+å®ä½"/>
              </a:rPr>
              <a:t>16</a:t>
            </a:r>
            <a:r>
              <a:rPr sz="3600">
                <a:solidFill>
                  <a:srgbClr val="FFFFFF"/>
                </a:solidFill>
                <a:latin typeface="MEFLFR+å®ä½"/>
                <a:cs typeface="MEFLFR+å®ä½"/>
              </a:rPr>
              <a:t>种人格类型，请问你是哪一类型？</a:t>
            </a:r>
            <a:endParaRPr sz="3600">
              <a:solidFill>
                <a:srgbClr val="FFFFFF"/>
              </a:solidFill>
              <a:latin typeface="MEFLFR+å®ä½"/>
              <a:cs typeface="MEFLFR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63369" y="2568195"/>
            <a:ext cx="7024354" cy="1957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HRISCA+å¾®è½¯é�»,Bold"/>
                <a:cs typeface="HRISCA+å¾®è½¯é�»,Bold"/>
              </a:rPr>
              <a:t>内向</a:t>
            </a:r>
            <a:r>
              <a:rPr sz="2400" b="1" spc="108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SWIRAI+å¾®è½¯é�»,Bold"/>
                <a:cs typeface="SWIRAI+å¾®è½¯é�»,Bold"/>
              </a:rPr>
              <a:t>I</a:t>
            </a:r>
            <a:r>
              <a:rPr sz="2400" b="1" spc="2293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61CA32"/>
                </a:solidFill>
                <a:latin typeface="HRISCA+å¾®è½¯é�»,Bold"/>
                <a:cs typeface="HRISCA+å¾®è½¯é�»,Bold"/>
              </a:rPr>
              <a:t>————————————</a:t>
            </a:r>
            <a:r>
              <a:rPr sz="2400" b="1" spc="507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D3145A"/>
                </a:solidFill>
                <a:latin typeface="HRISCA+å¾®è½¯é�»,Bold"/>
                <a:cs typeface="HRISCA+å¾®è½¯é�»,Bold"/>
              </a:rPr>
              <a:t>外向</a:t>
            </a:r>
            <a:r>
              <a:rPr sz="2400" b="1">
                <a:solidFill>
                  <a:srgbClr val="D3145A"/>
                </a:solidFill>
                <a:latin typeface="SWIRAI+å¾®è½¯é�»,Bold"/>
                <a:cs typeface="SWIRAI+å¾®è½¯é�»,Bold"/>
              </a:rPr>
              <a:t>E</a:t>
            </a:r>
            <a:endParaRPr sz="2400" b="1">
              <a:solidFill>
                <a:srgbClr val="D3145A"/>
              </a:solidFill>
              <a:latin typeface="SWIRAI+å¾®è½¯é�»,Bold"/>
              <a:cs typeface="SWIRAI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HRISCA+å¾®è½¯é�»,Bold"/>
                <a:cs typeface="HRISCA+å¾®è½¯é�»,Bold"/>
              </a:rPr>
              <a:t>感觉</a:t>
            </a:r>
            <a:r>
              <a:rPr sz="2400" b="1" spc="108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SWIRAI+å¾®è½¯é�»,Bold"/>
                <a:cs typeface="SWIRAI+å¾®è½¯é�»,Bold"/>
              </a:rPr>
              <a:t>S</a:t>
            </a:r>
            <a:r>
              <a:rPr sz="2400" b="1" spc="1642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61CA32"/>
                </a:solidFill>
                <a:latin typeface="HRISCA+å¾®è½¯é�»,Bold"/>
                <a:cs typeface="HRISCA+å¾®è½¯é�»,Bold"/>
              </a:rPr>
              <a:t>————————————</a:t>
            </a:r>
            <a:r>
              <a:rPr sz="2400" b="1" spc="375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D3145A"/>
                </a:solidFill>
                <a:latin typeface="HRISCA+å¾®è½¯é�»,Bold"/>
                <a:cs typeface="HRISCA+å¾®è½¯é�»,Bold"/>
              </a:rPr>
              <a:t>直觉</a:t>
            </a:r>
            <a:r>
              <a:rPr sz="2400" b="1">
                <a:solidFill>
                  <a:srgbClr val="D3145A"/>
                </a:solidFill>
                <a:latin typeface="SWIRAI+å¾®è½¯é�»,Bold"/>
                <a:cs typeface="SWIRAI+å¾®è½¯é�»,Bold"/>
              </a:rPr>
              <a:t>N</a:t>
            </a:r>
            <a:endParaRPr sz="2400" b="1">
              <a:solidFill>
                <a:srgbClr val="D3145A"/>
              </a:solidFill>
              <a:latin typeface="SWIRAI+å¾®è½¯é�»,Bold"/>
              <a:cs typeface="SWIRAI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HRISCA+å¾®è½¯é�»,Bold"/>
                <a:cs typeface="HRISCA+å¾®è½¯é�»,Bold"/>
              </a:rPr>
              <a:t>思考</a:t>
            </a:r>
            <a:r>
              <a:rPr sz="2400" b="1" spc="108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SWIRAI+å¾®è½¯é�»,Bold"/>
                <a:cs typeface="SWIRAI+å¾®è½¯é�»,Bold"/>
              </a:rPr>
              <a:t>T</a:t>
            </a:r>
            <a:r>
              <a:rPr sz="2400" b="1" spc="1597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61CA32"/>
                </a:solidFill>
                <a:latin typeface="HRISCA+å¾®è½¯é�»,Bold"/>
                <a:cs typeface="HRISCA+å¾®è½¯é�»,Bold"/>
              </a:rPr>
              <a:t>————————————</a:t>
            </a:r>
            <a:r>
              <a:rPr sz="2400" b="1" spc="507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D3145A"/>
                </a:solidFill>
                <a:latin typeface="HRISCA+å¾®è½¯é�»,Bold"/>
                <a:cs typeface="HRISCA+å¾®è½¯é�»,Bold"/>
              </a:rPr>
              <a:t>情感</a:t>
            </a:r>
            <a:r>
              <a:rPr sz="2400" b="1">
                <a:solidFill>
                  <a:srgbClr val="D3145A"/>
                </a:solidFill>
                <a:latin typeface="SWIRAI+å¾®è½¯é�»,Bold"/>
                <a:cs typeface="SWIRAI+å¾®è½¯é�»,Bold"/>
              </a:rPr>
              <a:t>F</a:t>
            </a:r>
            <a:endParaRPr sz="2400" b="1">
              <a:solidFill>
                <a:srgbClr val="D3145A"/>
              </a:solidFill>
              <a:latin typeface="SWIRAI+å¾®è½¯é�»,Bold"/>
              <a:cs typeface="SWIRAI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HRISCA+å¾®è½¯é�»,Bold"/>
                <a:cs typeface="HRISCA+å¾®è½¯é�»,Bold"/>
              </a:rPr>
              <a:t>判断</a:t>
            </a:r>
            <a:r>
              <a:rPr sz="2400" b="1" spc="108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SWIRAI+å¾®è½¯é�»,Bold"/>
                <a:cs typeface="SWIRAI+å¾®è½¯é�»,Bold"/>
              </a:rPr>
              <a:t>J</a:t>
            </a:r>
            <a:r>
              <a:rPr sz="2400" b="1" spc="196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61CA32"/>
                </a:solidFill>
                <a:latin typeface="HRISCA+å¾®è½¯é�»,Bold"/>
                <a:cs typeface="HRISCA+å¾®è½¯é�»,Bold"/>
              </a:rPr>
              <a:t>————————————</a:t>
            </a:r>
            <a:r>
              <a:rPr sz="2400" b="1" spc="507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D3145A"/>
                </a:solidFill>
                <a:latin typeface="HRISCA+å¾®è½¯é�»,Bold"/>
                <a:cs typeface="HRISCA+å¾®è½¯é�»,Bold"/>
              </a:rPr>
              <a:t>知觉</a:t>
            </a:r>
            <a:r>
              <a:rPr sz="2400" b="1">
                <a:solidFill>
                  <a:srgbClr val="D3145A"/>
                </a:solidFill>
                <a:latin typeface="SWIRAI+å¾®è½¯é�»,Bold"/>
                <a:cs typeface="SWIRAI+å¾®è½¯é�»,Bold"/>
              </a:rPr>
              <a:t>P</a:t>
            </a:r>
            <a:endParaRPr sz="2400" b="1">
              <a:solidFill>
                <a:srgbClr val="D3145A"/>
              </a:solidFill>
              <a:latin typeface="SWIRAI+å¾®è½¯é�»,Bold"/>
              <a:cs typeface="SWIRAI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60752" y="4413124"/>
            <a:ext cx="1206554" cy="2246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0795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ESFP</a:t>
            </a:r>
            <a:endParaRPr sz="2400" b="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42545" marR="0">
              <a:lnSpc>
                <a:spcPts val="3170"/>
              </a:lnSpc>
              <a:spcBef>
                <a:spcPts val="420"/>
              </a:spcBef>
              <a:spcAft>
                <a:spcPct val="0"/>
              </a:spcAft>
            </a:pPr>
            <a:r>
              <a:rPr sz="2400" b="1" spc="-25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ESFJ</a:t>
            </a:r>
            <a:endParaRPr sz="2400" b="1" spc="-25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0" marR="0">
              <a:lnSpc>
                <a:spcPts val="3170"/>
              </a:lnSpc>
              <a:spcBef>
                <a:spcPts val="415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ESTP</a:t>
            </a:r>
            <a:endParaRPr sz="2400" b="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39370" marR="0">
              <a:lnSpc>
                <a:spcPts val="3170"/>
              </a:lnSpc>
              <a:spcBef>
                <a:spcPts val="465"/>
              </a:spcBef>
              <a:spcAft>
                <a:spcPct val="0"/>
              </a:spcAft>
            </a:pPr>
            <a:r>
              <a:rPr sz="2400" b="1" spc="-43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ESTJ</a:t>
            </a:r>
            <a:endParaRPr sz="2400" b="1" spc="-43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24122" y="4413124"/>
            <a:ext cx="1134449" cy="2246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889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ISFP</a:t>
            </a:r>
            <a:endParaRPr sz="2400" b="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42545" marR="0">
              <a:lnSpc>
                <a:spcPts val="3170"/>
              </a:lnSpc>
              <a:spcBef>
                <a:spcPts val="420"/>
              </a:spcBef>
              <a:spcAft>
                <a:spcPct val="0"/>
              </a:spcAft>
            </a:pPr>
            <a:r>
              <a:rPr sz="2400" b="1" spc="-23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ISFJ</a:t>
            </a:r>
            <a:endParaRPr sz="2400" b="1" spc="-23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0" marR="0">
              <a:lnSpc>
                <a:spcPts val="3170"/>
              </a:lnSpc>
              <a:spcBef>
                <a:spcPts val="415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ISTP</a:t>
            </a:r>
            <a:endParaRPr sz="2400" b="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38100" marR="0">
              <a:lnSpc>
                <a:spcPts val="3170"/>
              </a:lnSpc>
              <a:spcBef>
                <a:spcPts val="465"/>
              </a:spcBef>
              <a:spcAft>
                <a:spcPct val="0"/>
              </a:spcAft>
            </a:pPr>
            <a:r>
              <a:rPr sz="2400" b="1" spc="-43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ISTJ</a:t>
            </a:r>
            <a:endParaRPr sz="2400" b="1" spc="-43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86528" y="4413124"/>
            <a:ext cx="1281787" cy="2246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889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ENFP</a:t>
            </a:r>
            <a:endParaRPr sz="2400" b="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42545" marR="0">
              <a:lnSpc>
                <a:spcPts val="3170"/>
              </a:lnSpc>
              <a:spcBef>
                <a:spcPts val="420"/>
              </a:spcBef>
              <a:spcAft>
                <a:spcPct val="0"/>
              </a:spcAft>
            </a:pPr>
            <a:r>
              <a:rPr sz="2400" b="1" spc="-21">
                <a:solidFill>
                  <a:srgbClr val="D3145A"/>
                </a:solidFill>
                <a:latin typeface="SWIRAI+å¾®è½¯é�»,Bold"/>
                <a:cs typeface="SWIRAI+å¾®è½¯é�»,Bold"/>
              </a:rPr>
              <a:t>ENFJ</a:t>
            </a:r>
            <a:endParaRPr sz="2400" b="1" spc="-21">
              <a:solidFill>
                <a:srgbClr val="D3145A"/>
              </a:solidFill>
              <a:latin typeface="SWIRAI+å¾®è½¯é�»,Bold"/>
              <a:cs typeface="SWIRAI+å¾®è½¯é�»,Bold"/>
            </a:endParaRPr>
          </a:p>
          <a:p>
            <a:pPr marL="0" marR="0">
              <a:lnSpc>
                <a:spcPts val="3170"/>
              </a:lnSpc>
              <a:spcBef>
                <a:spcPts val="415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ENTP</a:t>
            </a:r>
            <a:endParaRPr sz="2400" b="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38100" marR="0">
              <a:lnSpc>
                <a:spcPts val="3170"/>
              </a:lnSpc>
              <a:spcBef>
                <a:spcPts val="465"/>
              </a:spcBef>
              <a:spcAft>
                <a:spcPct val="0"/>
              </a:spcAft>
            </a:pPr>
            <a:r>
              <a:rPr sz="2400" b="1" spc="-4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ENTJ</a:t>
            </a:r>
            <a:endParaRPr sz="2400" b="1" spc="-4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47357" y="4413124"/>
            <a:ext cx="1209682" cy="2246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0795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INFP</a:t>
            </a:r>
            <a:endParaRPr sz="2400" b="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42545" marR="0">
              <a:lnSpc>
                <a:spcPts val="3170"/>
              </a:lnSpc>
              <a:spcBef>
                <a:spcPts val="420"/>
              </a:spcBef>
              <a:spcAft>
                <a:spcPct val="0"/>
              </a:spcAft>
            </a:pPr>
            <a:r>
              <a:rPr sz="2400" b="1" spc="-2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INFJ</a:t>
            </a:r>
            <a:endParaRPr sz="2400" b="1" spc="-2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0" marR="0">
              <a:lnSpc>
                <a:spcPts val="3170"/>
              </a:lnSpc>
              <a:spcBef>
                <a:spcPts val="415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INTP</a:t>
            </a:r>
            <a:endParaRPr sz="2400" b="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  <a:p>
            <a:pPr marL="39370" marR="0">
              <a:lnSpc>
                <a:spcPts val="3170"/>
              </a:lnSpc>
              <a:spcBef>
                <a:spcPts val="465"/>
              </a:spcBef>
              <a:spcAft>
                <a:spcPct val="0"/>
              </a:spcAft>
            </a:pPr>
            <a:r>
              <a:rPr sz="2400" b="1" spc="-41">
                <a:solidFill>
                  <a:srgbClr val="61CA32"/>
                </a:solidFill>
                <a:latin typeface="SWIRAI+å¾®è½¯é�»,Bold"/>
                <a:cs typeface="SWIRAI+å¾®è½¯é�»,Bold"/>
              </a:rPr>
              <a:t>INTJ</a:t>
            </a:r>
            <a:endParaRPr sz="2400" b="1" spc="-41">
              <a:solidFill>
                <a:srgbClr val="61CA32"/>
              </a:solidFill>
              <a:latin typeface="SWIRAI+å¾®è½¯é�»,Bold"/>
              <a:cs typeface="SWIRAI+å¾®è½¯é�»,Bold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29568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GINRAN+å®ä½"/>
                <a:cs typeface="GINRAN+å®ä½"/>
              </a:rPr>
              <a:t>5.1 </a:t>
            </a:r>
            <a:r>
              <a:rPr sz="3600">
                <a:solidFill>
                  <a:srgbClr val="FFFFFF"/>
                </a:solidFill>
                <a:latin typeface="UJMKFN+å®ä½"/>
                <a:cs typeface="UJMKFN+å®ä½"/>
              </a:rPr>
              <a:t>内容</a:t>
            </a:r>
            <a:endParaRPr sz="3600">
              <a:solidFill>
                <a:srgbClr val="FFFFFF"/>
              </a:solidFill>
              <a:latin typeface="UJMKFN+å®ä½"/>
              <a:cs typeface="UJMKFN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970218"/>
            <a:ext cx="3556405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RNGWNP+å¾®è½¯é�»,Bold"/>
                <a:cs typeface="RNGWNP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VPASHQ+å¾®è½¯é�»,Bold"/>
                <a:cs typeface="VPASHQ+å¾®è½¯é�»,Bold"/>
              </a:rPr>
              <a:t>根据性格选择职业</a:t>
            </a:r>
            <a:endParaRPr sz="2400" b="1">
              <a:solidFill>
                <a:srgbClr val="FFFFFF"/>
              </a:solidFill>
              <a:latin typeface="VPASHQ+å¾®è½¯é�»,Bold"/>
              <a:cs typeface="VPASHQ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RNGWNP+å¾®è½¯é�»,Bold"/>
                <a:cs typeface="RNGWNP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5">
                <a:solidFill>
                  <a:srgbClr val="FFFFFF"/>
                </a:solidFill>
                <a:latin typeface="RNGWNP+å¾®è½¯é�»,Bold"/>
                <a:cs typeface="RNGWNP+å¾®è½¯é�»,Bold"/>
              </a:rPr>
              <a:t>MBTI</a:t>
            </a:r>
            <a:r>
              <a:rPr sz="2400" b="1">
                <a:solidFill>
                  <a:srgbClr val="FFFFFF"/>
                </a:solidFill>
                <a:latin typeface="VPASHQ+å¾®è½¯é�»,Bold"/>
                <a:cs typeface="VPASHQ+å¾®è½¯é�»,Bold"/>
              </a:rPr>
              <a:t>测验知多少？</a:t>
            </a:r>
            <a:endParaRPr sz="2400" b="1">
              <a:solidFill>
                <a:srgbClr val="FFFFFF"/>
              </a:solidFill>
              <a:latin typeface="VPASHQ+å¾®è½¯é�»,Bold"/>
              <a:cs typeface="VPASHQ+å¾®è½¯é�»,Bold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076190" y="630166"/>
            <a:ext cx="4267809" cy="3048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9600"/>
              </a:lnSpc>
              <a:spcBef>
                <a:spcPct val="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OTLOLV+å®ä½"/>
                <a:cs typeface="OTLOLV+å®ä½"/>
              </a:rPr>
              <a:t>ENFJ</a:t>
            </a:r>
            <a:endParaRPr sz="9600">
              <a:solidFill>
                <a:srgbClr val="FFFFFF"/>
              </a:solidFill>
              <a:latin typeface="OTLOLV+å®ä½"/>
              <a:cs typeface="OTLOLV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268888"/>
            <a:ext cx="2973323" cy="1289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EJCDWR+å¾®è½¯é�»,Bold"/>
                <a:cs typeface="EJCDWR+å¾®è½¯é�»,Bold"/>
              </a:rPr>
              <a:t>性格特点：</a:t>
            </a:r>
            <a:endParaRPr sz="3600" b="1">
              <a:solidFill>
                <a:srgbClr val="FFFFFF"/>
              </a:solidFill>
              <a:latin typeface="EJCDWR+å¾®è½¯é�»,Bold"/>
              <a:cs typeface="EJCDWR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077023"/>
            <a:ext cx="6007912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EJCDWR+å¾®è½¯é�»,Bold"/>
                <a:cs typeface="EJCDWR+å¾®è½¯é�»,Bold"/>
              </a:rPr>
              <a:t>把人和人际关系看得比什么都重要；</a:t>
            </a:r>
            <a:endParaRPr sz="2400" b="1">
              <a:solidFill>
                <a:srgbClr val="FFFFFF"/>
              </a:solidFill>
              <a:latin typeface="EJCDWR+å¾®è½¯é�»,Bold"/>
              <a:cs typeface="EJCDWR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4515935"/>
            <a:ext cx="8464355" cy="1737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EJCDWR+å¾®è½¯é�»,Bold"/>
                <a:cs typeface="EJCDWR+å¾®è½¯é�»,Bold"/>
              </a:rPr>
              <a:t>对自己敬仰的人、事业和工作单位非常忠诚；</a:t>
            </a:r>
            <a:endParaRPr sz="2400" b="1">
              <a:solidFill>
                <a:srgbClr val="FFFFFF"/>
              </a:solidFill>
              <a:latin typeface="EJCDWR+å¾®è½¯é�»,Bold"/>
              <a:cs typeface="EJCDWR+å¾®è½¯é�»,Bold"/>
            </a:endParaRPr>
          </a:p>
          <a:p>
            <a:pPr marL="0" marR="0">
              <a:lnSpc>
                <a:spcPts val="3170"/>
              </a:lnSpc>
              <a:spcBef>
                <a:spcPts val="23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EJCDWR+å¾®è½¯é�»,Bold"/>
                <a:cs typeface="EJCDWR+å¾®è½¯é�»,Bold"/>
              </a:rPr>
              <a:t>有一种自我批评的倾向，很少的公共场合批评他人；</a:t>
            </a:r>
            <a:endParaRPr sz="2400" b="1">
              <a:solidFill>
                <a:srgbClr val="FFFFFF"/>
              </a:solidFill>
              <a:latin typeface="EJCDWR+å¾®è½¯é�»,Bold"/>
              <a:cs typeface="EJCDWR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EJCDWR+å¾®è½¯é�»,Bold"/>
                <a:cs typeface="EJCDWR+å¾®è½¯é�»,Bold"/>
              </a:rPr>
              <a:t>做决定时候常基于自己的感觉；</a:t>
            </a:r>
            <a:endParaRPr sz="2400" b="1">
              <a:solidFill>
                <a:srgbClr val="FFFFFF"/>
              </a:solidFill>
              <a:latin typeface="EJCDWR+å¾®è½¯é�»,Bold"/>
              <a:cs typeface="EJCDWR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5832925"/>
            <a:ext cx="7060523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EJCDWR+å¾®è½¯é�»,Bold"/>
                <a:cs typeface="EJCDWR+å¾®è½¯é�»,Bold"/>
              </a:rPr>
              <a:t>富有同情心、能够理解、支持、扶助他人。</a:t>
            </a:r>
            <a:endParaRPr sz="2400" b="1">
              <a:solidFill>
                <a:srgbClr val="FFFFFF"/>
              </a:solidFill>
              <a:latin typeface="EJCDWR+å¾®è½¯é�»,Bold"/>
              <a:cs typeface="EJCDWR+å¾®è½¯é�»,Bold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076190" y="630166"/>
            <a:ext cx="4267809" cy="3048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9600"/>
              </a:lnSpc>
              <a:spcBef>
                <a:spcPct val="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QADPPQ+å®ä½"/>
                <a:cs typeface="QADPPQ+å®ä½"/>
              </a:rPr>
              <a:t>ENFJ</a:t>
            </a:r>
            <a:endParaRPr sz="9600">
              <a:solidFill>
                <a:srgbClr val="FFFFFF"/>
              </a:solidFill>
              <a:latin typeface="QADPPQ+å®ä½"/>
              <a:cs typeface="QADPPQ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049755"/>
            <a:ext cx="4343400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FGLFHB+å¾®è½¯é�»,Bold"/>
                <a:cs typeface="FGLFHB+å¾®è½¯é�»,Bold"/>
              </a:rPr>
              <a:t>可能存在的盲点：</a:t>
            </a:r>
            <a:endParaRPr sz="3600" b="1">
              <a:solidFill>
                <a:srgbClr val="FFFFFF"/>
              </a:solidFill>
              <a:latin typeface="FGLFHB+å¾®è½¯é�»,Bold"/>
              <a:cs typeface="FGLFHB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856863"/>
            <a:ext cx="8113484" cy="3054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FGLFHB+å¾®è½¯é�»,Bold"/>
                <a:cs typeface="FGLFHB+å¾®è½¯é�»,Bold"/>
              </a:rPr>
              <a:t>过于认真和动感情，以至于有时会过度陷入他人的</a:t>
            </a:r>
            <a:endParaRPr sz="2400" b="1">
              <a:solidFill>
                <a:srgbClr val="FFFFFF"/>
              </a:solidFill>
              <a:latin typeface="FGLFHB+å¾®è½¯é�»,Bold"/>
              <a:cs typeface="FGLFHB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FGLFHB+å¾®è½¯é�»,Bold"/>
                <a:cs typeface="FGLFHB+å¾®è½¯é�»,Bold"/>
              </a:rPr>
              <a:t>问题中；</a:t>
            </a:r>
            <a:endParaRPr sz="2400" b="1">
              <a:solidFill>
                <a:srgbClr val="FFFFFF"/>
              </a:solidFill>
              <a:latin typeface="FGLFHB+å¾®è½¯é�»,Bold"/>
              <a:cs typeface="FGLFHB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FGLFHB+å¾®è½¯é�»,Bold"/>
                <a:cs typeface="FGLFHB+å¾®è½¯é�»,Bold"/>
              </a:rPr>
              <a:t>对和睦的要求，可以忽视自己的需求和实际问题；</a:t>
            </a:r>
            <a:endParaRPr sz="2400" b="1">
              <a:solidFill>
                <a:srgbClr val="FFFFFF"/>
              </a:solidFill>
              <a:latin typeface="FGLFHB+å¾®è½¯é�»,Bold"/>
              <a:cs typeface="FGLFHB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FGLFHB+å¾®è½¯é�»,Bold"/>
                <a:cs typeface="FGLFHB+å¾®è½¯é�»,Bold"/>
              </a:rPr>
              <a:t>有时会过于草率的做出决定；</a:t>
            </a:r>
            <a:endParaRPr sz="2400" b="1">
              <a:solidFill>
                <a:srgbClr val="FFFFFF"/>
              </a:solidFill>
              <a:latin typeface="FGLFHB+å¾®è½¯é�»,Bold"/>
              <a:cs typeface="FGLFHB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FGLFHB+å¾®è½¯é�»,Bold"/>
                <a:cs typeface="FGLFHB+å¾®è½¯é�»,Bold"/>
              </a:rPr>
              <a:t>很爱受表扬，对于批评过于脆弱；</a:t>
            </a:r>
            <a:endParaRPr sz="2400" b="1">
              <a:solidFill>
                <a:srgbClr val="FFFFFF"/>
              </a:solidFill>
              <a:latin typeface="FGLFHB+å¾®è½¯é�»,Bold"/>
              <a:cs typeface="FGLFHB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FGLFHB+å¾®è½¯é�»,Bold"/>
                <a:cs typeface="FGLFHB+å¾®è½¯é�»,Bold"/>
              </a:rPr>
              <a:t>总是认为世界是他们想像中或期望的那样。</a:t>
            </a:r>
            <a:endParaRPr sz="2400" b="1">
              <a:solidFill>
                <a:srgbClr val="FFFFFF"/>
              </a:solidFill>
              <a:latin typeface="FGLFHB+å¾®è½¯é�»,Bold"/>
              <a:cs typeface="FGLFHB+å¾®è½¯é�»,Bold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076190" y="630166"/>
            <a:ext cx="4267809" cy="3048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9600"/>
              </a:lnSpc>
              <a:spcBef>
                <a:spcPct val="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ISJLGM+å®ä½"/>
                <a:cs typeface="ISJLGM+å®ä½"/>
              </a:rPr>
              <a:t>ENFJ</a:t>
            </a:r>
            <a:endParaRPr sz="9600">
              <a:solidFill>
                <a:srgbClr val="FFFFFF"/>
              </a:solidFill>
              <a:latin typeface="ISJLGM+å®ä½"/>
              <a:cs typeface="ISJLGM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049755"/>
            <a:ext cx="4343400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OBDSJV+å¾®è½¯é�»,Bold"/>
                <a:cs typeface="OBDSJV+å¾®è½¯é�»,Bold"/>
              </a:rPr>
              <a:t>适合的职业领域：</a:t>
            </a:r>
            <a:endParaRPr sz="3600" b="1">
              <a:solidFill>
                <a:srgbClr val="FFFFFF"/>
              </a:solidFill>
              <a:latin typeface="OBDSJV+å¾®è½¯é�»,Bold"/>
              <a:cs typeface="OBDSJV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856863"/>
            <a:ext cx="2507310" cy="3054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BDSJV+å¾®è½¯é�»,Bold"/>
                <a:cs typeface="OBDSJV+å¾®è½¯é�»,Bold"/>
              </a:rPr>
              <a:t>信息传播；</a:t>
            </a:r>
            <a:endParaRPr sz="2400" b="1">
              <a:solidFill>
                <a:srgbClr val="FFFFFF"/>
              </a:solidFill>
              <a:latin typeface="OBDSJV+å¾®è½¯é�»,Bold"/>
              <a:cs typeface="OBDSJV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BDSJV+å¾®è½¯é�»,Bold"/>
                <a:cs typeface="OBDSJV+å¾®è½¯é�»,Bold"/>
              </a:rPr>
              <a:t>咨询顾问；</a:t>
            </a:r>
            <a:endParaRPr sz="2400" b="1">
              <a:solidFill>
                <a:srgbClr val="FFFFFF"/>
              </a:solidFill>
              <a:latin typeface="OBDSJV+å¾®è½¯é�»,Bold"/>
              <a:cs typeface="OBDSJV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BDSJV+å¾®è½¯é�»,Bold"/>
                <a:cs typeface="OBDSJV+å¾®è½¯é�»,Bold"/>
              </a:rPr>
              <a:t>教育∕培训；</a:t>
            </a:r>
            <a:endParaRPr sz="2400" b="1">
              <a:solidFill>
                <a:srgbClr val="FFFFFF"/>
              </a:solidFill>
              <a:latin typeface="OBDSJV+å¾®è½¯é�»,Bold"/>
              <a:cs typeface="OBDSJV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BDSJV+å¾®è½¯é�»,Bold"/>
                <a:cs typeface="OBDSJV+å¾®è½¯é�»,Bold"/>
              </a:rPr>
              <a:t>卫生保健；</a:t>
            </a:r>
            <a:endParaRPr sz="2400" b="1">
              <a:solidFill>
                <a:srgbClr val="FFFFFF"/>
              </a:solidFill>
              <a:latin typeface="OBDSJV+å¾®è½¯é�»,Bold"/>
              <a:cs typeface="OBDSJV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BDSJV+å¾®è½¯é�»,Bold"/>
                <a:cs typeface="OBDSJV+å¾®è½¯é�»,Bold"/>
              </a:rPr>
              <a:t>商业服务；</a:t>
            </a:r>
            <a:endParaRPr sz="2400" b="1">
              <a:solidFill>
                <a:srgbClr val="FFFFFF"/>
              </a:solidFill>
              <a:latin typeface="OBDSJV+å¾®è½¯é�»,Bold"/>
              <a:cs typeface="OBDSJV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OBDSJV+å¾®è½¯é�»,Bold"/>
                <a:cs typeface="OBDSJV+å¾®è½¯é�»,Bold"/>
              </a:rPr>
              <a:t>技术服务。</a:t>
            </a:r>
            <a:endParaRPr sz="2400" b="1">
              <a:solidFill>
                <a:srgbClr val="FFFFFF"/>
              </a:solidFill>
              <a:latin typeface="OBDSJV+å¾®è½¯é�»,Bold"/>
              <a:cs typeface="OBDSJV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01858"/>
            <a:ext cx="5808788" cy="30275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KBCHQH+å®ä½"/>
                <a:cs typeface="KBCHQH+å®ä½"/>
              </a:rPr>
              <a:t>一、根据性格选择职业</a:t>
            </a:r>
            <a:endParaRPr sz="3600">
              <a:solidFill>
                <a:srgbClr val="FFFFFF"/>
              </a:solidFill>
              <a:latin typeface="KBCHQH+å®ä½"/>
              <a:cs typeface="KBCHQH+å®ä½"/>
            </a:endParaRPr>
          </a:p>
          <a:p>
            <a:pPr marL="936625" marR="0">
              <a:lnSpc>
                <a:spcPts val="3600"/>
              </a:lnSpc>
              <a:spcBef>
                <a:spcPts val="1124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KBCHQH+å®ä½"/>
                <a:cs typeface="KBCHQH+å®ä½"/>
              </a:rPr>
              <a:t>讨论：什么是性格？</a:t>
            </a:r>
            <a:endParaRPr sz="3600">
              <a:solidFill>
                <a:srgbClr val="FFFFFF"/>
              </a:solidFill>
              <a:latin typeface="KBCHQH+å®ä½"/>
              <a:cs typeface="KBCHQH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96288" y="3473705"/>
            <a:ext cx="2133905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21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WUDSWQ+å¾®è½¯é�»,Bold"/>
                <a:cs typeface="WUDSWQ+å¾®è½¯é�»,Bold"/>
              </a:rPr>
              <a:t>抱手游戏</a:t>
            </a:r>
            <a:endParaRPr sz="2400" b="1">
              <a:solidFill>
                <a:srgbClr val="FFFFFF"/>
              </a:solidFill>
              <a:latin typeface="WUDSWQ+å¾®è½¯é�»,Bold"/>
              <a:cs typeface="WUDSWQ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96288" y="4023048"/>
            <a:ext cx="3026021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21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WUDSWQ+å¾®è½¯é�»,Bold"/>
                <a:cs typeface="WUDSWQ+å¾®è½¯é�»,Bold"/>
              </a:rPr>
              <a:t>签名反映性格</a:t>
            </a:r>
            <a:endParaRPr sz="2400" b="1">
              <a:solidFill>
                <a:srgbClr val="FFFFFF"/>
              </a:solidFill>
              <a:latin typeface="WUDSWQ+å¾®è½¯é�»,Bold"/>
              <a:cs typeface="WUDSWQ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21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WUDSWQ+å¾®è½¯é�»,Bold"/>
                <a:cs typeface="WUDSWQ+å¾®è½¯é�»,Bold"/>
              </a:rPr>
              <a:t>爱收拾的人……</a:t>
            </a:r>
            <a:endParaRPr sz="2400" b="1">
              <a:solidFill>
                <a:srgbClr val="FFFFFF"/>
              </a:solidFill>
              <a:latin typeface="WUDSWQ+å¾®è½¯é�»,Bold"/>
              <a:cs typeface="WUDSWQ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318000"/>
            <a:ext cx="2134209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BLSOH+å®ä½"/>
                <a:cs typeface="KBLSOH+å®ä½"/>
              </a:rPr>
              <a:t>性格</a:t>
            </a:r>
            <a:endParaRPr sz="4800">
              <a:solidFill>
                <a:srgbClr val="FFFFFF"/>
              </a:solidFill>
              <a:latin typeface="KBLSOH+å®ä½"/>
              <a:cs typeface="KBLSOH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1053696"/>
            <a:ext cx="8413589" cy="11259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VNUVT+å¾®è½¯é�»,Bold"/>
                <a:cs typeface="VVNUVT+å¾®è½¯é�»,Bold"/>
              </a:rPr>
              <a:t>个人对现实稳定的</a:t>
            </a:r>
            <a:r>
              <a:rPr sz="3600" b="1">
                <a:solidFill>
                  <a:srgbClr val="FFFFFF"/>
                </a:solidFill>
                <a:latin typeface="VVNUVT+å¾®è½¯é�»,Bold"/>
                <a:cs typeface="VVNUVT+å¾®è½¯é�»,Bold"/>
              </a:rPr>
              <a:t>态度</a:t>
            </a:r>
            <a:r>
              <a:rPr sz="2400" b="1">
                <a:solidFill>
                  <a:srgbClr val="FFFFFF"/>
                </a:solidFill>
                <a:latin typeface="VVNUVT+å¾®è½¯é�»,Bold"/>
                <a:cs typeface="VVNUVT+å¾®è½¯é�»,Bold"/>
              </a:rPr>
              <a:t>和习惯化了的</a:t>
            </a:r>
            <a:r>
              <a:rPr sz="3600" b="1">
                <a:solidFill>
                  <a:srgbClr val="FFFFFF"/>
                </a:solidFill>
                <a:latin typeface="VVNUVT+å¾®è½¯é�»,Bold"/>
                <a:cs typeface="VVNUVT+å¾®è½¯é�»,Bold"/>
              </a:rPr>
              <a:t>行为方式</a:t>
            </a:r>
            <a:r>
              <a:rPr sz="2400" b="1">
                <a:solidFill>
                  <a:srgbClr val="FFFFFF"/>
                </a:solidFill>
                <a:latin typeface="VVNUVT+å¾®è½¯é�»,Bold"/>
                <a:cs typeface="VVNUVT+å¾®è½¯é�»,Bold"/>
              </a:rPr>
              <a:t>。</a:t>
            </a:r>
            <a:endParaRPr sz="2400" b="1">
              <a:solidFill>
                <a:srgbClr val="FFFFFF"/>
              </a:solidFill>
              <a:latin typeface="VVNUVT+å¾®è½¯é�»,Bold"/>
              <a:cs typeface="VVNUVT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929623"/>
            <a:ext cx="3354019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BLSOH+å®ä½"/>
                <a:cs typeface="KBLSOH+å®ä½"/>
              </a:rPr>
              <a:t>性格类型</a:t>
            </a:r>
            <a:endParaRPr sz="4800">
              <a:solidFill>
                <a:srgbClr val="FFFFFF"/>
              </a:solidFill>
              <a:latin typeface="KBLSOH+å®ä½"/>
              <a:cs typeface="KBLSOH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5665269"/>
            <a:ext cx="8593025" cy="14475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VNUVT+å¾®è½¯é�»,Bold"/>
                <a:cs typeface="VVNUVT+å¾®è½¯é�»,Bold"/>
              </a:rPr>
              <a:t>按照</a:t>
            </a:r>
            <a:r>
              <a:rPr sz="3600" b="1">
                <a:solidFill>
                  <a:srgbClr val="FFFFFF"/>
                </a:solidFill>
                <a:latin typeface="VVNUVT+å¾®è½¯é�»,Bold"/>
                <a:cs typeface="VVNUVT+å¾®è½¯é�»,Bold"/>
              </a:rPr>
              <a:t>一定的原则</a:t>
            </a:r>
            <a:r>
              <a:rPr sz="2400" b="1">
                <a:solidFill>
                  <a:srgbClr val="FFFFFF"/>
                </a:solidFill>
                <a:latin typeface="VVNUVT+å¾®è½¯é�»,Bold"/>
                <a:cs typeface="VVNUVT+å¾®è½¯é�»,Bold"/>
              </a:rPr>
              <a:t>对性格所做的分类，用来描述一类</a:t>
            </a:r>
            <a:endParaRPr sz="2400" b="1">
              <a:solidFill>
                <a:srgbClr val="FFFFFF"/>
              </a:solidFill>
              <a:latin typeface="VVNUVT+å¾®è½¯é�»,Bold"/>
              <a:cs typeface="VVNUVT+å¾®è½¯é�»,Bold"/>
            </a:endParaRPr>
          </a:p>
          <a:p>
            <a:pPr marL="0" marR="0">
              <a:lnSpc>
                <a:spcPts val="315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VNUVT+å¾®è½¯é�»,Bold"/>
                <a:cs typeface="VVNUVT+å¾®è½¯é�»,Bold"/>
              </a:rPr>
              <a:t>人与另一类人的心理差异。</a:t>
            </a:r>
            <a:endParaRPr sz="2400" b="1">
              <a:solidFill>
                <a:srgbClr val="FFFFFF"/>
              </a:solidFill>
              <a:latin typeface="VVNUVT+å¾®è½¯é�»,Bold"/>
              <a:cs typeface="VVNUVT+å¾®è½¯é�»,Bold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01858"/>
            <a:ext cx="5258179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NADFQS+å®ä½"/>
                <a:cs typeface="NADFQS+å®ä½"/>
              </a:rPr>
              <a:t>二、</a:t>
            </a:r>
            <a:r>
              <a:rPr sz="3600">
                <a:solidFill>
                  <a:srgbClr val="FFFFFF"/>
                </a:solidFill>
                <a:latin typeface="UBLHUP+å®ä½"/>
                <a:cs typeface="UBLHUP+å®ä½"/>
              </a:rPr>
              <a:t>MBTI</a:t>
            </a:r>
            <a:r>
              <a:rPr sz="3600">
                <a:solidFill>
                  <a:srgbClr val="FFFFFF"/>
                </a:solidFill>
                <a:latin typeface="NADFQS+å®ä½"/>
                <a:cs typeface="NADFQS+å®ä½"/>
              </a:rPr>
              <a:t>测验知多少？</a:t>
            </a:r>
            <a:endParaRPr sz="3600">
              <a:solidFill>
                <a:srgbClr val="FFFFFF"/>
              </a:solidFill>
              <a:latin typeface="NADFQS+å®ä½"/>
              <a:cs typeface="NADFQS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4108" y="3128391"/>
            <a:ext cx="7054214" cy="1591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7">
                <a:solidFill>
                  <a:srgbClr val="FFFFFF"/>
                </a:solidFill>
                <a:latin typeface="DKVCHM+å¾®è½¯é�»,Bold"/>
                <a:cs typeface="DKVCHM+å¾®è½¯é�»,Bold"/>
              </a:rPr>
              <a:t>MBTI</a:t>
            </a:r>
            <a:r>
              <a:rPr sz="2400" b="1">
                <a:solidFill>
                  <a:srgbClr val="FFFFFF"/>
                </a:solidFill>
                <a:latin typeface="DATQLG+å¾®è½¯é�»,Bold"/>
                <a:cs typeface="DATQLG+å¾®è½¯é�»,Bold"/>
              </a:rPr>
              <a:t>（</a:t>
            </a:r>
            <a:r>
              <a:rPr sz="2400" b="1">
                <a:solidFill>
                  <a:srgbClr val="FFFFFF"/>
                </a:solidFill>
                <a:latin typeface="DKVCHM+å¾®è½¯é�»,Bold"/>
                <a:cs typeface="DKVCHM+å¾®è½¯é�»,Bold"/>
              </a:rPr>
              <a:t>Myers-Briggs</a:t>
            </a:r>
            <a:r>
              <a:rPr sz="2400" b="1" spc="-20">
                <a:solidFill>
                  <a:srgbClr val="FFFFFF"/>
                </a:solidFill>
                <a:latin typeface="DKVCHM+å¾®è½¯é�»,Bold"/>
                <a:cs typeface="DKVCHM+å¾®è½¯é�»,Bold"/>
              </a:rPr>
              <a:t> </a:t>
            </a:r>
            <a:r>
              <a:rPr sz="2400" b="1" spc="-30">
                <a:solidFill>
                  <a:srgbClr val="FFFFFF"/>
                </a:solidFill>
                <a:latin typeface="DKVCHM+å¾®è½¯é�»,Bold"/>
                <a:cs typeface="DKVCHM+å¾®è½¯é�»,Bold"/>
              </a:rPr>
              <a:t>Type</a:t>
            </a:r>
            <a:r>
              <a:rPr sz="2400" b="1" spc="23">
                <a:solidFill>
                  <a:srgbClr val="FFFFFF"/>
                </a:solidFill>
                <a:latin typeface="DKVCHM+å¾®è½¯é�»,Bold"/>
                <a:cs typeface="DKVCHM+å¾®è½¯é�»,Bold"/>
              </a:rPr>
              <a:t> </a:t>
            </a:r>
            <a:r>
              <a:rPr sz="2400" b="1">
                <a:solidFill>
                  <a:srgbClr val="FFFFFF"/>
                </a:solidFill>
                <a:latin typeface="DKVCHM+å¾®è½¯é�»,Bold"/>
                <a:cs typeface="DKVCHM+å¾®è½¯é�»,Bold"/>
              </a:rPr>
              <a:t>Indicator</a:t>
            </a:r>
            <a:r>
              <a:rPr sz="2400" b="1">
                <a:solidFill>
                  <a:srgbClr val="FFFFFF"/>
                </a:solidFill>
                <a:latin typeface="DATQLG+å¾®è½¯é�»,Bold"/>
                <a:cs typeface="DATQLG+å¾®è½¯é�»,Bold"/>
              </a:rPr>
              <a:t>）</a:t>
            </a:r>
            <a:endParaRPr sz="2400" b="1">
              <a:solidFill>
                <a:srgbClr val="FFFFFF"/>
              </a:solidFill>
              <a:latin typeface="DATQLG+å¾®è½¯é�»,Bold"/>
              <a:cs typeface="DATQLG+å¾®è½¯é�»,Bold"/>
            </a:endParaRPr>
          </a:p>
          <a:p>
            <a:pPr marL="342900" marR="0">
              <a:lnSpc>
                <a:spcPts val="288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DATQLG+å¾®è½¯é�»,Bold"/>
                <a:cs typeface="DATQLG+å¾®è½¯é�»,Bold"/>
              </a:rPr>
              <a:t>是职业规划测评中最常使用的工具之一，它</a:t>
            </a:r>
            <a:endParaRPr sz="2400" b="1">
              <a:solidFill>
                <a:srgbClr val="FFFFFF"/>
              </a:solidFill>
              <a:latin typeface="DATQLG+å¾®è½¯é�»,Bold"/>
              <a:cs typeface="DATQLG+å¾®è½¯é�»,Bold"/>
            </a:endParaRPr>
          </a:p>
          <a:p>
            <a:pPr marL="34290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DATQLG+å¾®è½¯é�»,Bold"/>
                <a:cs typeface="DATQLG+å¾®è½¯é�»,Bold"/>
              </a:rPr>
              <a:t>的本质是人格类型测验。</a:t>
            </a:r>
            <a:endParaRPr sz="2400" b="1">
              <a:solidFill>
                <a:srgbClr val="FFFFFF"/>
              </a:solidFill>
              <a:latin typeface="DATQLG+å¾®è½¯é�»,Bold"/>
              <a:cs typeface="DATQLG+å¾®è½¯é�»,Bold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2293873" y="865378"/>
            <a:ext cx="8412919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SVTEDR+å®ä½"/>
                <a:cs typeface="SVTEDR+å®ä½"/>
              </a:rPr>
              <a:t>MBTI</a:t>
            </a:r>
            <a:r>
              <a:rPr sz="4800">
                <a:solidFill>
                  <a:srgbClr val="FFFFFF"/>
                </a:solidFill>
                <a:latin typeface="INSGUR+å®ä½"/>
                <a:cs typeface="INSGUR+å®ä½"/>
              </a:rPr>
              <a:t>性格类型理论的奠基者</a:t>
            </a:r>
            <a:endParaRPr sz="4800">
              <a:solidFill>
                <a:srgbClr val="FFFFFF"/>
              </a:solidFill>
              <a:latin typeface="INSGUR+å®ä½"/>
              <a:cs typeface="INSGUR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43939" y="5194936"/>
            <a:ext cx="7675365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CAPHS+å¾®è½¯é�»,Bold"/>
                <a:cs typeface="LCAPHS+å¾®è½¯é�»,Bold"/>
              </a:rPr>
              <a:t>荣格</a:t>
            </a:r>
            <a:r>
              <a:rPr sz="2400" b="1" spc="10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VEJVDB+å¾®è½¯é�»,Bold"/>
                <a:cs typeface="VEJVDB+å¾®è½¯é�»,Bold"/>
              </a:rPr>
              <a:t>&amp; </a:t>
            </a:r>
            <a:r>
              <a:rPr sz="2400" b="1">
                <a:solidFill>
                  <a:srgbClr val="FFFFFF"/>
                </a:solidFill>
                <a:latin typeface="LCAPHS+å¾®è½¯é�»,Bold"/>
                <a:cs typeface="LCAPHS+å¾®è½¯é�»,Bold"/>
              </a:rPr>
              <a:t>凯瑟琳·布里格思</a:t>
            </a:r>
            <a:r>
              <a:rPr sz="2400" b="1" spc="10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VEJVDB+å¾®è½¯é�»,Bold"/>
                <a:cs typeface="VEJVDB+å¾®è½¯é�»,Bold"/>
              </a:rPr>
              <a:t>&amp; </a:t>
            </a:r>
            <a:r>
              <a:rPr sz="2400" b="1">
                <a:solidFill>
                  <a:srgbClr val="FFFFFF"/>
                </a:solidFill>
                <a:latin typeface="LCAPHS+å¾®è½¯é�»,Bold"/>
                <a:cs typeface="LCAPHS+å¾®è½¯é�»,Bold"/>
              </a:rPr>
              <a:t>伊莎贝尔·迈尔斯母女</a:t>
            </a:r>
            <a:endParaRPr sz="2400" b="1">
              <a:solidFill>
                <a:srgbClr val="FFFFFF"/>
              </a:solidFill>
              <a:latin typeface="LCAPHS+å¾®è½¯é�»,Bold"/>
              <a:cs typeface="LCAPHS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2929382" y="806251"/>
            <a:ext cx="9115038" cy="1899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NTALK+å®ä½"/>
                <a:cs typeface="QNTALK+å®ä½"/>
              </a:rPr>
              <a:t>MBTI</a:t>
            </a:r>
            <a:r>
              <a:rPr sz="4800">
                <a:solidFill>
                  <a:srgbClr val="FFFFFF"/>
                </a:solidFill>
                <a:latin typeface="RRGRHK+å®ä½"/>
                <a:cs typeface="RRGRHK+å®ä½"/>
              </a:rPr>
              <a:t>的</a:t>
            </a:r>
            <a:r>
              <a:rPr sz="4800" spc="120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7200">
                <a:solidFill>
                  <a:srgbClr val="FFFFFF"/>
                </a:solidFill>
                <a:latin typeface="QNTALK+å®ä½"/>
                <a:cs typeface="QNTALK+å®ä½"/>
              </a:rPr>
              <a:t>4 </a:t>
            </a:r>
            <a:r>
              <a:rPr sz="4800">
                <a:solidFill>
                  <a:srgbClr val="FFFFFF"/>
                </a:solidFill>
                <a:latin typeface="RRGRHK+å®ä½"/>
                <a:cs typeface="RRGRHK+å®ä½"/>
              </a:rPr>
              <a:t>个维度</a:t>
            </a:r>
            <a:r>
              <a:rPr sz="4800" spc="1198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7200">
                <a:solidFill>
                  <a:srgbClr val="FFFFFF"/>
                </a:solidFill>
                <a:latin typeface="QNTALK+å®ä½"/>
                <a:cs typeface="QNTALK+å®ä½"/>
              </a:rPr>
              <a:t>8 </a:t>
            </a:r>
            <a:r>
              <a:rPr sz="4800">
                <a:solidFill>
                  <a:srgbClr val="FFFFFF"/>
                </a:solidFill>
                <a:latin typeface="RRGRHK+å®ä½"/>
                <a:cs typeface="RRGRHK+å®ä½"/>
              </a:rPr>
              <a:t>种偏好</a:t>
            </a:r>
            <a:endParaRPr sz="4800">
              <a:solidFill>
                <a:srgbClr val="FFFFFF"/>
              </a:solidFill>
              <a:latin typeface="RRGRHK+å®ä½"/>
              <a:cs typeface="RRGRHK+å®ä½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2345689" y="865378"/>
            <a:ext cx="4268114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GIFNN+å®ä½"/>
                <a:cs typeface="QGIFNN+å®ä½"/>
              </a:rPr>
              <a:t>1. </a:t>
            </a:r>
            <a:r>
              <a:rPr sz="4800">
                <a:solidFill>
                  <a:srgbClr val="FFFFFF"/>
                </a:solidFill>
                <a:latin typeface="DOJKEH+å®ä½"/>
                <a:cs typeface="DOJKEH+å®ä½"/>
              </a:rPr>
              <a:t>能量指向</a:t>
            </a:r>
            <a:endParaRPr sz="4800">
              <a:solidFill>
                <a:srgbClr val="FFFFFF"/>
              </a:solidFill>
              <a:latin typeface="DOJKEH+å®ä½"/>
              <a:cs typeface="DOJKEH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38043" y="3869945"/>
            <a:ext cx="106740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TPVBBD+å¾®è½¯é�»,Bold"/>
                <a:cs typeface="TPVBBD+å¾®è½¯é�»,Bold"/>
              </a:rPr>
              <a:t>向型</a:t>
            </a:r>
            <a:endParaRPr sz="2400" b="1">
              <a:solidFill>
                <a:srgbClr val="D3145A"/>
              </a:solidFill>
              <a:latin typeface="TPVBBD+å¾®è½¯é�»,Bold"/>
              <a:cs typeface="TPVBBD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63338" y="3869945"/>
            <a:ext cx="106740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TPVBBD+å¾®è½¯é�»,Bold"/>
                <a:cs typeface="TPVBBD+å¾®è½¯é�»,Bold"/>
              </a:rPr>
              <a:t>内向</a:t>
            </a:r>
            <a:endParaRPr sz="2400" b="1">
              <a:solidFill>
                <a:srgbClr val="D3145A"/>
              </a:solidFill>
              <a:latin typeface="TPVBBD+å¾®è½¯é�»,Bold"/>
              <a:cs typeface="TPVBBD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53212" y="713985"/>
            <a:ext cx="1219352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61CA32"/>
                </a:solidFill>
                <a:latin typeface="TSJOLD+å®ä½"/>
                <a:cs typeface="TSJOLD+å®ä½"/>
              </a:rPr>
              <a:t>E</a:t>
            </a:r>
            <a:endParaRPr sz="4800">
              <a:solidFill>
                <a:srgbClr val="61CA32"/>
              </a:solidFill>
              <a:latin typeface="TSJOLD+å®ä½"/>
              <a:cs typeface="TSJOLD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60747" y="713985"/>
            <a:ext cx="1219352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F9CC9"/>
                </a:solidFill>
                <a:latin typeface="TSJOLD+å®ä½"/>
                <a:cs typeface="TSJOLD+å®ä½"/>
              </a:rPr>
              <a:t>I</a:t>
            </a:r>
            <a:endParaRPr sz="4800">
              <a:solidFill>
                <a:srgbClr val="0F9CC9"/>
              </a:solidFill>
              <a:latin typeface="TSJOLD+å®ä½"/>
              <a:cs typeface="TSJOLD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3212" y="1417978"/>
            <a:ext cx="2973323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61CA32"/>
                </a:solidFill>
                <a:latin typeface="VSSAUT+å®ä½"/>
                <a:cs typeface="VSSAUT+å®ä½"/>
              </a:rPr>
              <a:t>外向型的人</a:t>
            </a:r>
            <a:endParaRPr sz="3600">
              <a:solidFill>
                <a:srgbClr val="61CA32"/>
              </a:solidFill>
              <a:latin typeface="VSSAUT+å®ä½"/>
              <a:cs typeface="VSSAUT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0747" y="1417978"/>
            <a:ext cx="2973323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VSSAUT+å®ä½"/>
                <a:cs typeface="VSSAUT+å®ä½"/>
              </a:rPr>
              <a:t>内向型的人</a:t>
            </a:r>
            <a:endParaRPr sz="3600">
              <a:solidFill>
                <a:srgbClr val="0F9CC9"/>
              </a:solidFill>
              <a:latin typeface="VSSAUT+å®ä½"/>
              <a:cs typeface="VSSAUT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8944" y="2075376"/>
            <a:ext cx="7648288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CEASSG+å¾®è½¯é�»,Bold"/>
                <a:cs typeface="CEASSG+å¾®è½¯é�»,Bold"/>
              </a:rPr>
              <a:t>与他人在一起时感到兴奋</a:t>
            </a:r>
            <a:r>
              <a:rPr sz="2400" b="1" spc="3768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CEASSG+å¾®è½¯é�»,Bold"/>
                <a:cs typeface="CEASSG+å¾®è½¯é�»,Bold"/>
              </a:rPr>
              <a:t>独自一人时感到兴奋</a:t>
            </a:r>
            <a:endParaRPr sz="2400" b="1">
              <a:solidFill>
                <a:srgbClr val="0F9CC9"/>
              </a:solidFill>
              <a:latin typeface="CEASSG+å¾®è½¯é�»,Bold"/>
              <a:cs typeface="CEASSG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8944" y="2527682"/>
            <a:ext cx="3203143" cy="1765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CEASSG+å¾®è½¯é�»,Bold"/>
                <a:cs typeface="CEASSG+å¾®è½¯é�»,Bold"/>
              </a:rPr>
              <a:t>希望成为注意的焦点</a:t>
            </a:r>
            <a:endParaRPr sz="2400" b="1">
              <a:solidFill>
                <a:srgbClr val="61CA32"/>
              </a:solidFill>
              <a:latin typeface="CEASSG+å¾®è½¯é�»,Bold"/>
              <a:cs typeface="CEASSG+å¾®è½¯é�»,Bold"/>
            </a:endParaRPr>
          </a:p>
          <a:p>
            <a:pPr marL="0" marR="0">
              <a:lnSpc>
                <a:spcPts val="3170"/>
              </a:lnSpc>
              <a:spcBef>
                <a:spcPts val="345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CEASSG+å¾®è½¯é�»,Bold"/>
                <a:cs typeface="CEASSG+å¾®è½¯é�»,Bold"/>
              </a:rPr>
              <a:t>先行动，再思考</a:t>
            </a:r>
            <a:endParaRPr sz="2400" b="1">
              <a:solidFill>
                <a:srgbClr val="61CA32"/>
              </a:solidFill>
              <a:latin typeface="CEASSG+å¾®è½¯é�»,Bold"/>
              <a:cs typeface="CEASSG+å¾®è½¯é�»,Bold"/>
            </a:endParaRPr>
          </a:p>
          <a:p>
            <a:pPr marL="0" marR="0">
              <a:lnSpc>
                <a:spcPts val="3165"/>
              </a:lnSpc>
              <a:spcBef>
                <a:spcPts val="40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CEASSG+å¾®è½¯é�»,Bold"/>
                <a:cs typeface="CEASSG+å¾®è½¯é�»,Bold"/>
              </a:rPr>
              <a:t>喜欢边想边说出声</a:t>
            </a:r>
            <a:endParaRPr sz="2400" b="1">
              <a:solidFill>
                <a:srgbClr val="61CA32"/>
              </a:solidFill>
              <a:latin typeface="CEASSG+å¾®è½¯é�»,Bold"/>
              <a:cs typeface="CEASSG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56429" y="2527682"/>
            <a:ext cx="3203143" cy="1765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EASSG+å¾®è½¯é�»,Bold"/>
                <a:cs typeface="CEASSG+å¾®è½¯é�»,Bold"/>
              </a:rPr>
              <a:t>避免成为注意的焦点</a:t>
            </a:r>
            <a:endParaRPr sz="2400" b="1">
              <a:solidFill>
                <a:srgbClr val="0F9CC9"/>
              </a:solidFill>
              <a:latin typeface="CEASSG+å¾®è½¯é�»,Bold"/>
              <a:cs typeface="CEASSG+å¾®è½¯é�»,Bold"/>
            </a:endParaRPr>
          </a:p>
          <a:p>
            <a:pPr marL="0" marR="0">
              <a:lnSpc>
                <a:spcPts val="3170"/>
              </a:lnSpc>
              <a:spcBef>
                <a:spcPts val="34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EASSG+å¾®è½¯é�»,Bold"/>
                <a:cs typeface="CEASSG+å¾®è½¯é�»,Bold"/>
              </a:rPr>
              <a:t>先思考，再行动</a:t>
            </a:r>
            <a:endParaRPr sz="2400" b="1">
              <a:solidFill>
                <a:srgbClr val="0F9CC9"/>
              </a:solidFill>
              <a:latin typeface="CEASSG+å¾®è½¯é�»,Bold"/>
              <a:cs typeface="CEASSG+å¾®è½¯é�»,Bold"/>
            </a:endParaRPr>
          </a:p>
          <a:p>
            <a:pPr marL="0" marR="0">
              <a:lnSpc>
                <a:spcPts val="3165"/>
              </a:lnSpc>
              <a:spcBef>
                <a:spcPts val="4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EASSG+å¾®è½¯é�»,Bold"/>
                <a:cs typeface="CEASSG+å¾®è½¯é�»,Bold"/>
              </a:rPr>
              <a:t>在脑中思考</a:t>
            </a:r>
            <a:endParaRPr sz="2400" b="1">
              <a:solidFill>
                <a:srgbClr val="0F9CC9"/>
              </a:solidFill>
              <a:latin typeface="CEASSG+å¾®è½¯é�»,Bold"/>
              <a:cs typeface="CEASSG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8944" y="3886777"/>
            <a:ext cx="8349328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CEASSG+å¾®è½¯é�»,Bold"/>
                <a:cs typeface="CEASSG+å¾®è½¯é�»,Bold"/>
              </a:rPr>
              <a:t>愿意与他人分享个人信息</a:t>
            </a:r>
            <a:r>
              <a:rPr sz="2400" b="1" spc="3768">
                <a:solidFill>
                  <a:srgbClr val="61CA3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CEASSG+å¾®è½¯é�»,Bold"/>
                <a:cs typeface="CEASSG+å¾®è½¯é�»,Bold"/>
              </a:rPr>
              <a:t>只与少数人分享个人信息</a:t>
            </a:r>
            <a:endParaRPr sz="2400" b="1">
              <a:solidFill>
                <a:srgbClr val="0F9CC9"/>
              </a:solidFill>
              <a:latin typeface="CEASSG+å¾®è½¯é�»,Bold"/>
              <a:cs typeface="CEASSG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8944" y="4339659"/>
            <a:ext cx="2286000" cy="17651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CEASSG+å¾®è½¯é�»,Bold"/>
                <a:cs typeface="CEASSG+å¾®è½¯é�»,Bold"/>
              </a:rPr>
              <a:t>说的比听的多</a:t>
            </a:r>
            <a:endParaRPr sz="2400" b="1">
              <a:solidFill>
                <a:srgbClr val="61CA32"/>
              </a:solidFill>
              <a:latin typeface="CEASSG+å¾®è½¯é�»,Bold"/>
              <a:cs typeface="CEASSG+å¾®è½¯é�»,Bold"/>
            </a:endParaRPr>
          </a:p>
          <a:p>
            <a:pPr marL="0" marR="0">
              <a:lnSpc>
                <a:spcPts val="3165"/>
              </a:lnSpc>
              <a:spcBef>
                <a:spcPts val="35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CEASSG+å¾®è½¯é�»,Bold"/>
                <a:cs typeface="CEASSG+å¾®è½¯é�»,Bold"/>
              </a:rPr>
              <a:t>热情的交流</a:t>
            </a:r>
            <a:endParaRPr sz="2400" b="1">
              <a:solidFill>
                <a:srgbClr val="61CA32"/>
              </a:solidFill>
              <a:latin typeface="CEASSG+å¾®è½¯é�»,Bold"/>
              <a:cs typeface="CEASSG+å¾®è½¯é�»,Bold"/>
            </a:endParaRPr>
          </a:p>
          <a:p>
            <a:pPr marL="0" marR="0">
              <a:lnSpc>
                <a:spcPts val="3170"/>
              </a:lnSpc>
              <a:spcBef>
                <a:spcPts val="395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CEASSG+å¾®è½¯é�»,Bold"/>
                <a:cs typeface="CEASSG+å¾®è½¯é�»,Bold"/>
              </a:rPr>
              <a:t>交往圈子大</a:t>
            </a:r>
            <a:endParaRPr sz="2400" b="1">
              <a:solidFill>
                <a:srgbClr val="61CA32"/>
              </a:solidFill>
              <a:latin typeface="CEASSG+å¾®è½¯é�»,Bold"/>
              <a:cs typeface="CEASSG+å¾®è½¯é�»,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56429" y="4339659"/>
            <a:ext cx="2895600" cy="17651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EASSG+å¾®è½¯é�»,Bold"/>
                <a:cs typeface="CEASSG+å¾®è½¯é�»,Bold"/>
              </a:rPr>
              <a:t>听的比说的多</a:t>
            </a:r>
            <a:endParaRPr sz="2400" b="1">
              <a:solidFill>
                <a:srgbClr val="0F9CC9"/>
              </a:solidFill>
              <a:latin typeface="CEASSG+å¾®è½¯é�»,Bold"/>
              <a:cs typeface="CEASSG+å¾®è½¯é�»,Bold"/>
            </a:endParaRPr>
          </a:p>
          <a:p>
            <a:pPr marL="0" marR="0">
              <a:lnSpc>
                <a:spcPts val="3165"/>
              </a:lnSpc>
              <a:spcBef>
                <a:spcPts val="35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EASSG+å¾®è½¯é�»,Bold"/>
                <a:cs typeface="CEASSG+å¾®è½¯é�»,Bold"/>
              </a:rPr>
              <a:t>不把热情表现出来</a:t>
            </a:r>
            <a:endParaRPr sz="2400" b="1">
              <a:solidFill>
                <a:srgbClr val="0F9CC9"/>
              </a:solidFill>
              <a:latin typeface="CEASSG+å¾®è½¯é�»,Bold"/>
              <a:cs typeface="CEASSG+å¾®è½¯é�»,Bold"/>
            </a:endParaRPr>
          </a:p>
          <a:p>
            <a:pPr marL="0" marR="0">
              <a:lnSpc>
                <a:spcPts val="3170"/>
              </a:lnSpc>
              <a:spcBef>
                <a:spcPts val="39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EASSG+å¾®è½¯é�»,Bold"/>
                <a:cs typeface="CEASSG+å¾®è½¯é�»,Bold"/>
              </a:rPr>
              <a:t>个人、深交</a:t>
            </a:r>
            <a:endParaRPr sz="2400" b="1">
              <a:solidFill>
                <a:srgbClr val="0F9CC9"/>
              </a:solidFill>
              <a:latin typeface="CEASSG+å¾®è½¯é�»,Bold"/>
              <a:cs typeface="CEASSG+å¾®è½¯é�»,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8944" y="5698203"/>
            <a:ext cx="35052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61CA32"/>
                </a:solidFill>
                <a:latin typeface="CEASSG+å¾®è½¯é�»,Bold"/>
                <a:cs typeface="CEASSG+å¾®è½¯é�»,Bold"/>
              </a:rPr>
              <a:t>反应迅速，喜欢快节奏</a:t>
            </a:r>
            <a:endParaRPr sz="2400" b="1">
              <a:solidFill>
                <a:srgbClr val="61CA32"/>
              </a:solidFill>
              <a:latin typeface="CEASSG+å¾®è½¯é�»,Bold"/>
              <a:cs typeface="CEASSG+å¾®è½¯é�»,Bol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56429" y="5698203"/>
            <a:ext cx="420624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EASSG+å¾®è½¯é�»,Bold"/>
                <a:cs typeface="CEASSG+å¾®è½¯é�»,Bold"/>
              </a:rPr>
              <a:t>思考后再反应，喜欢慢节奏</a:t>
            </a:r>
            <a:endParaRPr sz="2400" b="1">
              <a:solidFill>
                <a:srgbClr val="0F9CC9"/>
              </a:solidFill>
              <a:latin typeface="CEASSG+å¾®è½¯é�»,Bold"/>
              <a:cs typeface="CEASSG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1616</Words>
  <Application>WPS 演示</Application>
  <PresentationFormat>Ýêðàí (4:3)</PresentationFormat>
  <Paragraphs>295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75</vt:i4>
      </vt:variant>
      <vt:variant>
        <vt:lpstr>主题</vt:lpstr>
      </vt:variant>
      <vt:variant>
        <vt:i4>23</vt:i4>
      </vt:variant>
      <vt:variant>
        <vt:lpstr>幻灯片标题</vt:lpstr>
      </vt:variant>
      <vt:variant>
        <vt:i4>22</vt:i4>
      </vt:variant>
    </vt:vector>
  </HeadingPairs>
  <TitlesOfParts>
    <vt:vector size="120" baseType="lpstr">
      <vt:lpstr>Arial</vt:lpstr>
      <vt:lpstr>宋体</vt:lpstr>
      <vt:lpstr>Wingdings</vt:lpstr>
      <vt:lpstr>Arial</vt:lpstr>
      <vt:lpstr>NCOLJO+å®ä½</vt:lpstr>
      <vt:lpstr>Times New Roman</vt:lpstr>
      <vt:lpstr>VSDBPP+å®ä½</vt:lpstr>
      <vt:lpstr>TCEPEA+å®ä½</vt:lpstr>
      <vt:lpstr>GINRAN+å®ä½</vt:lpstr>
      <vt:lpstr>UJMKFN+å®ä½</vt:lpstr>
      <vt:lpstr>RNGWNP+å¾®è½¯é�»,Bold</vt:lpstr>
      <vt:lpstr>VPASHQ+å¾®è½¯é�»,Bold</vt:lpstr>
      <vt:lpstr>KBCHQH+å®ä½</vt:lpstr>
      <vt:lpstr>WUDSWQ+å¾®è½¯é�»,Bold</vt:lpstr>
      <vt:lpstr>KBLSOH+å®ä½</vt:lpstr>
      <vt:lpstr>VVNUVT+å¾®è½¯é�»,Bold</vt:lpstr>
      <vt:lpstr>NADFQS+å®ä½</vt:lpstr>
      <vt:lpstr>UBLHUP+å®ä½</vt:lpstr>
      <vt:lpstr>DKVCHM+å¾®è½¯é�»,Bold</vt:lpstr>
      <vt:lpstr>DATQLG+å¾®è½¯é�»,Bold</vt:lpstr>
      <vt:lpstr>SVTEDR+å®ä½</vt:lpstr>
      <vt:lpstr>INSGUR+å®ä½</vt:lpstr>
      <vt:lpstr>LCAPHS+å¾®è½¯é�»,Bold</vt:lpstr>
      <vt:lpstr>VEJVDB+å¾®è½¯é�»,Bold</vt:lpstr>
      <vt:lpstr>QNTALK+å®ä½</vt:lpstr>
      <vt:lpstr>RRGRHK+å®ä½</vt:lpstr>
      <vt:lpstr>QGIFNN+å®ä½</vt:lpstr>
      <vt:lpstr>DOJKEH+å®ä½</vt:lpstr>
      <vt:lpstr>TPVBBD+å¾®è½¯é�»,Bold</vt:lpstr>
      <vt:lpstr>TSJOLD+å®ä½</vt:lpstr>
      <vt:lpstr>VSSAUT+å®ä½</vt:lpstr>
      <vt:lpstr>CEASSG+å¾®è½¯é�»,Bold</vt:lpstr>
      <vt:lpstr>Courier New</vt:lpstr>
      <vt:lpstr>微软雅黑</vt:lpstr>
      <vt:lpstr>Arial Unicode MS</vt:lpstr>
      <vt:lpstr>Calibri</vt:lpstr>
      <vt:lpstr>VMCICE+å®ä½</vt:lpstr>
      <vt:lpstr>EHEPUF+å®ä½</vt:lpstr>
      <vt:lpstr>NHMWGE+å¾®è½¯é�»,Bold</vt:lpstr>
      <vt:lpstr>VKJNOT+å®ä½</vt:lpstr>
      <vt:lpstr>DRDEFE+å¾®è½¯é�»,Bold</vt:lpstr>
      <vt:lpstr>TGLKKC+å®ä½</vt:lpstr>
      <vt:lpstr>OVMHEB+å¾®è½¯é�»,Bold</vt:lpstr>
      <vt:lpstr>JJWEBS+å®ä½</vt:lpstr>
      <vt:lpstr>ATUIFO+å®ä½</vt:lpstr>
      <vt:lpstr>RQGCGF+åææ¥·ä½</vt:lpstr>
      <vt:lpstr>DAOFLU+å®ä½</vt:lpstr>
      <vt:lpstr>SDJFDC+å®ä½</vt:lpstr>
      <vt:lpstr>LGHENP+å¾®è½¯é�»,Bold</vt:lpstr>
      <vt:lpstr>DLHJBN+å®ä½</vt:lpstr>
      <vt:lpstr>MPPCBH+å®ä½</vt:lpstr>
      <vt:lpstr>JSWDHW+å¾®è½¯é�»,Bold</vt:lpstr>
      <vt:lpstr>BGQTHW+å®ä½</vt:lpstr>
      <vt:lpstr>CKLSRD+å®ä½</vt:lpstr>
      <vt:lpstr>RIITLL+å¾®è½¯é�»,Bold</vt:lpstr>
      <vt:lpstr>RKPCHN+å®ä½</vt:lpstr>
      <vt:lpstr>HCEIHB+å®ä½</vt:lpstr>
      <vt:lpstr>SRJHCS+åææ¥·ä½</vt:lpstr>
      <vt:lpstr>SNLDPR+å®ä½</vt:lpstr>
      <vt:lpstr>DLBDNH+å®ä½</vt:lpstr>
      <vt:lpstr>SRGKHI+å¾®è½¯é�»,Bold</vt:lpstr>
      <vt:lpstr>WCBVJH+å®ä½</vt:lpstr>
      <vt:lpstr>MEFLFR+å®ä½</vt:lpstr>
      <vt:lpstr>HRISCA+å¾®è½¯é�»,Bold</vt:lpstr>
      <vt:lpstr>SWIRAI+å¾®è½¯é�»,Bold</vt:lpstr>
      <vt:lpstr>OTLOLV+å®ä½</vt:lpstr>
      <vt:lpstr>EJCDWR+å¾®è½¯é�»,Bold</vt:lpstr>
      <vt:lpstr>QADPPQ+å®ä½</vt:lpstr>
      <vt:lpstr>FGLFHB+å¾®è½¯é�»,Bold</vt:lpstr>
      <vt:lpstr>ISJLGM+å®ä½</vt:lpstr>
      <vt:lpstr>OBDSJV+å¾®è½¯é�»,Bold</vt:lpstr>
      <vt:lpstr>IFDHPA+å®ä½</vt:lpstr>
      <vt:lpstr>NMUPPD+å¾®è½¯é�»,Bold</vt:lpstr>
      <vt:lpstr>CRNSIL+å¾®è½¯é�»,Bold</vt:lpstr>
      <vt:lpstr>RBJRUT+å®ä½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2018-08-01T09:25:00Z</cp:lastPrinted>
  <dcterms:created xsi:type="dcterms:W3CDTF">2018-08-01T01:25:00Z</dcterms:created>
  <dcterms:modified xsi:type="dcterms:W3CDTF">2018-08-01T04:57:29Z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