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2" r:id="rId4"/>
    <p:sldMasterId id="2147483664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  <p:sldMasterId id="2147483680" r:id="rId13"/>
  </p:sldMasterIdLst>
  <p:sldIdLst>
    <p:sldId id="262" r:id="rId14"/>
    <p:sldId id="265" r:id="rId15"/>
    <p:sldId id="268" r:id="rId16"/>
    <p:sldId id="271" r:id="rId17"/>
    <p:sldId id="274" r:id="rId18"/>
    <p:sldId id="277" r:id="rId19"/>
    <p:sldId id="280" r:id="rId20"/>
    <p:sldId id="283" r:id="rId21"/>
    <p:sldId id="286" r:id="rId22"/>
    <p:sldId id="289" r:id="rId23"/>
    <p:sldId id="29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" d="1"/>
          <a:sy n="1" d="1"/>
        </p:scale>
        <p:origin x="0" y="0"/>
      </p:cViewPr>
      <p:guideLst/>
    </p:cSldViewPr>
  </p:slideViewPr>
  <p:notesViewPr>
    <p:cSldViewPr>
      <p:cViewPr>
        <p:scale>
          <a:sx n="1" d="1"/>
          <a:sy n="1" d="1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11.xml"/><Relationship Id="rId23" Type="http://schemas.openxmlformats.org/officeDocument/2006/relationships/slide" Target="slides/slide10.xml"/><Relationship Id="rId22" Type="http://schemas.openxmlformats.org/officeDocument/2006/relationships/slide" Target="slides/slide9.xml"/><Relationship Id="rId21" Type="http://schemas.openxmlformats.org/officeDocument/2006/relationships/slide" Target="slides/slide8.xml"/><Relationship Id="rId20" Type="http://schemas.openxmlformats.org/officeDocument/2006/relationships/slide" Target="slides/slide7.xml"/><Relationship Id="rId2" Type="http://schemas.openxmlformats.org/officeDocument/2006/relationships/theme" Target="theme/theme1.xml"/><Relationship Id="rId19" Type="http://schemas.openxmlformats.org/officeDocument/2006/relationships/slide" Target="slides/slide6.xml"/><Relationship Id="rId18" Type="http://schemas.openxmlformats.org/officeDocument/2006/relationships/slide" Target="slides/slide5.xml"/><Relationship Id="rId17" Type="http://schemas.openxmlformats.org/officeDocument/2006/relationships/slide" Target="slides/slide4.xml"/><Relationship Id="rId16" Type="http://schemas.openxmlformats.org/officeDocument/2006/relationships/slide" Target="slides/slide3.xml"/><Relationship Id="rId15" Type="http://schemas.openxmlformats.org/officeDocument/2006/relationships/slide" Target="slides/slide2.xml"/><Relationship Id="rId14" Type="http://schemas.openxmlformats.org/officeDocument/2006/relationships/slide" Target="slides/slide1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5F81661-4401-40BE-8493-84596F52A01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4AA66B1-FE77-4E7F-9D10-91B2BB6C111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58DC453-BFCE-4CD6-91BD-758EDBF8988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7986B2E-96D8-41F6-A63F-9BA41F74CBB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267CCD7-59F7-4781-B826-1C28F62CA4B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0361E59A-1B36-4F05-8805-0E85C280766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7AAD1A98-7A0D-4CB3-9167-C461364181DF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6A7216F5-CFA8-4014-9019-5C42A163CD81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2B309416-44F6-4673-BA23-B889485A4D7F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9273E4BF-1165-4689-BA74-348CA568401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B6A0C1B9-0252-4ABA-B492-3F29F31E76E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1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65378"/>
            <a:ext cx="7449660" cy="13382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CGDDAL+å®ä½"/>
                <a:cs typeface="CGDDAL+å®ä½"/>
              </a:rPr>
              <a:t>5.2 </a:t>
            </a:r>
            <a:r>
              <a:rPr sz="3600">
                <a:solidFill>
                  <a:srgbClr val="FFFFFF"/>
                </a:solidFill>
                <a:latin typeface="MUBJDH+å®ä½"/>
                <a:cs typeface="MUBJDH+å®ä½"/>
              </a:rPr>
              <a:t>主题：没有</a:t>
            </a:r>
            <a:r>
              <a:rPr sz="3600">
                <a:solidFill>
                  <a:srgbClr val="FFFFFF"/>
                </a:solidFill>
                <a:latin typeface="CGDDAL+å®ä½"/>
                <a:cs typeface="CGDDAL+å®ä½"/>
              </a:rPr>
              <a:t>1</a:t>
            </a:r>
            <a:r>
              <a:rPr sz="3600">
                <a:solidFill>
                  <a:srgbClr val="FFFFFF"/>
                </a:solidFill>
                <a:latin typeface="MUBJDH+å®ä½"/>
                <a:cs typeface="MUBJDH+å®ä½"/>
              </a:rPr>
              <a:t>再多的</a:t>
            </a:r>
            <a:r>
              <a:rPr sz="3600">
                <a:solidFill>
                  <a:srgbClr val="FFFFFF"/>
                </a:solidFill>
                <a:latin typeface="CGDDAL+å®ä½"/>
                <a:cs typeface="CGDDAL+å®ä½"/>
              </a:rPr>
              <a:t>0</a:t>
            </a:r>
            <a:r>
              <a:rPr sz="3600">
                <a:solidFill>
                  <a:srgbClr val="FFFFFF"/>
                </a:solidFill>
                <a:latin typeface="MUBJDH+å®ä½"/>
                <a:cs typeface="MUBJDH+å®ä½"/>
              </a:rPr>
              <a:t>也是</a:t>
            </a:r>
            <a:r>
              <a:rPr sz="3600">
                <a:solidFill>
                  <a:srgbClr val="FFFFFF"/>
                </a:solidFill>
                <a:latin typeface="CGDDAL+å®ä½"/>
                <a:cs typeface="CGDDAL+å®ä½"/>
              </a:rPr>
              <a:t>0</a:t>
            </a:r>
            <a:endParaRPr sz="3600">
              <a:solidFill>
                <a:srgbClr val="FFFFFF"/>
              </a:solidFill>
              <a:latin typeface="CGDDAL+å®ä½"/>
              <a:cs typeface="CGDDAL+å®ä½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420358" y="572770"/>
            <a:ext cx="6097828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VIVLUV+å®ä½"/>
                <a:cs typeface="VIVLUV+å®ä½"/>
              </a:rPr>
              <a:t>3. </a:t>
            </a:r>
            <a:r>
              <a:rPr sz="4800">
                <a:solidFill>
                  <a:srgbClr val="FFFFFF"/>
                </a:solidFill>
                <a:latin typeface="ESSPKQ+å®ä½"/>
                <a:cs typeface="ESSPKQ+å®ä½"/>
              </a:rPr>
              <a:t>性格与压力管理</a:t>
            </a:r>
            <a:endParaRPr sz="4800">
              <a:solidFill>
                <a:srgbClr val="FFFFFF"/>
              </a:solidFill>
              <a:latin typeface="ESSPKQ+å®ä½"/>
              <a:cs typeface="ESSPKQ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3064741"/>
            <a:ext cx="3886530" cy="12892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COSAFH+å¾®è½¯é�»,Bold"/>
                <a:cs typeface="COSAFH+å¾®è½¯é�»,Bold"/>
              </a:rPr>
              <a:t>偏执与郁闷型：</a:t>
            </a:r>
            <a:endParaRPr sz="3600" b="1">
              <a:solidFill>
                <a:srgbClr val="FFFFFF"/>
              </a:solidFill>
              <a:latin typeface="COSAFH+å¾®è½¯é�»,Bold"/>
              <a:cs typeface="COSAFH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3871849"/>
            <a:ext cx="5964797" cy="30549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OSAFH+å¾®è½¯é�»,Bold"/>
                <a:cs typeface="COSAFH+å¾®è½¯é�»,Bold"/>
              </a:rPr>
              <a:t>这类人不善于发现事物的阳光面，容易</a:t>
            </a:r>
            <a:endParaRPr sz="2400" b="1">
              <a:solidFill>
                <a:srgbClr val="FFFFFF"/>
              </a:solidFill>
              <a:latin typeface="COSAFH+å¾®è½¯é�»,Bold"/>
              <a:cs typeface="COSAFH+å¾®è½¯é�»,Bold"/>
            </a:endParaRPr>
          </a:p>
          <a:p>
            <a:pPr marL="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OSAFH+å¾®è½¯é�»,Bold"/>
                <a:cs typeface="COSAFH+å¾®è½¯é�»,Bold"/>
              </a:rPr>
              <a:t>忽略生活中积极的、美好的一面，他们</a:t>
            </a:r>
            <a:endParaRPr sz="2400" b="1">
              <a:solidFill>
                <a:srgbClr val="FFFFFF"/>
              </a:solidFill>
              <a:latin typeface="COSAFH+å¾®è½¯é�»,Bold"/>
              <a:cs typeface="COSAFH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OSAFH+å¾®è½¯é�»,Bold"/>
                <a:cs typeface="COSAFH+å¾®è½¯é�»,Bold"/>
              </a:rPr>
              <a:t>总是关注社会的阴暗面，喜欢注意负面</a:t>
            </a:r>
            <a:endParaRPr sz="2400" b="1">
              <a:solidFill>
                <a:srgbClr val="FFFFFF"/>
              </a:solidFill>
              <a:latin typeface="COSAFH+å¾®è½¯é�»,Bold"/>
              <a:cs typeface="COSAFH+å¾®è½¯é�»,Bold"/>
            </a:endParaRPr>
          </a:p>
          <a:p>
            <a:pPr marL="0" marR="0">
              <a:lnSpc>
                <a:spcPts val="3170"/>
              </a:lnSpc>
              <a:spcBef>
                <a:spcPts val="23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OSAFH+å¾®è½¯é�»,Bold"/>
                <a:cs typeface="COSAFH+å¾®è½¯é�»,Bold"/>
              </a:rPr>
              <a:t>新闻，容易发现自己的不幸而忽略自己</a:t>
            </a:r>
            <a:endParaRPr sz="2400" b="1">
              <a:solidFill>
                <a:srgbClr val="FFFFFF"/>
              </a:solidFill>
              <a:latin typeface="COSAFH+å¾®è½¯é�»,Bold"/>
              <a:cs typeface="COSAFH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OSAFH+å¾®è½¯é�»,Bold"/>
                <a:cs typeface="COSAFH+å¾®è½¯é�»,Bold"/>
              </a:rPr>
              <a:t>的幸福，放大别人的幸福而缩小自己的</a:t>
            </a:r>
            <a:endParaRPr sz="2400" b="1">
              <a:solidFill>
                <a:srgbClr val="FFFFFF"/>
              </a:solidFill>
              <a:latin typeface="COSAFH+å¾®è½¯é�»,Bold"/>
              <a:cs typeface="COSAFH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OSAFH+å¾®è½¯é�»,Bold"/>
                <a:cs typeface="COSAFH+å¾®è½¯é�»,Bold"/>
              </a:rPr>
              <a:t>快乐。</a:t>
            </a:r>
            <a:endParaRPr sz="2400" b="1">
              <a:solidFill>
                <a:srgbClr val="FFFFFF"/>
              </a:solidFill>
              <a:latin typeface="COSAFH+å¾®è½¯é�»,Bold"/>
              <a:cs typeface="COSAFH+å¾®è½¯é�»,Bold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1138656" y="2268255"/>
            <a:ext cx="1143304" cy="3118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5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SBGAWP+å¾®è½¯é�»,Bold"/>
                <a:cs typeface="SBGAWP+å¾®è½¯é�»,Bold"/>
              </a:rPr>
              <a:t>敏</a:t>
            </a:r>
            <a:endParaRPr sz="3600" b="1">
              <a:solidFill>
                <a:srgbClr val="FFFFFF"/>
              </a:solidFill>
              <a:latin typeface="SBGAWP+å¾®è½¯é�»,Bold"/>
              <a:cs typeface="SBGAWP+å¾®è½¯é�»,Bold"/>
            </a:endParaRPr>
          </a:p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SBGAWP+å¾®è½¯é�»,Bold"/>
                <a:cs typeface="SBGAWP+å¾®è½¯é�»,Bold"/>
              </a:rPr>
              <a:t>感</a:t>
            </a:r>
            <a:endParaRPr sz="3600" b="1">
              <a:solidFill>
                <a:srgbClr val="FFFFFF"/>
              </a:solidFill>
              <a:latin typeface="SBGAWP+å¾®è½¯é�»,Bold"/>
              <a:cs typeface="SBGAWP+å¾®è½¯é�»,Bold"/>
            </a:endParaRPr>
          </a:p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SBGAWP+å¾®è½¯é�»,Bold"/>
                <a:cs typeface="SBGAWP+å¾®è½¯é�»,Bold"/>
              </a:rPr>
              <a:t>多</a:t>
            </a:r>
            <a:endParaRPr sz="3600" b="1">
              <a:solidFill>
                <a:srgbClr val="FFFFFF"/>
              </a:solidFill>
              <a:latin typeface="SBGAWP+å¾®è½¯é�»,Bold"/>
              <a:cs typeface="SBGAWP+å¾®è½¯é�»,Bold"/>
            </a:endParaRPr>
          </a:p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SBGAWP+å¾®è½¯é�»,Bold"/>
                <a:cs typeface="SBGAWP+å¾®è½¯é�»,Bold"/>
              </a:rPr>
              <a:t>疑</a:t>
            </a:r>
            <a:endParaRPr sz="3600" b="1">
              <a:solidFill>
                <a:srgbClr val="FFFFFF"/>
              </a:solidFill>
              <a:latin typeface="SBGAWP+å¾®è½¯é�»,Bold"/>
              <a:cs typeface="SBGAWP+å¾®è½¯é�»,Bold"/>
            </a:endParaRPr>
          </a:p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SBGAWP+å¾®è½¯é�»,Bold"/>
                <a:cs typeface="SBGAWP+å¾®è½¯é�»,Bold"/>
              </a:rPr>
              <a:t>型</a:t>
            </a:r>
            <a:endParaRPr sz="3600" b="1">
              <a:solidFill>
                <a:srgbClr val="FFFFFF"/>
              </a:solidFill>
              <a:latin typeface="SBGAWP+å¾®è½¯é�»,Bold"/>
              <a:cs typeface="SBGAWP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04288" y="5489566"/>
            <a:ext cx="6096558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KVMBDG+å®ä½"/>
                <a:cs typeface="KVMBDG+å®ä½"/>
              </a:rPr>
              <a:t>3. </a:t>
            </a:r>
            <a:r>
              <a:rPr sz="4800">
                <a:solidFill>
                  <a:srgbClr val="FFFFFF"/>
                </a:solidFill>
                <a:latin typeface="JKEKAF+å®ä½"/>
                <a:cs typeface="JKEKAF+å®ä½"/>
              </a:rPr>
              <a:t>性格与压力管理</a:t>
            </a:r>
            <a:endParaRPr sz="4800">
              <a:solidFill>
                <a:srgbClr val="FFFFFF"/>
              </a:solidFill>
              <a:latin typeface="JKEKAF+å®ä½"/>
              <a:cs typeface="JKEKAF+å®ä½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28802"/>
            <a:ext cx="3261690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RFIPML+å®ä½"/>
                <a:cs typeface="RFIPML+å®ä½"/>
              </a:rPr>
              <a:t>5.2</a:t>
            </a:r>
            <a:r>
              <a:rPr sz="4800" spc="2403">
                <a:solidFill>
                  <a:srgbClr val="FFFFFF"/>
                </a:solidFill>
                <a:latin typeface="RFIPML+å®ä½"/>
                <a:cs typeface="RFIPML+å®ä½"/>
              </a:rPr>
              <a:t> </a:t>
            </a:r>
            <a:r>
              <a:rPr sz="3600">
                <a:solidFill>
                  <a:srgbClr val="FFFFFF"/>
                </a:solidFill>
                <a:latin typeface="CNPSWL+å®ä½"/>
                <a:cs typeface="CNPSWL+å®ä½"/>
              </a:rPr>
              <a:t>内容</a:t>
            </a:r>
            <a:endParaRPr sz="3600">
              <a:solidFill>
                <a:srgbClr val="FFFFFF"/>
              </a:solidFill>
              <a:latin typeface="CNPSWL+å®ä½"/>
              <a:cs typeface="CNPSWL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395670"/>
            <a:ext cx="243961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IJISKA+å¾®è½¯é�»,Bold"/>
                <a:cs typeface="IJISKA+å¾®è½¯é�»,Bold"/>
              </a:rPr>
              <a:t>1.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HGNTDD+å¾®è½¯é�»,Bold"/>
                <a:cs typeface="HGNTDD+å¾®è½¯é�»,Bold"/>
              </a:rPr>
              <a:t>人格的功能</a:t>
            </a:r>
            <a:endParaRPr sz="2400" b="1">
              <a:solidFill>
                <a:srgbClr val="FFFFFF"/>
              </a:solidFill>
              <a:latin typeface="HGNTDD+å¾®è½¯é�»,Bold"/>
              <a:cs typeface="HGNTDD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2943988"/>
            <a:ext cx="2439924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IJISKA+å¾®è½¯é�»,Bold"/>
                <a:cs typeface="IJISKA+å¾®è½¯é�»,Bold"/>
              </a:rPr>
              <a:t>2.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HGNTDD+å¾®è½¯é�»,Bold"/>
                <a:cs typeface="HGNTDD+å¾®è½¯é�»,Bold"/>
              </a:rPr>
              <a:t>性格与疾病</a:t>
            </a:r>
            <a:endParaRPr sz="2400" b="1">
              <a:solidFill>
                <a:srgbClr val="FFFFFF"/>
              </a:solidFill>
              <a:latin typeface="HGNTDD+å¾®è½¯é�»,Bold"/>
              <a:cs typeface="HGNTDD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3493331"/>
            <a:ext cx="3049828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IJISKA+å¾®è½¯é�»,Bold"/>
                <a:cs typeface="IJISKA+å¾®è½¯é�»,Bold"/>
              </a:rPr>
              <a:t>3.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HGNTDD+å¾®è½¯é�»,Bold"/>
                <a:cs typeface="HGNTDD+å¾®è½¯é�»,Bold"/>
              </a:rPr>
              <a:t>性格与压力管理</a:t>
            </a:r>
            <a:endParaRPr sz="2400" b="1">
              <a:solidFill>
                <a:srgbClr val="FFFFFF"/>
              </a:solidFill>
              <a:latin typeface="HGNTDD+å¾®è½¯é�»,Bold"/>
              <a:cs typeface="HGNTDD+å¾®è½¯é�»,Bold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420358" y="517580"/>
            <a:ext cx="5465186" cy="19597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PLSDQB+å®ä½"/>
                <a:cs typeface="PLSDQB+å®ä½"/>
              </a:rPr>
              <a:t>1. </a:t>
            </a:r>
            <a:r>
              <a:rPr sz="4800">
                <a:solidFill>
                  <a:srgbClr val="FFFFFF"/>
                </a:solidFill>
                <a:latin typeface="OPTJRJ+å®ä½"/>
                <a:cs typeface="OPTJRJ+å®ä½"/>
              </a:rPr>
              <a:t>人格的功能</a:t>
            </a:r>
            <a:endParaRPr sz="4800">
              <a:solidFill>
                <a:srgbClr val="FFFFFF"/>
              </a:solidFill>
              <a:latin typeface="OPTJRJ+å®ä½"/>
              <a:cs typeface="OPTJRJ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725166"/>
            <a:ext cx="6134800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MUWRBL+å¾®è½¯é�»,Bold"/>
                <a:cs typeface="MUWRBL+å¾®è½¯é�»,Bold"/>
              </a:rPr>
              <a:t>1.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UWWLTM+å¾®è½¯é�»,Bold"/>
                <a:cs typeface="UWWLTM+å¾®è½¯é�»,Bold"/>
              </a:rPr>
              <a:t>区分功能：生理差异之外的最大差异</a:t>
            </a:r>
            <a:endParaRPr sz="2400" b="1">
              <a:solidFill>
                <a:srgbClr val="FFFFFF"/>
              </a:solidFill>
              <a:latin typeface="UWWLTM+å¾®è½¯é�»,Bold"/>
              <a:cs typeface="UWWLTM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3243903"/>
            <a:ext cx="6139357" cy="1591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MUWRBL+å¾®è½¯é�»,Bold"/>
                <a:cs typeface="MUWRBL+å¾®è½¯é�»,Bold"/>
              </a:rPr>
              <a:t>2.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UWWLTM+å¾®è½¯é�»,Bold"/>
                <a:cs typeface="UWWLTM+å¾®è½¯é�»,Bold"/>
              </a:rPr>
              <a:t>交际筛选功能：相比于外表、品德、</a:t>
            </a:r>
            <a:endParaRPr sz="2400" b="1">
              <a:solidFill>
                <a:srgbClr val="FFFFFF"/>
              </a:solidFill>
              <a:latin typeface="UWWLTM+å¾®è½¯é�»,Bold"/>
              <a:cs typeface="UWWLTM+å¾®è½¯é�»,Bold"/>
            </a:endParaRPr>
          </a:p>
          <a:p>
            <a:pPr marL="45720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WWLTM+å¾®è½¯é�»,Bold"/>
                <a:cs typeface="UWWLTM+å¾®è½¯é�»,Bold"/>
              </a:rPr>
              <a:t>社会资源，人格更影响人与人之间的</a:t>
            </a:r>
            <a:endParaRPr sz="2400" b="1">
              <a:solidFill>
                <a:srgbClr val="FFFFFF"/>
              </a:solidFill>
              <a:latin typeface="UWWLTM+å¾®è½¯é�»,Bold"/>
              <a:cs typeface="UWWLTM+å¾®è½¯é�»,Bold"/>
            </a:endParaRPr>
          </a:p>
          <a:p>
            <a:pPr marL="45720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WWLTM+å¾®è½¯é�»,Bold"/>
                <a:cs typeface="UWWLTM+å¾®è½¯é�»,Bold"/>
              </a:rPr>
              <a:t>深度交往</a:t>
            </a:r>
            <a:endParaRPr sz="2400" b="1">
              <a:solidFill>
                <a:srgbClr val="FFFFFF"/>
              </a:solidFill>
              <a:latin typeface="UWWLTM+å¾®è½¯é�»,Bold"/>
              <a:cs typeface="UWWLTM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4493964"/>
            <a:ext cx="6484970" cy="15910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MUWRBL+å¾®è½¯é�»,Bold"/>
                <a:cs typeface="MUWRBL+å¾®è½¯é�»,Bold"/>
              </a:rPr>
              <a:t>3.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UWWLTM+å¾®è½¯é�»,Bold"/>
                <a:cs typeface="UWWLTM+å¾®è½¯é�»,Bold"/>
              </a:rPr>
              <a:t>问题解决功能：性格影响学习、生活、</a:t>
            </a:r>
            <a:endParaRPr sz="2400" b="1">
              <a:solidFill>
                <a:srgbClr val="FFFFFF"/>
              </a:solidFill>
              <a:latin typeface="UWWLTM+å¾®è½¯é�»,Bold"/>
              <a:cs typeface="UWWLTM+å¾®è½¯é�»,Bold"/>
            </a:endParaRPr>
          </a:p>
          <a:p>
            <a:pPr marL="45720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WWLTM+å¾®è½¯é�»,Bold"/>
                <a:cs typeface="UWWLTM+å¾®è½¯é�»,Bold"/>
              </a:rPr>
              <a:t>工作效率，性格决定命运（如婚恋、</a:t>
            </a:r>
            <a:endParaRPr sz="2400" b="1">
              <a:solidFill>
                <a:srgbClr val="FFFFFF"/>
              </a:solidFill>
              <a:latin typeface="UWWLTM+å¾®è½¯é�»,Bold"/>
              <a:cs typeface="UWWLTM+å¾®è½¯é�»,Bold"/>
            </a:endParaRPr>
          </a:p>
          <a:p>
            <a:pPr marL="45720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WWLTM+å¾®è½¯é�»,Bold"/>
                <a:cs typeface="UWWLTM+å¾®è½¯é�»,Bold"/>
              </a:rPr>
              <a:t>职业发展等）并不夸张。</a:t>
            </a:r>
            <a:endParaRPr sz="2400" b="1">
              <a:solidFill>
                <a:srgbClr val="FFFFFF"/>
              </a:solidFill>
              <a:latin typeface="UWWLTM+å¾®è½¯é�»,Bold"/>
              <a:cs typeface="UWWLTM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968" y="5743923"/>
            <a:ext cx="274350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MUWRBL+å¾®è½¯é�»,Bold"/>
                <a:cs typeface="MUWRBL+å¾®è½¯é�»,Bold"/>
              </a:rPr>
              <a:t>4.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UWWLTM+å¾®è½¯é�»,Bold"/>
                <a:cs typeface="UWWLTM+å¾®è½¯é�»,Bold"/>
              </a:rPr>
              <a:t>健康维护功能</a:t>
            </a:r>
            <a:endParaRPr sz="2400" b="1">
              <a:solidFill>
                <a:srgbClr val="FFFFFF"/>
              </a:solidFill>
              <a:latin typeface="UWWLTM+å¾®è½¯é�»,Bold"/>
              <a:cs typeface="UWWLTM+å¾®è½¯é�»,Bold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4063619" y="865378"/>
            <a:ext cx="4877714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8931F"/>
                </a:solidFill>
                <a:latin typeface="JOQPNP+å®ä½"/>
                <a:cs typeface="JOQPNP+å®ä½"/>
              </a:rPr>
              <a:t>2. </a:t>
            </a:r>
            <a:r>
              <a:rPr sz="4800">
                <a:solidFill>
                  <a:srgbClr val="F8931F"/>
                </a:solidFill>
                <a:latin typeface="OPNCQI+å®ä½"/>
                <a:cs typeface="OPNCQI+å®ä½"/>
              </a:rPr>
              <a:t>性格与疾病</a:t>
            </a:r>
            <a:endParaRPr sz="4800">
              <a:solidFill>
                <a:srgbClr val="F8931F"/>
              </a:solidFill>
              <a:latin typeface="OPNCQI+å®ä½"/>
              <a:cs typeface="OPNCQI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706220"/>
            <a:ext cx="2859354" cy="12892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D3145A"/>
                </a:solidFill>
                <a:latin typeface="RKJQOQ+å¾®è½¯é�»,Bold"/>
                <a:cs typeface="RKJQOQ+å¾®è½¯é�»,Bold"/>
              </a:rPr>
              <a:t>A</a:t>
            </a:r>
            <a:r>
              <a:rPr sz="3600" b="1">
                <a:solidFill>
                  <a:srgbClr val="D3145A"/>
                </a:solidFill>
                <a:latin typeface="KEGSQT+å¾®è½¯é�»,Bold"/>
                <a:cs typeface="KEGSQT+å¾®è½¯é�»,Bold"/>
              </a:rPr>
              <a:t>型性格：</a:t>
            </a:r>
            <a:endParaRPr sz="3600" b="1">
              <a:solidFill>
                <a:srgbClr val="D3145A"/>
              </a:solidFill>
              <a:latin typeface="KEGSQT+å¾®è½¯é�»,Bold"/>
              <a:cs typeface="KEGSQT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3513651"/>
            <a:ext cx="9122631" cy="17376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KEGSQT+å¾®è½¯é�»,Bold"/>
                <a:cs typeface="KEGSQT+å¾®è½¯é�»,Bold"/>
              </a:rPr>
              <a:t>时间紧迫感强、做事快、总感到时间不够用、长期处于亢</a:t>
            </a:r>
            <a:endParaRPr sz="2400" b="1">
              <a:solidFill>
                <a:srgbClr val="D3145A"/>
              </a:solidFill>
              <a:latin typeface="KEGSQT+å¾®è½¯é�»,Bold"/>
              <a:cs typeface="KEGSQT+å¾®è½¯é�»,Bold"/>
            </a:endParaRPr>
          </a:p>
          <a:p>
            <a:pPr marL="0" marR="0">
              <a:lnSpc>
                <a:spcPts val="3170"/>
              </a:lnSpc>
              <a:spcBef>
                <a:spcPts val="235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KEGSQT+å¾®è½¯é�»,Bold"/>
                <a:cs typeface="KEGSQT+å¾®è½¯é�»,Bold"/>
              </a:rPr>
              <a:t>奋状态、每天大部分时间处于紧张状态、做事情多面出击、</a:t>
            </a:r>
            <a:endParaRPr sz="2400" b="1">
              <a:solidFill>
                <a:srgbClr val="D3145A"/>
              </a:solidFill>
              <a:latin typeface="KEGSQT+å¾®è½¯é�»,Bold"/>
              <a:cs typeface="KEGSQT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KEGSQT+å¾®è½¯é�»,Bold"/>
                <a:cs typeface="KEGSQT+å¾®è½¯é�»,Bold"/>
              </a:rPr>
              <a:t>总想同时做一项以上的事。</a:t>
            </a:r>
            <a:endParaRPr sz="2400" b="1">
              <a:solidFill>
                <a:srgbClr val="D3145A"/>
              </a:solidFill>
              <a:latin typeface="KEGSQT+å¾®è½¯é�»,Bold"/>
              <a:cs typeface="KEGSQT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43904" y="4830768"/>
            <a:ext cx="263994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KEGSQT+å¾®è½¯é�»,Bold"/>
                <a:cs typeface="KEGSQT+å¾®è½¯é�»,Bold"/>
              </a:rPr>
              <a:t>——易得冠心病</a:t>
            </a:r>
            <a:endParaRPr sz="2400" b="1">
              <a:solidFill>
                <a:srgbClr val="D3145A"/>
              </a:solidFill>
              <a:latin typeface="KEGSQT+å¾®è½¯é�»,Bold"/>
              <a:cs typeface="KEGSQT+å¾®è½¯é�»,Bold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4208398" y="865378"/>
            <a:ext cx="4877714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8931F"/>
                </a:solidFill>
                <a:latin typeface="FOPSNM+å®ä½"/>
                <a:cs typeface="FOPSNM+å®ä½"/>
              </a:rPr>
              <a:t>2. </a:t>
            </a:r>
            <a:r>
              <a:rPr sz="4800">
                <a:solidFill>
                  <a:srgbClr val="F8931F"/>
                </a:solidFill>
                <a:latin typeface="BTTJFM+å®ä½"/>
                <a:cs typeface="BTTJFM+å®ä½"/>
              </a:rPr>
              <a:t>性格与疾病</a:t>
            </a:r>
            <a:endParaRPr sz="4800">
              <a:solidFill>
                <a:srgbClr val="F8931F"/>
              </a:solidFill>
              <a:latin typeface="BTTJFM+å®ä½"/>
              <a:cs typeface="BTTJFM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27803" y="3007464"/>
            <a:ext cx="2827139" cy="12892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D3145A"/>
                </a:solidFill>
                <a:latin typeface="SWTCCD+å¾®è½¯é�»,Bold"/>
                <a:cs typeface="SWTCCD+å¾®è½¯é�»,Bold"/>
              </a:rPr>
              <a:t>B</a:t>
            </a:r>
            <a:r>
              <a:rPr sz="3600" b="1">
                <a:solidFill>
                  <a:srgbClr val="D3145A"/>
                </a:solidFill>
                <a:latin typeface="QGBGHA+å¾®è½¯é�»,Bold"/>
                <a:cs typeface="QGBGHA+å¾®è½¯é�»,Bold"/>
              </a:rPr>
              <a:t>型性格：</a:t>
            </a:r>
            <a:endParaRPr sz="3600" b="1">
              <a:solidFill>
                <a:srgbClr val="D3145A"/>
              </a:solidFill>
              <a:latin typeface="QGBGHA+å¾®è½¯é�»,Bold"/>
              <a:cs typeface="QGBGHA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27803" y="3814895"/>
            <a:ext cx="4273130" cy="21764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QGBGHA+å¾®è½¯é�»,Bold"/>
                <a:cs typeface="QGBGHA+å¾®è½¯é�»,Bold"/>
              </a:rPr>
              <a:t>悠闲自得、不爱紧张、一般</a:t>
            </a:r>
            <a:endParaRPr sz="2400" b="1">
              <a:solidFill>
                <a:srgbClr val="D3145A"/>
              </a:solidFill>
              <a:latin typeface="QGBGHA+å¾®è½¯é�»,Bold"/>
              <a:cs typeface="QGBGHA+å¾®è½¯é�»,Bold"/>
            </a:endParaRPr>
          </a:p>
          <a:p>
            <a:pPr marL="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QGBGHA+å¾®è½¯é�»,Bold"/>
                <a:cs typeface="QGBGHA+å¾®è½¯é�»,Bold"/>
              </a:rPr>
              <a:t>无时间紧迫感、不喜争强好</a:t>
            </a:r>
            <a:endParaRPr sz="2400" b="1">
              <a:solidFill>
                <a:srgbClr val="D3145A"/>
              </a:solidFill>
              <a:latin typeface="QGBGHA+å¾®è½¯é�»,Bold"/>
              <a:cs typeface="QGBGHA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QGBGHA+å¾®è½¯é�»,Bold"/>
                <a:cs typeface="QGBGHA+å¾®è½¯é�»,Bold"/>
              </a:rPr>
              <a:t>胜、有耐心、能容忍。</a:t>
            </a:r>
            <a:endParaRPr sz="2400" b="1">
              <a:solidFill>
                <a:srgbClr val="D3145A"/>
              </a:solidFill>
              <a:latin typeface="QGBGHA+å¾®è½¯é�»,Bold"/>
              <a:cs typeface="QGBGHA+å¾®è½¯é�»,Bold"/>
            </a:endParaRPr>
          </a:p>
          <a:p>
            <a:pPr marL="153289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QGBGHA+å¾®è½¯é�»,Bold"/>
                <a:cs typeface="QGBGHA+å¾®è½¯é�»,Bold"/>
              </a:rPr>
              <a:t>——生活型的人</a:t>
            </a:r>
            <a:endParaRPr sz="2400" b="1">
              <a:solidFill>
                <a:srgbClr val="D3145A"/>
              </a:solidFill>
              <a:latin typeface="QGBGHA+å¾®è½¯é�»,Bold"/>
              <a:cs typeface="QGBGHA+å¾®è½¯é�»,Bold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1736089" y="865378"/>
            <a:ext cx="4877714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8931F"/>
                </a:solidFill>
                <a:latin typeface="VGJBGO+å®ä½"/>
                <a:cs typeface="VGJBGO+å®ä½"/>
              </a:rPr>
              <a:t>2. </a:t>
            </a:r>
            <a:r>
              <a:rPr sz="4800">
                <a:solidFill>
                  <a:srgbClr val="F8931F"/>
                </a:solidFill>
                <a:latin typeface="DIUVKC+å®ä½"/>
                <a:cs typeface="DIUVKC+å®ä½"/>
              </a:rPr>
              <a:t>性格与疾病</a:t>
            </a:r>
            <a:endParaRPr sz="4800">
              <a:solidFill>
                <a:srgbClr val="F8931F"/>
              </a:solidFill>
              <a:latin typeface="DIUVKC+å®ä½"/>
              <a:cs typeface="DIUVKC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478567"/>
            <a:ext cx="2823875" cy="1289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5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D3145A"/>
                </a:solidFill>
                <a:latin typeface="DMQHDQ+å¾®è½¯é�»,Bold"/>
                <a:cs typeface="DMQHDQ+å¾®è½¯é�»,Bold"/>
              </a:rPr>
              <a:t>C</a:t>
            </a:r>
            <a:r>
              <a:rPr sz="3600" b="1">
                <a:solidFill>
                  <a:srgbClr val="D3145A"/>
                </a:solidFill>
                <a:latin typeface="HESQQC+å¾®è½¯é�»,Bold"/>
                <a:cs typeface="HESQQC+å¾®è½¯é�»,Bold"/>
              </a:rPr>
              <a:t>型性格：</a:t>
            </a:r>
            <a:endParaRPr sz="3600" b="1">
              <a:solidFill>
                <a:srgbClr val="D3145A"/>
              </a:solidFill>
              <a:latin typeface="HESQQC+å¾®è½¯é�»,Bold"/>
              <a:cs typeface="HESQQC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3286575"/>
            <a:ext cx="8069319" cy="26155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HESQQC+å¾®è½¯é�»,Bold"/>
                <a:cs typeface="HESQQC+å¾®è½¯é�»,Bold"/>
              </a:rPr>
              <a:t>习惯把愤怒藏在心里并加以控制，在行为上表现出与</a:t>
            </a:r>
            <a:endParaRPr sz="2400" b="1">
              <a:solidFill>
                <a:srgbClr val="D3145A"/>
              </a:solidFill>
              <a:latin typeface="HESQQC+å¾®è½¯é�»,Bold"/>
              <a:cs typeface="HESQQC+å¾®è½¯é�»,Bold"/>
            </a:endParaRPr>
          </a:p>
          <a:p>
            <a:pPr marL="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HESQQC+å¾®è½¯é�»,Bold"/>
                <a:cs typeface="HESQQC+å¾®è½¯é�»,Bold"/>
              </a:rPr>
              <a:t>别人过分合作，原谅一些不该原谅的行为，生活和工</a:t>
            </a:r>
            <a:endParaRPr sz="2400" b="1">
              <a:solidFill>
                <a:srgbClr val="D3145A"/>
              </a:solidFill>
              <a:latin typeface="HESQQC+å¾®è½¯é�»,Bold"/>
              <a:cs typeface="HESQQC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HESQQC+å¾®è½¯é�»,Bold"/>
                <a:cs typeface="HESQQC+å¾®è½¯é�»,Bold"/>
              </a:rPr>
              <a:t>作中没有主意和目标，不确定性多；对别人过分有耐</a:t>
            </a:r>
            <a:endParaRPr sz="2400" b="1">
              <a:solidFill>
                <a:srgbClr val="D3145A"/>
              </a:solidFill>
              <a:latin typeface="HESQQC+å¾®è½¯é�»,Bold"/>
              <a:cs typeface="HESQQC+å¾®è½¯é�»,Bold"/>
            </a:endParaRPr>
          </a:p>
          <a:p>
            <a:pPr marL="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HESQQC+å¾®è½¯é�»,Bold"/>
                <a:cs typeface="HESQQC+å¾®è½¯é�»,Bold"/>
              </a:rPr>
              <a:t>心；尽量回避各种冲突，不表现负面的情绪（特别是</a:t>
            </a:r>
            <a:endParaRPr sz="2400" b="1">
              <a:solidFill>
                <a:srgbClr val="D3145A"/>
              </a:solidFill>
              <a:latin typeface="HESQQC+å¾®è½¯é�»,Bold"/>
              <a:cs typeface="HESQQC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HESQQC+å¾®è½¯é�»,Bold"/>
                <a:cs typeface="HESQQC+å¾®è½¯é�»,Bold"/>
              </a:rPr>
              <a:t>愤怒），屈从于权威等。</a:t>
            </a:r>
            <a:endParaRPr sz="2400" b="1">
              <a:solidFill>
                <a:srgbClr val="D3145A"/>
              </a:solidFill>
              <a:latin typeface="HESQQC+å¾®è½¯é�»,Bold"/>
              <a:cs typeface="HESQQC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86833" y="5634195"/>
            <a:ext cx="2944415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HESQQC+å¾®è½¯é�»,Bold"/>
                <a:cs typeface="HESQQC+å¾®è½¯é�»,Bold"/>
              </a:rPr>
              <a:t>——容易罹患癌症</a:t>
            </a:r>
            <a:endParaRPr sz="2400" b="1">
              <a:solidFill>
                <a:srgbClr val="D3145A"/>
              </a:solidFill>
              <a:latin typeface="HESQQC+å¾®è½¯é�»,Bold"/>
              <a:cs typeface="HESQQC+å¾®è½¯é�»,Bold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5951854" y="865378"/>
            <a:ext cx="6096253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HJBUUN+å®ä½"/>
                <a:cs typeface="HJBUUN+å®ä½"/>
              </a:rPr>
              <a:t>3. </a:t>
            </a:r>
            <a:r>
              <a:rPr sz="4800">
                <a:solidFill>
                  <a:srgbClr val="FFFFFF"/>
                </a:solidFill>
                <a:latin typeface="CWPCKL+å®ä½"/>
                <a:cs typeface="CWPCKL+å®ä½"/>
              </a:rPr>
              <a:t>性格与压力管理</a:t>
            </a:r>
            <a:endParaRPr sz="4800">
              <a:solidFill>
                <a:srgbClr val="FFFFFF"/>
              </a:solidFill>
              <a:latin typeface="CWPCKL+å®ä½"/>
              <a:cs typeface="CWPCKL+å®ä½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420358" y="572770"/>
            <a:ext cx="6097828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UVUAQA+å®ä½"/>
                <a:cs typeface="UVUAQA+å®ä½"/>
              </a:rPr>
              <a:t>3. </a:t>
            </a:r>
            <a:r>
              <a:rPr sz="4800">
                <a:solidFill>
                  <a:srgbClr val="FFFFFF"/>
                </a:solidFill>
                <a:latin typeface="LSFARW+å®ä½"/>
                <a:cs typeface="LSFARW+å®ä½"/>
              </a:rPr>
              <a:t>性格与压力管理</a:t>
            </a:r>
            <a:endParaRPr sz="4800">
              <a:solidFill>
                <a:srgbClr val="FFFFFF"/>
              </a:solidFill>
              <a:latin typeface="LSFARW+å®ä½"/>
              <a:cs typeface="LSFARW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4438119"/>
            <a:ext cx="3886200" cy="12892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QWIPTB+å¾®è½¯é�»,Bold"/>
                <a:cs typeface="QWIPTB+å¾®è½¯é�»,Bold"/>
              </a:rPr>
              <a:t>虚荣与攀比型：</a:t>
            </a:r>
            <a:endParaRPr sz="3600" b="1">
              <a:solidFill>
                <a:srgbClr val="FFFFFF"/>
              </a:solidFill>
              <a:latin typeface="QWIPTB+å¾®è½¯é�»,Bold"/>
              <a:cs typeface="QWIPTB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5188839"/>
            <a:ext cx="5964797" cy="17379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QWIPTB+å¾®è½¯é�»,Bold"/>
                <a:cs typeface="QWIPTB+å¾®è½¯é�»,Bold"/>
              </a:rPr>
              <a:t>比文凭、比职位、比待遇、比房子、比</a:t>
            </a:r>
            <a:endParaRPr sz="2400" b="1">
              <a:solidFill>
                <a:srgbClr val="FFFFFF"/>
              </a:solidFill>
              <a:latin typeface="QWIPTB+å¾®è½¯é�»,Bold"/>
              <a:cs typeface="QWIPTB+å¾®è½¯é�»,Bold"/>
            </a:endParaRPr>
          </a:p>
          <a:p>
            <a:pPr marL="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QWIPTB+å¾®è½¯é�»,Bold"/>
                <a:cs typeface="QWIPTB+å¾®è½¯é�»,Bold"/>
              </a:rPr>
              <a:t>财富、比子女……比来比去，最后把自</a:t>
            </a:r>
            <a:endParaRPr sz="2400" b="1">
              <a:solidFill>
                <a:srgbClr val="FFFFFF"/>
              </a:solidFill>
              <a:latin typeface="QWIPTB+å¾®è½¯é�»,Bold"/>
              <a:cs typeface="QWIPTB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QWIPTB+å¾®è½¯é�»,Bold"/>
                <a:cs typeface="QWIPTB+å¾®è½¯é�»,Bold"/>
              </a:rPr>
              <a:t>己给“匕”死了。</a:t>
            </a:r>
            <a:endParaRPr sz="2400" b="1">
              <a:solidFill>
                <a:srgbClr val="FFFFFF"/>
              </a:solidFill>
              <a:latin typeface="QWIPTB+å¾®è½¯é�»,Bold"/>
              <a:cs typeface="QWIPTB+å¾®è½¯é�»,Bold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420358" y="572770"/>
            <a:ext cx="6097828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ENJVGC+å®ä½"/>
                <a:cs typeface="ENJVGC+å®ä½"/>
              </a:rPr>
              <a:t>3. </a:t>
            </a:r>
            <a:r>
              <a:rPr sz="4800">
                <a:solidFill>
                  <a:srgbClr val="FFFFFF"/>
                </a:solidFill>
                <a:latin typeface="WWSVWS+å®ä½"/>
                <a:cs typeface="WWSVWS+å®ä½"/>
              </a:rPr>
              <a:t>性格与压力管理</a:t>
            </a:r>
            <a:endParaRPr sz="4800">
              <a:solidFill>
                <a:srgbClr val="FFFFFF"/>
              </a:solidFill>
              <a:latin typeface="WWSVWS+å®ä½"/>
              <a:cs typeface="WWSVWS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3376203"/>
            <a:ext cx="3430828" cy="1289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5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JSPBOW+å¾®è½¯é�»,Bold"/>
                <a:cs typeface="JSPBOW+å¾®è½¯é�»,Bold"/>
              </a:rPr>
              <a:t>理想主义者：</a:t>
            </a:r>
            <a:endParaRPr sz="3600" b="1">
              <a:solidFill>
                <a:srgbClr val="FFFFFF"/>
              </a:solidFill>
              <a:latin typeface="JSPBOW+å¾®è½¯é�»,Bold"/>
              <a:cs typeface="JSPBOW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4310703"/>
            <a:ext cx="5964797" cy="2615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JSPBOW+å¾®è½¯é�»,Bold"/>
                <a:cs typeface="JSPBOW+å¾®è½¯é�»,Bold"/>
              </a:rPr>
              <a:t>理想主义者：这类人在做任何事情之前</a:t>
            </a:r>
            <a:endParaRPr sz="2400" b="1">
              <a:solidFill>
                <a:srgbClr val="FFFFFF"/>
              </a:solidFill>
              <a:latin typeface="JSPBOW+å¾®è½¯é�»,Bold"/>
              <a:cs typeface="JSPBOW+å¾®è½¯é�»,Bold"/>
            </a:endParaRPr>
          </a:p>
          <a:p>
            <a:pPr marL="0" marR="0">
              <a:lnSpc>
                <a:spcPts val="3170"/>
              </a:lnSpc>
              <a:spcBef>
                <a:spcPts val="23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JSPBOW+å¾®è½¯é�»,Bold"/>
                <a:cs typeface="JSPBOW+å¾®è½¯é�»,Bold"/>
              </a:rPr>
              <a:t>先给自己描绘出一幅理想的蓝图，而实</a:t>
            </a:r>
            <a:endParaRPr sz="2400" b="1">
              <a:solidFill>
                <a:srgbClr val="FFFFFF"/>
              </a:solidFill>
              <a:latin typeface="JSPBOW+å¾®è½¯é�»,Bold"/>
              <a:cs typeface="JSPBOW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JSPBOW+å¾®è½¯é�»,Bold"/>
                <a:cs typeface="JSPBOW+å¾®è½¯é�»,Bold"/>
              </a:rPr>
              <a:t>际发生的情况却和自己的理想不断产生</a:t>
            </a:r>
            <a:endParaRPr sz="2400" b="1">
              <a:solidFill>
                <a:srgbClr val="FFFFFF"/>
              </a:solidFill>
              <a:latin typeface="JSPBOW+å¾®è½¯é�»,Bold"/>
              <a:cs typeface="JSPBOW+å¾®è½¯é�»,Bold"/>
            </a:endParaRPr>
          </a:p>
          <a:p>
            <a:pPr marL="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JSPBOW+å¾®è½¯é�»,Bold"/>
                <a:cs typeface="JSPBOW+å¾®è½¯é�»,Bold"/>
              </a:rPr>
              <a:t>冲突，为此他觉得自责、矛盾、苦恼而</a:t>
            </a:r>
            <a:endParaRPr sz="2400" b="1">
              <a:solidFill>
                <a:srgbClr val="FFFFFF"/>
              </a:solidFill>
              <a:latin typeface="JSPBOW+å¾®è½¯é�»,Bold"/>
              <a:cs typeface="JSPBOW+å¾®è½¯é�»,Bold"/>
            </a:endParaRPr>
          </a:p>
          <a:p>
            <a:pPr marL="0" marR="0">
              <a:lnSpc>
                <a:spcPts val="3170"/>
              </a:lnSpc>
              <a:spcBef>
                <a:spcPts val="28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JSPBOW+å¾®è½¯é�»,Bold"/>
                <a:cs typeface="JSPBOW+å¾®è½¯é�»,Bold"/>
              </a:rPr>
              <a:t>又无可奈何。</a:t>
            </a:r>
            <a:endParaRPr sz="2400" b="1">
              <a:solidFill>
                <a:srgbClr val="FFFFFF"/>
              </a:solidFill>
              <a:latin typeface="JSPBOW+å¾®è½¯é�»,Bold"/>
              <a:cs typeface="JSPBOW+å¾®è½¯é�»,Bold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711</Words>
  <Application>WPS 演示</Application>
  <PresentationFormat>Ýêðàí (4:3)</PresentationFormat>
  <Paragraphs>94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50</vt:i4>
      </vt:variant>
      <vt:variant>
        <vt:lpstr>主题</vt:lpstr>
      </vt:variant>
      <vt:variant>
        <vt:i4>12</vt:i4>
      </vt:variant>
      <vt:variant>
        <vt:lpstr>幻灯片标题</vt:lpstr>
      </vt:variant>
      <vt:variant>
        <vt:i4>11</vt:i4>
      </vt:variant>
    </vt:vector>
  </HeadingPairs>
  <TitlesOfParts>
    <vt:vector size="73" baseType="lpstr">
      <vt:lpstr>Arial</vt:lpstr>
      <vt:lpstr>宋体</vt:lpstr>
      <vt:lpstr>Wingdings</vt:lpstr>
      <vt:lpstr>Arial</vt:lpstr>
      <vt:lpstr>RHOTVU+å®ä½</vt:lpstr>
      <vt:lpstr>Times New Roman</vt:lpstr>
      <vt:lpstr>CGDDAL+å®ä½</vt:lpstr>
      <vt:lpstr>MUBJDH+å®ä½</vt:lpstr>
      <vt:lpstr>RFIPML+å®ä½</vt:lpstr>
      <vt:lpstr>CNPSWL+å®ä½</vt:lpstr>
      <vt:lpstr>IJISKA+å¾®è½¯é�»,Bold</vt:lpstr>
      <vt:lpstr>HGNTDD+å¾®è½¯é�»,Bold</vt:lpstr>
      <vt:lpstr>PLSDQB+å®ä½</vt:lpstr>
      <vt:lpstr>OPTJRJ+å®ä½</vt:lpstr>
      <vt:lpstr>MUWRBL+å¾®è½¯é�»,Bold</vt:lpstr>
      <vt:lpstr>UWWLTM+å¾®è½¯é�»,Bold</vt:lpstr>
      <vt:lpstr>JOQPNP+å®ä½</vt:lpstr>
      <vt:lpstr>OPNCQI+å®ä½</vt:lpstr>
      <vt:lpstr>RKJQOQ+å¾®è½¯é�»,Bold</vt:lpstr>
      <vt:lpstr>KEGSQT+å¾®è½¯é�»,Bold</vt:lpstr>
      <vt:lpstr>FOPSNM+å®ä½</vt:lpstr>
      <vt:lpstr>BTTJFM+å®ä½</vt:lpstr>
      <vt:lpstr>SWTCCD+å¾®è½¯é�»,Bold</vt:lpstr>
      <vt:lpstr>QGBGHA+å¾®è½¯é�»,Bold</vt:lpstr>
      <vt:lpstr>VGJBGO+å®ä½</vt:lpstr>
      <vt:lpstr>DIUVKC+å®ä½</vt:lpstr>
      <vt:lpstr>DMQHDQ+å¾®è½¯é�»,Bold</vt:lpstr>
      <vt:lpstr>HESQQC+å¾®è½¯é�»,Bold</vt:lpstr>
      <vt:lpstr>HJBUUN+å®ä½</vt:lpstr>
      <vt:lpstr>CWPCKL+å®ä½</vt:lpstr>
      <vt:lpstr>UVUAQA+å®ä½</vt:lpstr>
      <vt:lpstr>LSFARW+å®ä½</vt:lpstr>
      <vt:lpstr>QWIPTB+å¾®è½¯é�»,Bold</vt:lpstr>
      <vt:lpstr>ENJVGC+å®ä½</vt:lpstr>
      <vt:lpstr>WWSVWS+å®ä½</vt:lpstr>
      <vt:lpstr>JSPBOW+å¾®è½¯é�»,Bold</vt:lpstr>
      <vt:lpstr>VIVLUV+å®ä½</vt:lpstr>
      <vt:lpstr>ESSPKQ+å®ä½</vt:lpstr>
      <vt:lpstr>COSAFH+å¾®è½¯é�»,Bold</vt:lpstr>
      <vt:lpstr>SBGAWP+å¾®è½¯é�»,Bold</vt:lpstr>
      <vt:lpstr>KVMBDG+å®ä½</vt:lpstr>
      <vt:lpstr>JKEKAF+å®ä½</vt:lpstr>
      <vt:lpstr>SVMDSD+å®ä½</vt:lpstr>
      <vt:lpstr>BEOPQJ+å¾®è½¯é�»,Bold</vt:lpstr>
      <vt:lpstr>IUEHSP+å¾®è½¯é�»,Bold</vt:lpstr>
      <vt:lpstr>AKDBCB+å®ä½</vt:lpstr>
      <vt:lpstr>Courier New</vt:lpstr>
      <vt:lpstr>微软雅黑</vt:lpstr>
      <vt:lpstr>Arial Unicode MS</vt:lpstr>
      <vt:lpstr>Calibri</vt:lpstr>
      <vt:lpstr>Office Theme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Smileคิดถึง</cp:lastModifiedBy>
  <cp:revision>2</cp:revision>
  <cp:lastPrinted>2018-08-01T09:26:00Z</cp:lastPrinted>
  <dcterms:created xsi:type="dcterms:W3CDTF">2018-08-01T01:26:00Z</dcterms:created>
  <dcterms:modified xsi:type="dcterms:W3CDTF">2018-08-01T04:57:53Z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