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62" r:id="rId4"/>
    <p:sldMasterId id="2147483664" r:id="rId5"/>
    <p:sldMasterId id="2147483666" r:id="rId6"/>
    <p:sldMasterId id="2147483668" r:id="rId7"/>
    <p:sldMasterId id="2147483670" r:id="rId8"/>
    <p:sldMasterId id="2147483672" r:id="rId9"/>
    <p:sldMasterId id="2147483674" r:id="rId10"/>
    <p:sldMasterId id="2147483676" r:id="rId11"/>
    <p:sldMasterId id="2147483678" r:id="rId12"/>
    <p:sldMasterId id="2147483680" r:id="rId13"/>
    <p:sldMasterId id="2147483682" r:id="rId14"/>
    <p:sldMasterId id="2147483684" r:id="rId15"/>
    <p:sldMasterId id="2147483686" r:id="rId16"/>
    <p:sldMasterId id="2147483688" r:id="rId17"/>
  </p:sldMasterIdLst>
  <p:sldIdLst>
    <p:sldId id="262" r:id="rId18"/>
    <p:sldId id="265" r:id="rId19"/>
    <p:sldId id="268" r:id="rId20"/>
    <p:sldId id="271" r:id="rId21"/>
    <p:sldId id="274" r:id="rId22"/>
    <p:sldId id="277" r:id="rId23"/>
    <p:sldId id="280" r:id="rId24"/>
    <p:sldId id="283" r:id="rId25"/>
    <p:sldId id="286" r:id="rId26"/>
    <p:sldId id="289" r:id="rId27"/>
    <p:sldId id="292" r:id="rId28"/>
    <p:sldId id="295" r:id="rId29"/>
    <p:sldId id="298" r:id="rId30"/>
    <p:sldId id="301" r:id="rId31"/>
    <p:sldId id="304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" d="1"/>
          <a:sy n="1" d="1"/>
        </p:scale>
        <p:origin x="0" y="0"/>
      </p:cViewPr>
      <p:guideLst/>
    </p:cSldViewPr>
  </p:slideViewPr>
  <p:notesViewPr>
    <p:cSldViewPr>
      <p:cViewPr>
        <p:scale>
          <a:sx n="1" d="1"/>
          <a:sy n="1" d="1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8.xml"/><Relationship Id="rId8" Type="http://schemas.openxmlformats.org/officeDocument/2006/relationships/slideMaster" Target="slideMasters/slideMaster7.xml"/><Relationship Id="rId7" Type="http://schemas.openxmlformats.org/officeDocument/2006/relationships/slideMaster" Target="slideMasters/slideMaster6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5" Type="http://schemas.openxmlformats.org/officeDocument/2006/relationships/tableStyles" Target="tableStyles.xml"/><Relationship Id="rId34" Type="http://schemas.openxmlformats.org/officeDocument/2006/relationships/viewProps" Target="viewProps.xml"/><Relationship Id="rId33" Type="http://schemas.openxmlformats.org/officeDocument/2006/relationships/presProps" Target="presProps.xml"/><Relationship Id="rId32" Type="http://schemas.openxmlformats.org/officeDocument/2006/relationships/slide" Target="slides/slide15.xml"/><Relationship Id="rId31" Type="http://schemas.openxmlformats.org/officeDocument/2006/relationships/slide" Target="slides/slide14.xml"/><Relationship Id="rId30" Type="http://schemas.openxmlformats.org/officeDocument/2006/relationships/slide" Target="slides/slide13.xml"/><Relationship Id="rId3" Type="http://schemas.openxmlformats.org/officeDocument/2006/relationships/slideMaster" Target="slideMasters/slideMaster2.xml"/><Relationship Id="rId29" Type="http://schemas.openxmlformats.org/officeDocument/2006/relationships/slide" Target="slides/slide12.xml"/><Relationship Id="rId28" Type="http://schemas.openxmlformats.org/officeDocument/2006/relationships/slide" Target="slides/slide11.xml"/><Relationship Id="rId27" Type="http://schemas.openxmlformats.org/officeDocument/2006/relationships/slide" Target="slides/slide10.xml"/><Relationship Id="rId26" Type="http://schemas.openxmlformats.org/officeDocument/2006/relationships/slide" Target="slides/slide9.xml"/><Relationship Id="rId25" Type="http://schemas.openxmlformats.org/officeDocument/2006/relationships/slide" Target="slides/slide8.xml"/><Relationship Id="rId24" Type="http://schemas.openxmlformats.org/officeDocument/2006/relationships/slide" Target="slides/slide7.xml"/><Relationship Id="rId23" Type="http://schemas.openxmlformats.org/officeDocument/2006/relationships/slide" Target="slides/slide6.xml"/><Relationship Id="rId22" Type="http://schemas.openxmlformats.org/officeDocument/2006/relationships/slide" Target="slides/slide5.xml"/><Relationship Id="rId21" Type="http://schemas.openxmlformats.org/officeDocument/2006/relationships/slide" Target="slides/slide4.xml"/><Relationship Id="rId20" Type="http://schemas.openxmlformats.org/officeDocument/2006/relationships/slide" Target="slides/slide3.xml"/><Relationship Id="rId2" Type="http://schemas.openxmlformats.org/officeDocument/2006/relationships/theme" Target="theme/theme1.xml"/><Relationship Id="rId19" Type="http://schemas.openxmlformats.org/officeDocument/2006/relationships/slide" Target="slides/slide2.xml"/><Relationship Id="rId18" Type="http://schemas.openxmlformats.org/officeDocument/2006/relationships/slide" Target="slides/slide1.xml"/><Relationship Id="rId17" Type="http://schemas.openxmlformats.org/officeDocument/2006/relationships/slideMaster" Target="slideMasters/slideMaster16.xml"/><Relationship Id="rId16" Type="http://schemas.openxmlformats.org/officeDocument/2006/relationships/slideMaster" Target="slideMasters/slideMaster15.xml"/><Relationship Id="rId15" Type="http://schemas.openxmlformats.org/officeDocument/2006/relationships/slideMaster" Target="slideMasters/slideMaster14.xml"/><Relationship Id="rId14" Type="http://schemas.openxmlformats.org/officeDocument/2006/relationships/slideMaster" Target="slideMasters/slideMaster13.xml"/><Relationship Id="rId13" Type="http://schemas.openxmlformats.org/officeDocument/2006/relationships/slideMaster" Target="slideMasters/slideMaster12.xml"/><Relationship Id="rId12" Type="http://schemas.openxmlformats.org/officeDocument/2006/relationships/slideMaster" Target="slideMasters/slideMaster11.xml"/><Relationship Id="rId11" Type="http://schemas.openxmlformats.org/officeDocument/2006/relationships/slideMaster" Target="slideMasters/slideMaster10.xml"/><Relationship Id="rId10" Type="http://schemas.openxmlformats.org/officeDocument/2006/relationships/slideMaster" Target="slideMasters/slideMaster9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324FE4A0-1FB8-4EDF-B48D-269A5F8DD1A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9FC55AD-7FBC-4BE2-9E10-B6377C90368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/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77D9035-4CB1-45BF-881E-8B0A784CA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D4F6F619-0170-4EFC-A166-F3FC8D977CD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54E9E943-AFC4-468A-A01A-92F00EC5575C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C9943BE9-921B-4BF9-817C-480AD619181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5"/>
          </p:nvPr>
        </p:nvSpPr>
        <p:spPr/>
        <p:txBody>
          <a:bodyPr/>
          <a:lstStyle/>
          <a:p>
            <a:fld id="{617D2EE7-A3C1-4487-9E78-5FB44AF43E1C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"/>
          </p:nvPr>
        </p:nvSpPr>
        <p:spPr/>
        <p:txBody>
          <a:bodyPr/>
          <a:lstStyle/>
          <a:p>
            <a:fld id="{F11341C6-DB18-4ED8-9310-4B3BFB1BF689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/>
          </p:nvPr>
        </p:nvSpPr>
        <p:spPr/>
        <p:txBody>
          <a:bodyPr/>
          <a:lstStyle/>
          <a:p>
            <a:fld id="{B8E3D23C-1A9F-4682-B714-F859DC6E48E2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815E54D6-6BB9-45A5-853A-E0B7FE352CFF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/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A25D6275-5458-4D4F-938E-734734C521DF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2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2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22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23.xml"/></Relationships>
</file>

<file path=ppt/slideMasters/_rels/slideMaster14.xml.rels><?xml version="1.0" encoding="UTF-8" standalone="yes"?>
<Relationships xmlns="http://schemas.openxmlformats.org/package/2006/relationships"><Relationship Id="rId2" Type="http://schemas.openxmlformats.org/officeDocument/2006/relationships/theme" Target="../theme/theme14.xml"/><Relationship Id="rId1" Type="http://schemas.openxmlformats.org/officeDocument/2006/relationships/slideLayout" Target="../slideLayouts/slideLayout24.xml"/></Relationships>
</file>

<file path=ppt/slideMasters/_rels/slideMaster15.xml.rels><?xml version="1.0" encoding="UTF-8" standalone="yes"?>
<Relationships xmlns="http://schemas.openxmlformats.org/package/2006/relationships"><Relationship Id="rId2" Type="http://schemas.openxmlformats.org/officeDocument/2006/relationships/theme" Target="../theme/theme15.xml"/><Relationship Id="rId1" Type="http://schemas.openxmlformats.org/officeDocument/2006/relationships/slideLayout" Target="../slideLayouts/slideLayout25.xml"/></Relationships>
</file>

<file path=ppt/slideMasters/_rels/slideMaster16.xml.rels><?xml version="1.0" encoding="UTF-8" standalone="yes"?>
<Relationships xmlns="http://schemas.openxmlformats.org/package/2006/relationships"><Relationship Id="rId2" Type="http://schemas.openxmlformats.org/officeDocument/2006/relationships/theme" Target="../theme/theme16.xml"/><Relationship Id="rId1" Type="http://schemas.openxmlformats.org/officeDocument/2006/relationships/slideLayout" Target="../slideLayouts/slideLayout26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1.xml"/><Relationship Id="rId1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2.xml"/><Relationship Id="rId1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3.xml"/><Relationship Id="rId1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4.xml"/><Relationship Id="rId1" Type="http://schemas.openxmlformats.org/officeDocument/2006/relationships/image" Target="../media/image13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5.xml"/><Relationship Id="rId1" Type="http://schemas.openxmlformats.org/officeDocument/2006/relationships/image" Target="../media/image14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6.xml"/><Relationship Id="rId1" Type="http://schemas.openxmlformats.org/officeDocument/2006/relationships/image" Target="../media/image1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6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9.xml"/><Relationship Id="rId1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0.xml"/><Relationship Id="rId1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865378"/>
            <a:ext cx="7273962" cy="13481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CDEJGR+å®ä½"/>
                <a:cs typeface="CDEJGR+å®ä½"/>
              </a:rPr>
              <a:t>4.1</a:t>
            </a:r>
            <a:r>
              <a:rPr sz="4800" spc="2403">
                <a:solidFill>
                  <a:srgbClr val="FFFFFF"/>
                </a:solidFill>
                <a:latin typeface="CDEJGR+å®ä½"/>
                <a:cs typeface="CDEJGR+å®ä½"/>
              </a:rPr>
              <a:t> </a:t>
            </a:r>
            <a:r>
              <a:rPr sz="3600">
                <a:solidFill>
                  <a:srgbClr val="FFFFFF"/>
                </a:solidFill>
                <a:latin typeface="GSELPF+å®ä½"/>
                <a:cs typeface="GSELPF+å®ä½"/>
              </a:rPr>
              <a:t>主题：谁认真</a:t>
            </a:r>
            <a:r>
              <a:rPr sz="3600" spc="902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00">
                <a:solidFill>
                  <a:srgbClr val="FFFFFF"/>
                </a:solidFill>
                <a:latin typeface="GSELPF+å®ä½"/>
                <a:cs typeface="GSELPF+å®ä½"/>
              </a:rPr>
              <a:t>谁就输了</a:t>
            </a:r>
            <a:endParaRPr sz="3600">
              <a:solidFill>
                <a:srgbClr val="FFFFFF"/>
              </a:solidFill>
              <a:latin typeface="GSELPF+å®ä½"/>
              <a:cs typeface="GSELPF+å®ä½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1483049"/>
            <a:ext cx="4916728" cy="171936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634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4800" spc="-179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800">
                <a:solidFill>
                  <a:srgbClr val="FFFFFF"/>
                </a:solidFill>
                <a:latin typeface="MAFWJG+å¾®è½¯é�»"/>
                <a:cs typeface="MAFWJG+å¾®è½¯é�»"/>
              </a:rPr>
              <a:t>人际剥削法则</a:t>
            </a:r>
            <a:endParaRPr sz="4800">
              <a:solidFill>
                <a:srgbClr val="FFFFFF"/>
              </a:solidFill>
              <a:latin typeface="MAFWJG+å¾®è½¯é�»"/>
              <a:cs typeface="MAFWJG+å¾®è½¯é�»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2396051"/>
            <a:ext cx="8113134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DVEJKG+å¾®è½¯é�»,Bold"/>
                <a:cs typeface="DVEJKG+å¾®è½¯é�»,Bold"/>
              </a:rPr>
              <a:t>在任何关系中，操心较少的人对操心较多的人拥有</a:t>
            </a:r>
            <a:endParaRPr sz="2400" b="1">
              <a:solidFill>
                <a:srgbClr val="FFFFFF"/>
              </a:solidFill>
              <a:latin typeface="DVEJKG+å¾®è½¯é�»,Bold"/>
              <a:cs typeface="DVEJKG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02868" y="2761811"/>
            <a:ext cx="1982419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DVEJKG+å¾®è½¯é�»,Bold"/>
                <a:cs typeface="DVEJKG+å¾®è½¯é�»,Bold"/>
              </a:rPr>
              <a:t>剥削权力。</a:t>
            </a:r>
            <a:endParaRPr sz="2400" b="1">
              <a:solidFill>
                <a:srgbClr val="FFFFFF"/>
              </a:solidFill>
              <a:latin typeface="DVEJKG+å¾®è½¯é�»,Bold"/>
              <a:cs typeface="DVEJKG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904489" y="5482818"/>
            <a:ext cx="5181600" cy="152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QCNVIE+å®ä½"/>
                <a:cs typeface="QCNVIE+å®ä½"/>
              </a:rPr>
              <a:t>2 </a:t>
            </a:r>
            <a:r>
              <a:rPr sz="4800">
                <a:solidFill>
                  <a:srgbClr val="FFFFFF"/>
                </a:solidFill>
                <a:latin typeface="CLDWNM+å®ä½"/>
                <a:cs typeface="CLDWNM+å®ä½"/>
              </a:rPr>
              <a:t>婚姻中的权力</a:t>
            </a:r>
            <a:endParaRPr sz="4800">
              <a:solidFill>
                <a:srgbClr val="FFFFFF"/>
              </a:solidFill>
              <a:latin typeface="CLDWNM+å®ä½"/>
              <a:cs typeface="CLDWNM+å®ä½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1752345" y="828802"/>
            <a:ext cx="5181600" cy="152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TPNQJA+å®ä½"/>
                <a:cs typeface="TPNQJA+å®ä½"/>
              </a:rPr>
              <a:t>2 </a:t>
            </a:r>
            <a:r>
              <a:rPr sz="4800">
                <a:solidFill>
                  <a:srgbClr val="FFFFFF"/>
                </a:solidFill>
                <a:latin typeface="CEQWJC+å®ä½"/>
                <a:cs typeface="CEQWJC+å®ä½"/>
              </a:rPr>
              <a:t>婚姻中的权力</a:t>
            </a:r>
            <a:endParaRPr sz="4800">
              <a:solidFill>
                <a:srgbClr val="FFFFFF"/>
              </a:solidFill>
              <a:latin typeface="CEQWJC+å®ä½"/>
              <a:cs typeface="CEQWJC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20242" y="2864349"/>
            <a:ext cx="4573828" cy="1524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CEQWJC+å®ä½"/>
                <a:cs typeface="CEQWJC+å®ä½"/>
              </a:rPr>
              <a:t>最小兴趣法则</a:t>
            </a:r>
            <a:endParaRPr sz="4800">
              <a:solidFill>
                <a:srgbClr val="FFFFFF"/>
              </a:solidFill>
              <a:latin typeface="CEQWJC+å®ä½"/>
              <a:cs typeface="CEQWJC+å®ä½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693797" y="3918146"/>
            <a:ext cx="3855720" cy="15913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FLSWNK+å¾®è½¯é�»,Bold"/>
                <a:cs typeface="FLSWNK+å¾®è½¯é�»,Bold"/>
              </a:rPr>
              <a:t>在任何关系中，对继续</a:t>
            </a:r>
            <a:endParaRPr sz="2400" b="1">
              <a:solidFill>
                <a:srgbClr val="FFFFFF"/>
              </a:solidFill>
              <a:latin typeface="FLSWNK+å¾®è½¯é�»,Bold"/>
              <a:cs typeface="FLSWNK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FLSWNK+å¾®è½¯é�»,Bold"/>
                <a:cs typeface="FLSWNK+å¾®è½¯é�»,Bold"/>
              </a:rPr>
              <a:t>和维持目前关系兴趣较</a:t>
            </a:r>
            <a:endParaRPr sz="2400" b="1">
              <a:solidFill>
                <a:srgbClr val="FFFFFF"/>
              </a:solidFill>
              <a:latin typeface="FLSWNK+å¾®è½¯é�»,Bold"/>
              <a:cs typeface="FLSWNK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FLSWNK+å¾®è½¯é�»,Bold"/>
                <a:cs typeface="FLSWNK+å¾®è½¯é�»,Bold"/>
              </a:rPr>
              <a:t>小的人拥有更大的权力。</a:t>
            </a:r>
            <a:endParaRPr sz="2400" b="1">
              <a:solidFill>
                <a:srgbClr val="FFFFFF"/>
              </a:solidFill>
              <a:latin typeface="FLSWNK+å¾®è½¯é�»,Bold"/>
              <a:cs typeface="FLSWNK+å¾®è½¯é�»,Bold"/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5188203" y="359814"/>
            <a:ext cx="2459989" cy="388675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0F9CC9"/>
                </a:solidFill>
                <a:latin typeface="DCCIBE+å®ä½"/>
                <a:cs typeface="DCCIBE+å®ä½"/>
              </a:rPr>
              <a:t>不</a:t>
            </a:r>
            <a:r>
              <a:rPr sz="3600" spc="686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00">
                <a:solidFill>
                  <a:srgbClr val="0F9CC9"/>
                </a:solidFill>
                <a:latin typeface="DCCIBE+å®ä½"/>
                <a:cs typeface="DCCIBE+å®ä½"/>
              </a:rPr>
              <a:t>待</a:t>
            </a:r>
            <a:r>
              <a:rPr sz="3600" spc="684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00">
                <a:solidFill>
                  <a:srgbClr val="0F9CC9"/>
                </a:solidFill>
                <a:latin typeface="DCCIBE+å®ä½"/>
                <a:cs typeface="DCCIBE+å®ä½"/>
              </a:rPr>
              <a:t>为</a:t>
            </a:r>
            <a:endParaRPr sz="3600">
              <a:solidFill>
                <a:srgbClr val="0F9CC9"/>
              </a:solidFill>
              <a:latin typeface="DCCIBE+å®ä½"/>
              <a:cs typeface="DCCIBE+å®ä½"/>
            </a:endParaRPr>
          </a:p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0F9CC9"/>
                </a:solidFill>
                <a:latin typeface="DCCIBE+å®ä½"/>
                <a:cs typeface="DCCIBE+å®ä½"/>
              </a:rPr>
              <a:t>愿</a:t>
            </a:r>
            <a:r>
              <a:rPr sz="3600" spc="686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00">
                <a:solidFill>
                  <a:srgbClr val="0F9CC9"/>
                </a:solidFill>
                <a:latin typeface="DCCIBE+å®ä½"/>
                <a:cs typeface="DCCIBE+å®ä½"/>
              </a:rPr>
              <a:t>在</a:t>
            </a:r>
            <a:r>
              <a:rPr sz="3600" spc="684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00">
                <a:solidFill>
                  <a:srgbClr val="0F9CC9"/>
                </a:solidFill>
                <a:latin typeface="DCCIBE+å®ä½"/>
                <a:cs typeface="DCCIBE+å®ä½"/>
              </a:rPr>
              <a:t>什</a:t>
            </a:r>
            <a:endParaRPr sz="3600">
              <a:solidFill>
                <a:srgbClr val="0F9CC9"/>
              </a:solidFill>
              <a:latin typeface="DCCIBE+å®ä½"/>
              <a:cs typeface="DCCIBE+å®ä½"/>
            </a:endParaRPr>
          </a:p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0F9CC9"/>
                </a:solidFill>
                <a:latin typeface="DCCIBE+å®ä½"/>
                <a:cs typeface="DCCIBE+å®ä½"/>
              </a:rPr>
              <a:t>意</a:t>
            </a:r>
            <a:r>
              <a:rPr sz="3600" spc="686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00">
                <a:solidFill>
                  <a:srgbClr val="0F9CC9"/>
                </a:solidFill>
                <a:latin typeface="DCCIBE+å®ä½"/>
                <a:cs typeface="DCCIBE+å®ä½"/>
              </a:rPr>
              <a:t>一</a:t>
            </a:r>
            <a:r>
              <a:rPr sz="3600" spc="684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00">
                <a:solidFill>
                  <a:srgbClr val="0F9CC9"/>
                </a:solidFill>
                <a:latin typeface="DCCIBE+å®ä½"/>
                <a:cs typeface="DCCIBE+å®ä½"/>
              </a:rPr>
              <a:t>么</a:t>
            </a:r>
            <a:endParaRPr sz="3600">
              <a:solidFill>
                <a:srgbClr val="0F9CC9"/>
              </a:solidFill>
              <a:latin typeface="DCCIBE+å®ä½"/>
              <a:cs typeface="DCCIBE+å®ä½"/>
            </a:endParaRPr>
          </a:p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0F9CC9"/>
                </a:solidFill>
                <a:latin typeface="DCCIBE+å®ä½"/>
                <a:cs typeface="DCCIBE+å®ä½"/>
              </a:rPr>
              <a:t>离</a:t>
            </a:r>
            <a:r>
              <a:rPr sz="3600" spc="686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00">
                <a:solidFill>
                  <a:srgbClr val="0F9CC9"/>
                </a:solidFill>
                <a:latin typeface="DCCIBE+å®ä½"/>
                <a:cs typeface="DCCIBE+å®ä½"/>
              </a:rPr>
              <a:t>段</a:t>
            </a:r>
            <a:r>
              <a:rPr sz="3600" spc="684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00">
                <a:solidFill>
                  <a:srgbClr val="0F9CC9"/>
                </a:solidFill>
                <a:latin typeface="DCCIBE+å®ä½"/>
                <a:cs typeface="DCCIBE+å®ä½"/>
              </a:rPr>
              <a:t>很</a:t>
            </a:r>
            <a:endParaRPr sz="3600">
              <a:solidFill>
                <a:srgbClr val="0F9CC9"/>
              </a:solidFill>
              <a:latin typeface="DCCIBE+å®ä½"/>
              <a:cs typeface="DCCIBE+å®ä½"/>
            </a:endParaRPr>
          </a:p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0F9CC9"/>
                </a:solidFill>
                <a:latin typeface="DCCIBE+å®ä½"/>
                <a:cs typeface="DCCIBE+å®ä½"/>
              </a:rPr>
              <a:t>去</a:t>
            </a:r>
            <a:r>
              <a:rPr sz="3600" spc="686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00">
                <a:solidFill>
                  <a:srgbClr val="0F9CC9"/>
                </a:solidFill>
                <a:latin typeface="DCCIBE+å®ä½"/>
                <a:cs typeface="DCCIBE+å®ä½"/>
              </a:rPr>
              <a:t>糟</a:t>
            </a:r>
            <a:r>
              <a:rPr sz="3600" spc="684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00">
                <a:solidFill>
                  <a:srgbClr val="0F9CC9"/>
                </a:solidFill>
                <a:latin typeface="DCCIBE+å®ä½"/>
                <a:cs typeface="DCCIBE+å®ä½"/>
              </a:rPr>
              <a:t>多</a:t>
            </a:r>
            <a:endParaRPr sz="3600">
              <a:solidFill>
                <a:srgbClr val="0F9CC9"/>
              </a:solidFill>
              <a:latin typeface="DCCIBE+å®ä½"/>
              <a:cs typeface="DCCIBE+å®ä½"/>
            </a:endParaRPr>
          </a:p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0F9CC9"/>
                </a:solidFill>
                <a:latin typeface="DCCIBE+å®ä½"/>
                <a:cs typeface="DCCIBE+å®ä½"/>
              </a:rPr>
              <a:t>？</a:t>
            </a:r>
            <a:r>
              <a:rPr sz="3600" spc="686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00">
                <a:solidFill>
                  <a:srgbClr val="0F9CC9"/>
                </a:solidFill>
                <a:latin typeface="DCCIBE+å®ä½"/>
                <a:cs typeface="DCCIBE+å®ä½"/>
              </a:rPr>
              <a:t>糕</a:t>
            </a:r>
            <a:r>
              <a:rPr sz="3600" spc="684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00">
                <a:solidFill>
                  <a:srgbClr val="0F9CC9"/>
                </a:solidFill>
                <a:latin typeface="DCCIBE+å®ä½"/>
                <a:cs typeface="DCCIBE+å®ä½"/>
              </a:rPr>
              <a:t>人</a:t>
            </a:r>
            <a:endParaRPr sz="3600">
              <a:solidFill>
                <a:srgbClr val="0F9CC9"/>
              </a:solidFill>
              <a:latin typeface="DCCIBE+å®ä½"/>
              <a:cs typeface="DCCIBE+å®ä½"/>
            </a:endParaRPr>
          </a:p>
          <a:p>
            <a:pPr marL="658495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0F9CC9"/>
                </a:solidFill>
                <a:latin typeface="DCCIBE+å®ä½"/>
                <a:cs typeface="DCCIBE+å®ä½"/>
              </a:rPr>
              <a:t>的</a:t>
            </a:r>
            <a:endParaRPr sz="3600">
              <a:solidFill>
                <a:srgbClr val="0F9CC9"/>
              </a:solidFill>
              <a:latin typeface="DCCIBE+å®ä½"/>
              <a:cs typeface="DCCIBE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846826" y="3560468"/>
            <a:ext cx="1143304" cy="20585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0F9CC9"/>
                </a:solidFill>
                <a:latin typeface="DCCIBE+å®ä½"/>
                <a:cs typeface="DCCIBE+å®ä½"/>
              </a:rPr>
              <a:t>关</a:t>
            </a:r>
            <a:endParaRPr sz="3600">
              <a:solidFill>
                <a:srgbClr val="0F9CC9"/>
              </a:solidFill>
              <a:latin typeface="DCCIBE+å®ä½"/>
              <a:cs typeface="DCCIBE+å®ä½"/>
            </a:endParaRPr>
          </a:p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0F9CC9"/>
                </a:solidFill>
                <a:latin typeface="DCCIBE+å®ä½"/>
                <a:cs typeface="DCCIBE+å®ä½"/>
              </a:rPr>
              <a:t>系</a:t>
            </a:r>
            <a:endParaRPr sz="3600">
              <a:solidFill>
                <a:srgbClr val="0F9CC9"/>
              </a:solidFill>
              <a:latin typeface="DCCIBE+å®ä½"/>
              <a:cs typeface="DCCIBE+å®ä½"/>
            </a:endParaRPr>
          </a:p>
          <a:p>
            <a:pPr marL="0" marR="0">
              <a:lnSpc>
                <a:spcPts val="3600"/>
              </a:lnSpc>
              <a:spcBef>
                <a:spcPts val="5"/>
              </a:spcBef>
              <a:spcAft>
                <a:spcPct val="0"/>
              </a:spcAft>
            </a:pPr>
            <a:r>
              <a:rPr sz="3600">
                <a:solidFill>
                  <a:srgbClr val="0F9CC9"/>
                </a:solidFill>
                <a:latin typeface="DCCIBE+å®ä½"/>
                <a:cs typeface="DCCIBE+å®ä½"/>
              </a:rPr>
              <a:t>中</a:t>
            </a:r>
            <a:endParaRPr sz="3600">
              <a:solidFill>
                <a:srgbClr val="0F9CC9"/>
              </a:solidFill>
              <a:latin typeface="DCCIBE+å®ä½"/>
              <a:cs typeface="DCCIBE+å®ä½"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9454260" y="392684"/>
            <a:ext cx="1219200" cy="152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SHRIIT+å®ä½"/>
                <a:cs typeface="SHRIIT+å®ä½"/>
              </a:rPr>
              <a:t>3</a:t>
            </a:r>
            <a:endParaRPr sz="4800">
              <a:solidFill>
                <a:srgbClr val="FFFFFF"/>
              </a:solidFill>
              <a:latin typeface="SHRIIT+å®ä½"/>
              <a:cs typeface="SHRIIT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454260" y="1050790"/>
            <a:ext cx="2744114" cy="21828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KVBHVB+å®ä½"/>
                <a:cs typeface="KVBHVB+å®ä½"/>
              </a:rPr>
              <a:t>越付出</a:t>
            </a:r>
            <a:endParaRPr sz="4800">
              <a:solidFill>
                <a:srgbClr val="FFFFFF"/>
              </a:solidFill>
              <a:latin typeface="KVBHVB+å®ä½"/>
              <a:cs typeface="KVBHVB+å®ä½"/>
            </a:endParaRPr>
          </a:p>
          <a:p>
            <a:pPr marL="0" marR="0">
              <a:lnSpc>
                <a:spcPts val="4800"/>
              </a:lnSpc>
              <a:spcBef>
                <a:spcPts val="385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KVBHVB+å®ä½"/>
                <a:cs typeface="KVBHVB+å®ä½"/>
              </a:rPr>
              <a:t>越珍惜</a:t>
            </a:r>
            <a:endParaRPr sz="4800">
              <a:solidFill>
                <a:srgbClr val="FFFFFF"/>
              </a:solidFill>
              <a:latin typeface="KVBHVB+å®ä½"/>
              <a:cs typeface="KVBHVB+å®ä½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9372" y="3911415"/>
            <a:ext cx="7054215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KDBLGS+å¾®è½¯é�»,Bold"/>
                <a:cs typeface="KDBLGS+å¾®è½¯é�»,Bold"/>
              </a:rPr>
              <a:t>决定关系是否长久的核心要素：替代选择。</a:t>
            </a:r>
            <a:endParaRPr sz="2400" b="1">
              <a:solidFill>
                <a:srgbClr val="FFFFFF"/>
              </a:solidFill>
              <a:latin typeface="KDBLGS+å¾®è½¯é�»,Bold"/>
              <a:cs typeface="KDBLGS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09372" y="4502405"/>
            <a:ext cx="8106125" cy="8598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KDBLGS+å¾®è½¯é�»,Bold"/>
                <a:cs typeface="KDBLGS+å¾®è½¯é�»,Bold"/>
              </a:rPr>
              <a:t>即使对现在的关系不满意，在没有更好的替代选择</a:t>
            </a:r>
            <a:endParaRPr sz="2400" b="1">
              <a:solidFill>
                <a:srgbClr val="FFFFFF"/>
              </a:solidFill>
              <a:latin typeface="KDBLGS+å¾®è½¯é�»,Bold"/>
              <a:cs typeface="KDBLGS+å¾®è½¯é�»,Bol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52272" y="4942020"/>
            <a:ext cx="560905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KDBLGS+å¾®è½¯é�»,Bold"/>
                <a:cs typeface="KDBLGS+å¾®è½¯é�»,Bold"/>
              </a:rPr>
              <a:t>之前，人们也不会脱离现在的关系。</a:t>
            </a:r>
            <a:endParaRPr sz="2400" b="1">
              <a:solidFill>
                <a:srgbClr val="FFFFFF"/>
              </a:solidFill>
              <a:latin typeface="KDBLGS+å¾®è½¯é�»,Bold"/>
              <a:cs typeface="KDBLGS+å¾®è½¯é�»,Bold"/>
            </a:endParaRP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9454260" y="392684"/>
            <a:ext cx="1219200" cy="152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UCAWBH+å®ä½"/>
                <a:cs typeface="UCAWBH+å®ä½"/>
              </a:rPr>
              <a:t>3</a:t>
            </a:r>
            <a:endParaRPr sz="4800">
              <a:solidFill>
                <a:srgbClr val="FFFFFF"/>
              </a:solidFill>
              <a:latin typeface="UCAWBH+å®ä½"/>
              <a:cs typeface="UCAWBH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454260" y="1050790"/>
            <a:ext cx="2744114" cy="21828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AGJOAD+å®ä½"/>
                <a:cs typeface="AGJOAD+å®ä½"/>
              </a:rPr>
              <a:t>越付出</a:t>
            </a:r>
            <a:endParaRPr sz="4800">
              <a:solidFill>
                <a:srgbClr val="FFFFFF"/>
              </a:solidFill>
              <a:latin typeface="AGJOAD+å®ä½"/>
              <a:cs typeface="AGJOAD+å®ä½"/>
            </a:endParaRPr>
          </a:p>
          <a:p>
            <a:pPr marL="0" marR="0">
              <a:lnSpc>
                <a:spcPts val="4800"/>
              </a:lnSpc>
              <a:spcBef>
                <a:spcPts val="385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AGJOAD+å®ä½"/>
                <a:cs typeface="AGJOAD+å®ä½"/>
              </a:rPr>
              <a:t>越珍惜</a:t>
            </a:r>
            <a:endParaRPr sz="4800">
              <a:solidFill>
                <a:srgbClr val="FFFFFF"/>
              </a:solidFill>
              <a:latin typeface="AGJOAD+å®ä½"/>
              <a:cs typeface="AGJOAD+å®ä½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968" y="4659503"/>
            <a:ext cx="1219200" cy="152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UCAWBH+å®ä½"/>
                <a:cs typeface="UCAWBH+å®ä½"/>
              </a:rPr>
              <a:t>A</a:t>
            </a:r>
            <a:endParaRPr sz="4800">
              <a:solidFill>
                <a:srgbClr val="FFFFFF"/>
              </a:solidFill>
              <a:latin typeface="UCAWBH+å®ä½"/>
              <a:cs typeface="UCAWBH+å®ä½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9968" y="5409558"/>
            <a:ext cx="8069319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UAEOJM+å¾®è½¯é�»,Bold"/>
                <a:cs typeface="UAEOJM+å¾®è½¯é�»,Bold"/>
              </a:rPr>
              <a:t>在关系中，没有替代选择的一方更不愿意结束关系。</a:t>
            </a:r>
            <a:endParaRPr sz="2400" b="1">
              <a:solidFill>
                <a:srgbClr val="FFFFFF"/>
              </a:solidFill>
              <a:latin typeface="UAEOJM+å¾®è½¯é�»,Bold"/>
              <a:cs typeface="UAEOJM+å¾®è½¯é�»,Bold"/>
            </a:endParaRP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9454260" y="392684"/>
            <a:ext cx="1219200" cy="152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OPJJCP+å®ä½"/>
                <a:cs typeface="OPJJCP+å®ä½"/>
              </a:rPr>
              <a:t>3</a:t>
            </a:r>
            <a:endParaRPr sz="4800">
              <a:solidFill>
                <a:srgbClr val="FFFFFF"/>
              </a:solidFill>
              <a:latin typeface="OPJJCP+å®ä½"/>
              <a:cs typeface="OPJJCP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596519"/>
            <a:ext cx="1219200" cy="152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OPJJCP+å®ä½"/>
                <a:cs typeface="OPJJCP+å®ä½"/>
              </a:rPr>
              <a:t>B</a:t>
            </a:r>
            <a:endParaRPr sz="4800">
              <a:solidFill>
                <a:srgbClr val="FFFFFF"/>
              </a:solidFill>
              <a:latin typeface="OPJJCP+å®ä½"/>
              <a:cs typeface="OPJJCP+å®ä½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454260" y="1050790"/>
            <a:ext cx="2744114" cy="21828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JKHFDV+å®ä½"/>
                <a:cs typeface="JKHFDV+å®ä½"/>
              </a:rPr>
              <a:t>越付出</a:t>
            </a:r>
            <a:endParaRPr sz="4800">
              <a:solidFill>
                <a:srgbClr val="FFFFFF"/>
              </a:solidFill>
              <a:latin typeface="JKHFDV+å®ä½"/>
              <a:cs typeface="JKHFDV+å®ä½"/>
            </a:endParaRPr>
          </a:p>
          <a:p>
            <a:pPr marL="0" marR="0">
              <a:lnSpc>
                <a:spcPts val="4800"/>
              </a:lnSpc>
              <a:spcBef>
                <a:spcPts val="385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JKHFDV+å®ä½"/>
                <a:cs typeface="JKHFDV+å®ä½"/>
              </a:rPr>
              <a:t>越珍惜</a:t>
            </a:r>
            <a:endParaRPr sz="4800">
              <a:solidFill>
                <a:srgbClr val="FFFFFF"/>
              </a:solidFill>
              <a:latin typeface="JKHFDV+å®ä½"/>
              <a:cs typeface="JKHFDV+å®ä½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9968" y="1346523"/>
            <a:ext cx="2898038" cy="17376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BUOHHG+å¾®è½¯é�»,Bold"/>
                <a:cs typeface="BUOHHG+å¾®è½¯é�»,Bold"/>
              </a:rPr>
              <a:t>在关系中，投入或</a:t>
            </a:r>
            <a:endParaRPr sz="2400" b="1">
              <a:solidFill>
                <a:srgbClr val="FFFFFF"/>
              </a:solidFill>
              <a:latin typeface="BUOHHG+å¾®è½¯é�»,Bold"/>
              <a:cs typeface="BUOHHG+å¾®è½¯é�»,Bold"/>
            </a:endParaRPr>
          </a:p>
          <a:p>
            <a:pPr marL="0" marR="0">
              <a:lnSpc>
                <a:spcPts val="3170"/>
              </a:lnSpc>
              <a:spcBef>
                <a:spcPts val="235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BUOHHG+å¾®è½¯é�»,Bold"/>
                <a:cs typeface="BUOHHG+å¾®è½¯é�»,Bold"/>
              </a:rPr>
              <a:t>付出更多的一方更</a:t>
            </a:r>
            <a:endParaRPr sz="2400" b="1">
              <a:solidFill>
                <a:srgbClr val="FFFFFF"/>
              </a:solidFill>
              <a:latin typeface="BUOHHG+å¾®è½¯é�»,Bold"/>
              <a:cs typeface="BUOHHG+å¾®è½¯é�»,Bold"/>
            </a:endParaRPr>
          </a:p>
          <a:p>
            <a:pPr marL="0" marR="0">
              <a:lnSpc>
                <a:spcPts val="3165"/>
              </a:lnSpc>
              <a:spcBef>
                <a:spcPts val="29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BUOHHG+å¾®è½¯é�»,Bold"/>
                <a:cs typeface="BUOHHG+å¾®è½¯é�»,Bold"/>
              </a:rPr>
              <a:t>不愿意结束关系。</a:t>
            </a:r>
            <a:endParaRPr sz="2400" b="1">
              <a:solidFill>
                <a:srgbClr val="FFFFFF"/>
              </a:solidFill>
              <a:latin typeface="BUOHHG+å¾®è½¯é�»,Bold"/>
              <a:cs typeface="BUOHHG+å¾®è½¯é�»,Bol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221735" y="6436714"/>
            <a:ext cx="3023870" cy="88849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795"/>
              </a:lnSpc>
              <a:spcBef>
                <a:spcPct val="0"/>
              </a:spcBef>
              <a:spcAft>
                <a:spcPct val="0"/>
              </a:spcAft>
            </a:pPr>
            <a:r>
              <a:rPr sz="2800">
                <a:solidFill>
                  <a:srgbClr val="FFFFFF"/>
                </a:solidFill>
                <a:latin typeface="DMMRND+é»ä½"/>
                <a:cs typeface="DMMRND+é»ä½"/>
              </a:rPr>
              <a:t>真的</a:t>
            </a:r>
            <a:r>
              <a:rPr sz="2800" spc="694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>
                <a:solidFill>
                  <a:srgbClr val="FFFFFF"/>
                </a:solidFill>
                <a:latin typeface="DMMRND+é»ä½"/>
                <a:cs typeface="DMMRND+é»ä½"/>
              </a:rPr>
              <a:t>哭没用</a:t>
            </a:r>
            <a:r>
              <a:rPr sz="2800" spc="703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>
                <a:solidFill>
                  <a:srgbClr val="FFFFFF"/>
                </a:solidFill>
                <a:latin typeface="DMMRND+é»ä½"/>
                <a:cs typeface="DMMRND+é»ä½"/>
              </a:rPr>
              <a:t>乖</a:t>
            </a:r>
            <a:endParaRPr sz="2800">
              <a:solidFill>
                <a:srgbClr val="FFFFFF"/>
              </a:solidFill>
              <a:latin typeface="DMMRND+é»ä½"/>
              <a:cs typeface="DMMRND+é»ä½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865378"/>
            <a:ext cx="3261690" cy="1432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UCJFGB+å®ä½"/>
                <a:cs typeface="UCJFGB+å®ä½"/>
              </a:rPr>
              <a:t>4.1</a:t>
            </a:r>
            <a:r>
              <a:rPr sz="4800" spc="2403">
                <a:solidFill>
                  <a:srgbClr val="FFFFFF"/>
                </a:solidFill>
                <a:latin typeface="UCJFGB+å®ä½"/>
                <a:cs typeface="UCJFGB+å®ä½"/>
              </a:rPr>
              <a:t> </a:t>
            </a:r>
            <a:r>
              <a:rPr sz="3600">
                <a:solidFill>
                  <a:srgbClr val="FFFFFF"/>
                </a:solidFill>
                <a:latin typeface="RQNRUP+å®ä½"/>
                <a:cs typeface="RQNRUP+å®ä½"/>
              </a:rPr>
              <a:t>内容</a:t>
            </a:r>
            <a:endParaRPr sz="3600">
              <a:solidFill>
                <a:srgbClr val="FFFFFF"/>
              </a:solidFill>
              <a:latin typeface="RQNRUP+å®ä½"/>
              <a:cs typeface="RQNRUP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31925" y="2345759"/>
            <a:ext cx="32385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HWKCDN+å¾®è½¯é�»,Bold"/>
                <a:cs typeface="HWKCDN+å¾®è½¯é�»,Bold"/>
              </a:rPr>
              <a:t>婚姻中的社会交换</a:t>
            </a:r>
            <a:endParaRPr sz="2400" b="1">
              <a:solidFill>
                <a:srgbClr val="FFFFFF"/>
              </a:solidFill>
              <a:latin typeface="HWKCDN+å¾®è½¯é�»,Bold"/>
              <a:cs typeface="HWKCDN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40180" y="3220213"/>
            <a:ext cx="2629204" cy="8598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HWKCDN+å¾®è½¯é�»,Bold"/>
                <a:cs typeface="HWKCDN+å¾®è½¯é�»,Bold"/>
              </a:rPr>
              <a:t>婚姻中的权力</a:t>
            </a:r>
            <a:endParaRPr sz="2400" b="1">
              <a:solidFill>
                <a:srgbClr val="FFFFFF"/>
              </a:solidFill>
              <a:latin typeface="HWKCDN+å¾®è½¯é�»,Bold"/>
              <a:cs typeface="HWKCDN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40180" y="4095565"/>
            <a:ext cx="4250054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HWKCDN+å¾®è½¯é�»,Bold"/>
                <a:cs typeface="HWKCDN+å¾®è½¯é�»,Bold"/>
              </a:rPr>
              <a:t>为什么说越付出，越珍惜</a:t>
            </a:r>
            <a:endParaRPr sz="2400" b="1">
              <a:solidFill>
                <a:srgbClr val="FFFFFF"/>
              </a:solidFill>
              <a:latin typeface="HWKCDN+å¾®è½¯é�»,Bold"/>
              <a:cs typeface="HWKCDN+å¾®è½¯é�»,Bold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865378"/>
            <a:ext cx="3261690" cy="1432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BGIELS+å®ä½"/>
                <a:cs typeface="BGIELS+å®ä½"/>
              </a:rPr>
              <a:t>4.1</a:t>
            </a:r>
            <a:r>
              <a:rPr sz="4800" spc="2403">
                <a:solidFill>
                  <a:srgbClr val="FFFFFF"/>
                </a:solidFill>
                <a:latin typeface="BGIELS+å®ä½"/>
                <a:cs typeface="BGIELS+å®ä½"/>
              </a:rPr>
              <a:t> </a:t>
            </a:r>
            <a:r>
              <a:rPr sz="3600">
                <a:solidFill>
                  <a:srgbClr val="FFFFFF"/>
                </a:solidFill>
                <a:latin typeface="DJRDUF+å®ä½"/>
                <a:cs typeface="DJRDUF+å®ä½"/>
              </a:rPr>
              <a:t>目的</a:t>
            </a:r>
            <a:endParaRPr sz="3600">
              <a:solidFill>
                <a:srgbClr val="FFFFFF"/>
              </a:solidFill>
              <a:latin typeface="DJRDUF+å®ä½"/>
              <a:cs typeface="DJRDUF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31925" y="2345759"/>
            <a:ext cx="4250054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MGVFVU+å¾®è½¯é�»,Bold"/>
                <a:cs typeface="MGVFVU+å¾®è½¯é�»,Bold"/>
              </a:rPr>
              <a:t>婚姻中的权力和社会交换</a:t>
            </a:r>
            <a:endParaRPr sz="2400" b="1">
              <a:solidFill>
                <a:srgbClr val="FFFFFF"/>
              </a:solidFill>
              <a:latin typeface="MGVFVU+å¾®è½¯é�»,Bold"/>
              <a:cs typeface="MGVFVU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40180" y="3307588"/>
            <a:ext cx="4601217" cy="8598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MGVFVU+å¾®è½¯é�»,Bold"/>
                <a:cs typeface="MGVFVU+å¾®è½¯é�»,Bold"/>
              </a:rPr>
              <a:t>对关系的依赖和付出决定了</a:t>
            </a:r>
            <a:endParaRPr sz="2400" b="1">
              <a:solidFill>
                <a:srgbClr val="FFFFFF"/>
              </a:solidFill>
              <a:latin typeface="MGVFVU+å¾®è½¯é�»,Bold"/>
              <a:cs typeface="MGVFVU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83079" y="3637476"/>
            <a:ext cx="2895854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MGVFVU+å¾®è½¯é�»,Bold"/>
                <a:cs typeface="MGVFVU+å¾®è½¯é�»,Bold"/>
              </a:rPr>
              <a:t>关系中权力的大小</a:t>
            </a:r>
            <a:endParaRPr sz="2400" b="1">
              <a:solidFill>
                <a:srgbClr val="FFFFFF"/>
              </a:solidFill>
              <a:latin typeface="MGVFVU+å¾®è½¯é�»,Bold"/>
              <a:cs typeface="MGVFVU+å¾®è½¯é�»,Bold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1440433" y="5342043"/>
            <a:ext cx="7013904" cy="1524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8931F"/>
                </a:solidFill>
                <a:latin typeface="SWECHS+å®ä½"/>
                <a:cs typeface="SWECHS+å®ä½"/>
              </a:rPr>
              <a:t>在婚姻里我们图什么？</a:t>
            </a:r>
            <a:endParaRPr sz="4800">
              <a:solidFill>
                <a:srgbClr val="F8931F"/>
              </a:solidFill>
              <a:latin typeface="SWECHS+å®ä½"/>
              <a:cs typeface="SWECHS+å®ä½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8077200" y="465835"/>
            <a:ext cx="2743200" cy="152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FMLRAE+å®ä½"/>
                <a:cs typeface="FMLRAE+å®ä½"/>
              </a:rPr>
              <a:t>我希望</a:t>
            </a:r>
            <a:endParaRPr sz="4800">
              <a:solidFill>
                <a:srgbClr val="FFFFFF"/>
              </a:solidFill>
              <a:latin typeface="FMLRAE+å®ä½"/>
              <a:cs typeface="FMLRAE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077200" y="1350009"/>
            <a:ext cx="3352800" cy="152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FMLRAE+å®ä½"/>
                <a:cs typeface="FMLRAE+å®ä½"/>
              </a:rPr>
              <a:t>我的老婆</a:t>
            </a:r>
            <a:endParaRPr sz="4800">
              <a:solidFill>
                <a:srgbClr val="FFFFFF"/>
              </a:solidFill>
              <a:latin typeface="FMLRAE+å®ä½"/>
              <a:cs typeface="FMLRAE+å®ä½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917057" y="1992699"/>
            <a:ext cx="10668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MSQUOJ+å¾®è½¯é�»,Bold"/>
                <a:cs typeface="MSQUOJ+å¾®è½¯é�»,Bold"/>
              </a:rPr>
              <a:t>漂亮</a:t>
            </a:r>
            <a:endParaRPr sz="2400" b="1">
              <a:solidFill>
                <a:srgbClr val="FFFFFF"/>
              </a:solidFill>
              <a:latin typeface="MSQUOJ+å¾®è½¯é�»,Bold"/>
              <a:cs typeface="MSQUOJ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17057" y="2598362"/>
            <a:ext cx="10668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MSQUOJ+å¾®è½¯é�»,Bold"/>
                <a:cs typeface="MSQUOJ+å¾®è½¯é�»,Bold"/>
              </a:rPr>
              <a:t>聪明</a:t>
            </a:r>
            <a:endParaRPr sz="2400" b="1">
              <a:solidFill>
                <a:srgbClr val="FFFFFF"/>
              </a:solidFill>
              <a:latin typeface="MSQUOJ+å¾®è½¯é�»,Bold"/>
              <a:cs typeface="MSQUOJ+å¾®è½¯é�»,Bol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917057" y="3203449"/>
            <a:ext cx="1067409" cy="8598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MSQUOJ+å¾®è½¯é�»,Bold"/>
                <a:cs typeface="MSQUOJ+å¾®è½¯é�»,Bold"/>
              </a:rPr>
              <a:t>贤惠</a:t>
            </a:r>
            <a:endParaRPr sz="2400" b="1">
              <a:solidFill>
                <a:srgbClr val="FFFFFF"/>
              </a:solidFill>
              <a:latin typeface="MSQUOJ+å¾®è½¯é�»,Bold"/>
              <a:cs typeface="MSQUOJ+å¾®è½¯é�»,Bol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917057" y="3809307"/>
            <a:ext cx="1371600" cy="14651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MSQUOJ+å¾®è½¯é�»,Bold"/>
                <a:cs typeface="MSQUOJ+å¾®è½¯é�»,Bold"/>
              </a:rPr>
              <a:t>性格好</a:t>
            </a:r>
            <a:endParaRPr sz="2400" b="1">
              <a:solidFill>
                <a:srgbClr val="FFFFFF"/>
              </a:solidFill>
              <a:latin typeface="MSQUOJ+å¾®è½¯é�»,Bold"/>
              <a:cs typeface="MSQUOJ+å¾®è½¯é�»,Bold"/>
            </a:endParaRPr>
          </a:p>
          <a:p>
            <a:pPr marL="0" marR="0">
              <a:lnSpc>
                <a:spcPts val="3165"/>
              </a:lnSpc>
              <a:spcBef>
                <a:spcPts val="155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MSQUOJ+å¾®è½¯é�»,Bold"/>
                <a:cs typeface="MSQUOJ+å¾®è½¯é�»,Bold"/>
              </a:rPr>
              <a:t>专一</a:t>
            </a:r>
            <a:endParaRPr sz="2400" b="1">
              <a:solidFill>
                <a:srgbClr val="FFFFFF"/>
              </a:solidFill>
              <a:latin typeface="MSQUOJ+å¾®è½¯é�»,Bold"/>
              <a:cs typeface="MSQUOJ+å¾®è½¯é�»,Bold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917057" y="5020057"/>
            <a:ext cx="1067409" cy="8598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MSQUOJ+å¾®è½¯é�»,Bold"/>
                <a:cs typeface="MSQUOJ+å¾®è½¯é�»,Bold"/>
              </a:rPr>
              <a:t>富有</a:t>
            </a:r>
            <a:endParaRPr sz="2400" b="1">
              <a:solidFill>
                <a:srgbClr val="FFFFFF"/>
              </a:solidFill>
              <a:latin typeface="MSQUOJ+å¾®è½¯é�»,Bold"/>
              <a:cs typeface="MSQUOJ+å¾®è½¯é�»,Bol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917057" y="5625966"/>
            <a:ext cx="1676400" cy="14651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MSQUOJ+å¾®è½¯é�»,Bold"/>
                <a:cs typeface="MSQUOJ+å¾®è½¯é�»,Bold"/>
              </a:rPr>
              <a:t>温柔体贴</a:t>
            </a:r>
            <a:endParaRPr sz="2400" b="1">
              <a:solidFill>
                <a:srgbClr val="FFFFFF"/>
              </a:solidFill>
              <a:latin typeface="MSQUOJ+å¾®è½¯é�»,Bold"/>
              <a:cs typeface="MSQUOJ+å¾®è½¯é�»,Bold"/>
            </a:endParaRPr>
          </a:p>
          <a:p>
            <a:pPr marL="0" marR="0">
              <a:lnSpc>
                <a:spcPts val="3165"/>
              </a:lnSpc>
              <a:spcBef>
                <a:spcPts val="155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MSQUOJ+å¾®è½¯é�»,Bold"/>
                <a:cs typeface="MSQUOJ+å¾®è½¯é�»,Bold"/>
              </a:rPr>
              <a:t>身材好</a:t>
            </a:r>
            <a:endParaRPr sz="2400" b="1">
              <a:solidFill>
                <a:srgbClr val="FFFFFF"/>
              </a:solidFill>
              <a:latin typeface="MSQUOJ+å¾®è½¯é�»,Bold"/>
              <a:cs typeface="MSQUOJ+å¾®è½¯é�»,Bold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8077200" y="465835"/>
            <a:ext cx="2743200" cy="152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VADWOA+å®ä½"/>
                <a:cs typeface="VADWOA+å®ä½"/>
              </a:rPr>
              <a:t>我希望</a:t>
            </a:r>
            <a:endParaRPr sz="4800">
              <a:solidFill>
                <a:srgbClr val="FFFFFF"/>
              </a:solidFill>
              <a:latin typeface="VADWOA+å®ä½"/>
              <a:cs typeface="VADWOA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077200" y="1350009"/>
            <a:ext cx="3352800" cy="152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VADWOA+å®ä½"/>
                <a:cs typeface="VADWOA+å®ä½"/>
              </a:rPr>
              <a:t>我的老公</a:t>
            </a:r>
            <a:endParaRPr sz="4800">
              <a:solidFill>
                <a:srgbClr val="FFFFFF"/>
              </a:solidFill>
              <a:latin typeface="VADWOA+å®ä½"/>
              <a:cs typeface="VADWOA+å®ä½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917057" y="1956758"/>
            <a:ext cx="10668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OSTMJT+å¾®è½¯é�»,Bold"/>
                <a:cs typeface="OSTMJT+å¾®è½¯é�»,Bold"/>
              </a:rPr>
              <a:t>高大</a:t>
            </a:r>
            <a:endParaRPr sz="2400" b="1">
              <a:solidFill>
                <a:srgbClr val="FFFFFF"/>
              </a:solidFill>
              <a:latin typeface="OSTMJT+å¾®è½¯é�»,Bold"/>
              <a:cs typeface="OSTMJT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17057" y="2486152"/>
            <a:ext cx="1067409" cy="8598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OSTMJT+å¾®è½¯é�»,Bold"/>
                <a:cs typeface="OSTMJT+å¾®è½¯é�»,Bold"/>
              </a:rPr>
              <a:t>英俊</a:t>
            </a:r>
            <a:endParaRPr sz="2400" b="1">
              <a:solidFill>
                <a:srgbClr val="FFFFFF"/>
              </a:solidFill>
              <a:latin typeface="OSTMJT+å¾®è½¯é�»,Bold"/>
              <a:cs typeface="OSTMJT+å¾®è½¯é�»,Bol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917057" y="3016573"/>
            <a:ext cx="1676400" cy="13891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OSTMJT+å¾®è½¯é�»,Bold"/>
                <a:cs typeface="OSTMJT+å¾®è½¯é�»,Bold"/>
              </a:rPr>
              <a:t>能力出众</a:t>
            </a:r>
            <a:endParaRPr sz="2400" b="1">
              <a:solidFill>
                <a:srgbClr val="FFFFFF"/>
              </a:solidFill>
              <a:latin typeface="OSTMJT+å¾®è½¯é�»,Bold"/>
              <a:cs typeface="OSTMJT+å¾®è½¯é�»,Bold"/>
            </a:endParaRPr>
          </a:p>
          <a:p>
            <a:pPr marL="0" marR="0">
              <a:lnSpc>
                <a:spcPts val="3165"/>
              </a:lnSpc>
              <a:spcBef>
                <a:spcPts val="955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OSTMJT+å¾®è½¯é�»,Bold"/>
                <a:cs typeface="OSTMJT+å¾®è½¯é�»,Bold"/>
              </a:rPr>
              <a:t>富有</a:t>
            </a:r>
            <a:endParaRPr sz="2400" b="1">
              <a:solidFill>
                <a:srgbClr val="FFFFFF"/>
              </a:solidFill>
              <a:latin typeface="OSTMJT+å¾®è½¯é�»,Bold"/>
              <a:cs typeface="OSTMJT+å¾®è½¯é�»,Bol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917057" y="4076007"/>
            <a:ext cx="10668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OSTMJT+å¾®è½¯é�»,Bold"/>
                <a:cs typeface="OSTMJT+å¾®è½¯é�»,Bold"/>
              </a:rPr>
              <a:t>忠诚</a:t>
            </a:r>
            <a:endParaRPr sz="2400" b="1">
              <a:solidFill>
                <a:srgbClr val="FFFFFF"/>
              </a:solidFill>
              <a:latin typeface="OSTMJT+å¾®è½¯é�»,Bold"/>
              <a:cs typeface="OSTMJT+å¾®è½¯é�»,Bold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917057" y="4605528"/>
            <a:ext cx="1677619" cy="13897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OSTMJT+å¾®è½¯é�»,Bold"/>
                <a:cs typeface="OSTMJT+å¾®è½¯é�»,Bold"/>
              </a:rPr>
              <a:t>幽默风趣</a:t>
            </a:r>
            <a:endParaRPr sz="2400" b="1">
              <a:solidFill>
                <a:srgbClr val="FFFFFF"/>
              </a:solidFill>
              <a:latin typeface="OSTMJT+å¾®è½¯é�»,Bold"/>
              <a:cs typeface="OSTMJT+å¾®è½¯é�»,Bold"/>
            </a:endParaRPr>
          </a:p>
          <a:p>
            <a:pPr marL="0" marR="0">
              <a:lnSpc>
                <a:spcPts val="3165"/>
              </a:lnSpc>
              <a:spcBef>
                <a:spcPts val="955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OSTMJT+å¾®è½¯é�»,Bold"/>
                <a:cs typeface="OSTMJT+å¾®è½¯é�»,Bold"/>
              </a:rPr>
              <a:t>聪明</a:t>
            </a:r>
            <a:endParaRPr sz="2400" b="1">
              <a:solidFill>
                <a:srgbClr val="FFFFFF"/>
              </a:solidFill>
              <a:latin typeface="OSTMJT+å¾®è½¯é�»,Bold"/>
              <a:cs typeface="OSTMJT+å¾®è½¯é�»,Bol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917057" y="5665590"/>
            <a:ext cx="10668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OSTMJT+å¾®è½¯é�»,Bold"/>
                <a:cs typeface="OSTMJT+å¾®è½¯é�»,Bold"/>
              </a:rPr>
              <a:t>浪漫</a:t>
            </a:r>
            <a:endParaRPr sz="2400" b="1">
              <a:solidFill>
                <a:srgbClr val="FFFFFF"/>
              </a:solidFill>
              <a:latin typeface="OSTMJT+å¾®è½¯é�»,Bold"/>
              <a:cs typeface="OSTMJT+å¾®è½¯é�»,Bold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917057" y="6195010"/>
            <a:ext cx="1067409" cy="8598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OSTMJT+å¾®è½¯é�»,Bold"/>
                <a:cs typeface="OSTMJT+å¾®è½¯é�»,Bold"/>
              </a:rPr>
              <a:t>顾家</a:t>
            </a:r>
            <a:endParaRPr sz="2400" b="1">
              <a:solidFill>
                <a:srgbClr val="FFFFFF"/>
              </a:solidFill>
              <a:latin typeface="OSTMJT+å¾®è½¯é�»,Bold"/>
              <a:cs typeface="OSTMJT+å¾®è½¯é�»,Bold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864108" y="209111"/>
            <a:ext cx="7755255" cy="217647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CBUBAU+å¾®è½¯é�»,Bold"/>
                <a:cs typeface="CBUBAU+å¾®è½¯é�»,Bold"/>
              </a:rPr>
              <a:t>人们就像购物一样在人际商厦里浏览，我们在寻</a:t>
            </a:r>
            <a:endParaRPr sz="2400" b="1">
              <a:solidFill>
                <a:srgbClr val="FFFFFF"/>
              </a:solidFill>
              <a:latin typeface="CBUBAU+å¾®è½¯é�»,Bold"/>
              <a:cs typeface="CBUBAU+å¾®è½¯é�»,Bold"/>
            </a:endParaRPr>
          </a:p>
          <a:p>
            <a:pPr marL="342900" marR="0">
              <a:lnSpc>
                <a:spcPts val="3165"/>
              </a:lnSpc>
              <a:spcBef>
                <a:spcPts val="24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CBUBAU+å¾®è½¯é�»,Bold"/>
                <a:cs typeface="CBUBAU+å¾®è½¯é�»,Bold"/>
              </a:rPr>
              <a:t>找回报最大，成本最低的人际交往。</a:t>
            </a:r>
            <a:endParaRPr sz="2400" b="1">
              <a:solidFill>
                <a:srgbClr val="FFFFFF"/>
              </a:solidFill>
              <a:latin typeface="CBUBAU+å¾®è½¯é�»,Bold"/>
              <a:cs typeface="CBUBAU+å¾®è½¯é�»,Bold"/>
            </a:endParaRPr>
          </a:p>
          <a:p>
            <a:pPr marL="0" marR="0">
              <a:lnSpc>
                <a:spcPts val="3170"/>
              </a:lnSpc>
              <a:spcBef>
                <a:spcPts val="285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CBUBAU+å¾®è½¯é�»,Bold"/>
                <a:cs typeface="CBUBAU+å¾®è½¯é�»,Bold"/>
              </a:rPr>
              <a:t>婚姻也是一种社会交换，主要是情感交换。</a:t>
            </a:r>
            <a:endParaRPr sz="2400" b="1">
              <a:solidFill>
                <a:srgbClr val="FFFFFF"/>
              </a:solidFill>
              <a:latin typeface="CBUBAU+å¾®è½¯é�»,Bold"/>
              <a:cs typeface="CBUBAU+å¾®è½¯é�»,Bold"/>
            </a:endParaRPr>
          </a:p>
          <a:p>
            <a:pPr marL="0" marR="0">
              <a:lnSpc>
                <a:spcPts val="3165"/>
              </a:lnSpc>
              <a:spcBef>
                <a:spcPts val="24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CBUBAU+å¾®è½¯é�»,Bold"/>
                <a:cs typeface="CBUBAU+å¾®è½¯é�»,Bold"/>
              </a:rPr>
              <a:t>我们只会与能够提供足够利润的伴侣保持关系。</a:t>
            </a:r>
            <a:endParaRPr sz="2400" b="1">
              <a:solidFill>
                <a:srgbClr val="FFFFFF"/>
              </a:solidFill>
              <a:latin typeface="CBUBAU+å¾®è½¯é�»,Bold"/>
              <a:cs typeface="CBUBAU+å¾®è½¯é�»,Bold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5300243"/>
            <a:ext cx="8416334" cy="152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8931F"/>
                </a:solidFill>
                <a:latin typeface="JRUSHB+å®ä½"/>
                <a:cs typeface="JRUSHB+å®ä½"/>
              </a:rPr>
              <a:t>他说了算，还是她说了算？</a:t>
            </a:r>
            <a:endParaRPr sz="4800">
              <a:solidFill>
                <a:srgbClr val="F8931F"/>
              </a:solidFill>
              <a:latin typeface="JRUSHB+å®ä½"/>
              <a:cs typeface="JRUSHB+å®ä½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828802"/>
            <a:ext cx="5181904" cy="152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UVNOBI+å®ä½"/>
                <a:cs typeface="UVNOBI+å®ä½"/>
              </a:rPr>
              <a:t>2 </a:t>
            </a:r>
            <a:r>
              <a:rPr sz="4800">
                <a:solidFill>
                  <a:srgbClr val="FFFFFF"/>
                </a:solidFill>
                <a:latin typeface="EVGWSI+å®ä½"/>
                <a:cs typeface="EVGWSI+å®ä½"/>
              </a:rPr>
              <a:t>婚姻中的权力</a:t>
            </a:r>
            <a:endParaRPr sz="4800">
              <a:solidFill>
                <a:srgbClr val="FFFFFF"/>
              </a:solidFill>
              <a:latin typeface="EVGWSI+å®ä½"/>
              <a:cs typeface="EVGWSI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64108" y="2660592"/>
            <a:ext cx="5652134" cy="26153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NFLMTA+å¾®è½¯é�»,Bold"/>
                <a:cs typeface="NFLMTA+å¾®è½¯é�»,Bold"/>
              </a:rPr>
              <a:t>从社会交换的角度，权力基于对</a:t>
            </a:r>
            <a:endParaRPr sz="2400" b="1">
              <a:solidFill>
                <a:srgbClr val="FFFFFF"/>
              </a:solidFill>
              <a:latin typeface="NFLMTA+å¾®è½¯é�»,Bold"/>
              <a:cs typeface="NFLMTA+å¾®è½¯é�»,Bold"/>
            </a:endParaRPr>
          </a:p>
          <a:p>
            <a:pPr marL="342900" marR="0">
              <a:lnSpc>
                <a:spcPts val="3165"/>
              </a:lnSpc>
              <a:spcBef>
                <a:spcPts val="24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NFLMTA+å¾®è½¯é�»,Bold"/>
                <a:cs typeface="NFLMTA+å¾®è½¯é�»,Bold"/>
              </a:rPr>
              <a:t>有价值的资源的控制。</a:t>
            </a:r>
            <a:endParaRPr sz="2400" b="1">
              <a:solidFill>
                <a:srgbClr val="FFFFFF"/>
              </a:solidFill>
              <a:latin typeface="NFLMTA+å¾®è½¯é�»,Bold"/>
              <a:cs typeface="NFLMTA+å¾®è½¯é�»,Bold"/>
            </a:endParaRPr>
          </a:p>
          <a:p>
            <a:pPr marL="0" marR="0">
              <a:lnSpc>
                <a:spcPts val="3170"/>
              </a:lnSpc>
              <a:spcBef>
                <a:spcPts val="285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NFLMTA+å¾®è½¯é�»,Bold"/>
                <a:cs typeface="NFLMTA+å¾®è½¯é�»,Bold"/>
              </a:rPr>
              <a:t>如果我拥有你想要的，你会遵从</a:t>
            </a:r>
            <a:endParaRPr sz="2400" b="1">
              <a:solidFill>
                <a:srgbClr val="FFFFFF"/>
              </a:solidFill>
              <a:latin typeface="NFLMTA+å¾®è½¯é�»,Bold"/>
              <a:cs typeface="NFLMTA+å¾®è½¯é�»,Bold"/>
            </a:endParaRPr>
          </a:p>
          <a:p>
            <a:pPr marL="342900" marR="0">
              <a:lnSpc>
                <a:spcPts val="3165"/>
              </a:lnSpc>
              <a:spcBef>
                <a:spcPts val="24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NFLMTA+å¾®è½¯é�»,Bold"/>
                <a:cs typeface="NFLMTA+å¾®è½¯é�»,Bold"/>
              </a:rPr>
              <a:t>我的意愿以获得我的资源，于是，</a:t>
            </a:r>
            <a:endParaRPr sz="2400" b="1">
              <a:solidFill>
                <a:srgbClr val="FFFFFF"/>
              </a:solidFill>
              <a:latin typeface="NFLMTA+å¾®è½¯é�»,Bold"/>
              <a:cs typeface="NFLMTA+å¾®è½¯é�»,Bold"/>
            </a:endParaRPr>
          </a:p>
          <a:p>
            <a:pPr marL="342900" marR="0">
              <a:lnSpc>
                <a:spcPts val="3165"/>
              </a:lnSpc>
              <a:spcBef>
                <a:spcPts val="29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NFLMTA+å¾®è½¯é�»,Bold"/>
                <a:cs typeface="NFLMTA+å¾®è½¯é�»,Bold"/>
              </a:rPr>
              <a:t>我就对你拥有了权力。</a:t>
            </a:r>
            <a:endParaRPr sz="2400" b="1">
              <a:solidFill>
                <a:srgbClr val="FFFFFF"/>
              </a:solidFill>
              <a:latin typeface="NFLMTA+å¾®è½¯é�»,Bold"/>
              <a:cs typeface="NFLMTA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64108" y="4855084"/>
            <a:ext cx="5652485" cy="12990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NFLMTA+å¾®è½¯é�»,Bold"/>
                <a:cs typeface="NFLMTA+å¾®è½¯é�»,Bold"/>
              </a:rPr>
              <a:t>你对关系中想要的东西渴望越高，</a:t>
            </a:r>
            <a:endParaRPr sz="2400" b="1">
              <a:solidFill>
                <a:srgbClr val="FFFFFF"/>
              </a:solidFill>
              <a:latin typeface="NFLMTA+å¾®è½¯é�»,Bold"/>
              <a:cs typeface="NFLMTA+å¾®è½¯é�»,Bold"/>
            </a:endParaRPr>
          </a:p>
          <a:p>
            <a:pPr marL="342900" marR="0">
              <a:lnSpc>
                <a:spcPts val="3165"/>
              </a:lnSpc>
              <a:spcBef>
                <a:spcPts val="24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NFLMTA+å¾®è½¯é�»,Bold"/>
                <a:cs typeface="NFLMTA+å¾®è½¯é�»,Bold"/>
              </a:rPr>
              <a:t>你的伴侣对你的控制权力越大。</a:t>
            </a:r>
            <a:endParaRPr sz="2400" b="1">
              <a:solidFill>
                <a:srgbClr val="FFFFFF"/>
              </a:solidFill>
              <a:latin typeface="NFLMTA+å¾®è½¯é�»,Bold"/>
              <a:cs typeface="NFLMTA+å¾®è½¯é�»,Bold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623</Words>
  <Application>WPS 演示</Application>
  <PresentationFormat>Ýêðàí (4:3)</PresentationFormat>
  <Paragraphs>137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50</vt:i4>
      </vt:variant>
      <vt:variant>
        <vt:lpstr>主题</vt:lpstr>
      </vt:variant>
      <vt:variant>
        <vt:i4>16</vt:i4>
      </vt:variant>
      <vt:variant>
        <vt:lpstr>幻灯片标题</vt:lpstr>
      </vt:variant>
      <vt:variant>
        <vt:i4>15</vt:i4>
      </vt:variant>
    </vt:vector>
  </HeadingPairs>
  <TitlesOfParts>
    <vt:vector size="81" baseType="lpstr">
      <vt:lpstr>Arial</vt:lpstr>
      <vt:lpstr>宋体</vt:lpstr>
      <vt:lpstr>Wingdings</vt:lpstr>
      <vt:lpstr>Arial</vt:lpstr>
      <vt:lpstr>HBQIAH+å®ä½</vt:lpstr>
      <vt:lpstr>Times New Roman</vt:lpstr>
      <vt:lpstr>CDEJGR+å®ä½</vt:lpstr>
      <vt:lpstr>GSELPF+å®ä½</vt:lpstr>
      <vt:lpstr>UCJFGB+å®ä½</vt:lpstr>
      <vt:lpstr>RQNRUP+å®ä½</vt:lpstr>
      <vt:lpstr>HWKCDN+å¾®è½¯é�»,Bold</vt:lpstr>
      <vt:lpstr>BGIELS+å®ä½</vt:lpstr>
      <vt:lpstr>DJRDUF+å®ä½</vt:lpstr>
      <vt:lpstr>MGVFVU+å¾®è½¯é�»,Bold</vt:lpstr>
      <vt:lpstr>SWECHS+å®ä½</vt:lpstr>
      <vt:lpstr>FMLRAE+å®ä½</vt:lpstr>
      <vt:lpstr>MSQUOJ+å¾®è½¯é�»,Bold</vt:lpstr>
      <vt:lpstr>VADWOA+å®ä½</vt:lpstr>
      <vt:lpstr>OSTMJT+å¾®è½¯é�»,Bold</vt:lpstr>
      <vt:lpstr>CBUBAU+å¾®è½¯é�»,Bold</vt:lpstr>
      <vt:lpstr>JRUSHB+å®ä½</vt:lpstr>
      <vt:lpstr>UVNOBI+å®ä½</vt:lpstr>
      <vt:lpstr>EVGWSI+å®ä½</vt:lpstr>
      <vt:lpstr>NFLMTA+å¾®è½¯é�»,Bold</vt:lpstr>
      <vt:lpstr>MAFWJG+å¾®è½¯é�»</vt:lpstr>
      <vt:lpstr>DVEJKG+å¾®è½¯é�»,Bold</vt:lpstr>
      <vt:lpstr>QCNVIE+å®ä½</vt:lpstr>
      <vt:lpstr>CLDWNM+å®ä½</vt:lpstr>
      <vt:lpstr>TPNQJA+å®ä½</vt:lpstr>
      <vt:lpstr>CEQWJC+å®ä½</vt:lpstr>
      <vt:lpstr>FLSWNK+å¾®è½¯é�»,Bold</vt:lpstr>
      <vt:lpstr>DCCIBE+å®ä½</vt:lpstr>
      <vt:lpstr>SHRIIT+å®ä½</vt:lpstr>
      <vt:lpstr>KVBHVB+å®ä½</vt:lpstr>
      <vt:lpstr>KDBLGS+å¾®è½¯é�»,Bold</vt:lpstr>
      <vt:lpstr>UCAWBH+å®ä½</vt:lpstr>
      <vt:lpstr>AGJOAD+å®ä½</vt:lpstr>
      <vt:lpstr>UAEOJM+å¾®è½¯é�»,Bold</vt:lpstr>
      <vt:lpstr>OPJJCP+å®ä½</vt:lpstr>
      <vt:lpstr>JKHFDV+å®ä½</vt:lpstr>
      <vt:lpstr>BUOHHG+å¾®è½¯é�»,Bold</vt:lpstr>
      <vt:lpstr>DMMRND+é»ä½</vt:lpstr>
      <vt:lpstr>MHJTCB+å®ä½</vt:lpstr>
      <vt:lpstr>MPEKUM+å¾®è½¯é�»,Bold</vt:lpstr>
      <vt:lpstr>BHEMTJ+å¾®è½¯é�»,Bold</vt:lpstr>
      <vt:lpstr>PMJNPC+å®ä½</vt:lpstr>
      <vt:lpstr>Courier New</vt:lpstr>
      <vt:lpstr>微软雅黑</vt:lpstr>
      <vt:lpstr>Arial Unicode MS</vt:lpstr>
      <vt:lpstr>Calibri</vt:lpstr>
      <vt:lpstr>Office Theme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Smileคิดถึง</cp:lastModifiedBy>
  <cp:revision>2</cp:revision>
  <cp:lastPrinted>2018-08-01T09:24:00Z</cp:lastPrinted>
  <dcterms:created xsi:type="dcterms:W3CDTF">2018-08-01T01:24:00Z</dcterms:created>
  <dcterms:modified xsi:type="dcterms:W3CDTF">2018-08-01T04:53:52Z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2052-10.1.0.7468</vt:lpwstr>
  </property>
</Properties>
</file>