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62" r:id="rId4"/>
    <p:sldMasterId id="2147483664" r:id="rId5"/>
    <p:sldMasterId id="2147483666" r:id="rId6"/>
    <p:sldMasterId id="2147483668" r:id="rId7"/>
    <p:sldMasterId id="2147483670" r:id="rId8"/>
    <p:sldMasterId id="2147483672" r:id="rId9"/>
    <p:sldMasterId id="2147483674" r:id="rId10"/>
    <p:sldMasterId id="2147483676" r:id="rId11"/>
    <p:sldMasterId id="2147483678" r:id="rId12"/>
    <p:sldMasterId id="2147483680" r:id="rId13"/>
    <p:sldMasterId id="2147483682" r:id="rId14"/>
    <p:sldMasterId id="2147483684" r:id="rId15"/>
    <p:sldMasterId id="2147483686" r:id="rId16"/>
  </p:sldMasterIdLst>
  <p:sldIdLst>
    <p:sldId id="262" r:id="rId17"/>
    <p:sldId id="265" r:id="rId18"/>
    <p:sldId id="268" r:id="rId19"/>
    <p:sldId id="271" r:id="rId20"/>
    <p:sldId id="274" r:id="rId21"/>
    <p:sldId id="277" r:id="rId22"/>
    <p:sldId id="280" r:id="rId23"/>
    <p:sldId id="283" r:id="rId24"/>
    <p:sldId id="286" r:id="rId25"/>
    <p:sldId id="289" r:id="rId26"/>
    <p:sldId id="292" r:id="rId27"/>
    <p:sldId id="295" r:id="rId28"/>
    <p:sldId id="298" r:id="rId29"/>
    <p:sldId id="301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" d="1"/>
          <a:sy n="1" d="1"/>
        </p:scale>
        <p:origin x="0" y="0"/>
      </p:cViewPr>
      <p:guideLst/>
    </p:cSldViewPr>
  </p:slideViewPr>
  <p:notesViewPr>
    <p:cSldViewPr>
      <p:cViewPr>
        <p:scale>
          <a:sx n="1" d="1"/>
          <a:sy n="1" d="1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slide" Target="slides/slide14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13.xml"/><Relationship Id="rId28" Type="http://schemas.openxmlformats.org/officeDocument/2006/relationships/slide" Target="slides/slide12.xml"/><Relationship Id="rId27" Type="http://schemas.openxmlformats.org/officeDocument/2006/relationships/slide" Target="slides/slide11.xml"/><Relationship Id="rId26" Type="http://schemas.openxmlformats.org/officeDocument/2006/relationships/slide" Target="slides/slide10.xml"/><Relationship Id="rId25" Type="http://schemas.openxmlformats.org/officeDocument/2006/relationships/slide" Target="slides/slide9.xml"/><Relationship Id="rId24" Type="http://schemas.openxmlformats.org/officeDocument/2006/relationships/slide" Target="slides/slide8.xml"/><Relationship Id="rId23" Type="http://schemas.openxmlformats.org/officeDocument/2006/relationships/slide" Target="slides/slide7.xml"/><Relationship Id="rId22" Type="http://schemas.openxmlformats.org/officeDocument/2006/relationships/slide" Target="slides/slide6.xml"/><Relationship Id="rId21" Type="http://schemas.openxmlformats.org/officeDocument/2006/relationships/slide" Target="slides/slide5.xml"/><Relationship Id="rId20" Type="http://schemas.openxmlformats.org/officeDocument/2006/relationships/slide" Target="slides/slide4.xml"/><Relationship Id="rId2" Type="http://schemas.openxmlformats.org/officeDocument/2006/relationships/theme" Target="theme/theme1.xml"/><Relationship Id="rId19" Type="http://schemas.openxmlformats.org/officeDocument/2006/relationships/slide" Target="slides/slide3.xml"/><Relationship Id="rId18" Type="http://schemas.openxmlformats.org/officeDocument/2006/relationships/slide" Target="slides/slide2.xml"/><Relationship Id="rId17" Type="http://schemas.openxmlformats.org/officeDocument/2006/relationships/slide" Target="slides/slide1.xml"/><Relationship Id="rId16" Type="http://schemas.openxmlformats.org/officeDocument/2006/relationships/slideMaster" Target="slideMasters/slideMaster15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AA1A102-BCF0-40E4-AB19-D1B87A9D144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780ACD8-EBEB-4768-88AB-6922DDA0BD7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ED491F6-45B6-4046-B267-5DF983A322A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E8E9B45-6B13-408E-8F27-7096BA3A422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5DC4AF1-804A-4BCE-9EDB-959C53A1604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4538AAEB-5754-4EC4-B44E-23B65B1014C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D89C2326-1EB1-4A64-9D7C-1889E79280A0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065D7DF2-4070-40B8-A894-16FC218A2A9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78CC5F79-298E-42D4-9C6C-2AF627594B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70A01D91-5A73-4849-9A57-897110F25DA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C77C71DF-261C-4E6D-B96E-20F0C24C94A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2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2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25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1.xml"/><Relationship Id="rId1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5.xml"/><Relationship Id="rId1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721233"/>
            <a:ext cx="7186039" cy="13443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RQAHMC+å®ä½"/>
                <a:cs typeface="RQAHMC+å®ä½"/>
              </a:rPr>
              <a:t>3.3 </a:t>
            </a:r>
            <a:r>
              <a:rPr sz="3600">
                <a:solidFill>
                  <a:srgbClr val="FFFFFF"/>
                </a:solidFill>
                <a:latin typeface="JSEDHA+å®ä½"/>
                <a:cs typeface="JSEDHA+å®ä½"/>
              </a:rPr>
              <a:t>主题：科学怪人的罗曼史</a:t>
            </a:r>
            <a:endParaRPr sz="3600">
              <a:solidFill>
                <a:srgbClr val="FFFFFF"/>
              </a:solidFill>
              <a:latin typeface="JSEDHA+å®ä½"/>
              <a:cs typeface="JSEDHA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28292" y="2057241"/>
            <a:ext cx="3850843" cy="19553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000"/>
              </a:lnSpc>
              <a:spcBef>
                <a:spcPct val="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JSEDHA+å®ä½"/>
                <a:cs typeface="JSEDHA+å®ä½"/>
              </a:rPr>
              <a:t>案例教学</a:t>
            </a:r>
            <a:endParaRPr sz="6000">
              <a:solidFill>
                <a:srgbClr val="FFFFFF"/>
              </a:solidFill>
              <a:latin typeface="JSEDHA+å®ä½"/>
              <a:cs typeface="JSEDHA+å®ä½"/>
            </a:endParaRPr>
          </a:p>
          <a:p>
            <a:pPr marL="0" marR="0">
              <a:lnSpc>
                <a:spcPts val="3165"/>
              </a:lnSpc>
              <a:spcBef>
                <a:spcPts val="14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TWIMLW+å¾®è½¯é�»,Bold"/>
                <a:cs typeface="TWIMLW+å¾®è½¯é�»,Bold"/>
              </a:rPr>
              <a:t>观察分析者的心理图示</a:t>
            </a:r>
            <a:endParaRPr sz="2400" b="1">
              <a:solidFill>
                <a:srgbClr val="FFFFFF"/>
              </a:solidFill>
              <a:latin typeface="TWIMLW+å¾®è½¯é�»,Bold"/>
              <a:cs typeface="TWIMLW+å¾®è½¯é�»,Bold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2772410" y="864685"/>
            <a:ext cx="3505637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TCWTMP+å¾®è½¯é�»,Bold"/>
                <a:cs typeface="TCWTMP+å¾®è½¯é�»,Bold"/>
              </a:rPr>
              <a:t>求知若饥，虚心若愚。</a:t>
            </a:r>
            <a:endParaRPr sz="2400" b="1">
              <a:solidFill>
                <a:srgbClr val="FFFFFF"/>
              </a:solidFill>
              <a:latin typeface="TCWTMP+å¾®è½¯é�»,Bold"/>
              <a:cs typeface="TCWTMP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4009" y="1275175"/>
            <a:ext cx="2667609" cy="37340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000"/>
              </a:lnSpc>
              <a:spcBef>
                <a:spcPct val="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RTHPCE+å®ä½"/>
                <a:cs typeface="RTHPCE+å®ä½"/>
              </a:rPr>
              <a:t>生活</a:t>
            </a:r>
            <a:endParaRPr sz="6000">
              <a:solidFill>
                <a:srgbClr val="FFFFFF"/>
              </a:solidFill>
              <a:latin typeface="RTHPCE+å®ä½"/>
              <a:cs typeface="RTHPCE+å®ä½"/>
            </a:endParaRPr>
          </a:p>
          <a:p>
            <a:pPr marL="0" marR="0">
              <a:lnSpc>
                <a:spcPts val="6000"/>
              </a:lnSpc>
              <a:spcBef>
                <a:spcPts val="1195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RTHPCE+å®ä½"/>
                <a:cs typeface="RTHPCE+å®ä½"/>
              </a:rPr>
              <a:t>极简</a:t>
            </a:r>
            <a:endParaRPr sz="6000">
              <a:solidFill>
                <a:srgbClr val="FFFFFF"/>
              </a:solidFill>
              <a:latin typeface="RTHPCE+å®ä½"/>
              <a:cs typeface="RTHPCE+å®ä½"/>
            </a:endParaRPr>
          </a:p>
          <a:p>
            <a:pPr marL="571500" marR="0">
              <a:lnSpc>
                <a:spcPts val="6000"/>
              </a:lnSpc>
              <a:spcBef>
                <a:spcPts val="120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VDQDJQ+å®ä½"/>
                <a:cs typeface="VDQDJQ+å®ä½"/>
              </a:rPr>
              <a:t>/</a:t>
            </a:r>
            <a:endParaRPr sz="6000">
              <a:solidFill>
                <a:srgbClr val="FFFFFF"/>
              </a:solidFill>
              <a:latin typeface="VDQDJQ+å®ä½"/>
              <a:cs typeface="VDQDJQ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72410" y="2437453"/>
            <a:ext cx="5958840" cy="15912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TCWTMP+å¾®è½¯é�»,Bold"/>
                <a:cs typeface="TCWTMP+å¾®è½¯é�»,Bold"/>
              </a:rPr>
              <a:t>死亡很可能是唯一的最好的生命创造，</a:t>
            </a:r>
            <a:endParaRPr sz="2400" b="1">
              <a:solidFill>
                <a:srgbClr val="FFFFFF"/>
              </a:solidFill>
              <a:latin typeface="TCWTMP+å¾®è½¯é�»,Bold"/>
              <a:cs typeface="TCWTMP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TCWTMP+å¾®è½¯é�»,Bold"/>
                <a:cs typeface="TCWTMP+å¾®è½¯é�»,Bold"/>
              </a:rPr>
              <a:t>它是生命的促变者，</a:t>
            </a:r>
            <a:endParaRPr sz="2400" b="1">
              <a:solidFill>
                <a:srgbClr val="FFFFFF"/>
              </a:solidFill>
              <a:latin typeface="TCWTMP+å¾®è½¯é�»,Bold"/>
              <a:cs typeface="TCWTMP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TCWTMP+å¾®è½¯é�»,Bold"/>
                <a:cs typeface="TCWTMP+å¾®è½¯é�»,Bold"/>
              </a:rPr>
              <a:t>它送走老一代给新一代开出道路。</a:t>
            </a:r>
            <a:endParaRPr sz="2400" b="1">
              <a:solidFill>
                <a:srgbClr val="FFFFFF"/>
              </a:solidFill>
              <a:latin typeface="TCWTMP+å¾®è½¯é�»,Bold"/>
              <a:cs typeface="TCWTMP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4009" y="4019010"/>
            <a:ext cx="2667304" cy="28196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000"/>
              </a:lnSpc>
              <a:spcBef>
                <a:spcPct val="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RTHPCE+å®ä½"/>
                <a:cs typeface="RTHPCE+å®ä½"/>
              </a:rPr>
              <a:t>心灵</a:t>
            </a:r>
            <a:endParaRPr sz="6000">
              <a:solidFill>
                <a:srgbClr val="FFFFFF"/>
              </a:solidFill>
              <a:latin typeface="RTHPCE+å®ä½"/>
              <a:cs typeface="RTHPCE+å®ä½"/>
            </a:endParaRPr>
          </a:p>
          <a:p>
            <a:pPr marL="0" marR="0">
              <a:lnSpc>
                <a:spcPts val="6000"/>
              </a:lnSpc>
              <a:spcBef>
                <a:spcPts val="120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RTHPCE+å®ä½"/>
                <a:cs typeface="RTHPCE+å®ä½"/>
              </a:rPr>
              <a:t>丰富</a:t>
            </a:r>
            <a:endParaRPr sz="6000">
              <a:solidFill>
                <a:srgbClr val="FFFFFF"/>
              </a:solidFill>
              <a:latin typeface="RTHPCE+å®ä½"/>
              <a:cs typeface="RTHPCE+å®ä½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772410" y="5186495"/>
            <a:ext cx="4206240" cy="15912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TCWTMP+å¾®è½¯é�»,Bold"/>
                <a:cs typeface="TCWTMP+å¾®è½¯é�»,Bold"/>
              </a:rPr>
              <a:t>你不能只问顾客要什么，</a:t>
            </a:r>
            <a:endParaRPr sz="2400" b="1">
              <a:solidFill>
                <a:srgbClr val="FFFFFF"/>
              </a:solidFill>
              <a:latin typeface="TCWTMP+å¾®è½¯é�»,Bold"/>
              <a:cs typeface="TCWTMP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TCWTMP+å¾®è½¯é�»,Bold"/>
                <a:cs typeface="TCWTMP+å¾®è½¯é�»,Bold"/>
              </a:rPr>
              <a:t>然后想法子给他们做什么。</a:t>
            </a:r>
            <a:endParaRPr sz="2400" b="1">
              <a:solidFill>
                <a:srgbClr val="FFFFFF"/>
              </a:solidFill>
              <a:latin typeface="TCWTMP+å¾®è½¯é�»,Bold"/>
              <a:cs typeface="TCWTMP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TCWTMP+å¾®è½¯é�»,Bold"/>
                <a:cs typeface="TCWTMP+å¾®è½¯é�»,Bold"/>
              </a:rPr>
              <a:t>等你做出来，</a:t>
            </a:r>
            <a:endParaRPr sz="2400" b="1">
              <a:solidFill>
                <a:srgbClr val="FFFFFF"/>
              </a:solidFill>
              <a:latin typeface="TCWTMP+å¾®è½¯é�»,Bold"/>
              <a:cs typeface="TCWTMP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72410" y="6284029"/>
            <a:ext cx="35052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TCWTMP+å¾®è½¯é�»,Bold"/>
                <a:cs typeface="TCWTMP+å¾®è½¯é�»,Bold"/>
              </a:rPr>
              <a:t>他们已经另有新欢了。</a:t>
            </a:r>
            <a:endParaRPr sz="2400" b="1">
              <a:solidFill>
                <a:srgbClr val="FFFFFF"/>
              </a:solidFill>
              <a:latin typeface="TCWTMP+å¾®è½¯é�»,Bold"/>
              <a:cs typeface="TCWTMP+å¾®è½¯é�»,Bold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6456934" y="676564"/>
            <a:ext cx="3602278" cy="22893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5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ELIQVL+å¾®è½¯é�»,Bold"/>
                <a:cs typeface="ELIQVL+å¾®è½¯é�»,Bold"/>
              </a:rPr>
              <a:t>小天才的成长</a:t>
            </a:r>
            <a:endParaRPr sz="3600" b="1">
              <a:solidFill>
                <a:srgbClr val="FFFFFF"/>
              </a:solidFill>
              <a:latin typeface="ELIQVL+å¾®è½¯é�»,Bold"/>
              <a:cs typeface="ELIQVL+å¾®è½¯é�»,Bold"/>
            </a:endParaRPr>
          </a:p>
          <a:p>
            <a:pPr marL="0" marR="0">
              <a:lnSpc>
                <a:spcPts val="6050"/>
              </a:lnSpc>
              <a:spcBef>
                <a:spcPct val="0"/>
              </a:spcBef>
              <a:spcAft>
                <a:spcPct val="0"/>
              </a:spcAft>
            </a:pPr>
            <a:r>
              <a:rPr sz="5400" b="1">
                <a:solidFill>
                  <a:srgbClr val="FFFFFF"/>
                </a:solidFill>
                <a:latin typeface="ELIQVL+å¾®è½¯é�»,Bold"/>
                <a:cs typeface="ELIQVL+å¾®è½¯é�»,Bold"/>
              </a:rPr>
              <a:t>操作手册</a:t>
            </a:r>
            <a:endParaRPr sz="5400" b="1">
              <a:solidFill>
                <a:srgbClr val="FFFFFF"/>
              </a:solidFill>
              <a:latin typeface="ELIQVL+å¾®è½¯é�»,Bold"/>
              <a:cs typeface="ELIQVL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92247" y="4724377"/>
            <a:ext cx="3600704" cy="2288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457200" marR="0">
              <a:lnSpc>
                <a:spcPts val="4750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ELIQVL+å¾®è½¯é�»,Bold"/>
                <a:cs typeface="ELIQVL+å¾®è½¯é�»,Bold"/>
              </a:rPr>
              <a:t>观察分析者</a:t>
            </a:r>
            <a:endParaRPr sz="3600" b="1">
              <a:solidFill>
                <a:srgbClr val="FFFFFF"/>
              </a:solidFill>
              <a:latin typeface="ELIQVL+å¾®è½¯é�»,Bold"/>
              <a:cs typeface="ELIQVL+å¾®è½¯é�»,Bold"/>
            </a:endParaRPr>
          </a:p>
          <a:p>
            <a:pPr marL="0" marR="0">
              <a:lnSpc>
                <a:spcPts val="6050"/>
              </a:lnSpc>
              <a:spcBef>
                <a:spcPct val="0"/>
              </a:spcBef>
              <a:spcAft>
                <a:spcPct val="0"/>
              </a:spcAft>
            </a:pPr>
            <a:r>
              <a:rPr sz="5400" b="1">
                <a:solidFill>
                  <a:srgbClr val="FFFFFF"/>
                </a:solidFill>
                <a:latin typeface="ELIQVL+å¾®è½¯é�»,Bold"/>
                <a:cs typeface="ELIQVL+å¾®è½¯é�»,Bold"/>
              </a:rPr>
              <a:t>童年困境</a:t>
            </a:r>
            <a:endParaRPr sz="5400" b="1">
              <a:solidFill>
                <a:srgbClr val="FFFFFF"/>
              </a:solidFill>
              <a:latin typeface="ELIQVL+å¾®è½¯é�»,Bold"/>
              <a:cs typeface="ELIQVL+å¾®è½¯é�»,Bold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4184015" y="420743"/>
            <a:ext cx="4038904" cy="16846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91440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RKHGCN+å®ä½"/>
                <a:cs typeface="RKHGCN+å®ä½"/>
              </a:rPr>
              <a:t>原生家庭</a:t>
            </a:r>
            <a:endParaRPr sz="4800">
              <a:solidFill>
                <a:srgbClr val="FFFFFF"/>
              </a:solidFill>
              <a:latin typeface="RKHGCN+å®ä½"/>
              <a:cs typeface="RKHGCN+å®ä½"/>
            </a:endParaRPr>
          </a:p>
          <a:p>
            <a:pPr marL="0" marR="0">
              <a:lnSpc>
                <a:spcPts val="311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JBWCQ+å¾®è½¯é�»,Bold"/>
                <a:cs typeface="CJBWCQ+å¾®è½¯é�»,Bold"/>
              </a:rPr>
              <a:t>要求过多，情绪化的父母</a:t>
            </a:r>
            <a:endParaRPr sz="2400" b="1">
              <a:solidFill>
                <a:srgbClr val="FFFFFF"/>
              </a:solidFill>
              <a:latin typeface="CJBWCQ+å¾®è½¯é�»,Bold"/>
              <a:cs typeface="CJBWCQ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194305"/>
            <a:ext cx="4572584" cy="22024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RKHGCN+å®ä½"/>
                <a:cs typeface="RKHGCN+å®ä½"/>
              </a:rPr>
              <a:t>相处方式</a:t>
            </a:r>
            <a:endParaRPr sz="4800">
              <a:solidFill>
                <a:srgbClr val="FFFFFF"/>
              </a:solidFill>
              <a:latin typeface="RKHGCN+å®ä½"/>
              <a:cs typeface="RKHGCN+å®ä½"/>
            </a:endParaRPr>
          </a:p>
          <a:p>
            <a:pPr marL="0" marR="0">
              <a:lnSpc>
                <a:spcPts val="3165"/>
              </a:lnSpc>
              <a:spcBef>
                <a:spcPts val="84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JBWCQ+å¾®è½¯é�»,Bold"/>
                <a:cs typeface="CJBWCQ+å¾®è½¯é�»,Bold"/>
              </a:rPr>
              <a:t>常常卷入无能为力的事情中，</a:t>
            </a:r>
            <a:endParaRPr sz="2400" b="1">
              <a:solidFill>
                <a:srgbClr val="FFFFFF"/>
              </a:solidFill>
              <a:latin typeface="CJBWCQ+å¾®è½¯é�»,Bold"/>
              <a:cs typeface="CJBWCQ+å¾®è½¯é�»,Bold"/>
            </a:endParaRPr>
          </a:p>
          <a:p>
            <a:pPr marL="0" marR="0">
              <a:lnSpc>
                <a:spcPts val="3170"/>
              </a:lnSpc>
              <a:spcBef>
                <a:spcPts val="61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JBWCQ+å¾®è½¯é�»,Bold"/>
                <a:cs typeface="CJBWCQ+å¾®è½¯é�»,Bold"/>
              </a:rPr>
              <a:t>找不到自身存在价值。</a:t>
            </a:r>
            <a:endParaRPr sz="2400" b="1">
              <a:solidFill>
                <a:srgbClr val="FFFFFF"/>
              </a:solidFill>
              <a:latin typeface="CJBWCQ+å¾®è½¯é�»,Bold"/>
              <a:cs typeface="CJBWCQ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4000365"/>
            <a:ext cx="4041952" cy="1798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RKHGCN+å®ä½"/>
                <a:cs typeface="RKHGCN+å®ä½"/>
              </a:rPr>
              <a:t>解决方式</a:t>
            </a:r>
            <a:endParaRPr sz="4800">
              <a:solidFill>
                <a:srgbClr val="FFFFFF"/>
              </a:solidFill>
              <a:latin typeface="RKHGCN+å®ä½"/>
              <a:cs typeface="RKHGCN+å®ä½"/>
            </a:endParaRPr>
          </a:p>
          <a:p>
            <a:pPr marL="0" marR="0">
              <a:lnSpc>
                <a:spcPts val="3170"/>
              </a:lnSpc>
              <a:spcBef>
                <a:spcPts val="83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JBWCQ+å¾®è½¯é�»,Bold"/>
                <a:cs typeface="CJBWCQ+å¾®è½¯é�»,Bold"/>
              </a:rPr>
              <a:t>造一个龟壳，龟缩进去。</a:t>
            </a:r>
            <a:endParaRPr sz="2400" b="1">
              <a:solidFill>
                <a:srgbClr val="FFFFFF"/>
              </a:solidFill>
              <a:latin typeface="CJBWCQ+å¾®è½¯é�»,Bold"/>
              <a:cs typeface="CJBWCQ+å¾®è½¯é�»,Bold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726815" y="958969"/>
            <a:ext cx="4840223" cy="26640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137160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JMQILJ+å®ä½"/>
                <a:cs typeface="JMQILJ+å®ä½"/>
              </a:rPr>
              <a:t>如果你是</a:t>
            </a:r>
            <a:endParaRPr sz="4800">
              <a:solidFill>
                <a:srgbClr val="FFFFFF"/>
              </a:solidFill>
              <a:latin typeface="JMQILJ+å®ä½"/>
              <a:cs typeface="JMQILJ+å®ä½"/>
            </a:endParaRPr>
          </a:p>
          <a:p>
            <a:pPr marL="0" marR="0">
              <a:lnSpc>
                <a:spcPts val="7180"/>
              </a:lnSpc>
              <a:spcBef>
                <a:spcPct val="0"/>
              </a:spcBef>
              <a:spcAft>
                <a:spcPct val="0"/>
              </a:spcAft>
            </a:pPr>
            <a:r>
              <a:rPr sz="6000" b="1">
                <a:solidFill>
                  <a:srgbClr val="FFFFFF"/>
                </a:solidFill>
                <a:latin typeface="QTUMMC+å¾®è½¯é�»,Bold"/>
                <a:cs typeface="QTUMMC+å¾®è½¯é�»,Bold"/>
              </a:rPr>
              <a:t>观察分析者</a:t>
            </a:r>
            <a:endParaRPr sz="6000" b="1">
              <a:solidFill>
                <a:srgbClr val="FFFFFF"/>
              </a:solidFill>
              <a:latin typeface="QTUMMC+å¾®è½¯é�»,Bold"/>
              <a:cs typeface="QTUMMC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4043784"/>
            <a:ext cx="6480681" cy="12892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3600" spc="-132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b="1">
                <a:solidFill>
                  <a:srgbClr val="FFFFFF"/>
                </a:solidFill>
                <a:latin typeface="QTUMMC+å¾®è½¯é�»,Bold"/>
                <a:cs typeface="QTUMMC+å¾®è½¯é�»,Bold"/>
              </a:rPr>
              <a:t>优势：职场上的武林高手</a:t>
            </a:r>
            <a:r>
              <a:rPr sz="3600" b="1">
                <a:solidFill>
                  <a:srgbClr val="FFFFFF"/>
                </a:solidFill>
                <a:latin typeface="POVPNC+å¾®è½¯é�»,Bold"/>
                <a:cs typeface="POVPNC+å¾®è½¯é�»,Bold"/>
              </a:rPr>
              <a:t>~</a:t>
            </a:r>
            <a:endParaRPr sz="3600" b="1">
              <a:solidFill>
                <a:srgbClr val="FFFFFF"/>
              </a:solidFill>
              <a:latin typeface="POVPNC+å¾®è½¯é�»,Bold"/>
              <a:cs typeface="POVPNC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4866421"/>
            <a:ext cx="6609404" cy="2112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5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3600" spc="-132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b="1">
                <a:solidFill>
                  <a:srgbClr val="FFFFFF"/>
                </a:solidFill>
                <a:latin typeface="QTUMMC+å¾®è½¯é�»,Bold"/>
                <a:cs typeface="QTUMMC+å¾®è½¯é�»,Bold"/>
              </a:rPr>
              <a:t>担心：婚恋中的超级菜鸟</a:t>
            </a:r>
            <a:r>
              <a:rPr sz="3600" b="1">
                <a:solidFill>
                  <a:srgbClr val="FFFFFF"/>
                </a:solidFill>
                <a:latin typeface="POVPNC+å¾®è½¯é�»,Bold"/>
                <a:cs typeface="POVPNC+å¾®è½¯é�»,Bold"/>
              </a:rPr>
              <a:t>~</a:t>
            </a:r>
            <a:endParaRPr sz="3600" b="1">
              <a:solidFill>
                <a:srgbClr val="FFFFFF"/>
              </a:solidFill>
              <a:latin typeface="POVPNC+å¾®è½¯é�»,Bold"/>
              <a:cs typeface="POVPNC+å¾®è½¯é�»,Bold"/>
            </a:endParaRPr>
          </a:p>
          <a:p>
            <a:pPr marL="0" marR="0">
              <a:lnSpc>
                <a:spcPts val="4750"/>
              </a:lnSpc>
              <a:spcBef>
                <a:spcPts val="168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3600" spc="-132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b="1">
                <a:solidFill>
                  <a:srgbClr val="FFFFFF"/>
                </a:solidFill>
                <a:latin typeface="QTUMMC+å¾®è½¯é�»,Bold"/>
                <a:cs typeface="QTUMMC+å¾®è½¯é�»,Bold"/>
              </a:rPr>
              <a:t>警惕：缺乏沟通，导致冲突</a:t>
            </a:r>
            <a:endParaRPr sz="3600" b="1">
              <a:solidFill>
                <a:srgbClr val="FFFFFF"/>
              </a:solidFill>
              <a:latin typeface="QTUMMC+å¾®è½¯é�»,Bold"/>
              <a:cs typeface="QTUMMC+å¾®è½¯é�»,Bold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449268"/>
            <a:ext cx="2895930" cy="14081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LBJRAC+å¾®è½¯é�»,Bold"/>
                <a:cs typeface="LBJRAC+å¾®è½¯é�»,Bold"/>
              </a:rPr>
              <a:t>不要侵犯他的私人</a:t>
            </a:r>
            <a:endParaRPr sz="2400" b="1">
              <a:solidFill>
                <a:srgbClr val="FFFFFF"/>
              </a:solidFill>
              <a:latin typeface="LBJRAC+å¾®è½¯é�»,Bold"/>
              <a:cs typeface="LBJRAC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LBJRAC+å¾®è½¯é�»,Bold"/>
                <a:cs typeface="LBJRAC+å¾®è½¯é�»,Bold"/>
              </a:rPr>
              <a:t>领域</a:t>
            </a:r>
            <a:endParaRPr sz="2400" b="1">
              <a:solidFill>
                <a:srgbClr val="FFFFFF"/>
              </a:solidFill>
              <a:latin typeface="LBJRAC+å¾®è½¯é�»,Bold"/>
              <a:cs typeface="LBJRAC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03598" y="449268"/>
            <a:ext cx="2895600" cy="14081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LBJRAC+å¾®è½¯é�»,Bold"/>
                <a:cs typeface="LBJRAC+å¾®è½¯é�»,Bold"/>
              </a:rPr>
              <a:t>鼓励他分享感觉、</a:t>
            </a:r>
            <a:endParaRPr sz="2400" b="1">
              <a:solidFill>
                <a:srgbClr val="FFFFFF"/>
              </a:solidFill>
              <a:latin typeface="LBJRAC+å¾®è½¯é�»,Bold"/>
              <a:cs typeface="LBJRAC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LBJRAC+å¾®è½¯é�»,Bold"/>
                <a:cs typeface="LBJRAC+å¾®è½¯é�»,Bold"/>
              </a:rPr>
              <a:t>意见和建议</a:t>
            </a:r>
            <a:endParaRPr sz="2400" b="1">
              <a:solidFill>
                <a:srgbClr val="FFFFFF"/>
              </a:solidFill>
              <a:latin typeface="LBJRAC+å¾®è½¯é�»,Bold"/>
              <a:cs typeface="LBJRAC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3995547"/>
            <a:ext cx="2898038" cy="14088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LBJRAC+å¾®è½¯é�»,Bold"/>
                <a:cs typeface="LBJRAC+å¾®è½¯é�»,Bold"/>
              </a:rPr>
              <a:t>欣赏他们的深刻、</a:t>
            </a:r>
            <a:endParaRPr sz="2400" b="1">
              <a:solidFill>
                <a:srgbClr val="FFFFFF"/>
              </a:solidFill>
              <a:latin typeface="LBJRAC+å¾®è½¯é�»,Bold"/>
              <a:cs typeface="LBJRAC+å¾®è½¯é�»,Bold"/>
            </a:endParaRPr>
          </a:p>
          <a:p>
            <a:pPr marL="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LBJRAC+å¾®è½¯é�»,Bold"/>
                <a:cs typeface="LBJRAC+å¾®è½¯é�»,Bold"/>
              </a:rPr>
              <a:t>渊博和智慧</a:t>
            </a:r>
            <a:endParaRPr sz="2400" b="1">
              <a:solidFill>
                <a:srgbClr val="FFFFFF"/>
              </a:solidFill>
              <a:latin typeface="LBJRAC+å¾®è½¯é�»,Bold"/>
              <a:cs typeface="LBJRAC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99458" y="4382039"/>
            <a:ext cx="2973323" cy="2393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915035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VLGNJQ+å®ä½"/>
                <a:cs typeface="VLGNJQ+å®ä½"/>
              </a:rPr>
              <a:t>如何和</a:t>
            </a:r>
            <a:endParaRPr sz="3600">
              <a:solidFill>
                <a:srgbClr val="FFFFFF"/>
              </a:solidFill>
              <a:latin typeface="VLGNJQ+å®ä½"/>
              <a:cs typeface="VLGNJQ+å®ä½"/>
            </a:endParaRPr>
          </a:p>
          <a:p>
            <a:pPr marL="0" marR="0">
              <a:lnSpc>
                <a:spcPts val="3600"/>
              </a:lnSpc>
              <a:spcBef>
                <a:spcPts val="1315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VLGNJQ+å®ä½"/>
                <a:cs typeface="VLGNJQ+å®ä½"/>
              </a:rPr>
              <a:t>观察分析者</a:t>
            </a:r>
            <a:endParaRPr sz="3600">
              <a:solidFill>
                <a:srgbClr val="FFFFFF"/>
              </a:solidFill>
              <a:latin typeface="VLGNJQ+å®ä½"/>
              <a:cs typeface="VLGNJQ+å®ä½"/>
            </a:endParaRPr>
          </a:p>
          <a:p>
            <a:pPr marL="1372235" marR="0">
              <a:lnSpc>
                <a:spcPts val="3600"/>
              </a:lnSpc>
              <a:spcBef>
                <a:spcPts val="132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VLGNJQ+å®ä½"/>
                <a:cs typeface="VLGNJQ+å®ä½"/>
              </a:rPr>
              <a:t>相处</a:t>
            </a:r>
            <a:endParaRPr sz="3600">
              <a:solidFill>
                <a:srgbClr val="FFFFFF"/>
              </a:solidFill>
              <a:latin typeface="VLGNJQ+å®ä½"/>
              <a:cs typeface="VLGNJQ+å®ä½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720971"/>
            <a:ext cx="2957195" cy="14328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ECMPEQ+å®ä½"/>
                <a:cs typeface="ECMPEQ+å®ä½"/>
              </a:rPr>
              <a:t>3.3 </a:t>
            </a:r>
            <a:r>
              <a:rPr sz="3600">
                <a:solidFill>
                  <a:srgbClr val="FFFFFF"/>
                </a:solidFill>
                <a:latin typeface="NPMCHT+å®ä½"/>
                <a:cs typeface="NPMCHT+å®ä½"/>
              </a:rPr>
              <a:t>内容</a:t>
            </a:r>
            <a:endParaRPr sz="3600">
              <a:solidFill>
                <a:srgbClr val="FFFFFF"/>
              </a:solidFill>
              <a:latin typeface="NPMCHT+å®ä½"/>
              <a:cs typeface="NPMCHT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1551" y="1840680"/>
            <a:ext cx="2133904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TCSMMO+å¾®è½¯é�»,Bold"/>
                <a:cs typeface="TCSMMO+å¾®è½¯é�»,Bold"/>
              </a:rPr>
              <a:t>1.</a:t>
            </a:r>
            <a:r>
              <a:rPr sz="2400" b="1" spc="844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NARSPS+å¾®è½¯é�»,Bold"/>
                <a:cs typeface="NARSPS+å¾®è½¯é�»,Bold"/>
              </a:rPr>
              <a:t>通过案例</a:t>
            </a:r>
            <a:endParaRPr sz="2400" b="1">
              <a:solidFill>
                <a:srgbClr val="0F9CC9"/>
              </a:solidFill>
              <a:latin typeface="NARSPS+å¾®è½¯é�»,Bold"/>
              <a:cs typeface="NARSPS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34867" y="1840680"/>
            <a:ext cx="6315317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NARSPS+å¾®è½¯é�»,Bold"/>
                <a:cs typeface="NARSPS+å¾®è½¯é�»,Bold"/>
              </a:rPr>
              <a:t>描绘观察分析者的人格特征和心理模式。</a:t>
            </a:r>
            <a:endParaRPr sz="2400" b="1">
              <a:solidFill>
                <a:srgbClr val="0F9CC9"/>
              </a:solidFill>
              <a:latin typeface="NARSPS+å¾®è½¯é�»,Bold"/>
              <a:cs typeface="NARSPS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1551" y="2389320"/>
            <a:ext cx="9289131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TCSMMO+å¾®è½¯é�»,Bold"/>
                <a:cs typeface="TCSMMO+å¾®è½¯é�»,Bold"/>
              </a:rPr>
              <a:t>2.</a:t>
            </a:r>
            <a:r>
              <a:rPr sz="2400" b="1" spc="844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NARSPS+å¾®è½¯é�»,Bold"/>
                <a:cs typeface="NARSPS+å¾®è½¯é�»,Bold"/>
              </a:rPr>
              <a:t>探索观察分析者人格特点的成因：早期经历和原生家庭。</a:t>
            </a:r>
            <a:endParaRPr sz="2400" b="1">
              <a:solidFill>
                <a:srgbClr val="0F9CC9"/>
              </a:solidFill>
              <a:latin typeface="NARSPS+å¾®è½¯é�»,Bold"/>
              <a:cs typeface="NARSPS+å¾®è½¯é�»,Bold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720971"/>
            <a:ext cx="2957195" cy="14328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KKOWVU+å®ä½"/>
                <a:cs typeface="KKOWVU+å®ä½"/>
              </a:rPr>
              <a:t>3.3 </a:t>
            </a:r>
            <a:r>
              <a:rPr sz="3600">
                <a:solidFill>
                  <a:srgbClr val="FFFFFF"/>
                </a:solidFill>
                <a:latin typeface="SRJMII+å®ä½"/>
                <a:cs typeface="SRJMII+å®ä½"/>
              </a:rPr>
              <a:t>目的</a:t>
            </a:r>
            <a:endParaRPr sz="3600">
              <a:solidFill>
                <a:srgbClr val="FFFFFF"/>
              </a:solidFill>
              <a:latin typeface="SRJMII+å®ä½"/>
              <a:cs typeface="SRJMII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3874" y="2105533"/>
            <a:ext cx="7186419" cy="14086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NAOHGO+å¾®è½¯é�»,Bold"/>
                <a:cs typeface="NAOHGO+å¾®è½¯é�»,Bold"/>
              </a:rPr>
              <a:t>1.</a:t>
            </a:r>
            <a:r>
              <a:rPr sz="2400" b="1" spc="84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JBSEVQ+å¾®è½¯é�»,Bold"/>
                <a:cs typeface="JBSEVQ+å¾®è½¯é�»,Bold"/>
              </a:rPr>
              <a:t>了解观察分析者，学会和观察分析者相处。</a:t>
            </a:r>
            <a:endParaRPr sz="2400" b="1">
              <a:solidFill>
                <a:srgbClr val="FFFFFF"/>
              </a:solidFill>
              <a:latin typeface="JBSEVQ+å¾®è½¯é�»,Bold"/>
              <a:cs typeface="JBSEVQ+å¾®è½¯é�»,Bold"/>
            </a:endParaRPr>
          </a:p>
          <a:p>
            <a:pPr marL="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NAOHGO+å¾®è½¯é�»,Bold"/>
                <a:cs typeface="NAOHGO+å¾®è½¯é�»,Bold"/>
              </a:rPr>
              <a:t>2.</a:t>
            </a:r>
            <a:r>
              <a:rPr sz="2400" b="1" spc="84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JBSEVQ+å¾®è½¯é�»,Bold"/>
                <a:cs typeface="JBSEVQ+å¾®è½¯é�»,Bold"/>
              </a:rPr>
              <a:t>帮助观察分析者在职场和婚恋中扬长避短。</a:t>
            </a:r>
            <a:endParaRPr sz="2400" b="1">
              <a:solidFill>
                <a:srgbClr val="FFFFFF"/>
              </a:solidFill>
              <a:latin typeface="JBSEVQ+å¾®è½¯é�»,Bold"/>
              <a:cs typeface="JBSEVQ+å¾®è½¯é�»,Bold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546506" y="3868158"/>
            <a:ext cx="4267809" cy="45115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9600"/>
              </a:lnSpc>
              <a:spcBef>
                <a:spcPct val="0"/>
              </a:spcBef>
              <a:spcAft>
                <a:spcPct val="0"/>
              </a:spcAft>
            </a:pPr>
            <a:r>
              <a:rPr sz="9600">
                <a:solidFill>
                  <a:srgbClr val="FFFFFF"/>
                </a:solidFill>
                <a:latin typeface="DQIFBU+å®ä½"/>
                <a:cs typeface="DQIFBU+å®ä½"/>
              </a:rPr>
              <a:t>科学</a:t>
            </a:r>
            <a:endParaRPr sz="9600">
              <a:solidFill>
                <a:srgbClr val="FFFFFF"/>
              </a:solidFill>
              <a:latin typeface="DQIFBU+å®ä½"/>
              <a:cs typeface="DQIFBU+å®ä½"/>
            </a:endParaRPr>
          </a:p>
          <a:p>
            <a:pPr marL="0" marR="0">
              <a:lnSpc>
                <a:spcPts val="9600"/>
              </a:lnSpc>
              <a:spcBef>
                <a:spcPts val="1920"/>
              </a:spcBef>
              <a:spcAft>
                <a:spcPct val="0"/>
              </a:spcAft>
            </a:pPr>
            <a:r>
              <a:rPr sz="9600">
                <a:solidFill>
                  <a:srgbClr val="FFFFFF"/>
                </a:solidFill>
                <a:latin typeface="DQIFBU+å®ä½"/>
                <a:cs typeface="DQIFBU+å®ä½"/>
              </a:rPr>
              <a:t>怪人</a:t>
            </a:r>
            <a:endParaRPr sz="9600">
              <a:solidFill>
                <a:srgbClr val="FFFFFF"/>
              </a:solidFill>
              <a:latin typeface="DQIFBU+å®ä½"/>
              <a:cs typeface="DQIFBU+å®ä½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5473489"/>
            <a:ext cx="6706819" cy="3048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9600"/>
              </a:lnSpc>
              <a:spcBef>
                <a:spcPct val="0"/>
              </a:spcBef>
              <a:spcAft>
                <a:spcPct val="0"/>
              </a:spcAft>
            </a:pPr>
            <a:r>
              <a:rPr sz="9600">
                <a:solidFill>
                  <a:srgbClr val="FFFFFF"/>
                </a:solidFill>
                <a:latin typeface="BEAMPV+å®ä½"/>
                <a:cs typeface="BEAMPV+å®ä½"/>
              </a:rPr>
              <a:t>科学怪人</a:t>
            </a:r>
            <a:endParaRPr sz="9600">
              <a:solidFill>
                <a:srgbClr val="FFFFFF"/>
              </a:solidFill>
              <a:latin typeface="BEAMPV+å®ä½"/>
              <a:cs typeface="BEAMPV+å®ä½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73151" y="430283"/>
            <a:ext cx="8574274" cy="13846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600"/>
              </a:lnSpc>
              <a:spcBef>
                <a:spcPct val="0"/>
              </a:spcBef>
              <a:spcAft>
                <a:spcPct val="0"/>
              </a:spcAft>
            </a:pPr>
            <a:r>
              <a:rPr sz="6600">
                <a:solidFill>
                  <a:srgbClr val="FFFFFF"/>
                </a:solidFill>
                <a:latin typeface="GBRJCG+å®ä½"/>
                <a:cs typeface="GBRJCG+å®ä½"/>
              </a:rPr>
              <a:t>科</a:t>
            </a:r>
            <a:r>
              <a:rPr sz="6600" spc="-327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6600">
                <a:solidFill>
                  <a:srgbClr val="FFFFFF"/>
                </a:solidFill>
                <a:latin typeface="GBRJCG+å®ä½"/>
                <a:cs typeface="GBRJCG+å®ä½"/>
              </a:rPr>
              <a:t>的</a:t>
            </a:r>
            <a:r>
              <a:rPr sz="6600" spc="4136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EWWSKI+å¾®è½¯é�»,Bold"/>
                <a:cs typeface="EWWSKI+å¾®è½¯é�»,Bold"/>
              </a:rPr>
              <a:t>“时间用来吃饭上是一种浪费，我希</a:t>
            </a:r>
            <a:endParaRPr sz="2400" b="1">
              <a:solidFill>
                <a:srgbClr val="0F9CC9"/>
              </a:solidFill>
              <a:latin typeface="EWWSKI+å¾®è½¯é�»,Bold"/>
              <a:cs typeface="EWWSKI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52242" y="1250188"/>
            <a:ext cx="5613927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EWWSKI+å¾®è½¯é�»,Bold"/>
                <a:cs typeface="EWWSKI+å¾®è½¯é�»,Bold"/>
              </a:rPr>
              <a:t>望能买到全营养的膏状食物，多省事</a:t>
            </a:r>
            <a:endParaRPr sz="2400" b="1">
              <a:solidFill>
                <a:srgbClr val="0F9CC9"/>
              </a:solidFill>
              <a:latin typeface="EWWSKI+å¾®è½¯é�»,Bold"/>
              <a:cs typeface="EWWSKI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52242" y="1814772"/>
            <a:ext cx="5608320" cy="12252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EWWSKI+å¾®è½¯é�»,Bold"/>
                <a:cs typeface="EWWSKI+å¾®è½¯é�»,Bold"/>
              </a:rPr>
              <a:t>啊，这样我就可以一直呆在电脑前面</a:t>
            </a:r>
            <a:endParaRPr sz="2400" b="1">
              <a:solidFill>
                <a:srgbClr val="0F9CC9"/>
              </a:solidFill>
              <a:latin typeface="EWWSKI+å¾®è½¯é�»,Bold"/>
              <a:cs typeface="EWWSKI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EWWSKI+å¾®è½¯é�»,Bold"/>
                <a:cs typeface="EWWSKI+å¾®è½¯é�»,Bold"/>
              </a:rPr>
              <a:t>做研究”</a:t>
            </a:r>
            <a:endParaRPr sz="2400" b="1">
              <a:solidFill>
                <a:srgbClr val="0F9CC9"/>
              </a:solidFill>
              <a:latin typeface="EWWSKI+å¾®è½¯é�»,Bold"/>
              <a:cs typeface="EWWSKI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3151" y="1918393"/>
            <a:ext cx="3101873" cy="2095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600"/>
              </a:lnSpc>
              <a:spcBef>
                <a:spcPct val="0"/>
              </a:spcBef>
              <a:spcAft>
                <a:spcPct val="0"/>
              </a:spcAft>
            </a:pPr>
            <a:r>
              <a:rPr sz="6600">
                <a:solidFill>
                  <a:srgbClr val="FFFFFF"/>
                </a:solidFill>
                <a:latin typeface="GBRJCG+å®ä½"/>
                <a:cs typeface="GBRJCG+å®ä½"/>
              </a:rPr>
              <a:t>学</a:t>
            </a:r>
            <a:r>
              <a:rPr sz="6600" spc="-327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6600">
                <a:solidFill>
                  <a:srgbClr val="FFFFFF"/>
                </a:solidFill>
                <a:latin typeface="GBRJCG+å®ä½"/>
                <a:cs typeface="GBRJCG+å®ä½"/>
              </a:rPr>
              <a:t>自</a:t>
            </a:r>
            <a:endParaRPr sz="6600">
              <a:solidFill>
                <a:srgbClr val="FFFFFF"/>
              </a:solidFill>
              <a:latin typeface="GBRJCG+å®ä½"/>
              <a:cs typeface="GBRJCG+å®ä½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3151" y="2756898"/>
            <a:ext cx="3101873" cy="29340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600"/>
              </a:lnSpc>
              <a:spcBef>
                <a:spcPct val="0"/>
              </a:spcBef>
              <a:spcAft>
                <a:spcPct val="0"/>
              </a:spcAft>
            </a:pPr>
            <a:r>
              <a:rPr sz="6600">
                <a:solidFill>
                  <a:srgbClr val="FFFFFF"/>
                </a:solidFill>
                <a:latin typeface="GBRJCG+å®ä½"/>
                <a:cs typeface="GBRJCG+å®ä½"/>
              </a:rPr>
              <a:t>怪</a:t>
            </a:r>
            <a:r>
              <a:rPr sz="6600" spc="-327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6600">
                <a:solidFill>
                  <a:srgbClr val="FFFFFF"/>
                </a:solidFill>
                <a:latin typeface="GBRJCG+å®ä½"/>
                <a:cs typeface="GBRJCG+å®ä½"/>
              </a:rPr>
              <a:t>白</a:t>
            </a:r>
            <a:endParaRPr sz="6600">
              <a:solidFill>
                <a:srgbClr val="FFFFFF"/>
              </a:solidFill>
              <a:latin typeface="GBRJCG+å®ä½"/>
              <a:cs typeface="GBRJCG+å®ä½"/>
            </a:endParaRPr>
          </a:p>
          <a:p>
            <a:pPr marL="0" marR="0">
              <a:lnSpc>
                <a:spcPts val="6600"/>
              </a:lnSpc>
              <a:spcBef>
                <a:spcPts val="0"/>
              </a:spcBef>
              <a:spcAft>
                <a:spcPct val="0"/>
              </a:spcAft>
            </a:pPr>
            <a:r>
              <a:rPr sz="6600">
                <a:solidFill>
                  <a:srgbClr val="FFFFFF"/>
                </a:solidFill>
                <a:latin typeface="GBRJCG+å®ä½"/>
                <a:cs typeface="GBRJCG+å®ä½"/>
              </a:rPr>
              <a:t>人</a:t>
            </a:r>
            <a:endParaRPr sz="6600">
              <a:solidFill>
                <a:srgbClr val="FFFFFF"/>
              </a:solidFill>
              <a:latin typeface="GBRJCG+å®ä½"/>
              <a:cs typeface="GBRJCG+å®ä½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52242" y="2851346"/>
            <a:ext cx="560832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EWWSKI+å¾®è½¯é�»,Bold"/>
                <a:cs typeface="EWWSKI+å¾®è½¯é�»,Bold"/>
              </a:rPr>
              <a:t>“我在大学期间就交了四个朋友，一</a:t>
            </a:r>
            <a:endParaRPr sz="2400" b="1">
              <a:solidFill>
                <a:srgbClr val="0F9CC9"/>
              </a:solidFill>
              <a:latin typeface="EWWSKI+å¾®è½¯é�»,Bold"/>
              <a:cs typeface="EWWSKI+å¾®è½¯é�»,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952242" y="3217106"/>
            <a:ext cx="560832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EWWSKI+å¾®è½¯é�»,Bold"/>
                <a:cs typeface="EWWSKI+å¾®è½¯é�»,Bold"/>
              </a:rPr>
              <a:t>个班级干部，通知我学校事情；一个</a:t>
            </a:r>
            <a:endParaRPr sz="2400" b="1">
              <a:solidFill>
                <a:srgbClr val="0F9CC9"/>
              </a:solidFill>
              <a:latin typeface="EWWSKI+å¾®è½¯é�»,Bold"/>
              <a:cs typeface="EWWSKI+å¾®è½¯é�»,Bo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52242" y="3582866"/>
            <a:ext cx="5613927" cy="15913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EWWSKI+å¾®è½¯é�»,Bold"/>
                <a:cs typeface="EWWSKI+å¾®è½¯é�»,Bold"/>
              </a:rPr>
              <a:t>打篮球的，可以和我一起运动；一个</a:t>
            </a:r>
            <a:endParaRPr sz="2400" b="1">
              <a:solidFill>
                <a:srgbClr val="0F9CC9"/>
              </a:solidFill>
              <a:latin typeface="EWWSKI+å¾®è½¯é�»,Bold"/>
              <a:cs typeface="EWWSKI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EWWSKI+å¾®è½¯é�»,Bold"/>
                <a:cs typeface="EWWSKI+å¾®è½¯é�»,Bold"/>
              </a:rPr>
              <a:t>比较爱玩的，提供我娱乐信息；一个</a:t>
            </a:r>
            <a:endParaRPr sz="2400" b="1">
              <a:solidFill>
                <a:srgbClr val="0F9CC9"/>
              </a:solidFill>
              <a:latin typeface="EWWSKI+å¾®è½¯é�»,Bold"/>
              <a:cs typeface="EWWSKI+å¾®è½¯é�»,Bold"/>
            </a:endParaRPr>
          </a:p>
          <a:p>
            <a:pPr marL="0" marR="0">
              <a:lnSpc>
                <a:spcPts val="288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EWWSKI+å¾®è½¯é�»,Bold"/>
                <a:cs typeface="EWWSKI+å¾®è½¯é�»,Bold"/>
              </a:rPr>
              <a:t>有钱的，出去吃饭他可以买单”</a:t>
            </a:r>
            <a:endParaRPr sz="2400" b="1">
              <a:solidFill>
                <a:srgbClr val="0F9CC9"/>
              </a:solidFill>
              <a:latin typeface="EWWSKI+å¾®è½¯é�»,Bold"/>
              <a:cs typeface="EWWSKI+å¾®è½¯é�»,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952242" y="4985005"/>
            <a:ext cx="5613927" cy="12258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EWWSKI+å¾®è½¯é�»,Bold"/>
                <a:cs typeface="EWWSKI+å¾®è½¯é�»,Bold"/>
              </a:rPr>
              <a:t>“我超级讨厌面对面沟通，宁可发电</a:t>
            </a:r>
            <a:endParaRPr sz="2400" b="1">
              <a:solidFill>
                <a:srgbClr val="0F9CC9"/>
              </a:solidFill>
              <a:latin typeface="EWWSKI+å¾®è½¯é�»,Bold"/>
              <a:cs typeface="EWWSKI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EWWSKI+å¾®è½¯é�»,Bold"/>
                <a:cs typeface="EWWSKI+å¾®è½¯é�»,Bold"/>
              </a:rPr>
              <a:t>子邮件”</a:t>
            </a:r>
            <a:endParaRPr sz="2400" b="1">
              <a:solidFill>
                <a:srgbClr val="0F9CC9"/>
              </a:solidFill>
              <a:latin typeface="EWWSKI+å¾®è½¯é�»,Bold"/>
              <a:cs typeface="EWWSKI+å¾®è½¯é�»,Bold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405993" y="395922"/>
            <a:ext cx="2286000" cy="5943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7200"/>
              </a:lnSpc>
              <a:spcBef>
                <a:spcPct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BBGAVW+å®ä½"/>
                <a:cs typeface="BBGAVW+å®ä½"/>
              </a:rPr>
              <a:t>观</a:t>
            </a:r>
            <a:endParaRPr sz="7200">
              <a:solidFill>
                <a:srgbClr val="FFFFFF"/>
              </a:solidFill>
              <a:latin typeface="BBGAVW+å®ä½"/>
              <a:cs typeface="BBGAVW+å®ä½"/>
            </a:endParaRPr>
          </a:p>
          <a:p>
            <a:pPr marL="0" marR="0">
              <a:lnSpc>
                <a:spcPts val="7200"/>
              </a:lnSpc>
              <a:spcBef>
                <a:spcPct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BBGAVW+å®ä½"/>
                <a:cs typeface="BBGAVW+å®ä½"/>
              </a:rPr>
              <a:t>察</a:t>
            </a:r>
            <a:endParaRPr sz="7200">
              <a:solidFill>
                <a:srgbClr val="FFFFFF"/>
              </a:solidFill>
              <a:latin typeface="BBGAVW+å®ä½"/>
              <a:cs typeface="BBGAVW+å®ä½"/>
            </a:endParaRPr>
          </a:p>
          <a:p>
            <a:pPr marL="0" marR="0">
              <a:lnSpc>
                <a:spcPts val="7200"/>
              </a:lnSpc>
              <a:spcBef>
                <a:spcPct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BBGAVW+å®ä½"/>
                <a:cs typeface="BBGAVW+å®ä½"/>
              </a:rPr>
              <a:t>分</a:t>
            </a:r>
            <a:endParaRPr sz="7200">
              <a:solidFill>
                <a:srgbClr val="FFFFFF"/>
              </a:solidFill>
              <a:latin typeface="BBGAVW+å®ä½"/>
              <a:cs typeface="BBGAVW+å®ä½"/>
            </a:endParaRPr>
          </a:p>
          <a:p>
            <a:pPr marL="0" marR="0">
              <a:lnSpc>
                <a:spcPts val="7200"/>
              </a:lnSpc>
              <a:spcBef>
                <a:spcPct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BBGAVW+å®ä½"/>
                <a:cs typeface="BBGAVW+å®ä½"/>
              </a:rPr>
              <a:t>析</a:t>
            </a:r>
            <a:endParaRPr sz="7200">
              <a:solidFill>
                <a:srgbClr val="FFFFFF"/>
              </a:solidFill>
              <a:latin typeface="BBGAVW+å®ä½"/>
              <a:cs typeface="BBGAVW+å®ä½"/>
            </a:endParaRPr>
          </a:p>
          <a:p>
            <a:pPr marL="0" marR="0">
              <a:lnSpc>
                <a:spcPts val="7200"/>
              </a:lnSpc>
              <a:spcBef>
                <a:spcPct val="0"/>
              </a:spcBef>
              <a:spcAft>
                <a:spcPct val="0"/>
              </a:spcAft>
            </a:pPr>
            <a:r>
              <a:rPr sz="7200">
                <a:solidFill>
                  <a:srgbClr val="FFFFFF"/>
                </a:solidFill>
                <a:latin typeface="BBGAVW+å®ä½"/>
                <a:cs typeface="BBGAVW+å®ä½"/>
              </a:rPr>
              <a:t>者</a:t>
            </a:r>
            <a:endParaRPr sz="7200">
              <a:solidFill>
                <a:srgbClr val="FFFFFF"/>
              </a:solidFill>
              <a:latin typeface="BBGAVW+å®ä½"/>
              <a:cs typeface="BBGAVW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94557" y="398595"/>
            <a:ext cx="25908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GSQOCO+å¾®è½¯é�»,Bold"/>
                <a:cs typeface="GSQOCO+å¾®è½¯é�»,Bold"/>
              </a:rPr>
              <a:t>“孤僻的书虫”</a:t>
            </a:r>
            <a:endParaRPr sz="2400" b="1">
              <a:solidFill>
                <a:srgbClr val="FFFFFF"/>
              </a:solidFill>
              <a:latin typeface="GSQOCO+å¾®è½¯é�»,Bold"/>
              <a:cs typeface="GSQOCO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09085" y="1298136"/>
            <a:ext cx="28956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GSQOCO+å¾®è½¯é�»,Bold"/>
                <a:cs typeface="GSQOCO+å¾®è½¯é�»,Bold"/>
              </a:rPr>
              <a:t>“冰箱的计算机”</a:t>
            </a:r>
            <a:endParaRPr sz="2400" b="1">
              <a:solidFill>
                <a:srgbClr val="FFFFFF"/>
              </a:solidFill>
              <a:latin typeface="GSQOCO+å¾®è½¯é�»,Bold"/>
              <a:cs typeface="GSQOCO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329938" y="2197550"/>
            <a:ext cx="28956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GSQOCO+å¾®è½¯é�»,Bold"/>
                <a:cs typeface="GSQOCO+å¾®è½¯é�»,Bold"/>
              </a:rPr>
              <a:t>“精妙的机器人”</a:t>
            </a:r>
            <a:endParaRPr sz="2400" b="1">
              <a:solidFill>
                <a:srgbClr val="FFFFFF"/>
              </a:solidFill>
              <a:latin typeface="GSQOCO+å¾®è½¯é�»,Bold"/>
              <a:cs typeface="GSQOCO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88133" y="3559684"/>
            <a:ext cx="6222080" cy="1530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GSQOCO+å¾®è½¯é�»,Bold"/>
                <a:cs typeface="GSQOCO+å¾®è½¯é�»,Bold"/>
              </a:rPr>
              <a:t>观察分析者，用隔离来阻止情感的干扰</a:t>
            </a:r>
            <a:endParaRPr sz="2400" b="1">
              <a:solidFill>
                <a:srgbClr val="0F9CC9"/>
              </a:solidFill>
              <a:latin typeface="GSQOCO+å¾®è½¯é�»,Bold"/>
              <a:cs typeface="GSQOCO+å¾®è½¯é�»,Bold"/>
            </a:endParaRPr>
          </a:p>
          <a:p>
            <a:pPr marL="0" marR="0">
              <a:lnSpc>
                <a:spcPts val="3165"/>
              </a:lnSpc>
              <a:spcBef>
                <a:spcPts val="2115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GSQOCO+å¾®è½¯é�»,Bold"/>
                <a:cs typeface="GSQOCO+å¾®è½¯é�»,Bold"/>
              </a:rPr>
              <a:t>观察分析者，降低生活的需求</a:t>
            </a:r>
            <a:endParaRPr sz="2400" b="1">
              <a:solidFill>
                <a:srgbClr val="0F9CC9"/>
              </a:solidFill>
              <a:latin typeface="GSQOCO+å¾®è½¯é�»,Bold"/>
              <a:cs typeface="GSQOCO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88133" y="4901184"/>
            <a:ext cx="4820000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GSQOCO+å¾®è½¯é�»,Bold"/>
                <a:cs typeface="GSQOCO+å¾®è½¯é�»,Bold"/>
              </a:rPr>
              <a:t>观察分析者，守护自己的资源</a:t>
            </a:r>
            <a:endParaRPr sz="2400" b="1">
              <a:solidFill>
                <a:srgbClr val="0F9CC9"/>
              </a:solidFill>
              <a:latin typeface="GSQOCO+å¾®è½¯é�»,Bold"/>
              <a:cs typeface="GSQOCO+å¾®è½¯é�»,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88133" y="5572321"/>
            <a:ext cx="6922769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0F9CC9"/>
                </a:solidFill>
                <a:latin typeface="GSQOCO+å¾®è½¯é�»,Bold"/>
                <a:cs typeface="GSQOCO+å¾®è½¯é�»,Bold"/>
              </a:rPr>
              <a:t>观察分析者，用研究来探索世间万物的规律</a:t>
            </a:r>
            <a:endParaRPr sz="2400" b="1">
              <a:solidFill>
                <a:srgbClr val="0F9CC9"/>
              </a:solidFill>
              <a:latin typeface="GSQOCO+å¾®è½¯é�»,Bold"/>
              <a:cs typeface="GSQOCO+å¾®è½¯é�»,Bold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200253" y="3359093"/>
            <a:ext cx="1653540" cy="716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HHEVIA+å¾®è½¯é�»,Bold"/>
                <a:cs typeface="HHEVIA+å¾®è½¯é�»,Bold"/>
              </a:rPr>
              <a:t>长相特点：</a:t>
            </a:r>
            <a:endParaRPr sz="2000" b="1">
              <a:solidFill>
                <a:srgbClr val="FFFFFF"/>
              </a:solidFill>
              <a:latin typeface="HHEVIA+å¾®è½¯é�»,Bold"/>
              <a:cs typeface="HHEVIA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58690" y="3359093"/>
            <a:ext cx="1653540" cy="716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HHEVIA+å¾®è½¯é�»,Bold"/>
                <a:cs typeface="HHEVIA+å¾®è½¯é�»,Bold"/>
              </a:rPr>
              <a:t>形象气质：</a:t>
            </a:r>
            <a:endParaRPr sz="2000" b="1">
              <a:solidFill>
                <a:srgbClr val="FFFFFF"/>
              </a:solidFill>
              <a:latin typeface="HHEVIA+å¾®è½¯é�»,Bold"/>
              <a:cs typeface="HHEVIA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88023" y="3359093"/>
            <a:ext cx="1653540" cy="716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HHEVIA+å¾®è½¯é�»,Bold"/>
                <a:cs typeface="HHEVIA+å¾®è½¯é�»,Bold"/>
              </a:rPr>
              <a:t>说话方式：</a:t>
            </a:r>
            <a:endParaRPr sz="2000" b="1">
              <a:solidFill>
                <a:srgbClr val="FFFFFF"/>
              </a:solidFill>
              <a:latin typeface="HHEVIA+å¾®è½¯é�»,Bold"/>
              <a:cs typeface="HHEVIA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17356" y="3359093"/>
            <a:ext cx="1653540" cy="716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HHEVIA+å¾®è½¯é�»,Bold"/>
                <a:cs typeface="HHEVIA+å¾®è½¯é�»,Bold"/>
              </a:rPr>
              <a:t>处事风格：</a:t>
            </a:r>
            <a:endParaRPr sz="2000" b="1">
              <a:solidFill>
                <a:srgbClr val="FFFFFF"/>
              </a:solidFill>
              <a:latin typeface="HHEVIA+å¾®è½¯é�»,Bold"/>
              <a:cs typeface="HHEVIA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346435" y="3359093"/>
            <a:ext cx="1653540" cy="716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HHEVIA+å¾®è½¯é�»,Bold"/>
                <a:cs typeface="HHEVIA+å¾®è½¯é�»,Bold"/>
              </a:rPr>
              <a:t>人生格言：</a:t>
            </a:r>
            <a:endParaRPr sz="2000" b="1">
              <a:solidFill>
                <a:srgbClr val="FFFFFF"/>
              </a:solidFill>
              <a:latin typeface="HHEVIA+å¾®è½¯é�»,Bold"/>
              <a:cs typeface="HHEVIA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29611" y="3472679"/>
            <a:ext cx="2285390" cy="1879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995"/>
              </a:lnSpc>
              <a:spcBef>
                <a:spcPct val="0"/>
              </a:spcBef>
              <a:spcAft>
                <a:spcPct val="0"/>
              </a:spcAft>
            </a:pPr>
            <a:r>
              <a:rPr sz="4000">
                <a:solidFill>
                  <a:srgbClr val="FFFFFF"/>
                </a:solidFill>
                <a:latin typeface="QMPNIF+å®ä½"/>
                <a:cs typeface="QMPNIF+å®ä½"/>
              </a:rPr>
              <a:t>观察</a:t>
            </a:r>
            <a:endParaRPr sz="4000">
              <a:solidFill>
                <a:srgbClr val="FFFFFF"/>
              </a:solidFill>
              <a:latin typeface="QMPNIF+å®ä½"/>
              <a:cs typeface="QMPNIF+å®ä½"/>
            </a:endParaRPr>
          </a:p>
          <a:p>
            <a:pPr marL="0" marR="0">
              <a:lnSpc>
                <a:spcPts val="4000"/>
              </a:lnSpc>
              <a:spcBef>
                <a:spcPts val="800"/>
              </a:spcBef>
              <a:spcAft>
                <a:spcPct val="0"/>
              </a:spcAft>
            </a:pPr>
            <a:r>
              <a:rPr sz="4000">
                <a:solidFill>
                  <a:srgbClr val="FFFFFF"/>
                </a:solidFill>
                <a:latin typeface="QMPNIF+å®ä½"/>
                <a:cs typeface="QMPNIF+å®ä½"/>
              </a:rPr>
              <a:t>分析者</a:t>
            </a:r>
            <a:endParaRPr sz="4000">
              <a:solidFill>
                <a:srgbClr val="FFFFFF"/>
              </a:solidFill>
              <a:latin typeface="QMPNIF+å®ä½"/>
              <a:cs typeface="QMPNIF+å®ä½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0253" y="3816293"/>
            <a:ext cx="1655063" cy="10217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HHEVIA+å¾®è½¯é�»,Bold"/>
                <a:cs typeface="HHEVIA+å¾®è½¯é�»,Bold"/>
              </a:rPr>
              <a:t>骨骼清奇，</a:t>
            </a:r>
            <a:endParaRPr sz="2000" b="1">
              <a:solidFill>
                <a:srgbClr val="FFFFFF"/>
              </a:solidFill>
              <a:latin typeface="HHEVIA+å¾®è½¯é�»,Bold"/>
              <a:cs typeface="HHEVIA+å¾®è½¯é�»,Bold"/>
            </a:endParaRPr>
          </a:p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HHEVIA+å¾®è½¯é�»,Bold"/>
                <a:cs typeface="HHEVIA+å¾®è½¯é�»,Bold"/>
              </a:rPr>
              <a:t>身形清瘦。</a:t>
            </a:r>
            <a:endParaRPr sz="2000" b="1">
              <a:solidFill>
                <a:srgbClr val="FFFFFF"/>
              </a:solidFill>
              <a:latin typeface="HHEVIA+å¾®è½¯é�»,Bold"/>
              <a:cs typeface="HHEVIA+å¾®è½¯é�»,Bo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58690" y="3816293"/>
            <a:ext cx="4089837" cy="716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HHEVIA+å¾®è½¯é�»,Bold"/>
                <a:cs typeface="HHEVIA+å¾®è½¯é�»,Bold"/>
              </a:rPr>
              <a:t>喜怒不形于色，</a:t>
            </a:r>
            <a:r>
              <a:rPr sz="2000" b="1" spc="1478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>
                <a:solidFill>
                  <a:srgbClr val="FFFFFF"/>
                </a:solidFill>
                <a:latin typeface="HHEVIA+å¾®è½¯é�»,Bold"/>
                <a:cs typeface="HHEVIA+å¾®è½¯é�»,Bold"/>
              </a:rPr>
              <a:t>超级理智，就</a:t>
            </a:r>
            <a:endParaRPr sz="2000" b="1">
              <a:solidFill>
                <a:srgbClr val="FFFFFF"/>
              </a:solidFill>
              <a:latin typeface="HHEVIA+å¾®è½¯é�»,Bold"/>
              <a:cs typeface="HHEVIA+å¾®è½¯é�»,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317356" y="3816293"/>
            <a:ext cx="2162555" cy="13267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HHEVIA+å¾®è½¯é�»,Bold"/>
                <a:cs typeface="HHEVIA+å¾®è½¯é�»,Bold"/>
              </a:rPr>
              <a:t>条理分明，崇</a:t>
            </a:r>
            <a:endParaRPr sz="2000" b="1">
              <a:solidFill>
                <a:srgbClr val="FFFFFF"/>
              </a:solidFill>
              <a:latin typeface="HHEVIA+å¾®è½¯é�»,Bold"/>
              <a:cs typeface="HHEVIA+å¾®è½¯é�»,Bold"/>
            </a:endParaRPr>
          </a:p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HHEVIA+å¾®è½¯é�»,Bold"/>
                <a:cs typeface="HHEVIA+å¾®è½¯é�»,Bold"/>
              </a:rPr>
              <a:t>尚逻辑，有可</a:t>
            </a:r>
            <a:endParaRPr sz="2000" b="1">
              <a:solidFill>
                <a:srgbClr val="FFFFFF"/>
              </a:solidFill>
              <a:latin typeface="HHEVIA+å¾®è½¯é�»,Bold"/>
              <a:cs typeface="HHEVIA+å¾®è½¯é�»,Bold"/>
            </a:endParaRPr>
          </a:p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HHEVIA+å¾®è½¯é�»,Bold"/>
                <a:cs typeface="HHEVIA+å¾®è½¯é�»,Bold"/>
              </a:rPr>
              <a:t>能成为专家哦。</a:t>
            </a:r>
            <a:endParaRPr sz="2000" b="1">
              <a:solidFill>
                <a:srgbClr val="FFFFFF"/>
              </a:solidFill>
              <a:latin typeface="HHEVIA+å¾®è½¯é�»,Bold"/>
              <a:cs typeface="HHEVIA+å¾®è½¯é�»,Bol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46435" y="3816293"/>
            <a:ext cx="1908048" cy="716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HHEVIA+å¾®è½¯é�»,Bold"/>
                <a:cs typeface="HHEVIA+å¾®è½¯é�»,Bold"/>
              </a:rPr>
              <a:t>知识就是力量</a:t>
            </a:r>
            <a:endParaRPr sz="2000" b="1">
              <a:solidFill>
                <a:srgbClr val="FFFFFF"/>
              </a:solidFill>
              <a:latin typeface="HHEVIA+å¾®è½¯é�»,Bold"/>
              <a:cs typeface="HHEVIA+å¾®è½¯é�»,Bold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58690" y="4120771"/>
            <a:ext cx="1909876" cy="10222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50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HHEVIA+å¾®è½¯é�»,Bold"/>
                <a:cs typeface="HHEVIA+å¾®è½¯é�»,Bold"/>
              </a:rPr>
              <a:t>不注重打扮，</a:t>
            </a:r>
            <a:endParaRPr sz="2000" b="1">
              <a:solidFill>
                <a:srgbClr val="FFFFFF"/>
              </a:solidFill>
              <a:latin typeface="HHEVIA+å¾®è½¯é�»,Bold"/>
              <a:cs typeface="HHEVIA+å¾®è½¯é�»,Bold"/>
            </a:endParaRPr>
          </a:p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HHEVIA+å¾®è½¯é�»,Bold"/>
                <a:cs typeface="HHEVIA+å¾®è½¯é�»,Bold"/>
              </a:rPr>
              <a:t>很少买衣。</a:t>
            </a:r>
            <a:endParaRPr sz="2000" b="1">
              <a:solidFill>
                <a:srgbClr val="FFFFFF"/>
              </a:solidFill>
              <a:latin typeface="HHEVIA+å¾®è½¯é�»,Bold"/>
              <a:cs typeface="HHEVIA+å¾®è½¯é�»,Bold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288023" y="4120771"/>
            <a:ext cx="1909876" cy="10222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50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HHEVIA+å¾®è½¯é�»,Bold"/>
                <a:cs typeface="HHEVIA+å¾®è½¯é�»,Bold"/>
              </a:rPr>
              <a:t>事论事，全面</a:t>
            </a:r>
            <a:endParaRPr sz="2000" b="1">
              <a:solidFill>
                <a:srgbClr val="FFFFFF"/>
              </a:solidFill>
              <a:latin typeface="HHEVIA+å¾®è½¯é�»,Bold"/>
              <a:cs typeface="HHEVIA+å¾®è½¯é�»,Bold"/>
            </a:endParaRPr>
          </a:p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FFFFFF"/>
                </a:solidFill>
                <a:latin typeface="HHEVIA+å¾®è½¯é�»,Bold"/>
                <a:cs typeface="HHEVIA+å¾®è½¯é�»,Bold"/>
              </a:rPr>
              <a:t>系统。</a:t>
            </a:r>
            <a:endParaRPr sz="2000" b="1">
              <a:solidFill>
                <a:srgbClr val="FFFFFF"/>
              </a:solidFill>
              <a:latin typeface="HHEVIA+å¾®è½¯é�»,Bold"/>
              <a:cs typeface="HHEVIA+å¾®è½¯é�»,Bold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5526913" y="782343"/>
            <a:ext cx="4650105" cy="19875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795"/>
              </a:lnSpc>
              <a:spcBef>
                <a:spcPct val="0"/>
              </a:spcBef>
              <a:spcAft>
                <a:spcPct val="0"/>
              </a:spcAft>
            </a:pPr>
            <a:r>
              <a:rPr sz="2800">
                <a:solidFill>
                  <a:srgbClr val="FFFFFF"/>
                </a:solidFill>
                <a:latin typeface="GTMJPW+å®ä½"/>
                <a:cs typeface="GTMJPW+å®ä½"/>
              </a:rPr>
              <a:t>观察分析者的代表</a:t>
            </a:r>
            <a:endParaRPr sz="2800">
              <a:solidFill>
                <a:srgbClr val="FFFFFF"/>
              </a:solidFill>
              <a:latin typeface="GTMJPW+å®ä½"/>
              <a:cs typeface="GTMJPW+å®ä½"/>
            </a:endParaRPr>
          </a:p>
          <a:p>
            <a:pPr marL="0" marR="0">
              <a:lnSpc>
                <a:spcPts val="6290"/>
              </a:lnSpc>
              <a:spcBef>
                <a:spcPct val="0"/>
              </a:spcBef>
              <a:spcAft>
                <a:spcPct val="0"/>
              </a:spcAft>
            </a:pPr>
            <a:r>
              <a:rPr sz="4800" b="1">
                <a:solidFill>
                  <a:srgbClr val="FFFFFF"/>
                </a:solidFill>
                <a:latin typeface="LJONIV+å¾®è½¯é�»,Bold"/>
                <a:cs typeface="LJONIV+å¾®è½¯é�»,Bold"/>
              </a:rPr>
              <a:t>史蒂夫·乔布斯</a:t>
            </a:r>
            <a:endParaRPr sz="4800" b="1">
              <a:solidFill>
                <a:srgbClr val="FFFFFF"/>
              </a:solidFill>
              <a:latin typeface="LJONIV+å¾®è½¯é�»,Bold"/>
              <a:cs typeface="LJONIV+å¾®è½¯é�»,Bold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791</Words>
  <Application>WPS 演示</Application>
  <PresentationFormat>Ýêðàí (4:3)</PresentationFormat>
  <Paragraphs>154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46</vt:i4>
      </vt:variant>
      <vt:variant>
        <vt:lpstr>主题</vt:lpstr>
      </vt:variant>
      <vt:variant>
        <vt:i4>15</vt:i4>
      </vt:variant>
      <vt:variant>
        <vt:lpstr>幻灯片标题</vt:lpstr>
      </vt:variant>
      <vt:variant>
        <vt:i4>14</vt:i4>
      </vt:variant>
    </vt:vector>
  </HeadingPairs>
  <TitlesOfParts>
    <vt:vector size="75" baseType="lpstr">
      <vt:lpstr>Arial</vt:lpstr>
      <vt:lpstr>宋体</vt:lpstr>
      <vt:lpstr>Wingdings</vt:lpstr>
      <vt:lpstr>Arial</vt:lpstr>
      <vt:lpstr>UAKLQG+å®ä½</vt:lpstr>
      <vt:lpstr>Times New Roman</vt:lpstr>
      <vt:lpstr>RQAHMC+å®ä½</vt:lpstr>
      <vt:lpstr>JSEDHA+å®ä½</vt:lpstr>
      <vt:lpstr>TWIMLW+å¾®è½¯é�»,Bold</vt:lpstr>
      <vt:lpstr>ECMPEQ+å®ä½</vt:lpstr>
      <vt:lpstr>NPMCHT+å®ä½</vt:lpstr>
      <vt:lpstr>TCSMMO+å¾®è½¯é�»,Bold</vt:lpstr>
      <vt:lpstr>NARSPS+å¾®è½¯é�»,Bold</vt:lpstr>
      <vt:lpstr>KKOWVU+å®ä½</vt:lpstr>
      <vt:lpstr>SRJMII+å®ä½</vt:lpstr>
      <vt:lpstr>NAOHGO+å¾®è½¯é�»,Bold</vt:lpstr>
      <vt:lpstr>JBSEVQ+å¾®è½¯é�»,Bold</vt:lpstr>
      <vt:lpstr>DQIFBU+å®ä½</vt:lpstr>
      <vt:lpstr>BEAMPV+å®ä½</vt:lpstr>
      <vt:lpstr>GBRJCG+å®ä½</vt:lpstr>
      <vt:lpstr>EWWSKI+å¾®è½¯é�»,Bold</vt:lpstr>
      <vt:lpstr>BBGAVW+å®ä½</vt:lpstr>
      <vt:lpstr>GSQOCO+å¾®è½¯é�»,Bold</vt:lpstr>
      <vt:lpstr>HHEVIA+å¾®è½¯é�»,Bold</vt:lpstr>
      <vt:lpstr>QMPNIF+å®ä½</vt:lpstr>
      <vt:lpstr>GTMJPW+å®ä½</vt:lpstr>
      <vt:lpstr>LJONIV+å¾®è½¯é�»,Bold</vt:lpstr>
      <vt:lpstr>TCWTMP+å¾®è½¯é�»,Bold</vt:lpstr>
      <vt:lpstr>RTHPCE+å®ä½</vt:lpstr>
      <vt:lpstr>VDQDJQ+å®ä½</vt:lpstr>
      <vt:lpstr>ELIQVL+å¾®è½¯é�»,Bold</vt:lpstr>
      <vt:lpstr>RKHGCN+å®ä½</vt:lpstr>
      <vt:lpstr>CJBWCQ+å¾®è½¯é�»,Bold</vt:lpstr>
      <vt:lpstr>JMQILJ+å®ä½</vt:lpstr>
      <vt:lpstr>QTUMMC+å¾®è½¯é�»,Bold</vt:lpstr>
      <vt:lpstr>POVPNC+å¾®è½¯é�»,Bold</vt:lpstr>
      <vt:lpstr>LBJRAC+å¾®è½¯é�»,Bold</vt:lpstr>
      <vt:lpstr>VLGNJQ+å®ä½</vt:lpstr>
      <vt:lpstr>ODGBFF+å®ä½</vt:lpstr>
      <vt:lpstr>WTCVGF+å¾®è½¯é�»,Bold</vt:lpstr>
      <vt:lpstr>WDUCHH+å¾®è½¯é�»,Bold</vt:lpstr>
      <vt:lpstr>NMPFLS+å®ä½</vt:lpstr>
      <vt:lpstr>Courier New</vt:lpstr>
      <vt:lpstr>微软雅黑</vt:lpstr>
      <vt:lpstr>Arial Unicode MS</vt:lpstr>
      <vt:lpstr>Calibri</vt:lpstr>
      <vt:lpstr>Office Theme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Smileคิดถึง</cp:lastModifiedBy>
  <cp:revision>3</cp:revision>
  <cp:lastPrinted>2018-08-01T09:20:00Z</cp:lastPrinted>
  <dcterms:created xsi:type="dcterms:W3CDTF">2018-08-01T01:20:00Z</dcterms:created>
  <dcterms:modified xsi:type="dcterms:W3CDTF">2018-08-01T04:50:40Z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2052-10.1.0.7468</vt:lpwstr>
  </property>
</Properties>
</file>