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2" r:id="rId4"/>
    <p:sldMasterId id="2147483664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  <p:sldMasterId id="2147483680" r:id="rId13"/>
    <p:sldMasterId id="2147483682" r:id="rId14"/>
    <p:sldMasterId id="2147483684" r:id="rId15"/>
    <p:sldMasterId id="2147483686" r:id="rId16"/>
    <p:sldMasterId id="2147483688" r:id="rId17"/>
    <p:sldMasterId id="2147483690" r:id="rId18"/>
    <p:sldMasterId id="2147483692" r:id="rId19"/>
  </p:sldMasterIdLst>
  <p:sldIdLst>
    <p:sldId id="262" r:id="rId20"/>
    <p:sldId id="265" r:id="rId21"/>
    <p:sldId id="268" r:id="rId22"/>
    <p:sldId id="271" r:id="rId23"/>
    <p:sldId id="274" r:id="rId24"/>
    <p:sldId id="277" r:id="rId25"/>
    <p:sldId id="280" r:id="rId26"/>
    <p:sldId id="283" r:id="rId27"/>
    <p:sldId id="286" r:id="rId28"/>
    <p:sldId id="289" r:id="rId29"/>
    <p:sldId id="292" r:id="rId30"/>
    <p:sldId id="295" r:id="rId31"/>
    <p:sldId id="298" r:id="rId32"/>
    <p:sldId id="301" r:id="rId33"/>
    <p:sldId id="304" r:id="rId34"/>
    <p:sldId id="307" r:id="rId35"/>
    <p:sldId id="310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" d="1"/>
          <a:sy n="1" d="1"/>
        </p:scale>
        <p:origin x="0" y="0"/>
      </p:cViewPr>
      <p:guideLst/>
    </p:cSldViewPr>
  </p:slideViewPr>
  <p:notesViewPr>
    <p:cSldViewPr>
      <p:cViewPr>
        <p:scale>
          <a:sx n="1" d="1"/>
          <a:sy n="1" d="1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9" Type="http://schemas.openxmlformats.org/officeDocument/2006/relationships/tableStyles" Target="tableStyles.xml"/><Relationship Id="rId38" Type="http://schemas.openxmlformats.org/officeDocument/2006/relationships/viewProps" Target="viewProps.xml"/><Relationship Id="rId37" Type="http://schemas.openxmlformats.org/officeDocument/2006/relationships/presProps" Target="presProps.xml"/><Relationship Id="rId36" Type="http://schemas.openxmlformats.org/officeDocument/2006/relationships/slide" Target="slides/slide17.xml"/><Relationship Id="rId35" Type="http://schemas.openxmlformats.org/officeDocument/2006/relationships/slide" Target="slides/slide16.xml"/><Relationship Id="rId34" Type="http://schemas.openxmlformats.org/officeDocument/2006/relationships/slide" Target="slides/slide15.xml"/><Relationship Id="rId33" Type="http://schemas.openxmlformats.org/officeDocument/2006/relationships/slide" Target="slides/slide14.xml"/><Relationship Id="rId32" Type="http://schemas.openxmlformats.org/officeDocument/2006/relationships/slide" Target="slides/slide13.xml"/><Relationship Id="rId31" Type="http://schemas.openxmlformats.org/officeDocument/2006/relationships/slide" Target="slides/slide12.xml"/><Relationship Id="rId30" Type="http://schemas.openxmlformats.org/officeDocument/2006/relationships/slide" Target="slides/slide11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10.xml"/><Relationship Id="rId28" Type="http://schemas.openxmlformats.org/officeDocument/2006/relationships/slide" Target="slides/slide9.xml"/><Relationship Id="rId27" Type="http://schemas.openxmlformats.org/officeDocument/2006/relationships/slide" Target="slides/slide8.xml"/><Relationship Id="rId26" Type="http://schemas.openxmlformats.org/officeDocument/2006/relationships/slide" Target="slides/slide7.xml"/><Relationship Id="rId25" Type="http://schemas.openxmlformats.org/officeDocument/2006/relationships/slide" Target="slides/slide6.xml"/><Relationship Id="rId24" Type="http://schemas.openxmlformats.org/officeDocument/2006/relationships/slide" Target="slides/slide5.xml"/><Relationship Id="rId23" Type="http://schemas.openxmlformats.org/officeDocument/2006/relationships/slide" Target="slides/slide4.xml"/><Relationship Id="rId22" Type="http://schemas.openxmlformats.org/officeDocument/2006/relationships/slide" Target="slides/slide3.xml"/><Relationship Id="rId21" Type="http://schemas.openxmlformats.org/officeDocument/2006/relationships/slide" Target="slides/slide2.xml"/><Relationship Id="rId20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slideMaster" Target="slideMasters/slideMaster18.xml"/><Relationship Id="rId18" Type="http://schemas.openxmlformats.org/officeDocument/2006/relationships/slideMaster" Target="slideMasters/slideMaster17.xml"/><Relationship Id="rId17" Type="http://schemas.openxmlformats.org/officeDocument/2006/relationships/slideMaster" Target="slideMasters/slideMaster16.xml"/><Relationship Id="rId16" Type="http://schemas.openxmlformats.org/officeDocument/2006/relationships/slideMaster" Target="slideMasters/slideMaster15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3134DC9-6828-4819-A1E9-57D2310DE28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636D4A6-8136-4B22-88A4-75E5AAF85F6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35FA21C-6B1B-4D23-B78C-6D027B82FF0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BE8473-9DEA-47CC-B816-956C8007CDF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79C9E6E-3102-4786-A868-ADE4F5777D0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06EED8AF-5729-4BDA-99A5-244DEC46718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68278542-58F4-47F5-90C9-5A712E30190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90D0B5F4-1602-45B5-8403-DD63E1D80F55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50D04E9E-DC12-4F6A-B056-4C160A33293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B5835F20-64F2-47AE-90E7-F3F7858672F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1CD77379-C6E0-4326-A8C6-01E32731A43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2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2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2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28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1.xml"/><Relationship Id="rId1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5.xml"/><Relationship Id="rId1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6.xml"/><Relationship Id="rId1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7.xml"/><Relationship Id="rId1" Type="http://schemas.openxmlformats.org/officeDocument/2006/relationships/image" Target="../media/image17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8.xml"/><Relationship Id="rId1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2" name="object 2"/>
          <p:cNvSpPr/>
          <p:nvPr/>
        </p:nvSpPr>
        <p:spPr>
          <a:xfrm>
            <a:off x="0" y="5043551"/>
            <a:ext cx="127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4" name="object 4"/>
          <p:cNvSpPr txBox="1"/>
          <p:nvPr/>
        </p:nvSpPr>
        <p:spPr>
          <a:xfrm>
            <a:off x="359968" y="937125"/>
            <a:ext cx="7714623" cy="13414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EAIUIV+å®ä½"/>
                <a:cs typeface="EAIUIV+å®ä½"/>
              </a:rPr>
              <a:t>3.2 </a:t>
            </a:r>
            <a:r>
              <a:rPr sz="3600">
                <a:solidFill>
                  <a:srgbClr val="FFFFFF"/>
                </a:solidFill>
                <a:latin typeface="GUAPVE+å®ä½"/>
                <a:cs typeface="GUAPVE+å®ä½"/>
              </a:rPr>
              <a:t>主题：一个逗比的自我修养</a:t>
            </a:r>
            <a:endParaRPr sz="3600">
              <a:solidFill>
                <a:srgbClr val="FFFFFF"/>
              </a:solidFill>
              <a:latin typeface="GUAPVE+å®ä½"/>
              <a:cs typeface="GUAPVE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28744" y="2844252"/>
            <a:ext cx="3851147" cy="19556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GUAPVE+å®ä½"/>
                <a:cs typeface="GUAPVE+å®ä½"/>
              </a:rPr>
              <a:t>案例教学</a:t>
            </a:r>
            <a:endParaRPr sz="6000">
              <a:solidFill>
                <a:srgbClr val="FFFFFF"/>
              </a:solidFill>
              <a:latin typeface="GUAPVE+å®ä½"/>
              <a:cs typeface="GUAPVE+å®ä½"/>
            </a:endParaRPr>
          </a:p>
          <a:p>
            <a:pPr marL="0" marR="0">
              <a:lnSpc>
                <a:spcPts val="3170"/>
              </a:lnSpc>
              <a:spcBef>
                <a:spcPts val="14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IVDICS+å¾®è½¯é�»,Bold"/>
                <a:cs typeface="IVDICS+å¾®è½¯é�»,Bold"/>
              </a:rPr>
              <a:t>享乐主义者的心理图示</a:t>
            </a:r>
            <a:endParaRPr sz="2400" b="1">
              <a:solidFill>
                <a:srgbClr val="FFFFFF"/>
              </a:solidFill>
              <a:latin typeface="IVDICS+å¾®è½¯é�»,Bold"/>
              <a:cs typeface="IVDICS+å¾®è½¯é�»,Bold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456934" y="995846"/>
            <a:ext cx="4348225" cy="2574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405"/>
              </a:lnSpc>
              <a:spcBef>
                <a:spcPct val="0"/>
              </a:spcBef>
              <a:spcAft>
                <a:spcPct val="0"/>
              </a:spcAft>
            </a:pPr>
            <a:r>
              <a:rPr sz="4400">
                <a:solidFill>
                  <a:srgbClr val="FFFFFF"/>
                </a:solidFill>
                <a:latin typeface="MEFJHK+å®ä½"/>
                <a:cs typeface="MEFJHK+å®ä½"/>
              </a:rPr>
              <a:t>“超级无敌”</a:t>
            </a:r>
            <a:endParaRPr sz="4400">
              <a:solidFill>
                <a:srgbClr val="FFFFFF"/>
              </a:solidFill>
              <a:latin typeface="MEFJHK+å®ä½"/>
              <a:cs typeface="MEFJHK+å®ä½"/>
            </a:endParaRPr>
          </a:p>
          <a:p>
            <a:pPr marL="0" marR="0">
              <a:lnSpc>
                <a:spcPts val="7115"/>
              </a:lnSpc>
              <a:spcBef>
                <a:spcPct val="0"/>
              </a:spcBef>
              <a:spcAft>
                <a:spcPct val="0"/>
              </a:spcAft>
            </a:pPr>
            <a:r>
              <a:rPr sz="6000" b="1">
                <a:solidFill>
                  <a:srgbClr val="FFFFFF"/>
                </a:solidFill>
                <a:latin typeface="VKHWKC+å¾®è½¯é�»,Bold"/>
                <a:cs typeface="VKHWKC+å¾®è½¯é�»,Bold"/>
              </a:rPr>
              <a:t>老顽童</a:t>
            </a:r>
            <a:endParaRPr sz="6000" b="1">
              <a:solidFill>
                <a:srgbClr val="FFFFFF"/>
              </a:solidFill>
              <a:latin typeface="VKHWKC+å¾®è½¯é�»,Bold"/>
              <a:cs typeface="VKHWKC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4393634"/>
            <a:ext cx="4557432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VKHWKC+å¾®è½¯é�»,Bold"/>
                <a:cs typeface="VKHWKC+å¾®è½¯é�»,Bold"/>
              </a:rPr>
              <a:t>战斗力时而超强，时而超弱。</a:t>
            </a:r>
            <a:endParaRPr sz="2400" b="1">
              <a:solidFill>
                <a:srgbClr val="FFFFFF"/>
              </a:solidFill>
              <a:latin typeface="VKHWKC+å¾®è½¯é�»,Bold"/>
              <a:cs typeface="VKHWKC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4942274"/>
            <a:ext cx="5959512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VKHWKC+å¾®è½¯é�»,Bold"/>
                <a:cs typeface="VKHWKC+å¾®è½¯é�»,Bold"/>
              </a:rPr>
              <a:t>上限秒杀绝顶高手，下限被杂鱼秒杀。</a:t>
            </a:r>
            <a:endParaRPr sz="2400" b="1">
              <a:solidFill>
                <a:srgbClr val="FFFFFF"/>
              </a:solidFill>
              <a:latin typeface="VKHWKC+å¾®è½¯é�»,Bold"/>
              <a:cs typeface="VKHWKC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6039884"/>
            <a:ext cx="4557432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VKHWKC+å¾®è½¯é�»,Bold"/>
                <a:cs typeface="VKHWKC+å¾®è½¯é�»,Bold"/>
              </a:rPr>
              <a:t>总之：心智不坚，难堪大任。</a:t>
            </a:r>
            <a:endParaRPr sz="2400" b="1">
              <a:solidFill>
                <a:srgbClr val="FFFFFF"/>
              </a:solidFill>
              <a:latin typeface="VKHWKC+å¾®è½¯é�»,Bold"/>
              <a:cs typeface="VKHWKC+å¾®è½¯é�»,Bold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4668646" y="872148"/>
            <a:ext cx="4981650" cy="29779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5400"/>
              </a:lnSpc>
              <a:spcBef>
                <a:spcPct val="0"/>
              </a:spcBef>
              <a:spcAft>
                <a:spcPct val="0"/>
              </a:spcAft>
            </a:pPr>
            <a:r>
              <a:rPr sz="5400" spc="690">
                <a:solidFill>
                  <a:srgbClr val="FFFFFF"/>
                </a:solidFill>
                <a:latin typeface="DMRTHO+å®ä½"/>
                <a:cs typeface="DMRTHO+å®ä½"/>
              </a:rPr>
              <a:t>享乐主义者</a:t>
            </a:r>
            <a:endParaRPr sz="5400" spc="690">
              <a:solidFill>
                <a:srgbClr val="FFFFFF"/>
              </a:solidFill>
              <a:latin typeface="DMRTHO+å®ä½"/>
              <a:cs typeface="DMRTHO+å®ä½"/>
            </a:endParaRPr>
          </a:p>
          <a:p>
            <a:pPr marL="0" marR="0">
              <a:lnSpc>
                <a:spcPts val="7200"/>
              </a:lnSpc>
              <a:spcBef>
                <a:spcPts val="1140"/>
              </a:spcBef>
              <a:spcAft>
                <a:spcPct val="0"/>
              </a:spcAft>
            </a:pPr>
            <a:r>
              <a:rPr sz="7200" spc="324">
                <a:solidFill>
                  <a:srgbClr val="FFFFFF"/>
                </a:solidFill>
                <a:latin typeface="DMRTHO+å®ä½"/>
                <a:cs typeface="DMRTHO+å®ä½"/>
              </a:rPr>
              <a:t>童年经历</a:t>
            </a:r>
            <a:endParaRPr sz="7200" spc="324">
              <a:solidFill>
                <a:srgbClr val="FFFFFF"/>
              </a:solidFill>
              <a:latin typeface="DMRTHO+å®ä½"/>
              <a:cs typeface="DMRTHO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77690" y="4167353"/>
            <a:ext cx="4724400" cy="29954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105410" marR="0">
              <a:lnSpc>
                <a:spcPts val="5275"/>
              </a:lnSpc>
              <a:spcBef>
                <a:spcPct val="0"/>
              </a:spcBef>
              <a:spcAft>
                <a:spcPct val="0"/>
              </a:spcAft>
            </a:pPr>
            <a:r>
              <a:rPr sz="4000" b="1">
                <a:solidFill>
                  <a:srgbClr val="FFFFFF"/>
                </a:solidFill>
                <a:latin typeface="GJAQWE+å¾®è½¯é�»,Bold"/>
                <a:cs typeface="GJAQWE+å¾®è½¯é�»,Bold"/>
              </a:rPr>
              <a:t>小开心果的成长</a:t>
            </a:r>
            <a:endParaRPr sz="4000" b="1">
              <a:solidFill>
                <a:srgbClr val="FFFFFF"/>
              </a:solidFill>
              <a:latin typeface="GJAQWE+å¾®è½¯é�»,Bold"/>
              <a:cs typeface="GJAQWE+å¾®è½¯é�»,Bold"/>
            </a:endParaRPr>
          </a:p>
          <a:p>
            <a:pPr marL="0" marR="0">
              <a:lnSpc>
                <a:spcPts val="9075"/>
              </a:lnSpc>
              <a:spcBef>
                <a:spcPct val="0"/>
              </a:spcBef>
              <a:spcAft>
                <a:spcPct val="0"/>
              </a:spcAft>
            </a:pPr>
            <a:r>
              <a:rPr sz="7200" b="1">
                <a:solidFill>
                  <a:srgbClr val="FFFFFF"/>
                </a:solidFill>
                <a:latin typeface="GJAQWE+å¾®è½¯é�»,Bold"/>
                <a:cs typeface="GJAQWE+å¾®è½¯é�»,Bold"/>
              </a:rPr>
              <a:t>操作手册</a:t>
            </a:r>
            <a:endParaRPr sz="7200" b="1">
              <a:solidFill>
                <a:srgbClr val="FFFFFF"/>
              </a:solidFill>
              <a:latin typeface="GJAQWE+å¾®è½¯é�»,Bold"/>
              <a:cs typeface="GJAQWE+å¾®è½¯é�»,Bold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712204" y="539845"/>
            <a:ext cx="1905000" cy="41916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DQTRUF+å®ä½"/>
                <a:cs typeface="DQTRUF+å®ä½"/>
              </a:rPr>
              <a:t>原</a:t>
            </a:r>
            <a:endParaRPr sz="6000">
              <a:solidFill>
                <a:srgbClr val="FFFFFF"/>
              </a:solidFill>
              <a:latin typeface="DQTRUF+å®ä½"/>
              <a:cs typeface="DQTRUF+å®ä½"/>
            </a:endParaRPr>
          </a:p>
          <a:p>
            <a:pPr marL="0" marR="0">
              <a:lnSpc>
                <a:spcPts val="6000"/>
              </a:lnSpc>
              <a:spcBef>
                <a:spcPts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DQTRUF+å®ä½"/>
                <a:cs typeface="DQTRUF+å®ä½"/>
              </a:rPr>
              <a:t>生</a:t>
            </a:r>
            <a:endParaRPr sz="6000">
              <a:solidFill>
                <a:srgbClr val="FFFFFF"/>
              </a:solidFill>
              <a:latin typeface="DQTRUF+å®ä½"/>
              <a:cs typeface="DQTRUF+å®ä½"/>
            </a:endParaRPr>
          </a:p>
          <a:p>
            <a:pPr marL="0" marR="0">
              <a:lnSpc>
                <a:spcPts val="6000"/>
              </a:lnSpc>
              <a:spcBef>
                <a:spcPts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DQTRUF+å®ä½"/>
                <a:cs typeface="DQTRUF+å®ä½"/>
              </a:rPr>
              <a:t>家</a:t>
            </a:r>
            <a:endParaRPr sz="6000">
              <a:solidFill>
                <a:srgbClr val="FFFFFF"/>
              </a:solidFill>
              <a:latin typeface="DQTRUF+å®ä½"/>
              <a:cs typeface="DQTRUF+å®ä½"/>
            </a:endParaRPr>
          </a:p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DQTRUF+å®ä½"/>
                <a:cs typeface="DQTRUF+å®ä½"/>
              </a:rPr>
              <a:t>庭</a:t>
            </a:r>
            <a:endParaRPr sz="6000">
              <a:solidFill>
                <a:srgbClr val="FFFFFF"/>
              </a:solidFill>
              <a:latin typeface="DQTRUF+å®ä½"/>
              <a:cs typeface="DQTRUF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93214" y="3141795"/>
            <a:ext cx="4558103" cy="25060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30480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JPJJFO+å¾®è½¯é�»,Bold"/>
                <a:cs typeface="JPJJFO+å¾®è½¯é�»,Bold"/>
              </a:rPr>
              <a:t>古板拘谨，不苟言笑父母。</a:t>
            </a:r>
            <a:endParaRPr sz="2400" b="1">
              <a:solidFill>
                <a:srgbClr val="FFFFFF"/>
              </a:solidFill>
              <a:latin typeface="JPJJFO+å¾®è½¯é�»,Bold"/>
              <a:cs typeface="JPJJFO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JPJJFO+å¾®è½¯é�»,Bold"/>
                <a:cs typeface="JPJJFO+å¾®è½¯é�»,Bold"/>
              </a:rPr>
              <a:t>相处方式：被管教，被束缚，</a:t>
            </a:r>
            <a:endParaRPr sz="2400" b="1">
              <a:solidFill>
                <a:srgbClr val="FFFFFF"/>
              </a:solidFill>
              <a:latin typeface="JPJJFO+å¾®è½¯é�»,Bold"/>
              <a:cs typeface="JPJJFO+å¾®è½¯é�»,Bold"/>
            </a:endParaRPr>
          </a:p>
          <a:p>
            <a:pPr marL="121920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JPJJFO+å¾®è½¯é�»,Bold"/>
                <a:cs typeface="JPJJFO+å¾®è½¯é�»,Bold"/>
              </a:rPr>
              <a:t>感觉痛苦和不自由，</a:t>
            </a:r>
            <a:endParaRPr sz="2400" b="1">
              <a:solidFill>
                <a:srgbClr val="FFFFFF"/>
              </a:solidFill>
              <a:latin typeface="JPJJFO+å¾®è½¯é�»,Bold"/>
              <a:cs typeface="JPJJFO+å¾®è½¯é�»,Bold"/>
            </a:endParaRPr>
          </a:p>
          <a:p>
            <a:pPr marL="3048635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JPJJFO+å¾®è½¯é�»,Bold"/>
                <a:cs typeface="JPJJFO+å¾®è½¯é�»,Bold"/>
              </a:rPr>
              <a:t>因此，</a:t>
            </a:r>
            <a:endParaRPr sz="2400" b="1">
              <a:solidFill>
                <a:srgbClr val="FFFFFF"/>
              </a:solidFill>
              <a:latin typeface="JPJJFO+å¾®è½¯é�»,Bold"/>
              <a:cs typeface="JPJJFO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12669" y="5337016"/>
            <a:ext cx="3201085" cy="14082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JPJJFO+å¾®è½¯é�»,Bold"/>
                <a:cs typeface="JPJJFO+å¾®è½¯é�»,Bold"/>
              </a:rPr>
              <a:t>想方设法逃避痛苦，</a:t>
            </a:r>
            <a:endParaRPr sz="2400" b="1">
              <a:solidFill>
                <a:srgbClr val="FFFFFF"/>
              </a:solidFill>
              <a:latin typeface="JPJJFO+å¾®è½¯é�»,Bold"/>
              <a:cs typeface="JPJJFO+å¾®è½¯é�»,Bold"/>
            </a:endParaRPr>
          </a:p>
          <a:p>
            <a:pPr marL="914400" marR="0">
              <a:lnSpc>
                <a:spcPts val="3170"/>
              </a:lnSpc>
              <a:spcBef>
                <a:spcPts val="115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JPJJFO+å¾®è½¯é�»,Bold"/>
                <a:cs typeface="JPJJFO+å¾®è½¯é�»,Bold"/>
              </a:rPr>
              <a:t>让自己开心。</a:t>
            </a:r>
            <a:endParaRPr sz="2400" b="1">
              <a:solidFill>
                <a:srgbClr val="FFFFFF"/>
              </a:solidFill>
              <a:latin typeface="JPJJFO+å¾®è½¯é�»,Bold"/>
              <a:cs typeface="JPJJFO+å¾®è½¯é�»,Bold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5565394" y="382174"/>
            <a:ext cx="3581958" cy="1742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SQATKG+å®ä½"/>
                <a:cs typeface="SQATKG+å®ä½"/>
              </a:rPr>
              <a:t>优势</a:t>
            </a:r>
            <a:endParaRPr sz="3600">
              <a:solidFill>
                <a:srgbClr val="FFFFFF"/>
              </a:solidFill>
              <a:latin typeface="SQATKG+å®ä½"/>
              <a:cs typeface="SQATKG+å®ä½"/>
            </a:endParaRPr>
          </a:p>
          <a:p>
            <a:pPr marL="0" marR="0">
              <a:lnSpc>
                <a:spcPts val="291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FHSKWH+å¾®è½¯é�»,Bold"/>
                <a:cs typeface="FHSKWH+å¾®è½¯é�»,Bold"/>
              </a:rPr>
              <a:t>及时行乐，活在当下，</a:t>
            </a:r>
            <a:endParaRPr sz="2400" b="1">
              <a:solidFill>
                <a:srgbClr val="FFFFFF"/>
              </a:solidFill>
              <a:latin typeface="FHSKWH+å¾®è½¯é�»,Bold"/>
              <a:cs typeface="FHSKWH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FHSKWH+å¾®è½¯é�»,Bold"/>
                <a:cs typeface="FHSKWH+å¾®è½¯é�»,Bold"/>
              </a:rPr>
              <a:t>魅力爆表，闪闪发光。</a:t>
            </a:r>
            <a:endParaRPr sz="2400" b="1">
              <a:solidFill>
                <a:srgbClr val="FFFFFF"/>
              </a:solidFill>
              <a:latin typeface="FHSKWH+å¾®è½¯é�»,Bold"/>
              <a:cs typeface="FHSKWH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65394" y="1927605"/>
            <a:ext cx="3963923" cy="22555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SQATKG+å®ä½"/>
                <a:cs typeface="SQATKG+å®ä½"/>
              </a:rPr>
              <a:t>如果你是</a:t>
            </a:r>
            <a:endParaRPr sz="4800">
              <a:solidFill>
                <a:srgbClr val="FFFFFF"/>
              </a:solidFill>
              <a:latin typeface="SQATKG+å®ä½"/>
              <a:cs typeface="SQATKG+å®ä½"/>
            </a:endParaRPr>
          </a:p>
          <a:p>
            <a:pPr marL="0" marR="0">
              <a:lnSpc>
                <a:spcPts val="4800"/>
              </a:lnSpc>
              <a:spcBef>
                <a:spcPts val="955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SQATKG+å®ä½"/>
                <a:cs typeface="SQATKG+å®ä½"/>
              </a:rPr>
              <a:t>享乐主义者</a:t>
            </a:r>
            <a:endParaRPr sz="4800">
              <a:solidFill>
                <a:srgbClr val="FFFFFF"/>
              </a:solidFill>
              <a:latin typeface="SQATKG+å®ä½"/>
              <a:cs typeface="SQATKG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51042" y="3936146"/>
            <a:ext cx="4345838" cy="1838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5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SQATKG+å®ä½"/>
                <a:cs typeface="SQATKG+å®ä½"/>
              </a:rPr>
              <a:t>担心：</a:t>
            </a:r>
            <a:r>
              <a:rPr sz="3600" b="1">
                <a:solidFill>
                  <a:srgbClr val="FFFFFF"/>
                </a:solidFill>
                <a:latin typeface="FHSKWH+å¾®è½¯é�»,Bold"/>
                <a:cs typeface="FHSKWH+å¾®è½¯é�»,Bold"/>
              </a:rPr>
              <a:t>虎头蛇尾，</a:t>
            </a:r>
            <a:endParaRPr sz="3600" b="1">
              <a:solidFill>
                <a:srgbClr val="FFFFFF"/>
              </a:solidFill>
              <a:latin typeface="FHSKWH+å¾®è½¯é�»,Bold"/>
              <a:cs typeface="FHSKWH+å¾®è½¯é�»,Bold"/>
            </a:endParaRPr>
          </a:p>
          <a:p>
            <a:pPr marL="0" marR="0">
              <a:lnSpc>
                <a:spcPts val="432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FHSKWH+å¾®è½¯é�»,Bold"/>
                <a:cs typeface="FHSKWH+å¾®è½¯é�»,Bold"/>
              </a:rPr>
              <a:t>有始无终。</a:t>
            </a:r>
            <a:endParaRPr sz="3600" b="1">
              <a:solidFill>
                <a:srgbClr val="FFFFFF"/>
              </a:solidFill>
              <a:latin typeface="FHSKWH+å¾®è½¯é�»,Bold"/>
              <a:cs typeface="FHSKWH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65394" y="5246503"/>
            <a:ext cx="2668828" cy="1742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SQATKG+å®ä½"/>
                <a:cs typeface="SQATKG+å®ä½"/>
              </a:rPr>
              <a:t>警惕：</a:t>
            </a:r>
            <a:endParaRPr sz="3600">
              <a:solidFill>
                <a:srgbClr val="FFFFFF"/>
              </a:solidFill>
              <a:latin typeface="SQATKG+å®ä½"/>
              <a:cs typeface="SQATKG+å®ä½"/>
            </a:endParaRPr>
          </a:p>
          <a:p>
            <a:pPr marL="0" marR="0">
              <a:lnSpc>
                <a:spcPts val="291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FHSKWH+å¾®è½¯é�»,Bold"/>
                <a:cs typeface="FHSKWH+å¾®è½¯é�»,Bold"/>
              </a:rPr>
              <a:t>刻板印象</a:t>
            </a:r>
            <a:endParaRPr sz="2400" b="1">
              <a:solidFill>
                <a:srgbClr val="FFFFFF"/>
              </a:solidFill>
              <a:latin typeface="FHSKWH+å¾®è½¯é�»,Bold"/>
              <a:cs typeface="FHSKWH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FHSKWH+å¾®è½¯é�»,Bold"/>
                <a:cs typeface="FHSKWH+å¾®è½¯é�»,Bold"/>
              </a:rPr>
              <a:t>导致的信任危机</a:t>
            </a:r>
            <a:endParaRPr sz="2400" b="1">
              <a:solidFill>
                <a:srgbClr val="FFFFFF"/>
              </a:solidFill>
              <a:latin typeface="FHSKWH+å¾®è½¯é�»,Bold"/>
              <a:cs typeface="FHSKWH+å¾®è½¯é�»,Bold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5097145" y="1180210"/>
            <a:ext cx="335318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PVWIHR+å®ä½"/>
                <a:cs typeface="PVWIHR+å®ä½"/>
              </a:rPr>
              <a:t>刻板印象</a:t>
            </a:r>
            <a:endParaRPr sz="4800">
              <a:solidFill>
                <a:srgbClr val="FFFFFF"/>
              </a:solidFill>
              <a:latin typeface="PVWIHR+å®ä½"/>
              <a:cs typeface="PVWIHR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7524" y="4291526"/>
            <a:ext cx="8083341" cy="15913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1524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GJBKMB+å¾®è½¯é�»,Bold"/>
                <a:cs typeface="GJBKMB+å¾®è½¯é�»,Bold"/>
              </a:rPr>
              <a:t>人们对某个事物或物体形成的一种概括固定的看法，</a:t>
            </a:r>
            <a:endParaRPr sz="2400" b="1">
              <a:solidFill>
                <a:srgbClr val="FFFFFF"/>
              </a:solidFill>
              <a:latin typeface="GJBKMB+å¾®è½¯é�»,Bold"/>
              <a:cs typeface="GJBKMB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GJBKMB+å¾®è½¯é�»,Bold"/>
                <a:cs typeface="GJBKMB+å¾®è½¯é�»,Bold"/>
              </a:rPr>
              <a:t>并把这种观看法推而广之，认为这类事物都具有该</a:t>
            </a:r>
            <a:endParaRPr sz="2400" b="1">
              <a:solidFill>
                <a:srgbClr val="FFFFFF"/>
              </a:solidFill>
              <a:latin typeface="GJBKMB+å¾®è½¯é�»,Bold"/>
              <a:cs typeface="GJBKMB+å¾®è½¯é�»,Bold"/>
            </a:endParaRPr>
          </a:p>
          <a:p>
            <a:pPr marL="0" marR="0">
              <a:lnSpc>
                <a:spcPts val="288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GJBKMB+å¾®è½¯é�»,Bold"/>
                <a:cs typeface="GJBKMB+å¾®è½¯é�»,Bold"/>
              </a:rPr>
              <a:t>特征，忽视个体差异。</a:t>
            </a:r>
            <a:endParaRPr sz="2400" b="1">
              <a:solidFill>
                <a:srgbClr val="FFFFFF"/>
              </a:solidFill>
              <a:latin typeface="GJBKMB+å¾®è½¯é�»,Bold"/>
              <a:cs typeface="GJBKMB+å¾®è½¯é�»,Bold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540105" y="819777"/>
            <a:ext cx="5793637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FDBOCS+å®ä½"/>
                <a:cs typeface="FDBOCS+å®ä½"/>
              </a:rPr>
              <a:t>刻板印象的好与坏</a:t>
            </a:r>
            <a:endParaRPr sz="4800">
              <a:solidFill>
                <a:srgbClr val="FFFFFF"/>
              </a:solidFill>
              <a:latin typeface="FDBOCS+å®ä½"/>
              <a:cs typeface="FDBOCS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87877" y="3931608"/>
            <a:ext cx="490876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DGJFA+å¾®è½¯é�»,Bold"/>
                <a:cs typeface="HDGJFA+å¾®è½¯é�»,Bold"/>
              </a:rPr>
              <a:t>刻板印象的好：领会和抓住信息</a:t>
            </a:r>
            <a:endParaRPr sz="2400" b="1">
              <a:solidFill>
                <a:srgbClr val="FFFFFF"/>
              </a:solidFill>
              <a:latin typeface="HDGJFA+å¾®è½¯é�»,Bold"/>
              <a:cs typeface="HDGJFA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87877" y="4297368"/>
            <a:ext cx="490801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DGJFA+å¾®è½¯é�»,Bold"/>
                <a:cs typeface="HDGJFA+å¾®è½¯é�»,Bold"/>
              </a:rPr>
              <a:t>刻板印象的坏：导致歧视和偏见</a:t>
            </a:r>
            <a:endParaRPr sz="2400" b="1">
              <a:solidFill>
                <a:srgbClr val="FFFFFF"/>
              </a:solidFill>
              <a:latin typeface="HDGJFA+å¾®è½¯é�»,Bold"/>
              <a:cs typeface="HDGJFA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54024" y="4662806"/>
            <a:ext cx="7368278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DGJFA+å¾®è½¯é�»,Bold"/>
                <a:cs typeface="HDGJFA+å¾®è½¯é�»,Bold"/>
              </a:rPr>
              <a:t>刻板印象最坏：让你以刻板印象的标签定义自己</a:t>
            </a:r>
            <a:endParaRPr sz="2400" b="1">
              <a:solidFill>
                <a:srgbClr val="FFFFFF"/>
              </a:solidFill>
              <a:latin typeface="HDGJFA+å¾®è½¯é�»,Bold"/>
              <a:cs typeface="HDGJFA+å¾®è½¯é�»,Bold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456934" y="722749"/>
            <a:ext cx="3962653" cy="29877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VNFAJB+å®ä½"/>
                <a:cs typeface="VNFAJB+å®ä½"/>
              </a:rPr>
              <a:t>如何和</a:t>
            </a:r>
            <a:endParaRPr sz="4800">
              <a:solidFill>
                <a:srgbClr val="FFFFFF"/>
              </a:solidFill>
              <a:latin typeface="VNFAJB+å®ä½"/>
              <a:cs typeface="VNFAJB+å®ä½"/>
            </a:endParaRPr>
          </a:p>
          <a:p>
            <a:pPr marL="0" marR="0">
              <a:lnSpc>
                <a:spcPts val="4800"/>
              </a:lnSpc>
              <a:spcBef>
                <a:spcPts val="965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VNFAJB+å®ä½"/>
                <a:cs typeface="VNFAJB+å®ä½"/>
              </a:rPr>
              <a:t>享乐主义者</a:t>
            </a:r>
            <a:endParaRPr sz="4800">
              <a:solidFill>
                <a:srgbClr val="FFFFFF"/>
              </a:solidFill>
              <a:latin typeface="VNFAJB+å®ä½"/>
              <a:cs typeface="VNFAJB+å®ä½"/>
            </a:endParaRPr>
          </a:p>
          <a:p>
            <a:pPr marL="0" marR="0">
              <a:lnSpc>
                <a:spcPts val="4800"/>
              </a:lnSpc>
              <a:spcBef>
                <a:spcPts val="905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VNFAJB+å®ä½"/>
                <a:cs typeface="VNFAJB+å®ä½"/>
              </a:rPr>
              <a:t>相处</a:t>
            </a:r>
            <a:endParaRPr sz="4800">
              <a:solidFill>
                <a:srgbClr val="FFFFFF"/>
              </a:solidFill>
              <a:latin typeface="VNFAJB+å®ä½"/>
              <a:cs typeface="VNFAJB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5219320"/>
            <a:ext cx="4519146" cy="12258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红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尘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作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伴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，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活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的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潇</a:t>
            </a:r>
            <a:r>
              <a:rPr sz="2400" b="1" spc="-155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潇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洒</a:t>
            </a:r>
            <a:r>
              <a:rPr sz="2400" b="1" spc="-155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洒</a:t>
            </a:r>
            <a:endParaRPr sz="2400" b="1">
              <a:solidFill>
                <a:srgbClr val="FFFFFF"/>
              </a:solidFill>
              <a:latin typeface="QDOQLS+å¾®è½¯é�»,Bold"/>
              <a:cs typeface="QDOQLS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策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马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奔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腾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，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共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享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人</a:t>
            </a:r>
            <a:r>
              <a:rPr sz="2400" b="1" spc="-155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世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繁</a:t>
            </a:r>
            <a:r>
              <a:rPr sz="2400" b="1" spc="-155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华</a:t>
            </a:r>
            <a:endParaRPr sz="2400" b="1">
              <a:solidFill>
                <a:srgbClr val="FFFFFF"/>
              </a:solidFill>
              <a:latin typeface="QDOQLS+å¾®è½¯é�»,Bold"/>
              <a:cs typeface="QDOQLS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6103892"/>
            <a:ext cx="451682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最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好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的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伴</a:t>
            </a:r>
            <a:r>
              <a:rPr sz="2400" b="1" spc="-14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侣</a:t>
            </a:r>
            <a:r>
              <a:rPr sz="2400" b="1" spc="-14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：</a:t>
            </a:r>
            <a:r>
              <a:rPr sz="2400" b="1" spc="-146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另</a:t>
            </a:r>
            <a:r>
              <a:rPr sz="2400" b="1" spc="-146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一</a:t>
            </a:r>
            <a:r>
              <a:rPr sz="2400" b="1" spc="-158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个</a:t>
            </a:r>
            <a:r>
              <a:rPr sz="2400" b="1" spc="-146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逗</a:t>
            </a:r>
            <a:r>
              <a:rPr sz="2400" b="1" spc="-158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DOQLS+å¾®è½¯é�»,Bold"/>
                <a:cs typeface="QDOQLS+å¾®è½¯é�»,Bold"/>
              </a:rPr>
              <a:t>比</a:t>
            </a:r>
            <a:endParaRPr sz="2400" b="1">
              <a:solidFill>
                <a:srgbClr val="FFFFFF"/>
              </a:solidFill>
              <a:latin typeface="QDOQLS+å¾®è½¯é�»,Bold"/>
              <a:cs typeface="QDOQLS+å¾®è½¯é�»,Bold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5343144" y="1255060"/>
            <a:ext cx="6351142" cy="71638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10"/>
              </a:lnSpc>
              <a:spcBef>
                <a:spcPct val="0"/>
              </a:spcBef>
              <a:spcAft>
                <a:spcPct val="0"/>
              </a:spcAft>
            </a:pPr>
            <a:r>
              <a:rPr sz="20000" b="1">
                <a:solidFill>
                  <a:srgbClr val="FFFFFF"/>
                </a:solidFill>
                <a:latin typeface="FJFNGC+å¾®è½¯é�»,Bold"/>
                <a:cs typeface="FJFNGC+å¾®è½¯é�»,Bold"/>
              </a:rPr>
              <a:t>？</a:t>
            </a:r>
            <a:endParaRPr sz="20000" b="1">
              <a:solidFill>
                <a:srgbClr val="FFFFFF"/>
              </a:solidFill>
              <a:latin typeface="FJFNGC+å¾®è½¯é�»,Bold"/>
              <a:cs typeface="FJFNGC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0105" y="2623113"/>
            <a:ext cx="5945123" cy="2286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CIMJWQ+å®ä½"/>
                <a:cs typeface="CIMJWQ+å®ä½"/>
              </a:rPr>
              <a:t>享乐主义者</a:t>
            </a:r>
            <a:endParaRPr sz="7200">
              <a:solidFill>
                <a:srgbClr val="FFFFFF"/>
              </a:solidFill>
              <a:latin typeface="CIMJWQ+å®ä½"/>
              <a:cs typeface="CIMJWQ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0105" y="3691405"/>
            <a:ext cx="7725435" cy="25058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5905"/>
              </a:lnSpc>
              <a:spcBef>
                <a:spcPct val="0"/>
              </a:spcBef>
              <a:spcAft>
                <a:spcPct val="0"/>
              </a:spcAft>
            </a:pPr>
            <a:r>
              <a:rPr sz="5900">
                <a:solidFill>
                  <a:srgbClr val="FFFFFF"/>
                </a:solidFill>
                <a:latin typeface="CIMJWQ+å®ä½"/>
                <a:cs typeface="CIMJWQ+å®ä½"/>
              </a:rPr>
              <a:t>是不是意味着</a:t>
            </a:r>
            <a:endParaRPr sz="5900">
              <a:solidFill>
                <a:srgbClr val="FFFFFF"/>
              </a:solidFill>
              <a:latin typeface="CIMJWQ+å®ä½"/>
              <a:cs typeface="CIMJWQ+å®ä½"/>
            </a:endParaRPr>
          </a:p>
          <a:p>
            <a:pPr marL="0" marR="0">
              <a:lnSpc>
                <a:spcPts val="4800"/>
              </a:lnSpc>
              <a:spcBef>
                <a:spcPts val="1155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CIMJWQ+å®ä½"/>
                <a:cs typeface="CIMJWQ+å®ä½"/>
              </a:rPr>
              <a:t>很难获得世俗认定的成功</a:t>
            </a:r>
            <a:endParaRPr sz="4800">
              <a:solidFill>
                <a:srgbClr val="FFFFFF"/>
              </a:solidFill>
              <a:latin typeface="CIMJWQ+å®ä½"/>
              <a:cs typeface="CIMJWQ+å®ä½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37125"/>
            <a:ext cx="2957195" cy="14328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JLOROH+å®ä½"/>
                <a:cs typeface="JLOROH+å®ä½"/>
              </a:rPr>
              <a:t>3.2 </a:t>
            </a:r>
            <a:r>
              <a:rPr sz="3600">
                <a:solidFill>
                  <a:srgbClr val="FFFFFF"/>
                </a:solidFill>
                <a:latin typeface="MASEKV+å®ä½"/>
                <a:cs typeface="MASEKV+å®ä½"/>
              </a:rPr>
              <a:t>内容</a:t>
            </a:r>
            <a:endParaRPr sz="3600">
              <a:solidFill>
                <a:srgbClr val="FFFFFF"/>
              </a:solidFill>
              <a:latin typeface="MASEKV+å®ä½"/>
              <a:cs typeface="MASEKV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0052" y="2487491"/>
            <a:ext cx="21336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NSVIS+å¾®è½¯é�»,Bold"/>
                <a:cs typeface="NNSVIS+å¾®è½¯é�»,Bold"/>
              </a:rPr>
              <a:t>1.</a:t>
            </a:r>
            <a:r>
              <a:rPr sz="2400" b="1" spc="843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KAFLWC+å¾®è½¯é�»,Bold"/>
                <a:cs typeface="KAFLWC+å¾®è½¯é�»,Bold"/>
              </a:rPr>
              <a:t>通过案例</a:t>
            </a:r>
            <a:endParaRPr sz="2400" b="1">
              <a:solidFill>
                <a:srgbClr val="0F9CC9"/>
              </a:solidFill>
              <a:latin typeface="KAFLWC+å¾®è½¯é�»,Bold"/>
              <a:cs typeface="KAFLWC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33395" y="2487491"/>
            <a:ext cx="630935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KAFLWC+å¾®è½¯é�»,Bold"/>
                <a:cs typeface="KAFLWC+å¾®è½¯é�»,Bold"/>
              </a:rPr>
              <a:t>描绘享乐主义者的人格特征和心理模式。</a:t>
            </a:r>
            <a:endParaRPr sz="2400" b="1">
              <a:solidFill>
                <a:srgbClr val="0F9CC9"/>
              </a:solidFill>
              <a:latin typeface="KAFLWC+å¾®è½¯é�»,Bold"/>
              <a:cs typeface="KAFLWC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0052" y="3036385"/>
            <a:ext cx="928878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NSVIS+å¾®è½¯é�»,Bold"/>
                <a:cs typeface="NNSVIS+å¾®è½¯é�»,Bold"/>
              </a:rPr>
              <a:t>2.</a:t>
            </a:r>
            <a:r>
              <a:rPr sz="2400" b="1" spc="843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KAFLWC+å¾®è½¯é�»,Bold"/>
                <a:cs typeface="KAFLWC+å¾®è½¯é�»,Bold"/>
              </a:rPr>
              <a:t>探索享乐主义者人格特点的成因：早期经历和原生家庭。</a:t>
            </a:r>
            <a:endParaRPr sz="2400" b="1">
              <a:solidFill>
                <a:srgbClr val="0F9CC9"/>
              </a:solidFill>
              <a:latin typeface="KAFLWC+å¾®è½¯é�»,Bold"/>
              <a:cs typeface="KAFLWC+å¾®è½¯é�»,Bold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37125"/>
            <a:ext cx="2957195" cy="14328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IIWUVL+å®ä½"/>
                <a:cs typeface="IIWUVL+å®ä½"/>
              </a:rPr>
              <a:t>3.2 </a:t>
            </a:r>
            <a:r>
              <a:rPr sz="3600">
                <a:solidFill>
                  <a:srgbClr val="FFFFFF"/>
                </a:solidFill>
                <a:latin typeface="QACSDB+å®ä½"/>
                <a:cs typeface="QACSDB+å®ä½"/>
              </a:rPr>
              <a:t>目的</a:t>
            </a:r>
            <a:endParaRPr sz="3600">
              <a:solidFill>
                <a:srgbClr val="FFFFFF"/>
              </a:solidFill>
              <a:latin typeface="QACSDB+å®ä½"/>
              <a:cs typeface="QACSDB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945199"/>
            <a:ext cx="7192319" cy="14539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IOAWQ+å¾®è½¯é�»,Bold"/>
                <a:cs typeface="OIOAWQ+å¾®è½¯é�»,Bold"/>
              </a:rPr>
              <a:t>1.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GJEEQ+å¾®è½¯é�»,Bold"/>
                <a:cs typeface="QGJEEQ+å¾®è½¯é�»,Bold"/>
              </a:rPr>
              <a:t>了解享乐主义者，学会和享乐主义者相处。</a:t>
            </a:r>
            <a:endParaRPr sz="2400" b="1">
              <a:solidFill>
                <a:srgbClr val="FFFFFF"/>
              </a:solidFill>
              <a:latin typeface="QGJEEQ+å¾®è½¯é�»,Bold"/>
              <a:cs typeface="QGJEEQ+å¾®è½¯é�»,Bold"/>
            </a:endParaRPr>
          </a:p>
          <a:p>
            <a:pPr marL="0" marR="0">
              <a:lnSpc>
                <a:spcPts val="3170"/>
              </a:lnSpc>
              <a:spcBef>
                <a:spcPts val="146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IOAWQ+å¾®è½¯é�»,Bold"/>
                <a:cs typeface="OIOAWQ+å¾®è½¯é�»,Bold"/>
              </a:rPr>
              <a:t>2.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QGJEEQ+å¾®è½¯é�»,Bold"/>
                <a:cs typeface="QGJEEQ+å¾®è½¯é�»,Bold"/>
              </a:rPr>
              <a:t>帮助享乐主义者在职场和婚恋中扬长避短。</a:t>
            </a:r>
            <a:endParaRPr sz="2400" b="1">
              <a:solidFill>
                <a:srgbClr val="FFFFFF"/>
              </a:solidFill>
              <a:latin typeface="QGJEEQ+å¾®è½¯é�»,Bold"/>
              <a:cs typeface="QGJEEQ+å¾®è½¯é�»,Bold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456934" y="752340"/>
            <a:ext cx="5793637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IVPGAM+å®ä½"/>
                <a:cs typeface="IVPGAM+å®ä½"/>
              </a:rPr>
              <a:t>享乐主义你会想到</a:t>
            </a:r>
            <a:endParaRPr sz="4800">
              <a:solidFill>
                <a:srgbClr val="FFFFFF"/>
              </a:solidFill>
              <a:latin typeface="IVPGAM+å®ä½"/>
              <a:cs typeface="IVPGAM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80564" y="4960943"/>
            <a:ext cx="2590800" cy="13775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KESSIT+å¾®è½¯é�»,Bold"/>
                <a:cs typeface="KESSIT+å¾®è½¯é�»,Bold"/>
              </a:rPr>
              <a:t>快乐就是生产力</a:t>
            </a:r>
            <a:endParaRPr sz="2400" b="1">
              <a:solidFill>
                <a:srgbClr val="0F9CC9"/>
              </a:solidFill>
              <a:latin typeface="KESSIT+å¾®è½¯é�»,Bold"/>
              <a:cs typeface="KESSIT+å¾®è½¯é�»,Bold"/>
            </a:endParaRPr>
          </a:p>
          <a:p>
            <a:pPr marL="0" marR="0">
              <a:lnSpc>
                <a:spcPts val="3165"/>
              </a:lnSpc>
              <a:spcBef>
                <a:spcPts val="86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KESSIT+å¾®è½¯é�»,Bold"/>
                <a:cs typeface="KESSIT+å¾®è½¯é�»,Bold"/>
              </a:rPr>
              <a:t>我是逗比我光荣</a:t>
            </a:r>
            <a:endParaRPr sz="2400" b="1">
              <a:solidFill>
                <a:srgbClr val="0F9CC9"/>
              </a:solidFill>
              <a:latin typeface="KESSIT+å¾®è½¯é�»,Bold"/>
              <a:cs typeface="KESSIT+å¾®è½¯é�»,Bold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470223"/>
            <a:ext cx="6309359" cy="19571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612775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DDGEEC+å¾®è½¯é�»,Bold"/>
                <a:cs typeface="DDGEEC+å¾®è½¯é�»,Bold"/>
              </a:rPr>
              <a:t>“你若问我有什么不愉快的经历，</a:t>
            </a:r>
            <a:endParaRPr sz="2400" b="1">
              <a:solidFill>
                <a:srgbClr val="0F9CC9"/>
              </a:solidFill>
              <a:latin typeface="DDGEEC+å¾®è½¯é�»,Bold"/>
              <a:cs typeface="DDGEEC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DDGEEC+å¾®è½¯é�»,Bold"/>
                <a:cs typeface="DDGEEC+å¾®è½¯é�»,Bold"/>
              </a:rPr>
              <a:t>也是有的，可是他们还来不及让我悼念，</a:t>
            </a:r>
            <a:endParaRPr sz="2400" b="1">
              <a:solidFill>
                <a:srgbClr val="0F9CC9"/>
              </a:solidFill>
              <a:latin typeface="DDGEEC+å¾®è½¯é�»,Bold"/>
              <a:cs typeface="DDGEEC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DDGEEC+å¾®è½¯é�»,Bold"/>
                <a:cs typeface="DDGEEC+å¾®è½¯é�»,Bold"/>
              </a:rPr>
              <a:t>已经有别的东西吸引，刺激我啦！”</a:t>
            </a:r>
            <a:endParaRPr sz="2400" b="1">
              <a:solidFill>
                <a:srgbClr val="0F9CC9"/>
              </a:solidFill>
              <a:latin typeface="DDGEEC+å¾®è½¯é�»,Bold"/>
              <a:cs typeface="DDGEEC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27190" y="539813"/>
            <a:ext cx="2286000" cy="59448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FWQNPO+å®ä½"/>
                <a:cs typeface="FWQNPO+å®ä½"/>
              </a:rPr>
              <a:t>享</a:t>
            </a:r>
            <a:endParaRPr sz="7200">
              <a:solidFill>
                <a:srgbClr val="FFFFFF"/>
              </a:solidFill>
              <a:latin typeface="FWQNPO+å®ä½"/>
              <a:cs typeface="FWQNPO+å®ä½"/>
            </a:endParaRPr>
          </a:p>
          <a:p>
            <a:pPr marL="0" marR="0">
              <a:lnSpc>
                <a:spcPts val="7200"/>
              </a:lnSpc>
              <a:spcBef>
                <a:spcPts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FWQNPO+å®ä½"/>
                <a:cs typeface="FWQNPO+å®ä½"/>
              </a:rPr>
              <a:t>乐</a:t>
            </a:r>
            <a:endParaRPr sz="7200">
              <a:solidFill>
                <a:srgbClr val="FFFFFF"/>
              </a:solidFill>
              <a:latin typeface="FWQNPO+å®ä½"/>
              <a:cs typeface="FWQNPO+å®ä½"/>
            </a:endParaRPr>
          </a:p>
          <a:p>
            <a:pPr marL="0" marR="0">
              <a:lnSpc>
                <a:spcPts val="7200"/>
              </a:lnSpc>
              <a:spcBef>
                <a:spcPts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FWQNPO+å®ä½"/>
                <a:cs typeface="FWQNPO+å®ä½"/>
              </a:rPr>
              <a:t>主</a:t>
            </a:r>
            <a:endParaRPr sz="7200">
              <a:solidFill>
                <a:srgbClr val="FFFFFF"/>
              </a:solidFill>
              <a:latin typeface="FWQNPO+å®ä½"/>
              <a:cs typeface="FWQNPO+å®ä½"/>
            </a:endParaRPr>
          </a:p>
          <a:p>
            <a:pPr marL="0" marR="0">
              <a:lnSpc>
                <a:spcPts val="7200"/>
              </a:lnSpc>
              <a:spcBef>
                <a:spcPts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FWQNPO+å®ä½"/>
                <a:cs typeface="FWQNPO+å®ä½"/>
              </a:rPr>
              <a:t>义</a:t>
            </a:r>
            <a:endParaRPr sz="7200">
              <a:solidFill>
                <a:srgbClr val="FFFFFF"/>
              </a:solidFill>
              <a:latin typeface="FWQNPO+å®ä½"/>
              <a:cs typeface="FWQNPO+å®ä½"/>
            </a:endParaRPr>
          </a:p>
          <a:p>
            <a:pPr marL="0" marR="0">
              <a:lnSpc>
                <a:spcPts val="7200"/>
              </a:lnSpc>
              <a:spcBef>
                <a:spcPts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FWQNPO+å®ä½"/>
                <a:cs typeface="FWQNPO+å®ä½"/>
              </a:rPr>
              <a:t>者</a:t>
            </a:r>
            <a:endParaRPr sz="7200">
              <a:solidFill>
                <a:srgbClr val="FFFFFF"/>
              </a:solidFill>
              <a:latin typeface="FWQNPO+å®ä½"/>
              <a:cs typeface="FWQNPO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2421324"/>
            <a:ext cx="6309359" cy="25060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612775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DDGEEC+å¾®è½¯é�»,Bold"/>
                <a:cs typeface="DDGEEC+å¾®è½¯é�»,Bold"/>
              </a:rPr>
              <a:t>“把我称作老师是不全面的，我能</a:t>
            </a:r>
            <a:endParaRPr sz="2400" b="1">
              <a:solidFill>
                <a:srgbClr val="0F9CC9"/>
              </a:solidFill>
              <a:latin typeface="DDGEEC+å¾®è½¯é�»,Bold"/>
              <a:cs typeface="DDGEEC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DDGEEC+å¾®è½¯é�»,Bold"/>
                <a:cs typeface="DDGEEC+å¾®è½¯é�»,Bold"/>
              </a:rPr>
              <a:t>做的远远不止这些，我还是非盈利猎头，</a:t>
            </a:r>
            <a:endParaRPr sz="2400" b="1">
              <a:solidFill>
                <a:srgbClr val="0F9CC9"/>
              </a:solidFill>
              <a:latin typeface="DDGEEC+å¾®è½¯é�»,Bold"/>
              <a:cs typeface="DDGEEC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DDGEEC+å¾®è½¯é�»,Bold"/>
                <a:cs typeface="DDGEEC+å¾®è½¯é�»,Bold"/>
              </a:rPr>
              <a:t>人力资源顾问，职业生涯规划家，免费</a:t>
            </a:r>
            <a:endParaRPr sz="2400" b="1">
              <a:solidFill>
                <a:srgbClr val="0F9CC9"/>
              </a:solidFill>
              <a:latin typeface="DDGEEC+å¾®è½¯é�»,Bold"/>
              <a:cs typeface="DDGEEC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DDGEEC+å¾®è½¯é�»,Bold"/>
                <a:cs typeface="DDGEEC+å¾®è½¯é�»,Bold"/>
              </a:rPr>
              <a:t>的红娘……”</a:t>
            </a:r>
            <a:endParaRPr sz="2400" b="1">
              <a:solidFill>
                <a:srgbClr val="0F9CC9"/>
              </a:solidFill>
              <a:latin typeface="DDGEEC+å¾®è½¯é�»,Bold"/>
              <a:cs typeface="DDGEEC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4920996"/>
            <a:ext cx="6313566" cy="19573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612775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DDGEEC+å¾®è½¯é�»,Bold"/>
                <a:cs typeface="DDGEEC+å¾®è½¯é�»,Bold"/>
              </a:rPr>
              <a:t>“我乐观活泼，哪怕暂时没有工作，</a:t>
            </a:r>
            <a:endParaRPr sz="2400" b="1">
              <a:solidFill>
                <a:srgbClr val="0F9CC9"/>
              </a:solidFill>
              <a:latin typeface="DDGEEC+å¾®è½¯é�»,Bold"/>
              <a:cs typeface="DDGEEC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DDGEEC+å¾®è½¯é�»,Bold"/>
                <a:cs typeface="DDGEEC+å¾®è½¯é�»,Bold"/>
              </a:rPr>
              <a:t>穷的一分钱也没有，我还是觉得天不会</a:t>
            </a:r>
            <a:endParaRPr sz="2400" b="1">
              <a:solidFill>
                <a:srgbClr val="0F9CC9"/>
              </a:solidFill>
              <a:latin typeface="DDGEEC+å¾®è½¯é�»,Bold"/>
              <a:cs typeface="DDGEEC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DDGEEC+å¾®è½¯é�»,Bold"/>
                <a:cs typeface="DDGEEC+å¾®è½¯é�»,Bold"/>
              </a:rPr>
              <a:t>塌下来，即便去讨饭也挺好玩！”</a:t>
            </a:r>
            <a:endParaRPr sz="2400" b="1">
              <a:solidFill>
                <a:srgbClr val="0F9CC9"/>
              </a:solidFill>
              <a:latin typeface="DDGEEC+å¾®è½¯é�»,Bold"/>
              <a:cs typeface="DDGEEC+å¾®è½¯é�»,Bold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180136" y="321428"/>
            <a:ext cx="6914388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VDCQWA+å®ä½"/>
                <a:cs typeface="VDCQWA+å®ä½"/>
              </a:rPr>
              <a:t>外在特征</a:t>
            </a:r>
            <a:r>
              <a:rPr sz="4800" spc="7641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800">
                <a:solidFill>
                  <a:srgbClr val="FFFFFF"/>
                </a:solidFill>
                <a:latin typeface="VDCQWA+å®ä½"/>
                <a:cs typeface="VDCQWA+å®ä½"/>
              </a:rPr>
              <a:t>说话方式</a:t>
            </a:r>
            <a:endParaRPr sz="4800">
              <a:solidFill>
                <a:srgbClr val="FFFFFF"/>
              </a:solidFill>
              <a:latin typeface="VDCQWA+å®ä½"/>
              <a:cs typeface="VDCQWA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82840" y="580485"/>
            <a:ext cx="5716828" cy="35513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VDCQWA+å®ä½"/>
                <a:cs typeface="VDCQWA+å®ä½"/>
              </a:rPr>
              <a:t>享乐主义者</a:t>
            </a:r>
            <a:r>
              <a:rPr sz="6000">
                <a:solidFill>
                  <a:srgbClr val="FFFFFF"/>
                </a:solidFill>
                <a:latin typeface="NWSPJC+å®ä½"/>
                <a:cs typeface="NWSPJC+å®ä½"/>
              </a:rPr>
              <a:t>:</a:t>
            </a:r>
            <a:endParaRPr sz="6000">
              <a:solidFill>
                <a:srgbClr val="FFFFFF"/>
              </a:solidFill>
              <a:latin typeface="NWSPJC+å®ä½"/>
              <a:cs typeface="NWSPJC+å®ä½"/>
            </a:endParaRPr>
          </a:p>
          <a:p>
            <a:pPr marL="0" marR="0">
              <a:lnSpc>
                <a:spcPts val="6000"/>
              </a:lnSpc>
              <a:spcBef>
                <a:spcPts val="475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VDCQWA+å®ä½"/>
                <a:cs typeface="VDCQWA+å®ä½"/>
              </a:rPr>
              <a:t>好奇心驱动的</a:t>
            </a:r>
            <a:endParaRPr sz="6000">
              <a:solidFill>
                <a:srgbClr val="FFFFFF"/>
              </a:solidFill>
              <a:latin typeface="VDCQWA+å®ä½"/>
              <a:cs typeface="VDCQWA+å®ä½"/>
            </a:endParaRPr>
          </a:p>
          <a:p>
            <a:pPr marL="0" marR="0">
              <a:lnSpc>
                <a:spcPts val="6000"/>
              </a:lnSpc>
              <a:spcBef>
                <a:spcPts val="48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VDCQWA+å®ä½"/>
                <a:cs typeface="VDCQWA+å®ä½"/>
              </a:rPr>
              <a:t>人格</a:t>
            </a:r>
            <a:endParaRPr sz="6000">
              <a:solidFill>
                <a:srgbClr val="FFFFFF"/>
              </a:solidFill>
              <a:latin typeface="VDCQWA+å®ä½"/>
              <a:cs typeface="VDCQWA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0136" y="1070425"/>
            <a:ext cx="760067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AOIBN+å¾®è½¯é�»,Bold"/>
                <a:cs typeface="HAOIBN+å¾®è½¯é�»,Bold"/>
              </a:rPr>
              <a:t>目光明亮，充满新奇，</a:t>
            </a:r>
            <a:r>
              <a:rPr sz="2400" b="1" spc="3441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HAOIBN+å¾®è½¯é�»,Bold"/>
                <a:cs typeface="HAOIBN+å¾®è½¯é�»,Bold"/>
              </a:rPr>
              <a:t>心直口快，能言善辩，</a:t>
            </a:r>
            <a:endParaRPr sz="2400" b="1">
              <a:solidFill>
                <a:srgbClr val="FFFFFF"/>
              </a:solidFill>
              <a:latin typeface="HAOIBN+å¾®è½¯é�»,Bold"/>
              <a:cs typeface="HAOIBN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0136" y="1436185"/>
            <a:ext cx="3200653" cy="12253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AOIBN+å¾®è½¯é�»,Bold"/>
                <a:cs typeface="HAOIBN+å¾®è½¯é�»,Bold"/>
              </a:rPr>
              <a:t>笑容灿烂，着装风格</a:t>
            </a:r>
            <a:endParaRPr sz="2400" b="1">
              <a:solidFill>
                <a:srgbClr val="FFFFFF"/>
              </a:solidFill>
              <a:latin typeface="HAOIBN+å¾®è½¯é�»,Bold"/>
              <a:cs typeface="HAOIBN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AOIBN+å¾®è½¯é�»,Bold"/>
                <a:cs typeface="HAOIBN+å¾®è½¯é�»,Bold"/>
              </a:rPr>
              <a:t>不按照常理出牌</a:t>
            </a:r>
            <a:endParaRPr sz="2400" b="1">
              <a:solidFill>
                <a:srgbClr val="FFFFFF"/>
              </a:solidFill>
              <a:latin typeface="HAOIBN+å¾®è½¯é�»,Bold"/>
              <a:cs typeface="HAOIBN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41420" y="1436185"/>
            <a:ext cx="3200400" cy="12253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AOIBN+å¾®è½¯é�»,Bold"/>
                <a:cs typeface="HAOIBN+å¾®è½¯é�»,Bold"/>
              </a:rPr>
              <a:t>笑点低，幽默感强，</a:t>
            </a:r>
            <a:endParaRPr sz="2400" b="1">
              <a:solidFill>
                <a:srgbClr val="FFFFFF"/>
              </a:solidFill>
              <a:latin typeface="HAOIBN+å¾®è½¯é�»,Bold"/>
              <a:cs typeface="HAOIBN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AOIBN+å¾®è½¯é�»,Bold"/>
                <a:cs typeface="HAOIBN+å¾®è½¯é�»,Bold"/>
              </a:rPr>
              <a:t>喜欢打岔和插嘴</a:t>
            </a:r>
            <a:endParaRPr sz="2400" b="1">
              <a:solidFill>
                <a:srgbClr val="FFFFFF"/>
              </a:solidFill>
              <a:latin typeface="HAOIBN+å¾®è½¯é�»,Bold"/>
              <a:cs typeface="HAOIBN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0136" y="3875016"/>
            <a:ext cx="6914388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VDCQWA+å®ä½"/>
                <a:cs typeface="VDCQWA+å®ä½"/>
              </a:rPr>
              <a:t>生活风格</a:t>
            </a:r>
            <a:r>
              <a:rPr sz="4800" spc="7641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800">
                <a:solidFill>
                  <a:srgbClr val="FFFFFF"/>
                </a:solidFill>
                <a:latin typeface="VDCQWA+å®ä½"/>
                <a:cs typeface="VDCQWA+å®ä½"/>
              </a:rPr>
              <a:t>人生格言</a:t>
            </a:r>
            <a:endParaRPr sz="4800">
              <a:solidFill>
                <a:srgbClr val="FFFFFF"/>
              </a:solidFill>
              <a:latin typeface="VDCQWA+å®ä½"/>
              <a:cs typeface="VDCQWA+å®ä½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0136" y="4624139"/>
            <a:ext cx="3505200" cy="15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AOIBN+å¾®è½¯é�»,Bold"/>
                <a:cs typeface="HAOIBN+å¾®è½¯é�»,Bold"/>
              </a:rPr>
              <a:t>要新鲜，赶潮流，不</a:t>
            </a:r>
            <a:endParaRPr sz="2400" b="1">
              <a:solidFill>
                <a:srgbClr val="FFFFFF"/>
              </a:solidFill>
              <a:latin typeface="HAOIBN+å¾®è½¯é�»,Bold"/>
              <a:cs typeface="HAOIBN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AOIBN+å¾®è½¯é�»,Bold"/>
                <a:cs typeface="HAOIBN+å¾®è½¯é�»,Bold"/>
              </a:rPr>
              <a:t>喜压力，怕负面情绪，</a:t>
            </a:r>
            <a:endParaRPr sz="2400" b="1">
              <a:solidFill>
                <a:srgbClr val="FFFFFF"/>
              </a:solidFill>
              <a:latin typeface="HAOIBN+å¾®è½¯é�»,Bold"/>
              <a:cs typeface="HAOIBN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AOIBN+å¾®è½¯é�»,Bold"/>
                <a:cs typeface="HAOIBN+å¾®è½¯é�»,Bold"/>
              </a:rPr>
              <a:t>自娱娱人</a:t>
            </a:r>
            <a:endParaRPr sz="2400" b="1">
              <a:solidFill>
                <a:srgbClr val="FFFFFF"/>
              </a:solidFill>
              <a:latin typeface="HAOIBN+å¾®è½¯é�»,Bold"/>
              <a:cs typeface="HAOIBN+å¾®è½¯é�»,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41420" y="4624139"/>
            <a:ext cx="32004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HAOIBN+å¾®è½¯é�»,Bold"/>
                <a:cs typeface="HAOIBN+å¾®è½¯é�»,Bold"/>
              </a:rPr>
              <a:t>大千世界，尽须体验</a:t>
            </a:r>
            <a:endParaRPr sz="2400" b="1">
              <a:solidFill>
                <a:srgbClr val="FFFFFF"/>
              </a:solidFill>
              <a:latin typeface="HAOIBN+å¾®è½¯é�»,Bold"/>
              <a:cs typeface="HAOIBN+å¾®è½¯é�»,Bold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869289" y="446397"/>
            <a:ext cx="3963923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MGKCGN+å®ä½"/>
                <a:cs typeface="MGKCGN+å®ä½"/>
              </a:rPr>
              <a:t>享乐主义者</a:t>
            </a:r>
            <a:endParaRPr sz="4800">
              <a:solidFill>
                <a:srgbClr val="FFFFFF"/>
              </a:solidFill>
              <a:latin typeface="MGKCGN+å®ä½"/>
              <a:cs typeface="MGKCGN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76754" y="1584902"/>
            <a:ext cx="4812288" cy="2203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DVIISG+å¾®è½¯é�»,Bold"/>
                <a:cs typeface="DVIISG+å¾®è½¯é�»,Bold"/>
              </a:rPr>
              <a:t>“开怀幽默开心果”</a:t>
            </a:r>
            <a:endParaRPr sz="2400" b="1">
              <a:solidFill>
                <a:srgbClr val="FFFFFF"/>
              </a:solidFill>
              <a:latin typeface="DVIISG+å¾®è½¯é�»,Bold"/>
              <a:cs typeface="DVIISG+å¾®è½¯é�»,Bold"/>
            </a:endParaRPr>
          </a:p>
          <a:p>
            <a:pPr marL="720725" marR="0">
              <a:lnSpc>
                <a:spcPts val="3165"/>
              </a:lnSpc>
              <a:spcBef>
                <a:spcPts val="212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DVIISG+å¾®è½¯é�»,Bold"/>
                <a:cs typeface="DVIISG+å¾®è½¯é�»,Bold"/>
              </a:rPr>
              <a:t>“热情洋溢万人迷”</a:t>
            </a:r>
            <a:endParaRPr sz="2400" b="1">
              <a:solidFill>
                <a:srgbClr val="FFFFFF"/>
              </a:solidFill>
              <a:latin typeface="DVIISG+å¾®è½¯é�»,Bold"/>
              <a:cs typeface="DVIISG+å¾®è½¯é�»,Bold"/>
            </a:endParaRPr>
          </a:p>
          <a:p>
            <a:pPr marL="1134110" marR="0">
              <a:lnSpc>
                <a:spcPts val="3165"/>
              </a:lnSpc>
              <a:spcBef>
                <a:spcPts val="212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DVIISG+å¾®è½¯é�»,Bold"/>
                <a:cs typeface="DVIISG+å¾®è½¯é�»,Bold"/>
              </a:rPr>
              <a:t>“见闻广博吹牛大王”</a:t>
            </a:r>
            <a:endParaRPr sz="2400" b="1">
              <a:solidFill>
                <a:srgbClr val="FFFFFF"/>
              </a:solidFill>
              <a:latin typeface="DVIISG+å¾®è½¯é�»,Bold"/>
              <a:cs typeface="DVIISG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0242" y="4136459"/>
            <a:ext cx="517017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DVIISG+å¾®è½¯é�»,Bold"/>
                <a:cs typeface="DVIISG+å¾®è½¯é�»,Bold"/>
              </a:rPr>
              <a:t>享乐主义者，充满对世界的好奇</a:t>
            </a:r>
            <a:endParaRPr sz="2400" b="1">
              <a:solidFill>
                <a:srgbClr val="0F9CC9"/>
              </a:solidFill>
              <a:latin typeface="DVIISG+å¾®è½¯é�»,Bold"/>
              <a:cs typeface="DVIISG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0242" y="4685099"/>
            <a:ext cx="5871209" cy="19570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DVIISG+å¾®è½¯é�»,Bold"/>
                <a:cs typeface="DVIISG+å¾®è½¯é�»,Bold"/>
              </a:rPr>
              <a:t>享乐主义者，充满对自由平等的渴望</a:t>
            </a:r>
            <a:endParaRPr sz="2400" b="1">
              <a:solidFill>
                <a:srgbClr val="0F9CC9"/>
              </a:solidFill>
              <a:latin typeface="DVIISG+å¾®è½¯é�»,Bold"/>
              <a:cs typeface="DVIISG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DVIISG+å¾®è½¯é�»,Bold"/>
                <a:cs typeface="DVIISG+å¾®è½¯é�»,Bold"/>
              </a:rPr>
              <a:t>享乐主义者，借各种理由寻找快乐</a:t>
            </a:r>
            <a:endParaRPr sz="2400" b="1">
              <a:solidFill>
                <a:srgbClr val="0F9CC9"/>
              </a:solidFill>
              <a:latin typeface="DVIISG+å¾®è½¯é�»,Bold"/>
              <a:cs typeface="DVIISG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DVIISG+å¾®è½¯é�»,Bold"/>
                <a:cs typeface="DVIISG+å¾®è½¯é�»,Bold"/>
              </a:rPr>
              <a:t>享乐主义者，永远只有三分钟热度</a:t>
            </a:r>
            <a:endParaRPr sz="2400" b="1">
              <a:solidFill>
                <a:srgbClr val="0F9CC9"/>
              </a:solidFill>
              <a:latin typeface="DVIISG+å¾®è½¯é�»,Bold"/>
              <a:cs typeface="DVIISG+å¾®è½¯é�»,Bold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7933055" y="601996"/>
            <a:ext cx="3574033" cy="15348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sz="2800" spc="129">
                <a:solidFill>
                  <a:srgbClr val="FFFFFF"/>
                </a:solidFill>
                <a:latin typeface="ICNTUC+å®ä½"/>
                <a:cs typeface="ICNTUC+å®ä½"/>
              </a:rPr>
              <a:t>享乐主义者的代表</a:t>
            </a:r>
            <a:endParaRPr sz="2800" spc="129">
              <a:solidFill>
                <a:srgbClr val="FFFFFF"/>
              </a:solidFill>
              <a:latin typeface="ICNTUC+å®ä½"/>
              <a:cs typeface="ICNTUC+å®ä½"/>
            </a:endParaRPr>
          </a:p>
          <a:p>
            <a:pPr marL="0" marR="0">
              <a:lnSpc>
                <a:spcPts val="3935"/>
              </a:lnSpc>
              <a:spcBef>
                <a:spcPct val="0"/>
              </a:spcBef>
              <a:spcAft>
                <a:spcPct val="0"/>
              </a:spcAft>
            </a:pPr>
            <a:r>
              <a:rPr sz="3600" b="1" spc="348">
                <a:solidFill>
                  <a:srgbClr val="FFFFFF"/>
                </a:solidFill>
                <a:latin typeface="BMMDIN+å¾®è½¯é�»,Bold"/>
                <a:cs typeface="BMMDIN+å¾®è½¯é�»,Bold"/>
              </a:rPr>
              <a:t>老顽童周伯通</a:t>
            </a:r>
            <a:endParaRPr sz="3600" b="1" spc="348">
              <a:solidFill>
                <a:srgbClr val="FFFFFF"/>
              </a:solidFill>
              <a:latin typeface="BMMDIN+å¾®è½¯é�»,Bold"/>
              <a:cs typeface="BMMDIN+å¾®è½¯é�»,Bold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5152644" y="502784"/>
            <a:ext cx="3658971" cy="22560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30480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0F9CC9"/>
                </a:solidFill>
                <a:latin typeface="GUSMML+å®ä½"/>
                <a:cs typeface="GUSMML+å®ä½"/>
              </a:rPr>
              <a:t>心理健康</a:t>
            </a:r>
            <a:endParaRPr sz="4800">
              <a:solidFill>
                <a:srgbClr val="0F9CC9"/>
              </a:solidFill>
              <a:latin typeface="GUSMML+å®ä½"/>
              <a:cs typeface="GUSMML+å®ä½"/>
            </a:endParaRPr>
          </a:p>
          <a:p>
            <a:pPr marL="0" marR="0">
              <a:lnSpc>
                <a:spcPts val="4800"/>
              </a:lnSpc>
              <a:spcBef>
                <a:spcPts val="960"/>
              </a:spcBef>
              <a:spcAft>
                <a:spcPct val="0"/>
              </a:spcAft>
            </a:pPr>
            <a:r>
              <a:rPr sz="4800">
                <a:solidFill>
                  <a:srgbClr val="0F9CC9"/>
                </a:solidFill>
                <a:latin typeface="KISEUE+å®ä½"/>
                <a:cs typeface="KISEUE+å®ä½"/>
              </a:rPr>
              <a:t>+</a:t>
            </a:r>
            <a:r>
              <a:rPr sz="4800">
                <a:solidFill>
                  <a:srgbClr val="0F9CC9"/>
                </a:solidFill>
                <a:latin typeface="GUSMML+å®ä½"/>
                <a:cs typeface="GUSMML+å®ä½"/>
              </a:rPr>
              <a:t>身体健康</a:t>
            </a:r>
            <a:endParaRPr sz="4800">
              <a:solidFill>
                <a:srgbClr val="0F9CC9"/>
              </a:solidFill>
              <a:latin typeface="GUSMML+å®ä½"/>
              <a:cs typeface="GUSMML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0364" y="645921"/>
            <a:ext cx="3601364" cy="27374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7620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GUSMML+å®ä½"/>
                <a:cs typeface="GUSMML+å®ä½"/>
              </a:rPr>
              <a:t>超长待机</a:t>
            </a:r>
            <a:endParaRPr sz="4800">
              <a:solidFill>
                <a:srgbClr val="FFFFFF"/>
              </a:solidFill>
              <a:latin typeface="GUSMML+å®ä½"/>
              <a:cs typeface="GUSMML+å®ä½"/>
            </a:endParaRPr>
          </a:p>
          <a:p>
            <a:pPr marL="0" marR="0">
              <a:lnSpc>
                <a:spcPts val="7150"/>
              </a:lnSpc>
              <a:spcBef>
                <a:spcPct val="0"/>
              </a:spcBef>
              <a:spcAft>
                <a:spcPct val="0"/>
              </a:spcAft>
            </a:pPr>
            <a:r>
              <a:rPr sz="6600" b="1">
                <a:solidFill>
                  <a:srgbClr val="FFFFFF"/>
                </a:solidFill>
                <a:latin typeface="WNTADP+å¾®è½¯é�»,Bold"/>
                <a:cs typeface="WNTADP+å¾®è½¯é�»,Bold"/>
              </a:rPr>
              <a:t>周伯通</a:t>
            </a:r>
            <a:endParaRPr sz="6600" b="1">
              <a:solidFill>
                <a:srgbClr val="FFFFFF"/>
              </a:solidFill>
              <a:latin typeface="WNTADP+å¾®è½¯é�»,Bold"/>
              <a:cs typeface="WNTADP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09922" y="2732474"/>
            <a:ext cx="32004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WNTADP+å¾®è½¯é�»,Bold"/>
                <a:cs typeface="WNTADP+å¾®è½¯é�»,Bold"/>
              </a:rPr>
              <a:t>须发苍然，并未全白</a:t>
            </a:r>
            <a:endParaRPr sz="2400" b="1">
              <a:solidFill>
                <a:srgbClr val="FFFFFF"/>
              </a:solidFill>
              <a:latin typeface="WNTADP+å¾®è½¯é�»,Bold"/>
              <a:cs typeface="WNTADP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05122" y="3781621"/>
            <a:ext cx="385572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WNTADP+å¾®è½¯é�»,Bold"/>
                <a:cs typeface="WNTADP+å¾®è½¯é�»,Bold"/>
              </a:rPr>
              <a:t>鬓眉如银，面貌丝毫无改</a:t>
            </a:r>
            <a:endParaRPr sz="2400" b="1">
              <a:solidFill>
                <a:srgbClr val="FFFFFF"/>
              </a:solidFill>
              <a:latin typeface="WNTADP+å¾®è½¯é�»,Bold"/>
              <a:cs typeface="WNTADP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54221" y="4990788"/>
            <a:ext cx="4561316" cy="12252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WNTADP+å¾®è½¯é�»,Bold"/>
                <a:cs typeface="WNTADP+å¾®è½¯é�»,Bold"/>
              </a:rPr>
              <a:t>头发、胡子、眉毛反而半黑半</a:t>
            </a:r>
            <a:endParaRPr sz="2400" b="1">
              <a:solidFill>
                <a:srgbClr val="FFFFFF"/>
              </a:solidFill>
              <a:latin typeface="WNTADP+å¾®è½¯é�»,Bold"/>
              <a:cs typeface="WNTADP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WNTADP+å¾®è½¯é�»,Bold"/>
                <a:cs typeface="WNTADP+å¾®è½¯é�»,Bold"/>
              </a:rPr>
              <a:t>白，竟然比前显得更年轻了。</a:t>
            </a:r>
            <a:endParaRPr sz="2400" b="1">
              <a:solidFill>
                <a:srgbClr val="FFFFFF"/>
              </a:solidFill>
              <a:latin typeface="WNTADP+å¾®è½¯é�»,Bold"/>
              <a:cs typeface="WNTADP+å¾®è½¯é�»,Bold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1011</Words>
  <Application>WPS 演示</Application>
  <PresentationFormat>Ýêðàí (4:3)</PresentationFormat>
  <Paragraphs>164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55</vt:i4>
      </vt:variant>
      <vt:variant>
        <vt:lpstr>主题</vt:lpstr>
      </vt:variant>
      <vt:variant>
        <vt:i4>18</vt:i4>
      </vt:variant>
      <vt:variant>
        <vt:lpstr>幻灯片标题</vt:lpstr>
      </vt:variant>
      <vt:variant>
        <vt:i4>17</vt:i4>
      </vt:variant>
    </vt:vector>
  </HeadingPairs>
  <TitlesOfParts>
    <vt:vector size="90" baseType="lpstr">
      <vt:lpstr>Arial</vt:lpstr>
      <vt:lpstr>宋体</vt:lpstr>
      <vt:lpstr>Wingdings</vt:lpstr>
      <vt:lpstr>Arial</vt:lpstr>
      <vt:lpstr>RSDPEK+å®ä½</vt:lpstr>
      <vt:lpstr>Times New Roman</vt:lpstr>
      <vt:lpstr>EAIUIV+å®ä½</vt:lpstr>
      <vt:lpstr>GUAPVE+å®ä½</vt:lpstr>
      <vt:lpstr>IVDICS+å¾®è½¯é�»,Bold</vt:lpstr>
      <vt:lpstr>JLOROH+å®ä½</vt:lpstr>
      <vt:lpstr>MASEKV+å®ä½</vt:lpstr>
      <vt:lpstr>NNSVIS+å¾®è½¯é�»,Bold</vt:lpstr>
      <vt:lpstr>KAFLWC+å¾®è½¯é�»,Bold</vt:lpstr>
      <vt:lpstr>IIWUVL+å®ä½</vt:lpstr>
      <vt:lpstr>QACSDB+å®ä½</vt:lpstr>
      <vt:lpstr>OIOAWQ+å¾®è½¯é�»,Bold</vt:lpstr>
      <vt:lpstr>QGJEEQ+å¾®è½¯é�»,Bold</vt:lpstr>
      <vt:lpstr>IVPGAM+å®ä½</vt:lpstr>
      <vt:lpstr>KESSIT+å¾®è½¯é�»,Bold</vt:lpstr>
      <vt:lpstr>DDGEEC+å¾®è½¯é�»,Bold</vt:lpstr>
      <vt:lpstr>FWQNPO+å®ä½</vt:lpstr>
      <vt:lpstr>VDCQWA+å®ä½</vt:lpstr>
      <vt:lpstr>NWSPJC+å®ä½</vt:lpstr>
      <vt:lpstr>HAOIBN+å¾®è½¯é�»,Bold</vt:lpstr>
      <vt:lpstr>MGKCGN+å®ä½</vt:lpstr>
      <vt:lpstr>DVIISG+å¾®è½¯é�»,Bold</vt:lpstr>
      <vt:lpstr>ICNTUC+å®ä½</vt:lpstr>
      <vt:lpstr>BMMDIN+å¾®è½¯é�»,Bold</vt:lpstr>
      <vt:lpstr>GUSMML+å®ä½</vt:lpstr>
      <vt:lpstr>KISEUE+å®ä½</vt:lpstr>
      <vt:lpstr>WNTADP+å¾®è½¯é�»,Bold</vt:lpstr>
      <vt:lpstr>MEFJHK+å®ä½</vt:lpstr>
      <vt:lpstr>VKHWKC+å¾®è½¯é�»,Bold</vt:lpstr>
      <vt:lpstr>DMRTHO+å®ä½</vt:lpstr>
      <vt:lpstr>GJAQWE+å¾®è½¯é�»,Bold</vt:lpstr>
      <vt:lpstr>DQTRUF+å®ä½</vt:lpstr>
      <vt:lpstr>JPJJFO+å¾®è½¯é�»,Bold</vt:lpstr>
      <vt:lpstr>SQATKG+å®ä½</vt:lpstr>
      <vt:lpstr>FHSKWH+å¾®è½¯é�»,Bold</vt:lpstr>
      <vt:lpstr>PVWIHR+å®ä½</vt:lpstr>
      <vt:lpstr>GJBKMB+å¾®è½¯é�»,Bold</vt:lpstr>
      <vt:lpstr>FDBOCS+å®ä½</vt:lpstr>
      <vt:lpstr>HDGJFA+å¾®è½¯é�»,Bold</vt:lpstr>
      <vt:lpstr>VNFAJB+å®ä½</vt:lpstr>
      <vt:lpstr>QDOQLS+å¾®è½¯é�»,Bold</vt:lpstr>
      <vt:lpstr>FJFNGC+å¾®è½¯é�»,Bold</vt:lpstr>
      <vt:lpstr>CIMJWQ+å®ä½</vt:lpstr>
      <vt:lpstr>HTIEBU+å®ä½</vt:lpstr>
      <vt:lpstr>ORHHRR+å¾®è½¯é�»,Bold</vt:lpstr>
      <vt:lpstr>BPWBPU+å¾®è½¯é�»,Bold</vt:lpstr>
      <vt:lpstr>ICQHAG+å®ä½</vt:lpstr>
      <vt:lpstr>Courier New</vt:lpstr>
      <vt:lpstr>微软雅黑</vt:lpstr>
      <vt:lpstr>Arial Unicode MS</vt:lpstr>
      <vt:lpstr>Calibri</vt:lpstr>
      <vt:lpstr>Office Theme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Smileคิดถึง</cp:lastModifiedBy>
  <cp:revision>2</cp:revision>
  <cp:lastPrinted>2018-08-01T09:20:00Z</cp:lastPrinted>
  <dcterms:created xsi:type="dcterms:W3CDTF">2018-08-01T01:20:00Z</dcterms:created>
  <dcterms:modified xsi:type="dcterms:W3CDTF">2018-08-01T04:52:59Z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