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2" r:id="rId4"/>
    <p:sldMasterId id="2147483664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  <p:sldMasterId id="2147483680" r:id="rId13"/>
    <p:sldMasterId id="2147483682" r:id="rId14"/>
  </p:sldMasterIdLst>
  <p:sldIdLst>
    <p:sldId id="262" r:id="rId15"/>
    <p:sldId id="265" r:id="rId16"/>
    <p:sldId id="268" r:id="rId17"/>
    <p:sldId id="271" r:id="rId18"/>
    <p:sldId id="274" r:id="rId19"/>
    <p:sldId id="277" r:id="rId20"/>
    <p:sldId id="280" r:id="rId21"/>
    <p:sldId id="283" r:id="rId22"/>
    <p:sldId id="286" r:id="rId23"/>
    <p:sldId id="289" r:id="rId24"/>
    <p:sldId id="292" r:id="rId25"/>
    <p:sldId id="295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" d="1"/>
          <a:sy n="1" d="1"/>
        </p:scale>
        <p:origin x="0" y="0"/>
      </p:cViewPr>
      <p:guideLst/>
    </p:cSldViewPr>
  </p:slideViewPr>
  <p:notesViewPr>
    <p:cSldViewPr>
      <p:cViewPr>
        <p:scale>
          <a:sx n="1" d="1"/>
          <a:sy n="1" d="1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12.xml"/><Relationship Id="rId25" Type="http://schemas.openxmlformats.org/officeDocument/2006/relationships/slide" Target="slides/slide11.xml"/><Relationship Id="rId24" Type="http://schemas.openxmlformats.org/officeDocument/2006/relationships/slide" Target="slides/slide10.xml"/><Relationship Id="rId23" Type="http://schemas.openxmlformats.org/officeDocument/2006/relationships/slide" Target="slides/slide9.xml"/><Relationship Id="rId22" Type="http://schemas.openxmlformats.org/officeDocument/2006/relationships/slide" Target="slides/slide8.xml"/><Relationship Id="rId21" Type="http://schemas.openxmlformats.org/officeDocument/2006/relationships/slide" Target="slides/slide7.xml"/><Relationship Id="rId20" Type="http://schemas.openxmlformats.org/officeDocument/2006/relationships/slide" Target="slides/slide6.xml"/><Relationship Id="rId2" Type="http://schemas.openxmlformats.org/officeDocument/2006/relationships/theme" Target="theme/theme1.xml"/><Relationship Id="rId19" Type="http://schemas.openxmlformats.org/officeDocument/2006/relationships/slide" Target="slides/slide5.xml"/><Relationship Id="rId18" Type="http://schemas.openxmlformats.org/officeDocument/2006/relationships/slide" Target="slides/slide4.xml"/><Relationship Id="rId17" Type="http://schemas.openxmlformats.org/officeDocument/2006/relationships/slide" Target="slides/slide3.xml"/><Relationship Id="rId16" Type="http://schemas.openxmlformats.org/officeDocument/2006/relationships/slide" Target="slides/slide2.xml"/><Relationship Id="rId15" Type="http://schemas.openxmlformats.org/officeDocument/2006/relationships/slide" Target="slides/slide1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9DCEC10-BE45-4E92-BD58-CEBA3EB5EEF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6566787-DDC9-4119-A6F9-7CFF4786087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6592D99-1C97-4A0F-9EED-4013B883381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B4695E5-847A-4D95-800F-1449B885CD4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26F94A6-67C5-4089-B361-FA95075E5DA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A7BFCE7F-1AB2-434A-AF5C-55E81AF61B2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6CD46C73-C809-41F7-98E5-59838B921405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4C11F976-FF92-4197-ADDE-B4BC529631A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B638BE38-E04A-4AD6-AE37-6BEA622D62E2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B0304FFF-F0E6-4AA7-9BED-3A0B652644B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1528C6DB-50C1-43E3-ACCB-4CF69496F16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3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1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279010"/>
            <a:ext cx="7536910" cy="1344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EGSGFQ+å®ä½"/>
                <a:cs typeface="EGSGFQ+å®ä½"/>
              </a:rPr>
              <a:t>3.1</a:t>
            </a:r>
            <a:r>
              <a:rPr sz="4800" spc="2403">
                <a:solidFill>
                  <a:srgbClr val="FFFFFF"/>
                </a:solidFill>
                <a:latin typeface="EGSGFQ+å®ä½"/>
                <a:cs typeface="EGSGFQ+å®ä½"/>
              </a:rPr>
              <a:t> </a:t>
            </a:r>
            <a:r>
              <a:rPr sz="3600">
                <a:solidFill>
                  <a:srgbClr val="FFFFFF"/>
                </a:solidFill>
                <a:latin typeface="TOVIMK+å®ä½"/>
                <a:cs typeface="TOVIMK+å®ä½"/>
              </a:rPr>
              <a:t>主题：你是谁，就遇见谁</a:t>
            </a:r>
            <a:endParaRPr sz="3600">
              <a:solidFill>
                <a:srgbClr val="FFFFFF"/>
              </a:solidFill>
              <a:latin typeface="TOVIMK+å®ä½"/>
              <a:cs typeface="TOVIMK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67169" y="4801925"/>
            <a:ext cx="981151" cy="658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405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595959"/>
                </a:solidFill>
                <a:latin typeface="TOVIMK+å®ä½"/>
                <a:cs typeface="TOVIMK+å®ä½"/>
              </a:rPr>
              <a:t>危险信号</a:t>
            </a:r>
            <a:endParaRPr sz="1400">
              <a:solidFill>
                <a:srgbClr val="595959"/>
              </a:solidFill>
              <a:latin typeface="TOVIMK+å®ä½"/>
              <a:cs typeface="TOVIMK+å®ä½"/>
            </a:endParaRPr>
          </a:p>
          <a:p>
            <a:pPr marL="0" marR="0">
              <a:lnSpc>
                <a:spcPts val="1405"/>
              </a:lnSpc>
              <a:spcBef>
                <a:spcPts val="275"/>
              </a:spcBef>
              <a:spcAft>
                <a:spcPct val="0"/>
              </a:spcAft>
            </a:pPr>
            <a:r>
              <a:rPr sz="1400">
                <a:solidFill>
                  <a:srgbClr val="595959"/>
                </a:solidFill>
                <a:latin typeface="TOVIMK+å®ä½"/>
                <a:cs typeface="TOVIMK+å®ä½"/>
              </a:rPr>
              <a:t>当做爱情</a:t>
            </a:r>
            <a:endParaRPr sz="1400">
              <a:solidFill>
                <a:srgbClr val="595959"/>
              </a:solidFill>
              <a:latin typeface="TOVIMK+å®ä½"/>
              <a:cs typeface="TOVIMK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2315" y="4875331"/>
            <a:ext cx="1336852" cy="4450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405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595959"/>
                </a:solidFill>
                <a:latin typeface="TOVIMK+å®ä½"/>
                <a:cs typeface="TOVIMK+å®ä½"/>
              </a:rPr>
              <a:t>长得好看的人</a:t>
            </a:r>
            <a:endParaRPr sz="1400">
              <a:solidFill>
                <a:srgbClr val="595959"/>
              </a:solidFill>
              <a:latin typeface="TOVIMK+å®ä½"/>
              <a:cs typeface="TOVIMK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09851" y="4899461"/>
            <a:ext cx="1158239" cy="4450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405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595959"/>
                </a:solidFill>
                <a:latin typeface="TOVIMK+å®ä½"/>
                <a:cs typeface="TOVIMK+å®ä½"/>
              </a:rPr>
              <a:t>熟悉感的人</a:t>
            </a:r>
            <a:endParaRPr sz="1400">
              <a:solidFill>
                <a:srgbClr val="595959"/>
              </a:solidFill>
              <a:latin typeface="TOVIMK+å®ä½"/>
              <a:cs typeface="TOVIMK+å®ä½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99078" y="4908605"/>
            <a:ext cx="1158239" cy="4450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405"/>
              </a:lnSpc>
              <a:spcBef>
                <a:spcPct val="0"/>
              </a:spcBef>
              <a:spcAft>
                <a:spcPct val="0"/>
              </a:spcAft>
            </a:pPr>
            <a:r>
              <a:rPr sz="1400">
                <a:solidFill>
                  <a:srgbClr val="595959"/>
                </a:solidFill>
                <a:latin typeface="TOVIMK+å®ä½"/>
                <a:cs typeface="TOVIMK+å®ä½"/>
              </a:rPr>
              <a:t>得不到的人</a:t>
            </a:r>
            <a:endParaRPr sz="1400">
              <a:solidFill>
                <a:srgbClr val="595959"/>
              </a:solidFill>
              <a:latin typeface="TOVIMK+å®ä½"/>
              <a:cs typeface="TOVIMK+å®ä½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09750" y="6059447"/>
            <a:ext cx="7365826" cy="1143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TOVIMK+å®ä½"/>
                <a:cs typeface="TOVIMK+å®ä½"/>
              </a:rPr>
              <a:t>吸引？我们会被怎样的人吸引？</a:t>
            </a:r>
            <a:endParaRPr sz="3600">
              <a:solidFill>
                <a:srgbClr val="FFFFFF"/>
              </a:solidFill>
              <a:latin typeface="TOVIMK+å®ä½"/>
              <a:cs typeface="TOVIMK+å®ä½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83811"/>
            <a:ext cx="6358782" cy="24144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TUWWRT+å¾®è½¯é�»,Bold"/>
                <a:cs typeface="TUWWRT+å¾®è½¯é�»,Bold"/>
              </a:rPr>
              <a:t>幸福的人喜欢其他幸福的人。</a:t>
            </a:r>
            <a:endParaRPr sz="2400" b="1">
              <a:solidFill>
                <a:srgbClr val="0F9CC9"/>
              </a:solidFill>
              <a:latin typeface="TUWWRT+å¾®è½¯é�»,Bold"/>
              <a:cs typeface="TUWWRT+å¾®è½¯é�»,Bold"/>
            </a:endParaRPr>
          </a:p>
          <a:p>
            <a:pPr marL="0" marR="0">
              <a:lnSpc>
                <a:spcPts val="3165"/>
              </a:lnSpc>
              <a:spcBef>
                <a:spcPts val="915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TUWWRT+å¾®è½¯é�»,Bold"/>
                <a:cs typeface="TUWWRT+å¾®è½¯é�»,Bold"/>
              </a:rPr>
              <a:t>快乐的人喜欢其他快乐的人。</a:t>
            </a:r>
            <a:endParaRPr sz="2400" b="1">
              <a:solidFill>
                <a:srgbClr val="0F9CC9"/>
              </a:solidFill>
              <a:latin typeface="TUWWRT+å¾®è½¯é�»,Bold"/>
              <a:cs typeface="TUWWRT+å¾®è½¯é�»,Bold"/>
            </a:endParaRPr>
          </a:p>
          <a:p>
            <a:pPr marL="0" marR="0">
              <a:lnSpc>
                <a:spcPts val="3165"/>
              </a:lnSpc>
              <a:spcBef>
                <a:spcPts val="86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TUWWRT+å¾®è½¯é�»,Bold"/>
                <a:cs typeface="TUWWRT+å¾®è½¯é�»,Bold"/>
              </a:rPr>
              <a:t>有安全感的人喜欢其他有安全感的人。</a:t>
            </a:r>
            <a:endParaRPr sz="2400" b="1">
              <a:solidFill>
                <a:srgbClr val="0F9CC9"/>
              </a:solidFill>
              <a:latin typeface="TUWWRT+å¾®è½¯é�»,Bold"/>
              <a:cs typeface="TUWWRT+å¾®è½¯é�»,Bold"/>
            </a:endParaRPr>
          </a:p>
          <a:p>
            <a:pPr marL="0" marR="0">
              <a:lnSpc>
                <a:spcPts val="3170"/>
              </a:lnSpc>
              <a:spcBef>
                <a:spcPts val="91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TUWWRT+å¾®è½¯é�»,Bold"/>
                <a:cs typeface="TUWWRT+å¾®è½¯é�»,Bold"/>
              </a:rPr>
              <a:t>当然，极品也常常成对出现。</a:t>
            </a:r>
            <a:endParaRPr sz="2400" b="1">
              <a:solidFill>
                <a:srgbClr val="0F9CC9"/>
              </a:solidFill>
              <a:latin typeface="TUWWRT+å¾®è½¯é�»,Bold"/>
              <a:cs typeface="TUWWRT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87290" y="4518524"/>
            <a:ext cx="3962958" cy="2256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121920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EQAQME+å®ä½"/>
                <a:cs typeface="EQAQME+å®ä½"/>
              </a:rPr>
              <a:t>你是谁</a:t>
            </a:r>
            <a:endParaRPr sz="4800">
              <a:solidFill>
                <a:srgbClr val="FFFFFF"/>
              </a:solidFill>
              <a:latin typeface="EQAQME+å®ä½"/>
              <a:cs typeface="EQAQME+å®ä½"/>
            </a:endParaRPr>
          </a:p>
          <a:p>
            <a:pPr marL="0" marR="0">
              <a:lnSpc>
                <a:spcPts val="4800"/>
              </a:lnSpc>
              <a:spcBef>
                <a:spcPts val="96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EQAQME+å®ä½"/>
                <a:cs typeface="EQAQME+å®ä½"/>
              </a:rPr>
              <a:t>就会遇见谁</a:t>
            </a:r>
            <a:endParaRPr sz="4800">
              <a:solidFill>
                <a:srgbClr val="FFFFFF"/>
              </a:solidFill>
              <a:latin typeface="EQAQME+å®ä½"/>
              <a:cs typeface="EQAQME+å®ä½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276721" y="465835"/>
            <a:ext cx="3962780" cy="22557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VFHSDH+å®ä½"/>
                <a:cs typeface="VFHSDH+å®ä½"/>
              </a:rPr>
              <a:t>1.</a:t>
            </a:r>
            <a:r>
              <a:rPr sz="4800">
                <a:solidFill>
                  <a:srgbClr val="FFFFFF"/>
                </a:solidFill>
                <a:latin typeface="ADODTP+å®ä½"/>
                <a:cs typeface="ADODTP+å®ä½"/>
              </a:rPr>
              <a:t>找到你</a:t>
            </a:r>
            <a:endParaRPr sz="4800">
              <a:solidFill>
                <a:srgbClr val="FFFFFF"/>
              </a:solidFill>
              <a:latin typeface="ADODTP+å®ä½"/>
              <a:cs typeface="ADODTP+å®ä½"/>
            </a:endParaRPr>
          </a:p>
          <a:p>
            <a:pPr marL="0" marR="0">
              <a:lnSpc>
                <a:spcPts val="4800"/>
              </a:lnSpc>
              <a:spcBef>
                <a:spcPts val="96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ADODTP+å®ä½"/>
                <a:cs typeface="ADODTP+å®ä½"/>
              </a:rPr>
              <a:t>现在的样子</a:t>
            </a:r>
            <a:endParaRPr sz="4800">
              <a:solidFill>
                <a:srgbClr val="FFFFFF"/>
              </a:solidFill>
              <a:latin typeface="ADODTP+å®ä½"/>
              <a:cs typeface="ADODTP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136" y="1543754"/>
            <a:ext cx="635355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RFGIQD+å¾®è½¯é�»,Bold"/>
                <a:cs typeface="RFGIQD+å¾®è½¯é�»,Bold"/>
              </a:rPr>
              <a:t>好消息：不管你是什么样子，都有成千</a:t>
            </a:r>
            <a:endParaRPr sz="2400" b="1">
              <a:solidFill>
                <a:srgbClr val="0F9CC9"/>
              </a:solidFill>
              <a:latin typeface="RFGIQD+å¾®è½¯é�»,Bold"/>
              <a:cs typeface="RFGIQD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3036" y="1909514"/>
            <a:ext cx="595884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RFGIQD+å¾®è½¯é�»,Bold"/>
                <a:cs typeface="RFGIQD+å¾®è½¯é�»,Bold"/>
              </a:rPr>
              <a:t>上万男人在寻找你，而且是热烈寻找。</a:t>
            </a:r>
            <a:endParaRPr sz="2400" b="1">
              <a:solidFill>
                <a:srgbClr val="0F9CC9"/>
              </a:solidFill>
              <a:latin typeface="RFGIQD+å¾®è½¯é�»,Bold"/>
              <a:cs typeface="RFGIQD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0136" y="2579751"/>
            <a:ext cx="6353525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RFGIQD+å¾®è½¯é�»,Bold"/>
                <a:cs typeface="RFGIQD+å¾®è½¯é�»,Bold"/>
              </a:rPr>
              <a:t>坏消息：如果你不接受自己，正在寻找</a:t>
            </a:r>
            <a:endParaRPr sz="2400" b="1">
              <a:solidFill>
                <a:srgbClr val="0F9CC9"/>
              </a:solidFill>
              <a:latin typeface="RFGIQD+å¾®è½¯é�»,Bold"/>
              <a:cs typeface="RFGIQD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3036" y="2946215"/>
            <a:ext cx="455713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RFGIQD+å¾®è½¯é�»,Bold"/>
                <a:cs typeface="RFGIQD+å¾®è½¯é�»,Bold"/>
              </a:rPr>
              <a:t>你的男人就不会有任何机会。</a:t>
            </a:r>
            <a:endParaRPr sz="2400" b="1">
              <a:solidFill>
                <a:srgbClr val="0F9CC9"/>
              </a:solidFill>
              <a:latin typeface="RFGIQD+å¾®è½¯é�»,Bold"/>
              <a:cs typeface="RFGIQD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9968" y="5477846"/>
            <a:ext cx="5258472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ADODTP+å®ä½"/>
                <a:cs typeface="ADODTP+å®ä½"/>
              </a:rPr>
              <a:t>我就是喜欢你这个样子</a:t>
            </a:r>
            <a:endParaRPr sz="3600">
              <a:solidFill>
                <a:srgbClr val="FFFFFF"/>
              </a:solidFill>
              <a:latin typeface="ADODTP+å®ä½"/>
              <a:cs typeface="ADODTP+å®ä½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35501" y="6140643"/>
            <a:ext cx="1943100" cy="571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sz="1800">
                <a:solidFill>
                  <a:srgbClr val="FFFFFF"/>
                </a:solidFill>
                <a:latin typeface="ADODTP+å®ä½"/>
                <a:cs typeface="ADODTP+å®ä½"/>
              </a:rPr>
              <a:t>——比利 · 乔</a:t>
            </a:r>
            <a:endParaRPr sz="1800">
              <a:solidFill>
                <a:srgbClr val="FFFFFF"/>
              </a:solidFill>
              <a:latin typeface="ADODTP+å®ä½"/>
              <a:cs typeface="ADODTP+å®ä½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1694307"/>
            <a:ext cx="6003677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KSGNGQ+å¾®è½¯é�»,Bold"/>
                <a:cs typeface="KSGNGQ+å¾®è½¯é�»,Bold"/>
              </a:rPr>
              <a:t>你的伴侣便是你在这个世界的映射。</a:t>
            </a:r>
            <a:endParaRPr sz="2400" b="1">
              <a:solidFill>
                <a:srgbClr val="FFFFFF"/>
              </a:solidFill>
              <a:latin typeface="KSGNGQ+å¾®è½¯é�»,Bold"/>
              <a:cs typeface="KSGNGQ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213171"/>
            <a:ext cx="810615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KSGNGQ+å¾®è½¯é�»,Bold"/>
                <a:cs typeface="KSGNGQ+å¾®è½¯é�»,Bold"/>
              </a:rPr>
              <a:t>爱情不用寻找，在你状态最好的时候，遇到的那一</a:t>
            </a:r>
            <a:endParaRPr sz="2400" b="1">
              <a:solidFill>
                <a:srgbClr val="FFFFFF"/>
              </a:solidFill>
              <a:latin typeface="KSGNGQ+å¾®è½¯é�»,Bold"/>
              <a:cs typeface="KSGNGQ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2868" y="2578931"/>
            <a:ext cx="350593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KSGNGQ+å¾®è½¯é�»,Bold"/>
                <a:cs typeface="KSGNGQ+å¾®è½¯é�»,Bold"/>
              </a:rPr>
              <a:t>个便是你的真命天子。</a:t>
            </a:r>
            <a:endParaRPr sz="2400" b="1">
              <a:solidFill>
                <a:srgbClr val="FFFFFF"/>
              </a:solidFill>
              <a:latin typeface="KSGNGQ+å¾®è½¯é�»,Bold"/>
              <a:cs typeface="KSGNGQ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04489" y="5153067"/>
            <a:ext cx="4572000" cy="22560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PQIHNS+å®ä½"/>
                <a:cs typeface="PQIHNS+å®ä½"/>
              </a:rPr>
              <a:t>2.</a:t>
            </a:r>
            <a:r>
              <a:rPr sz="4800">
                <a:solidFill>
                  <a:srgbClr val="FFFFFF"/>
                </a:solidFill>
                <a:latin typeface="INNISE+å®ä½"/>
                <a:cs typeface="INNISE+å®ä½"/>
              </a:rPr>
              <a:t>成为你</a:t>
            </a:r>
            <a:endParaRPr sz="4800">
              <a:solidFill>
                <a:srgbClr val="FFFFFF"/>
              </a:solidFill>
              <a:latin typeface="INNISE+å®ä½"/>
              <a:cs typeface="INNISE+å®ä½"/>
            </a:endParaRPr>
          </a:p>
          <a:p>
            <a:pPr marL="0" marR="0">
              <a:lnSpc>
                <a:spcPts val="4800"/>
              </a:lnSpc>
              <a:spcBef>
                <a:spcPts val="96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INNISE+å®ä½"/>
                <a:cs typeface="INNISE+å®ä½"/>
              </a:rPr>
              <a:t>更喜欢的样子</a:t>
            </a:r>
            <a:endParaRPr sz="4800">
              <a:solidFill>
                <a:srgbClr val="FFFFFF"/>
              </a:solidFill>
              <a:latin typeface="INNISE+å®ä½"/>
              <a:cs typeface="INNISE+å®ä½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28802"/>
            <a:ext cx="3261690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MOLQPJ+å®ä½"/>
                <a:cs typeface="MOLQPJ+å®ä½"/>
              </a:rPr>
              <a:t>3.1</a:t>
            </a:r>
            <a:r>
              <a:rPr sz="4800" spc="2403">
                <a:solidFill>
                  <a:srgbClr val="FFFFFF"/>
                </a:solidFill>
                <a:latin typeface="MOLQPJ+å®ä½"/>
                <a:cs typeface="MOLQPJ+å®ä½"/>
              </a:rPr>
              <a:t> </a:t>
            </a:r>
            <a:r>
              <a:rPr sz="3600">
                <a:solidFill>
                  <a:srgbClr val="FFFFFF"/>
                </a:solidFill>
                <a:latin typeface="OHTVWE+å®ä½"/>
                <a:cs typeface="OHTVWE+å®ä½"/>
              </a:rPr>
              <a:t>内容</a:t>
            </a:r>
            <a:endParaRPr sz="3600">
              <a:solidFill>
                <a:srgbClr val="FFFFFF"/>
              </a:solidFill>
              <a:latin typeface="OHTVWE+å®ä½"/>
              <a:cs typeface="OHTVWE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617539"/>
            <a:ext cx="2744724" cy="14081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LJOQUN+å¾®è½¯é�»,Bold"/>
                <a:cs typeface="LJOQUN+å¾®è½¯é�»,Bold"/>
              </a:rPr>
              <a:t>1.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FHQSUG+å¾®è½¯é�»,Bold"/>
                <a:cs typeface="FHQSUG+å¾®è½¯é�»,Bold"/>
              </a:rPr>
              <a:t>我们会吸引谁</a:t>
            </a:r>
            <a:endParaRPr sz="2400" b="1">
              <a:solidFill>
                <a:srgbClr val="FFFFFF"/>
              </a:solidFill>
              <a:latin typeface="FHQSUG+å¾®è½¯é�»,Bold"/>
              <a:cs typeface="FHQSUG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LJOQUN+å¾®è½¯é�»,Bold"/>
                <a:cs typeface="LJOQUN+å¾®è½¯é�»,Bold"/>
              </a:rPr>
              <a:t>2.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FHQSUG+å¾®è½¯é�»,Bold"/>
                <a:cs typeface="FHQSUG+å¾®è½¯é�»,Bold"/>
              </a:rPr>
              <a:t>谁会吸引我们</a:t>
            </a:r>
            <a:endParaRPr sz="2400" b="1">
              <a:solidFill>
                <a:srgbClr val="FFFFFF"/>
              </a:solidFill>
              <a:latin typeface="FHQSUG+å¾®è½¯é�»,Bold"/>
              <a:cs typeface="FHQSUG+å¾®è½¯é�»,Bold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28802"/>
            <a:ext cx="3261690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MWSLNU+å®ä½"/>
                <a:cs typeface="MWSLNU+å®ä½"/>
              </a:rPr>
              <a:t>3.1</a:t>
            </a:r>
            <a:r>
              <a:rPr sz="4800" spc="2403">
                <a:solidFill>
                  <a:srgbClr val="FFFFFF"/>
                </a:solidFill>
                <a:latin typeface="MWSLNU+å®ä½"/>
                <a:cs typeface="MWSLNU+å®ä½"/>
              </a:rPr>
              <a:t> </a:t>
            </a:r>
            <a:r>
              <a:rPr sz="3600">
                <a:solidFill>
                  <a:srgbClr val="FFFFFF"/>
                </a:solidFill>
                <a:latin typeface="LHBJTS+å®ä½"/>
                <a:cs typeface="LHBJTS+å®ä½"/>
              </a:rPr>
              <a:t>目的</a:t>
            </a:r>
            <a:endParaRPr sz="3600">
              <a:solidFill>
                <a:srgbClr val="FFFFFF"/>
              </a:solidFill>
              <a:latin typeface="LHBJTS+å®ä½"/>
              <a:cs typeface="LHBJTS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661227"/>
            <a:ext cx="3049828" cy="14081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TJMEJ+å¾®è½¯é�»,Bold"/>
                <a:cs typeface="CTJMEJ+å¾®è½¯é�»,Bold"/>
              </a:rPr>
              <a:t>1.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MQPBST+å¾®è½¯é�»,Bold"/>
                <a:cs typeface="MQPBST+å¾®è½¯é�»,Bold"/>
              </a:rPr>
              <a:t>吸引的影响因素</a:t>
            </a:r>
            <a:endParaRPr sz="2400" b="1">
              <a:solidFill>
                <a:srgbClr val="FFFFFF"/>
              </a:solidFill>
              <a:latin typeface="MQPBST+å¾®è½¯é�»,Bold"/>
              <a:cs typeface="MQPBST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TJMEJ+å¾®è½¯é�»,Bold"/>
                <a:cs typeface="CTJMEJ+å¾®è½¯é�»,Bold"/>
              </a:rPr>
              <a:t>2.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MQPBST+å¾®è½¯é�»,Bold"/>
                <a:cs typeface="MQPBST+å¾®è½¯é�»,Bold"/>
              </a:rPr>
              <a:t>择偶的本质</a:t>
            </a:r>
            <a:endParaRPr sz="2400" b="1">
              <a:solidFill>
                <a:srgbClr val="FFFFFF"/>
              </a:solidFill>
              <a:latin typeface="MQPBST+å¾®è½¯é�»,Bold"/>
              <a:cs typeface="MQPBST+å¾®è½¯é�»,Bold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536448" y="5046091"/>
            <a:ext cx="51816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8931F"/>
                </a:solidFill>
                <a:latin typeface="ABUCJV+å®ä½"/>
                <a:cs typeface="ABUCJV+å®ä½"/>
              </a:rPr>
              <a:t>什么产生吸引？</a:t>
            </a:r>
            <a:endParaRPr sz="4800">
              <a:solidFill>
                <a:srgbClr val="F8931F"/>
              </a:solidFill>
              <a:latin typeface="ABUCJV+å®ä½"/>
              <a:cs typeface="ABUCJV+å®ä½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276721" y="337367"/>
            <a:ext cx="5552399" cy="18944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BBMWNG+å®ä½"/>
                <a:cs typeface="BBMWNG+å®ä½"/>
              </a:rPr>
              <a:t>1 </a:t>
            </a:r>
            <a:r>
              <a:rPr sz="4800">
                <a:solidFill>
                  <a:srgbClr val="FFFFFF"/>
                </a:solidFill>
                <a:latin typeface="NSQHIK+å®ä½"/>
                <a:cs typeface="NSQHIK+å®ä½"/>
              </a:rPr>
              <a:t>外貌产生吸引</a:t>
            </a:r>
            <a:endParaRPr sz="4800">
              <a:solidFill>
                <a:srgbClr val="FFFFFF"/>
              </a:solidFill>
              <a:latin typeface="NSQHIK+å®ä½"/>
              <a:cs typeface="NSQHIK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136" y="2239509"/>
            <a:ext cx="5793637" cy="22560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NSQHIK+å®ä½"/>
                <a:cs typeface="NSQHIK+å®ä½"/>
              </a:rPr>
              <a:t>什么样的女性身材</a:t>
            </a:r>
            <a:endParaRPr sz="4800">
              <a:solidFill>
                <a:srgbClr val="FFFFFF"/>
              </a:solidFill>
              <a:latin typeface="NSQHIK+å®ä½"/>
              <a:cs typeface="NSQHIK+å®ä½"/>
            </a:endParaRPr>
          </a:p>
          <a:p>
            <a:pPr marL="0" marR="0">
              <a:lnSpc>
                <a:spcPts val="4800"/>
              </a:lnSpc>
              <a:spcBef>
                <a:spcPts val="96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NSQHIK+å®ä½"/>
                <a:cs typeface="NSQHIK+å®ä½"/>
              </a:rPr>
              <a:t>最具有吸引力？</a:t>
            </a:r>
            <a:endParaRPr sz="4800">
              <a:solidFill>
                <a:srgbClr val="FFFFFF"/>
              </a:solidFill>
              <a:latin typeface="NSQHIK+å®ä½"/>
              <a:cs typeface="NSQHIK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35858" y="3706276"/>
            <a:ext cx="3490848" cy="23606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TDNPC+å¾®è½¯é�»,Bold"/>
                <a:cs typeface="BTDNPC+å¾®è½¯é�»,Bold"/>
              </a:rPr>
              <a:t>身材圆润型（</a:t>
            </a:r>
            <a:r>
              <a:rPr sz="3600" b="1">
                <a:solidFill>
                  <a:srgbClr val="FFFFFF"/>
                </a:solidFill>
                <a:latin typeface="PKRVLR+å¾®è½¯é�»,Bold"/>
                <a:cs typeface="PKRVLR+å¾®è½¯é�»,Bold"/>
              </a:rPr>
              <a:t>45</a:t>
            </a:r>
            <a:r>
              <a:rPr sz="2400" b="1">
                <a:solidFill>
                  <a:srgbClr val="FFFFFF"/>
                </a:solidFill>
                <a:latin typeface="PKRVLR+å¾®è½¯é�»,Bold"/>
                <a:cs typeface="PKRVLR+å¾®è½¯é�»,Bold"/>
              </a:rPr>
              <a:t>%</a:t>
            </a:r>
            <a:r>
              <a:rPr sz="2400" b="1">
                <a:solidFill>
                  <a:srgbClr val="FFFFFF"/>
                </a:solidFill>
                <a:latin typeface="BTDNPC+å¾®è½¯é�»,Bold"/>
                <a:cs typeface="BTDNPC+å¾®è½¯é�»,Bold"/>
              </a:rPr>
              <a:t>）</a:t>
            </a:r>
            <a:endParaRPr sz="2400" b="1">
              <a:solidFill>
                <a:srgbClr val="FFFFFF"/>
              </a:solidFill>
              <a:latin typeface="BTDNPC+å¾®è½¯é�»,Bold"/>
              <a:cs typeface="BTDNPC+å¾®è½¯é�»,Bold"/>
            </a:endParaRPr>
          </a:p>
          <a:p>
            <a:pPr marL="609600" marR="0">
              <a:lnSpc>
                <a:spcPts val="4750"/>
              </a:lnSpc>
              <a:spcBef>
                <a:spcPts val="12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TDNPC+å¾®è½¯é�»,Bold"/>
                <a:cs typeface="BTDNPC+å¾®è½¯é�»,Bold"/>
              </a:rPr>
              <a:t>运动型（</a:t>
            </a:r>
            <a:r>
              <a:rPr sz="3600" b="1">
                <a:solidFill>
                  <a:srgbClr val="FFFFFF"/>
                </a:solidFill>
                <a:latin typeface="PKRVLR+å¾®è½¯é�»,Bold"/>
                <a:cs typeface="PKRVLR+å¾®è½¯é�»,Bold"/>
              </a:rPr>
              <a:t>35</a:t>
            </a:r>
            <a:r>
              <a:rPr sz="2400" b="1">
                <a:solidFill>
                  <a:srgbClr val="FFFFFF"/>
                </a:solidFill>
                <a:latin typeface="PKRVLR+å¾®è½¯é�»,Bold"/>
                <a:cs typeface="PKRVLR+å¾®è½¯é�»,Bold"/>
              </a:rPr>
              <a:t>%</a:t>
            </a:r>
            <a:r>
              <a:rPr sz="2400" b="1">
                <a:solidFill>
                  <a:srgbClr val="FFFFFF"/>
                </a:solidFill>
                <a:latin typeface="BTDNPC+å¾®è½¯é�»,Bold"/>
                <a:cs typeface="BTDNPC+å¾®è½¯é�»,Bold"/>
              </a:rPr>
              <a:t>）</a:t>
            </a:r>
            <a:endParaRPr sz="2400" b="1">
              <a:solidFill>
                <a:srgbClr val="FFFFFF"/>
              </a:solidFill>
              <a:latin typeface="BTDNPC+å¾®è½¯é�»,Bold"/>
              <a:cs typeface="BTDNPC+å¾®è½¯é�»,Bold"/>
            </a:endParaRPr>
          </a:p>
          <a:p>
            <a:pPr marL="0" marR="0">
              <a:lnSpc>
                <a:spcPts val="4755"/>
              </a:lnSpc>
              <a:spcBef>
                <a:spcPts val="11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TDNPC+å¾®è½¯é�»,Bold"/>
                <a:cs typeface="BTDNPC+å¾®è½¯é�»,Bold"/>
              </a:rPr>
              <a:t>非常纤细型（</a:t>
            </a:r>
            <a:r>
              <a:rPr sz="3600" b="1">
                <a:solidFill>
                  <a:srgbClr val="FFFFFF"/>
                </a:solidFill>
                <a:latin typeface="PKRVLR+å¾®è½¯é�»,Bold"/>
                <a:cs typeface="PKRVLR+å¾®è½¯é�»,Bold"/>
              </a:rPr>
              <a:t>24</a:t>
            </a:r>
            <a:r>
              <a:rPr sz="2400" b="1">
                <a:solidFill>
                  <a:srgbClr val="FFFFFF"/>
                </a:solidFill>
                <a:latin typeface="PKRVLR+å¾®è½¯é�»,Bold"/>
                <a:cs typeface="PKRVLR+å¾®è½¯é�»,Bold"/>
              </a:rPr>
              <a:t>%</a:t>
            </a:r>
            <a:r>
              <a:rPr sz="2400" b="1">
                <a:solidFill>
                  <a:srgbClr val="FFFFFF"/>
                </a:solidFill>
                <a:latin typeface="BTDNPC+å¾®è½¯é�»,Bold"/>
                <a:cs typeface="BTDNPC+å¾®è½¯é�»,Bold"/>
              </a:rPr>
              <a:t>）</a:t>
            </a:r>
            <a:endParaRPr sz="2400" b="1">
              <a:solidFill>
                <a:srgbClr val="FFFFFF"/>
              </a:solidFill>
              <a:latin typeface="BTDNPC+å¾®è½¯é�»,Bold"/>
              <a:cs typeface="BTDNPC+å¾®è½¯é�»,Bold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276721" y="337367"/>
            <a:ext cx="5552399" cy="18944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EUFROC+å®ä½"/>
                <a:cs typeface="EUFROC+å®ä½"/>
              </a:rPr>
              <a:t>1 </a:t>
            </a:r>
            <a:r>
              <a:rPr sz="4800">
                <a:solidFill>
                  <a:srgbClr val="FFFFFF"/>
                </a:solidFill>
                <a:latin typeface="KGHDCV+å®ä½"/>
                <a:cs typeface="KGHDCV+å®ä½"/>
              </a:rPr>
              <a:t>外貌产生吸引</a:t>
            </a:r>
            <a:endParaRPr sz="4800">
              <a:solidFill>
                <a:srgbClr val="FFFFFF"/>
              </a:solidFill>
              <a:latin typeface="KGHDCV+å®ä½"/>
              <a:cs typeface="KGHDCV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102349"/>
            <a:ext cx="4573828" cy="2256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KGHDCV+å®ä½"/>
                <a:cs typeface="KGHDCV+å®ä½"/>
              </a:rPr>
              <a:t>什么样的男人</a:t>
            </a:r>
            <a:endParaRPr sz="4800">
              <a:solidFill>
                <a:srgbClr val="FFFFFF"/>
              </a:solidFill>
              <a:latin typeface="KGHDCV+å®ä½"/>
              <a:cs typeface="KGHDCV+å®ä½"/>
            </a:endParaRPr>
          </a:p>
          <a:p>
            <a:pPr marL="0" marR="0">
              <a:lnSpc>
                <a:spcPts val="4800"/>
              </a:lnSpc>
              <a:spcBef>
                <a:spcPts val="96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KGHDCV+å®ä½"/>
                <a:cs typeface="KGHDCV+å®ä½"/>
              </a:rPr>
              <a:t>最有吸引力？</a:t>
            </a:r>
            <a:endParaRPr sz="4800">
              <a:solidFill>
                <a:srgbClr val="FFFFFF"/>
              </a:solidFill>
              <a:latin typeface="KGHDCV+å®ä½"/>
              <a:cs typeface="KGHDCV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3582866"/>
            <a:ext cx="2743530" cy="17437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SJFSAO+å¾®è½¯é�»,Bold"/>
                <a:cs typeface="SJFSAO+å¾®è½¯é�»,Bold"/>
              </a:rPr>
              <a:t>1.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UEAIIH+å¾®è½¯é�»,Bold"/>
                <a:cs typeface="UEAIIH+å¾®è½¯é�»,Bold"/>
              </a:rPr>
              <a:t>眼睛</a:t>
            </a:r>
            <a:endParaRPr sz="2400" b="1">
              <a:solidFill>
                <a:srgbClr val="FFFFFF"/>
              </a:solidFill>
              <a:latin typeface="UEAIIH+å¾®è½¯é�»,Bold"/>
              <a:cs typeface="UEAIIH+å¾®è½¯é�»,Bold"/>
            </a:endParaRPr>
          </a:p>
          <a:p>
            <a:pPr marL="0" marR="0">
              <a:lnSpc>
                <a:spcPts val="3165"/>
              </a:lnSpc>
              <a:spcBef>
                <a:spcPts val="31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SJFSAO+å¾®è½¯é�»,Bold"/>
                <a:cs typeface="SJFSAO+å¾®è½¯é�»,Bold"/>
              </a:rPr>
              <a:t>2.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UEAIIH+å¾®è½¯é�»,Bold"/>
                <a:cs typeface="UEAIIH+å¾®è½¯é�»,Bold"/>
              </a:rPr>
              <a:t>笑容（面容）</a:t>
            </a:r>
            <a:endParaRPr sz="2400" b="1">
              <a:solidFill>
                <a:srgbClr val="FFFFFF"/>
              </a:solidFill>
              <a:latin typeface="UEAIIH+å¾®è½¯é�»,Bold"/>
              <a:cs typeface="UEAIIH+å¾®è½¯é�»,Bold"/>
            </a:endParaRPr>
          </a:p>
          <a:p>
            <a:pPr marL="0" marR="0">
              <a:lnSpc>
                <a:spcPts val="3165"/>
              </a:lnSpc>
              <a:spcBef>
                <a:spcPts val="26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SJFSAO+å¾®è½¯é�»,Bold"/>
                <a:cs typeface="SJFSAO+å¾®è½¯é�»,Bold"/>
              </a:rPr>
              <a:t>3.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UEAIIH+å¾®è½¯é�»,Bold"/>
                <a:cs typeface="UEAIIH+å¾®è½¯é�»,Bold"/>
              </a:rPr>
              <a:t>臀部</a:t>
            </a:r>
            <a:endParaRPr sz="2400" b="1">
              <a:solidFill>
                <a:srgbClr val="FFFFFF"/>
              </a:solidFill>
              <a:latin typeface="UEAIIH+å¾®è½¯é�»,Bold"/>
              <a:cs typeface="UEAIIH+å¾®è½¯é�»,Bold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276721" y="337367"/>
            <a:ext cx="6155282" cy="1886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MVDBVV+å®ä½"/>
                <a:cs typeface="MVDBVV+å®ä½"/>
              </a:rPr>
              <a:t>2 </a:t>
            </a:r>
            <a:r>
              <a:rPr sz="4800">
                <a:solidFill>
                  <a:srgbClr val="FFFFFF"/>
                </a:solidFill>
                <a:latin typeface="STQPSQ+å®ä½"/>
                <a:cs typeface="STQPSQ+å®ä½"/>
              </a:rPr>
              <a:t>距离近产生吸引</a:t>
            </a:r>
            <a:endParaRPr sz="4800">
              <a:solidFill>
                <a:srgbClr val="FFFFFF"/>
              </a:solidFill>
              <a:latin typeface="STQPSQ+å®ä½"/>
              <a:cs typeface="STQPSQ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0242" y="509906"/>
            <a:ext cx="2933979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QNLSHI+å¾®è½¯é�»,Bold"/>
                <a:cs typeface="QNLSHI+å¾®è½¯é�»,Bold"/>
              </a:rPr>
              <a:t>近水楼台先得月</a:t>
            </a:r>
            <a:endParaRPr sz="2400" b="1">
              <a:solidFill>
                <a:srgbClr val="0F9CC9"/>
              </a:solidFill>
              <a:latin typeface="QNLSHI+å¾®è½¯é�»,Bold"/>
              <a:cs typeface="QNLSHI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0242" y="1028642"/>
            <a:ext cx="4261943" cy="18961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QNLSHI+å¾®è½¯é�»,Bold"/>
                <a:cs typeface="QNLSHI+å¾®è½¯é�»,Bold"/>
              </a:rPr>
              <a:t>只有接近，才能喜欢</a:t>
            </a:r>
            <a:endParaRPr sz="2400" b="1">
              <a:solidFill>
                <a:srgbClr val="0F9CC9"/>
              </a:solidFill>
              <a:latin typeface="QNLSHI+å¾®è½¯é�»,Bold"/>
              <a:cs typeface="QNLSHI+å¾®è½¯é�»,Bold"/>
            </a:endParaRPr>
          </a:p>
          <a:p>
            <a:pPr marL="0" marR="0">
              <a:lnSpc>
                <a:spcPts val="3165"/>
              </a:lnSpc>
              <a:spcBef>
                <a:spcPts val="86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QNLSHI+å¾®è½¯é�»,Bold"/>
                <a:cs typeface="QNLSHI+å¾®è½¯é�»,Bold"/>
              </a:rPr>
              <a:t>物理空间近</a:t>
            </a:r>
            <a:r>
              <a:rPr sz="2400" b="1" spc="108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JILFMC+å¾®è½¯é�»,Bold"/>
                <a:cs typeface="JILFMC+å¾®è½¯é�»,Bold"/>
              </a:rPr>
              <a:t>-</a:t>
            </a:r>
            <a:r>
              <a:rPr sz="2400" b="1" spc="115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QNLSHI+å¾®è½¯é�»,Bold"/>
                <a:cs typeface="QNLSHI+å¾®è½¯é�»,Bold"/>
              </a:rPr>
              <a:t>心理空间近</a:t>
            </a:r>
            <a:endParaRPr sz="2400" b="1">
              <a:solidFill>
                <a:srgbClr val="0F9CC9"/>
              </a:solidFill>
              <a:latin typeface="QNLSHI+å¾®è½¯é�»,Bold"/>
              <a:cs typeface="QNLSHI+å¾®è½¯é�»,Bold"/>
            </a:endParaRPr>
          </a:p>
          <a:p>
            <a:pPr marL="0" marR="0">
              <a:lnSpc>
                <a:spcPts val="3165"/>
              </a:lnSpc>
              <a:spcBef>
                <a:spcPts val="915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QNLSHI+å¾®è½¯é�»,Bold"/>
                <a:cs typeface="QNLSHI+å¾®è½¯é�»,Bold"/>
              </a:rPr>
              <a:t>倒</a:t>
            </a:r>
            <a:r>
              <a:rPr sz="2400" b="1">
                <a:solidFill>
                  <a:srgbClr val="0F9CC9"/>
                </a:solidFill>
                <a:latin typeface="JILFMC+å¾®è½¯é�»,Bold"/>
                <a:cs typeface="JILFMC+å¾®è½¯é�»,Bold"/>
              </a:rPr>
              <a:t>U</a:t>
            </a:r>
            <a:r>
              <a:rPr sz="2400" b="1">
                <a:solidFill>
                  <a:srgbClr val="0F9CC9"/>
                </a:solidFill>
                <a:latin typeface="QNLSHI+å¾®è½¯é�»,Bold"/>
                <a:cs typeface="QNLSHI+å¾®è½¯é�»,Bold"/>
              </a:rPr>
              <a:t>型曲线</a:t>
            </a:r>
            <a:endParaRPr sz="2400" b="1">
              <a:solidFill>
                <a:srgbClr val="0F9CC9"/>
              </a:solidFill>
              <a:latin typeface="QNLSHI+å¾®è½¯é�»,Bold"/>
              <a:cs typeface="QNLSHI+å¾®è½¯é�»,Bold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4422394" y="362767"/>
            <a:ext cx="5552272" cy="18944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UUPPAF+å®ä½"/>
                <a:cs typeface="UUPPAF+å®ä½"/>
              </a:rPr>
              <a:t>3 </a:t>
            </a:r>
            <a:r>
              <a:rPr sz="4800">
                <a:solidFill>
                  <a:srgbClr val="FFFFFF"/>
                </a:solidFill>
                <a:latin typeface="VJMWCL+å®ä½"/>
                <a:cs typeface="VJMWCL+å®ä½"/>
              </a:rPr>
              <a:t>性格产生吸引</a:t>
            </a:r>
            <a:endParaRPr sz="4800">
              <a:solidFill>
                <a:srgbClr val="FFFFFF"/>
              </a:solidFill>
              <a:latin typeface="VJMWCL+å®ä½"/>
              <a:cs typeface="VJMWCL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4533" y="724223"/>
            <a:ext cx="3508705" cy="19570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CUFDTH+å¾®è½¯é�»,Bold"/>
                <a:cs typeface="CUFDTH+å¾®è½¯é�»,Bold"/>
              </a:rPr>
              <a:t>研究证明，同时具备两</a:t>
            </a:r>
            <a:endParaRPr sz="2400" b="1">
              <a:solidFill>
                <a:srgbClr val="D3145A"/>
              </a:solidFill>
              <a:latin typeface="CUFDTH+å¾®è½¯é�»,Bold"/>
              <a:cs typeface="CUFDTH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CUFDTH+å¾®è½¯é�»,Bold"/>
                <a:cs typeface="CUFDTH+å¾®è½¯é�»,Bold"/>
              </a:rPr>
              <a:t>性特质的人，会比传统</a:t>
            </a:r>
            <a:endParaRPr sz="2400" b="1">
              <a:solidFill>
                <a:srgbClr val="D3145A"/>
              </a:solidFill>
              <a:latin typeface="CUFDTH+å¾®è½¯é�»,Bold"/>
              <a:cs typeface="CUFDTH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CUFDTH+å¾®è½¯é�»,Bold"/>
                <a:cs typeface="CUFDTH+å¾®è½¯é�»,Bold"/>
              </a:rPr>
              <a:t>的、单一化的性格特质</a:t>
            </a:r>
            <a:endParaRPr sz="2400" b="1">
              <a:solidFill>
                <a:srgbClr val="D3145A"/>
              </a:solidFill>
              <a:latin typeface="CUFDTH+å¾®è½¯é�»,Bold"/>
              <a:cs typeface="CUFDTH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CUFDTH+å¾®è½¯é�»,Bold"/>
                <a:cs typeface="CUFDTH+å¾®è½¯é�»,Bold"/>
              </a:rPr>
              <a:t>更具有吸引力。</a:t>
            </a:r>
            <a:endParaRPr sz="2400" b="1">
              <a:solidFill>
                <a:srgbClr val="D3145A"/>
              </a:solidFill>
              <a:latin typeface="CUFDTH+å¾®è½¯é�»,Bold"/>
              <a:cs typeface="CUFDTH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24426" y="1650142"/>
            <a:ext cx="3565397" cy="21654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8931F"/>
                </a:solidFill>
                <a:latin typeface="VJMWCL+å®ä½"/>
                <a:cs typeface="VJMWCL+å®ä½"/>
              </a:rPr>
              <a:t>两性特质：</a:t>
            </a:r>
            <a:endParaRPr sz="3600">
              <a:solidFill>
                <a:srgbClr val="F8931F"/>
              </a:solidFill>
              <a:latin typeface="VJMWCL+å®ä½"/>
              <a:cs typeface="VJMWCL+å®ä½"/>
            </a:endParaRPr>
          </a:p>
          <a:p>
            <a:pPr marL="0" marR="0">
              <a:lnSpc>
                <a:spcPts val="3170"/>
              </a:lnSpc>
              <a:spcBef>
                <a:spcPts val="345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CUFDTH+å¾®è½¯é�»,Bold"/>
                <a:cs typeface="CUFDTH+å¾®è½¯é�»,Bold"/>
              </a:rPr>
              <a:t>令人愉快，可信赖，体</a:t>
            </a:r>
            <a:endParaRPr sz="2400" b="1">
              <a:solidFill>
                <a:srgbClr val="0F9CC9"/>
              </a:solidFill>
              <a:latin typeface="CUFDTH+å¾®è½¯é�»,Bold"/>
              <a:cs typeface="CUFDTH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CUFDTH+å¾®è½¯é�»,Bold"/>
                <a:cs typeface="CUFDTH+å¾®è½¯é�»,Bold"/>
              </a:rPr>
              <a:t>贴，诚实正直，善良，</a:t>
            </a:r>
            <a:endParaRPr sz="2400" b="1">
              <a:solidFill>
                <a:srgbClr val="0F9CC9"/>
              </a:solidFill>
              <a:latin typeface="CUFDTH+å¾®è½¯é�»,Bold"/>
              <a:cs typeface="CUFDTH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CUFDTH+å¾®è½¯é�»,Bold"/>
                <a:cs typeface="CUFDTH+å¾®è½¯é�»,Bold"/>
              </a:rPr>
              <a:t>有幽默感的。</a:t>
            </a:r>
            <a:endParaRPr sz="2400" b="1">
              <a:solidFill>
                <a:srgbClr val="0F9CC9"/>
              </a:solidFill>
              <a:latin typeface="CUFDTH+å¾®è½¯é�»,Bold"/>
              <a:cs typeface="CUFDTH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24426" y="3677697"/>
            <a:ext cx="3581400" cy="18184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8931F"/>
                </a:solidFill>
                <a:latin typeface="VJMWCL+å®ä½"/>
                <a:cs typeface="VJMWCL+å®ä½"/>
              </a:rPr>
              <a:t>男性特质：</a:t>
            </a:r>
            <a:endParaRPr sz="3600">
              <a:solidFill>
                <a:srgbClr val="F8931F"/>
              </a:solidFill>
              <a:latin typeface="VJMWCL+å®ä½"/>
              <a:cs typeface="VJMWCL+å®ä½"/>
            </a:endParaRPr>
          </a:p>
          <a:p>
            <a:pPr marL="0" marR="0">
              <a:lnSpc>
                <a:spcPts val="3165"/>
              </a:lnSpc>
              <a:spcBef>
                <a:spcPts val="35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CUFDTH+å¾®è½¯é�»,Bold"/>
                <a:cs typeface="CUFDTH+å¾®è½¯é�»,Bold"/>
              </a:rPr>
              <a:t>勇敢，豪气，大度，仗</a:t>
            </a:r>
            <a:endParaRPr sz="2400" b="1">
              <a:solidFill>
                <a:srgbClr val="0F9CC9"/>
              </a:solidFill>
              <a:latin typeface="CUFDTH+å¾®è½¯é�»,Bold"/>
              <a:cs typeface="CUFDTH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CUFDTH+å¾®è½¯é�»,Bold"/>
                <a:cs typeface="CUFDTH+å¾®è½¯é�»,Bold"/>
              </a:rPr>
              <a:t>义，宽容。</a:t>
            </a:r>
            <a:endParaRPr sz="2400" b="1">
              <a:solidFill>
                <a:srgbClr val="0F9CC9"/>
              </a:solidFill>
              <a:latin typeface="CUFDTH+å¾®è½¯é�»,Bold"/>
              <a:cs typeface="CUFDTH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24426" y="5339162"/>
            <a:ext cx="3889552" cy="1818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8931F"/>
                </a:solidFill>
                <a:latin typeface="VJMWCL+å®ä½"/>
                <a:cs typeface="VJMWCL+å®ä½"/>
              </a:rPr>
              <a:t>女性特质：</a:t>
            </a:r>
            <a:endParaRPr sz="3600">
              <a:solidFill>
                <a:srgbClr val="F8931F"/>
              </a:solidFill>
              <a:latin typeface="VJMWCL+å®ä½"/>
              <a:cs typeface="VJMWCL+å®ä½"/>
            </a:endParaRPr>
          </a:p>
          <a:p>
            <a:pPr marL="0" marR="0">
              <a:lnSpc>
                <a:spcPts val="3170"/>
              </a:lnSpc>
              <a:spcBef>
                <a:spcPts val="345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CUFDTH+å¾®è½¯é�»,Bold"/>
                <a:cs typeface="CUFDTH+å¾®è½¯é�»,Bold"/>
              </a:rPr>
              <a:t>温柔，体贴，会关心人，</a:t>
            </a:r>
            <a:endParaRPr sz="2400" b="1">
              <a:solidFill>
                <a:srgbClr val="0F9CC9"/>
              </a:solidFill>
              <a:latin typeface="CUFDTH+å¾®è½¯é�»,Bold"/>
              <a:cs typeface="CUFDTH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CUFDTH+å¾®è½¯é�»,Bold"/>
                <a:cs typeface="CUFDTH+å¾®è½¯é�»,Bold"/>
              </a:rPr>
              <a:t>细致，善解人意的。</a:t>
            </a:r>
            <a:endParaRPr sz="2400" b="1">
              <a:solidFill>
                <a:srgbClr val="0F9CC9"/>
              </a:solidFill>
              <a:latin typeface="CUFDTH+å¾®è½¯é�»,Bold"/>
              <a:cs typeface="CUFDTH+å¾®è½¯é�»,Bold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4020565" y="337367"/>
            <a:ext cx="5552018" cy="18944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AEIEWS+å®ä½"/>
                <a:cs typeface="AEIEWS+å®ä½"/>
              </a:rPr>
              <a:t>4 </a:t>
            </a:r>
            <a:r>
              <a:rPr sz="4800">
                <a:solidFill>
                  <a:srgbClr val="FFFFFF"/>
                </a:solidFill>
                <a:latin typeface="RSPAMI+å®ä½"/>
                <a:cs typeface="RSPAMI+å®ä½"/>
              </a:rPr>
              <a:t>相似产生吸引</a:t>
            </a:r>
            <a:endParaRPr sz="4800">
              <a:solidFill>
                <a:srgbClr val="FFFFFF"/>
              </a:solidFill>
              <a:latin typeface="RSPAMI+å®ä½"/>
              <a:cs typeface="RSPAMI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136" y="3043751"/>
            <a:ext cx="845629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WULKSN+å¾®è½¯é�»,Bold"/>
                <a:cs typeface="WULKSN+å¾®è½¯é�»,Bold"/>
              </a:rPr>
              <a:t>有着相似背景、个性、外表吸引力和态度的人们才有</a:t>
            </a:r>
            <a:endParaRPr sz="2400" b="1">
              <a:solidFill>
                <a:srgbClr val="0F9CC9"/>
              </a:solidFill>
              <a:latin typeface="WULKSN+å¾®è½¯é�»,Bold"/>
              <a:cs typeface="WULKSN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0136" y="3409511"/>
            <a:ext cx="3549745" cy="17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34290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WULKSN+å¾®è½¯é�»,Bold"/>
                <a:cs typeface="WULKSN+å¾®è½¯é�»,Bold"/>
              </a:rPr>
              <a:t>可能彼此吸引。</a:t>
            </a:r>
            <a:endParaRPr sz="2400" b="1">
              <a:solidFill>
                <a:srgbClr val="0F9CC9"/>
              </a:solidFill>
              <a:latin typeface="WULKSN+å¾®è½¯é�»,Bold"/>
              <a:cs typeface="WULKSN+å¾®è½¯é�»,Bold"/>
            </a:endParaRPr>
          </a:p>
          <a:p>
            <a:pPr marL="0" marR="0">
              <a:lnSpc>
                <a:spcPts val="3170"/>
              </a:lnSpc>
              <a:spcBef>
                <a:spcPts val="26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WULKSN+å¾®è½¯é�»,Bold"/>
                <a:cs typeface="WULKSN+å¾®è½¯é�»,Bold"/>
              </a:rPr>
              <a:t>“共同点越多越好”</a:t>
            </a:r>
            <a:endParaRPr sz="2400" b="1">
              <a:solidFill>
                <a:srgbClr val="0F9CC9"/>
              </a:solidFill>
              <a:latin typeface="WULKSN+å¾®è½¯é�»,Bold"/>
              <a:cs typeface="WULKSN+å¾®è½¯é�»,Bold"/>
            </a:endParaRPr>
          </a:p>
          <a:p>
            <a:pPr marL="0" marR="0">
              <a:lnSpc>
                <a:spcPts val="3165"/>
              </a:lnSpc>
              <a:spcBef>
                <a:spcPts val="315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WULKSN+å¾®è½¯é�»,Bold"/>
                <a:cs typeface="WULKSN+å¾®è½¯é�»,Bold"/>
              </a:rPr>
              <a:t>“莫逆之交”</a:t>
            </a:r>
            <a:endParaRPr sz="2400" b="1">
              <a:solidFill>
                <a:srgbClr val="0F9CC9"/>
              </a:solidFill>
              <a:latin typeface="WULKSN+å¾®è½¯é�»,Bold"/>
              <a:cs typeface="WULKSN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67451" y="5099690"/>
            <a:ext cx="3810634" cy="4298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5845"/>
              </a:lnSpc>
              <a:spcBef>
                <a:spcPct val="0"/>
              </a:spcBef>
              <a:spcAft>
                <a:spcPct val="0"/>
              </a:spcAft>
            </a:pPr>
            <a:r>
              <a:rPr sz="12000" b="1">
                <a:solidFill>
                  <a:srgbClr val="D3145A"/>
                </a:solidFill>
                <a:latin typeface="WULKSN+å¾®è½¯é�»,Bold"/>
                <a:cs typeface="WULKSN+å¾®è½¯é�»,Bold"/>
              </a:rPr>
              <a:t>？</a:t>
            </a:r>
            <a:endParaRPr sz="12000" b="1">
              <a:solidFill>
                <a:srgbClr val="D3145A"/>
              </a:solidFill>
              <a:latin typeface="WULKSN+å¾®è½¯é�»,Bold"/>
              <a:cs typeface="WULKSN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71698" y="5948444"/>
            <a:ext cx="320078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WULKSN+å¾®è½¯é�»,Bold"/>
                <a:cs typeface="WULKSN+å¾®è½¯é�»,Bold"/>
              </a:rPr>
              <a:t>相反，也有吸引力么</a:t>
            </a:r>
            <a:endParaRPr sz="2400" b="1">
              <a:solidFill>
                <a:srgbClr val="FFFFFF"/>
              </a:solidFill>
              <a:latin typeface="WULKSN+å¾®è½¯é�»,Bold"/>
              <a:cs typeface="WULKSN+å¾®è½¯é�»,Bold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670</Words>
  <Application>WPS 演示</Application>
  <PresentationFormat>Ýêðàí (4:3)</PresentationFormat>
  <Paragraphs>115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51</vt:i4>
      </vt:variant>
      <vt:variant>
        <vt:lpstr>主题</vt:lpstr>
      </vt:variant>
      <vt:variant>
        <vt:i4>13</vt:i4>
      </vt:variant>
      <vt:variant>
        <vt:lpstr>幻灯片标题</vt:lpstr>
      </vt:variant>
      <vt:variant>
        <vt:i4>12</vt:i4>
      </vt:variant>
    </vt:vector>
  </HeadingPairs>
  <TitlesOfParts>
    <vt:vector size="76" baseType="lpstr">
      <vt:lpstr>Arial</vt:lpstr>
      <vt:lpstr>宋体</vt:lpstr>
      <vt:lpstr>Wingdings</vt:lpstr>
      <vt:lpstr>Arial</vt:lpstr>
      <vt:lpstr>PRGURS+å®ä½</vt:lpstr>
      <vt:lpstr>Times New Roman</vt:lpstr>
      <vt:lpstr>EGSGFQ+å®ä½</vt:lpstr>
      <vt:lpstr>TOVIMK+å®ä½</vt:lpstr>
      <vt:lpstr>MOLQPJ+å®ä½</vt:lpstr>
      <vt:lpstr>OHTVWE+å®ä½</vt:lpstr>
      <vt:lpstr>LJOQUN+å¾®è½¯é�»,Bold</vt:lpstr>
      <vt:lpstr>FHQSUG+å¾®è½¯é�»,Bold</vt:lpstr>
      <vt:lpstr>MWSLNU+å®ä½</vt:lpstr>
      <vt:lpstr>LHBJTS+å®ä½</vt:lpstr>
      <vt:lpstr>CTJMEJ+å¾®è½¯é�»,Bold</vt:lpstr>
      <vt:lpstr>MQPBST+å¾®è½¯é�»,Bold</vt:lpstr>
      <vt:lpstr>ABUCJV+å®ä½</vt:lpstr>
      <vt:lpstr>BBMWNG+å®ä½</vt:lpstr>
      <vt:lpstr>NSQHIK+å®ä½</vt:lpstr>
      <vt:lpstr>BTDNPC+å¾®è½¯é�»,Bold</vt:lpstr>
      <vt:lpstr>PKRVLR+å¾®è½¯é�»,Bold</vt:lpstr>
      <vt:lpstr>EUFROC+å®ä½</vt:lpstr>
      <vt:lpstr>KGHDCV+å®ä½</vt:lpstr>
      <vt:lpstr>SJFSAO+å¾®è½¯é�»,Bold</vt:lpstr>
      <vt:lpstr>UEAIIH+å¾®è½¯é�»,Bold</vt:lpstr>
      <vt:lpstr>MVDBVV+å®ä½</vt:lpstr>
      <vt:lpstr>STQPSQ+å®ä½</vt:lpstr>
      <vt:lpstr>QNLSHI+å¾®è½¯é�»,Bold</vt:lpstr>
      <vt:lpstr>JILFMC+å¾®è½¯é�»,Bold</vt:lpstr>
      <vt:lpstr>UUPPAF+å®ä½</vt:lpstr>
      <vt:lpstr>VJMWCL+å®ä½</vt:lpstr>
      <vt:lpstr>CUFDTH+å¾®è½¯é�»,Bold</vt:lpstr>
      <vt:lpstr>AEIEWS+å®ä½</vt:lpstr>
      <vt:lpstr>RSPAMI+å®ä½</vt:lpstr>
      <vt:lpstr>WULKSN+å¾®è½¯é�»,Bold</vt:lpstr>
      <vt:lpstr>TUWWRT+å¾®è½¯é�»,Bold</vt:lpstr>
      <vt:lpstr>EQAQME+å®ä½</vt:lpstr>
      <vt:lpstr>VFHSDH+å®ä½</vt:lpstr>
      <vt:lpstr>ADODTP+å®ä½</vt:lpstr>
      <vt:lpstr>RFGIQD+å¾®è½¯é�»,Bold</vt:lpstr>
      <vt:lpstr>KSGNGQ+å¾®è½¯é�»,Bold</vt:lpstr>
      <vt:lpstr>PQIHNS+å®ä½</vt:lpstr>
      <vt:lpstr>INNISE+å®ä½</vt:lpstr>
      <vt:lpstr>TEFBHE+å®ä½</vt:lpstr>
      <vt:lpstr>NJPVCU+å¾®è½¯é�»,Bold</vt:lpstr>
      <vt:lpstr>MCKMWH+å¾®è½¯é�»,Bold</vt:lpstr>
      <vt:lpstr>QODPHR+å®ä½</vt:lpstr>
      <vt:lpstr>Courier New</vt:lpstr>
      <vt:lpstr>微软雅黑</vt:lpstr>
      <vt:lpstr>Arial Unicode MS</vt:lpstr>
      <vt:lpstr>Calibri</vt:lpstr>
      <vt:lpstr>Office Theme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Smileคิดถึง</cp:lastModifiedBy>
  <cp:revision>2</cp:revision>
  <cp:lastPrinted>2018-08-01T09:20:00Z</cp:lastPrinted>
  <dcterms:created xsi:type="dcterms:W3CDTF">2018-08-01T01:20:00Z</dcterms:created>
  <dcterms:modified xsi:type="dcterms:W3CDTF">2018-08-01T04:51:58Z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