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12192000" cy="6858000"/>
  <p:embeddedFontLst>
    <p:embeddedFont>
      <p:font typeface="DNOSSL+å®ä½" panose="02010600030101010101"/>
      <p:regular r:id="rId12"/>
    </p:embeddedFont>
    <p:embeddedFont>
      <p:font typeface="UOROHF+å®ä½" panose="02010600030101010101"/>
      <p:regular r:id="rId13"/>
    </p:embeddedFont>
    <p:embeddedFont>
      <p:font typeface="VMAJWN+å¾®è½¯é�»,Bold" panose="020B0703020204020201"/>
      <p:bold r:id="rId14"/>
    </p:embeddedFont>
    <p:embeddedFont>
      <p:font typeface="HSKVPU+å¾®è½¯é�»,Bold" panose="020B0703020204020201"/>
      <p:bold r:id="rId15"/>
    </p:embeddedFont>
  </p:embeddedFont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2482" y="-91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font" Target="fonts/font4.fntdata"/><Relationship Id="rId14" Type="http://schemas.openxmlformats.org/officeDocument/2006/relationships/font" Target="fonts/font3.fntdata"/><Relationship Id="rId13" Type="http://schemas.openxmlformats.org/officeDocument/2006/relationships/font" Target="fonts/font2.fntdata"/><Relationship Id="rId12" Type="http://schemas.openxmlformats.org/officeDocument/2006/relationships/font" Target="fonts/font1.fntdata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hyperlink" Target="&#231;&#148;&#181;&#232;&#167;&#134;&#229;&#137;&#167;&#227;&#128;&#138;&#228;&#186;&#174;&#229;&#137;&#145;&#227;&#128;&#139;&#230;&#157;&#142;&#232;&#181;&#181;&#230;&#128;&#167;&#230;&#160;&#188;.f4v" TargetMode="External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59968" y="828540"/>
            <a:ext cx="7186390" cy="13446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UOROHF+å®ä½" panose="02010600030101010101"/>
                <a:cs typeface="UOROHF+å®ä½" panose="02010600030101010101"/>
              </a:rPr>
              <a:t>2.4 </a:t>
            </a:r>
            <a:r>
              <a:rPr sz="36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主题：魅力人格修炼手册</a:t>
            </a:r>
            <a:endParaRPr sz="36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59968" y="828802"/>
            <a:ext cx="3261690" cy="143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UOROHF+å®ä½" panose="02010600030101010101"/>
                <a:cs typeface="UOROHF+å®ä½" panose="02010600030101010101"/>
              </a:rPr>
              <a:t>2.4</a:t>
            </a:r>
            <a:r>
              <a:rPr sz="4800" spc="2403" dirty="0">
                <a:solidFill>
                  <a:srgbClr val="FFFFFF"/>
                </a:solidFill>
                <a:latin typeface="UOROHF+å®ä½" panose="02010600030101010101"/>
                <a:cs typeface="UOROHF+å®ä½" panose="02010600030101010101"/>
              </a:rPr>
              <a:t> </a:t>
            </a:r>
            <a:r>
              <a:rPr sz="36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内容</a:t>
            </a:r>
            <a:endParaRPr sz="36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7472" y="2655639"/>
            <a:ext cx="5082540" cy="14081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1.</a:t>
            </a:r>
            <a:r>
              <a:rPr sz="2400" b="1" spc="728" dirty="0">
                <a:solidFill>
                  <a:srgbClr val="FFFFFF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 </a:t>
            </a: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什么样的人格特质最有魅力？</a:t>
            </a:r>
            <a:endParaRPr sz="24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3165"/>
              </a:lnSpc>
              <a:spcBef>
                <a:spcPts val="110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2.</a:t>
            </a:r>
            <a:r>
              <a:rPr sz="2400" b="1" spc="728" dirty="0">
                <a:solidFill>
                  <a:srgbClr val="FFFFFF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 </a:t>
            </a: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人格优化的原则和方法</a:t>
            </a:r>
            <a:endParaRPr sz="24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031870" y="432847"/>
            <a:ext cx="2515819" cy="36846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sz="36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处事特征</a:t>
            </a:r>
            <a:endParaRPr sz="36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  <a:p>
            <a:pPr marL="0" marR="0">
              <a:lnSpc>
                <a:spcPts val="3600"/>
              </a:lnSpc>
              <a:spcBef>
                <a:spcPts val="6500"/>
              </a:spcBef>
              <a:spcAft>
                <a:spcPts val="0"/>
              </a:spcAft>
            </a:pPr>
            <a:r>
              <a:rPr sz="36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为人特征</a:t>
            </a:r>
            <a:endParaRPr sz="36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  <a:p>
            <a:pPr marL="0" marR="0">
              <a:lnSpc>
                <a:spcPts val="3600"/>
              </a:lnSpc>
              <a:spcBef>
                <a:spcPts val="6310"/>
              </a:spcBef>
              <a:spcAft>
                <a:spcPts val="0"/>
              </a:spcAft>
            </a:pPr>
            <a:r>
              <a:rPr sz="36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情绪特征</a:t>
            </a:r>
            <a:endParaRPr sz="36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76671" y="652137"/>
            <a:ext cx="6403542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魅力人格之自我塑造</a:t>
            </a:r>
            <a:endParaRPr sz="48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0136" y="1050613"/>
            <a:ext cx="2870030" cy="58938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认真</a:t>
            </a:r>
            <a:r>
              <a:rPr sz="2400" b="1" dirty="0">
                <a:solidFill>
                  <a:srgbClr val="FFFFFF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/</a:t>
            </a: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负责</a:t>
            </a:r>
            <a:r>
              <a:rPr sz="2400" b="1" dirty="0">
                <a:solidFill>
                  <a:srgbClr val="FFFFFF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/</a:t>
            </a: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细致…</a:t>
            </a:r>
            <a:endParaRPr sz="24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3165"/>
              </a:lnSpc>
              <a:spcBef>
                <a:spcPts val="674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谦虚</a:t>
            </a:r>
            <a:r>
              <a:rPr sz="2400" b="1" dirty="0">
                <a:solidFill>
                  <a:srgbClr val="FFFFFF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/</a:t>
            </a: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低调</a:t>
            </a:r>
            <a:r>
              <a:rPr sz="2400" b="1" dirty="0">
                <a:solidFill>
                  <a:srgbClr val="FFFFFF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/</a:t>
            </a: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真诚…</a:t>
            </a:r>
            <a:endParaRPr sz="24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3165"/>
              </a:lnSpc>
              <a:spcBef>
                <a:spcPts val="674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喜乐</a:t>
            </a:r>
            <a:r>
              <a:rPr sz="2400" b="1" dirty="0">
                <a:solidFill>
                  <a:srgbClr val="FFFFFF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/</a:t>
            </a: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冷静</a:t>
            </a:r>
            <a:r>
              <a:rPr sz="2400" b="1" dirty="0">
                <a:solidFill>
                  <a:srgbClr val="FFFFFF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/</a:t>
            </a: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热情…</a:t>
            </a:r>
            <a:endParaRPr sz="24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3170"/>
              </a:lnSpc>
              <a:spcBef>
                <a:spcPts val="674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睿智</a:t>
            </a:r>
            <a:r>
              <a:rPr sz="2400" b="1" dirty="0">
                <a:solidFill>
                  <a:srgbClr val="FFFFFF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/</a:t>
            </a: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幽默</a:t>
            </a:r>
            <a:r>
              <a:rPr sz="2400" b="1" dirty="0">
                <a:solidFill>
                  <a:srgbClr val="FFFFFF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/</a:t>
            </a: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深刻…</a:t>
            </a:r>
            <a:endParaRPr sz="24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3165"/>
              </a:lnSpc>
              <a:spcBef>
                <a:spcPts val="6745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豁达</a:t>
            </a:r>
            <a:r>
              <a:rPr sz="2400" b="1" dirty="0">
                <a:solidFill>
                  <a:srgbClr val="FFFFFF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/</a:t>
            </a: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开通</a:t>
            </a:r>
            <a:r>
              <a:rPr sz="2400" b="1" dirty="0">
                <a:solidFill>
                  <a:srgbClr val="FFFFFF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/</a:t>
            </a: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接纳…</a:t>
            </a:r>
            <a:endParaRPr sz="24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46746" y="1640691"/>
            <a:ext cx="1016508" cy="15538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230"/>
              </a:lnSpc>
              <a:spcBef>
                <a:spcPts val="0"/>
              </a:spcBef>
              <a:spcAft>
                <a:spcPts val="0"/>
              </a:spcAft>
            </a:pPr>
            <a:r>
              <a:rPr sz="32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一</a:t>
            </a:r>
            <a:endParaRPr sz="3200" b="1" dirty="0">
              <a:solidFill>
                <a:srgbClr val="0F9CC9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3205"/>
              </a:lnSpc>
              <a:spcBef>
                <a:spcPts val="0"/>
              </a:spcBef>
              <a:spcAft>
                <a:spcPts val="0"/>
              </a:spcAft>
            </a:pPr>
            <a:r>
              <a:rPr sz="32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、</a:t>
            </a:r>
            <a:endParaRPr sz="3200" b="1" dirty="0">
              <a:solidFill>
                <a:srgbClr val="0F9CC9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682740" y="2453295"/>
            <a:ext cx="1016812" cy="11470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230"/>
              </a:lnSpc>
              <a:spcBef>
                <a:spcPts val="0"/>
              </a:spcBef>
              <a:spcAft>
                <a:spcPts val="0"/>
              </a:spcAft>
            </a:pPr>
            <a:r>
              <a:rPr sz="32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什</a:t>
            </a:r>
            <a:endParaRPr sz="3200" b="1" dirty="0">
              <a:solidFill>
                <a:srgbClr val="0F9CC9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682740" y="2860204"/>
            <a:ext cx="1016812" cy="11470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230"/>
              </a:lnSpc>
              <a:spcBef>
                <a:spcPts val="0"/>
              </a:spcBef>
              <a:spcAft>
                <a:spcPts val="0"/>
              </a:spcAft>
            </a:pPr>
            <a:r>
              <a:rPr sz="32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么</a:t>
            </a:r>
            <a:endParaRPr sz="3200" b="1" dirty="0">
              <a:solidFill>
                <a:srgbClr val="0F9CC9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862828" y="3062871"/>
            <a:ext cx="1524000" cy="17189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6335"/>
              </a:lnSpc>
              <a:spcBef>
                <a:spcPts val="0"/>
              </a:spcBef>
              <a:spcAft>
                <a:spcPts val="0"/>
              </a:spcAft>
            </a:pPr>
            <a:r>
              <a:rPr sz="48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人</a:t>
            </a:r>
            <a:endParaRPr sz="4800" b="1" dirty="0">
              <a:solidFill>
                <a:srgbClr val="0F9CC9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682740" y="3267112"/>
            <a:ext cx="1016812" cy="11470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230"/>
              </a:lnSpc>
              <a:spcBef>
                <a:spcPts val="0"/>
              </a:spcBef>
              <a:spcAft>
                <a:spcPts val="0"/>
              </a:spcAft>
            </a:pPr>
            <a:r>
              <a:rPr sz="32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样</a:t>
            </a:r>
            <a:endParaRPr sz="3200" b="1" dirty="0">
              <a:solidFill>
                <a:srgbClr val="0F9CC9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62828" y="3672775"/>
            <a:ext cx="2141525" cy="17189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6335"/>
              </a:lnSpc>
              <a:spcBef>
                <a:spcPts val="0"/>
              </a:spcBef>
              <a:spcAft>
                <a:spcPts val="0"/>
              </a:spcAft>
            </a:pPr>
            <a:r>
              <a:rPr sz="48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格</a:t>
            </a:r>
            <a:r>
              <a:rPr sz="4800" b="1" spc="455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4800" b="1" baseline="35000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的</a:t>
            </a:r>
            <a:endParaRPr sz="4800" b="1" baseline="35000" dirty="0">
              <a:solidFill>
                <a:srgbClr val="0F9CC9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031870" y="4233068"/>
            <a:ext cx="2514600" cy="1143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sz="36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思维特征</a:t>
            </a:r>
            <a:endParaRPr sz="36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862828" y="4282324"/>
            <a:ext cx="1524000" cy="17189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6335"/>
              </a:lnSpc>
              <a:spcBef>
                <a:spcPts val="0"/>
              </a:spcBef>
              <a:spcAft>
                <a:spcPts val="0"/>
              </a:spcAft>
            </a:pPr>
            <a:r>
              <a:rPr sz="48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特</a:t>
            </a:r>
            <a:endParaRPr sz="4800" b="1" dirty="0">
              <a:solidFill>
                <a:srgbClr val="0F9CC9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10885" y="4848076"/>
            <a:ext cx="1016508" cy="11466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230"/>
              </a:lnSpc>
              <a:spcBef>
                <a:spcPts val="0"/>
              </a:spcBef>
              <a:spcAft>
                <a:spcPts val="0"/>
              </a:spcAft>
            </a:pPr>
            <a:r>
              <a:rPr sz="32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最</a:t>
            </a:r>
            <a:endParaRPr sz="3200" b="1" dirty="0">
              <a:solidFill>
                <a:srgbClr val="0F9CC9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862828" y="4892306"/>
            <a:ext cx="1524000" cy="17189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6335"/>
              </a:lnSpc>
              <a:spcBef>
                <a:spcPts val="0"/>
              </a:spcBef>
              <a:spcAft>
                <a:spcPts val="0"/>
              </a:spcAft>
            </a:pPr>
            <a:r>
              <a:rPr sz="48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质</a:t>
            </a:r>
            <a:endParaRPr sz="4800" b="1" dirty="0">
              <a:solidFill>
                <a:srgbClr val="0F9CC9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310885" y="5255009"/>
            <a:ext cx="1016508" cy="11466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230"/>
              </a:lnSpc>
              <a:spcBef>
                <a:spcPts val="0"/>
              </a:spcBef>
              <a:spcAft>
                <a:spcPts val="0"/>
              </a:spcAft>
            </a:pPr>
            <a:r>
              <a:rPr sz="32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有</a:t>
            </a:r>
            <a:endParaRPr sz="3200" b="1" dirty="0">
              <a:solidFill>
                <a:srgbClr val="0F9CC9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74670" y="5491300"/>
            <a:ext cx="2973323" cy="1143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sz="36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价值观特征</a:t>
            </a:r>
            <a:endParaRPr sz="36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310885" y="5662222"/>
            <a:ext cx="1016508" cy="15538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230"/>
              </a:lnSpc>
              <a:spcBef>
                <a:spcPts val="0"/>
              </a:spcBef>
              <a:spcAft>
                <a:spcPts val="0"/>
              </a:spcAft>
            </a:pPr>
            <a:r>
              <a:rPr sz="32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魅</a:t>
            </a:r>
            <a:endParaRPr sz="3200" b="1" dirty="0">
              <a:solidFill>
                <a:srgbClr val="0F9CC9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3205"/>
              </a:lnSpc>
              <a:spcBef>
                <a:spcPts val="0"/>
              </a:spcBef>
              <a:spcAft>
                <a:spcPts val="0"/>
              </a:spcAft>
            </a:pPr>
            <a:r>
              <a:rPr sz="32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力</a:t>
            </a:r>
            <a:endParaRPr sz="3200" b="1" dirty="0">
              <a:solidFill>
                <a:srgbClr val="0F9CC9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31266" y="279908"/>
            <a:ext cx="9114513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影响人际吸引的主要人格品质</a:t>
            </a:r>
            <a:endParaRPr sz="48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47444" y="1458012"/>
            <a:ext cx="1029614" cy="33884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7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真诚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诚实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理解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忠诚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真实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可信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智慧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可信赖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有思想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体贴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热情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48582" y="1458012"/>
            <a:ext cx="800100" cy="6446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7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固执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649846" y="1458012"/>
            <a:ext cx="800100" cy="6446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7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古怪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294243" y="1655119"/>
            <a:ext cx="3690974" cy="6587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405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注：沿着箭头方向，品质受欢迎的程度逐</a:t>
            </a:r>
            <a:endParaRPr sz="14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  <a:p>
            <a:pPr marL="354965" marR="0">
              <a:lnSpc>
                <a:spcPts val="1405"/>
              </a:lnSpc>
              <a:spcBef>
                <a:spcPts val="280"/>
              </a:spcBef>
              <a:spcAft>
                <a:spcPts val="0"/>
              </a:spcAft>
            </a:pPr>
            <a:r>
              <a:rPr sz="14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渐递减。</a:t>
            </a:r>
            <a:endParaRPr sz="14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48582" y="1732332"/>
            <a:ext cx="800100" cy="6446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7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刻板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649846" y="1732332"/>
            <a:ext cx="1028700" cy="9190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7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不友好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敌意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148582" y="2006329"/>
            <a:ext cx="1028700" cy="20168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8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大胆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谨慎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易激动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文静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冲动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好斗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294243" y="2158420"/>
            <a:ext cx="3583482" cy="8717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405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FFFFFF"/>
                </a:solidFill>
                <a:latin typeface="UOROHF+å®ä½" panose="02010600030101010101"/>
                <a:cs typeface="UOROHF+å®ä½" panose="02010600030101010101"/>
              </a:rPr>
              <a:t>[ </a:t>
            </a:r>
            <a:r>
              <a:rPr sz="14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引自：</a:t>
            </a:r>
            <a:r>
              <a:rPr sz="1400" dirty="0">
                <a:solidFill>
                  <a:srgbClr val="FFFFFF"/>
                </a:solidFill>
                <a:latin typeface="UOROHF+å®ä½" panose="02010600030101010101"/>
                <a:cs typeface="UOROHF+å®ä½" panose="02010600030101010101"/>
              </a:rPr>
              <a:t>D.O.Sears</a:t>
            </a:r>
            <a:r>
              <a:rPr sz="14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等（</a:t>
            </a:r>
            <a:r>
              <a:rPr sz="1400" dirty="0">
                <a:solidFill>
                  <a:srgbClr val="FFFFFF"/>
                </a:solidFill>
                <a:latin typeface="UOROHF+å®ä½" panose="02010600030101010101"/>
                <a:cs typeface="UOROHF+å®ä½" panose="02010600030101010101"/>
              </a:rPr>
              <a:t>1985</a:t>
            </a:r>
            <a:r>
              <a:rPr sz="14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），</a:t>
            </a:r>
            <a:endParaRPr sz="14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  <a:p>
            <a:pPr marL="0" marR="0">
              <a:lnSpc>
                <a:spcPts val="1405"/>
              </a:lnSpc>
              <a:spcBef>
                <a:spcPts val="275"/>
              </a:spcBef>
              <a:spcAft>
                <a:spcPts val="0"/>
              </a:spcAft>
            </a:pPr>
            <a:r>
              <a:rPr sz="14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“Social</a:t>
            </a:r>
            <a:r>
              <a:rPr sz="1400" spc="-37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 </a:t>
            </a:r>
            <a:r>
              <a:rPr sz="14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Psychology”，第</a:t>
            </a:r>
            <a:r>
              <a:rPr sz="1400" dirty="0">
                <a:solidFill>
                  <a:srgbClr val="FFFFFF"/>
                </a:solidFill>
                <a:latin typeface="UOROHF+å®ä½" panose="02010600030101010101"/>
                <a:cs typeface="UOROHF+å®ä½" panose="02010600030101010101"/>
              </a:rPr>
              <a:t>5</a:t>
            </a:r>
            <a:r>
              <a:rPr sz="14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版，第</a:t>
            </a:r>
            <a:r>
              <a:rPr sz="1400" dirty="0">
                <a:solidFill>
                  <a:srgbClr val="FFFFFF"/>
                </a:solidFill>
                <a:latin typeface="UOROHF+å®ä½" panose="02010600030101010101"/>
                <a:cs typeface="UOROHF+å®ä½" panose="02010600030101010101"/>
              </a:rPr>
              <a:t>212</a:t>
            </a:r>
            <a:endParaRPr sz="1400" dirty="0">
              <a:solidFill>
                <a:srgbClr val="FFFFFF"/>
              </a:solidFill>
              <a:latin typeface="UOROHF+å®ä½" panose="02010600030101010101"/>
              <a:cs typeface="UOROHF+å®ä½" panose="02010600030101010101"/>
            </a:endParaRPr>
          </a:p>
          <a:p>
            <a:pPr marL="0" marR="0">
              <a:lnSpc>
                <a:spcPts val="1405"/>
              </a:lnSpc>
              <a:spcBef>
                <a:spcPts val="275"/>
              </a:spcBef>
              <a:spcAft>
                <a:spcPts val="0"/>
              </a:spcAft>
            </a:pPr>
            <a:r>
              <a:rPr sz="14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页。</a:t>
            </a:r>
            <a:r>
              <a:rPr sz="1400" dirty="0">
                <a:solidFill>
                  <a:srgbClr val="FFFFFF"/>
                </a:solidFill>
                <a:latin typeface="UOROHF+å®ä½" panose="02010600030101010101"/>
                <a:cs typeface="UOROHF+å®ä½" panose="02010600030101010101"/>
              </a:rPr>
              <a:t>]</a:t>
            </a:r>
            <a:endParaRPr sz="1400" dirty="0">
              <a:solidFill>
                <a:srgbClr val="FFFFFF"/>
              </a:solidFill>
              <a:latin typeface="UOROHF+å®ä½" panose="02010600030101010101"/>
              <a:cs typeface="UOROHF+å®ä½" panose="02010600030101010101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649846" y="2281226"/>
            <a:ext cx="800100" cy="6446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7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饶舌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649846" y="2555545"/>
            <a:ext cx="800100" cy="6446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7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自私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649846" y="2829866"/>
            <a:ext cx="800100" cy="6446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7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粗鲁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649846" y="3104186"/>
            <a:ext cx="800100" cy="6446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7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自负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649846" y="3378183"/>
            <a:ext cx="800709" cy="6450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8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贪婪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01344" y="3645534"/>
            <a:ext cx="1524000" cy="152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最</a:t>
            </a:r>
            <a:endParaRPr sz="48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148582" y="3653207"/>
            <a:ext cx="1485900" cy="9189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7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spc="-719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腼易腆动情</a:t>
            </a:r>
            <a:endParaRPr sz="1800" b="1" spc="-719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708522" y="3645527"/>
            <a:ext cx="1524304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最</a:t>
            </a:r>
            <a:endParaRPr sz="48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649846" y="3653207"/>
            <a:ext cx="1485900" cy="9189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7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spc="-719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不真善诚良</a:t>
            </a:r>
            <a:endParaRPr sz="1800" b="1" spc="-719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148582" y="4201847"/>
            <a:ext cx="800100" cy="6446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7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羞怯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649846" y="4201847"/>
            <a:ext cx="1028700" cy="11935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7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不可信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恶毒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虚假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01344" y="4255127"/>
            <a:ext cx="6531482" cy="153010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积</a:t>
            </a:r>
            <a:r>
              <a:rPr sz="4800" spc="1247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 </a:t>
            </a:r>
            <a:r>
              <a:rPr sz="48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中</a:t>
            </a:r>
            <a:r>
              <a:rPr sz="4800" spc="12555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 </a:t>
            </a:r>
            <a:r>
              <a:rPr sz="48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积</a:t>
            </a:r>
            <a:endParaRPr sz="48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647444" y="4475844"/>
            <a:ext cx="800709" cy="9195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8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善良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友好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148582" y="4475844"/>
            <a:ext cx="800709" cy="6450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8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天真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148582" y="4750741"/>
            <a:ext cx="1028700" cy="6446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7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不明朗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01344" y="4864727"/>
            <a:ext cx="6531482" cy="153010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极</a:t>
            </a:r>
            <a:r>
              <a:rPr sz="4800" spc="1247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 </a:t>
            </a:r>
            <a:r>
              <a:rPr sz="48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间</a:t>
            </a:r>
            <a:r>
              <a:rPr sz="4800" spc="12555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 </a:t>
            </a:r>
            <a:r>
              <a:rPr sz="48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极</a:t>
            </a:r>
            <a:endParaRPr sz="48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647444" y="5025061"/>
            <a:ext cx="800100" cy="6446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7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快乐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148582" y="5025061"/>
            <a:ext cx="800100" cy="9189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7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好动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空想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649846" y="5025061"/>
            <a:ext cx="1257300" cy="11932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7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令人讨厌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不老实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冷酷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647444" y="5299381"/>
            <a:ext cx="1028700" cy="6446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7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不自私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01344" y="5474327"/>
            <a:ext cx="6531482" cy="153010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品</a:t>
            </a:r>
            <a:r>
              <a:rPr sz="4800" spc="1247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 </a:t>
            </a:r>
            <a:r>
              <a:rPr sz="48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品</a:t>
            </a:r>
            <a:r>
              <a:rPr sz="4800" spc="12555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 </a:t>
            </a:r>
            <a:r>
              <a:rPr sz="48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品</a:t>
            </a:r>
            <a:endParaRPr sz="48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647444" y="5573700"/>
            <a:ext cx="800709" cy="9190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7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幽默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负责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148582" y="5573700"/>
            <a:ext cx="1257300" cy="14678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7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追求物欲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反叛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孤独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依赖别人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649846" y="5847698"/>
            <a:ext cx="800709" cy="6450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8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邪恶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701344" y="6083927"/>
            <a:ext cx="6531482" cy="15301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质</a:t>
            </a:r>
            <a:r>
              <a:rPr sz="4800" spc="1247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 </a:t>
            </a:r>
            <a:r>
              <a:rPr sz="48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质</a:t>
            </a:r>
            <a:r>
              <a:rPr sz="4800" spc="12555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 </a:t>
            </a:r>
            <a:r>
              <a:rPr sz="48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质</a:t>
            </a:r>
            <a:endParaRPr sz="48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647444" y="6122646"/>
            <a:ext cx="800100" cy="9189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7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开朗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信任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649846" y="6122646"/>
            <a:ext cx="800100" cy="6446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7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装假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649846" y="6396966"/>
            <a:ext cx="800100" cy="6446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375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说谎</a:t>
            </a:r>
            <a:endParaRPr sz="18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24255" y="139858"/>
            <a:ext cx="4284217" cy="22406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sz="3600" dirty="0">
                <a:solidFill>
                  <a:srgbClr val="0F9CC9"/>
                </a:solidFill>
                <a:latin typeface="DNOSSL+å®ä½" panose="02010600030101010101"/>
                <a:cs typeface="DNOSSL+å®ä½" panose="02010600030101010101"/>
              </a:rPr>
              <a:t>二、</a:t>
            </a:r>
            <a:endParaRPr sz="3600" dirty="0">
              <a:solidFill>
                <a:srgbClr val="0F9CC9"/>
              </a:solidFill>
              <a:latin typeface="DNOSSL+å®ä½" panose="02010600030101010101"/>
              <a:cs typeface="DNOSSL+å®ä½" panose="02010600030101010101"/>
            </a:endParaRPr>
          </a:p>
          <a:p>
            <a:pPr marL="445135" marR="0">
              <a:lnSpc>
                <a:spcPts val="3600"/>
              </a:lnSpc>
              <a:spcBef>
                <a:spcPts val="715"/>
              </a:spcBef>
              <a:spcAft>
                <a:spcPts val="0"/>
              </a:spcAft>
            </a:pPr>
            <a:r>
              <a:rPr sz="3600" dirty="0">
                <a:solidFill>
                  <a:srgbClr val="0F9CC9"/>
                </a:solidFill>
                <a:latin typeface="DNOSSL+å®ä½" panose="02010600030101010101"/>
                <a:cs typeface="DNOSSL+å®ä½" panose="02010600030101010101"/>
              </a:rPr>
              <a:t>人格优化的</a:t>
            </a:r>
            <a:endParaRPr sz="3600" dirty="0">
              <a:solidFill>
                <a:srgbClr val="0F9CC9"/>
              </a:solidFill>
              <a:latin typeface="DNOSSL+å®ä½" panose="02010600030101010101"/>
              <a:cs typeface="DNOSSL+å®ä½" panose="02010600030101010101"/>
            </a:endParaRPr>
          </a:p>
          <a:p>
            <a:pPr marL="1312545" marR="0">
              <a:lnSpc>
                <a:spcPts val="3600"/>
              </a:lnSpc>
              <a:spcBef>
                <a:spcPts val="725"/>
              </a:spcBef>
              <a:spcAft>
                <a:spcPts val="0"/>
              </a:spcAft>
            </a:pPr>
            <a:r>
              <a:rPr sz="3600" dirty="0">
                <a:solidFill>
                  <a:srgbClr val="0F9CC9"/>
                </a:solidFill>
                <a:latin typeface="DNOSSL+å®ä½" panose="02010600030101010101"/>
                <a:cs typeface="DNOSSL+å®ä½" panose="02010600030101010101"/>
              </a:rPr>
              <a:t>原则与方法</a:t>
            </a:r>
            <a:endParaRPr sz="3600" dirty="0">
              <a:solidFill>
                <a:srgbClr val="0F9CC9"/>
              </a:solidFill>
              <a:latin typeface="DNOSSL+å®ä½" panose="02010600030101010101"/>
              <a:cs typeface="DNOSSL+å®ä½" panose="02010600030101010101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89703" y="258564"/>
            <a:ext cx="3962400" cy="225616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魅力人格</a:t>
            </a:r>
            <a:endParaRPr sz="48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  <a:p>
            <a:pPr marL="0" marR="0">
              <a:lnSpc>
                <a:spcPts val="4800"/>
              </a:lnSpc>
              <a:spcBef>
                <a:spcPts val="965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之自我塑造</a:t>
            </a:r>
            <a:endParaRPr sz="48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4392" y="2200933"/>
            <a:ext cx="5405018" cy="1143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sz="36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原则</a:t>
            </a:r>
            <a:r>
              <a:rPr sz="3600" spc="20805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 </a:t>
            </a:r>
            <a:r>
              <a:rPr sz="36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基础</a:t>
            </a:r>
            <a:endParaRPr sz="36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4392" y="2794704"/>
            <a:ext cx="16764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择优淘劣</a:t>
            </a:r>
            <a:endParaRPr sz="24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489703" y="2794704"/>
            <a:ext cx="16764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丰富知识</a:t>
            </a:r>
            <a:endParaRPr sz="24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4392" y="3815111"/>
            <a:ext cx="5404667" cy="1143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600"/>
              </a:lnSpc>
              <a:spcBef>
                <a:spcPts val="0"/>
              </a:spcBef>
              <a:spcAft>
                <a:spcPts val="0"/>
              </a:spcAft>
            </a:pPr>
            <a:r>
              <a:rPr sz="36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途径</a:t>
            </a:r>
            <a:r>
              <a:rPr sz="3600" spc="20805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 </a:t>
            </a:r>
            <a:r>
              <a:rPr sz="36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土壤</a:t>
            </a:r>
            <a:endParaRPr sz="36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04392" y="4408239"/>
            <a:ext cx="19812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从小事做起</a:t>
            </a:r>
            <a:endParaRPr sz="24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489703" y="4408239"/>
            <a:ext cx="3505200" cy="7832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溶入集体</a:t>
            </a:r>
            <a:r>
              <a:rPr sz="18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（在交往中优化）</a:t>
            </a:r>
            <a:endParaRPr sz="18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04392" y="5436058"/>
            <a:ext cx="8412480" cy="15916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7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“读史使人明智，读诗使人灵秀，数学使人周密，科</a:t>
            </a:r>
            <a:endParaRPr sz="24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88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学使人深刻，伦理学使人庄重，逻辑修辞学使人善辩，</a:t>
            </a:r>
            <a:endParaRPr sz="24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288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FFFFFF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凡有所学，皆成性格。”（培根）</a:t>
            </a:r>
            <a:endParaRPr sz="2400" b="1" dirty="0">
              <a:solidFill>
                <a:srgbClr val="FFFFFF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326769" y="771897"/>
            <a:ext cx="9819465" cy="1524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00"/>
              </a:lnSpc>
              <a:spcBef>
                <a:spcPts val="0"/>
              </a:spcBef>
              <a:spcAft>
                <a:spcPts val="0"/>
              </a:spcAft>
            </a:pPr>
            <a:r>
              <a:rPr sz="4800" dirty="0">
                <a:solidFill>
                  <a:srgbClr val="FFFFFF"/>
                </a:solidFill>
                <a:latin typeface="DNOSSL+å®ä½" panose="02010600030101010101"/>
                <a:cs typeface="DNOSSL+å®ä½" panose="02010600030101010101"/>
              </a:rPr>
              <a:t>链接：优缺点相互补充可以完美</a:t>
            </a:r>
            <a:endParaRPr sz="4800" dirty="0">
              <a:solidFill>
                <a:srgbClr val="FFFFFF"/>
              </a:solidFill>
              <a:latin typeface="DNOSSL+å®ä½" panose="02010600030101010101"/>
              <a:cs typeface="DNOSSL+å®ä½" panose="02010600030101010101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38097" y="1977205"/>
            <a:ext cx="2001785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鞭</a:t>
            </a:r>
            <a:r>
              <a:rPr sz="2400" b="1" spc="-216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策</a:t>
            </a:r>
            <a:r>
              <a:rPr sz="2400" b="1" spc="-216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者</a:t>
            </a:r>
            <a:r>
              <a:rPr sz="2400" b="1" spc="-216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395" dirty="0">
                <a:solidFill>
                  <a:srgbClr val="0F9CC9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SH</a:t>
            </a:r>
            <a:endParaRPr sz="2400" b="1" spc="395" dirty="0">
              <a:solidFill>
                <a:srgbClr val="0F9CC9"/>
              </a:solidFill>
              <a:latin typeface="VMAJWN+å¾®è½¯é�»,Bold" panose="020B0703020204020201"/>
              <a:cs typeface="VMAJWN+å¾®è½¯é�»,Bold" panose="020B0703020204020201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86860" y="1965902"/>
            <a:ext cx="2002535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前</a:t>
            </a:r>
            <a:r>
              <a:rPr sz="2400" b="1" spc="1884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瞻</a:t>
            </a:r>
            <a:r>
              <a:rPr sz="2400" b="1" spc="1884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者</a:t>
            </a:r>
            <a:endParaRPr sz="2400" b="1" dirty="0">
              <a:solidFill>
                <a:srgbClr val="0F9CC9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35726" y="1965902"/>
            <a:ext cx="2003838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协</a:t>
            </a:r>
            <a:r>
              <a:rPr sz="2400" b="1" spc="-240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调</a:t>
            </a:r>
            <a:r>
              <a:rPr sz="2400" b="1" spc="-240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spc="348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者</a:t>
            </a:r>
            <a:r>
              <a:rPr sz="2400" b="1" spc="329" dirty="0">
                <a:solidFill>
                  <a:srgbClr val="0F9CC9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CO</a:t>
            </a:r>
            <a:endParaRPr sz="2400" b="1" spc="329" dirty="0">
              <a:solidFill>
                <a:srgbClr val="0F9CC9"/>
              </a:solidFill>
              <a:latin typeface="VMAJWN+å¾®è½¯é�»,Bold" panose="020B0703020204020201"/>
              <a:cs typeface="VMAJWN+å¾®è½¯é�»,Bold" panose="020B0703020204020201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41042" y="2402514"/>
            <a:ext cx="805433" cy="4450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405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F9CC9"/>
                </a:solidFill>
                <a:latin typeface="UOROHF+å®ä½" panose="02010600030101010101"/>
                <a:cs typeface="UOROHF+å®ä½" panose="02010600030101010101"/>
              </a:rPr>
              <a:t>Shaper</a:t>
            </a:r>
            <a:endParaRPr sz="1400" dirty="0">
              <a:solidFill>
                <a:srgbClr val="0F9CC9"/>
              </a:solidFill>
              <a:latin typeface="UOROHF+å®ä½" panose="02010600030101010101"/>
              <a:cs typeface="UOROHF+å®ä½" panose="02010600030101010101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89780" y="2391211"/>
            <a:ext cx="805433" cy="4450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405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F9CC9"/>
                </a:solidFill>
                <a:latin typeface="UOROHF+å®ä½" panose="02010600030101010101"/>
                <a:cs typeface="UOROHF+å®ä½" panose="02010600030101010101"/>
              </a:rPr>
              <a:t>Vision</a:t>
            </a:r>
            <a:endParaRPr sz="1400" dirty="0">
              <a:solidFill>
                <a:srgbClr val="0F9CC9"/>
              </a:solidFill>
              <a:latin typeface="UOROHF+å®ä½" panose="02010600030101010101"/>
              <a:cs typeface="UOROHF+å®ä½" panose="02010600030101010101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171946" y="2391211"/>
            <a:ext cx="1338122" cy="4450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405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F9CC9"/>
                </a:solidFill>
                <a:latin typeface="UOROHF+å®ä½" panose="02010600030101010101"/>
                <a:cs typeface="UOROHF+å®ä½" panose="02010600030101010101"/>
              </a:rPr>
              <a:t>Co-ordinator</a:t>
            </a:r>
            <a:endParaRPr sz="1400" dirty="0">
              <a:solidFill>
                <a:srgbClr val="0F9CC9"/>
              </a:solidFill>
              <a:latin typeface="UOROHF+å®ä½" panose="02010600030101010101"/>
              <a:cs typeface="UOROHF+å®ä½" panose="02010600030101010101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38097" y="2735522"/>
            <a:ext cx="2001858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spc="275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审议员</a:t>
            </a:r>
            <a:r>
              <a:rPr sz="2400" b="1" spc="294" dirty="0">
                <a:solidFill>
                  <a:srgbClr val="0F9CC9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ME</a:t>
            </a:r>
            <a:endParaRPr sz="2400" b="1" spc="294" dirty="0">
              <a:solidFill>
                <a:srgbClr val="0F9CC9"/>
              </a:solidFill>
              <a:latin typeface="VMAJWN+å¾®è½¯é�»,Bold" panose="020B0703020204020201"/>
              <a:cs typeface="VMAJWN+å¾®è½¯é�»,Bold" panose="020B0703020204020201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586860" y="2735522"/>
            <a:ext cx="7620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智</a:t>
            </a:r>
            <a:endParaRPr sz="2400" b="1" dirty="0">
              <a:solidFill>
                <a:srgbClr val="0F9CC9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27651" y="2735522"/>
            <a:ext cx="762000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者</a:t>
            </a:r>
            <a:endParaRPr sz="2400" b="1" dirty="0">
              <a:solidFill>
                <a:srgbClr val="0F9CC9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935726" y="2735522"/>
            <a:ext cx="2001811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智</a:t>
            </a:r>
            <a:r>
              <a:rPr sz="2400" b="1" spc="-83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多</a:t>
            </a:r>
            <a:r>
              <a:rPr sz="2400" b="1" spc="-83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星</a:t>
            </a:r>
            <a:r>
              <a:rPr sz="2400" b="1" spc="-81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F9CC9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P</a:t>
            </a:r>
            <a:r>
              <a:rPr sz="2400" b="1" spc="-191" dirty="0">
                <a:solidFill>
                  <a:srgbClr val="0F9CC9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 </a:t>
            </a:r>
            <a:r>
              <a:rPr sz="2400" b="1" dirty="0">
                <a:solidFill>
                  <a:srgbClr val="0F9CC9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L</a:t>
            </a:r>
            <a:endParaRPr sz="2400" b="1" dirty="0">
              <a:solidFill>
                <a:srgbClr val="0F9CC9"/>
              </a:solidFill>
              <a:latin typeface="VMAJWN+å¾®è½¯é�»,Bold" panose="020B0703020204020201"/>
              <a:cs typeface="VMAJWN+å¾®è½¯é�»,Bold" panose="020B0703020204020201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251813" y="3160831"/>
            <a:ext cx="1780356" cy="4450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405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F9CC9"/>
                </a:solidFill>
                <a:latin typeface="UOROHF+å®ä½" panose="02010600030101010101"/>
                <a:cs typeface="UOROHF+å®ä½" panose="02010600030101010101"/>
              </a:rPr>
              <a:t>Monitor</a:t>
            </a:r>
            <a:r>
              <a:rPr sz="1400" spc="-36" dirty="0">
                <a:solidFill>
                  <a:srgbClr val="0F9CC9"/>
                </a:solidFill>
                <a:latin typeface="UOROHF+å®ä½" panose="02010600030101010101"/>
                <a:cs typeface="UOROHF+å®ä½" panose="02010600030101010101"/>
              </a:rPr>
              <a:t> </a:t>
            </a:r>
            <a:r>
              <a:rPr sz="1400" dirty="0">
                <a:solidFill>
                  <a:srgbClr val="0F9CC9"/>
                </a:solidFill>
                <a:latin typeface="UOROHF+å®ä½" panose="02010600030101010101"/>
                <a:cs typeface="UOROHF+å®ä½" panose="02010600030101010101"/>
              </a:rPr>
              <a:t>Evaluator</a:t>
            </a:r>
            <a:endParaRPr sz="1400" dirty="0">
              <a:solidFill>
                <a:srgbClr val="0F9CC9"/>
              </a:solidFill>
              <a:latin typeface="UOROHF+å®ä½" panose="02010600030101010101"/>
              <a:cs typeface="UOROHF+å®ä½" panose="02010600030101010101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045584" y="3160831"/>
            <a:ext cx="892740" cy="4450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405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F9CC9"/>
                </a:solidFill>
                <a:latin typeface="UOROHF+å®ä½" panose="02010600030101010101"/>
                <a:cs typeface="UOROHF+å®ä½" panose="02010600030101010101"/>
              </a:rPr>
              <a:t>Thinker</a:t>
            </a:r>
            <a:endParaRPr sz="1400" dirty="0">
              <a:solidFill>
                <a:srgbClr val="0F9CC9"/>
              </a:solidFill>
              <a:latin typeface="UOROHF+å®ä½" panose="02010600030101010101"/>
              <a:cs typeface="UOROHF+å®ä½" panose="02010600030101010101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482841" y="3160831"/>
            <a:ext cx="715517" cy="4450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405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F9CC9"/>
                </a:solidFill>
                <a:latin typeface="UOROHF+å®ä½" panose="02010600030101010101"/>
                <a:cs typeface="UOROHF+å®ä½" panose="02010600030101010101"/>
              </a:rPr>
              <a:t>Plant</a:t>
            </a:r>
            <a:endParaRPr sz="1400" dirty="0">
              <a:solidFill>
                <a:srgbClr val="0F9CC9"/>
              </a:solidFill>
              <a:latin typeface="UOROHF+å®ä½" panose="02010600030101010101"/>
              <a:cs typeface="UOROHF+å®ä½" panose="02010600030101010101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935726" y="3428942"/>
            <a:ext cx="1852076" cy="10617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外</a:t>
            </a:r>
            <a:r>
              <a:rPr sz="2400" b="1" spc="23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交</a:t>
            </a:r>
            <a:r>
              <a:rPr sz="2400" b="1" spc="23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家</a:t>
            </a:r>
            <a:r>
              <a:rPr sz="2400" b="1" spc="25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F9CC9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R</a:t>
            </a:r>
            <a:r>
              <a:rPr sz="2400" b="1" spc="-86" dirty="0">
                <a:solidFill>
                  <a:srgbClr val="0F9CC9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 </a:t>
            </a:r>
            <a:r>
              <a:rPr sz="2400" b="1" dirty="0">
                <a:solidFill>
                  <a:srgbClr val="0F9CC9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I</a:t>
            </a:r>
            <a:endParaRPr sz="2400" b="1" dirty="0">
              <a:solidFill>
                <a:srgbClr val="0F9CC9"/>
              </a:solidFill>
              <a:latin typeface="VMAJWN+å¾®è½¯é�»,Bold" panose="020B0703020204020201"/>
              <a:cs typeface="VMAJWN+å¾®è½¯é�»,Bold" panose="020B0703020204020201"/>
            </a:endParaRPr>
          </a:p>
          <a:p>
            <a:pPr marL="467995" marR="0">
              <a:lnSpc>
                <a:spcPts val="1200"/>
              </a:lnSpc>
              <a:spcBef>
                <a:spcPts val="610"/>
              </a:spcBef>
              <a:spcAft>
                <a:spcPts val="0"/>
              </a:spcAft>
            </a:pPr>
            <a:r>
              <a:rPr sz="1200" dirty="0">
                <a:solidFill>
                  <a:srgbClr val="0F9CC9"/>
                </a:solidFill>
                <a:latin typeface="UOROHF+å®ä½" panose="02010600030101010101"/>
                <a:cs typeface="UOROHF+å®ä½" panose="02010600030101010101"/>
              </a:rPr>
              <a:t>Resource</a:t>
            </a:r>
            <a:endParaRPr sz="1200" dirty="0">
              <a:solidFill>
                <a:srgbClr val="0F9CC9"/>
              </a:solidFill>
              <a:latin typeface="UOROHF+å®ä½" panose="02010600030101010101"/>
              <a:cs typeface="UOROHF+å®ä½" panose="02010600030101010101"/>
            </a:endParaRPr>
          </a:p>
          <a:p>
            <a:pPr marL="315595" marR="0">
              <a:lnSpc>
                <a:spcPts val="1200"/>
              </a:lnSpc>
              <a:spcBef>
                <a:spcPts val="240"/>
              </a:spcBef>
              <a:spcAft>
                <a:spcPts val="0"/>
              </a:spcAft>
            </a:pPr>
            <a:r>
              <a:rPr sz="1200" dirty="0">
                <a:solidFill>
                  <a:srgbClr val="0F9CC9"/>
                </a:solidFill>
                <a:latin typeface="UOROHF+å®ä½" panose="02010600030101010101"/>
                <a:cs typeface="UOROHF+å®ä½" panose="02010600030101010101"/>
              </a:rPr>
              <a:t>Investigator</a:t>
            </a:r>
            <a:endParaRPr sz="1200" dirty="0">
              <a:solidFill>
                <a:srgbClr val="0F9CC9"/>
              </a:solidFill>
              <a:latin typeface="UOROHF+å®ä½" panose="02010600030101010101"/>
              <a:cs typeface="UOROHF+å®ä½" panose="02010600030101010101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238097" y="3505142"/>
            <a:ext cx="1940535" cy="14587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spc="203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凝聚者</a:t>
            </a:r>
            <a:r>
              <a:rPr sz="2400" b="1" spc="265" dirty="0">
                <a:solidFill>
                  <a:srgbClr val="0F9CC9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TW</a:t>
            </a:r>
            <a:endParaRPr sz="2400" b="1" spc="265" dirty="0">
              <a:solidFill>
                <a:srgbClr val="0F9CC9"/>
              </a:solidFill>
              <a:latin typeface="VMAJWN+å¾®è½¯é�»,Bold" panose="020B0703020204020201"/>
              <a:cs typeface="VMAJWN+å¾®è½¯é�»,Bold" panose="020B0703020204020201"/>
            </a:endParaRPr>
          </a:p>
          <a:p>
            <a:pPr marL="326390" marR="0">
              <a:lnSpc>
                <a:spcPts val="1405"/>
              </a:lnSpc>
              <a:spcBef>
                <a:spcPts val="610"/>
              </a:spcBef>
              <a:spcAft>
                <a:spcPts val="0"/>
              </a:spcAft>
            </a:pPr>
            <a:r>
              <a:rPr sz="1400" dirty="0">
                <a:solidFill>
                  <a:srgbClr val="0F9CC9"/>
                </a:solidFill>
                <a:latin typeface="UOROHF+å®ä½" panose="02010600030101010101"/>
                <a:cs typeface="UOROHF+å®ä½" panose="02010600030101010101"/>
              </a:rPr>
              <a:t>Teamworker</a:t>
            </a:r>
            <a:endParaRPr sz="1400" dirty="0">
              <a:solidFill>
                <a:srgbClr val="0F9CC9"/>
              </a:solidFill>
              <a:latin typeface="UOROHF+å®ä½" panose="02010600030101010101"/>
              <a:cs typeface="UOROHF+å®ä½" panose="02010600030101010101"/>
            </a:endParaRPr>
          </a:p>
          <a:p>
            <a:pPr marL="0" marR="0">
              <a:lnSpc>
                <a:spcPts val="3170"/>
              </a:lnSpc>
              <a:spcBef>
                <a:spcPts val="30"/>
              </a:spcBef>
              <a:spcAft>
                <a:spcPts val="0"/>
              </a:spcAft>
            </a:pP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完</a:t>
            </a:r>
            <a:r>
              <a:rPr sz="2400" b="1" spc="-95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成</a:t>
            </a:r>
            <a:r>
              <a:rPr sz="2400" b="1" spc="-95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者</a:t>
            </a:r>
            <a:r>
              <a:rPr sz="2400" b="1" spc="-97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F9CC9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C</a:t>
            </a:r>
            <a:r>
              <a:rPr sz="2400" b="1" spc="-203" dirty="0">
                <a:solidFill>
                  <a:srgbClr val="0F9CC9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 </a:t>
            </a:r>
            <a:r>
              <a:rPr sz="2400" b="1" dirty="0">
                <a:solidFill>
                  <a:srgbClr val="0F9CC9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F</a:t>
            </a:r>
            <a:endParaRPr sz="2400" b="1" dirty="0">
              <a:solidFill>
                <a:srgbClr val="0F9CC9"/>
              </a:solidFill>
              <a:latin typeface="VMAJWN+å¾®è½¯é�»,Bold" panose="020B0703020204020201"/>
              <a:cs typeface="VMAJWN+å¾®è½¯é�»,Bold" panose="020B0703020204020201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615563" y="3520695"/>
            <a:ext cx="1889252" cy="9175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7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善</a:t>
            </a:r>
            <a:r>
              <a:rPr sz="2400" b="1" spc="1886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友</a:t>
            </a:r>
            <a:r>
              <a:rPr sz="2400" b="1" spc="1886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者</a:t>
            </a:r>
            <a:endParaRPr sz="2400" b="1" dirty="0">
              <a:solidFill>
                <a:srgbClr val="0F9CC9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  <a:p>
            <a:pPr marL="0" marR="0">
              <a:lnSpc>
                <a:spcPts val="1200"/>
              </a:lnSpc>
              <a:spcBef>
                <a:spcPts val="615"/>
              </a:spcBef>
              <a:spcAft>
                <a:spcPts val="0"/>
              </a:spcAft>
            </a:pPr>
            <a:r>
              <a:rPr sz="1200" dirty="0">
                <a:solidFill>
                  <a:srgbClr val="0F9CC9"/>
                </a:solidFill>
                <a:latin typeface="UOROHF+å®ä½" panose="02010600030101010101"/>
                <a:cs typeface="UOROHF+å®ä½" panose="02010600030101010101"/>
              </a:rPr>
              <a:t>Relationship</a:t>
            </a:r>
            <a:r>
              <a:rPr sz="1200" spc="15" dirty="0">
                <a:solidFill>
                  <a:srgbClr val="0F9CC9"/>
                </a:solidFill>
                <a:latin typeface="UOROHF+å®ä½" panose="02010600030101010101"/>
                <a:cs typeface="UOROHF+å®ä½" panose="02010600030101010101"/>
              </a:rPr>
              <a:t> </a:t>
            </a:r>
            <a:r>
              <a:rPr sz="1200" dirty="0">
                <a:solidFill>
                  <a:srgbClr val="0F9CC9"/>
                </a:solidFill>
                <a:latin typeface="UOROHF+å®ä½" panose="02010600030101010101"/>
                <a:cs typeface="UOROHF+å®ä½" panose="02010600030101010101"/>
              </a:rPr>
              <a:t>Builder</a:t>
            </a:r>
            <a:endParaRPr sz="1200" dirty="0">
              <a:solidFill>
                <a:srgbClr val="0F9CC9"/>
              </a:solidFill>
              <a:latin typeface="UOROHF+å®ä½" panose="02010600030101010101"/>
              <a:cs typeface="UOROHF+å®ä½" panose="02010600030101010101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586860" y="4274186"/>
            <a:ext cx="2002942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7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实</a:t>
            </a:r>
            <a:r>
              <a:rPr sz="2400" b="1" spc="1884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干</a:t>
            </a:r>
            <a:r>
              <a:rPr sz="2400" b="1" spc="1884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者</a:t>
            </a:r>
            <a:endParaRPr sz="2400" b="1" dirty="0">
              <a:solidFill>
                <a:srgbClr val="0F9CC9"/>
              </a:solidFill>
              <a:latin typeface="HSKVPU+å¾®è½¯é�»,Bold" panose="020B0703020204020201"/>
              <a:cs typeface="HSKVPU+å¾®è½¯é�»,Bold" panose="020B0703020204020201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935726" y="4274186"/>
            <a:ext cx="2003226" cy="8598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70"/>
              </a:lnSpc>
              <a:spcBef>
                <a:spcPts val="0"/>
              </a:spcBef>
              <a:spcAft>
                <a:spcPts val="0"/>
              </a:spcAft>
            </a:pPr>
            <a:r>
              <a:rPr sz="2400" b="1" spc="23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执行者</a:t>
            </a:r>
            <a:r>
              <a:rPr sz="2400" b="1" spc="25" dirty="0">
                <a:solidFill>
                  <a:srgbClr val="0F9CC9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IMP</a:t>
            </a:r>
            <a:endParaRPr sz="2400" b="1" spc="25" dirty="0">
              <a:solidFill>
                <a:srgbClr val="0F9CC9"/>
              </a:solidFill>
              <a:latin typeface="VMAJWN+å¾®è½¯é�»,Bold" panose="020B0703020204020201"/>
              <a:cs typeface="VMAJWN+å¾®è½¯é�»,Bold" panose="020B0703020204020201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608455" y="4593391"/>
            <a:ext cx="1070869" cy="6583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405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F9CC9"/>
                </a:solidFill>
                <a:latin typeface="UOROHF+å®ä½" panose="02010600030101010101"/>
                <a:cs typeface="UOROHF+å®ä½" panose="02010600030101010101"/>
              </a:rPr>
              <a:t>Completer</a:t>
            </a:r>
            <a:endParaRPr sz="1400" dirty="0">
              <a:solidFill>
                <a:srgbClr val="0F9CC9"/>
              </a:solidFill>
              <a:latin typeface="UOROHF+å®ä½" panose="02010600030101010101"/>
              <a:cs typeface="UOROHF+å®ä½" panose="02010600030101010101"/>
            </a:endParaRPr>
          </a:p>
          <a:p>
            <a:pPr marL="44450" marR="0">
              <a:lnSpc>
                <a:spcPts val="1405"/>
              </a:lnSpc>
              <a:spcBef>
                <a:spcPts val="275"/>
              </a:spcBef>
              <a:spcAft>
                <a:spcPts val="0"/>
              </a:spcAft>
            </a:pPr>
            <a:r>
              <a:rPr sz="1400" dirty="0">
                <a:solidFill>
                  <a:srgbClr val="0F9CC9"/>
                </a:solidFill>
                <a:latin typeface="UOROHF+å®ä½" panose="02010600030101010101"/>
                <a:cs typeface="UOROHF+å®ä½" panose="02010600030101010101"/>
              </a:rPr>
              <a:t>Finisher</a:t>
            </a:r>
            <a:endParaRPr sz="1400" dirty="0">
              <a:solidFill>
                <a:srgbClr val="0F9CC9"/>
              </a:solidFill>
              <a:latin typeface="UOROHF+å®ä½" panose="02010600030101010101"/>
              <a:cs typeface="UOROHF+å®ä½" panose="02010600030101010101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179696" y="4700071"/>
            <a:ext cx="625601" cy="4450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405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F9CC9"/>
                </a:solidFill>
                <a:latin typeface="UOROHF+å®ä½" panose="02010600030101010101"/>
                <a:cs typeface="UOROHF+å®ä½" panose="02010600030101010101"/>
              </a:rPr>
              <a:t>Doer</a:t>
            </a:r>
            <a:endParaRPr sz="1400" dirty="0">
              <a:solidFill>
                <a:srgbClr val="0F9CC9"/>
              </a:solidFill>
              <a:latin typeface="UOROHF+å®ä½" panose="02010600030101010101"/>
              <a:cs typeface="UOROHF+å®ä½" panose="02010600030101010101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216141" y="4700071"/>
            <a:ext cx="1247752" cy="4450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405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F9CC9"/>
                </a:solidFill>
                <a:latin typeface="UOROHF+å®ä½" panose="02010600030101010101"/>
                <a:cs typeface="UOROHF+å®ä½" panose="02010600030101010101"/>
              </a:rPr>
              <a:t>Implementer</a:t>
            </a:r>
            <a:endParaRPr sz="1400" dirty="0">
              <a:solidFill>
                <a:srgbClr val="0F9CC9"/>
              </a:solidFill>
              <a:latin typeface="UOROHF+å®ä½" panose="02010600030101010101"/>
              <a:cs typeface="UOROHF+å®ä½" panose="02010600030101010101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586860" y="5468689"/>
            <a:ext cx="2002046" cy="8594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6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专</a:t>
            </a:r>
            <a:r>
              <a:rPr sz="2400" b="1" spc="-120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业</a:t>
            </a:r>
            <a:r>
              <a:rPr sz="2400" b="1" spc="-120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F9CC9"/>
                </a:solidFill>
                <a:latin typeface="HSKVPU+å¾®è½¯é�»,Bold" panose="020B0703020204020201"/>
                <a:cs typeface="HSKVPU+å¾®è½¯é�»,Bold" panose="020B0703020204020201"/>
              </a:rPr>
              <a:t>师</a:t>
            </a:r>
            <a:r>
              <a:rPr sz="2400" b="1" spc="-108" dirty="0">
                <a:solidFill>
                  <a:srgbClr val="0F9CC9"/>
                </a:solidFill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400" b="1" dirty="0">
                <a:solidFill>
                  <a:srgbClr val="0F9CC9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S</a:t>
            </a:r>
            <a:r>
              <a:rPr sz="2400" b="1" spc="-224" dirty="0">
                <a:solidFill>
                  <a:srgbClr val="0F9CC9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 </a:t>
            </a:r>
            <a:r>
              <a:rPr sz="2400" b="1" dirty="0">
                <a:solidFill>
                  <a:srgbClr val="0F9CC9"/>
                </a:solidFill>
                <a:latin typeface="VMAJWN+å¾®è½¯é�»,Bold" panose="020B0703020204020201"/>
                <a:cs typeface="VMAJWN+å¾®è½¯é�»,Bold" panose="020B0703020204020201"/>
              </a:rPr>
              <a:t>P</a:t>
            </a:r>
            <a:endParaRPr sz="2400" b="1" dirty="0">
              <a:solidFill>
                <a:srgbClr val="0F9CC9"/>
              </a:solidFill>
              <a:latin typeface="VMAJWN+å¾®è½¯é�»,Bold" panose="020B0703020204020201"/>
              <a:cs typeface="VMAJWN+å¾®è½¯é�»,Bold" panose="020B0703020204020201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912996" y="5893998"/>
            <a:ext cx="1159310" cy="4450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405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F9CC9"/>
                </a:solidFill>
                <a:latin typeface="UOROHF+å®ä½" panose="02010600030101010101"/>
                <a:cs typeface="UOROHF+å®ä½" panose="02010600030101010101"/>
              </a:rPr>
              <a:t>Specialist</a:t>
            </a:r>
            <a:endParaRPr sz="1400" dirty="0">
              <a:solidFill>
                <a:srgbClr val="0F9CC9"/>
              </a:solidFill>
              <a:latin typeface="UOROHF+å®ä½" panose="02010600030101010101"/>
              <a:cs typeface="UOROHF+å®ä½" panose="02010600030101010101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783834" y="6450203"/>
            <a:ext cx="2129409" cy="5074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sz="1600" u="sng" dirty="0">
                <a:solidFill>
                  <a:srgbClr val="000000"/>
                </a:solidFill>
                <a:latin typeface="DNOSSL+å®ä½" panose="02010600030101010101"/>
                <a:cs typeface="DNOSSL+å®ä½" panose="02010600030101010101"/>
                <a:hlinkClick r:id="rId2"/>
              </a:rPr>
              <a:t>《亮剑》之李赵性格</a:t>
            </a:r>
            <a:endParaRPr sz="1600" u="sng" dirty="0">
              <a:solidFill>
                <a:srgbClr val="000000"/>
              </a:solidFill>
              <a:latin typeface="DNOSSL+å®ä½" panose="02010600030101010101"/>
              <a:cs typeface="DNOSSL+å®ä½" panose="02010600030101010101"/>
              <a:hlinkClick r:id="rId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750</Words>
  <Application>WPS 演示</Application>
  <PresentationFormat>On-screen Show (4:3)</PresentationFormat>
  <Paragraphs>230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8" baseType="lpstr">
      <vt:lpstr>Arial</vt:lpstr>
      <vt:lpstr>宋体</vt:lpstr>
      <vt:lpstr>Wingdings</vt:lpstr>
      <vt:lpstr>DNOSSL+å®ä½</vt:lpstr>
      <vt:lpstr>UOROHF+å®ä½</vt:lpstr>
      <vt:lpstr>VMAJWN+å¾®è½¯é�»,Bold</vt:lpstr>
      <vt:lpstr>HSKVPU+å¾®è½¯é�»,Bold</vt:lpstr>
      <vt:lpstr>Times New Roman</vt:lpstr>
      <vt:lpstr>Calibri</vt:lpstr>
      <vt:lpstr>微软雅黑</vt:lpstr>
      <vt:lpstr>Arial Unicode MS</vt:lpstr>
      <vt:lpstr>Theme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creator>Administrator</dc:creator>
  <cp:lastModifiedBy>Smileคิดถึง</cp:lastModifiedBy>
  <cp:revision>2</cp:revision>
  <dcterms:created xsi:type="dcterms:W3CDTF">2018-08-01T04:48:59Z</dcterms:created>
  <dcterms:modified xsi:type="dcterms:W3CDTF">2018-08-01T04:49:22Z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2052-10.1.0.7468</vt:lpwstr>
  </property>
</Properties>
</file>