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</p:sldMasterIdLst>
  <p:sldIdLst>
    <p:sldId id="262" r:id="rId14"/>
    <p:sldId id="265" r:id="rId15"/>
    <p:sldId id="268" r:id="rId16"/>
    <p:sldId id="271" r:id="rId17"/>
    <p:sldId id="274" r:id="rId18"/>
    <p:sldId id="277" r:id="rId19"/>
    <p:sldId id="280" r:id="rId20"/>
    <p:sldId id="283" r:id="rId21"/>
    <p:sldId id="286" r:id="rId22"/>
    <p:sldId id="289" r:id="rId23"/>
    <p:sldId id="29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11.xml"/><Relationship Id="rId23" Type="http://schemas.openxmlformats.org/officeDocument/2006/relationships/slide" Target="slides/slide10.xml"/><Relationship Id="rId22" Type="http://schemas.openxmlformats.org/officeDocument/2006/relationships/slide" Target="slides/slide9.xml"/><Relationship Id="rId21" Type="http://schemas.openxmlformats.org/officeDocument/2006/relationships/slide" Target="slides/slide8.xml"/><Relationship Id="rId20" Type="http://schemas.openxmlformats.org/officeDocument/2006/relationships/slide" Target="slides/slide7.xml"/><Relationship Id="rId2" Type="http://schemas.openxmlformats.org/officeDocument/2006/relationships/theme" Target="theme/theme1.xml"/><Relationship Id="rId19" Type="http://schemas.openxmlformats.org/officeDocument/2006/relationships/slide" Target="slides/slide6.xml"/><Relationship Id="rId18" Type="http://schemas.openxmlformats.org/officeDocument/2006/relationships/slide" Target="slides/slide5.xml"/><Relationship Id="rId17" Type="http://schemas.openxmlformats.org/officeDocument/2006/relationships/slide" Target="slides/slide4.xml"/><Relationship Id="rId16" Type="http://schemas.openxmlformats.org/officeDocument/2006/relationships/slide" Target="slides/slide3.xml"/><Relationship Id="rId15" Type="http://schemas.openxmlformats.org/officeDocument/2006/relationships/slide" Target="slides/slide2.xml"/><Relationship Id="rId14" Type="http://schemas.openxmlformats.org/officeDocument/2006/relationships/slide" Target="slides/slide1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F375B00-4CFE-4EAC-A3A0-DB89801F814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9B6409D-26E8-45BE-936B-5D56CBE51BC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1E723C7-89F2-4F0D-B5FF-3764E8C1BE3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27FDC40-61AE-4781-969B-AF751565D75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F71BB40-FABD-4E2C-8BB0-3166B34A757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778FBEE2-F1DD-4C5D-89B9-206B27EE6D3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2D9C1EC6-568C-4626-80D9-C320BE9F2FB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E1CF2F67-8C01-4E43-B773-91502513818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469CA5F4-5390-4B34-AD43-94C7F27D829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D3AF3C47-AD44-4DB1-B09E-FBFBE80DC3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C0D17D0-723C-44A5-B896-D2490B0A307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5378"/>
            <a:ext cx="6660260" cy="13481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NCEGFW+å®ä½"/>
                <a:cs typeface="NCEGFW+å®ä½"/>
              </a:rPr>
              <a:t>2.2 </a:t>
            </a:r>
            <a:r>
              <a:rPr sz="3600">
                <a:solidFill>
                  <a:srgbClr val="FFFFFF"/>
                </a:solidFill>
                <a:latin typeface="VNSAEV+å®ä½"/>
                <a:cs typeface="VNSAEV+å®ä½"/>
              </a:rPr>
              <a:t>主题：人格理论哆来咪</a:t>
            </a:r>
            <a:endParaRPr sz="3600">
              <a:solidFill>
                <a:srgbClr val="FFFFFF"/>
              </a:solidFill>
              <a:latin typeface="VNSAEV+å®ä½"/>
              <a:cs typeface="VNSAEV+å®ä½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223892" y="597177"/>
            <a:ext cx="6310090" cy="22408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LPMBUS+å®ä½"/>
                <a:cs typeface="LPMBUS+å®ä½"/>
              </a:rPr>
              <a:t>4</a:t>
            </a:r>
            <a:r>
              <a:rPr sz="3600">
                <a:solidFill>
                  <a:srgbClr val="FFFFFF"/>
                </a:solidFill>
                <a:latin typeface="JBBVAU+å®ä½"/>
                <a:cs typeface="JBBVAU+å®ä½"/>
              </a:rPr>
              <a:t>个纬度</a:t>
            </a:r>
            <a:r>
              <a:rPr sz="3600">
                <a:solidFill>
                  <a:srgbClr val="FFFFFF"/>
                </a:solidFill>
                <a:latin typeface="LPMBUS+å®ä½"/>
                <a:cs typeface="LPMBUS+å®ä½"/>
              </a:rPr>
              <a:t>8</a:t>
            </a:r>
            <a:r>
              <a:rPr sz="3600">
                <a:solidFill>
                  <a:srgbClr val="FFFFFF"/>
                </a:solidFill>
                <a:latin typeface="JBBVAU+å®ä½"/>
                <a:cs typeface="JBBVAU+å®ä½"/>
              </a:rPr>
              <a:t>个偏好</a:t>
            </a:r>
            <a:endParaRPr sz="3600">
              <a:solidFill>
                <a:srgbClr val="FFFFFF"/>
              </a:solidFill>
              <a:latin typeface="JBBVAU+å®ä½"/>
              <a:cs typeface="JBBVAU+å®ä½"/>
            </a:endParaRPr>
          </a:p>
          <a:p>
            <a:pPr marL="0" marR="0">
              <a:lnSpc>
                <a:spcPts val="3600"/>
              </a:lnSpc>
              <a:spcBef>
                <a:spcPts val="72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JBBVAU+å®ä½"/>
                <a:cs typeface="JBBVAU+å®ä½"/>
              </a:rPr>
              <a:t>可以组合出</a:t>
            </a:r>
            <a:r>
              <a:rPr sz="3600">
                <a:solidFill>
                  <a:srgbClr val="FFFFFF"/>
                </a:solidFill>
                <a:latin typeface="LPMBUS+å®ä½"/>
                <a:cs typeface="LPMBUS+å®ä½"/>
              </a:rPr>
              <a:t>16</a:t>
            </a:r>
            <a:r>
              <a:rPr sz="3600">
                <a:solidFill>
                  <a:srgbClr val="FFFFFF"/>
                </a:solidFill>
                <a:latin typeface="JBBVAU+å®ä½"/>
                <a:cs typeface="JBBVAU+å®ä½"/>
              </a:rPr>
              <a:t>种人格类型，</a:t>
            </a:r>
            <a:endParaRPr sz="3600">
              <a:solidFill>
                <a:srgbClr val="FFFFFF"/>
              </a:solidFill>
              <a:latin typeface="JBBVAU+å®ä½"/>
              <a:cs typeface="JBBVAU+å®ä½"/>
            </a:endParaRPr>
          </a:p>
          <a:p>
            <a:pPr marL="0" marR="0">
              <a:lnSpc>
                <a:spcPts val="3600"/>
              </a:lnSpc>
              <a:spcBef>
                <a:spcPts val="715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JBBVAU+å®ä½"/>
                <a:cs typeface="JBBVAU+å®ä½"/>
              </a:rPr>
              <a:t>请问你是哪一类型？</a:t>
            </a:r>
            <a:endParaRPr sz="3600">
              <a:solidFill>
                <a:srgbClr val="FFFFFF"/>
              </a:solidFill>
              <a:latin typeface="JBBVAU+å®ä½"/>
              <a:cs typeface="JBBVAU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23892" y="2627953"/>
            <a:ext cx="3864271" cy="19570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内向</a:t>
            </a: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I</a:t>
            </a:r>
            <a:r>
              <a:rPr sz="2400" b="1" spc="155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————</a:t>
            </a:r>
            <a:r>
              <a:rPr sz="2400" b="1" spc="881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外向</a:t>
            </a: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E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感觉</a:t>
            </a: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S</a:t>
            </a:r>
            <a:r>
              <a:rPr sz="2400" b="1" spc="91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————</a:t>
            </a:r>
            <a:r>
              <a:rPr sz="2400" b="1" spc="881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直觉</a:t>
            </a: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N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思考</a:t>
            </a: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T</a:t>
            </a:r>
            <a:r>
              <a:rPr sz="2400" b="1" spc="86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————</a:t>
            </a:r>
            <a:r>
              <a:rPr sz="2400" b="1" spc="881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情感</a:t>
            </a: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F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判断</a:t>
            </a: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J</a:t>
            </a:r>
            <a:r>
              <a:rPr sz="2400" b="1" spc="123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————</a:t>
            </a:r>
            <a:r>
              <a:rPr sz="2400" b="1" spc="881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TGRRSR+å¾®è½¯é�»,Bold"/>
                <a:cs typeface="TGRRSR+å¾®è½¯é�»,Bold"/>
              </a:rPr>
              <a:t>知觉</a:t>
            </a: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P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2952" y="4525646"/>
            <a:ext cx="1206554" cy="23721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0795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ESFP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42545" marR="0">
              <a:lnSpc>
                <a:spcPts val="3170"/>
              </a:lnSpc>
              <a:spcBef>
                <a:spcPts val="750"/>
              </a:spcBef>
              <a:spcAft>
                <a:spcPct val="0"/>
              </a:spcAft>
            </a:pPr>
            <a:r>
              <a:rPr sz="2400" b="1" spc="-25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ESFJ</a:t>
            </a:r>
            <a:endParaRPr sz="2400" b="1" spc="-25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0" marR="0">
              <a:lnSpc>
                <a:spcPts val="3170"/>
              </a:lnSpc>
              <a:spcBef>
                <a:spcPts val="8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ESTP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39370" marR="0">
              <a:lnSpc>
                <a:spcPts val="3165"/>
              </a:lnSpc>
              <a:spcBef>
                <a:spcPts val="800"/>
              </a:spcBef>
              <a:spcAft>
                <a:spcPct val="0"/>
              </a:spcAft>
            </a:pPr>
            <a:r>
              <a:rPr sz="2400" b="1" spc="-43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ESTJ</a:t>
            </a:r>
            <a:endParaRPr sz="2400" b="1" spc="-43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23692" y="4525646"/>
            <a:ext cx="1134449" cy="23721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9525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ISFP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43180" marR="0">
              <a:lnSpc>
                <a:spcPts val="3170"/>
              </a:lnSpc>
              <a:spcBef>
                <a:spcPts val="750"/>
              </a:spcBef>
              <a:spcAft>
                <a:spcPct val="0"/>
              </a:spcAft>
            </a:pPr>
            <a:r>
              <a:rPr sz="2400" b="1" spc="-23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ISFJ</a:t>
            </a:r>
            <a:endParaRPr sz="2400" b="1" spc="-23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0" marR="0">
              <a:lnSpc>
                <a:spcPts val="3170"/>
              </a:lnSpc>
              <a:spcBef>
                <a:spcPts val="8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ISTP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38735" marR="0">
              <a:lnSpc>
                <a:spcPts val="3165"/>
              </a:lnSpc>
              <a:spcBef>
                <a:spcPts val="800"/>
              </a:spcBef>
              <a:spcAft>
                <a:spcPct val="0"/>
              </a:spcAft>
            </a:pPr>
            <a:r>
              <a:rPr sz="2400" b="1" spc="-43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ISTJ</a:t>
            </a:r>
            <a:endParaRPr sz="2400" b="1" spc="-43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23485" y="4525646"/>
            <a:ext cx="1281787" cy="23721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0795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ENFP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42545" marR="0">
              <a:lnSpc>
                <a:spcPts val="3170"/>
              </a:lnSpc>
              <a:spcBef>
                <a:spcPts val="750"/>
              </a:spcBef>
              <a:spcAft>
                <a:spcPct val="0"/>
              </a:spcAft>
            </a:pPr>
            <a:r>
              <a:rPr sz="2400" b="1" spc="-2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ENFJ</a:t>
            </a:r>
            <a:endParaRPr sz="2400" b="1" spc="-2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0" marR="0">
              <a:lnSpc>
                <a:spcPts val="3170"/>
              </a:lnSpc>
              <a:spcBef>
                <a:spcPts val="8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ENTP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39370" marR="0">
              <a:lnSpc>
                <a:spcPts val="3165"/>
              </a:lnSpc>
              <a:spcBef>
                <a:spcPts val="800"/>
              </a:spcBef>
              <a:spcAft>
                <a:spcPct val="0"/>
              </a:spcAft>
            </a:pPr>
            <a:r>
              <a:rPr sz="2400" b="1" spc="-4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ENTJ</a:t>
            </a:r>
            <a:endParaRPr sz="2400" b="1" spc="-4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34277" y="4525646"/>
            <a:ext cx="1209682" cy="23721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889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INFP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42545" marR="0">
              <a:lnSpc>
                <a:spcPts val="3170"/>
              </a:lnSpc>
              <a:spcBef>
                <a:spcPts val="750"/>
              </a:spcBef>
              <a:spcAft>
                <a:spcPct val="0"/>
              </a:spcAft>
            </a:pPr>
            <a:r>
              <a:rPr sz="2400" b="1" spc="-2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INFJ</a:t>
            </a:r>
            <a:endParaRPr sz="2400" b="1" spc="-2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0" marR="0">
              <a:lnSpc>
                <a:spcPts val="3170"/>
              </a:lnSpc>
              <a:spcBef>
                <a:spcPts val="8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INTP</a:t>
            </a:r>
            <a:endParaRPr sz="2400" b="1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  <a:p>
            <a:pPr marL="38100" marR="0">
              <a:lnSpc>
                <a:spcPts val="3165"/>
              </a:lnSpc>
              <a:spcBef>
                <a:spcPts val="800"/>
              </a:spcBef>
              <a:spcAft>
                <a:spcPct val="0"/>
              </a:spcAft>
            </a:pPr>
            <a:r>
              <a:rPr sz="2400" b="1" spc="-40">
                <a:solidFill>
                  <a:srgbClr val="FFFFFF"/>
                </a:solidFill>
                <a:latin typeface="UNKUCL+å¾®è½¯é�»,Bold"/>
                <a:cs typeface="UNKUCL+å¾®è½¯é�»,Bold"/>
              </a:rPr>
              <a:t>INTJ</a:t>
            </a:r>
            <a:endParaRPr sz="2400" b="1" spc="-40">
              <a:solidFill>
                <a:srgbClr val="FFFFFF"/>
              </a:solidFill>
              <a:latin typeface="UNKUCL+å¾®è½¯é�»,Bold"/>
              <a:cs typeface="UNKUCL+å¾®è½¯é�»,Bold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GTNAHW+å®ä½"/>
                <a:cs typeface="GTNAHW+å®ä½"/>
              </a:rPr>
              <a:t>2.2</a:t>
            </a:r>
            <a:r>
              <a:rPr sz="4800" spc="2403">
                <a:solidFill>
                  <a:srgbClr val="FFFFFF"/>
                </a:solidFill>
                <a:latin typeface="GTNAHW+å®ä½"/>
                <a:cs typeface="GTNAHW+å®ä½"/>
              </a:rPr>
              <a:t> </a:t>
            </a:r>
            <a:r>
              <a:rPr sz="3600">
                <a:solidFill>
                  <a:srgbClr val="FFFFFF"/>
                </a:solidFill>
                <a:latin typeface="TOJURK+å®ä½"/>
                <a:cs typeface="TOJURK+å®ä½"/>
              </a:rPr>
              <a:t>内容</a:t>
            </a:r>
            <a:endParaRPr sz="3600">
              <a:solidFill>
                <a:srgbClr val="FFFFFF"/>
              </a:solidFill>
              <a:latin typeface="TOJURK+å®ä½"/>
              <a:cs typeface="TOJURK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479490"/>
            <a:ext cx="2745028" cy="1408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GMUPMA+å¾®è½¯é�»,Bold"/>
                <a:cs typeface="GMUPMA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VGIFUL+å¾®è½¯é�»,Bold"/>
                <a:cs typeface="VGIFUL+å¾®è½¯é�»,Bold"/>
              </a:rPr>
              <a:t>人格特质理论</a:t>
            </a:r>
            <a:endParaRPr sz="2400" b="1">
              <a:solidFill>
                <a:srgbClr val="FFFFFF"/>
              </a:solidFill>
              <a:latin typeface="VGIFUL+å¾®è½¯é�»,Bold"/>
              <a:cs typeface="VGIFUL+å¾®è½¯é�»,Bold"/>
            </a:endParaRPr>
          </a:p>
          <a:p>
            <a:pPr marL="0" marR="0">
              <a:lnSpc>
                <a:spcPts val="3170"/>
              </a:lnSpc>
              <a:spcBef>
                <a:spcPts val="115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GMUPMA+å¾®è½¯é�»,Bold"/>
                <a:cs typeface="GMUPMA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VGIFUL+å¾®è½¯é�»,Bold"/>
                <a:cs typeface="VGIFUL+å¾®è½¯é�»,Bold"/>
              </a:rPr>
              <a:t>人格类型理论</a:t>
            </a:r>
            <a:endParaRPr sz="2400" b="1">
              <a:solidFill>
                <a:srgbClr val="FFFFFF"/>
              </a:solidFill>
              <a:latin typeface="VGIFUL+å¾®è½¯é�»,Bold"/>
              <a:cs typeface="VGIFUL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240145" y="825491"/>
            <a:ext cx="5183733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MBPJSF+å®ä½"/>
                <a:cs typeface="MBPJSF+å®ä½"/>
              </a:rPr>
              <a:t>人格的结构理论</a:t>
            </a:r>
            <a:endParaRPr sz="4800">
              <a:solidFill>
                <a:srgbClr val="FFFFFF"/>
              </a:solidFill>
              <a:latin typeface="MBPJSF+å®ä½"/>
              <a:cs typeface="MBPJSF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9755" y="4154747"/>
            <a:ext cx="22860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HIPCJ+å¾®è½¯é�»,Bold"/>
                <a:cs typeface="HHIPCJ+å¾®è½¯é�»,Bold"/>
              </a:rPr>
              <a:t>一、特质理论</a:t>
            </a:r>
            <a:endParaRPr sz="2400" b="1">
              <a:solidFill>
                <a:srgbClr val="FFFFFF"/>
              </a:solidFill>
              <a:latin typeface="HHIPCJ+å¾®è½¯é�»,Bold"/>
              <a:cs typeface="HHIPCJ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6663" y="4672907"/>
            <a:ext cx="4381850" cy="18960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DQWUI+å¾®è½¯é�»,Bold"/>
                <a:cs typeface="LDQWUI+å¾®è½¯é�»,Bold"/>
              </a:rPr>
              <a:t>1.</a:t>
            </a:r>
            <a:r>
              <a:rPr sz="2400" b="1" spc="8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HIPCJ+å¾®è½¯é�»,Bold"/>
                <a:cs typeface="HHIPCJ+å¾®è½¯é�»,Bold"/>
              </a:rPr>
              <a:t>奥尔波特的人格特质理论</a:t>
            </a:r>
            <a:endParaRPr sz="2400" b="1">
              <a:solidFill>
                <a:srgbClr val="FFFFFF"/>
              </a:solidFill>
              <a:latin typeface="HHIPCJ+å¾®è½¯é�»,Bold"/>
              <a:cs typeface="HHIPCJ+å¾®è½¯é�»,Bold"/>
            </a:endParaRPr>
          </a:p>
          <a:p>
            <a:pPr marL="0" marR="0">
              <a:lnSpc>
                <a:spcPts val="3170"/>
              </a:lnSpc>
              <a:spcBef>
                <a:spcPts val="86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DQWUI+å¾®è½¯é�»,Bold"/>
                <a:cs typeface="LDQWUI+å¾®è½¯é�»,Bold"/>
              </a:rPr>
              <a:t>2.</a:t>
            </a:r>
            <a:r>
              <a:rPr sz="2400" b="1" spc="8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HIPCJ+å¾®è½¯é�»,Bold"/>
                <a:cs typeface="HHIPCJ+å¾®è½¯é�»,Bold"/>
              </a:rPr>
              <a:t>卡特尔的人格因素理论</a:t>
            </a:r>
            <a:endParaRPr sz="2400" b="1">
              <a:solidFill>
                <a:srgbClr val="FFFFFF"/>
              </a:solidFill>
              <a:latin typeface="HHIPCJ+å¾®è½¯é�»,Bold"/>
              <a:cs typeface="HHIPCJ+å¾®è½¯é�»,Bold"/>
            </a:endParaRPr>
          </a:p>
          <a:p>
            <a:pPr marL="0" marR="0">
              <a:lnSpc>
                <a:spcPts val="3165"/>
              </a:lnSpc>
              <a:spcBef>
                <a:spcPts val="91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DQWUI+å¾®è½¯é�»,Bold"/>
                <a:cs typeface="LDQWUI+å¾®è½¯é�»,Bold"/>
              </a:rPr>
              <a:t>3.</a:t>
            </a:r>
            <a:r>
              <a:rPr sz="2400" b="1" spc="8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HIPCJ+å¾®è½¯é�»,Bold"/>
                <a:cs typeface="HHIPCJ+å¾®è½¯é�»,Bold"/>
              </a:rPr>
              <a:t>现代特质理论</a:t>
            </a:r>
            <a:endParaRPr sz="2400" b="1">
              <a:solidFill>
                <a:srgbClr val="FFFFFF"/>
              </a:solidFill>
              <a:latin typeface="HHIPCJ+å¾®è½¯é�»,Bold"/>
              <a:cs typeface="HHIPCJ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884552" y="302220"/>
            <a:ext cx="8591594" cy="17806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EQOMVH+å®ä½"/>
                <a:cs typeface="EQOMVH+å®ä½"/>
              </a:rPr>
              <a:t>奥尔波特：</a:t>
            </a:r>
            <a:r>
              <a:rPr sz="4800">
                <a:solidFill>
                  <a:srgbClr val="FFFFFF"/>
                </a:solidFill>
                <a:latin typeface="EQOMVH+å®ä½"/>
                <a:cs typeface="EQOMVH+å®ä½"/>
              </a:rPr>
              <a:t>人格特质理论</a:t>
            </a:r>
            <a:endParaRPr sz="4800">
              <a:solidFill>
                <a:srgbClr val="FFFFFF"/>
              </a:solidFill>
              <a:latin typeface="EQOMVH+å®ä½"/>
              <a:cs typeface="EQOMVH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765" y="1446599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类型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90746" y="1446599"/>
            <a:ext cx="1676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表现特征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84552" y="2132399"/>
            <a:ext cx="7010400" cy="12254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在一个人身上最具有代表性的个性特质，是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衡量人的标准，如“张三是一个外向的人”。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1965" y="2314957"/>
            <a:ext cx="167761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首要特质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1965" y="3604261"/>
            <a:ext cx="8618294" cy="23233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702435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它的概括性比首要特质低，是由一些在某种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  <a:p>
            <a:pPr marL="1702435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程度上独立而又彼此联系的特质构成的。这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中心特质</a:t>
            </a:r>
            <a:r>
              <a:rPr sz="2400" b="1" spc="3206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些特质构成一个人的独特个性。如：能够吃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  <a:p>
            <a:pPr marL="1702435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苦、善良、肯独立思考、事业心强、工作学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  <a:p>
            <a:pPr marL="1702435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习条理性强等。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1965" y="6186493"/>
            <a:ext cx="8968375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次要特质</a:t>
            </a:r>
            <a:r>
              <a:rPr sz="2400" b="1" spc="3206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BCKGPJ+å¾®è½¯é�»,Bold"/>
                <a:cs typeface="BCKGPJ+å¾®è½¯é�»,Bold"/>
              </a:rPr>
              <a:t>个人在特定情境中表现出来的那些性格特征。</a:t>
            </a:r>
            <a:endParaRPr sz="2400" b="1">
              <a:solidFill>
                <a:srgbClr val="FFFFFF"/>
              </a:solidFill>
              <a:latin typeface="BCKGPJ+å¾®è½¯é�»,Bold"/>
              <a:cs typeface="BCKGPJ+å¾®è½¯é�»,Bold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26187" y="291584"/>
            <a:ext cx="2612288" cy="80957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34925" marR="0">
              <a:lnSpc>
                <a:spcPts val="9600"/>
              </a:lnSpc>
              <a:spcBef>
                <a:spcPct val="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VNJWHA+å®ä½"/>
                <a:cs typeface="VNJWHA+å®ä½"/>
              </a:rPr>
              <a:t>N</a:t>
            </a:r>
            <a:endParaRPr sz="9600">
              <a:solidFill>
                <a:srgbClr val="FFFFFF"/>
              </a:solidFill>
              <a:latin typeface="VNJWHA+å®ä½"/>
              <a:cs typeface="VNJWHA+å®ä½"/>
            </a:endParaRPr>
          </a:p>
          <a:p>
            <a:pPr marL="173990" marR="0">
              <a:lnSpc>
                <a:spcPts val="9600"/>
              </a:lnSpc>
              <a:spcBef>
                <a:spcPts val="26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VNJWHA+å®ä½"/>
                <a:cs typeface="VNJWHA+å®ä½"/>
              </a:rPr>
              <a:t>E</a:t>
            </a:r>
            <a:endParaRPr sz="9600">
              <a:solidFill>
                <a:srgbClr val="FFFFFF"/>
              </a:solidFill>
              <a:latin typeface="VNJWHA+å®ä½"/>
              <a:cs typeface="VNJWHA+å®ä½"/>
            </a:endParaRPr>
          </a:p>
          <a:p>
            <a:pPr marL="0" marR="0">
              <a:lnSpc>
                <a:spcPts val="9600"/>
              </a:lnSpc>
              <a:spcBef>
                <a:spcPts val="33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VNJWHA+å®ä½"/>
                <a:cs typeface="VNJWHA+å®ä½"/>
              </a:rPr>
              <a:t>O</a:t>
            </a:r>
            <a:endParaRPr sz="9600">
              <a:solidFill>
                <a:srgbClr val="FFFFFF"/>
              </a:solidFill>
              <a:latin typeface="VNJWHA+å®ä½"/>
              <a:cs typeface="VNJWHA+å®ä½"/>
            </a:endParaRPr>
          </a:p>
          <a:p>
            <a:pPr marL="88265" marR="0">
              <a:lnSpc>
                <a:spcPts val="9600"/>
              </a:lnSpc>
              <a:spcBef>
                <a:spcPts val="285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VNJWHA+å®ä½"/>
                <a:cs typeface="VNJWHA+å®ä½"/>
              </a:rPr>
              <a:t>A</a:t>
            </a:r>
            <a:endParaRPr sz="9600">
              <a:solidFill>
                <a:srgbClr val="FFFFFF"/>
              </a:solidFill>
              <a:latin typeface="VNJWHA+å®ä½"/>
              <a:cs typeface="VNJWHA+å®ä½"/>
            </a:endParaRPr>
          </a:p>
          <a:p>
            <a:pPr marL="93345" marR="0">
              <a:lnSpc>
                <a:spcPts val="9600"/>
              </a:lnSpc>
              <a:spcBef>
                <a:spcPts val="41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VNJWHA+å®ä½"/>
                <a:cs typeface="VNJWHA+å®ä½"/>
              </a:rPr>
              <a:t>C</a:t>
            </a:r>
            <a:endParaRPr sz="9600">
              <a:solidFill>
                <a:srgbClr val="FFFFFF"/>
              </a:solidFill>
              <a:latin typeface="VNJWHA+å®ä½"/>
              <a:cs typeface="VNJWHA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16251" y="342129"/>
            <a:ext cx="2604058" cy="1886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 spc="451">
                <a:solidFill>
                  <a:srgbClr val="FFFFFF"/>
                </a:solidFill>
                <a:latin typeface="HGQLFP+å®ä½"/>
                <a:cs typeface="HGQLFP+å®ä½"/>
              </a:rPr>
              <a:t>神经质</a:t>
            </a:r>
            <a:endParaRPr sz="4800" spc="451">
              <a:solidFill>
                <a:srgbClr val="FFFFFF"/>
              </a:solidFill>
              <a:latin typeface="HGQLFP+å®ä½"/>
              <a:cs typeface="HGQLFP+å®ä½"/>
            </a:endParaRPr>
          </a:p>
          <a:p>
            <a:pPr marL="0" marR="0">
              <a:lnSpc>
                <a:spcPts val="2735"/>
              </a:lnSpc>
              <a:spcBef>
                <a:spcPct val="0"/>
              </a:spcBef>
              <a:spcAft>
                <a:spcPct val="0"/>
              </a:spcAft>
            </a:pPr>
            <a:r>
              <a:rPr sz="2800" spc="141">
                <a:solidFill>
                  <a:srgbClr val="FFFFFF"/>
                </a:solidFill>
                <a:latin typeface="VNJWHA+å®ä½"/>
                <a:cs typeface="VNJWHA+å®ä½"/>
              </a:rPr>
              <a:t>Neuroticis</a:t>
            </a:r>
            <a:endParaRPr sz="2800" spc="141">
              <a:solidFill>
                <a:srgbClr val="FFFFFF"/>
              </a:solidFill>
              <a:latin typeface="VNJWHA+å®ä½"/>
              <a:cs typeface="VNJWHA+å®ä½"/>
            </a:endParaRPr>
          </a:p>
          <a:p>
            <a:pPr marL="88265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FFFF"/>
                </a:solidFill>
                <a:latin typeface="VNJWHA+å®ä½"/>
                <a:cs typeface="VNJWHA+å®ä½"/>
              </a:rPr>
              <a:t>m</a:t>
            </a:r>
            <a:endParaRPr sz="2800">
              <a:solidFill>
                <a:srgbClr val="FFFFFF"/>
              </a:solidFill>
              <a:latin typeface="VNJWHA+å®ä½"/>
              <a:cs typeface="VNJWHA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24348" y="608988"/>
            <a:ext cx="4345838" cy="16922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HGQLFP+å®ä½"/>
                <a:cs typeface="HGQLFP+å®ä½"/>
              </a:rPr>
              <a:t>现代人格特质理论</a:t>
            </a:r>
            <a:endParaRPr sz="3600">
              <a:solidFill>
                <a:srgbClr val="FFFFFF"/>
              </a:solidFill>
              <a:latin typeface="HGQLFP+å®ä½"/>
              <a:cs typeface="HGQLFP+å®ä½"/>
            </a:endParaRPr>
          </a:p>
          <a:p>
            <a:pPr marL="0" marR="0">
              <a:lnSpc>
                <a:spcPts val="3600"/>
              </a:lnSpc>
              <a:spcBef>
                <a:spcPts val="725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HGQLFP+å®ä½"/>
                <a:cs typeface="HGQLFP+å®ä½"/>
              </a:rPr>
              <a:t>之</a:t>
            </a:r>
            <a:endParaRPr sz="3600">
              <a:solidFill>
                <a:srgbClr val="FFFFFF"/>
              </a:solidFill>
              <a:latin typeface="HGQLFP+å®ä½"/>
              <a:cs typeface="HGQLFP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16251" y="1760696"/>
            <a:ext cx="8487550" cy="1649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4800" spc="444">
                <a:solidFill>
                  <a:srgbClr val="FFFFFF"/>
                </a:solidFill>
                <a:latin typeface="HGQLFP+å®ä½"/>
                <a:cs typeface="HGQLFP+å®ä½"/>
              </a:rPr>
              <a:t>外向性</a:t>
            </a:r>
            <a:r>
              <a:rPr sz="4800" spc="517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6000">
                <a:solidFill>
                  <a:srgbClr val="FFFFFF"/>
                </a:solidFill>
                <a:latin typeface="HGQLFP+å®ä½"/>
                <a:cs typeface="HGQLFP+å®ä½"/>
              </a:rPr>
              <a:t>五大人格理论</a:t>
            </a:r>
            <a:endParaRPr sz="6000">
              <a:solidFill>
                <a:srgbClr val="FFFFFF"/>
              </a:solidFill>
              <a:latin typeface="HGQLFP+å®ä½"/>
              <a:cs typeface="HGQLFP+å®ä½"/>
            </a:endParaRP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ct val="0"/>
              </a:spcAft>
            </a:pPr>
            <a:r>
              <a:rPr sz="2400" spc="81">
                <a:solidFill>
                  <a:srgbClr val="FFFFFF"/>
                </a:solidFill>
                <a:latin typeface="VNJWHA+å®ä½"/>
                <a:cs typeface="VNJWHA+å®ä½"/>
              </a:rPr>
              <a:t>Extraversion</a:t>
            </a:r>
            <a:endParaRPr sz="2400" spc="81">
              <a:solidFill>
                <a:srgbClr val="FFFFFF"/>
              </a:solidFill>
              <a:latin typeface="VNJWHA+å®ä½"/>
              <a:cs typeface="VNJWHA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16251" y="3005709"/>
            <a:ext cx="2666085" cy="16451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 spc="446">
                <a:solidFill>
                  <a:srgbClr val="FFFFFF"/>
                </a:solidFill>
                <a:latin typeface="HGQLFP+å®ä½"/>
                <a:cs typeface="HGQLFP+å®ä½"/>
              </a:rPr>
              <a:t>开放性</a:t>
            </a:r>
            <a:endParaRPr sz="4800" spc="446">
              <a:solidFill>
                <a:srgbClr val="FFFFFF"/>
              </a:solidFill>
              <a:latin typeface="HGQLFP+å®ä½"/>
              <a:cs typeface="HGQLFP+å®ä½"/>
            </a:endParaRPr>
          </a:p>
          <a:p>
            <a:pPr marL="0" marR="0">
              <a:lnSpc>
                <a:spcPts val="2735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FFFF"/>
                </a:solidFill>
                <a:latin typeface="VNJWHA+å®ä½"/>
                <a:cs typeface="VNJWHA+å®ä½"/>
              </a:rPr>
              <a:t>O</a:t>
            </a:r>
            <a:r>
              <a:rPr sz="2800" spc="-11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FFFFFF"/>
                </a:solidFill>
                <a:latin typeface="VNJWHA+å®ä½"/>
                <a:cs typeface="VNJWHA+å®ä½"/>
              </a:rPr>
              <a:t>p</a:t>
            </a:r>
            <a:r>
              <a:rPr sz="2800" spc="-12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FFFFFF"/>
                </a:solidFill>
                <a:latin typeface="VNJWHA+å®ä½"/>
                <a:cs typeface="VNJWHA+å®ä½"/>
              </a:rPr>
              <a:t>e</a:t>
            </a:r>
            <a:r>
              <a:rPr sz="2800" spc="-11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FFFFFF"/>
                </a:solidFill>
                <a:latin typeface="VNJWHA+å®ä½"/>
                <a:cs typeface="VNJWHA+å®ä½"/>
              </a:rPr>
              <a:t>n</a:t>
            </a:r>
            <a:r>
              <a:rPr sz="2800" spc="-12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FFFFFF"/>
                </a:solidFill>
                <a:latin typeface="VNJWHA+å®ä½"/>
                <a:cs typeface="VNJWHA+å®ä½"/>
              </a:rPr>
              <a:t>n</a:t>
            </a:r>
            <a:r>
              <a:rPr sz="2800" spc="-11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FFFFFF"/>
                </a:solidFill>
                <a:latin typeface="VNJWHA+å®ä½"/>
                <a:cs typeface="VNJWHA+å®ä½"/>
              </a:rPr>
              <a:t>e</a:t>
            </a:r>
            <a:r>
              <a:rPr sz="2800" spc="-12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FFFFFF"/>
                </a:solidFill>
                <a:latin typeface="VNJWHA+å®ä½"/>
                <a:cs typeface="VNJWHA+å®ä½"/>
              </a:rPr>
              <a:t>s</a:t>
            </a:r>
            <a:r>
              <a:rPr sz="2800" spc="-11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FFFFFF"/>
                </a:solidFill>
                <a:latin typeface="VNJWHA+å®ä½"/>
                <a:cs typeface="VNJWHA+å®ä½"/>
              </a:rPr>
              <a:t>s</a:t>
            </a:r>
            <a:endParaRPr sz="2800">
              <a:solidFill>
                <a:srgbClr val="FFFFFF"/>
              </a:solidFill>
              <a:latin typeface="VNJWHA+å®ä½"/>
              <a:cs typeface="VNJWHA+å®ä½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16251" y="4325492"/>
            <a:ext cx="2589885" cy="14694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 spc="446">
                <a:solidFill>
                  <a:srgbClr val="FFFFFF"/>
                </a:solidFill>
                <a:latin typeface="HGQLFP+å®ä½"/>
                <a:cs typeface="HGQLFP+å®ä½"/>
              </a:rPr>
              <a:t>随和性</a:t>
            </a:r>
            <a:endParaRPr sz="4800" spc="446">
              <a:solidFill>
                <a:srgbClr val="FFFFFF"/>
              </a:solidFill>
              <a:latin typeface="HGQLFP+å®ä½"/>
              <a:cs typeface="HGQLFP+å®ä½"/>
            </a:endParaRPr>
          </a:p>
          <a:p>
            <a:pPr marL="0" marR="0">
              <a:lnSpc>
                <a:spcPts val="2005"/>
              </a:lnSpc>
              <a:spcBef>
                <a:spcPts val="60"/>
              </a:spcBef>
              <a:spcAft>
                <a:spcPct val="0"/>
              </a:spcAft>
            </a:pPr>
            <a:r>
              <a:rPr sz="2000" spc="189">
                <a:solidFill>
                  <a:srgbClr val="FFFFFF"/>
                </a:solidFill>
                <a:latin typeface="VNJWHA+å®ä½"/>
                <a:cs typeface="VNJWHA+å®ä½"/>
              </a:rPr>
              <a:t>Agreeableness</a:t>
            </a:r>
            <a:endParaRPr sz="2000" spc="189">
              <a:solidFill>
                <a:srgbClr val="FFFFFF"/>
              </a:solidFill>
              <a:latin typeface="VNJWHA+å®ä½"/>
              <a:cs typeface="VNJWHA+å®ä½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56276" y="4553021"/>
            <a:ext cx="3279139" cy="2041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205"/>
              </a:lnSpc>
              <a:spcBef>
                <a:spcPct val="0"/>
              </a:spcBef>
              <a:spcAft>
                <a:spcPct val="0"/>
              </a:spcAft>
            </a:pPr>
            <a:r>
              <a:rPr sz="3200" spc="33">
                <a:solidFill>
                  <a:srgbClr val="FFFFFF"/>
                </a:solidFill>
                <a:latin typeface="HGQLFP+å®ä½"/>
                <a:cs typeface="HGQLFP+å®ä½"/>
              </a:rPr>
              <a:t>五大人格特质</a:t>
            </a:r>
            <a:endParaRPr sz="3200" spc="33">
              <a:solidFill>
                <a:srgbClr val="FFFFFF"/>
              </a:solidFill>
              <a:latin typeface="HGQLFP+å®ä½"/>
              <a:cs typeface="HGQLFP+å®ä½"/>
            </a:endParaRPr>
          </a:p>
          <a:p>
            <a:pPr marL="0" marR="0">
              <a:lnSpc>
                <a:spcPts val="5400"/>
              </a:lnSpc>
              <a:spcBef>
                <a:spcPts val="705"/>
              </a:spcBef>
              <a:spcAft>
                <a:spcPct val="0"/>
              </a:spcAft>
            </a:pPr>
            <a:r>
              <a:rPr sz="5400">
                <a:solidFill>
                  <a:srgbClr val="FFFFFF"/>
                </a:solidFill>
                <a:latin typeface="VNJWHA+å®ä½"/>
                <a:cs typeface="VNJWHA+å®ä½"/>
              </a:rPr>
              <a:t>N</a:t>
            </a:r>
            <a:r>
              <a:rPr sz="5400" spc="11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>
                <a:solidFill>
                  <a:srgbClr val="FFFFFF"/>
                </a:solidFill>
                <a:latin typeface="VNJWHA+å®ä½"/>
                <a:cs typeface="VNJWHA+å®ä½"/>
              </a:rPr>
              <a:t>E</a:t>
            </a:r>
            <a:r>
              <a:rPr sz="5400" spc="11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>
                <a:solidFill>
                  <a:srgbClr val="FFFFFF"/>
                </a:solidFill>
                <a:latin typeface="VNJWHA+å®ä½"/>
                <a:cs typeface="VNJWHA+å®ä½"/>
              </a:rPr>
              <a:t>O</a:t>
            </a:r>
            <a:r>
              <a:rPr sz="5400" spc="11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>
                <a:solidFill>
                  <a:srgbClr val="FFFFFF"/>
                </a:solidFill>
                <a:latin typeface="VNJWHA+å®ä½"/>
                <a:cs typeface="VNJWHA+å®ä½"/>
              </a:rPr>
              <a:t>A</a:t>
            </a:r>
            <a:r>
              <a:rPr sz="5400" spc="11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400">
                <a:solidFill>
                  <a:srgbClr val="FFFFFF"/>
                </a:solidFill>
                <a:latin typeface="VNJWHA+å®ä½"/>
                <a:cs typeface="VNJWHA+å®ä½"/>
              </a:rPr>
              <a:t>C</a:t>
            </a:r>
            <a:endParaRPr sz="5400">
              <a:solidFill>
                <a:srgbClr val="FFFFFF"/>
              </a:solidFill>
              <a:latin typeface="VNJWHA+å®ä½"/>
              <a:cs typeface="VNJWHA+å®ä½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16251" y="5584969"/>
            <a:ext cx="6555016" cy="14707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 spc="444">
                <a:solidFill>
                  <a:srgbClr val="FFFFFF"/>
                </a:solidFill>
                <a:latin typeface="HGQLFP+å®ä½"/>
                <a:cs typeface="HGQLFP+å®ä½"/>
              </a:rPr>
              <a:t>尽责性</a:t>
            </a:r>
            <a:endParaRPr sz="4800" spc="444">
              <a:solidFill>
                <a:srgbClr val="FFFFFF"/>
              </a:solidFill>
              <a:latin typeface="HGQLFP+å®ä½"/>
              <a:cs typeface="HGQLFP+å®ä½"/>
            </a:endParaRPr>
          </a:p>
          <a:p>
            <a:pPr marL="3239770" marR="0">
              <a:lnSpc>
                <a:spcPts val="1230"/>
              </a:lnSpc>
              <a:spcBef>
                <a:spcPct val="0"/>
              </a:spcBef>
              <a:spcAft>
                <a:spcPct val="0"/>
              </a:spcAft>
            </a:pPr>
            <a:r>
              <a:rPr sz="3600" spc="227">
                <a:solidFill>
                  <a:srgbClr val="FFFFFF"/>
                </a:solidFill>
                <a:latin typeface="VNJWHA+å®ä½"/>
                <a:cs typeface="VNJWHA+å®ä½"/>
              </a:rPr>
              <a:t>1988</a:t>
            </a:r>
            <a:r>
              <a:rPr sz="3600" spc="227">
                <a:solidFill>
                  <a:srgbClr val="FFFFFF"/>
                </a:solidFill>
                <a:latin typeface="HGQLFP+å®ä½"/>
                <a:cs typeface="HGQLFP+å®ä½"/>
              </a:rPr>
              <a:t>年提出</a:t>
            </a:r>
            <a:endParaRPr sz="3600" spc="227">
              <a:solidFill>
                <a:srgbClr val="FFFFFF"/>
              </a:solidFill>
              <a:latin typeface="HGQLFP+å®ä½"/>
              <a:cs typeface="HGQLFP+å®ä½"/>
            </a:endParaRPr>
          </a:p>
          <a:p>
            <a:pPr marL="0" marR="0">
              <a:lnSpc>
                <a:spcPts val="870"/>
              </a:lnSpc>
              <a:spcBef>
                <a:spcPct val="0"/>
              </a:spcBef>
              <a:spcAft>
                <a:spcPct val="0"/>
              </a:spcAft>
            </a:pPr>
            <a:r>
              <a:rPr sz="1800">
                <a:solidFill>
                  <a:srgbClr val="FFFFFF"/>
                </a:solidFill>
                <a:latin typeface="VNJWHA+å®ä½"/>
                <a:cs typeface="VNJWHA+å®ä½"/>
              </a:rPr>
              <a:t>Conscientiousness</a:t>
            </a:r>
            <a:endParaRPr sz="1800">
              <a:solidFill>
                <a:srgbClr val="FFFFFF"/>
              </a:solidFill>
              <a:latin typeface="VNJWHA+å®ä½"/>
              <a:cs typeface="VNJWHA+å®ä½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240145" y="465835"/>
            <a:ext cx="457238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AKWRTU+å®ä½"/>
                <a:cs typeface="AKWRTU+å®ä½"/>
              </a:rPr>
              <a:t>二、类型理论</a:t>
            </a:r>
            <a:endParaRPr sz="4800">
              <a:solidFill>
                <a:srgbClr val="FFFFFF"/>
              </a:solidFill>
              <a:latin typeface="AKWRTU+å®ä½"/>
              <a:cs typeface="AKWRTU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7486" y="1334966"/>
            <a:ext cx="234817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HLVQL+å¾®è½¯é�»,Bold"/>
                <a:cs typeface="BHLVQL+å¾®è½¯é�»,Bold"/>
              </a:rPr>
              <a:t>1. </a:t>
            </a: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单一类型论</a:t>
            </a:r>
            <a:endParaRPr sz="2400" b="1">
              <a:solidFill>
                <a:srgbClr val="FFFFFF"/>
              </a:solidFill>
              <a:latin typeface="CRRFHB+å¾®è½¯é�»,Bold"/>
              <a:cs typeface="CRRFHB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5522" y="2017718"/>
            <a:ext cx="5482892" cy="15422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HLVQL+å¾®è½¯é�»,Bold"/>
                <a:cs typeface="BHLVQL+å¾®è½¯é�»,Bold"/>
              </a:rPr>
              <a:t>2. </a:t>
            </a: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对立类型论（</a:t>
            </a:r>
            <a:r>
              <a:rPr sz="2400" b="1">
                <a:solidFill>
                  <a:srgbClr val="FFFFFF"/>
                </a:solidFill>
                <a:latin typeface="BHLVQL+å¾®è½¯é�»,Bold"/>
                <a:cs typeface="BHLVQL+å¾®è½¯é�»,Bold"/>
              </a:rPr>
              <a:t>AB</a:t>
            </a: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型、内外向型）</a:t>
            </a:r>
            <a:endParaRPr sz="2400" b="1">
              <a:solidFill>
                <a:srgbClr val="FFFFFF"/>
              </a:solidFill>
              <a:latin typeface="CRRFHB+å¾®è½¯é�»,Bold"/>
              <a:cs typeface="CRRFHB+å¾®è½¯é�»,Bold"/>
            </a:endParaRPr>
          </a:p>
          <a:p>
            <a:pPr marL="288290" marR="0">
              <a:lnSpc>
                <a:spcPts val="3165"/>
              </a:lnSpc>
              <a:spcBef>
                <a:spcPts val="216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HLVQL+å¾®è½¯é�»,Bold"/>
                <a:cs typeface="BHLVQL+å¾®è½¯é�»,Bold"/>
              </a:rPr>
              <a:t>3. </a:t>
            </a: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多元类型理论</a:t>
            </a:r>
            <a:endParaRPr sz="2400" b="1">
              <a:solidFill>
                <a:srgbClr val="FFFFFF"/>
              </a:solidFill>
              <a:latin typeface="CRRFHB+å¾®è½¯é�»,Bold"/>
              <a:cs typeface="CRRFHB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5659" y="3724870"/>
            <a:ext cx="5497271" cy="19479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196975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BVPGNC+å®ä½"/>
                <a:cs typeface="BVPGNC+å®ä½"/>
              </a:rPr>
              <a:t>6</a:t>
            </a:r>
            <a:r>
              <a:rPr sz="6000" spc="492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6000">
                <a:solidFill>
                  <a:srgbClr val="FFFFFF"/>
                </a:solidFill>
                <a:latin typeface="BVPGNC+å®ä½"/>
                <a:cs typeface="BVPGNC+å®ä½"/>
              </a:rPr>
              <a:t>9</a:t>
            </a:r>
            <a:endParaRPr sz="6000">
              <a:solidFill>
                <a:srgbClr val="FFFFFF"/>
              </a:solidFill>
              <a:latin typeface="BVPGNC+å®ä½"/>
              <a:cs typeface="BVPGNC+å®ä½"/>
            </a:endParaRPr>
          </a:p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BVPGNC+å®ä½"/>
                <a:cs typeface="BVPGNC+å®ä½"/>
              </a:rPr>
              <a:t>4</a:t>
            </a:r>
            <a:r>
              <a:rPr sz="6000" spc="2378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6000">
                <a:solidFill>
                  <a:srgbClr val="FFFFFF"/>
                </a:solidFill>
                <a:latin typeface="BVPGNC+å®ä½"/>
                <a:cs typeface="BVPGNC+å®ä½"/>
              </a:rPr>
              <a:t>16</a:t>
            </a:r>
            <a:endParaRPr sz="6000">
              <a:solidFill>
                <a:srgbClr val="FFFFFF"/>
              </a:solidFill>
              <a:latin typeface="BVPGNC+å®ä½"/>
              <a:cs typeface="BVPGNC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90217" y="4886775"/>
            <a:ext cx="499490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四型</a:t>
            </a:r>
            <a:r>
              <a:rPr sz="2400" b="1" spc="402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六型</a:t>
            </a:r>
            <a:r>
              <a:rPr sz="2400" b="1" spc="402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九型</a:t>
            </a:r>
            <a:r>
              <a:rPr sz="2400" b="1" spc="274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十六型</a:t>
            </a:r>
            <a:endParaRPr sz="2400" b="1">
              <a:solidFill>
                <a:srgbClr val="FFFFFF"/>
              </a:solidFill>
              <a:latin typeface="CRRFHB+å¾®è½¯é�»,Bold"/>
              <a:cs typeface="CRRFHB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90217" y="5252535"/>
            <a:ext cx="3461562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人格</a:t>
            </a:r>
            <a:r>
              <a:rPr sz="2400" b="1" spc="402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人格</a:t>
            </a:r>
            <a:r>
              <a:rPr sz="2400" b="1" spc="402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人格</a:t>
            </a:r>
            <a:endParaRPr sz="2400" b="1">
              <a:solidFill>
                <a:srgbClr val="FFFFFF"/>
              </a:solidFill>
              <a:latin typeface="CRRFHB+å¾®è½¯é�»,Bold"/>
              <a:cs typeface="CRRFHB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24017" y="5252535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RRFHB+å¾®è½¯é�»,Bold"/>
                <a:cs typeface="CRRFHB+å¾®è½¯é�»,Bold"/>
              </a:rPr>
              <a:t>人格</a:t>
            </a:r>
            <a:endParaRPr sz="2400" b="1">
              <a:solidFill>
                <a:srgbClr val="FFFFFF"/>
              </a:solidFill>
              <a:latin typeface="CRRFHB+å¾®è½¯é�»,Bold"/>
              <a:cs typeface="CRRFHB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879726" y="1916557"/>
            <a:ext cx="1585551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RWFALQ+å¾®è½¯é�»,Bold"/>
                <a:cs typeface="RWFALQ+å¾®è½¯é�»,Bold"/>
              </a:rPr>
              <a:t>技能型</a:t>
            </a:r>
            <a:r>
              <a:rPr sz="2400" b="1">
                <a:solidFill>
                  <a:srgbClr val="D3145A"/>
                </a:solidFill>
                <a:latin typeface="CIDNOF+å¾®è½¯é�»,Bold"/>
                <a:cs typeface="CIDNOF+å¾®è½¯é�»,Bold"/>
              </a:rPr>
              <a:t>R</a:t>
            </a:r>
            <a:endParaRPr sz="2400" b="1">
              <a:solidFill>
                <a:srgbClr val="D3145A"/>
              </a:solidFill>
              <a:latin typeface="CIDNOF+å¾®è½¯é�»,Bold"/>
              <a:cs typeface="CIDNOF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20411" y="1916557"/>
            <a:ext cx="1474861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RWFALQ+å¾®è½¯é�»,Bold"/>
                <a:cs typeface="RWFALQ+å¾®è½¯é�»,Bold"/>
              </a:rPr>
              <a:t>探究型</a:t>
            </a:r>
            <a:r>
              <a:rPr sz="2400" b="1">
                <a:solidFill>
                  <a:srgbClr val="D3145A"/>
                </a:solidFill>
                <a:latin typeface="CIDNOF+å¾®è½¯é�»,Bold"/>
                <a:cs typeface="CIDNOF+å¾®è½¯é�»,Bold"/>
              </a:rPr>
              <a:t>I</a:t>
            </a:r>
            <a:endParaRPr sz="2400" b="1">
              <a:solidFill>
                <a:srgbClr val="D3145A"/>
              </a:solidFill>
              <a:latin typeface="CIDNOF+å¾®è½¯é�»,Bold"/>
              <a:cs typeface="CIDNOF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76346" y="2811271"/>
            <a:ext cx="2134209" cy="22555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IFAJC+å®ä½"/>
                <a:cs typeface="UIFAJC+å®ä½"/>
              </a:rPr>
              <a:t>六型</a:t>
            </a:r>
            <a:endParaRPr sz="4800">
              <a:solidFill>
                <a:srgbClr val="FFFFFF"/>
              </a:solidFill>
              <a:latin typeface="UIFAJC+å®ä½"/>
              <a:cs typeface="UIFAJC+å®ä½"/>
            </a:endParaRPr>
          </a:p>
          <a:p>
            <a:pPr marL="0" marR="0">
              <a:lnSpc>
                <a:spcPts val="4800"/>
              </a:lnSpc>
              <a:spcBef>
                <a:spcPts val="95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IFAJC+å®ä½"/>
                <a:cs typeface="UIFAJC+å®ä½"/>
              </a:rPr>
              <a:t>人格</a:t>
            </a:r>
            <a:endParaRPr sz="4800">
              <a:solidFill>
                <a:srgbClr val="FFFFFF"/>
              </a:solidFill>
              <a:latin typeface="UIFAJC+å®ä½"/>
              <a:cs typeface="UIFAJC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9596" y="3217106"/>
            <a:ext cx="1577087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RWFALQ+å¾®è½¯é�»,Bold"/>
                <a:cs typeface="RWFALQ+å¾®è½¯é�»,Bold"/>
              </a:rPr>
              <a:t>事务型</a:t>
            </a:r>
            <a:r>
              <a:rPr sz="2400" b="1">
                <a:solidFill>
                  <a:srgbClr val="D3145A"/>
                </a:solidFill>
                <a:latin typeface="CIDNOF+å¾®è½¯é�»,Bold"/>
                <a:cs typeface="CIDNOF+å¾®è½¯é�»,Bold"/>
              </a:rPr>
              <a:t>C</a:t>
            </a:r>
            <a:endParaRPr sz="2400" b="1">
              <a:solidFill>
                <a:srgbClr val="D3145A"/>
              </a:solidFill>
              <a:latin typeface="CIDNOF+å¾®è½¯é�»,Bold"/>
              <a:cs typeface="CIDNOF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00726" y="3217106"/>
            <a:ext cx="1601176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RWFALQ+å¾®è½¯é�»,Bold"/>
                <a:cs typeface="RWFALQ+å¾®è½¯é�»,Bold"/>
              </a:rPr>
              <a:t>艺术型</a:t>
            </a:r>
            <a:r>
              <a:rPr sz="2400" b="1">
                <a:solidFill>
                  <a:srgbClr val="D3145A"/>
                </a:solidFill>
                <a:latin typeface="CIDNOF+å¾®è½¯é�»,Bold"/>
                <a:cs typeface="CIDNOF+å¾®è½¯é�»,Bold"/>
              </a:rPr>
              <a:t>A</a:t>
            </a:r>
            <a:endParaRPr sz="2400" b="1">
              <a:solidFill>
                <a:srgbClr val="D3145A"/>
              </a:solidFill>
              <a:latin typeface="CIDNOF+å¾®è½¯é�»,Bold"/>
              <a:cs typeface="CIDNOF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99539" y="4531683"/>
            <a:ext cx="1545877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RWFALQ+å¾®è½¯é�»,Bold"/>
                <a:cs typeface="RWFALQ+å¾®è½¯é�»,Bold"/>
              </a:rPr>
              <a:t>影响型</a:t>
            </a:r>
            <a:r>
              <a:rPr sz="2400" b="1">
                <a:solidFill>
                  <a:srgbClr val="D3145A"/>
                </a:solidFill>
                <a:latin typeface="CIDNOF+å¾®è½¯é�»,Bold"/>
                <a:cs typeface="CIDNOF+å¾®è½¯é�»,Bold"/>
              </a:rPr>
              <a:t>E</a:t>
            </a:r>
            <a:endParaRPr sz="2400" b="1">
              <a:solidFill>
                <a:srgbClr val="D3145A"/>
              </a:solidFill>
              <a:latin typeface="CIDNOF+å¾®è½¯é�»,Bold"/>
              <a:cs typeface="CIDNOF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80788" y="4516756"/>
            <a:ext cx="1556053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RWFALQ+å¾®è½¯é�»,Bold"/>
                <a:cs typeface="RWFALQ+å¾®è½¯é�»,Bold"/>
              </a:rPr>
              <a:t>社会型</a:t>
            </a:r>
            <a:r>
              <a:rPr sz="2400" b="1">
                <a:solidFill>
                  <a:srgbClr val="D3145A"/>
                </a:solidFill>
                <a:latin typeface="CIDNOF+å¾®è½¯é�»,Bold"/>
                <a:cs typeface="CIDNOF+å¾®è½¯é�»,Bold"/>
              </a:rPr>
              <a:t>S</a:t>
            </a:r>
            <a:endParaRPr sz="2400" b="1">
              <a:solidFill>
                <a:srgbClr val="D3145A"/>
              </a:solidFill>
              <a:latin typeface="CIDNOF+å¾®è½¯é�»,Bold"/>
              <a:cs typeface="CIDNOF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626</Words>
  <Application>WPS 演示</Application>
  <PresentationFormat>Ýêðàí (4:3)</PresentationFormat>
  <Paragraphs>123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38</vt:i4>
      </vt:variant>
      <vt:variant>
        <vt:lpstr>主题</vt:lpstr>
      </vt:variant>
      <vt:variant>
        <vt:i4>12</vt:i4>
      </vt:variant>
      <vt:variant>
        <vt:lpstr>幻灯片标题</vt:lpstr>
      </vt:variant>
      <vt:variant>
        <vt:i4>11</vt:i4>
      </vt:variant>
    </vt:vector>
  </HeadingPairs>
  <TitlesOfParts>
    <vt:vector size="61" baseType="lpstr">
      <vt:lpstr>Arial</vt:lpstr>
      <vt:lpstr>宋体</vt:lpstr>
      <vt:lpstr>Wingdings</vt:lpstr>
      <vt:lpstr>Arial</vt:lpstr>
      <vt:lpstr>EHTSMR+å®ä½</vt:lpstr>
      <vt:lpstr>Times New Roman</vt:lpstr>
      <vt:lpstr>NCEGFW+å®ä½</vt:lpstr>
      <vt:lpstr>VNSAEV+å®ä½</vt:lpstr>
      <vt:lpstr>GTNAHW+å®ä½</vt:lpstr>
      <vt:lpstr>TOJURK+å®ä½</vt:lpstr>
      <vt:lpstr>GMUPMA+å¾®è½¯é�»,Bold</vt:lpstr>
      <vt:lpstr>VGIFUL+å¾®è½¯é�»,Bold</vt:lpstr>
      <vt:lpstr>MBPJSF+å®ä½</vt:lpstr>
      <vt:lpstr>HHIPCJ+å¾®è½¯é�»,Bold</vt:lpstr>
      <vt:lpstr>LDQWUI+å¾®è½¯é�»,Bold</vt:lpstr>
      <vt:lpstr>EQOMVH+å®ä½</vt:lpstr>
      <vt:lpstr>BCKGPJ+å¾®è½¯é�»,Bold</vt:lpstr>
      <vt:lpstr>VNJWHA+å®ä½</vt:lpstr>
      <vt:lpstr>HGQLFP+å®ä½</vt:lpstr>
      <vt:lpstr>AKWRTU+å®ä½</vt:lpstr>
      <vt:lpstr>BHLVQL+å¾®è½¯é�»,Bold</vt:lpstr>
      <vt:lpstr>CRRFHB+å¾®è½¯é�»,Bold</vt:lpstr>
      <vt:lpstr>BVPGNC+å®ä½</vt:lpstr>
      <vt:lpstr>RWFALQ+å¾®è½¯é�»,Bold</vt:lpstr>
      <vt:lpstr>CIDNOF+å¾®è½¯é�»,Bold</vt:lpstr>
      <vt:lpstr>UIFAJC+å®ä½</vt:lpstr>
      <vt:lpstr>LPMBUS+å®ä½</vt:lpstr>
      <vt:lpstr>JBBVAU+å®ä½</vt:lpstr>
      <vt:lpstr>TGRRSR+å¾®è½¯é�»,Bold</vt:lpstr>
      <vt:lpstr>UNKUCL+å¾®è½¯é�»,Bold</vt:lpstr>
      <vt:lpstr>GMNKFO+å®ä½</vt:lpstr>
      <vt:lpstr>IPAAOM+å¾®è½¯é�»,Bold</vt:lpstr>
      <vt:lpstr>KIBSKG+å¾®è½¯é�»,Bold</vt:lpstr>
      <vt:lpstr>DKJMLF+å®ä½</vt:lpstr>
      <vt:lpstr>Courier New</vt:lpstr>
      <vt:lpstr>微软雅黑</vt:lpstr>
      <vt:lpstr>Arial Unicode MS</vt:lpstr>
      <vt:lpstr>Calibri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2018-08-01T09:14:00Z</cp:lastPrinted>
  <dcterms:created xsi:type="dcterms:W3CDTF">2018-08-01T01:14:00Z</dcterms:created>
  <dcterms:modified xsi:type="dcterms:W3CDTF">2018-08-01T04:48:25Z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