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fonts/font1.fntdata" ContentType="application/x-fontdata"/>
  <Override PartName="/ppt/fonts/font2.fntdata" ContentType="application/x-fontdata"/>
  <Override PartName="/ppt/fonts/font3.fntdata" ContentType="application/x-fontdata"/>
  <Override PartName="/ppt/fonts/font4.fntdata" ContentType="application/x-fontdata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12192000" cy="6858000"/>
  <p:embeddedFontLst>
    <p:embeddedFont>
      <p:font typeface="DCJUOD+å®ä½" panose="02010600030101010101"/>
      <p:regular r:id="rId12"/>
    </p:embeddedFont>
    <p:embeddedFont>
      <p:font typeface="DFEIHT+å®ä½" panose="02010600030101010101"/>
      <p:regular r:id="rId13"/>
    </p:embeddedFont>
    <p:embeddedFont>
      <p:font typeface="FVPOEH+å¾®è½¯é�»,Bold" panose="020B0703020204020201"/>
      <p:bold r:id="rId14"/>
    </p:embeddedFont>
    <p:embeddedFont>
      <p:font typeface="SKCNIU+å¾®è½¯é�»,Bold" panose="020B0703020204020201"/>
      <p:bold r:id="rId15"/>
    </p:embeddedFont>
  </p:embeddedFontLst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7" d="100"/>
          <a:sy n="57" d="100"/>
        </p:scale>
        <p:origin x="-2482" y="-91"/>
      </p:cViewPr>
      <p:guideLst>
        <p:guide orient="horz" pos="3168"/>
        <p:guide pos="244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presProps" Target="presProps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5" Type="http://schemas.openxmlformats.org/officeDocument/2006/relationships/font" Target="fonts/font4.fntdata"/><Relationship Id="rId14" Type="http://schemas.openxmlformats.org/officeDocument/2006/relationships/font" Target="fonts/font3.fntdata"/><Relationship Id="rId13" Type="http://schemas.openxmlformats.org/officeDocument/2006/relationships/font" Target="fonts/font2.fntdata"/><Relationship Id="rId12" Type="http://schemas.openxmlformats.org/officeDocument/2006/relationships/font" Target="fonts/font1.fntdata"/><Relationship Id="rId11" Type="http://schemas.openxmlformats.org/officeDocument/2006/relationships/tableStyles" Target="tableStyles.xml"/><Relationship Id="rId10" Type="http://schemas.openxmlformats.org/officeDocument/2006/relationships/viewProps" Target="viewProps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smtClean="0"/>
              <a:t>Title</a:t>
            </a:r>
            <a:endParaRPr lang="en-US"/>
          </a:p>
        </p:txBody>
      </p:sp>
      <p:sp>
        <p:nvSpPr>
          <p:cNvPr id="3" name="Text 2"/>
          <p:cNvSpPr>
            <a:spLocks noGrp="1"/>
          </p:cNvSpPr>
          <p:nvPr>
            <p:ph type="body" idx="1" hasCustomPrompt="1"/>
          </p:nvPr>
        </p:nvSpPr>
        <p:spPr/>
        <p:txBody>
          <a:bodyPr/>
          <a:lstStyle/>
          <a:p>
            <a:pPr lvl="0"/>
            <a:r>
              <a:rPr lang="en-US" smtClean="0"/>
              <a:t>Text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525B2-4347-4F72-BAF7-76B19438D329}" type="datetimeFigureOut">
              <a:rPr lang="en-US" smtClean="0"/>
            </a:fld>
            <a:endParaRPr lang="en-US"/>
          </a:p>
        </p:txBody>
      </p:sp>
      <p:sp>
        <p:nvSpPr>
          <p:cNvPr id="5" name="Foo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073CC-40D5-4B23-8DF0-9BD0A0C12F2C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7666" y="427735"/>
            <a:ext cx="6797992" cy="17109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7666" y="2459482"/>
            <a:ext cx="6797992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68130" y="9944862"/>
            <a:ext cx="2417063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7666" y="9944862"/>
            <a:ext cx="1737264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38394" y="9944862"/>
            <a:ext cx="1737264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4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5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6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1"/>
          <p:cNvSpPr/>
          <p:nvPr/>
        </p:nvSpPr>
        <p:spPr>
          <a:xfrm>
            <a:off x="0" y="0"/>
            <a:ext cx="12192000" cy="6857999"/>
          </a:xfrm>
          <a:prstGeom prst="rect">
            <a:avLst/>
          </a:prstGeom>
          <a:blipFill>
            <a:blip r:embed="rId1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/>
        </p:txBody>
      </p:sp>
      <p:sp>
        <p:nvSpPr>
          <p:cNvPr id="3" name="object 3"/>
          <p:cNvSpPr txBox="1"/>
          <p:nvPr/>
        </p:nvSpPr>
        <p:spPr>
          <a:xfrm>
            <a:off x="180136" y="507238"/>
            <a:ext cx="5625276" cy="135774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4800"/>
              </a:lnSpc>
              <a:spcBef>
                <a:spcPts val="0"/>
              </a:spcBef>
              <a:spcAft>
                <a:spcPts val="0"/>
              </a:spcAft>
            </a:pPr>
            <a:r>
              <a:rPr sz="4800" dirty="0">
                <a:solidFill>
                  <a:srgbClr val="FFFFFF"/>
                </a:solidFill>
                <a:latin typeface="DFEIHT+å®ä½" panose="02010600030101010101"/>
                <a:cs typeface="DFEIHT+å®ä½" panose="02010600030101010101"/>
              </a:rPr>
              <a:t>2.1 </a:t>
            </a:r>
            <a:r>
              <a:rPr sz="3600" dirty="0">
                <a:solidFill>
                  <a:srgbClr val="FFFFFF"/>
                </a:solidFill>
                <a:latin typeface="DCJUOD+å®ä½" panose="02010600030101010101"/>
                <a:cs typeface="DCJUOD+å®ä½" panose="02010600030101010101"/>
              </a:rPr>
              <a:t>人格图谱知多少？</a:t>
            </a:r>
            <a:endParaRPr sz="3600" dirty="0">
              <a:solidFill>
                <a:srgbClr val="FFFFFF"/>
              </a:solidFill>
              <a:latin typeface="DCJUOD+å®ä½" panose="02010600030101010101"/>
              <a:cs typeface="DCJUOD+å®ä½" panose="02010600030101010101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1"/>
          <p:cNvSpPr/>
          <p:nvPr/>
        </p:nvSpPr>
        <p:spPr>
          <a:xfrm>
            <a:off x="0" y="0"/>
            <a:ext cx="12192000" cy="6857999"/>
          </a:xfrm>
          <a:prstGeom prst="rect">
            <a:avLst/>
          </a:prstGeom>
          <a:blipFill>
            <a:blip r:embed="rId1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/>
        </p:txBody>
      </p:sp>
      <p:sp>
        <p:nvSpPr>
          <p:cNvPr id="3" name="object 3"/>
          <p:cNvSpPr txBox="1"/>
          <p:nvPr/>
        </p:nvSpPr>
        <p:spPr>
          <a:xfrm>
            <a:off x="359968" y="828802"/>
            <a:ext cx="2956890" cy="143256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4800"/>
              </a:lnSpc>
              <a:spcBef>
                <a:spcPts val="0"/>
              </a:spcBef>
              <a:spcAft>
                <a:spcPts val="0"/>
              </a:spcAft>
            </a:pPr>
            <a:r>
              <a:rPr sz="4800" dirty="0">
                <a:solidFill>
                  <a:srgbClr val="FFFFFF"/>
                </a:solidFill>
                <a:latin typeface="DFEIHT+å®ä½" panose="02010600030101010101"/>
                <a:cs typeface="DFEIHT+å®ä½" panose="02010600030101010101"/>
              </a:rPr>
              <a:t>2.1 </a:t>
            </a:r>
            <a:r>
              <a:rPr sz="3600" dirty="0">
                <a:solidFill>
                  <a:srgbClr val="FFFFFF"/>
                </a:solidFill>
                <a:latin typeface="DCJUOD+å®ä½" panose="02010600030101010101"/>
                <a:cs typeface="DCJUOD+å®ä½" panose="02010600030101010101"/>
              </a:rPr>
              <a:t>内容</a:t>
            </a:r>
            <a:endParaRPr sz="3600" dirty="0">
              <a:solidFill>
                <a:srgbClr val="FFFFFF"/>
              </a:solidFill>
              <a:latin typeface="DCJUOD+å®ä½" panose="02010600030101010101"/>
              <a:cs typeface="DCJUOD+å®ä½" panose="02010600030101010101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951729" y="2149671"/>
            <a:ext cx="1310640" cy="26882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3165"/>
              </a:lnSpc>
              <a:spcBef>
                <a:spcPts val="0"/>
              </a:spcBef>
              <a:spcAft>
                <a:spcPts val="0"/>
              </a:spcAft>
            </a:pPr>
            <a:r>
              <a:rPr sz="2400" b="1" dirty="0">
                <a:solidFill>
                  <a:srgbClr val="FFFFFF"/>
                </a:solidFill>
                <a:latin typeface="FVPOEH+å¾®è½¯é�»,Bold" panose="020B0703020204020201"/>
                <a:cs typeface="FVPOEH+å¾®è½¯é�»,Bold" panose="020B0703020204020201"/>
              </a:rPr>
              <a:t>人</a:t>
            </a:r>
            <a:r>
              <a:rPr sz="2400" b="1" spc="1319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b="1" dirty="0">
                <a:solidFill>
                  <a:srgbClr val="FFFFFF"/>
                </a:solidFill>
                <a:latin typeface="FVPOEH+å¾®è½¯é�»,Bold" panose="020B0703020204020201"/>
                <a:cs typeface="FVPOEH+å¾®è½¯é�»,Bold" panose="020B0703020204020201"/>
              </a:rPr>
              <a:t>人</a:t>
            </a:r>
            <a:endParaRPr sz="2400" b="1" dirty="0">
              <a:solidFill>
                <a:srgbClr val="FFFFFF"/>
              </a:solidFill>
              <a:latin typeface="FVPOEH+å¾®è½¯é�»,Bold" panose="020B0703020204020201"/>
              <a:cs typeface="FVPOEH+å¾®è½¯é�»,Bold" panose="020B0703020204020201"/>
            </a:endParaRPr>
          </a:p>
          <a:p>
            <a:pPr marL="0" marR="0">
              <a:lnSpc>
                <a:spcPts val="2400"/>
              </a:lnSpc>
              <a:spcBef>
                <a:spcPts val="0"/>
              </a:spcBef>
              <a:spcAft>
                <a:spcPts val="0"/>
              </a:spcAft>
            </a:pPr>
            <a:r>
              <a:rPr sz="2400" b="1" dirty="0">
                <a:solidFill>
                  <a:srgbClr val="FFFFFF"/>
                </a:solidFill>
                <a:latin typeface="FVPOEH+å¾®è½¯é�»,Bold" panose="020B0703020204020201"/>
                <a:cs typeface="FVPOEH+å¾®è½¯é�»,Bold" panose="020B0703020204020201"/>
              </a:rPr>
              <a:t>格</a:t>
            </a:r>
            <a:r>
              <a:rPr sz="2400" b="1" spc="1319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b="1" dirty="0">
                <a:solidFill>
                  <a:srgbClr val="FFFFFF"/>
                </a:solidFill>
                <a:latin typeface="FVPOEH+å¾®è½¯é�»,Bold" panose="020B0703020204020201"/>
                <a:cs typeface="FVPOEH+å¾®è½¯é�»,Bold" panose="020B0703020204020201"/>
              </a:rPr>
              <a:t>格</a:t>
            </a:r>
            <a:endParaRPr sz="2400" b="1" dirty="0">
              <a:solidFill>
                <a:srgbClr val="FFFFFF"/>
              </a:solidFill>
              <a:latin typeface="FVPOEH+å¾®è½¯é�»,Bold" panose="020B0703020204020201"/>
              <a:cs typeface="FVPOEH+å¾®è½¯é�»,Bold" panose="020B0703020204020201"/>
            </a:endParaRPr>
          </a:p>
          <a:p>
            <a:pPr marL="0" marR="0">
              <a:lnSpc>
                <a:spcPts val="2400"/>
              </a:lnSpc>
              <a:spcBef>
                <a:spcPts val="0"/>
              </a:spcBef>
              <a:spcAft>
                <a:spcPts val="0"/>
              </a:spcAft>
            </a:pPr>
            <a:r>
              <a:rPr sz="2400" b="1" dirty="0">
                <a:solidFill>
                  <a:srgbClr val="FFFFFF"/>
                </a:solidFill>
                <a:latin typeface="FVPOEH+å¾®è½¯é�»,Bold" panose="020B0703020204020201"/>
                <a:cs typeface="FVPOEH+å¾®è½¯é�»,Bold" panose="020B0703020204020201"/>
              </a:rPr>
              <a:t>的</a:t>
            </a:r>
            <a:r>
              <a:rPr sz="2400" b="1" spc="1319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b="1" dirty="0">
                <a:solidFill>
                  <a:srgbClr val="FFFFFF"/>
                </a:solidFill>
                <a:latin typeface="FVPOEH+å¾®è½¯é�»,Bold" panose="020B0703020204020201"/>
                <a:cs typeface="FVPOEH+å¾®è½¯é�»,Bold" panose="020B0703020204020201"/>
              </a:rPr>
              <a:t>是</a:t>
            </a:r>
            <a:endParaRPr sz="2400" b="1" dirty="0">
              <a:solidFill>
                <a:srgbClr val="FFFFFF"/>
              </a:solidFill>
              <a:latin typeface="FVPOEH+å¾®è½¯é�»,Bold" panose="020B0703020204020201"/>
              <a:cs typeface="FVPOEH+å¾®è½¯é�»,Bold" panose="020B0703020204020201"/>
            </a:endParaRPr>
          </a:p>
          <a:p>
            <a:pPr marL="0" marR="0">
              <a:lnSpc>
                <a:spcPts val="2400"/>
              </a:lnSpc>
              <a:spcBef>
                <a:spcPts val="0"/>
              </a:spcBef>
              <a:spcAft>
                <a:spcPts val="0"/>
              </a:spcAft>
            </a:pPr>
            <a:r>
              <a:rPr sz="2400" b="1" dirty="0">
                <a:solidFill>
                  <a:srgbClr val="FFFFFF"/>
                </a:solidFill>
                <a:latin typeface="FVPOEH+å¾®è½¯é�»,Bold" panose="020B0703020204020201"/>
                <a:cs typeface="FVPOEH+å¾®è½¯é�»,Bold" panose="020B0703020204020201"/>
              </a:rPr>
              <a:t>特</a:t>
            </a:r>
            <a:r>
              <a:rPr sz="2400" b="1" spc="1319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b="1" dirty="0">
                <a:solidFill>
                  <a:srgbClr val="FFFFFF"/>
                </a:solidFill>
                <a:latin typeface="FVPOEH+å¾®è½¯é�»,Bold" panose="020B0703020204020201"/>
                <a:cs typeface="FVPOEH+å¾®è½¯é�»,Bold" panose="020B0703020204020201"/>
              </a:rPr>
              <a:t>什</a:t>
            </a:r>
            <a:endParaRPr sz="2400" b="1" dirty="0">
              <a:solidFill>
                <a:srgbClr val="FFFFFF"/>
              </a:solidFill>
              <a:latin typeface="FVPOEH+å¾®è½¯é�»,Bold" panose="020B0703020204020201"/>
              <a:cs typeface="FVPOEH+å¾®è½¯é�»,Bold" panose="020B0703020204020201"/>
            </a:endParaRPr>
          </a:p>
          <a:p>
            <a:pPr marL="0" marR="0">
              <a:lnSpc>
                <a:spcPts val="2400"/>
              </a:lnSpc>
              <a:spcBef>
                <a:spcPts val="0"/>
              </a:spcBef>
              <a:spcAft>
                <a:spcPts val="0"/>
              </a:spcAft>
            </a:pPr>
            <a:r>
              <a:rPr sz="2400" b="1" dirty="0">
                <a:solidFill>
                  <a:srgbClr val="FFFFFF"/>
                </a:solidFill>
                <a:latin typeface="FVPOEH+å¾®è½¯é�»,Bold" panose="020B0703020204020201"/>
                <a:cs typeface="FVPOEH+å¾®è½¯é�»,Bold" panose="020B0703020204020201"/>
              </a:rPr>
              <a:t>点</a:t>
            </a:r>
            <a:r>
              <a:rPr sz="2400" b="1" spc="1319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b="1" dirty="0">
                <a:solidFill>
                  <a:srgbClr val="FFFFFF"/>
                </a:solidFill>
                <a:latin typeface="FVPOEH+å¾®è½¯é�»,Bold" panose="020B0703020204020201"/>
                <a:cs typeface="FVPOEH+å¾®è½¯é�»,Bold" panose="020B0703020204020201"/>
              </a:rPr>
              <a:t>么</a:t>
            </a:r>
            <a:endParaRPr sz="2400" b="1" dirty="0">
              <a:solidFill>
                <a:srgbClr val="FFFFFF"/>
              </a:solidFill>
              <a:latin typeface="FVPOEH+å¾®è½¯é�»,Bold" panose="020B0703020204020201"/>
              <a:cs typeface="FVPOEH+å¾®è½¯é�»,Bold" panose="020B0703020204020201"/>
            </a:endParaRPr>
          </a:p>
          <a:p>
            <a:pPr marL="0" marR="0">
              <a:lnSpc>
                <a:spcPts val="2400"/>
              </a:lnSpc>
              <a:spcBef>
                <a:spcPts val="0"/>
              </a:spcBef>
              <a:spcAft>
                <a:spcPts val="0"/>
              </a:spcAft>
            </a:pPr>
            <a:r>
              <a:rPr sz="2400" b="1" dirty="0">
                <a:solidFill>
                  <a:srgbClr val="FFFFFF"/>
                </a:solidFill>
                <a:latin typeface="FVPOEH+å¾®è½¯é�»,Bold" panose="020B0703020204020201"/>
                <a:cs typeface="FVPOEH+å¾®è½¯é�»,Bold" panose="020B0703020204020201"/>
              </a:rPr>
              <a:t>是</a:t>
            </a:r>
            <a:r>
              <a:rPr sz="2400" b="1" spc="1319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b="1" dirty="0">
                <a:solidFill>
                  <a:srgbClr val="FFFFFF"/>
                </a:solidFill>
                <a:latin typeface="FVPOEH+å¾®è½¯é�»,Bold" panose="020B0703020204020201"/>
                <a:cs typeface="FVPOEH+å¾®è½¯é�»,Bold" panose="020B0703020204020201"/>
              </a:rPr>
              <a:t>？</a:t>
            </a:r>
            <a:endParaRPr sz="2400" b="1" dirty="0">
              <a:solidFill>
                <a:srgbClr val="FFFFFF"/>
              </a:solidFill>
              <a:latin typeface="FVPOEH+å¾®è½¯é�»,Bold" panose="020B0703020204020201"/>
              <a:cs typeface="FVPOEH+å¾®è½¯é�»,Bold" panose="020B0703020204020201"/>
            </a:endParaRPr>
          </a:p>
          <a:p>
            <a:pPr marL="0" marR="0">
              <a:lnSpc>
                <a:spcPts val="2400"/>
              </a:lnSpc>
              <a:spcBef>
                <a:spcPts val="0"/>
              </a:spcBef>
              <a:spcAft>
                <a:spcPts val="0"/>
              </a:spcAft>
            </a:pPr>
            <a:r>
              <a:rPr sz="2400" b="1" dirty="0">
                <a:solidFill>
                  <a:srgbClr val="FFFFFF"/>
                </a:solidFill>
                <a:latin typeface="FVPOEH+å¾®è½¯é�»,Bold" panose="020B0703020204020201"/>
                <a:cs typeface="FVPOEH+å¾®è½¯é�»,Bold" panose="020B0703020204020201"/>
              </a:rPr>
              <a:t>什</a:t>
            </a:r>
            <a:endParaRPr sz="2400" b="1" dirty="0">
              <a:solidFill>
                <a:srgbClr val="FFFFFF"/>
              </a:solidFill>
              <a:latin typeface="FVPOEH+å¾®è½¯é�»,Bold" panose="020B0703020204020201"/>
              <a:cs typeface="FVPOEH+å¾®è½¯é�»,Bold" panose="020B0703020204020201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4951729" y="4283271"/>
            <a:ext cx="762000" cy="8594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3165"/>
              </a:lnSpc>
              <a:spcBef>
                <a:spcPts val="0"/>
              </a:spcBef>
              <a:spcAft>
                <a:spcPts val="0"/>
              </a:spcAft>
            </a:pPr>
            <a:r>
              <a:rPr sz="2400" b="1" dirty="0">
                <a:solidFill>
                  <a:srgbClr val="FFFFFF"/>
                </a:solidFill>
                <a:latin typeface="FVPOEH+å¾®è½¯é�»,Bold" panose="020B0703020204020201"/>
                <a:cs typeface="FVPOEH+å¾®è½¯é�»,Bold" panose="020B0703020204020201"/>
              </a:rPr>
              <a:t>么</a:t>
            </a:r>
            <a:endParaRPr sz="2400" b="1" dirty="0">
              <a:solidFill>
                <a:srgbClr val="FFFFFF"/>
              </a:solidFill>
              <a:latin typeface="FVPOEH+å¾®è½¯é�»,Bold" panose="020B0703020204020201"/>
              <a:cs typeface="FVPOEH+å¾®è½¯é�»,Bold" panose="020B0703020204020201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4951729" y="4588071"/>
            <a:ext cx="762000" cy="8594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3165"/>
              </a:lnSpc>
              <a:spcBef>
                <a:spcPts val="0"/>
              </a:spcBef>
              <a:spcAft>
                <a:spcPts val="0"/>
              </a:spcAft>
            </a:pPr>
            <a:r>
              <a:rPr sz="2400" b="1" dirty="0">
                <a:solidFill>
                  <a:srgbClr val="FFFFFF"/>
                </a:solidFill>
                <a:latin typeface="FVPOEH+å¾®è½¯é�»,Bold" panose="020B0703020204020201"/>
                <a:cs typeface="FVPOEH+å¾®è½¯é�»,Bold" panose="020B0703020204020201"/>
              </a:rPr>
              <a:t>？</a:t>
            </a:r>
            <a:endParaRPr sz="2400" b="1" dirty="0">
              <a:solidFill>
                <a:srgbClr val="FFFFFF"/>
              </a:solidFill>
              <a:latin typeface="FVPOEH+å¾®è½¯é�»,Bold" panose="020B0703020204020201"/>
              <a:cs typeface="FVPOEH+å¾®è½¯é�»,Bold" panose="020B0703020204020201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1"/>
          <p:cNvSpPr/>
          <p:nvPr/>
        </p:nvSpPr>
        <p:spPr>
          <a:xfrm>
            <a:off x="0" y="0"/>
            <a:ext cx="12192000" cy="6857999"/>
          </a:xfrm>
          <a:prstGeom prst="rect">
            <a:avLst/>
          </a:prstGeom>
          <a:blipFill>
            <a:blip r:embed="rId1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/>
        </p:txBody>
      </p:sp>
      <p:sp>
        <p:nvSpPr>
          <p:cNvPr id="3" name="object 3"/>
          <p:cNvSpPr txBox="1"/>
          <p:nvPr/>
        </p:nvSpPr>
        <p:spPr>
          <a:xfrm>
            <a:off x="359968" y="306266"/>
            <a:ext cx="4136515" cy="137764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3165"/>
              </a:lnSpc>
              <a:spcBef>
                <a:spcPts val="0"/>
              </a:spcBef>
              <a:spcAft>
                <a:spcPts val="0"/>
              </a:spcAft>
            </a:pPr>
            <a:r>
              <a:rPr sz="2400" b="1" dirty="0">
                <a:solidFill>
                  <a:srgbClr val="FFFFFF"/>
                </a:solidFill>
                <a:latin typeface="FVPOEH+å¾®è½¯é�»,Bold" panose="020B0703020204020201"/>
                <a:cs typeface="FVPOEH+å¾®è½¯é�»,Bold" panose="020B0703020204020201"/>
              </a:rPr>
              <a:t>一、人格的含义</a:t>
            </a:r>
            <a:endParaRPr sz="2400" b="1" dirty="0">
              <a:solidFill>
                <a:srgbClr val="FFFFFF"/>
              </a:solidFill>
              <a:latin typeface="FVPOEH+å¾®è½¯é�»,Bold" panose="020B0703020204020201"/>
              <a:cs typeface="FVPOEH+å¾®è½¯é�»,Bold" panose="020B0703020204020201"/>
            </a:endParaRPr>
          </a:p>
          <a:p>
            <a:pPr marL="622300" marR="0">
              <a:lnSpc>
                <a:spcPts val="3165"/>
              </a:lnSpc>
              <a:spcBef>
                <a:spcPts val="860"/>
              </a:spcBef>
              <a:spcAft>
                <a:spcPts val="0"/>
              </a:spcAft>
            </a:pPr>
            <a:r>
              <a:rPr sz="2400" b="1" dirty="0">
                <a:solidFill>
                  <a:srgbClr val="FFFFFF"/>
                </a:solidFill>
                <a:latin typeface="FVPOEH+å¾®è½¯é�»,Bold" panose="020B0703020204020201"/>
                <a:cs typeface="FVPOEH+å¾®è½¯é�»,Bold" panose="020B0703020204020201"/>
              </a:rPr>
              <a:t>人格≈个性（心理学）</a:t>
            </a:r>
            <a:endParaRPr sz="2400" b="1" dirty="0">
              <a:solidFill>
                <a:srgbClr val="FFFFFF"/>
              </a:solidFill>
              <a:latin typeface="FVPOEH+å¾®è½¯é�»,Bold" panose="020B0703020204020201"/>
              <a:cs typeface="FVPOEH+å¾®è½¯é�»,Bold" panose="020B0703020204020201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982065" y="1342263"/>
            <a:ext cx="3435398" cy="85988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3170"/>
              </a:lnSpc>
              <a:spcBef>
                <a:spcPts val="0"/>
              </a:spcBef>
              <a:spcAft>
                <a:spcPts val="0"/>
              </a:spcAft>
            </a:pPr>
            <a:r>
              <a:rPr sz="2400" b="1" dirty="0">
                <a:solidFill>
                  <a:srgbClr val="FFFFFF"/>
                </a:solidFill>
                <a:latin typeface="FVPOEH+å¾®è½¯é�»,Bold" panose="020B0703020204020201"/>
                <a:cs typeface="FVPOEH+å¾®è½¯é�»,Bold" panose="020B0703020204020201"/>
              </a:rPr>
              <a:t>人品</a:t>
            </a:r>
            <a:r>
              <a:rPr sz="2400" b="1" dirty="0">
                <a:solidFill>
                  <a:srgbClr val="FFFFFF"/>
                </a:solidFill>
                <a:latin typeface="SKCNIU+å¾®è½¯é�»,Bold" panose="020B0703020204020201"/>
                <a:cs typeface="SKCNIU+å¾®è½¯é�»,Bold" panose="020B0703020204020201"/>
              </a:rPr>
              <a:t>+</a:t>
            </a:r>
            <a:r>
              <a:rPr sz="2400" b="1" dirty="0">
                <a:solidFill>
                  <a:srgbClr val="FFFFFF"/>
                </a:solidFill>
                <a:latin typeface="FVPOEH+å¾®è½¯é�»,Bold" panose="020B0703020204020201"/>
                <a:cs typeface="FVPOEH+å¾®è½¯é�»,Bold" panose="020B0703020204020201"/>
              </a:rPr>
              <a:t>性格（教育学）</a:t>
            </a:r>
            <a:endParaRPr sz="2400" b="1" dirty="0">
              <a:solidFill>
                <a:srgbClr val="FFFFFF"/>
              </a:solidFill>
              <a:latin typeface="FVPOEH+å¾®è½¯é�»,Bold" panose="020B0703020204020201"/>
              <a:cs typeface="FVPOEH+å¾®è½¯é�»,Bold" panose="020B0703020204020201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982065" y="1861127"/>
            <a:ext cx="6659880" cy="8594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3165"/>
              </a:lnSpc>
              <a:spcBef>
                <a:spcPts val="0"/>
              </a:spcBef>
              <a:spcAft>
                <a:spcPts val="0"/>
              </a:spcAft>
            </a:pPr>
            <a:r>
              <a:rPr sz="2400" b="1" dirty="0">
                <a:solidFill>
                  <a:srgbClr val="FFFFFF"/>
                </a:solidFill>
                <a:latin typeface="FVPOEH+å¾®è½¯é�»,Bold" panose="020B0703020204020201"/>
                <a:cs typeface="FVPOEH+å¾®è½¯é�»,Bold" panose="020B0703020204020201"/>
              </a:rPr>
              <a:t>尊严（如国有国格人有人格，法律社会学）</a:t>
            </a:r>
            <a:endParaRPr sz="2400" b="1" dirty="0">
              <a:solidFill>
                <a:srgbClr val="FFFFFF"/>
              </a:solidFill>
              <a:latin typeface="FVPOEH+å¾®è½¯é�»,Bold" panose="020B0703020204020201"/>
              <a:cs typeface="FVPOEH+å¾®è½¯é�»,Bold" panose="020B0703020204020201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359968" y="3169404"/>
            <a:ext cx="3963923" cy="152430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4800"/>
              </a:lnSpc>
              <a:spcBef>
                <a:spcPts val="0"/>
              </a:spcBef>
              <a:spcAft>
                <a:spcPts val="0"/>
              </a:spcAft>
            </a:pPr>
            <a:r>
              <a:rPr sz="4800" dirty="0">
                <a:solidFill>
                  <a:srgbClr val="FFFFFF"/>
                </a:solidFill>
                <a:latin typeface="DCJUOD+å®ä½" panose="02010600030101010101"/>
                <a:cs typeface="DCJUOD+å®ä½" panose="02010600030101010101"/>
              </a:rPr>
              <a:t>人格是什么</a:t>
            </a:r>
            <a:endParaRPr sz="4800" dirty="0">
              <a:solidFill>
                <a:srgbClr val="FFFFFF"/>
              </a:solidFill>
              <a:latin typeface="DCJUOD+å®ä½" panose="02010600030101010101"/>
              <a:cs typeface="DCJUOD+å®ä½" panose="02010600030101010101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359968" y="4542732"/>
            <a:ext cx="2286000" cy="8594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3165"/>
              </a:lnSpc>
              <a:spcBef>
                <a:spcPts val="0"/>
              </a:spcBef>
              <a:spcAft>
                <a:spcPts val="0"/>
              </a:spcAft>
            </a:pPr>
            <a:r>
              <a:rPr sz="2400" b="1" dirty="0">
                <a:solidFill>
                  <a:srgbClr val="FFFFFF"/>
                </a:solidFill>
                <a:latin typeface="FVPOEH+å¾®è½¯é�»,Bold" panose="020B0703020204020201"/>
                <a:cs typeface="FVPOEH+å¾®è½¯é�»,Bold" panose="020B0703020204020201"/>
              </a:rPr>
              <a:t>心理学认为：</a:t>
            </a:r>
            <a:endParaRPr sz="2400" b="1" dirty="0">
              <a:solidFill>
                <a:srgbClr val="FFFFFF"/>
              </a:solidFill>
              <a:latin typeface="FVPOEH+å¾®è½¯é�»,Bold" panose="020B0703020204020201"/>
              <a:cs typeface="FVPOEH+å¾®è½¯é�»,Bold" panose="020B0703020204020201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982065" y="5060570"/>
            <a:ext cx="7017408" cy="195744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3170"/>
              </a:lnSpc>
              <a:spcBef>
                <a:spcPts val="0"/>
              </a:spcBef>
              <a:spcAft>
                <a:spcPts val="0"/>
              </a:spcAft>
            </a:pPr>
            <a:r>
              <a:rPr sz="2400" b="1" dirty="0">
                <a:solidFill>
                  <a:srgbClr val="FFFFFF"/>
                </a:solidFill>
                <a:latin typeface="FVPOEH+å¾®è½¯é�»,Bold" panose="020B0703020204020201"/>
                <a:cs typeface="FVPOEH+å¾®è½¯é�»,Bold" panose="020B0703020204020201"/>
              </a:rPr>
              <a:t>人在心理属性方面的差异主要不在于心理过程</a:t>
            </a:r>
            <a:endParaRPr sz="2400" b="1" dirty="0">
              <a:solidFill>
                <a:srgbClr val="FFFFFF"/>
              </a:solidFill>
              <a:latin typeface="FVPOEH+å¾®è½¯é�»,Bold" panose="020B0703020204020201"/>
              <a:cs typeface="FVPOEH+å¾®è½¯é�»,Bold" panose="020B0703020204020201"/>
            </a:endParaRPr>
          </a:p>
          <a:p>
            <a:pPr marL="0" marR="0">
              <a:lnSpc>
                <a:spcPts val="2880"/>
              </a:lnSpc>
              <a:spcBef>
                <a:spcPts val="0"/>
              </a:spcBef>
              <a:spcAft>
                <a:spcPts val="0"/>
              </a:spcAft>
            </a:pPr>
            <a:r>
              <a:rPr sz="2400" b="1" dirty="0">
                <a:solidFill>
                  <a:srgbClr val="FFFFFF"/>
                </a:solidFill>
                <a:latin typeface="FVPOEH+å¾®è½¯é�»,Bold" panose="020B0703020204020201"/>
                <a:cs typeface="FVPOEH+å¾®è½¯é�»,Bold" panose="020B0703020204020201"/>
              </a:rPr>
              <a:t>（感知觉、记忆、思维、情绪、情感）而在于</a:t>
            </a:r>
            <a:endParaRPr sz="2400" b="1" dirty="0">
              <a:solidFill>
                <a:srgbClr val="FFFFFF"/>
              </a:solidFill>
              <a:latin typeface="FVPOEH+å¾®è½¯é�»,Bold" panose="020B0703020204020201"/>
              <a:cs typeface="FVPOEH+å¾®è½¯é�»,Bold" panose="020B0703020204020201"/>
            </a:endParaRPr>
          </a:p>
          <a:p>
            <a:pPr marL="0" marR="0">
              <a:lnSpc>
                <a:spcPts val="2880"/>
              </a:lnSpc>
              <a:spcBef>
                <a:spcPts val="0"/>
              </a:spcBef>
              <a:spcAft>
                <a:spcPts val="0"/>
              </a:spcAft>
            </a:pPr>
            <a:r>
              <a:rPr sz="2400" b="1" dirty="0">
                <a:solidFill>
                  <a:srgbClr val="FFFFFF"/>
                </a:solidFill>
                <a:latin typeface="FVPOEH+å¾®è½¯é�»,Bold" panose="020B0703020204020201"/>
                <a:cs typeface="FVPOEH+å¾®è½¯é�»,Bold" panose="020B0703020204020201"/>
              </a:rPr>
              <a:t>个性心理（人格特质），主要包括个性特征和</a:t>
            </a:r>
            <a:endParaRPr sz="2400" b="1" dirty="0">
              <a:solidFill>
                <a:srgbClr val="FFFFFF"/>
              </a:solidFill>
              <a:latin typeface="FVPOEH+å¾®è½¯é�»,Bold" panose="020B0703020204020201"/>
              <a:cs typeface="FVPOEH+å¾®è½¯é�»,Bold" panose="020B0703020204020201"/>
            </a:endParaRPr>
          </a:p>
          <a:p>
            <a:pPr marL="0" marR="0">
              <a:lnSpc>
                <a:spcPts val="2880"/>
              </a:lnSpc>
              <a:spcBef>
                <a:spcPts val="0"/>
              </a:spcBef>
              <a:spcAft>
                <a:spcPts val="0"/>
              </a:spcAft>
            </a:pPr>
            <a:r>
              <a:rPr sz="2400" b="1" dirty="0">
                <a:solidFill>
                  <a:srgbClr val="FFFFFF"/>
                </a:solidFill>
                <a:latin typeface="FVPOEH+å¾®è½¯é�»,Bold" panose="020B0703020204020201"/>
                <a:cs typeface="FVPOEH+å¾®è½¯é�»,Bold" panose="020B0703020204020201"/>
              </a:rPr>
              <a:t>个性倾向。</a:t>
            </a:r>
            <a:endParaRPr sz="2400" b="1" dirty="0">
              <a:solidFill>
                <a:srgbClr val="FFFFFF"/>
              </a:solidFill>
              <a:latin typeface="FVPOEH+å¾®è½¯é�»,Bold" panose="020B0703020204020201"/>
              <a:cs typeface="FVPOEH+å¾®è½¯é�»,Bold" panose="020B0703020204020201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>
            <a:blip r:embed="rId1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/>
        </p:txBody>
      </p:sp>
      <p:sp>
        <p:nvSpPr>
          <p:cNvPr id="3" name="object 3"/>
          <p:cNvSpPr txBox="1"/>
          <p:nvPr/>
        </p:nvSpPr>
        <p:spPr>
          <a:xfrm>
            <a:off x="1728216" y="1218565"/>
            <a:ext cx="7010400" cy="122581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3170"/>
              </a:lnSpc>
              <a:spcBef>
                <a:spcPts val="0"/>
              </a:spcBef>
              <a:spcAft>
                <a:spcPts val="0"/>
              </a:spcAft>
            </a:pPr>
            <a:r>
              <a:rPr sz="2400" b="1" dirty="0">
                <a:solidFill>
                  <a:srgbClr val="FFFFFF"/>
                </a:solidFill>
                <a:latin typeface="FVPOEH+å¾®è½¯é�»,Bold" panose="020B0703020204020201"/>
                <a:cs typeface="FVPOEH+å¾®è½¯é�»,Bold" panose="020B0703020204020201"/>
              </a:rPr>
              <a:t>个性≈人格（</a:t>
            </a:r>
            <a:r>
              <a:rPr sz="2400" b="1" dirty="0">
                <a:solidFill>
                  <a:srgbClr val="FFFFFF"/>
                </a:solidFill>
                <a:latin typeface="SKCNIU+å¾®è½¯é�»,Bold" panose="020B0703020204020201"/>
                <a:cs typeface="SKCNIU+å¾®è½¯é�»,Bold" panose="020B0703020204020201"/>
              </a:rPr>
              <a:t>personality</a:t>
            </a:r>
            <a:r>
              <a:rPr sz="2400" b="1" dirty="0">
                <a:solidFill>
                  <a:srgbClr val="FFFFFF"/>
                </a:solidFill>
                <a:latin typeface="FVPOEH+å¾®è½¯é�»,Bold" panose="020B0703020204020201"/>
                <a:cs typeface="FVPOEH+å¾®è½¯é�»,Bold" panose="020B0703020204020201"/>
              </a:rPr>
              <a:t>）：心理学习惯</a:t>
            </a:r>
            <a:endParaRPr sz="2400" b="1" dirty="0">
              <a:solidFill>
                <a:srgbClr val="FFFFFF"/>
              </a:solidFill>
              <a:latin typeface="FVPOEH+å¾®è½¯é�»,Bold" panose="020B0703020204020201"/>
              <a:cs typeface="FVPOEH+å¾®è½¯é�»,Bold" panose="020B0703020204020201"/>
            </a:endParaRPr>
          </a:p>
          <a:p>
            <a:pPr marL="0" marR="0">
              <a:lnSpc>
                <a:spcPts val="2880"/>
              </a:lnSpc>
              <a:spcBef>
                <a:spcPts val="0"/>
              </a:spcBef>
              <a:spcAft>
                <a:spcPts val="0"/>
              </a:spcAft>
            </a:pPr>
            <a:r>
              <a:rPr sz="2400" b="1" dirty="0">
                <a:solidFill>
                  <a:srgbClr val="FFFFFF"/>
                </a:solidFill>
                <a:latin typeface="FVPOEH+å¾®è½¯é�»,Bold" panose="020B0703020204020201"/>
                <a:cs typeface="FVPOEH+å¾®è½¯é�»,Bold" panose="020B0703020204020201"/>
              </a:rPr>
              <a:t>将生活用语“个性”专业化为“人格”一词。</a:t>
            </a:r>
            <a:endParaRPr sz="2400" b="1" dirty="0">
              <a:solidFill>
                <a:srgbClr val="FFFFFF"/>
              </a:solidFill>
              <a:latin typeface="FVPOEH+å¾®è½¯é�»,Bold" panose="020B0703020204020201"/>
              <a:cs typeface="FVPOEH+å¾®è½¯é�»,Bold" panose="020B0703020204020201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728216" y="3202755"/>
            <a:ext cx="6659880" cy="159100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3165"/>
              </a:lnSpc>
              <a:spcBef>
                <a:spcPts val="0"/>
              </a:spcBef>
              <a:spcAft>
                <a:spcPts val="0"/>
              </a:spcAft>
            </a:pPr>
            <a:r>
              <a:rPr sz="2400" b="1" dirty="0">
                <a:solidFill>
                  <a:srgbClr val="FFFFFF"/>
                </a:solidFill>
                <a:latin typeface="FVPOEH+å¾®è½¯é�»,Bold" panose="020B0703020204020201"/>
                <a:cs typeface="FVPOEH+å¾®è½¯é�»,Bold" panose="020B0703020204020201"/>
              </a:rPr>
              <a:t>个性包括个性特征和个性倾向，个性特征主</a:t>
            </a:r>
            <a:endParaRPr sz="2400" b="1" dirty="0">
              <a:solidFill>
                <a:srgbClr val="FFFFFF"/>
              </a:solidFill>
              <a:latin typeface="FVPOEH+å¾®è½¯é�»,Bold" panose="020B0703020204020201"/>
              <a:cs typeface="FVPOEH+å¾®è½¯é�»,Bold" panose="020B0703020204020201"/>
            </a:endParaRPr>
          </a:p>
          <a:p>
            <a:pPr marL="0" marR="0">
              <a:lnSpc>
                <a:spcPts val="2880"/>
              </a:lnSpc>
              <a:spcBef>
                <a:spcPts val="0"/>
              </a:spcBef>
              <a:spcAft>
                <a:spcPts val="0"/>
              </a:spcAft>
            </a:pPr>
            <a:r>
              <a:rPr sz="2400" b="1" dirty="0">
                <a:solidFill>
                  <a:srgbClr val="FFFFFF"/>
                </a:solidFill>
                <a:latin typeface="FVPOEH+å¾®è½¯é�»,Bold" panose="020B0703020204020201"/>
                <a:cs typeface="FVPOEH+å¾®è½¯é�»,Bold" panose="020B0703020204020201"/>
              </a:rPr>
              <a:t>要指性格、气质、能力等，个性倾向包括兴</a:t>
            </a:r>
            <a:endParaRPr sz="2400" b="1" dirty="0">
              <a:solidFill>
                <a:srgbClr val="FFFFFF"/>
              </a:solidFill>
              <a:latin typeface="FVPOEH+å¾®è½¯é�»,Bold" panose="020B0703020204020201"/>
              <a:cs typeface="FVPOEH+å¾®è½¯é�»,Bold" panose="020B0703020204020201"/>
            </a:endParaRPr>
          </a:p>
          <a:p>
            <a:pPr marL="0" marR="0">
              <a:lnSpc>
                <a:spcPts val="2880"/>
              </a:lnSpc>
              <a:spcBef>
                <a:spcPts val="0"/>
              </a:spcBef>
              <a:spcAft>
                <a:spcPts val="0"/>
              </a:spcAft>
            </a:pPr>
            <a:r>
              <a:rPr sz="2400" b="1" dirty="0">
                <a:solidFill>
                  <a:srgbClr val="FFFFFF"/>
                </a:solidFill>
                <a:latin typeface="FVPOEH+å¾®è½¯é�»,Bold" panose="020B0703020204020201"/>
                <a:cs typeface="FVPOEH+å¾®è½¯é�»,Bold" panose="020B0703020204020201"/>
              </a:rPr>
              <a:t>趣、愿望、价值观等。</a:t>
            </a:r>
            <a:endParaRPr sz="2400" b="1" dirty="0">
              <a:solidFill>
                <a:srgbClr val="FFFFFF"/>
              </a:solidFill>
              <a:latin typeface="FVPOEH+å¾®è½¯é�»,Bold" panose="020B0703020204020201"/>
              <a:cs typeface="FVPOEH+å¾®è½¯é�»,Bold" panose="020B0703020204020201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728216" y="5552204"/>
            <a:ext cx="7010400" cy="159130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3165"/>
              </a:lnSpc>
              <a:spcBef>
                <a:spcPts val="0"/>
              </a:spcBef>
              <a:spcAft>
                <a:spcPts val="0"/>
              </a:spcAft>
            </a:pPr>
            <a:r>
              <a:rPr sz="2400" b="1" dirty="0">
                <a:solidFill>
                  <a:srgbClr val="FFFFFF"/>
                </a:solidFill>
                <a:latin typeface="FVPOEH+å¾®è½¯é�»,Bold" panose="020B0703020204020201"/>
                <a:cs typeface="FVPOEH+å¾®è½¯é�»,Bold" panose="020B0703020204020201"/>
              </a:rPr>
              <a:t>可见，人格（个性）是指一个人的才智、情</a:t>
            </a:r>
            <a:endParaRPr sz="2400" b="1" dirty="0">
              <a:solidFill>
                <a:srgbClr val="FFFFFF"/>
              </a:solidFill>
              <a:latin typeface="FVPOEH+å¾®è½¯é�»,Bold" panose="020B0703020204020201"/>
              <a:cs typeface="FVPOEH+å¾®è½¯é�»,Bold" panose="020B0703020204020201"/>
            </a:endParaRPr>
          </a:p>
          <a:p>
            <a:pPr marL="0" marR="0">
              <a:lnSpc>
                <a:spcPts val="2880"/>
              </a:lnSpc>
              <a:spcBef>
                <a:spcPts val="0"/>
              </a:spcBef>
              <a:spcAft>
                <a:spcPts val="0"/>
              </a:spcAft>
            </a:pPr>
            <a:r>
              <a:rPr sz="2400" b="1" dirty="0">
                <a:solidFill>
                  <a:srgbClr val="FFFFFF"/>
                </a:solidFill>
                <a:latin typeface="FVPOEH+å¾®è½¯é�»,Bold" panose="020B0703020204020201"/>
                <a:cs typeface="FVPOEH+å¾®è½¯é�»,Bold" panose="020B0703020204020201"/>
              </a:rPr>
              <a:t>趣、价值观和习惯化的行为方式的有机整合，</a:t>
            </a:r>
            <a:endParaRPr sz="2400" b="1" dirty="0">
              <a:solidFill>
                <a:srgbClr val="FFFFFF"/>
              </a:solidFill>
              <a:latin typeface="FVPOEH+å¾®è½¯é�»,Bold" panose="020B0703020204020201"/>
              <a:cs typeface="FVPOEH+å¾®è½¯é�»,Bold" panose="020B0703020204020201"/>
            </a:endParaRPr>
          </a:p>
          <a:p>
            <a:pPr marL="0" marR="0">
              <a:lnSpc>
                <a:spcPts val="2880"/>
              </a:lnSpc>
              <a:spcBef>
                <a:spcPts val="0"/>
              </a:spcBef>
              <a:spcAft>
                <a:spcPts val="0"/>
              </a:spcAft>
            </a:pPr>
            <a:r>
              <a:rPr sz="2400" b="1" dirty="0">
                <a:solidFill>
                  <a:srgbClr val="FFFFFF"/>
                </a:solidFill>
                <a:latin typeface="FVPOEH+å¾®è½¯é�»,Bold" panose="020B0703020204020201"/>
                <a:cs typeface="FVPOEH+å¾®è½¯é�»,Bold" panose="020B0703020204020201"/>
              </a:rPr>
              <a:t>它体现了个人对环境适应的独特性。</a:t>
            </a:r>
            <a:endParaRPr sz="2400" b="1" dirty="0">
              <a:solidFill>
                <a:srgbClr val="FFFFFF"/>
              </a:solidFill>
              <a:latin typeface="FVPOEH+å¾®è½¯é�»,Bold" panose="020B0703020204020201"/>
              <a:cs typeface="FVPOEH+å¾®è½¯é�»,Bold" panose="020B0703020204020201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1"/>
          <p:cNvSpPr/>
          <p:nvPr/>
        </p:nvSpPr>
        <p:spPr>
          <a:xfrm>
            <a:off x="0" y="0"/>
            <a:ext cx="12192000" cy="6857999"/>
          </a:xfrm>
          <a:prstGeom prst="rect">
            <a:avLst/>
          </a:prstGeom>
          <a:blipFill>
            <a:blip r:embed="rId1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/>
        </p:txBody>
      </p:sp>
      <p:sp>
        <p:nvSpPr>
          <p:cNvPr id="3" name="object 3"/>
          <p:cNvSpPr txBox="1"/>
          <p:nvPr/>
        </p:nvSpPr>
        <p:spPr>
          <a:xfrm>
            <a:off x="359968" y="275209"/>
            <a:ext cx="3870091" cy="137821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3170"/>
              </a:lnSpc>
              <a:spcBef>
                <a:spcPts val="0"/>
              </a:spcBef>
              <a:spcAft>
                <a:spcPts val="0"/>
              </a:spcAft>
            </a:pPr>
            <a:r>
              <a:rPr sz="2400" b="1" dirty="0">
                <a:solidFill>
                  <a:srgbClr val="FFFFFF"/>
                </a:solidFill>
                <a:latin typeface="FVPOEH+å¾®è½¯é�»,Bold" panose="020B0703020204020201"/>
                <a:cs typeface="FVPOEH+å¾®è½¯é�»,Bold" panose="020B0703020204020201"/>
              </a:rPr>
              <a:t>二、人格的特性</a:t>
            </a:r>
            <a:endParaRPr sz="2400" b="1" dirty="0">
              <a:solidFill>
                <a:srgbClr val="FFFFFF"/>
              </a:solidFill>
              <a:latin typeface="FVPOEH+å¾®è½¯é�»,Bold" panose="020B0703020204020201"/>
              <a:cs typeface="FVPOEH+å¾®è½¯é�»,Bold" panose="020B0703020204020201"/>
            </a:endParaRPr>
          </a:p>
          <a:p>
            <a:pPr marL="622300" marR="0">
              <a:lnSpc>
                <a:spcPts val="3165"/>
              </a:lnSpc>
              <a:spcBef>
                <a:spcPts val="915"/>
              </a:spcBef>
              <a:spcAft>
                <a:spcPts val="0"/>
              </a:spcAft>
            </a:pPr>
            <a:r>
              <a:rPr sz="2400" b="1" dirty="0">
                <a:solidFill>
                  <a:srgbClr val="FFFFFF"/>
                </a:solidFill>
                <a:latin typeface="FVPOEH+å¾®è½¯é�»,Bold" panose="020B0703020204020201"/>
                <a:cs typeface="FVPOEH+å¾®è½¯é�»,Bold" panose="020B0703020204020201"/>
              </a:rPr>
              <a:t>独特性：独一无二。</a:t>
            </a:r>
            <a:endParaRPr sz="2400" b="1" dirty="0">
              <a:solidFill>
                <a:srgbClr val="FFFFFF"/>
              </a:solidFill>
              <a:latin typeface="FVPOEH+å¾®è½¯é�»,Bold" panose="020B0703020204020201"/>
              <a:cs typeface="FVPOEH+å¾®è½¯é�»,Bold" panose="020B0703020204020201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982065" y="1159706"/>
            <a:ext cx="5613927" cy="159138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3165"/>
              </a:lnSpc>
              <a:spcBef>
                <a:spcPts val="0"/>
              </a:spcBef>
              <a:spcAft>
                <a:spcPts val="0"/>
              </a:spcAft>
            </a:pPr>
            <a:r>
              <a:rPr sz="2400" b="1" dirty="0">
                <a:solidFill>
                  <a:srgbClr val="FFFFFF"/>
                </a:solidFill>
                <a:latin typeface="FVPOEH+å¾®è½¯é�»,Bold" panose="020B0703020204020201"/>
                <a:cs typeface="FVPOEH+å¾®è½¯é�»,Bold" panose="020B0703020204020201"/>
              </a:rPr>
              <a:t>稳定性：不以时空变化而变化。</a:t>
            </a:r>
            <a:endParaRPr sz="2400" b="1" dirty="0">
              <a:solidFill>
                <a:srgbClr val="FFFFFF"/>
              </a:solidFill>
              <a:latin typeface="FVPOEH+å¾®è½¯é�»,Bold" panose="020B0703020204020201"/>
              <a:cs typeface="FVPOEH+å¾®è½¯é�»,Bold" panose="020B0703020204020201"/>
            </a:endParaRPr>
          </a:p>
          <a:p>
            <a:pPr marL="0" marR="0">
              <a:lnSpc>
                <a:spcPts val="2880"/>
              </a:lnSpc>
              <a:spcBef>
                <a:spcPts val="0"/>
              </a:spcBef>
              <a:spcAft>
                <a:spcPts val="0"/>
              </a:spcAft>
            </a:pPr>
            <a:r>
              <a:rPr sz="2400" b="1" dirty="0">
                <a:solidFill>
                  <a:srgbClr val="FFFFFF"/>
                </a:solidFill>
                <a:latin typeface="FVPOEH+å¾®è½¯é�»,Bold" panose="020B0703020204020201"/>
                <a:cs typeface="FVPOEH+å¾®è½¯é�»,Bold" panose="020B0703020204020201"/>
              </a:rPr>
              <a:t>整体性：各要素之间有内部一致性。</a:t>
            </a:r>
            <a:endParaRPr sz="2400" b="1" dirty="0">
              <a:solidFill>
                <a:srgbClr val="FFFFFF"/>
              </a:solidFill>
              <a:latin typeface="FVPOEH+å¾®è½¯é�»,Bold" panose="020B0703020204020201"/>
              <a:cs typeface="FVPOEH+å¾®è½¯é�»,Bold" panose="020B0703020204020201"/>
            </a:endParaRPr>
          </a:p>
          <a:p>
            <a:pPr marL="0" marR="0">
              <a:lnSpc>
                <a:spcPts val="2880"/>
              </a:lnSpc>
              <a:spcBef>
                <a:spcPts val="0"/>
              </a:spcBef>
              <a:spcAft>
                <a:spcPts val="0"/>
              </a:spcAft>
            </a:pPr>
            <a:r>
              <a:rPr sz="2400" b="1" dirty="0">
                <a:solidFill>
                  <a:srgbClr val="FFFFFF"/>
                </a:solidFill>
                <a:latin typeface="FVPOEH+å¾®è½¯é�»,Bold" panose="020B0703020204020201"/>
                <a:cs typeface="FVPOEH+å¾®è½¯é�»,Bold" panose="020B0703020204020201"/>
              </a:rPr>
              <a:t>社会性：人格会有文化烙印。</a:t>
            </a:r>
            <a:endParaRPr sz="2400" b="1" dirty="0">
              <a:solidFill>
                <a:srgbClr val="FFFFFF"/>
              </a:solidFill>
              <a:latin typeface="FVPOEH+å¾®è½¯é�»,Bold" panose="020B0703020204020201"/>
              <a:cs typeface="FVPOEH+å¾®è½¯é�»,Bold" panose="020B0703020204020201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59968" y="3169404"/>
            <a:ext cx="3963923" cy="152430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4800"/>
              </a:lnSpc>
              <a:spcBef>
                <a:spcPts val="0"/>
              </a:spcBef>
              <a:spcAft>
                <a:spcPts val="0"/>
              </a:spcAft>
            </a:pPr>
            <a:r>
              <a:rPr sz="4800" dirty="0">
                <a:solidFill>
                  <a:srgbClr val="FFFFFF"/>
                </a:solidFill>
                <a:latin typeface="DCJUOD+å®ä½" panose="02010600030101010101"/>
                <a:cs typeface="DCJUOD+å®ä½" panose="02010600030101010101"/>
              </a:rPr>
              <a:t>人格的特性</a:t>
            </a:r>
            <a:endParaRPr sz="4800" dirty="0">
              <a:solidFill>
                <a:srgbClr val="FFFFFF"/>
              </a:solidFill>
              <a:latin typeface="DCJUOD+å®ä½" panose="02010600030101010101"/>
              <a:cs typeface="DCJUOD+å®ä½" panose="02010600030101010101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359968" y="4527492"/>
            <a:ext cx="2286330" cy="8594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3165"/>
              </a:lnSpc>
              <a:spcBef>
                <a:spcPts val="0"/>
              </a:spcBef>
              <a:spcAft>
                <a:spcPts val="0"/>
              </a:spcAft>
            </a:pPr>
            <a:r>
              <a:rPr sz="2400" b="1" dirty="0">
                <a:solidFill>
                  <a:srgbClr val="FFFFFF"/>
                </a:solidFill>
                <a:latin typeface="FVPOEH+å¾®è½¯é�»,Bold" panose="020B0703020204020201"/>
                <a:cs typeface="FVPOEH+å¾®è½¯é�»,Bold" panose="020B0703020204020201"/>
              </a:rPr>
              <a:t>一致性举例：</a:t>
            </a:r>
            <a:endParaRPr sz="2400" b="1" dirty="0">
              <a:solidFill>
                <a:srgbClr val="FFFFFF"/>
              </a:solidFill>
              <a:latin typeface="FVPOEH+å¾®è½¯é�»,Bold" panose="020B0703020204020201"/>
              <a:cs typeface="FVPOEH+å¾®è½¯é�»,Bold" panose="020B0703020204020201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982065" y="5045330"/>
            <a:ext cx="7017408" cy="159160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3170"/>
              </a:lnSpc>
              <a:spcBef>
                <a:spcPts val="0"/>
              </a:spcBef>
              <a:spcAft>
                <a:spcPts val="0"/>
              </a:spcAft>
            </a:pPr>
            <a:r>
              <a:rPr sz="2400" b="1" dirty="0">
                <a:solidFill>
                  <a:srgbClr val="FFFFFF"/>
                </a:solidFill>
                <a:latin typeface="FVPOEH+å¾®è½¯é�»,Bold" panose="020B0703020204020201"/>
                <a:cs typeface="FVPOEH+å¾®è½¯é�»,Bold" panose="020B0703020204020201"/>
              </a:rPr>
              <a:t>片面接收信息者往往思维方式单一，为人处事</a:t>
            </a:r>
            <a:endParaRPr sz="2400" b="1" dirty="0">
              <a:solidFill>
                <a:srgbClr val="FFFFFF"/>
              </a:solidFill>
              <a:latin typeface="FVPOEH+å¾®è½¯é�»,Bold" panose="020B0703020204020201"/>
              <a:cs typeface="FVPOEH+å¾®è½¯é�»,Bold" panose="020B0703020204020201"/>
            </a:endParaRPr>
          </a:p>
          <a:p>
            <a:pPr marL="0" marR="0">
              <a:lnSpc>
                <a:spcPts val="2880"/>
              </a:lnSpc>
              <a:spcBef>
                <a:spcPts val="0"/>
              </a:spcBef>
              <a:spcAft>
                <a:spcPts val="0"/>
              </a:spcAft>
            </a:pPr>
            <a:r>
              <a:rPr sz="2400" b="1" dirty="0">
                <a:solidFill>
                  <a:srgbClr val="FFFFFF"/>
                </a:solidFill>
                <a:latin typeface="FVPOEH+å¾®è½¯é�»,Bold" panose="020B0703020204020201"/>
                <a:cs typeface="FVPOEH+å¾®è½¯é�»,Bold" panose="020B0703020204020201"/>
              </a:rPr>
              <a:t>偏执，甚至对待感情也这样，一旦形成性格极</a:t>
            </a:r>
            <a:endParaRPr sz="2400" b="1" dirty="0">
              <a:solidFill>
                <a:srgbClr val="FFFFFF"/>
              </a:solidFill>
              <a:latin typeface="FVPOEH+å¾®è½¯é�»,Bold" panose="020B0703020204020201"/>
              <a:cs typeface="FVPOEH+å¾®è½¯é�»,Bold" panose="020B0703020204020201"/>
            </a:endParaRPr>
          </a:p>
          <a:p>
            <a:pPr marL="0" marR="0">
              <a:lnSpc>
                <a:spcPts val="2880"/>
              </a:lnSpc>
              <a:spcBef>
                <a:spcPts val="0"/>
              </a:spcBef>
              <a:spcAft>
                <a:spcPts val="0"/>
              </a:spcAft>
            </a:pPr>
            <a:r>
              <a:rPr sz="2400" b="1" dirty="0">
                <a:solidFill>
                  <a:srgbClr val="FFFFFF"/>
                </a:solidFill>
                <a:latin typeface="FVPOEH+å¾®è½¯é�»,Bold" panose="020B0703020204020201"/>
                <a:cs typeface="FVPOEH+å¾®è½¯é�»,Bold" panose="020B0703020204020201"/>
              </a:rPr>
              <a:t>难改变。</a:t>
            </a:r>
            <a:endParaRPr sz="2400" b="1" dirty="0">
              <a:solidFill>
                <a:srgbClr val="FFFFFF"/>
              </a:solidFill>
              <a:latin typeface="FVPOEH+å¾®è½¯é�»,Bold" panose="020B0703020204020201"/>
              <a:cs typeface="FVPOEH+å¾®è½¯é�»,Bold" panose="020B0703020204020201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5127625" y="6305794"/>
            <a:ext cx="2567909" cy="57272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2110"/>
              </a:lnSpc>
              <a:spcBef>
                <a:spcPts val="0"/>
              </a:spcBef>
              <a:spcAft>
                <a:spcPts val="0"/>
              </a:spcAft>
            </a:pPr>
            <a:r>
              <a:rPr sz="1600" b="1" dirty="0">
                <a:solidFill>
                  <a:srgbClr val="FFFFFF"/>
                </a:solidFill>
                <a:latin typeface="FVPOEH+å¾®è½¯é�»,Bold" panose="020B0703020204020201"/>
                <a:cs typeface="FVPOEH+å¾®è½¯é�»,Bold" panose="020B0703020204020201"/>
              </a:rPr>
              <a:t>（案例：切腹的男青年）</a:t>
            </a:r>
            <a:endParaRPr sz="1600" b="1" dirty="0">
              <a:solidFill>
                <a:srgbClr val="FFFFFF"/>
              </a:solidFill>
              <a:latin typeface="FVPOEH+å¾®è½¯é�»,Bold" panose="020B0703020204020201"/>
              <a:cs typeface="FVPOEH+å¾®è½¯é�»,Bold" panose="020B0703020204020201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1"/>
          <p:cNvSpPr/>
          <p:nvPr/>
        </p:nvSpPr>
        <p:spPr>
          <a:xfrm>
            <a:off x="0" y="0"/>
            <a:ext cx="12192000" cy="6857999"/>
          </a:xfrm>
          <a:prstGeom prst="rect">
            <a:avLst/>
          </a:prstGeom>
          <a:blipFill>
            <a:blip r:embed="rId1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/>
        </p:txBody>
      </p:sp>
      <p:sp>
        <p:nvSpPr>
          <p:cNvPr id="3" name="object 3"/>
          <p:cNvSpPr txBox="1"/>
          <p:nvPr/>
        </p:nvSpPr>
        <p:spPr>
          <a:xfrm>
            <a:off x="359968" y="199009"/>
            <a:ext cx="3508705" cy="85988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3170"/>
              </a:lnSpc>
              <a:spcBef>
                <a:spcPts val="0"/>
              </a:spcBef>
              <a:spcAft>
                <a:spcPts val="0"/>
              </a:spcAft>
            </a:pPr>
            <a:r>
              <a:rPr sz="2400" b="1" dirty="0">
                <a:solidFill>
                  <a:srgbClr val="FFFFFF"/>
                </a:solidFill>
                <a:latin typeface="FVPOEH+å¾®è½¯é�»,Bold" panose="020B0703020204020201"/>
                <a:cs typeface="FVPOEH+å¾®è½¯é�»,Bold" panose="020B0703020204020201"/>
              </a:rPr>
              <a:t>三、人格的最基本构成</a:t>
            </a:r>
            <a:endParaRPr sz="2400" b="1" dirty="0">
              <a:solidFill>
                <a:srgbClr val="FFFFFF"/>
              </a:solidFill>
              <a:latin typeface="FVPOEH+å¾®è½¯é�»,Bold" panose="020B0703020204020201"/>
              <a:cs typeface="FVPOEH+å¾®è½¯é�»,Bold" panose="020B0703020204020201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93140" y="717746"/>
            <a:ext cx="8106126" cy="8594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3165"/>
              </a:lnSpc>
              <a:spcBef>
                <a:spcPts val="0"/>
              </a:spcBef>
              <a:spcAft>
                <a:spcPts val="0"/>
              </a:spcAft>
            </a:pPr>
            <a:r>
              <a:rPr sz="2400" dirty="0">
                <a:solidFill>
                  <a:srgbClr val="FFFFFF"/>
                </a:solidFill>
                <a:latin typeface="Arial" panose="020B0604020202020204"/>
                <a:cs typeface="Arial" panose="020B0604020202020204"/>
              </a:rPr>
              <a:t>•</a:t>
            </a:r>
            <a:r>
              <a:rPr sz="2400" spc="1261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b="1" dirty="0">
                <a:solidFill>
                  <a:srgbClr val="FFFFFF"/>
                </a:solidFill>
                <a:latin typeface="FVPOEH+å¾®è½¯é�»,Bold" panose="020B0703020204020201"/>
                <a:cs typeface="FVPOEH+å¾®è½¯é�»,Bold" panose="020B0703020204020201"/>
              </a:rPr>
              <a:t>性格：对人对事比较稳定的态度与行为特点（主要</a:t>
            </a:r>
            <a:endParaRPr sz="2400" b="1" dirty="0">
              <a:solidFill>
                <a:srgbClr val="FFFFFF"/>
              </a:solidFill>
              <a:latin typeface="FVPOEH+å¾®è½¯é�»,Bold" panose="020B0703020204020201"/>
              <a:cs typeface="FVPOEH+å¾®è½¯é�»,Bold" panose="020B0703020204020201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936345" y="1083506"/>
            <a:ext cx="1981200" cy="8594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3165"/>
              </a:lnSpc>
              <a:spcBef>
                <a:spcPts val="0"/>
              </a:spcBef>
              <a:spcAft>
                <a:spcPts val="0"/>
              </a:spcAft>
            </a:pPr>
            <a:r>
              <a:rPr sz="2400" b="1" dirty="0">
                <a:solidFill>
                  <a:srgbClr val="FFFFFF"/>
                </a:solidFill>
                <a:latin typeface="FVPOEH+å¾®è½¯é�»,Bold" panose="020B0703020204020201"/>
                <a:cs typeface="FVPOEH+å¾®è½¯é�»,Bold" panose="020B0703020204020201"/>
              </a:rPr>
              <a:t>得自后天）</a:t>
            </a:r>
            <a:endParaRPr sz="2400" b="1" dirty="0">
              <a:solidFill>
                <a:srgbClr val="FFFFFF"/>
              </a:solidFill>
              <a:latin typeface="FVPOEH+å¾®è½¯é�»,Bold" panose="020B0703020204020201"/>
              <a:cs typeface="FVPOEH+å¾®è½¯é�»,Bold" panose="020B0703020204020201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93140" y="1602047"/>
            <a:ext cx="8106126" cy="8594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3165"/>
              </a:lnSpc>
              <a:spcBef>
                <a:spcPts val="0"/>
              </a:spcBef>
              <a:spcAft>
                <a:spcPts val="0"/>
              </a:spcAft>
            </a:pPr>
            <a:r>
              <a:rPr sz="2400" dirty="0">
                <a:solidFill>
                  <a:srgbClr val="FFFFFF"/>
                </a:solidFill>
                <a:latin typeface="Arial" panose="020B0604020202020204"/>
                <a:cs typeface="Arial" panose="020B0604020202020204"/>
              </a:rPr>
              <a:t>•</a:t>
            </a:r>
            <a:r>
              <a:rPr sz="2400" spc="1261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b="1" dirty="0">
                <a:solidFill>
                  <a:srgbClr val="FFFFFF"/>
                </a:solidFill>
                <a:latin typeface="FVPOEH+å¾®è½¯é�»,Bold" panose="020B0703020204020201"/>
                <a:cs typeface="FVPOEH+å¾®è½¯é�»,Bold" panose="020B0703020204020201"/>
              </a:rPr>
              <a:t>气质：心理活动的强度、速度、灵活性、指向性等</a:t>
            </a:r>
            <a:endParaRPr sz="2400" b="1" dirty="0">
              <a:solidFill>
                <a:srgbClr val="FFFFFF"/>
              </a:solidFill>
              <a:latin typeface="FVPOEH+å¾®è½¯é�»,Bold" panose="020B0703020204020201"/>
              <a:cs typeface="FVPOEH+å¾®è½¯é�»,Bold" panose="020B0703020204020201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936345" y="1967807"/>
            <a:ext cx="2895600" cy="8594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3165"/>
              </a:lnSpc>
              <a:spcBef>
                <a:spcPts val="0"/>
              </a:spcBef>
              <a:spcAft>
                <a:spcPts val="0"/>
              </a:spcAft>
            </a:pPr>
            <a:r>
              <a:rPr sz="2400" b="1" dirty="0">
                <a:solidFill>
                  <a:srgbClr val="FFFFFF"/>
                </a:solidFill>
                <a:latin typeface="FVPOEH+å¾®è½¯é�»,Bold" panose="020B0703020204020201"/>
                <a:cs typeface="FVPOEH+å¾®è½¯é�»,Bold" panose="020B0703020204020201"/>
              </a:rPr>
              <a:t>（主要得自先天）</a:t>
            </a:r>
            <a:endParaRPr sz="2400" b="1" dirty="0">
              <a:solidFill>
                <a:srgbClr val="FFFFFF"/>
              </a:solidFill>
              <a:latin typeface="FVPOEH+å¾®è½¯é�»,Bold" panose="020B0703020204020201"/>
              <a:cs typeface="FVPOEH+å¾®è½¯é�»,Bold" panose="020B0703020204020201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359968" y="3169404"/>
            <a:ext cx="3963923" cy="152430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4800"/>
              </a:lnSpc>
              <a:spcBef>
                <a:spcPts val="0"/>
              </a:spcBef>
              <a:spcAft>
                <a:spcPts val="0"/>
              </a:spcAft>
            </a:pPr>
            <a:r>
              <a:rPr sz="4800" dirty="0">
                <a:solidFill>
                  <a:srgbClr val="FFFFFF"/>
                </a:solidFill>
                <a:latin typeface="DCJUOD+å®ä½" panose="02010600030101010101"/>
                <a:cs typeface="DCJUOD+å®ä½" panose="02010600030101010101"/>
              </a:rPr>
              <a:t>人格是什么</a:t>
            </a:r>
            <a:endParaRPr sz="4800" dirty="0">
              <a:solidFill>
                <a:srgbClr val="FFFFFF"/>
              </a:solidFill>
              <a:latin typeface="DCJUOD+å®ä½" panose="02010600030101010101"/>
              <a:cs typeface="DCJUOD+å®ä½" panose="02010600030101010101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593140" y="4679892"/>
            <a:ext cx="8106126" cy="220088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3165"/>
              </a:lnSpc>
              <a:spcBef>
                <a:spcPts val="0"/>
              </a:spcBef>
              <a:spcAft>
                <a:spcPts val="0"/>
              </a:spcAft>
            </a:pPr>
            <a:r>
              <a:rPr sz="2400" dirty="0">
                <a:solidFill>
                  <a:srgbClr val="FFFFFF"/>
                </a:solidFill>
                <a:latin typeface="Arial" panose="020B0604020202020204"/>
                <a:cs typeface="Arial" panose="020B0604020202020204"/>
              </a:rPr>
              <a:t>•</a:t>
            </a:r>
            <a:r>
              <a:rPr sz="2400" spc="1261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b="1" dirty="0">
                <a:solidFill>
                  <a:srgbClr val="FFFFFF"/>
                </a:solidFill>
                <a:latin typeface="FVPOEH+å¾®è½¯é�»,Bold" panose="020B0703020204020201"/>
                <a:cs typeface="FVPOEH+å¾®è½¯é�»,Bold" panose="020B0703020204020201"/>
              </a:rPr>
              <a:t>自我意识（自我认知、自我体验、自我控制）</a:t>
            </a:r>
            <a:endParaRPr sz="2400" b="1" dirty="0">
              <a:solidFill>
                <a:srgbClr val="FFFFFF"/>
              </a:solidFill>
              <a:latin typeface="FVPOEH+å¾®è½¯é�»,Bold" panose="020B0703020204020201"/>
              <a:cs typeface="FVPOEH+å¾®è½¯é�»,Bold" panose="020B0703020204020201"/>
            </a:endParaRPr>
          </a:p>
          <a:p>
            <a:pPr marL="0" marR="0">
              <a:lnSpc>
                <a:spcPts val="3165"/>
              </a:lnSpc>
              <a:spcBef>
                <a:spcPts val="2065"/>
              </a:spcBef>
              <a:spcAft>
                <a:spcPts val="0"/>
              </a:spcAft>
            </a:pPr>
            <a:r>
              <a:rPr sz="2400" dirty="0">
                <a:solidFill>
                  <a:srgbClr val="FFFFFF"/>
                </a:solidFill>
                <a:latin typeface="Arial" panose="020B0604020202020204"/>
                <a:cs typeface="Arial" panose="020B0604020202020204"/>
              </a:rPr>
              <a:t>•</a:t>
            </a:r>
            <a:r>
              <a:rPr sz="2400" spc="1261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b="1" dirty="0">
                <a:solidFill>
                  <a:srgbClr val="FFFFFF"/>
                </a:solidFill>
                <a:latin typeface="FVPOEH+å¾®è½¯é�»,Bold" panose="020B0703020204020201"/>
                <a:cs typeface="FVPOEH+å¾®è½¯é�»,Bold" panose="020B0703020204020201"/>
              </a:rPr>
              <a:t>认知风格（如能力、思维特征或思维方式等）</a:t>
            </a:r>
            <a:endParaRPr sz="2400" b="1" dirty="0">
              <a:solidFill>
                <a:srgbClr val="FFFFFF"/>
              </a:solidFill>
              <a:latin typeface="FVPOEH+å¾®è½¯é�»,Bold" panose="020B0703020204020201"/>
              <a:cs typeface="FVPOEH+å¾®è½¯é�»,Bold" panose="020B0703020204020201"/>
            </a:endParaRPr>
          </a:p>
          <a:p>
            <a:pPr marL="342900" marR="0">
              <a:lnSpc>
                <a:spcPts val="3165"/>
              </a:lnSpc>
              <a:spcBef>
                <a:spcPts val="2110"/>
              </a:spcBef>
              <a:spcAft>
                <a:spcPts val="0"/>
              </a:spcAft>
            </a:pPr>
            <a:r>
              <a:rPr sz="2400" b="1" dirty="0">
                <a:solidFill>
                  <a:srgbClr val="FFFFFF"/>
                </a:solidFill>
                <a:latin typeface="FVPOEH+å¾®è½¯é�»,Bold" panose="020B0703020204020201"/>
                <a:cs typeface="FVPOEH+å¾®è½¯é�»,Bold" panose="020B0703020204020201"/>
              </a:rPr>
              <a:t>在日常生活中，人们往往把人格简单理解为性格。</a:t>
            </a:r>
            <a:endParaRPr sz="2400" b="1" dirty="0">
              <a:solidFill>
                <a:srgbClr val="FFFFFF"/>
              </a:solidFill>
              <a:latin typeface="FVPOEH+å¾®è½¯é�»,Bold" panose="020B0703020204020201"/>
              <a:cs typeface="FVPOEH+å¾®è½¯é�»,Bold" panose="020B0703020204020201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 Office">
  <a:themeElements>
    <a:clrScheme name="Standard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tandard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tandard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575</Words>
  <Application>WPS 演示</Application>
  <PresentationFormat>On-screen Show (4:3)</PresentationFormat>
  <Paragraphs>76</Paragraphs>
  <Slides>6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12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6</vt:i4>
      </vt:variant>
    </vt:vector>
  </HeadingPairs>
  <TitlesOfParts>
    <vt:vector size="19" baseType="lpstr">
      <vt:lpstr>Arial</vt:lpstr>
      <vt:lpstr>宋体</vt:lpstr>
      <vt:lpstr>Wingdings</vt:lpstr>
      <vt:lpstr>DCJUOD+å®ä½</vt:lpstr>
      <vt:lpstr>Times New Roman</vt:lpstr>
      <vt:lpstr>DFEIHT+å®ä½</vt:lpstr>
      <vt:lpstr>FVPOEH+å¾®è½¯é�»,Bold</vt:lpstr>
      <vt:lpstr>SKCNIU+å¾®è½¯é�»,Bold</vt:lpstr>
      <vt:lpstr>Arial</vt:lpstr>
      <vt:lpstr>Calibri</vt:lpstr>
      <vt:lpstr>微软雅黑</vt:lpstr>
      <vt:lpstr>Arial Unicode MS</vt:lpstr>
      <vt:lpstr>Theme Office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PowerPoint</dc:title>
  <dc:creator>Administrator</dc:creator>
  <cp:lastModifiedBy>Smileคิดถึง</cp:lastModifiedBy>
  <cp:revision>2</cp:revision>
  <dcterms:created xsi:type="dcterms:W3CDTF">2018-08-01T04:46:57Z</dcterms:created>
  <dcterms:modified xsi:type="dcterms:W3CDTF">2018-08-01T04:47:36Z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2052-10.1.0.7468</vt:lpwstr>
  </property>
</Properties>
</file>