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embeddedFontLst>
    <p:embeddedFont>
      <p:font typeface="ATNABC+å®ä½" panose="02010600030101010101"/>
      <p:regular r:id="rId12"/>
    </p:embeddedFont>
    <p:embeddedFont>
      <p:font typeface="HUFBLB+å®ä½" panose="02010600030101010101"/>
      <p:regular r:id="rId13"/>
    </p:embeddedFont>
    <p:embeddedFont>
      <p:font typeface="HVAKSD+å¾®è½¯é�»,Bold" panose="020B0703020204020201"/>
      <p:bold r:id="rId14"/>
    </p:embeddedFont>
    <p:embeddedFont>
      <p:font typeface="KMFRNN+å¾®è½¯é�»,Bold" panose="020B0703020204020201"/>
      <p:bold r:id="rId15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4.fntdata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hyperlink" Target="&#230;&#172;&#162;&#228;&#185;&#144;&#233;&#162;&#130;&#228;&#186;&#186;&#231;&#137;&#169;&#229;&#136;&#134;&#230;&#158;&#144;.doc" TargetMode="Externa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1346327"/>
            <a:ext cx="8237599" cy="13382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HUFBLB+å®ä½" panose="02010600030101010101"/>
                <a:cs typeface="HUFBLB+å®ä½" panose="02010600030101010101"/>
              </a:rPr>
              <a:t>2.3 </a:t>
            </a:r>
            <a:r>
              <a:rPr sz="36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主题：参差百态乃是幸福本源</a:t>
            </a:r>
            <a:endParaRPr sz="36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HUFBLB+å®ä½" panose="02010600030101010101"/>
                <a:cs typeface="HUFBLB+å®ä½" panose="02010600030101010101"/>
              </a:rPr>
              <a:t>2.3</a:t>
            </a:r>
            <a:r>
              <a:rPr sz="4800" spc="2403" dirty="0">
                <a:solidFill>
                  <a:srgbClr val="FFFFFF"/>
                </a:solidFill>
                <a:latin typeface="HUFBLB+å®ä½" panose="02010600030101010101"/>
                <a:cs typeface="HUFBLB+å®ä½" panose="02010600030101010101"/>
              </a:rPr>
              <a:t> </a:t>
            </a:r>
            <a:r>
              <a:rPr sz="36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内容</a:t>
            </a:r>
            <a:endParaRPr sz="36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479490"/>
            <a:ext cx="5087096" cy="140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1.</a:t>
            </a:r>
            <a:r>
              <a:rPr sz="2400" b="1" spc="728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人格形成的影响因素（内因）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3170"/>
              </a:lnSpc>
              <a:spcBef>
                <a:spcPts val="115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2.</a:t>
            </a:r>
            <a:r>
              <a:rPr sz="2400" b="1" spc="728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人格形成的影响因素（外因）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29568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HUFBLB+å®ä½" panose="02010600030101010101"/>
                <a:cs typeface="HUFBLB+å®ä½" panose="02010600030101010101"/>
              </a:rPr>
              <a:t>2.3 </a:t>
            </a:r>
            <a:r>
              <a:rPr sz="36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目的</a:t>
            </a:r>
            <a:endParaRPr sz="36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703899"/>
            <a:ext cx="5788486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1.</a:t>
            </a:r>
            <a:r>
              <a:rPr sz="2400" b="1" spc="728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不同的内外因造就了人格的多样性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2.</a:t>
            </a:r>
            <a:r>
              <a:rPr sz="2400" b="1" spc="728" dirty="0">
                <a:solidFill>
                  <a:srgbClr val="FFFFFF"/>
                </a:solidFill>
                <a:latin typeface="HVAKSD+å¾®è½¯é�»,Bold" panose="020B0703020204020201"/>
                <a:cs typeface="HVAKSD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人格无好坏，独特性才是幸福之源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240145" y="465835"/>
            <a:ext cx="640323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人格形成的影响因素</a:t>
            </a:r>
            <a:endParaRPr sz="48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3620" y="1268545"/>
            <a:ext cx="2895930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一、生物遗传因素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575945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（案例讲解）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3620" y="2614237"/>
            <a:ext cx="4518494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二、早年经历与成长史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575945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（重要他人、特殊经历）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620" y="3926655"/>
            <a:ext cx="2286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三、教育因素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1650" y="4637151"/>
            <a:ext cx="2629204" cy="14987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父母教养方式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3170"/>
              </a:lnSpc>
              <a:spcBef>
                <a:spcPts val="181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学校教育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1650" y="5914899"/>
            <a:ext cx="201960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组织教育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188840" y="787653"/>
            <a:ext cx="5793637" cy="22555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父母教养方式</a:t>
            </a:r>
            <a:endParaRPr sz="48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  <a:p>
            <a:pPr marL="0" marR="0">
              <a:lnSpc>
                <a:spcPts val="4800"/>
              </a:lnSpc>
              <a:spcBef>
                <a:spcPts val="955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对子女人格的影响</a:t>
            </a:r>
            <a:endParaRPr sz="48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6" y="2679946"/>
            <a:ext cx="7414520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父母特征</a:t>
            </a:r>
            <a:r>
              <a:rPr sz="4800" spc="1116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子女特征</a:t>
            </a:r>
            <a:endParaRPr sz="48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6" y="3433388"/>
            <a:ext cx="2926842" cy="1174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惩罚性、虐待性的父母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控制性的父母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88840" y="3433388"/>
            <a:ext cx="3219526" cy="1631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破坏性的、坏的婴儿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被控制的、被责骂的婴儿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45"/>
              </a:lnSpc>
              <a:spcBef>
                <a:spcPts val="96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不受欢迎的婴儿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136" y="4348169"/>
            <a:ext cx="3804895" cy="1174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不关心的、自我为中心的父母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急躁的父母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88840" y="4805369"/>
            <a:ext cx="2417064" cy="1174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有缺陷无用的婴儿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50"/>
              </a:lnSpc>
              <a:spcBef>
                <a:spcPts val="95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被剥夺的儿童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0136" y="5262247"/>
            <a:ext cx="1655063" cy="717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5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自私的父母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0136" y="572002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无能的父母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8840" y="5720023"/>
            <a:ext cx="2926842" cy="1174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失去控制的愤怒的孩子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依赖的需要满足的孩子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136" y="6177223"/>
            <a:ext cx="2417064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4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你爱的赞美的父母</a:t>
            </a:r>
            <a:endParaRPr sz="20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240145" y="465835"/>
            <a:ext cx="6403238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ATNABC+å®ä½" panose="02010600030101010101"/>
                <a:cs typeface="ATNABC+å®ä½" panose="02010600030101010101"/>
              </a:rPr>
              <a:t>人格形成的影响因素</a:t>
            </a:r>
            <a:endParaRPr sz="4800" dirty="0">
              <a:solidFill>
                <a:srgbClr val="FFFFFF"/>
              </a:solidFill>
              <a:latin typeface="ATNABC+å®ä½" panose="02010600030101010101"/>
              <a:cs typeface="ATNABC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3620" y="1451425"/>
            <a:ext cx="4556759" cy="198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四、职业生涯或人生重大事件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3170"/>
              </a:lnSpc>
              <a:spcBef>
                <a:spcPts val="5725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五、社会文化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1650" y="3292163"/>
            <a:ext cx="2628900" cy="14982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符号互动理论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1810"/>
              </a:spcBef>
              <a:spcAft>
                <a:spcPts val="0"/>
              </a:spcAft>
            </a:pPr>
            <a:r>
              <a:rPr sz="24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地区亚文化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620" y="4984692"/>
            <a:ext cx="420624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KMFRNN+å¾®è½¯é�»,Bold" panose="020B0703020204020201"/>
                <a:cs typeface="KMFRNN+å¾®è½¯é�»,Bold" panose="020B0703020204020201"/>
              </a:rPr>
              <a:t>六、自然生态环境（变异）</a:t>
            </a:r>
            <a:endParaRPr sz="2400" b="1" dirty="0">
              <a:solidFill>
                <a:srgbClr val="FFFFFF"/>
              </a:solidFill>
              <a:latin typeface="KMFRNN+å¾®è½¯é�»,Bold" panose="020B0703020204020201"/>
              <a:cs typeface="KMFRNN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3575" y="6628276"/>
            <a:ext cx="1600453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sz="1200" u="sng" dirty="0">
                <a:solidFill>
                  <a:srgbClr val="000000"/>
                </a:solidFill>
                <a:latin typeface="ATNABC+å®ä½" panose="02010600030101010101"/>
                <a:cs typeface="ATNABC+å®ä½" panose="02010600030101010101"/>
                <a:hlinkClick r:id="rId2"/>
              </a:rPr>
              <a:t>《欢乐颂》人格分析</a:t>
            </a:r>
            <a:endParaRPr sz="1200" u="sng" dirty="0">
              <a:solidFill>
                <a:srgbClr val="000000"/>
              </a:solidFill>
              <a:latin typeface="ATNABC+å®ä½" panose="02010600030101010101"/>
              <a:cs typeface="ATNABC+å®ä½" panose="02010600030101010101"/>
              <a:hlinkClick r:id="rId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WPS 演示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ATNABC+å®ä½</vt:lpstr>
      <vt:lpstr>Times New Roman</vt:lpstr>
      <vt:lpstr>HUFBLB+å®ä½</vt:lpstr>
      <vt:lpstr>HVAKSD+å¾®è½¯é�»,Bold</vt:lpstr>
      <vt:lpstr>KMFRNN+å¾®è½¯é�»,Bold</vt:lpstr>
      <vt:lpstr>Arial</vt:lpstr>
      <vt:lpstr>Calibri</vt:lpstr>
      <vt:lpstr>微软雅黑</vt:lpstr>
      <vt:lpstr>Arial Unicode MS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Smileคิดถึง</cp:lastModifiedBy>
  <cp:revision>2</cp:revision>
  <dcterms:created xsi:type="dcterms:W3CDTF">2018-08-01T04:48:30Z</dcterms:created>
  <dcterms:modified xsi:type="dcterms:W3CDTF">2018-08-01T04:48:54Z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