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62" r:id="rId4"/>
    <p:sldMasterId id="2147483664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  <p:sldMasterId id="2147483680" r:id="rId13"/>
  </p:sldMasterIdLst>
  <p:sldIdLst>
    <p:sldId id="262" r:id="rId14"/>
    <p:sldId id="265" r:id="rId15"/>
    <p:sldId id="268" r:id="rId16"/>
    <p:sldId id="271" r:id="rId17"/>
    <p:sldId id="274" r:id="rId18"/>
    <p:sldId id="277" r:id="rId19"/>
    <p:sldId id="280" r:id="rId20"/>
    <p:sldId id="283" r:id="rId21"/>
    <p:sldId id="286" r:id="rId22"/>
    <p:sldId id="289" r:id="rId23"/>
    <p:sldId id="29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" d="1"/>
          <a:sy n="1" d="1"/>
        </p:scale>
        <p:origin x="0" y="0"/>
      </p:cViewPr>
      <p:guideLst/>
    </p:cSldViewPr>
  </p:slideViewPr>
  <p:notesViewPr>
    <p:cSldViewPr>
      <p:cViewPr>
        <p:scale>
          <a:sx n="1" d="1"/>
          <a:sy n="1" d="1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slide" Target="slides/slide11.xml"/><Relationship Id="rId23" Type="http://schemas.openxmlformats.org/officeDocument/2006/relationships/slide" Target="slides/slide10.xml"/><Relationship Id="rId22" Type="http://schemas.openxmlformats.org/officeDocument/2006/relationships/slide" Target="slides/slide9.xml"/><Relationship Id="rId21" Type="http://schemas.openxmlformats.org/officeDocument/2006/relationships/slide" Target="slides/slide8.xml"/><Relationship Id="rId20" Type="http://schemas.openxmlformats.org/officeDocument/2006/relationships/slide" Target="slides/slide7.xml"/><Relationship Id="rId2" Type="http://schemas.openxmlformats.org/officeDocument/2006/relationships/theme" Target="theme/theme1.xml"/><Relationship Id="rId19" Type="http://schemas.openxmlformats.org/officeDocument/2006/relationships/slide" Target="slides/slide6.xml"/><Relationship Id="rId18" Type="http://schemas.openxmlformats.org/officeDocument/2006/relationships/slide" Target="slides/slide5.xml"/><Relationship Id="rId17" Type="http://schemas.openxmlformats.org/officeDocument/2006/relationships/slide" Target="slides/slide4.xml"/><Relationship Id="rId16" Type="http://schemas.openxmlformats.org/officeDocument/2006/relationships/slide" Target="slides/slide3.xml"/><Relationship Id="rId15" Type="http://schemas.openxmlformats.org/officeDocument/2006/relationships/slide" Target="slides/slide2.xml"/><Relationship Id="rId14" Type="http://schemas.openxmlformats.org/officeDocument/2006/relationships/slide" Target="slides/slide1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904D20F-3CE2-4E91-B88F-9D5395488DB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358F078-57CB-4B1A-B0E9-E16478091C1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/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4306553-2187-4CDC-9E32-074A3FCB121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B11FBA3-6872-4C69-87E4-95E4A9EF5F9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54ED8D6-969E-4EEF-8686-EDB108D428BF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5D2DDB8D-EF70-4266-939B-B08FC646B22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5"/>
          </p:nvPr>
        </p:nvSpPr>
        <p:spPr/>
        <p:txBody>
          <a:bodyPr/>
          <a:lstStyle/>
          <a:p>
            <a:fld id="{353CB8A9-929D-4C93-AFB6-09D55B904068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fld id="{A0190AC7-39A4-4CA6-98A2-0E50944A56A8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/>
          </p:nvPr>
        </p:nvSpPr>
        <p:spPr/>
        <p:txBody>
          <a:bodyPr/>
          <a:lstStyle/>
          <a:p>
            <a:fld id="{34D71C5F-721F-4AE3-91B4-495B0CE10C4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FB4081F7-ADBF-4687-AD13-9D029DD55B9F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3"/>
          </p:nvPr>
        </p:nvSpPr>
        <p:spPr/>
        <p:txBody>
          <a:bodyPr/>
          <a:lstStyle/>
          <a:p>
            <a:fld id="{C8584FB9-0BAE-42A7-B6B1-51EEE6E9326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9480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ct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9001" cy="274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algn="r" defTabSz="914400" rtl="0" eaLnBrk="0" latinLnBrk="0" hangingPunct="0">
              <a:defRPr sz="1800" kern="1200">
                <a:solidFill>
                  <a:schemeClr val="tx1">
                    <a:tint val="75000"/>
                  </a:schemeClr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7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99914"/>
            <a:ext cx="6660610" cy="13484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LHIDWA+å®ä½"/>
                <a:cs typeface="LHIDWA+å®ä½"/>
              </a:rPr>
              <a:t>1.4 </a:t>
            </a:r>
            <a:r>
              <a:rPr sz="3600">
                <a:solidFill>
                  <a:srgbClr val="FFFFFF"/>
                </a:solidFill>
                <a:latin typeface="HTDMOA+å®ä½"/>
                <a:cs typeface="HTDMOA+å®ä½"/>
              </a:rPr>
              <a:t>主题：请叫我好好先生</a:t>
            </a:r>
            <a:endParaRPr sz="3600">
              <a:solidFill>
                <a:srgbClr val="FFFFFF"/>
              </a:solidFill>
              <a:latin typeface="HTDMOA+å®ä½"/>
              <a:cs typeface="HTDMOA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0242" y="2761465"/>
            <a:ext cx="5783579" cy="19905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KOUMNH+å¾®è½¯é�»,Bold"/>
                <a:cs typeface="KOUMNH+å¾®è½¯é�»,Bold"/>
              </a:rPr>
              <a:t>案例教学：</a:t>
            </a:r>
            <a:endParaRPr sz="3600" b="1">
              <a:solidFill>
                <a:srgbClr val="FFFFFF"/>
              </a:solidFill>
              <a:latin typeface="KOUMNH+å¾®è½¯é�»,Bold"/>
              <a:cs typeface="KOUMNH+å¾®è½¯é�»,Bold"/>
            </a:endParaRPr>
          </a:p>
          <a:p>
            <a:pPr marL="0" marR="0">
              <a:lnSpc>
                <a:spcPts val="4750"/>
              </a:lnSpc>
              <a:spcBef>
                <a:spcPts val="72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KOUMNH+å¾®è½¯é�»,Bold"/>
                <a:cs typeface="KOUMNH+å¾®è½¯é�»,Bold"/>
              </a:rPr>
              <a:t>被动攻击者的心理图示。</a:t>
            </a:r>
            <a:endParaRPr sz="3600" b="1">
              <a:solidFill>
                <a:srgbClr val="FFFFFF"/>
              </a:solidFill>
              <a:latin typeface="KOUMNH+å¾®è½¯é�»,Bold"/>
              <a:cs typeface="KOUMNH+å¾®è½¯é�»,Bold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616197" y="328237"/>
            <a:ext cx="2897733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如果你是好好先生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965692" y="328803"/>
            <a:ext cx="2592933" cy="2033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优势：情商破表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  <a:p>
            <a:pPr marL="0" marR="0">
              <a:lnSpc>
                <a:spcPts val="3170"/>
              </a:lnSpc>
              <a:spcBef>
                <a:spcPts val="602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担心：内在愤怒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16197" y="1357884"/>
            <a:ext cx="4210446" cy="23230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“生病了，也要咬牙忍着去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上班，要对所有人都谦和，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要对领导如何如何，要对朋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友如何如何，不要考虑你自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己。”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51292" y="2676721"/>
            <a:ext cx="4557051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警惕：好好先生变为被动攻击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4379467"/>
            <a:ext cx="3353714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WNDNL+å®ä½"/>
                <a:cs typeface="IWNDNL+å®ä½"/>
              </a:rPr>
              <a:t>讨论题：</a:t>
            </a:r>
            <a:endParaRPr sz="4800">
              <a:solidFill>
                <a:srgbClr val="FFFFFF"/>
              </a:solidFill>
              <a:latin typeface="IWNDNL+å®ä½"/>
              <a:cs typeface="IWNDNL+å®ä½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968" y="5127948"/>
            <a:ext cx="736091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TRUCT+å¾®è½¯é�»,Bold"/>
                <a:cs typeface="CTRUCT+å¾®è½¯é�»,Bold"/>
              </a:rPr>
              <a:t>被动攻击者会在职场和婚姻中会遇到哪些问题？</a:t>
            </a:r>
            <a:endParaRPr sz="2400" b="1">
              <a:solidFill>
                <a:srgbClr val="FFFFFF"/>
              </a:solidFill>
              <a:latin typeface="CTRUCT+å¾®è½¯é�»,Bold"/>
              <a:cs typeface="CTRUCT+å¾®è½¯é�»,Bold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68663" y="317627"/>
            <a:ext cx="3353713" cy="2987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60960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PVMMW+å®ä½"/>
                <a:cs typeface="IPVMMW+å®ä½"/>
              </a:rPr>
              <a:t>如何与</a:t>
            </a:r>
            <a:endParaRPr sz="4800">
              <a:solidFill>
                <a:srgbClr val="FFFFFF"/>
              </a:solidFill>
              <a:latin typeface="IPVMMW+å®ä½"/>
              <a:cs typeface="IPVMMW+å®ä½"/>
            </a:endParaRPr>
          </a:p>
          <a:p>
            <a:pPr marL="0" marR="0">
              <a:lnSpc>
                <a:spcPts val="4800"/>
              </a:lnSpc>
              <a:spcBef>
                <a:spcPts val="96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PVMMW+å®ä½"/>
                <a:cs typeface="IPVMMW+å®ä½"/>
              </a:rPr>
              <a:t>好好先生</a:t>
            </a:r>
            <a:endParaRPr sz="4800">
              <a:solidFill>
                <a:srgbClr val="FFFFFF"/>
              </a:solidFill>
              <a:latin typeface="IPVMMW+å®ä½"/>
              <a:cs typeface="IPVMMW+å®ä½"/>
            </a:endParaRPr>
          </a:p>
          <a:p>
            <a:pPr marL="1219200" marR="0">
              <a:lnSpc>
                <a:spcPts val="4800"/>
              </a:lnSpc>
              <a:spcBef>
                <a:spcPts val="91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PVMMW+å®ä½"/>
                <a:cs typeface="IPVMMW+å®ä½"/>
              </a:rPr>
              <a:t>相处</a:t>
            </a:r>
            <a:endParaRPr sz="4800">
              <a:solidFill>
                <a:srgbClr val="FFFFFF"/>
              </a:solidFill>
              <a:latin typeface="IPVMMW+å®ä½"/>
              <a:cs typeface="IPVMMW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0136" y="496478"/>
            <a:ext cx="8560428" cy="128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23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JCJUTD+å¾®è½¯é�»,Bold"/>
                <a:cs typeface="JCJUTD+å¾®è½¯é�»,Bold"/>
              </a:rPr>
              <a:t>给他们一个树</a:t>
            </a:r>
            <a:r>
              <a:rPr sz="3600" b="1" spc="5508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2343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JCJUTD+å¾®è½¯é�»,Bold"/>
                <a:cs typeface="JCJUTD+å¾®è½¯é�»,Bold"/>
              </a:rPr>
              <a:t>给他们一个拥</a:t>
            </a:r>
            <a:endParaRPr sz="3600" b="1">
              <a:solidFill>
                <a:srgbClr val="FFFFFF"/>
              </a:solidFill>
              <a:latin typeface="JCJUTD+å¾®è½¯é�»,Bold"/>
              <a:cs typeface="JCJUTD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1636" y="1045695"/>
            <a:ext cx="1143000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JCJUTD+å¾®è½¯é�»,Bold"/>
                <a:cs typeface="JCJUTD+å¾®è½¯é�»,Bold"/>
              </a:rPr>
              <a:t>洞</a:t>
            </a:r>
            <a:endParaRPr sz="3600" b="1">
              <a:solidFill>
                <a:srgbClr val="FFFFFF"/>
              </a:solidFill>
              <a:latin typeface="JCJUTD+å¾®è½¯é�»,Bold"/>
              <a:cs typeface="JCJUTD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80483" y="1045695"/>
            <a:ext cx="1600200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JCJUTD+å¾®è½¯é�»,Bold"/>
                <a:cs typeface="JCJUTD+å¾®è½¯é�»,Bold"/>
              </a:rPr>
              <a:t>抱。</a:t>
            </a:r>
            <a:endParaRPr sz="3600" b="1">
              <a:solidFill>
                <a:srgbClr val="FFFFFF"/>
              </a:solidFill>
              <a:latin typeface="JCJUTD+å¾®è½¯é�»,Bold"/>
              <a:cs typeface="JCJUTD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0136" y="4007139"/>
            <a:ext cx="4000804" cy="1289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5"/>
              </a:lnSpc>
              <a:spcBef>
                <a:spcPct val="0"/>
              </a:spcBef>
              <a:spcAft>
                <a:spcPct val="0"/>
              </a:spcAft>
            </a:pPr>
            <a:r>
              <a:rPr sz="360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3600" spc="2339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3600" b="1">
                <a:solidFill>
                  <a:srgbClr val="FFFFFF"/>
                </a:solidFill>
                <a:latin typeface="JCJUTD+å¾®è½¯é�»,Bold"/>
                <a:cs typeface="JCJUTD+å¾®è½¯é�»,Bold"/>
              </a:rPr>
              <a:t>给他们一个重</a:t>
            </a:r>
            <a:endParaRPr sz="3600" b="1">
              <a:solidFill>
                <a:srgbClr val="FFFFFF"/>
              </a:solidFill>
              <a:latin typeface="JCJUTD+å¾®è½¯é�»,Bold"/>
              <a:cs typeface="JCJUTD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1636" y="4556355"/>
            <a:ext cx="1600200" cy="12892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750"/>
              </a:lnSpc>
              <a:spcBef>
                <a:spcPct val="0"/>
              </a:spcBef>
              <a:spcAft>
                <a:spcPct val="0"/>
              </a:spcAft>
            </a:pPr>
            <a:r>
              <a:rPr sz="3600" b="1">
                <a:solidFill>
                  <a:srgbClr val="FFFFFF"/>
                </a:solidFill>
                <a:latin typeface="JCJUTD+å¾®è½¯é�»,Bold"/>
                <a:cs typeface="JCJUTD+å¾®è½¯é�»,Bold"/>
              </a:rPr>
              <a:t>点。</a:t>
            </a:r>
            <a:endParaRPr sz="3600" b="1">
              <a:solidFill>
                <a:srgbClr val="FFFFFF"/>
              </a:solidFill>
              <a:latin typeface="JCJUTD+å¾®è½¯é�»,Bold"/>
              <a:cs typeface="JCJUTD+å¾®è½¯é�»,Bold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99914"/>
            <a:ext cx="3658234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AOAFVI+å®ä½"/>
                <a:cs typeface="AOAFVI+å®ä½"/>
              </a:rPr>
              <a:t>1.4</a:t>
            </a:r>
            <a:r>
              <a:rPr sz="4800" spc="2403">
                <a:solidFill>
                  <a:srgbClr val="FFFFFF"/>
                </a:solidFill>
                <a:latin typeface="AOAFVI+å®ä½"/>
                <a:cs typeface="AOAFVI+å®ä½"/>
              </a:rPr>
              <a:t> </a:t>
            </a:r>
            <a:r>
              <a:rPr sz="4800">
                <a:solidFill>
                  <a:srgbClr val="FFFFFF"/>
                </a:solidFill>
                <a:latin typeface="QIJILB+å®ä½"/>
                <a:cs typeface="QIJILB+å®ä½"/>
              </a:rPr>
              <a:t>内容</a:t>
            </a:r>
            <a:endParaRPr sz="4800">
              <a:solidFill>
                <a:srgbClr val="FFFFFF"/>
              </a:solidFill>
              <a:latin typeface="QIJILB+å®ä½"/>
              <a:cs typeface="QIJILB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2997009"/>
            <a:ext cx="2134514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OAFVI+å®ä½"/>
                <a:cs typeface="AOAFVI+å®ä½"/>
              </a:rPr>
              <a:t>1. </a:t>
            </a:r>
            <a:r>
              <a:rPr sz="2400">
                <a:solidFill>
                  <a:srgbClr val="FFFFFF"/>
                </a:solidFill>
                <a:latin typeface="QIJILB+å®ä½"/>
                <a:cs typeface="QIJILB+å®ä½"/>
              </a:rPr>
              <a:t>通过案例</a:t>
            </a:r>
            <a:endParaRPr sz="2400">
              <a:solidFill>
                <a:srgbClr val="FFFFFF"/>
              </a:solidFill>
              <a:latin typeface="QIJILB+å®ä½"/>
              <a:cs typeface="QIJILB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65753" y="2997009"/>
            <a:ext cx="2286000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IJILB+å®ä½"/>
                <a:cs typeface="QIJILB+å®ä½"/>
              </a:rPr>
              <a:t>描绘被动攻击</a:t>
            </a:r>
            <a:endParaRPr sz="2400">
              <a:solidFill>
                <a:srgbClr val="FFFFFF"/>
              </a:solidFill>
              <a:latin typeface="QIJILB+å®ä½"/>
              <a:cs typeface="QIJILB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7168" y="3545903"/>
            <a:ext cx="4210095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IJILB+å®ä½"/>
                <a:cs typeface="QIJILB+å®ä½"/>
              </a:rPr>
              <a:t>者的人格特征和心理模式。</a:t>
            </a:r>
            <a:endParaRPr sz="2400">
              <a:solidFill>
                <a:srgbClr val="FFFFFF"/>
              </a:solidFill>
              <a:latin typeface="QIJILB+å®ä½"/>
              <a:cs typeface="QIJILB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4246943"/>
            <a:ext cx="6139357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AOAFVI+å®ä½"/>
                <a:cs typeface="AOAFVI+å®ä½"/>
              </a:rPr>
              <a:t>2. </a:t>
            </a:r>
            <a:r>
              <a:rPr sz="2400">
                <a:solidFill>
                  <a:srgbClr val="FFFFFF"/>
                </a:solidFill>
                <a:latin typeface="QIJILB+å®ä½"/>
                <a:cs typeface="QIJILB+å®ä½"/>
              </a:rPr>
              <a:t>探索被动攻击者人格特点的成因：早</a:t>
            </a:r>
            <a:endParaRPr sz="2400">
              <a:solidFill>
                <a:srgbClr val="FFFFFF"/>
              </a:solidFill>
              <a:latin typeface="QIJILB+å®ä½"/>
              <a:cs typeface="QIJILB+å®ä½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7168" y="4795321"/>
            <a:ext cx="3203143" cy="762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IJILB+å®ä½"/>
                <a:cs typeface="QIJILB+å®ä½"/>
              </a:rPr>
              <a:t>期经历和原生家庭。</a:t>
            </a:r>
            <a:endParaRPr sz="2400">
              <a:solidFill>
                <a:srgbClr val="FFFFFF"/>
              </a:solidFill>
              <a:latin typeface="QIJILB+å®ä½"/>
              <a:cs typeface="QIJILB+å®ä½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99914"/>
            <a:ext cx="3658234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PBINSA+å®ä½"/>
                <a:cs typeface="PBINSA+å®ä½"/>
              </a:rPr>
              <a:t>1.4</a:t>
            </a:r>
            <a:r>
              <a:rPr sz="4800" spc="2403">
                <a:solidFill>
                  <a:srgbClr val="FFFFFF"/>
                </a:solidFill>
                <a:latin typeface="PBINSA+å®ä½"/>
                <a:cs typeface="PBINSA+å®ä½"/>
              </a:rPr>
              <a:t> </a:t>
            </a:r>
            <a:r>
              <a:rPr sz="4800">
                <a:solidFill>
                  <a:srgbClr val="FFFFFF"/>
                </a:solidFill>
                <a:latin typeface="DLVLOR+å®ä½"/>
                <a:cs typeface="DLVLOR+å®ä½"/>
              </a:rPr>
              <a:t>目的</a:t>
            </a:r>
            <a:endParaRPr sz="4800">
              <a:solidFill>
                <a:srgbClr val="FFFFFF"/>
              </a:solidFill>
              <a:latin typeface="DLVLOR+å®ä½"/>
              <a:cs typeface="DLVLO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3042086"/>
            <a:ext cx="6139707" cy="762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PBINSA+å®ä½"/>
                <a:cs typeface="PBINSA+å®ä½"/>
              </a:rPr>
              <a:t>1. </a:t>
            </a:r>
            <a:r>
              <a:rPr sz="2400">
                <a:solidFill>
                  <a:srgbClr val="FFFFFF"/>
                </a:solidFill>
                <a:latin typeface="DLVLOR+å®ä½"/>
                <a:cs typeface="DLVLOR+å®ä½"/>
              </a:rPr>
              <a:t>了解被动攻击者，学会和被动攻击者</a:t>
            </a:r>
            <a:endParaRPr sz="2400">
              <a:solidFill>
                <a:srgbClr val="FFFFFF"/>
              </a:solidFill>
              <a:latin typeface="DLVLOR+å®ä½"/>
              <a:cs typeface="DLVLOR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7168" y="3591369"/>
            <a:ext cx="1372209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LVLOR+å®ä½"/>
                <a:cs typeface="DLVLOR+å®ä½"/>
              </a:rPr>
              <a:t>相处。</a:t>
            </a:r>
            <a:endParaRPr sz="2400">
              <a:solidFill>
                <a:srgbClr val="FFFFFF"/>
              </a:solidFill>
              <a:latin typeface="DLVLOR+å®ä½"/>
              <a:cs typeface="DLVLOR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4292409"/>
            <a:ext cx="6139357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PBINSA+å®ä½"/>
                <a:cs typeface="PBINSA+å®ä½"/>
              </a:rPr>
              <a:t>2. </a:t>
            </a:r>
            <a:r>
              <a:rPr sz="2400">
                <a:solidFill>
                  <a:srgbClr val="FFFFFF"/>
                </a:solidFill>
                <a:latin typeface="DLVLOR+å®ä½"/>
                <a:cs typeface="DLVLOR+å®ä½"/>
              </a:rPr>
              <a:t>帮助被动攻击者在职场和婚恋中扬长</a:t>
            </a:r>
            <a:endParaRPr sz="2400">
              <a:solidFill>
                <a:srgbClr val="FFFFFF"/>
              </a:solidFill>
              <a:latin typeface="DLVLOR+å®ä½"/>
              <a:cs typeface="DLVLOR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17168" y="4841303"/>
            <a:ext cx="1371930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DLVLOR+å®ä½"/>
                <a:cs typeface="DLVLOR+å®ä½"/>
              </a:rPr>
              <a:t>避短。</a:t>
            </a:r>
            <a:endParaRPr sz="2400">
              <a:solidFill>
                <a:srgbClr val="FFFFFF"/>
              </a:solidFill>
              <a:latin typeface="DLVLOR+å®ä½"/>
              <a:cs typeface="DLVLOR+å®ä½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969898"/>
            <a:ext cx="3353485" cy="24079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FSDNW+å®ä½"/>
                <a:cs typeface="OFSDNW+å®ä½"/>
              </a:rPr>
              <a:t>好好先生</a:t>
            </a:r>
            <a:endParaRPr sz="4800">
              <a:solidFill>
                <a:srgbClr val="FFFFFF"/>
              </a:solidFill>
              <a:latin typeface="OFSDNW+å®ä½"/>
              <a:cs typeface="OFSDNW+å®ä½"/>
            </a:endParaRPr>
          </a:p>
          <a:p>
            <a:pPr marL="609600" marR="0">
              <a:lnSpc>
                <a:spcPts val="4800"/>
              </a:lnSpc>
              <a:spcBef>
                <a:spcPts val="215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FSDNW+å®ä½"/>
                <a:cs typeface="OFSDNW+å®ä½"/>
              </a:rPr>
              <a:t>的自白</a:t>
            </a:r>
            <a:endParaRPr sz="4800">
              <a:solidFill>
                <a:srgbClr val="FFFFFF"/>
              </a:solidFill>
              <a:latin typeface="OFSDNW+å®ä½"/>
              <a:cs typeface="OFSDNW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19632" y="1018863"/>
            <a:ext cx="806967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“在生活中，我很少给别人提要求，我一直不清楚自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968" y="1567503"/>
            <a:ext cx="4737949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己要什么，觉得什么都</a:t>
            </a:r>
            <a:r>
              <a:rPr sz="2400" b="1">
                <a:solidFill>
                  <a:srgbClr val="0F9CC9"/>
                </a:solidFill>
                <a:latin typeface="WAUSBT+å¾®è½¯é�»,Bold"/>
                <a:cs typeface="WAUSBT+å¾®è½¯é�»,Bold"/>
              </a:rPr>
              <a:t>OK</a:t>
            </a: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。”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2421324"/>
            <a:ext cx="876300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5941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“我觉得我天生就是做助手的料，我不喜欢做决定，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只要有人帮我做了决定，我就会非常完美高效的完成。”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968" y="3823658"/>
            <a:ext cx="8763000" cy="25057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35941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“我特别害怕别人否定我，因为别人否定我就会讨厌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我，讨厌我就会攻击我，没有人保护我，我害怕与熟人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  <a:p>
            <a:pPr marL="0" marR="0">
              <a:lnSpc>
                <a:spcPts val="3170"/>
              </a:lnSpc>
              <a:spcBef>
                <a:spcPts val="1150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起冲突，害怕受伤害，久而久之，我再也不愿意发表我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  <a:p>
            <a:pPr marL="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>
                <a:solidFill>
                  <a:srgbClr val="0F9CC9"/>
                </a:solidFill>
                <a:latin typeface="KFOGHF+å¾®è½¯é�»,Bold"/>
                <a:cs typeface="KFOGHF+å¾®è½¯é�»,Bold"/>
              </a:rPr>
              <a:t>的意见，你们说什么我就听呗，反正我也不会照着做。”</a:t>
            </a:r>
            <a:endParaRPr sz="2400" b="1">
              <a:solidFill>
                <a:srgbClr val="0F9CC9"/>
              </a:solidFill>
              <a:latin typeface="KFOGHF+å¾®è½¯é�»,Bold"/>
              <a:cs typeface="KFOGHF+å¾®è½¯é�»,Bold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899914"/>
            <a:ext cx="3354019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OIKEAK+å®ä½"/>
                <a:cs typeface="OIKEAK+å®ä½"/>
              </a:rPr>
              <a:t>好好先生</a:t>
            </a:r>
            <a:endParaRPr sz="4800">
              <a:solidFill>
                <a:srgbClr val="FFFFFF"/>
              </a:solidFill>
              <a:latin typeface="OIKEAK+å®ä½"/>
              <a:cs typeface="OIKEAK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37836" y="2239307"/>
            <a:ext cx="5170170" cy="29010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68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0F9CC9"/>
                </a:solidFill>
                <a:latin typeface="OIKEAK+å®ä½"/>
                <a:cs typeface="OIKEAK+å®ä½"/>
              </a:rPr>
              <a:t>好好先生，平和友善，宽容随和</a:t>
            </a:r>
            <a:endParaRPr sz="2400">
              <a:solidFill>
                <a:srgbClr val="0F9CC9"/>
              </a:solidFill>
              <a:latin typeface="OIKEAK+å®ä½"/>
              <a:cs typeface="OIKEAK+å®ä½"/>
            </a:endParaRPr>
          </a:p>
          <a:p>
            <a:pPr marL="0" marR="0">
              <a:lnSpc>
                <a:spcPts val="2680"/>
              </a:lnSpc>
              <a:spcBef>
                <a:spcPts val="284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0F9CC9"/>
                </a:solidFill>
                <a:latin typeface="OIKEAK+å®ä½"/>
                <a:cs typeface="OIKEAK+å®ä½"/>
              </a:rPr>
              <a:t>好好先生，顺其自然，难以说不</a:t>
            </a:r>
            <a:endParaRPr sz="2400">
              <a:solidFill>
                <a:srgbClr val="0F9CC9"/>
              </a:solidFill>
              <a:latin typeface="OIKEAK+å®ä½"/>
              <a:cs typeface="OIKEAK+å®ä½"/>
            </a:endParaRPr>
          </a:p>
          <a:p>
            <a:pPr marL="0" marR="0">
              <a:lnSpc>
                <a:spcPts val="2680"/>
              </a:lnSpc>
              <a:spcBef>
                <a:spcPts val="284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0F9CC9"/>
                </a:solidFill>
                <a:latin typeface="OIKEAK+å®ä½"/>
                <a:cs typeface="OIKEAK+å®ä½"/>
              </a:rPr>
              <a:t>好好先生，息事宁人，逃避冲突</a:t>
            </a:r>
            <a:endParaRPr sz="2400">
              <a:solidFill>
                <a:srgbClr val="0F9CC9"/>
              </a:solidFill>
              <a:latin typeface="OIKEAK+å®ä½"/>
              <a:cs typeface="OIKEAK+å®ä½"/>
            </a:endParaRPr>
          </a:p>
          <a:p>
            <a:pPr marL="0" marR="0">
              <a:lnSpc>
                <a:spcPts val="2680"/>
              </a:lnSpc>
              <a:spcBef>
                <a:spcPts val="284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Arial" panose="020B0604020202020204"/>
                <a:cs typeface="Arial" panose="020B0604020202020204"/>
              </a:rPr>
              <a:t>•</a:t>
            </a:r>
            <a:r>
              <a:rPr sz="2400" spc="359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>
                <a:solidFill>
                  <a:srgbClr val="0F9CC9"/>
                </a:solidFill>
                <a:latin typeface="OIKEAK+å®ä½"/>
                <a:cs typeface="OIKEAK+å®ä½"/>
              </a:rPr>
              <a:t>好好先生，目标流失，重点模糊</a:t>
            </a:r>
            <a:endParaRPr sz="2400">
              <a:solidFill>
                <a:srgbClr val="0F9CC9"/>
              </a:solidFill>
              <a:latin typeface="OIKEAK+å®ä½"/>
              <a:cs typeface="OIKEAK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71242" y="2667703"/>
            <a:ext cx="1598675" cy="10020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90"/>
              </a:lnSpc>
              <a:spcBef>
                <a:spcPct val="0"/>
              </a:spcBef>
              <a:spcAft>
                <a:spcPct val="0"/>
              </a:spcAft>
            </a:pPr>
            <a:r>
              <a:rPr sz="2800" b="1">
                <a:solidFill>
                  <a:srgbClr val="FFFFFF"/>
                </a:solidFill>
                <a:latin typeface="UVOOWB+å¾®è½¯é�»,Bold"/>
                <a:cs typeface="UVOOWB+å¾®è½¯é�»,Bold"/>
              </a:rPr>
              <a:t>和事佬</a:t>
            </a:r>
            <a:endParaRPr sz="2800" b="1">
              <a:solidFill>
                <a:srgbClr val="FFFFFF"/>
              </a:solidFill>
              <a:latin typeface="UVOOWB+å¾®è½¯é�»,Bold"/>
              <a:cs typeface="UVOOWB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5527" y="4088637"/>
            <a:ext cx="3376574" cy="25072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695"/>
              </a:lnSpc>
              <a:spcBef>
                <a:spcPct val="0"/>
              </a:spcBef>
              <a:spcAft>
                <a:spcPct val="0"/>
              </a:spcAft>
            </a:pPr>
            <a:r>
              <a:rPr sz="2800" b="1">
                <a:solidFill>
                  <a:srgbClr val="FFFFFF"/>
                </a:solidFill>
                <a:latin typeface="UVOOWB+å¾®è½¯é�»,Bold"/>
                <a:cs typeface="UVOOWB+å¾®è½¯é�»,Bold"/>
              </a:rPr>
              <a:t>与世无争的老好人</a:t>
            </a:r>
            <a:endParaRPr sz="2800" b="1">
              <a:solidFill>
                <a:srgbClr val="FFFFFF"/>
              </a:solidFill>
              <a:latin typeface="UVOOWB+å¾®è½¯é�»,Bold"/>
              <a:cs typeface="UVOOWB+å¾®è½¯é�»,Bold"/>
            </a:endParaRPr>
          </a:p>
          <a:p>
            <a:pPr marL="0" marR="0">
              <a:lnSpc>
                <a:spcPts val="3690"/>
              </a:lnSpc>
              <a:spcBef>
                <a:spcPts val="8110"/>
              </a:spcBef>
              <a:spcAft>
                <a:spcPct val="0"/>
              </a:spcAft>
            </a:pPr>
            <a:r>
              <a:rPr sz="2800" b="1">
                <a:solidFill>
                  <a:srgbClr val="FFFFFF"/>
                </a:solidFill>
                <a:latin typeface="UVOOWB+å¾®è½¯é�»,Bold"/>
                <a:cs typeface="UVOOWB+å¾®è½¯é�»,Bold"/>
              </a:rPr>
              <a:t>白日做梦的梦想家</a:t>
            </a:r>
            <a:endParaRPr sz="2800" b="1">
              <a:solidFill>
                <a:srgbClr val="FFFFFF"/>
              </a:solidFill>
              <a:latin typeface="UVOOWB+å¾®è½¯é�»,Bold"/>
              <a:cs typeface="UVOOWB+å¾®è½¯é�»,Bold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359968" y="465835"/>
            <a:ext cx="21336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OSNAR+å®ä½"/>
                <a:cs typeface="QOSNAR+å®ä½"/>
              </a:rPr>
              <a:t>外表</a:t>
            </a:r>
            <a:endParaRPr sz="48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8815" y="465835"/>
            <a:ext cx="3353053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OSNAR+å®ä½"/>
                <a:cs typeface="QOSNAR+å®ä½"/>
              </a:rPr>
              <a:t>主要特征</a:t>
            </a:r>
            <a:endParaRPr sz="48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963532" y="1212056"/>
            <a:ext cx="4191000" cy="190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6000"/>
              </a:lnSpc>
              <a:spcBef>
                <a:spcPct val="0"/>
              </a:spcBef>
              <a:spcAft>
                <a:spcPct val="0"/>
              </a:spcAft>
            </a:pPr>
            <a:r>
              <a:rPr sz="6000">
                <a:solidFill>
                  <a:srgbClr val="FFFFFF"/>
                </a:solidFill>
                <a:latin typeface="QOSNAR+å®ä½"/>
                <a:cs typeface="QOSNAR+å®ä½"/>
              </a:rPr>
              <a:t>好好先生</a:t>
            </a:r>
            <a:endParaRPr sz="60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1372425"/>
            <a:ext cx="3856099" cy="76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柔和，憨厚，一团和气。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88815" y="1372425"/>
            <a:ext cx="3508705" cy="22252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十分温和，不喜欢与人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  <a:p>
            <a:pPr marL="0" marR="0">
              <a:lnSpc>
                <a:spcPts val="2400"/>
              </a:lnSpc>
              <a:spcBef>
                <a:spcPts val="47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起冲突，不自夸、不爱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  <a:p>
            <a:pPr marL="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出风头，个性淡薄。想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  <a:p>
            <a:pPr marL="0" marR="0">
              <a:lnSpc>
                <a:spcPts val="2400"/>
              </a:lnSpc>
              <a:spcBef>
                <a:spcPts val="43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要和人和谐相处，避开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  <a:p>
            <a:pPr marL="0" marR="0">
              <a:lnSpc>
                <a:spcPts val="2400"/>
              </a:lnSpc>
              <a:spcBef>
                <a:spcPts val="48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所有的冲突与紧张。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47776" y="3976496"/>
            <a:ext cx="7566645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QOSNAR+å®ä½"/>
                <a:cs typeface="QOSNAR+å®ä½"/>
              </a:rPr>
              <a:t>说话内容</a:t>
            </a:r>
            <a:r>
              <a:rPr sz="4800" spc="12202">
                <a:solidFill>
                  <a:srgbClr val="FFFFFF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>
                <a:solidFill>
                  <a:srgbClr val="FFFFFF"/>
                </a:solidFill>
                <a:latin typeface="QOSNAR+å®ä½"/>
                <a:cs typeface="QOSNAR+å®ä½"/>
              </a:rPr>
              <a:t>人生格言</a:t>
            </a:r>
            <a:endParaRPr sz="48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7776" y="4883086"/>
            <a:ext cx="3859576" cy="11278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等一会，再说吧，无所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  <a:p>
            <a:pPr marL="0" marR="0">
              <a:lnSpc>
                <a:spcPts val="2400"/>
              </a:lnSpc>
              <a:spcBef>
                <a:spcPts val="47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谓，随你吧，都可以啊。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88815" y="4883086"/>
            <a:ext cx="3505200" cy="11278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忍一时风平浪静，退一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  <a:p>
            <a:pPr marL="0" marR="0">
              <a:lnSpc>
                <a:spcPts val="2400"/>
              </a:lnSpc>
              <a:spcBef>
                <a:spcPts val="475"/>
              </a:spcBef>
              <a:spcAft>
                <a:spcPct val="0"/>
              </a:spcAft>
            </a:pPr>
            <a:r>
              <a:rPr sz="2400">
                <a:solidFill>
                  <a:srgbClr val="FFFFFF"/>
                </a:solidFill>
                <a:latin typeface="QOSNAR+å®ä½"/>
                <a:cs typeface="QOSNAR+å®ä½"/>
              </a:rPr>
              <a:t>步海阔天空。</a:t>
            </a:r>
            <a:endParaRPr sz="2400">
              <a:solidFill>
                <a:srgbClr val="FFFFFF"/>
              </a:solidFill>
              <a:latin typeface="QOSNAR+å®ä½"/>
              <a:cs typeface="QOSNAR+å®ä½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1005966"/>
            <a:ext cx="3354019" cy="22555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DBQCUW+å®ä½"/>
                <a:cs typeface="DBQCUW+å®ä½"/>
              </a:rPr>
              <a:t>好好先生</a:t>
            </a:r>
            <a:endParaRPr sz="4800">
              <a:solidFill>
                <a:srgbClr val="FFFFFF"/>
              </a:solidFill>
              <a:latin typeface="DBQCUW+å®ä½"/>
              <a:cs typeface="DBQCUW+å®ä½"/>
            </a:endParaRPr>
          </a:p>
          <a:p>
            <a:pPr marL="0" marR="0">
              <a:lnSpc>
                <a:spcPts val="4800"/>
              </a:lnSpc>
              <a:spcBef>
                <a:spcPts val="955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DBQCUW+å®ä½"/>
                <a:cs typeface="DBQCUW+å®ä½"/>
              </a:rPr>
              <a:t>童年困境</a:t>
            </a:r>
            <a:endParaRPr sz="4800">
              <a:solidFill>
                <a:srgbClr val="FFFFFF"/>
              </a:solidFill>
              <a:latin typeface="DBQCUW+å®ä½"/>
              <a:cs typeface="DBQCUW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47060" y="5772575"/>
            <a:ext cx="25908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CULKQF+å¾®è½¯é�»,Bold"/>
                <a:cs typeface="CULKQF+å¾®è½¯é�»,Bold"/>
              </a:rPr>
              <a:t>小天使成长手册</a:t>
            </a:r>
            <a:endParaRPr sz="2400" b="1">
              <a:solidFill>
                <a:srgbClr val="FFFFFF"/>
              </a:solidFill>
              <a:latin typeface="CULKQF+å¾®è½¯é�»,Bold"/>
              <a:cs typeface="CULKQF+å¾®è½¯é�»,Bold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1005966"/>
            <a:ext cx="335318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IHQFNM+å®ä½"/>
                <a:cs typeface="IHQFNM+å®ä½"/>
              </a:rPr>
              <a:t>原生家庭</a:t>
            </a:r>
            <a:endParaRPr sz="4800">
              <a:solidFill>
                <a:srgbClr val="FFFFFF"/>
              </a:solidFill>
              <a:latin typeface="IHQFNM+å®ä½"/>
              <a:cs typeface="IHQFNM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968" y="1445583"/>
            <a:ext cx="8242768" cy="19571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PDUPQM+å¾®è½¯é�»"/>
                <a:cs typeface="PDUPQM+å¾®è½¯é�»"/>
              </a:rPr>
              <a:t>•</a:t>
            </a:r>
            <a:r>
              <a:rPr sz="2400" spc="104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301">
                <a:solidFill>
                  <a:srgbClr val="0F9CC9"/>
                </a:solidFill>
                <a:latin typeface="OQNOUU+å¾®è½¯é�»,Bold"/>
                <a:cs typeface="OQNOUU+å¾®è½¯é�»,Bold"/>
              </a:rPr>
              <a:t>“从小到大，数不清在餐桌上被骂哭多少回，</a:t>
            </a:r>
            <a:endParaRPr sz="2400" b="1" spc="301">
              <a:solidFill>
                <a:srgbClr val="0F9CC9"/>
              </a:solidFill>
              <a:latin typeface="OQNOUU+å¾®è½¯é�»,Bold"/>
              <a:cs typeface="OQNOUU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 spc="301">
                <a:solidFill>
                  <a:srgbClr val="0F9CC9"/>
                </a:solidFill>
                <a:latin typeface="OQNOUU+å¾®è½¯é�»,Bold"/>
                <a:cs typeface="OQNOUU+å¾®è½¯é�»,Bold"/>
              </a:rPr>
              <a:t>如果哭出声，还会被立刻制止，爸爸不喜欢我</a:t>
            </a:r>
            <a:endParaRPr sz="2400" b="1" spc="301">
              <a:solidFill>
                <a:srgbClr val="0F9CC9"/>
              </a:solidFill>
              <a:latin typeface="OQNOUU+å¾®è½¯é�»,Bold"/>
              <a:cs typeface="OQNOUU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 spc="301">
                <a:solidFill>
                  <a:srgbClr val="0F9CC9"/>
                </a:solidFill>
                <a:latin typeface="OQNOUU+å¾®è½¯é�»,Bold"/>
                <a:cs typeface="OQNOUU+å¾®è½¯é�»,Bold"/>
              </a:rPr>
              <a:t>表达任何情绪。”</a:t>
            </a:r>
            <a:endParaRPr sz="2400" b="1" spc="301">
              <a:solidFill>
                <a:srgbClr val="0F9CC9"/>
              </a:solidFill>
              <a:latin typeface="OQNOUU+å¾®è½¯é�»,Bold"/>
              <a:cs typeface="OQNOUU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98101" y="1754447"/>
            <a:ext cx="2592933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609600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QNOUU+å¾®è½¯é�»,Bold"/>
                <a:cs typeface="OQNOUU+å¾®è½¯é�»,Bold"/>
              </a:rPr>
              <a:t>不允许孩子</a:t>
            </a:r>
            <a:endParaRPr sz="2400" b="1">
              <a:solidFill>
                <a:srgbClr val="FFFFFF"/>
              </a:solidFill>
              <a:latin typeface="OQNOUU+å¾®è½¯é�»,Bold"/>
              <a:cs typeface="OQNOUU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OQNOUU+å¾®è½¯é�»,Bold"/>
                <a:cs typeface="OQNOUU+å¾®è½¯é�»,Bold"/>
              </a:rPr>
              <a:t>自我表达的父母</a:t>
            </a:r>
            <a:endParaRPr sz="2400" b="1">
              <a:solidFill>
                <a:srgbClr val="FFFFFF"/>
              </a:solidFill>
              <a:latin typeface="OQNOUU+å¾®è½¯é�»,Bold"/>
              <a:cs typeface="OQNOUU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968" y="3396362"/>
            <a:ext cx="8244228" cy="25060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solidFill>
                  <a:srgbClr val="0F9CC9"/>
                </a:solidFill>
                <a:latin typeface="PDUPQM+å¾®è½¯é�»"/>
                <a:cs typeface="PDUPQM+å¾®è½¯é�»"/>
              </a:rPr>
              <a:t>•</a:t>
            </a:r>
            <a:r>
              <a:rPr sz="2400" spc="1044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301">
                <a:solidFill>
                  <a:srgbClr val="0F9CC9"/>
                </a:solidFill>
                <a:latin typeface="OQNOUU+å¾®è½¯é�»,Bold"/>
                <a:cs typeface="OQNOUU+å¾®è½¯é�»,Bold"/>
              </a:rPr>
              <a:t>“我总小心翼翼观察妈妈的脸色，她脸色好一</a:t>
            </a:r>
            <a:endParaRPr sz="2400" b="1" spc="301">
              <a:solidFill>
                <a:srgbClr val="0F9CC9"/>
              </a:solidFill>
              <a:latin typeface="OQNOUU+å¾®è½¯é�»,Bold"/>
              <a:cs typeface="OQNOUU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1105"/>
              </a:spcBef>
              <a:spcAft>
                <a:spcPct val="0"/>
              </a:spcAft>
            </a:pPr>
            <a:r>
              <a:rPr sz="2400" b="1" spc="301">
                <a:solidFill>
                  <a:srgbClr val="0F9CC9"/>
                </a:solidFill>
                <a:latin typeface="OQNOUU+å¾®è½¯é�»,Bold"/>
                <a:cs typeface="OQNOUU+å¾®è½¯é�»,Bold"/>
              </a:rPr>
              <a:t>点点，我才可以稍微表现下自己的需求，她脸</a:t>
            </a:r>
            <a:endParaRPr sz="2400" b="1" spc="301">
              <a:solidFill>
                <a:srgbClr val="0F9CC9"/>
              </a:solidFill>
              <a:latin typeface="OQNOUU+å¾®è½¯é�»,Bold"/>
              <a:cs typeface="OQNOUU+å¾®è½¯é�»,Bold"/>
            </a:endParaRPr>
          </a:p>
          <a:p>
            <a:pPr marL="342900" marR="0">
              <a:lnSpc>
                <a:spcPts val="3165"/>
              </a:lnSpc>
              <a:spcBef>
                <a:spcPts val="1100"/>
              </a:spcBef>
              <a:spcAft>
                <a:spcPct val="0"/>
              </a:spcAft>
            </a:pPr>
            <a:r>
              <a:rPr sz="2400" b="1" spc="301">
                <a:solidFill>
                  <a:srgbClr val="0F9CC9"/>
                </a:solidFill>
                <a:latin typeface="OQNOUU+å¾®è½¯é�»,Bold"/>
                <a:cs typeface="OQNOUU+å¾®è½¯é�»,Bold"/>
              </a:rPr>
              <a:t>色一沉下来，我饿了也得假装忍着，我不高兴</a:t>
            </a:r>
            <a:endParaRPr sz="2400" b="1" spc="301">
              <a:solidFill>
                <a:srgbClr val="0F9CC9"/>
              </a:solidFill>
              <a:latin typeface="OQNOUU+å¾®è½¯é�»,Bold"/>
              <a:cs typeface="OQNOUU+å¾®è½¯é�»,Bold"/>
            </a:endParaRPr>
          </a:p>
          <a:p>
            <a:pPr marL="342900" marR="0">
              <a:lnSpc>
                <a:spcPts val="3170"/>
              </a:lnSpc>
              <a:spcBef>
                <a:spcPts val="1150"/>
              </a:spcBef>
              <a:spcAft>
                <a:spcPct val="0"/>
              </a:spcAft>
            </a:pPr>
            <a:r>
              <a:rPr sz="2400" b="1" spc="301">
                <a:solidFill>
                  <a:srgbClr val="0F9CC9"/>
                </a:solidFill>
                <a:latin typeface="OQNOUU+å¾®è½¯é�»,Bold"/>
                <a:cs typeface="OQNOUU+å¾®è½¯é�»,Bold"/>
              </a:rPr>
              <a:t>也得假装开心。”</a:t>
            </a:r>
            <a:endParaRPr sz="2400" b="1" spc="301">
              <a:solidFill>
                <a:srgbClr val="0F9CC9"/>
              </a:solidFill>
              <a:latin typeface="OQNOUU+å¾®è½¯é�»,Bold"/>
              <a:cs typeface="OQNOUU+å¾®è½¯é�»,Bold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/>
        </p:txBody>
      </p:sp>
      <p:sp>
        <p:nvSpPr>
          <p:cNvPr id="3" name="object 3"/>
          <p:cNvSpPr txBox="1"/>
          <p:nvPr/>
        </p:nvSpPr>
        <p:spPr>
          <a:xfrm>
            <a:off x="9393301" y="1005966"/>
            <a:ext cx="335318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4800"/>
              </a:lnSpc>
              <a:spcBef>
                <a:spcPct val="0"/>
              </a:spcBef>
              <a:spcAft>
                <a:spcPct val="0"/>
              </a:spcAft>
            </a:pPr>
            <a:r>
              <a:rPr sz="4800">
                <a:solidFill>
                  <a:srgbClr val="FFFFFF"/>
                </a:solidFill>
                <a:latin typeface="KKPEKI+å®ä½"/>
                <a:cs typeface="KKPEKI+å®ä½"/>
              </a:rPr>
              <a:t>相处方式</a:t>
            </a:r>
            <a:endParaRPr sz="4800">
              <a:solidFill>
                <a:srgbClr val="FFFFFF"/>
              </a:solidFill>
              <a:latin typeface="KKPEKI+å®ä½"/>
              <a:cs typeface="KKPEKI+å®ä½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99203" y="1332408"/>
            <a:ext cx="12573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375"/>
              </a:lnSpc>
              <a:spcBef>
                <a:spcPct val="0"/>
              </a:spcBef>
              <a:spcAft>
                <a:spcPct val="0"/>
              </a:spcAft>
            </a:pPr>
            <a:r>
              <a:rPr sz="1800" b="1">
                <a:solidFill>
                  <a:srgbClr val="0F9CC9"/>
                </a:solidFill>
                <a:latin typeface="PLJKMT+å¾®è½¯é�»,Bold"/>
                <a:cs typeface="PLJKMT+å¾®è½¯é�»,Bold"/>
              </a:rPr>
              <a:t>勇于表达</a:t>
            </a:r>
            <a:endParaRPr sz="1800" b="1">
              <a:solidFill>
                <a:srgbClr val="0F9CC9"/>
              </a:solidFill>
              <a:latin typeface="PLJKMT+å¾®è½¯é�»,Bold"/>
              <a:cs typeface="PLJKMT+å¾®è½¯é�»,Bo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88501" y="1754447"/>
            <a:ext cx="3203143" cy="12253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1524635" marR="0">
              <a:lnSpc>
                <a:spcPts val="3165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PLJKMT+å¾®è½¯é�»,Bold"/>
                <a:cs typeface="PLJKMT+å¾®è½¯é�»,Bold"/>
              </a:rPr>
              <a:t>孩子常被</a:t>
            </a:r>
            <a:endParaRPr sz="2400" b="1">
              <a:solidFill>
                <a:srgbClr val="FFFFFF"/>
              </a:solidFill>
              <a:latin typeface="PLJKMT+å¾®è½¯é�»,Bold"/>
              <a:cs typeface="PLJKMT+å¾®è½¯é�»,Bold"/>
            </a:endParaRPr>
          </a:p>
          <a:p>
            <a:pPr marL="0" marR="0">
              <a:lnSpc>
                <a:spcPts val="288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PLJKMT+å¾®è½¯é�»,Bold"/>
                <a:cs typeface="PLJKMT+å¾®è½¯é�»,Bold"/>
              </a:rPr>
              <a:t>批评、无视或者否定</a:t>
            </a:r>
            <a:endParaRPr sz="2400" b="1">
              <a:solidFill>
                <a:srgbClr val="FFFFFF"/>
              </a:solidFill>
              <a:latin typeface="PLJKMT+å¾®è½¯é�»,Bold"/>
              <a:cs typeface="PLJKMT+å¾®è½¯é�»,Bol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9203" y="2758238"/>
            <a:ext cx="2171700" cy="990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375"/>
              </a:lnSpc>
              <a:spcBef>
                <a:spcPct val="0"/>
              </a:spcBef>
              <a:spcAft>
                <a:spcPct val="0"/>
              </a:spcAft>
            </a:pPr>
            <a:r>
              <a:rPr sz="1800" b="1">
                <a:solidFill>
                  <a:srgbClr val="0F9CC9"/>
                </a:solidFill>
                <a:latin typeface="PLJKMT+å¾®è½¯é�»,Bold"/>
                <a:cs typeface="PLJKMT+å¾®è½¯é�»,Bold"/>
              </a:rPr>
              <a:t>遭受批评和冷落</a:t>
            </a:r>
            <a:endParaRPr sz="1800" b="1">
              <a:solidFill>
                <a:srgbClr val="0F9CC9"/>
              </a:solidFill>
              <a:latin typeface="PLJKMT+å¾®è½¯é�»,Bold"/>
              <a:cs typeface="PLJKMT+å¾®è½¯é�»,Bold"/>
            </a:endParaRPr>
          </a:p>
          <a:p>
            <a:pPr marL="0" marR="0">
              <a:lnSpc>
                <a:spcPts val="2375"/>
              </a:lnSpc>
              <a:spcBef>
                <a:spcPts val="300"/>
              </a:spcBef>
              <a:spcAft>
                <a:spcPct val="0"/>
              </a:spcAft>
            </a:pPr>
            <a:r>
              <a:rPr sz="1800" b="1">
                <a:solidFill>
                  <a:srgbClr val="0F9CC9"/>
                </a:solidFill>
                <a:latin typeface="PLJKMT+å¾®è½¯é�»,Bold"/>
                <a:cs typeface="PLJKMT+å¾®è½¯é�»,Bold"/>
              </a:rPr>
              <a:t>自己的意见不重要</a:t>
            </a:r>
            <a:endParaRPr sz="1800" b="1">
              <a:solidFill>
                <a:srgbClr val="0F9CC9"/>
              </a:solidFill>
              <a:latin typeface="PLJKMT+å¾®è½¯é�»,Bold"/>
              <a:cs typeface="PLJKMT+å¾®è½¯é�»,Bo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99203" y="4544747"/>
            <a:ext cx="24003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2375"/>
              </a:lnSpc>
              <a:spcBef>
                <a:spcPct val="0"/>
              </a:spcBef>
              <a:spcAft>
                <a:spcPct val="0"/>
              </a:spcAft>
            </a:pPr>
            <a:r>
              <a:rPr sz="1800" b="1">
                <a:solidFill>
                  <a:srgbClr val="0F9CC9"/>
                </a:solidFill>
                <a:latin typeface="PLJKMT+å¾®è½¯é�»,Bold"/>
                <a:cs typeface="PLJKMT+å¾®è½¯é�»,Bold"/>
              </a:rPr>
              <a:t>让大家开心比较重要</a:t>
            </a:r>
            <a:endParaRPr sz="1800" b="1">
              <a:solidFill>
                <a:srgbClr val="0F9CC9"/>
              </a:solidFill>
              <a:latin typeface="PLJKMT+å¾®è½¯é�»,Bold"/>
              <a:cs typeface="PLJKMT+å¾®è½¯é�»,Bo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08125" y="5848757"/>
            <a:ext cx="5608758" cy="13020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1pPr>
            <a:lvl2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2pPr>
            <a:lvl3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3pPr>
            <a:lvl4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4pPr>
            <a:lvl5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5pPr>
            <a:lvl6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6pPr>
            <a:lvl7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7pPr>
            <a:lvl8pPr marL="0" algn="l" defTabSz="914400" rtl="0" eaLnBrk="0" latinLnBrk="0" hangingPunct="0">
              <a:defRPr sz="1800" kern="1200">
                <a:solidFill>
                  <a:schemeClr val="phClr"/>
                </a:solidFill>
                <a:latin typeface="Arial" panose="020B0604020202020204"/>
                <a:ea typeface="Arial" panose="020B0604020202020204"/>
                <a:cs typeface="Arial" panose="020B0604020202020204"/>
              </a:defRPr>
            </a:lvl8pPr>
          </a:lstStyle>
          <a:p>
            <a:pPr marL="0" marR="0">
              <a:lnSpc>
                <a:spcPts val="3170"/>
              </a:lnSpc>
              <a:spcBef>
                <a:spcPct val="0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PLJKMT+å¾®è½¯é�»,Bold"/>
                <a:cs typeface="PLJKMT+å¾®è½¯é�»,Bold"/>
              </a:rPr>
              <a:t>心理恐惧：</a:t>
            </a:r>
            <a:endParaRPr sz="2400" b="1">
              <a:solidFill>
                <a:srgbClr val="FFFFFF"/>
              </a:solidFill>
              <a:latin typeface="PLJKMT+å¾®è½¯é�»,Bold"/>
              <a:cs typeface="PLJKMT+å¾®è½¯é�»,Bold"/>
            </a:endParaRPr>
          </a:p>
          <a:p>
            <a:pPr marL="0" marR="0">
              <a:lnSpc>
                <a:spcPts val="3165"/>
              </a:lnSpc>
              <a:spcBef>
                <a:spcPts val="315"/>
              </a:spcBef>
              <a:spcAft>
                <a:spcPct val="0"/>
              </a:spcAft>
            </a:pPr>
            <a:r>
              <a:rPr sz="2400" b="1">
                <a:solidFill>
                  <a:srgbClr val="FFFFFF"/>
                </a:solidFill>
                <a:latin typeface="PLJKMT+å¾®è½¯é�»,Bold"/>
                <a:cs typeface="PLJKMT+å¾®è½¯é�»,Bold"/>
              </a:rPr>
              <a:t>如果我表达自我，就没有人会爱我。</a:t>
            </a:r>
            <a:endParaRPr sz="2400" b="1">
              <a:solidFill>
                <a:srgbClr val="FFFFFF"/>
              </a:solidFill>
              <a:latin typeface="PLJKMT+å¾®è½¯é�»,Bold"/>
              <a:cs typeface="PLJKMT+å¾®è½¯é�»,Bold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%20Ｐゴシック"/>
        <a:font script="Hang" typeface="맑은%20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897</Words>
  <Application>WPS 演示</Application>
  <PresentationFormat>Ýêðàí (4:3)</PresentationFormat>
  <Paragraphs>141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39</vt:i4>
      </vt:variant>
      <vt:variant>
        <vt:lpstr>主题</vt:lpstr>
      </vt:variant>
      <vt:variant>
        <vt:i4>12</vt:i4>
      </vt:variant>
      <vt:variant>
        <vt:lpstr>幻灯片标题</vt:lpstr>
      </vt:variant>
      <vt:variant>
        <vt:i4>11</vt:i4>
      </vt:variant>
    </vt:vector>
  </HeadingPairs>
  <TitlesOfParts>
    <vt:vector size="62" baseType="lpstr">
      <vt:lpstr>Arial</vt:lpstr>
      <vt:lpstr>宋体</vt:lpstr>
      <vt:lpstr>Wingdings</vt:lpstr>
      <vt:lpstr>Arial</vt:lpstr>
      <vt:lpstr>GTEVBV+å®ä½</vt:lpstr>
      <vt:lpstr>Times New Roman</vt:lpstr>
      <vt:lpstr>WFPJKM+å¾®è½¯é�»,Bold</vt:lpstr>
      <vt:lpstr>LHIDWA+å®ä½</vt:lpstr>
      <vt:lpstr>HTDMOA+å®ä½</vt:lpstr>
      <vt:lpstr>KOUMNH+å¾®è½¯é�»,Bold</vt:lpstr>
      <vt:lpstr>AOAFVI+å®ä½</vt:lpstr>
      <vt:lpstr>QIJILB+å®ä½</vt:lpstr>
      <vt:lpstr>PBINSA+å®ä½</vt:lpstr>
      <vt:lpstr>DLVLOR+å®ä½</vt:lpstr>
      <vt:lpstr>OFSDNW+å®ä½</vt:lpstr>
      <vt:lpstr>KFOGHF+å¾®è½¯é�»,Bold</vt:lpstr>
      <vt:lpstr>WAUSBT+å¾®è½¯é�»,Bold</vt:lpstr>
      <vt:lpstr>OIKEAK+å®ä½</vt:lpstr>
      <vt:lpstr>UVOOWB+å¾®è½¯é�»,Bold</vt:lpstr>
      <vt:lpstr>QOSNAR+å®ä½</vt:lpstr>
      <vt:lpstr>DBQCUW+å®ä½</vt:lpstr>
      <vt:lpstr>CULKQF+å¾®è½¯é�»,Bold</vt:lpstr>
      <vt:lpstr>IHQFNM+å®ä½</vt:lpstr>
      <vt:lpstr>PDUPQM+å¾®è½¯é�»</vt:lpstr>
      <vt:lpstr>OQNOUU+å¾®è½¯é�»,Bold</vt:lpstr>
      <vt:lpstr>KKPEKI+å®ä½</vt:lpstr>
      <vt:lpstr>PLJKMT+å¾®è½¯é�»,Bold</vt:lpstr>
      <vt:lpstr>CTRUCT+å¾®è½¯é�»,Bold</vt:lpstr>
      <vt:lpstr>IWNDNL+å®ä½</vt:lpstr>
      <vt:lpstr>IPVMMW+å®ä½</vt:lpstr>
      <vt:lpstr>JCJUTD+å¾®è½¯é�»,Bold</vt:lpstr>
      <vt:lpstr>IVDEFC+å®ä½</vt:lpstr>
      <vt:lpstr>UECVLC+å¾®è½¯é�»,Bold</vt:lpstr>
      <vt:lpstr>DMOVDF+å¾®è½¯é�»,Bold</vt:lpstr>
      <vt:lpstr>JAKJOF+å®ä½</vt:lpstr>
      <vt:lpstr>Courier New</vt:lpstr>
      <vt:lpstr>微软雅黑</vt:lpstr>
      <vt:lpstr>Arial Unicode MS</vt:lpstr>
      <vt:lpstr>Calibri</vt:lpstr>
      <vt:lpstr>Office Theme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Smileคิดถึง</cp:lastModifiedBy>
  <cp:revision>2</cp:revision>
  <cp:lastPrinted>2018-08-01T09:03:00Z</cp:lastPrinted>
  <dcterms:created xsi:type="dcterms:W3CDTF">2018-08-01T01:03:00Z</dcterms:created>
  <dcterms:modified xsi:type="dcterms:W3CDTF">2018-08-01T04:46:44Z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