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tags/tag85.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notesSlides/notesSlide23.xml" ContentType="application/vnd.openxmlformats-officedocument.presentationml.notesSlide+xml"/>
  <Override PartName="/ppt/tags/tag63.xml" ContentType="application/vnd.openxmlformats-officedocument.presentationml.tags+xml"/>
  <Override PartName="/ppt/tags/tag74.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notesSlides/notesSlide28.xml" ContentType="application/vnd.openxmlformats-officedocument.presentationml.notesSlide+xml"/>
  <Override PartName="/ppt/tags/tag86.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notesSlides/notesSlide24.xml" ContentType="application/vnd.openxmlformats-officedocument.presentationml.notesSlide+xml"/>
  <Override PartName="/ppt/tags/tag75.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tags/tag76.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66.xml" ContentType="application/vnd.openxmlformats-officedocument.presentationml.tags+xml"/>
  <Override PartName="/ppt/tags/tag84.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42"/>
  </p:notes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20"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2017/1/18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70ED71-D90F-4F5A-9E72-4CED7B41E94B}"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2636C-5CE0-436B-A8D3-A220BFDE07F5}"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5769E8-19F7-47D4-AFC6-D17EEAD4A98C}"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slideMaster" Target="../slideMasters/slideMaster2.xml"/><Relationship Id="rId4" Type="http://schemas.openxmlformats.org/officeDocument/2006/relationships/tags" Target="../tags/tag5.xml"/><Relationship Id="rId9" Type="http://schemas.openxmlformats.org/officeDocument/2006/relationships/tags" Target="../tags/tag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剪去对角的矩形 6"/>
          <p:cNvSpPr/>
          <p:nvPr userDrawn="1"/>
        </p:nvSpPr>
        <p:spPr>
          <a:xfrm>
            <a:off x="2875722" y="1732722"/>
            <a:ext cx="6440557" cy="3392557"/>
          </a:xfrm>
          <a:prstGeom prst="snip2Diag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80604020202020204" pitchFamily="34" charset="0"/>
              <a:ea typeface="黑体" panose="02010600030101010101" charset="-122"/>
            </a:endParaRPr>
          </a:p>
        </p:txBody>
      </p:sp>
      <p:sp>
        <p:nvSpPr>
          <p:cNvPr id="2" name="标题 1"/>
          <p:cNvSpPr>
            <a:spLocks noGrp="1"/>
          </p:cNvSpPr>
          <p:nvPr>
            <p:ph type="ctrTitle" hasCustomPrompt="1"/>
          </p:nvPr>
        </p:nvSpPr>
        <p:spPr>
          <a:xfrm>
            <a:off x="3366000" y="2505600"/>
            <a:ext cx="5245200" cy="1216800"/>
          </a:xfrm>
        </p:spPr>
        <p:txBody>
          <a:bodyPr anchor="b">
            <a:normAutofit/>
          </a:bodyPr>
          <a:lstStyle>
            <a:lvl1pPr algn="ctr">
              <a:defRPr sz="4000"/>
            </a:lvl1pPr>
          </a:lstStyle>
          <a:p>
            <a:r>
              <a:rPr lang="zh-CN" altLang="en-US" dirty="0" smtClean="0"/>
              <a:t>编辑标题</a:t>
            </a:r>
            <a:endParaRPr lang="zh-CN" altLang="en-US" dirty="0"/>
          </a:p>
        </p:txBody>
      </p:sp>
      <p:sp>
        <p:nvSpPr>
          <p:cNvPr id="3" name="副标题 2"/>
          <p:cNvSpPr>
            <a:spLocks noGrp="1"/>
          </p:cNvSpPr>
          <p:nvPr>
            <p:ph type="subTitle" idx="1"/>
          </p:nvPr>
        </p:nvSpPr>
        <p:spPr>
          <a:xfrm>
            <a:off x="3366000" y="3762000"/>
            <a:ext cx="5245200" cy="468000"/>
          </a:xfrm>
        </p:spPr>
        <p:txBody>
          <a:bodyPr>
            <a:normAutofit/>
          </a:bodyPr>
          <a:lstStyle>
            <a:lvl1pPr marL="0" indent="0" algn="ctr">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7E209CE7-C191-49CB-93DE-563C8614E8C5}" type="datetimeFigureOut">
              <a:rPr lang="zh-CN" altLang="en-US" smtClean="0"/>
              <a:pPr/>
              <a:t>2017/1/18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1067DD-7756-4DF3-904A-8F40BA684AA6}"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568802" y="329760"/>
            <a:ext cx="10981426" cy="699595"/>
          </a:xfrm>
        </p:spPr>
        <p:txBody>
          <a:bodyPr/>
          <a:lstStyle/>
          <a:p>
            <a:r>
              <a:rPr lang="zh-CN" altLang="en-US" dirty="0" smtClean="0"/>
              <a:t>单击此处编辑母版标题样式</a:t>
            </a:r>
            <a:endParaRPr lang="en-US" dirty="0"/>
          </a:p>
        </p:txBody>
      </p:sp>
      <p:sp>
        <p:nvSpPr>
          <p:cNvPr id="3" name="KSO_BC1"/>
          <p:cNvSpPr>
            <a:spLocks noGrp="1"/>
          </p:cNvSpPr>
          <p:nvPr>
            <p:ph idx="1"/>
          </p:nvPr>
        </p:nvSpPr>
        <p:spPr>
          <a:xfrm>
            <a:off x="577970" y="1314450"/>
            <a:ext cx="10981426" cy="5041902"/>
          </a:xfrm>
        </p:spPr>
        <p:txBody>
          <a:bodyPr/>
          <a:lstStyle>
            <a:lvl1pPr>
              <a:defRPr>
                <a:solidFill>
                  <a:srgbClr val="000000"/>
                </a:solidFill>
              </a:defRPr>
            </a:lvl1pPr>
            <a:lvl2pPr>
              <a:defRPr>
                <a:solidFill>
                  <a:schemeClr val="accent1"/>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solidFill>
                  <a:srgbClr val="000000"/>
                </a:solidFill>
              </a:defRPr>
            </a:lvl6pPr>
          </a:lstStyle>
          <a:p>
            <a:pPr lvl="0"/>
            <a:r>
              <a:rPr lang="zh-CN" altLang="en-US" dirty="0" smtClean="0"/>
              <a:t>单击此处编辑母版文本样式</a:t>
            </a:r>
          </a:p>
          <a:p>
            <a:pPr lvl="2"/>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7E209CE7-C191-49CB-93DE-563C8614E8C5}" type="datetimeFigureOut">
              <a:rPr lang="zh-CN" altLang="en-US" smtClean="0"/>
              <a:pPr/>
              <a:t>2017/1/18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1067DD-7756-4DF3-904A-8F40BA684AA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226400" y="2797200"/>
            <a:ext cx="5144400" cy="1112400"/>
          </a:xfrm>
          <a:solidFill>
            <a:schemeClr val="accent1"/>
          </a:solidFill>
        </p:spPr>
        <p:txBody>
          <a:bodyPr anchor="ctr" anchorCtr="0">
            <a:normAutofit/>
          </a:bodyPr>
          <a:lstStyle>
            <a:lvl1pPr>
              <a:defRPr sz="3200">
                <a:solidFill>
                  <a:schemeClr val="bg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247828" y="3918356"/>
            <a:ext cx="5122972" cy="91243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p>
        </p:txBody>
      </p:sp>
      <p:cxnSp>
        <p:nvCxnSpPr>
          <p:cNvPr id="7" name="直接连接符 6"/>
          <p:cNvCxnSpPr/>
          <p:nvPr userDrawn="1">
            <p:custDataLst>
              <p:tags r:id="rId1"/>
            </p:custDataLst>
          </p:nvPr>
        </p:nvCxnSpPr>
        <p:spPr>
          <a:xfrm>
            <a:off x="4247828" y="1229706"/>
            <a:ext cx="0" cy="4313426"/>
          </a:xfrm>
          <a:prstGeom prst="line">
            <a:avLst/>
          </a:prstGeom>
          <a:noFill/>
          <a:ln w="34925" cap="flat" cmpd="sng" algn="ctr">
            <a:gradFill>
              <a:gsLst>
                <a:gs pos="0">
                  <a:schemeClr val="accent1">
                    <a:lumMod val="20000"/>
                    <a:lumOff val="80000"/>
                    <a:alpha val="0"/>
                  </a:schemeClr>
                </a:gs>
                <a:gs pos="100000">
                  <a:schemeClr val="accent1">
                    <a:lumMod val="20000"/>
                    <a:lumOff val="80000"/>
                    <a:alpha val="0"/>
                  </a:schemeClr>
                </a:gs>
                <a:gs pos="67000">
                  <a:schemeClr val="accent1"/>
                </a:gs>
                <a:gs pos="50000">
                  <a:schemeClr val="accent1"/>
                </a:gs>
              </a:gsLst>
              <a:lin ang="5400000" scaled="0"/>
            </a:gradFill>
            <a:prstDash val="solid"/>
            <a:miter lim="800000"/>
          </a:ln>
          <a:effectLst/>
        </p:spPr>
      </p:cxnSp>
      <p:sp>
        <p:nvSpPr>
          <p:cNvPr id="4" name="日期占位符 3"/>
          <p:cNvSpPr>
            <a:spLocks noGrp="1"/>
          </p:cNvSpPr>
          <p:nvPr>
            <p:ph type="dt" sz="half" idx="10"/>
          </p:nvPr>
        </p:nvSpPr>
        <p:spPr/>
        <p:txBody>
          <a:bodyPr/>
          <a:lstStyle/>
          <a:p>
            <a:fld id="{7E209CE7-C191-49CB-93DE-563C8614E8C5}" type="datetimeFigureOut">
              <a:rPr lang="zh-CN" altLang="en-US" smtClean="0"/>
              <a:pPr/>
              <a:t>2017/1/18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1067DD-7756-4DF3-904A-8F40BA684AA6}"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a:xfrm>
            <a:off x="558802" y="363011"/>
            <a:ext cx="11056060" cy="699595"/>
          </a:xfrm>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558802" y="1360980"/>
            <a:ext cx="5256000" cy="4932363"/>
          </a:xfrm>
        </p:spPr>
        <p:txBody>
          <a:bodyPr>
            <a:normAutofit/>
          </a:bodyPr>
          <a:lstStyle>
            <a:lvl1pPr>
              <a:defRPr sz="2400">
                <a:solidFill>
                  <a:schemeClr val="tx1"/>
                </a:solidFill>
              </a:defRPr>
            </a:lvl1pPr>
            <a:lvl2pPr>
              <a:defRPr sz="2000">
                <a:solidFill>
                  <a:schemeClr val="accent1"/>
                </a:solidFill>
              </a:defRPr>
            </a:lvl2pPr>
            <a:lvl3pPr>
              <a:defRPr sz="2000"/>
            </a:lvl3pPr>
            <a:lvl4pPr>
              <a:defRPr sz="1800"/>
            </a:lvl4pPr>
            <a:lvl5pPr>
              <a:defRPr sz="1800"/>
            </a:lvl5pPr>
            <a:lvl6pPr>
              <a:defRPr sz="1800"/>
            </a:lvl6pPr>
          </a:lstStyle>
          <a:p>
            <a:pPr lvl="0"/>
            <a:r>
              <a:rPr lang="zh-CN" altLang="en-US" dirty="0" smtClean="0"/>
              <a:t>单击此处编辑母版文本样式</a:t>
            </a:r>
          </a:p>
          <a:p>
            <a:pPr lvl="2"/>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zh-CN" altLang="en-US" dirty="0"/>
          </a:p>
        </p:txBody>
      </p:sp>
      <p:sp>
        <p:nvSpPr>
          <p:cNvPr id="4" name="KSO_BC2"/>
          <p:cNvSpPr>
            <a:spLocks noGrp="1"/>
          </p:cNvSpPr>
          <p:nvPr>
            <p:ph sz="half" idx="2"/>
          </p:nvPr>
        </p:nvSpPr>
        <p:spPr>
          <a:xfrm>
            <a:off x="6373984" y="1360980"/>
            <a:ext cx="5256000" cy="4932363"/>
          </a:xfrm>
        </p:spPr>
        <p:txBody>
          <a:bodyPr>
            <a:normAutofit/>
          </a:bodyPr>
          <a:lstStyle>
            <a:lvl1pPr>
              <a:defRPr sz="2400">
                <a:solidFill>
                  <a:schemeClr val="tx1"/>
                </a:solidFill>
              </a:defRPr>
            </a:lvl1pPr>
            <a:lvl2pPr>
              <a:defRPr sz="2000">
                <a:solidFill>
                  <a:schemeClr val="accent1"/>
                </a:solidFill>
              </a:defRPr>
            </a:lvl2pPr>
            <a:lvl3pPr>
              <a:defRPr sz="2000"/>
            </a:lvl3pPr>
            <a:lvl4pPr>
              <a:defRPr sz="1800"/>
            </a:lvl4pPr>
            <a:lvl5pPr>
              <a:defRPr sz="1800"/>
            </a:lvl5pPr>
            <a:lvl6pPr>
              <a:defRPr sz="1800"/>
            </a:lvl6pPr>
          </a:lstStyle>
          <a:p>
            <a:pPr lvl="0"/>
            <a:r>
              <a:rPr lang="zh-CN" altLang="en-US" dirty="0" smtClean="0"/>
              <a:t>单击此处编辑母版文本样式</a:t>
            </a:r>
          </a:p>
          <a:p>
            <a:pPr lvl="2"/>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7E209CE7-C191-49CB-93DE-563C8614E8C5}" type="datetimeFigureOut">
              <a:rPr lang="zh-CN" altLang="en-US" smtClean="0"/>
              <a:pPr/>
              <a:t>2017/1/18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1067DD-7756-4DF3-904A-8F40BA684AA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844606" y="208472"/>
            <a:ext cx="10515598" cy="717023"/>
          </a:xfrm>
        </p:spPr>
        <p:txBody>
          <a:bodyPr/>
          <a:lstStyle/>
          <a:p>
            <a:r>
              <a:rPr lang="zh-CN" altLang="en-US" dirty="0" smtClean="0"/>
              <a:t>单击此处编辑母版标题样式</a:t>
            </a:r>
            <a:endParaRPr lang="en-US" dirty="0"/>
          </a:p>
        </p:txBody>
      </p:sp>
      <p:sp>
        <p:nvSpPr>
          <p:cNvPr id="3" name="Text Placeholder 2"/>
          <p:cNvSpPr>
            <a:spLocks noGrp="1"/>
          </p:cNvSpPr>
          <p:nvPr>
            <p:ph type="body" idx="1" hasCustomPrompt="1"/>
          </p:nvPr>
        </p:nvSpPr>
        <p:spPr>
          <a:xfrm>
            <a:off x="844605" y="1376363"/>
            <a:ext cx="5157787" cy="823912"/>
          </a:xfrm>
        </p:spPr>
        <p:txBody>
          <a:bodyPr anchor="b">
            <a:normAutofit/>
          </a:bodyPr>
          <a:lstStyle>
            <a:lvl1pPr marL="0" indent="0">
              <a:buNone/>
              <a:defRPr sz="24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smtClean="0"/>
              <a:t>编辑文本</a:t>
            </a:r>
          </a:p>
        </p:txBody>
      </p:sp>
      <p:sp>
        <p:nvSpPr>
          <p:cNvPr id="4" name="KSO_BC1"/>
          <p:cNvSpPr>
            <a:spLocks noGrp="1"/>
          </p:cNvSpPr>
          <p:nvPr>
            <p:ph sz="half" idx="2"/>
          </p:nvPr>
        </p:nvSpPr>
        <p:spPr>
          <a:xfrm>
            <a:off x="844605" y="2200275"/>
            <a:ext cx="5157787" cy="3684588"/>
          </a:xfrm>
        </p:spPr>
        <p:txBody>
          <a:bodyPr/>
          <a:lstStyle>
            <a:lvl3pPr>
              <a:defRPr sz="2000"/>
            </a:lvl3pPr>
            <a:lvl4pPr>
              <a:defRPr sz="1800"/>
            </a:lvl4pPr>
            <a:lvl5pPr>
              <a:defRPr sz="1800"/>
            </a:lvl5pPr>
            <a:lvl6pPr>
              <a:defRPr sz="1800"/>
            </a:lvl6pPr>
          </a:lstStyle>
          <a:p>
            <a:pPr lvl="0"/>
            <a:r>
              <a:rPr lang="zh-CN" altLang="en-US" dirty="0" smtClean="0"/>
              <a:t>单击此处编辑母版文本样式</a:t>
            </a:r>
          </a:p>
          <a:p>
            <a:pPr lvl="2"/>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zh-CN" altLang="en-US" dirty="0"/>
          </a:p>
        </p:txBody>
      </p:sp>
      <p:sp>
        <p:nvSpPr>
          <p:cNvPr id="5" name="Text Placeholder 4"/>
          <p:cNvSpPr>
            <a:spLocks noGrp="1"/>
          </p:cNvSpPr>
          <p:nvPr>
            <p:ph type="body" sz="quarter" idx="3" hasCustomPrompt="1"/>
          </p:nvPr>
        </p:nvSpPr>
        <p:spPr>
          <a:xfrm>
            <a:off x="6177019" y="1376363"/>
            <a:ext cx="5183188" cy="823912"/>
          </a:xfrm>
        </p:spPr>
        <p:txBody>
          <a:bodyPr anchor="b">
            <a:normAutofit/>
          </a:bodyPr>
          <a:lstStyle>
            <a:lvl1pPr marL="0" indent="0">
              <a:buNone/>
              <a:defRPr sz="24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smtClean="0"/>
              <a:t>编辑文本</a:t>
            </a:r>
          </a:p>
        </p:txBody>
      </p:sp>
      <p:sp>
        <p:nvSpPr>
          <p:cNvPr id="6" name="KSO_BC2"/>
          <p:cNvSpPr>
            <a:spLocks noGrp="1"/>
          </p:cNvSpPr>
          <p:nvPr>
            <p:ph sz="quarter" idx="4"/>
          </p:nvPr>
        </p:nvSpPr>
        <p:spPr>
          <a:xfrm>
            <a:off x="6177019" y="2200275"/>
            <a:ext cx="5183188" cy="3684588"/>
          </a:xfrm>
        </p:spPr>
        <p:txBody>
          <a:bodyPr/>
          <a:lstStyle>
            <a:lvl3pPr>
              <a:defRPr sz="2000"/>
            </a:lvl3pPr>
            <a:lvl4pPr>
              <a:defRPr sz="1800"/>
            </a:lvl4pPr>
            <a:lvl5pPr>
              <a:defRPr sz="1800"/>
            </a:lvl5pPr>
            <a:lvl6pPr>
              <a:defRPr sz="1800"/>
            </a:lvl6pPr>
          </a:lstStyle>
          <a:p>
            <a:pPr lvl="0"/>
            <a:r>
              <a:rPr lang="zh-CN" altLang="en-US" dirty="0" smtClean="0"/>
              <a:t>单击此处编辑母版文本样式</a:t>
            </a:r>
          </a:p>
          <a:p>
            <a:pPr lvl="2"/>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7E209CE7-C191-49CB-93DE-563C8614E8C5}" type="datetimeFigureOut">
              <a:rPr lang="zh-CN" altLang="en-US" smtClean="0"/>
              <a:pPr/>
              <a:t>2017/1/18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31067DD-7756-4DF3-904A-8F40BA684AA6}"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 name="组合 2"/>
          <p:cNvGrpSpPr/>
          <p:nvPr userDrawn="1">
            <p:custDataLst>
              <p:tags r:id="rId1"/>
            </p:custDataLst>
          </p:nvPr>
        </p:nvGrpSpPr>
        <p:grpSpPr>
          <a:xfrm>
            <a:off x="3975101" y="2009775"/>
            <a:ext cx="4502150" cy="2921001"/>
            <a:chOff x="3975101" y="2009775"/>
            <a:chExt cx="4502150" cy="2921001"/>
          </a:xfrm>
        </p:grpSpPr>
        <p:sp>
          <p:nvSpPr>
            <p:cNvPr id="4" name="矩形 3"/>
            <p:cNvSpPr/>
            <p:nvPr>
              <p:custDataLst>
                <p:tags r:id="rId2"/>
              </p:custDataLst>
            </p:nvPr>
          </p:nvSpPr>
          <p:spPr>
            <a:xfrm rot="518391">
              <a:off x="4240214" y="4337051"/>
              <a:ext cx="3343275" cy="59372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80604020202020204" pitchFamily="34" charset="0"/>
                <a:ea typeface="黑体" panose="02010600030101010101" charset="-122"/>
              </a:endParaRPr>
            </a:p>
          </p:txBody>
        </p:sp>
        <p:sp>
          <p:nvSpPr>
            <p:cNvPr id="5" name="矩形 4"/>
            <p:cNvSpPr/>
            <p:nvPr>
              <p:custDataLst>
                <p:tags r:id="rId3"/>
              </p:custDataLst>
            </p:nvPr>
          </p:nvSpPr>
          <p:spPr>
            <a:xfrm rot="21396991">
              <a:off x="5127626" y="3900489"/>
              <a:ext cx="3349625" cy="59372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80604020202020204" pitchFamily="34" charset="0"/>
                <a:ea typeface="黑体" panose="02010600030101010101" charset="-122"/>
              </a:endParaRPr>
            </a:p>
          </p:txBody>
        </p:sp>
        <p:sp>
          <p:nvSpPr>
            <p:cNvPr id="6" name="矩形 5"/>
            <p:cNvSpPr/>
            <p:nvPr>
              <p:custDataLst>
                <p:tags r:id="rId4"/>
              </p:custDataLst>
            </p:nvPr>
          </p:nvSpPr>
          <p:spPr>
            <a:xfrm rot="225092">
              <a:off x="4057650" y="3081339"/>
              <a:ext cx="4332288" cy="72548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80604020202020204" pitchFamily="34" charset="0"/>
                <a:ea typeface="黑体" panose="02010600030101010101" charset="-122"/>
              </a:endParaRPr>
            </a:p>
          </p:txBody>
        </p:sp>
        <p:sp>
          <p:nvSpPr>
            <p:cNvPr id="7" name="矩形 6"/>
            <p:cNvSpPr/>
            <p:nvPr>
              <p:custDataLst>
                <p:tags r:id="rId5"/>
              </p:custDataLst>
            </p:nvPr>
          </p:nvSpPr>
          <p:spPr>
            <a:xfrm rot="21197296">
              <a:off x="4552950" y="2141538"/>
              <a:ext cx="3341688" cy="7239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panose="02080604020202020204" pitchFamily="34" charset="0"/>
                <a:ea typeface="黑体" panose="02010600030101010101" charset="-122"/>
              </a:endParaRPr>
            </a:p>
          </p:txBody>
        </p:sp>
        <p:sp>
          <p:nvSpPr>
            <p:cNvPr id="8" name="矩形 7"/>
            <p:cNvSpPr/>
            <p:nvPr>
              <p:custDataLst>
                <p:tags r:id="rId6"/>
              </p:custDataLst>
            </p:nvPr>
          </p:nvSpPr>
          <p:spPr>
            <a:xfrm rot="225092">
              <a:off x="3975101" y="2979738"/>
              <a:ext cx="4333875" cy="723900"/>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4400" dirty="0">
                <a:solidFill>
                  <a:srgbClr val="FFFFFF"/>
                </a:solidFill>
                <a:latin typeface="Arial" panose="02080604020202020204" pitchFamily="34" charset="0"/>
                <a:ea typeface="黑体" panose="02010600030101010101" charset="-122"/>
              </a:endParaRPr>
            </a:p>
          </p:txBody>
        </p:sp>
        <p:sp>
          <p:nvSpPr>
            <p:cNvPr id="9" name="矩形 8"/>
            <p:cNvSpPr/>
            <p:nvPr>
              <p:custDataLst>
                <p:tags r:id="rId7"/>
              </p:custDataLst>
            </p:nvPr>
          </p:nvSpPr>
          <p:spPr>
            <a:xfrm rot="21396991">
              <a:off x="5045076" y="3798889"/>
              <a:ext cx="3349625" cy="593725"/>
            </a:xfrm>
            <a:prstGeom prst="rect">
              <a:avLst/>
            </a:prstGeom>
            <a:solidFill>
              <a:schemeClr val="accent3"/>
            </a:solidFill>
            <a:ln w="3175">
              <a:noFill/>
            </a:ln>
            <a:effectLst>
              <a:outerShdw blurRad="25400" dist="12700" dir="189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600" dirty="0">
                <a:solidFill>
                  <a:srgbClr val="FFFFFF"/>
                </a:solidFill>
                <a:latin typeface="Arial" panose="02080604020202020204" pitchFamily="34" charset="0"/>
                <a:ea typeface="黑体" panose="02010600030101010101" charset="-122"/>
              </a:endParaRPr>
            </a:p>
          </p:txBody>
        </p:sp>
        <p:sp>
          <p:nvSpPr>
            <p:cNvPr id="10" name="矩形 9"/>
            <p:cNvSpPr/>
            <p:nvPr>
              <p:custDataLst>
                <p:tags r:id="rId8"/>
              </p:custDataLst>
            </p:nvPr>
          </p:nvSpPr>
          <p:spPr>
            <a:xfrm rot="518391">
              <a:off x="4176713" y="4265614"/>
              <a:ext cx="3344862" cy="592137"/>
            </a:xfrm>
            <a:prstGeom prst="rect">
              <a:avLst/>
            </a:prstGeom>
            <a:solidFill>
              <a:schemeClr val="accent4"/>
            </a:solidFill>
            <a:ln w="3175">
              <a:noFill/>
            </a:ln>
            <a:effectLst>
              <a:outerShdw blurRad="25400" dist="127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1600" dirty="0">
                <a:solidFill>
                  <a:srgbClr val="FFFFFF"/>
                </a:solidFill>
                <a:latin typeface="Arial" panose="02080604020202020204" pitchFamily="34" charset="0"/>
                <a:ea typeface="黑体" panose="02010600030101010101" charset="-122"/>
              </a:endParaRPr>
            </a:p>
          </p:txBody>
        </p:sp>
        <p:sp>
          <p:nvSpPr>
            <p:cNvPr id="11" name="矩形 10"/>
            <p:cNvSpPr/>
            <p:nvPr>
              <p:custDataLst>
                <p:tags r:id="rId9"/>
              </p:custDataLst>
            </p:nvPr>
          </p:nvSpPr>
          <p:spPr>
            <a:xfrm rot="21197296">
              <a:off x="4465639" y="2009775"/>
              <a:ext cx="3343275" cy="725488"/>
            </a:xfrm>
            <a:prstGeom prst="rect">
              <a:avLst/>
            </a:prstGeom>
            <a:solidFill>
              <a:schemeClr val="accent1"/>
            </a:solidFill>
            <a:ln w="3175">
              <a:noFill/>
            </a:ln>
            <a:effectLst>
              <a:outerShdw blurRad="25400" dist="12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4800" dirty="0">
                <a:solidFill>
                  <a:srgbClr val="FFFFFF"/>
                </a:solidFill>
                <a:latin typeface="Arial" panose="02080604020202020204" pitchFamily="34" charset="0"/>
                <a:ea typeface="黑体" panose="02010600030101010101" charset="-122"/>
                <a:cs typeface="Verdana" pitchFamily="34" charset="0"/>
              </a:endParaRPr>
            </a:p>
          </p:txBody>
        </p:sp>
      </p:grpSp>
      <p:sp>
        <p:nvSpPr>
          <p:cNvPr id="2" name="标题 1"/>
          <p:cNvSpPr>
            <a:spLocks noGrp="1"/>
          </p:cNvSpPr>
          <p:nvPr>
            <p:ph type="title" hasCustomPrompt="1"/>
          </p:nvPr>
        </p:nvSpPr>
        <p:spPr>
          <a:xfrm rot="21180000">
            <a:off x="4467600" y="2008800"/>
            <a:ext cx="3344400" cy="727200"/>
          </a:xfrm>
        </p:spPr>
        <p:txBody>
          <a:bodyPr lIns="0" tIns="0" rIns="0" bIns="0" anchor="ctr" anchorCtr="0">
            <a:normAutofit/>
          </a:bodyPr>
          <a:lstStyle>
            <a:lvl1pPr algn="ctr">
              <a:defRPr sz="4800" b="0">
                <a:solidFill>
                  <a:schemeClr val="bg1"/>
                </a:solidFill>
              </a:defRPr>
            </a:lvl1pPr>
          </a:lstStyle>
          <a:p>
            <a:r>
              <a:rPr lang="zh-CN" altLang="en-US" dirty="0" smtClean="0"/>
              <a:t>编辑标题</a:t>
            </a:r>
            <a:endParaRPr lang="zh-CN" altLang="en-US" dirty="0"/>
          </a:p>
        </p:txBody>
      </p:sp>
      <p:sp>
        <p:nvSpPr>
          <p:cNvPr id="15" name="文本占位符 14"/>
          <p:cNvSpPr>
            <a:spLocks noGrp="1"/>
          </p:cNvSpPr>
          <p:nvPr>
            <p:ph type="body" sz="quarter" idx="11" hasCustomPrompt="1"/>
          </p:nvPr>
        </p:nvSpPr>
        <p:spPr>
          <a:xfrm rot="21420000">
            <a:off x="5043600" y="3798000"/>
            <a:ext cx="3351600" cy="594000"/>
          </a:xfrm>
        </p:spPr>
        <p:txBody>
          <a:bodyPr lIns="0" tIns="0" rIns="0" bIns="90000" anchor="ctr" anchorCtr="0">
            <a:normAutofit/>
          </a:bodyPr>
          <a:lstStyle>
            <a:lvl1pPr marL="0" indent="0" algn="ctr">
              <a:buNone/>
              <a:defRPr sz="2000">
                <a:solidFill>
                  <a:schemeClr val="bg1"/>
                </a:solidFill>
              </a:defRPr>
            </a:lvl1pPr>
          </a:lstStyle>
          <a:p>
            <a:pPr lvl="0"/>
            <a:r>
              <a:rPr lang="zh-CN" altLang="en-US" dirty="0" smtClean="0"/>
              <a:t>编辑副标题</a:t>
            </a:r>
          </a:p>
        </p:txBody>
      </p:sp>
      <p:sp>
        <p:nvSpPr>
          <p:cNvPr id="18" name="日期占位符 17"/>
          <p:cNvSpPr>
            <a:spLocks noGrp="1"/>
          </p:cNvSpPr>
          <p:nvPr>
            <p:ph type="dt" sz="half" idx="13"/>
          </p:nvPr>
        </p:nvSpPr>
        <p:spPr/>
        <p:txBody>
          <a:bodyPr/>
          <a:lstStyle/>
          <a:p>
            <a:fld id="{7E209CE7-C191-49CB-93DE-563C8614E8C5}" type="datetimeFigureOut">
              <a:rPr lang="zh-CN" altLang="en-US" smtClean="0"/>
              <a:pPr/>
              <a:t>2017/1/18</a:t>
            </a:fld>
            <a:endParaRPr lang="zh-CN" altLang="en-US"/>
          </a:p>
        </p:txBody>
      </p:sp>
      <p:sp>
        <p:nvSpPr>
          <p:cNvPr id="19" name="页脚占位符 18"/>
          <p:cNvSpPr>
            <a:spLocks noGrp="1"/>
          </p:cNvSpPr>
          <p:nvPr>
            <p:ph type="ftr" sz="quarter" idx="14"/>
          </p:nvPr>
        </p:nvSpPr>
        <p:spPr/>
        <p:txBody>
          <a:bodyPr/>
          <a:lstStyle/>
          <a:p>
            <a:endParaRPr lang="zh-CN" altLang="en-US"/>
          </a:p>
        </p:txBody>
      </p:sp>
      <p:sp>
        <p:nvSpPr>
          <p:cNvPr id="20" name="灯片编号占位符 19"/>
          <p:cNvSpPr>
            <a:spLocks noGrp="1"/>
          </p:cNvSpPr>
          <p:nvPr>
            <p:ph type="sldNum" sz="quarter" idx="15"/>
          </p:nvPr>
        </p:nvSpPr>
        <p:spPr/>
        <p:txBody>
          <a:bodyPr/>
          <a:lstStyle/>
          <a:p>
            <a:fld id="{B31067DD-7756-4DF3-904A-8F40BA684AA6}" type="slidenum">
              <a:rPr lang="zh-CN" altLang="en-US" smtClean="0"/>
              <a:pPr/>
              <a:t>‹#›</a:t>
            </a:fld>
            <a:endParaRPr lang="zh-CN" altLang="en-US"/>
          </a:p>
        </p:txBody>
      </p:sp>
      <p:sp>
        <p:nvSpPr>
          <p:cNvPr id="24" name="文本占位符 23"/>
          <p:cNvSpPr>
            <a:spLocks noGrp="1"/>
          </p:cNvSpPr>
          <p:nvPr>
            <p:ph type="body" sz="quarter" idx="16" hasCustomPrompt="1"/>
          </p:nvPr>
        </p:nvSpPr>
        <p:spPr>
          <a:xfrm rot="240000">
            <a:off x="3974400" y="2980800"/>
            <a:ext cx="4334400" cy="723600"/>
          </a:xfrm>
        </p:spPr>
        <p:txBody>
          <a:bodyPr lIns="0" tIns="0" rIns="0" bIns="0" anchor="ctr" anchorCtr="0">
            <a:normAutofit/>
          </a:bodyPr>
          <a:lstStyle>
            <a:lvl1pPr marL="0" indent="0" algn="ctr">
              <a:buNone/>
              <a:defRPr sz="4400">
                <a:solidFill>
                  <a:schemeClr val="bg1"/>
                </a:solidFill>
              </a:defRPr>
            </a:lvl1pPr>
          </a:lstStyle>
          <a:p>
            <a:pPr lvl="0"/>
            <a:r>
              <a:rPr lang="zh-CN" altLang="en-US" dirty="0" smtClean="0"/>
              <a:t>编辑副标题</a:t>
            </a:r>
          </a:p>
        </p:txBody>
      </p:sp>
      <p:sp>
        <p:nvSpPr>
          <p:cNvPr id="26" name="文本占位符 25"/>
          <p:cNvSpPr>
            <a:spLocks noGrp="1"/>
          </p:cNvSpPr>
          <p:nvPr>
            <p:ph type="body" sz="quarter" idx="17" hasCustomPrompt="1"/>
          </p:nvPr>
        </p:nvSpPr>
        <p:spPr>
          <a:xfrm rot="540000">
            <a:off x="4176000" y="4266000"/>
            <a:ext cx="3344400" cy="594000"/>
          </a:xfrm>
        </p:spPr>
        <p:txBody>
          <a:bodyPr lIns="0" tIns="0" rIns="0" bIns="0" anchor="ctr" anchorCtr="0">
            <a:normAutofit/>
          </a:bodyPr>
          <a:lstStyle>
            <a:lvl1pPr marL="0" indent="0" algn="ctr">
              <a:buNone/>
              <a:defRPr sz="1800">
                <a:solidFill>
                  <a:schemeClr val="bg1"/>
                </a:solidFill>
              </a:defRPr>
            </a:lvl1pPr>
          </a:lstStyle>
          <a:p>
            <a:pPr lvl="0"/>
            <a:r>
              <a:rPr lang="zh-CN" altLang="en-US" dirty="0" smtClean="0"/>
              <a:t>编辑副标题</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E209CE7-C191-49CB-93DE-563C8614E8C5}" type="datetimeFigureOut">
              <a:rPr lang="zh-CN" altLang="en-US" smtClean="0"/>
              <a:pPr/>
              <a:t>2017/1/18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31067DD-7756-4DF3-904A-8F40BA684AA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558000" y="162000"/>
            <a:ext cx="11055600" cy="698400"/>
          </a:xfrm>
        </p:spPr>
        <p:txBody>
          <a:bodyPr lIns="0" tIns="0" rIns="0" bIns="0" anchor="b">
            <a:normAutofit/>
          </a:bodyPr>
          <a:lstStyle>
            <a:lvl1pPr>
              <a:defRPr sz="3200"/>
            </a:lvl1pPr>
          </a:lstStyle>
          <a:p>
            <a:r>
              <a:rPr lang="zh-CN" altLang="en-US" dirty="0" smtClean="0"/>
              <a:t>单击此处编辑母版标题样式</a:t>
            </a:r>
            <a:endParaRPr lang="en-US" dirty="0"/>
          </a:p>
        </p:txBody>
      </p:sp>
      <p:sp>
        <p:nvSpPr>
          <p:cNvPr id="3" name="KSO_BC1"/>
          <p:cNvSpPr>
            <a:spLocks noGrp="1"/>
          </p:cNvSpPr>
          <p:nvPr>
            <p:ph type="pic" idx="1"/>
          </p:nvPr>
        </p:nvSpPr>
        <p:spPr>
          <a:xfrm>
            <a:off x="4089600" y="1731600"/>
            <a:ext cx="7380000" cy="4280400"/>
          </a:xfrm>
        </p:spPr>
        <p:txBody>
          <a:bodyPr anchor="ctr" anchorCtr="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KSO_BC2"/>
          <p:cNvSpPr>
            <a:spLocks noGrp="1"/>
          </p:cNvSpPr>
          <p:nvPr>
            <p:ph type="body" sz="half" idx="2"/>
          </p:nvPr>
        </p:nvSpPr>
        <p:spPr>
          <a:xfrm>
            <a:off x="0" y="1731600"/>
            <a:ext cx="4024800" cy="4280400"/>
          </a:xfrm>
          <a:solidFill>
            <a:schemeClr val="accent1"/>
          </a:solidFill>
        </p:spPr>
        <p:txBody>
          <a:bodyPr lIns="0" tIns="0" rIns="0" bIns="0" anchor="ctr" anchorCtr="0">
            <a:normAutofit/>
          </a:bodyPr>
          <a:lstStyle>
            <a:lvl1pPr marL="0" indent="0" algn="ctr">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smtClean="0"/>
              <a:t>单击此处编辑母版文本样式</a:t>
            </a:r>
          </a:p>
        </p:txBody>
      </p:sp>
      <p:sp>
        <p:nvSpPr>
          <p:cNvPr id="8" name="矩形 7"/>
          <p:cNvSpPr/>
          <p:nvPr userDrawn="1"/>
        </p:nvSpPr>
        <p:spPr>
          <a:xfrm>
            <a:off x="11534417" y="1730829"/>
            <a:ext cx="657583" cy="428171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日期占位符 4"/>
          <p:cNvSpPr>
            <a:spLocks noGrp="1"/>
          </p:cNvSpPr>
          <p:nvPr>
            <p:ph type="dt" sz="half" idx="10"/>
          </p:nvPr>
        </p:nvSpPr>
        <p:spPr/>
        <p:txBody>
          <a:bodyPr/>
          <a:lstStyle/>
          <a:p>
            <a:fld id="{7E209CE7-C191-49CB-93DE-563C8614E8C5}" type="datetimeFigureOut">
              <a:rPr lang="zh-CN" altLang="en-US" smtClean="0"/>
              <a:pPr/>
              <a:t>2017/1/18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1067DD-7756-4DF3-904A-8F40BA684AA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428870" y="495602"/>
            <a:ext cx="1182511" cy="5995349"/>
          </a:xfrm>
        </p:spPr>
        <p:txBody>
          <a:bodyPr vert="eaVert" anchor="ctr" anchorCtr="0"/>
          <a:lstStyle/>
          <a:p>
            <a:r>
              <a:rPr lang="zh-CN" altLang="en-US" dirty="0" smtClean="0"/>
              <a:t>单击此处编辑母版标题样式</a:t>
            </a:r>
            <a:endParaRPr lang="en-US" dirty="0"/>
          </a:p>
        </p:txBody>
      </p:sp>
      <p:sp>
        <p:nvSpPr>
          <p:cNvPr id="3" name="KSO_BC1"/>
          <p:cNvSpPr>
            <a:spLocks noGrp="1"/>
          </p:cNvSpPr>
          <p:nvPr>
            <p:ph type="body" orient="vert" idx="1"/>
          </p:nvPr>
        </p:nvSpPr>
        <p:spPr>
          <a:xfrm>
            <a:off x="592429" y="495602"/>
            <a:ext cx="9712263" cy="5995349"/>
          </a:xfrm>
        </p:spPr>
        <p:txBody>
          <a:bodyPr vert="eaVert"/>
          <a:lstStyle>
            <a:lvl3pPr>
              <a:defRPr sz="2000"/>
            </a:lvl3pPr>
            <a:lvl4pPr>
              <a:defRPr sz="1800"/>
            </a:lvl4pPr>
            <a:lvl5pPr>
              <a:defRPr sz="1800"/>
            </a:lvl5pPr>
            <a:lvl6pPr>
              <a:defRPr sz="1800"/>
            </a:lvl6pPr>
          </a:lstStyle>
          <a:p>
            <a:pPr lvl="0"/>
            <a:r>
              <a:rPr lang="zh-CN" altLang="en-US" dirty="0" smtClean="0"/>
              <a:t>单击此处编辑母版文本样式</a:t>
            </a:r>
          </a:p>
          <a:p>
            <a:pPr lvl="2"/>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7E209CE7-C191-49CB-93DE-563C8614E8C5}" type="datetimeFigureOut">
              <a:rPr lang="zh-CN" altLang="en-US" smtClean="0"/>
              <a:pPr/>
              <a:t>2017/1/18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1067DD-7756-4DF3-904A-8F40BA684AA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E209CE7-C191-49CB-93DE-563C8614E8C5}" type="datetimeFigureOut">
              <a:rPr lang="zh-CN" altLang="en-US" smtClean="0"/>
              <a:pPr/>
              <a:t>2017/1/18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31067DD-7756-4DF3-904A-8F40BA684AA6}" type="slidenum">
              <a:rPr lang="zh-CN" altLang="en-US" smtClean="0"/>
              <a:pPr/>
              <a:t>‹#›</a:t>
            </a:fld>
            <a:endParaRPr lang="zh-CN" altLang="en-US"/>
          </a:p>
        </p:txBody>
      </p:sp>
      <p:sp>
        <p:nvSpPr>
          <p:cNvPr id="7" name="内容占位符 6"/>
          <p:cNvSpPr>
            <a:spLocks noGrp="1"/>
          </p:cNvSpPr>
          <p:nvPr>
            <p:ph sz="quarter" idx="13"/>
          </p:nvPr>
        </p:nvSpPr>
        <p:spPr>
          <a:xfrm>
            <a:off x="344488" y="414338"/>
            <a:ext cx="11490325" cy="6124575"/>
          </a:xfrm>
        </p:spPr>
        <p:txBody>
          <a:bodyPr/>
          <a:lstStyle>
            <a:lvl1pPr>
              <a:spcBef>
                <a:spcPts val="300"/>
              </a:spcBef>
              <a:spcAft>
                <a:spcPts val="300"/>
              </a:spcAft>
              <a:defRPr/>
            </a:lvl1pPr>
            <a:lvl3pPr>
              <a:spcBef>
                <a:spcPts val="300"/>
              </a:spcBef>
              <a:spcAft>
                <a:spcPts val="300"/>
              </a:spcAft>
              <a:defRPr sz="2000"/>
            </a:lvl3pPr>
            <a:lvl4pPr>
              <a:spcBef>
                <a:spcPts val="300"/>
              </a:spcBef>
              <a:spcAft>
                <a:spcPts val="300"/>
              </a:spcAft>
              <a:defRPr sz="1800"/>
            </a:lvl4pPr>
            <a:lvl5pPr>
              <a:spcBef>
                <a:spcPts val="300"/>
              </a:spcBef>
              <a:spcAft>
                <a:spcPts val="300"/>
              </a:spcAft>
              <a:defRPr sz="1800"/>
            </a:lvl5pPr>
            <a:lvl6pPr>
              <a:spcBef>
                <a:spcPts val="300"/>
              </a:spcBef>
              <a:spcAft>
                <a:spcPts val="300"/>
              </a:spcAft>
              <a:defRPr sz="1800"/>
            </a:lvl6pPr>
          </a:lstStyle>
          <a:p>
            <a:pPr lvl="0"/>
            <a:r>
              <a:rPr lang="zh-CN" altLang="en-US" dirty="0" smtClean="0"/>
              <a:t>单击此处编辑母版文本样式</a:t>
            </a:r>
          </a:p>
          <a:p>
            <a:pPr lvl="2"/>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9"/>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1" y="0"/>
            <a:ext cx="12192000" cy="6857999"/>
          </a:xfrm>
          <a:prstGeom prst="rect">
            <a:avLst/>
          </a:prstGeom>
        </p:spPr>
      </p:pic>
      <p:sp>
        <p:nvSpPr>
          <p:cNvPr id="14" name="矩形 13"/>
          <p:cNvSpPr/>
          <p:nvPr/>
        </p:nvSpPr>
        <p:spPr>
          <a:xfrm>
            <a:off x="1" y="0"/>
            <a:ext cx="12191999" cy="6858000"/>
          </a:xfrm>
          <a:prstGeom prst="rect">
            <a:avLst/>
          </a:prstGeom>
          <a:solidFill>
            <a:srgbClr val="FEFAF8">
              <a:alpha val="8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80604020202020204" pitchFamily="34" charset="0"/>
              <a:ea typeface="黑体" panose="02010600030101010101" charset="-122"/>
            </a:endParaRPr>
          </a:p>
        </p:txBody>
      </p:sp>
      <p:sp>
        <p:nvSpPr>
          <p:cNvPr id="2" name="KSO_BT1"/>
          <p:cNvSpPr>
            <a:spLocks noGrp="1"/>
          </p:cNvSpPr>
          <p:nvPr>
            <p:ph type="title"/>
          </p:nvPr>
        </p:nvSpPr>
        <p:spPr>
          <a:xfrm>
            <a:off x="558802" y="163509"/>
            <a:ext cx="11056060" cy="699595"/>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4" name="KSO_FD"/>
          <p:cNvSpPr>
            <a:spLocks noGrp="1"/>
          </p:cNvSpPr>
          <p:nvPr>
            <p:ph type="dt" sz="half" idx="2"/>
          </p:nvPr>
        </p:nvSpPr>
        <p:spPr>
          <a:xfrm>
            <a:off x="838200" y="6413503"/>
            <a:ext cx="2743200" cy="365125"/>
          </a:xfrm>
          <a:prstGeom prst="rect">
            <a:avLst/>
          </a:prstGeom>
        </p:spPr>
        <p:txBody>
          <a:bodyPr vert="horz" lIns="91440" tIns="45720" rIns="91440" bIns="45720" rtlCol="0" anchor="ctr"/>
          <a:lstStyle>
            <a:lvl1pPr algn="l">
              <a:defRPr sz="1600" baseline="0">
                <a:solidFill>
                  <a:schemeClr val="tx1">
                    <a:tint val="75000"/>
                  </a:schemeClr>
                </a:solidFill>
                <a:latin typeface="Arial" panose="02080604020202020204" pitchFamily="34" charset="0"/>
                <a:ea typeface="黑体" panose="02010600030101010101" charset="-122"/>
              </a:defRPr>
            </a:lvl1pPr>
          </a:lstStyle>
          <a:p>
            <a:fld id="{7E209CE7-C191-49CB-93DE-563C8614E8C5}" type="datetimeFigureOut">
              <a:rPr lang="zh-CN" altLang="en-US" smtClean="0"/>
              <a:pPr/>
              <a:t>2017/1/18</a:t>
            </a:fld>
            <a:endParaRPr lang="zh-CN" altLang="en-US"/>
          </a:p>
        </p:txBody>
      </p:sp>
      <p:sp>
        <p:nvSpPr>
          <p:cNvPr id="5" name="KSO_FT"/>
          <p:cNvSpPr>
            <a:spLocks noGrp="1"/>
          </p:cNvSpPr>
          <p:nvPr>
            <p:ph type="ftr" sz="quarter" idx="3"/>
          </p:nvPr>
        </p:nvSpPr>
        <p:spPr>
          <a:xfrm>
            <a:off x="4038600" y="6413503"/>
            <a:ext cx="4114800" cy="365125"/>
          </a:xfrm>
          <a:prstGeom prst="rect">
            <a:avLst/>
          </a:prstGeom>
        </p:spPr>
        <p:txBody>
          <a:bodyPr vert="horz" lIns="91440" tIns="45720" rIns="91440" bIns="45720" rtlCol="0" anchor="ctr"/>
          <a:lstStyle>
            <a:lvl1pPr algn="ctr">
              <a:defRPr sz="1600" baseline="0">
                <a:solidFill>
                  <a:schemeClr val="tx1">
                    <a:tint val="75000"/>
                  </a:schemeClr>
                </a:solidFill>
                <a:latin typeface="Arial" panose="02080604020202020204" pitchFamily="34" charset="0"/>
                <a:ea typeface="黑体" panose="02010600030101010101" charset="-122"/>
              </a:defRPr>
            </a:lvl1pPr>
          </a:lstStyle>
          <a:p>
            <a:endParaRPr lang="zh-CN" altLang="en-US"/>
          </a:p>
        </p:txBody>
      </p:sp>
      <p:sp>
        <p:nvSpPr>
          <p:cNvPr id="6" name="KSO_FN"/>
          <p:cNvSpPr>
            <a:spLocks noGrp="1"/>
          </p:cNvSpPr>
          <p:nvPr>
            <p:ph type="sldNum" sz="quarter" idx="4"/>
          </p:nvPr>
        </p:nvSpPr>
        <p:spPr>
          <a:xfrm>
            <a:off x="8610600" y="6413503"/>
            <a:ext cx="2743200" cy="365125"/>
          </a:xfrm>
          <a:prstGeom prst="rect">
            <a:avLst/>
          </a:prstGeom>
        </p:spPr>
        <p:txBody>
          <a:bodyPr vert="horz" lIns="91440" tIns="45720" rIns="91440" bIns="45720" rtlCol="0" anchor="ctr"/>
          <a:lstStyle>
            <a:lvl1pPr algn="r">
              <a:defRPr sz="1600" baseline="0">
                <a:solidFill>
                  <a:schemeClr val="tx1">
                    <a:tint val="75000"/>
                  </a:schemeClr>
                </a:solidFill>
                <a:latin typeface="Arial" panose="02080604020202020204" pitchFamily="34" charset="0"/>
                <a:ea typeface="黑体" panose="02010600030101010101" charset="-122"/>
              </a:defRPr>
            </a:lvl1pPr>
          </a:lstStyle>
          <a:p>
            <a:fld id="{B31067DD-7756-4DF3-904A-8F40BA684AA6}" type="slidenum">
              <a:rPr lang="zh-CN" altLang="en-US" smtClean="0"/>
              <a:pPr/>
              <a:t>‹#›</a:t>
            </a:fld>
            <a:endParaRPr lang="zh-CN" altLang="en-US"/>
          </a:p>
        </p:txBody>
      </p:sp>
      <p:sp>
        <p:nvSpPr>
          <p:cNvPr id="3" name="KSO_BC1"/>
          <p:cNvSpPr>
            <a:spLocks noGrp="1"/>
          </p:cNvSpPr>
          <p:nvPr>
            <p:ph type="body" idx="1"/>
          </p:nvPr>
        </p:nvSpPr>
        <p:spPr>
          <a:xfrm>
            <a:off x="558802" y="1276350"/>
            <a:ext cx="11056060" cy="5080002"/>
          </a:xfrm>
          <a:prstGeom prst="rect">
            <a:avLst/>
          </a:prstGeom>
        </p:spPr>
        <p:txBody>
          <a:bodyPr vert="horz" lIns="91440" tIns="45720" rIns="91440" bIns="45720" rtlCol="0">
            <a:normAutofit/>
          </a:bodyPr>
          <a:lstStyle/>
          <a:p>
            <a:pPr lvl="0"/>
            <a:r>
              <a:rPr lang="zh-CN" altLang="en-US" dirty="0" smtClean="0"/>
              <a:t>单击此处编辑母版文本样式</a:t>
            </a:r>
          </a:p>
          <a:p>
            <a:pPr lvl="2"/>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iming>
    <p:tnLst>
      <p:par>
        <p:cTn id="1" dur="indefinite" restart="never" nodeType="tmRoot"/>
      </p:par>
    </p:tnLst>
  </p:timing>
  <p:txStyles>
    <p:titleStyle>
      <a:lvl1pPr algn="l" defTabSz="685800" rtl="0" eaLnBrk="1" latinLnBrk="0" hangingPunct="1">
        <a:lnSpc>
          <a:spcPct val="90000"/>
        </a:lnSpc>
        <a:spcBef>
          <a:spcPct val="0"/>
        </a:spcBef>
        <a:buNone/>
        <a:defRPr sz="3200" b="1" i="0" kern="1200" baseline="0">
          <a:solidFill>
            <a:srgbClr val="775D85"/>
          </a:solidFill>
          <a:effectLst/>
          <a:latin typeface="Arial" panose="02080604020202020204" pitchFamily="34" charset="0"/>
          <a:ea typeface="黑体" panose="02010600030101010101" charset="-122"/>
          <a:cs typeface="+mj-cs"/>
        </a:defRPr>
      </a:lvl1pPr>
    </p:titleStyle>
    <p:bodyStyle>
      <a:lvl1pPr marL="355600" indent="-355600" algn="just" defTabSz="685800" rtl="0" eaLnBrk="1" latinLnBrk="0" hangingPunct="1">
        <a:spcBef>
          <a:spcPts val="300"/>
        </a:spcBef>
        <a:spcAft>
          <a:spcPts val="300"/>
        </a:spcAft>
        <a:buClr>
          <a:schemeClr val="accent1"/>
        </a:buClr>
        <a:buSzPct val="110000"/>
        <a:buFont typeface="Wingdings" panose="05000000000000000000" pitchFamily="2" charset="2"/>
        <a:buChar char=""/>
        <a:defRPr sz="2400" kern="1200" baseline="0">
          <a:solidFill>
            <a:schemeClr val="tx1"/>
          </a:solidFill>
          <a:latin typeface="Arial" panose="02080604020202020204" pitchFamily="34" charset="0"/>
          <a:ea typeface="黑体" panose="02010600030101010101" charset="-122"/>
          <a:cs typeface="+mn-cs"/>
        </a:defRPr>
      </a:lvl1pPr>
      <a:lvl2pPr marL="355600" indent="-355600" algn="just" defTabSz="685800" rtl="0" eaLnBrk="1" latinLnBrk="0" hangingPunct="1">
        <a:lnSpc>
          <a:spcPct val="150000"/>
        </a:lnSpc>
        <a:spcBef>
          <a:spcPts val="600"/>
        </a:spcBef>
        <a:spcAft>
          <a:spcPts val="600"/>
        </a:spcAft>
        <a:buClr>
          <a:schemeClr val="accent2">
            <a:lumMod val="60000"/>
            <a:lumOff val="40000"/>
          </a:schemeClr>
        </a:buClr>
        <a:buFont typeface="幼圆" panose="02010509060101010101" pitchFamily="49" charset="-122"/>
        <a:buChar char=" "/>
        <a:defRPr sz="2000" kern="1200" baseline="0">
          <a:solidFill>
            <a:schemeClr val="tx1"/>
          </a:solidFill>
          <a:latin typeface="Arial" panose="02080604020202020204" pitchFamily="34" charset="0"/>
          <a:ea typeface="黑体" panose="02010600030101010101" charset="-122"/>
          <a:cs typeface="+mn-cs"/>
        </a:defRPr>
      </a:lvl2pPr>
      <a:lvl3pPr marL="857250" indent="-171450" algn="l" defTabSz="685800" rtl="0" eaLnBrk="1" latinLnBrk="0" hangingPunct="1">
        <a:spcBef>
          <a:spcPts val="300"/>
        </a:spcBef>
        <a:spcAft>
          <a:spcPts val="300"/>
        </a:spcAft>
        <a:buFont typeface="Arial" panose="0208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spcBef>
          <a:spcPts val="300"/>
        </a:spcBef>
        <a:spcAft>
          <a:spcPts val="300"/>
        </a:spcAft>
        <a:buFont typeface="Arial" panose="0208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spcBef>
          <a:spcPts val="300"/>
        </a:spcBef>
        <a:spcAft>
          <a:spcPts val="300"/>
        </a:spcAft>
        <a:buFont typeface="Arial" panose="0208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spcBef>
          <a:spcPts val="300"/>
        </a:spcBef>
        <a:spcAft>
          <a:spcPts val="300"/>
        </a:spcAft>
        <a:buFont typeface="Arial" panose="0208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6.png"/><Relationship Id="rId5" Type="http://schemas.openxmlformats.org/officeDocument/2006/relationships/notesSlide" Target="../notesSlides/notesSlide29.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38.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37.png"/><Relationship Id="rId5" Type="http://schemas.openxmlformats.org/officeDocument/2006/relationships/notesSlide" Target="../notesSlides/notesSlide30.xml"/><Relationship Id="rId4"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4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4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4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4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4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3366135" y="2075180"/>
            <a:ext cx="5245100" cy="1647190"/>
          </a:xfrm>
        </p:spPr>
        <p:txBody>
          <a:bodyPr>
            <a:normAutofit/>
          </a:bodyPr>
          <a:lstStyle/>
          <a:p>
            <a:pPr>
              <a:lnSpc>
                <a:spcPct val="150000"/>
              </a:lnSpc>
            </a:pPr>
            <a:r>
              <a:rPr lang="zh-CN" altLang="en-US" sz="6000" dirty="0">
                <a:effectLst>
                  <a:outerShdw blurRad="38100" dist="38100" dir="2700000" algn="tl">
                    <a:srgbClr val="000000">
                      <a:alpha val="43137"/>
                    </a:srgbClr>
                  </a:outerShdw>
                </a:effectLst>
                <a:latin typeface="+mn-ea"/>
                <a:ea typeface="+mn-ea"/>
              </a:rPr>
              <a:t>奢侈品鉴赏</a:t>
            </a:r>
            <a:r>
              <a:rPr lang="zh-CN" altLang="en-US" sz="60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p>
        </p:txBody>
      </p:sp>
      <p:sp>
        <p:nvSpPr>
          <p:cNvPr id="3" name="副标题 2"/>
          <p:cNvSpPr>
            <a:spLocks noGrp="1"/>
          </p:cNvSpPr>
          <p:nvPr>
            <p:ph type="subTitle" idx="1"/>
            <p:custDataLst>
              <p:tags r:id="rId3"/>
            </p:custDataLst>
          </p:nvPr>
        </p:nvSpPr>
        <p:spPr>
          <a:xfrm>
            <a:off x="3424922" y="3451504"/>
            <a:ext cx="5749925" cy="1875505"/>
          </a:xfrm>
        </p:spPr>
        <p:txBody>
          <a:bodyPr>
            <a:normAutofit fontScale="85000" lnSpcReduction="10000"/>
          </a:bodyPr>
          <a:lstStyle/>
          <a:p>
            <a:pPr>
              <a:lnSpc>
                <a:spcPct val="150000"/>
              </a:lnSpc>
            </a:pPr>
            <a:r>
              <a:rPr lang="en-US" altLang="zh-CN" dirty="0">
                <a:latin typeface="+mn-ea"/>
                <a:ea typeface="+mn-ea"/>
              </a:rPr>
              <a:t>                                                            </a:t>
            </a:r>
            <a:r>
              <a:rPr lang="en-US" altLang="zh-CN" dirty="0" smtClean="0">
                <a:latin typeface="+mn-ea"/>
                <a:ea typeface="+mn-ea"/>
              </a:rPr>
              <a:t>  </a:t>
            </a:r>
            <a:r>
              <a:rPr lang="en-US" altLang="zh-CN" sz="3600" b="1" dirty="0" smtClean="0">
                <a:effectLst>
                  <a:outerShdw blurRad="38100" dist="38100" dir="2700000" algn="tl">
                    <a:srgbClr val="000000">
                      <a:alpha val="43137"/>
                    </a:srgbClr>
                  </a:outerShdw>
                </a:effectLst>
                <a:latin typeface="+mn-ea"/>
                <a:ea typeface="+mn-ea"/>
              </a:rPr>
              <a:t> </a:t>
            </a:r>
            <a:r>
              <a:rPr lang="en-US" altLang="zh-CN" sz="4000" b="1" dirty="0" smtClean="0">
                <a:effectLst>
                  <a:outerShdw blurRad="38100" dist="38100" dir="2700000" algn="tl">
                    <a:srgbClr val="000000">
                      <a:alpha val="43137"/>
                    </a:srgbClr>
                  </a:outerShdw>
                </a:effectLst>
                <a:latin typeface="+mn-ea"/>
                <a:ea typeface="+mn-ea"/>
              </a:rPr>
              <a:t>        </a:t>
            </a:r>
          </a:p>
          <a:p>
            <a:pPr>
              <a:lnSpc>
                <a:spcPct val="170000"/>
              </a:lnSpc>
            </a:pPr>
            <a:r>
              <a:rPr lang="en-US" altLang="zh-CN" sz="4000" b="1" dirty="0" smtClean="0">
                <a:effectLst>
                  <a:outerShdw blurRad="38100" dist="38100" dir="2700000" algn="tl">
                    <a:srgbClr val="000000">
                      <a:alpha val="43137"/>
                    </a:srgbClr>
                  </a:outerShdw>
                </a:effectLst>
                <a:latin typeface="+mn-ea"/>
                <a:ea typeface="+mn-ea"/>
              </a:rPr>
              <a:t>               </a:t>
            </a:r>
            <a:r>
              <a:rPr lang="en-US" altLang="zh-CN" sz="4700" b="1" dirty="0" smtClean="0">
                <a:effectLst>
                  <a:outerShdw blurRad="38100" dist="38100" dir="2700000" algn="tl">
                    <a:srgbClr val="000000">
                      <a:alpha val="43137"/>
                    </a:srgbClr>
                  </a:outerShdw>
                </a:effectLst>
                <a:latin typeface="+mn-ea"/>
                <a:ea typeface="+mn-ea"/>
              </a:rPr>
              <a:t>—</a:t>
            </a:r>
            <a:r>
              <a:rPr lang="zh-CN" altLang="en-US" sz="4700" b="1" dirty="0">
                <a:effectLst>
                  <a:outerShdw blurRad="38100" dist="38100" dir="2700000" algn="tl">
                    <a:srgbClr val="000000">
                      <a:alpha val="43137"/>
                    </a:srgbClr>
                  </a:outerShdw>
                </a:effectLst>
                <a:latin typeface="+mn-ea"/>
                <a:ea typeface="+mn-ea"/>
              </a:rPr>
              <a:t>豪宅</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756920" y="524510"/>
            <a:ext cx="4262755" cy="662940"/>
          </a:xfrm>
          <a:prstGeom prst="rect">
            <a:avLst/>
          </a:prstGeom>
        </p:spPr>
        <p:txBody>
          <a:bodyPr vert="horz" lIns="91440" tIns="45720" rIns="91440" bIns="45720" rtlCol="0" anchor="b">
            <a:normAutofit/>
          </a:bodyPr>
          <a:lstStyle>
            <a:lvl1pPr defTabSz="685800">
              <a:lnSpc>
                <a:spcPct val="90000"/>
              </a:lnSpc>
              <a:spcBef>
                <a:spcPct val="0"/>
              </a:spcBef>
              <a:buNone/>
              <a:defRPr sz="4000" b="1" i="0" baseline="0">
                <a:solidFill>
                  <a:srgbClr val="775D85"/>
                </a:solidFill>
                <a:effectLst/>
                <a:latin typeface="+mj-lt"/>
                <a:ea typeface="+mj-ea"/>
                <a:cs typeface="+mj-cs"/>
              </a:defRPr>
            </a:lvl1pPr>
          </a:lstStyle>
          <a:p>
            <a:r>
              <a:rPr lang="zh-CN" altLang="en-US" sz="3600" dirty="0">
                <a:latin typeface="+mn-ea"/>
                <a:ea typeface="+mn-ea"/>
              </a:rPr>
              <a:t>豪宅的概念∣定义</a:t>
            </a:r>
          </a:p>
        </p:txBody>
      </p:sp>
      <p:sp>
        <p:nvSpPr>
          <p:cNvPr id="2" name="文本框 1"/>
          <p:cNvSpPr txBox="1"/>
          <p:nvPr/>
        </p:nvSpPr>
        <p:spPr>
          <a:xfrm>
            <a:off x="756920" y="2011680"/>
            <a:ext cx="7458710" cy="2834640"/>
          </a:xfrm>
          <a:prstGeom prst="rect">
            <a:avLst/>
          </a:prstGeom>
          <a:noFill/>
        </p:spPr>
        <p:txBody>
          <a:bodyPr wrap="square" rtlCol="0">
            <a:spAutoFit/>
          </a:bodyPr>
          <a:lstStyle/>
          <a:p>
            <a:pPr>
              <a:lnSpc>
                <a:spcPct val="150000"/>
              </a:lnSpc>
            </a:pPr>
            <a:r>
              <a:rPr lang="zh-CN" altLang="en-US" sz="3000" dirty="0" smtClean="0">
                <a:solidFill>
                  <a:srgbClr val="FF0000"/>
                </a:solidFill>
                <a:latin typeface="华文行楷" panose="02010800040101010101" charset="-122"/>
                <a:ea typeface="华文行楷" panose="02010800040101010101" charset="-122"/>
              </a:rPr>
              <a:t>豪宅是一个相对的概念；</a:t>
            </a:r>
          </a:p>
          <a:p>
            <a:pPr>
              <a:lnSpc>
                <a:spcPct val="150000"/>
              </a:lnSpc>
            </a:pPr>
            <a:r>
              <a:rPr lang="zh-CN" altLang="en-US" sz="3000" dirty="0" smtClean="0">
                <a:solidFill>
                  <a:srgbClr val="000000"/>
                </a:solidFill>
                <a:latin typeface="华文行楷" panose="02010800040101010101" charset="-122"/>
                <a:ea typeface="华文行楷" panose="02010800040101010101" charset="-122"/>
              </a:rPr>
              <a:t>不同的国家对豪宅理解不一样；</a:t>
            </a:r>
          </a:p>
          <a:p>
            <a:pPr>
              <a:lnSpc>
                <a:spcPct val="150000"/>
              </a:lnSpc>
            </a:pPr>
            <a:r>
              <a:rPr lang="zh-CN" altLang="en-US" sz="3000" dirty="0" smtClean="0">
                <a:solidFill>
                  <a:srgbClr val="000000"/>
                </a:solidFill>
                <a:latin typeface="华文行楷" panose="02010800040101010101" charset="-122"/>
                <a:ea typeface="华文行楷" panose="02010800040101010101" charset="-122"/>
              </a:rPr>
              <a:t>同一国家不同城市对豪宅的理解不一样；</a:t>
            </a:r>
          </a:p>
          <a:p>
            <a:pPr>
              <a:lnSpc>
                <a:spcPct val="150000"/>
              </a:lnSpc>
            </a:pPr>
            <a:r>
              <a:rPr lang="zh-CN" altLang="en-US" sz="3000" dirty="0" smtClean="0">
                <a:solidFill>
                  <a:srgbClr val="000000"/>
                </a:solidFill>
                <a:latin typeface="华文行楷" panose="02010800040101010101" charset="-122"/>
                <a:ea typeface="华文行楷" panose="02010800040101010101" charset="-122"/>
              </a:rPr>
              <a:t>同一城市不同发展阶段对豪宅的理解不一样；</a:t>
            </a:r>
            <a:endParaRPr lang="en-US" altLang="zh-CN" sz="3000" dirty="0" smtClean="0">
              <a:solidFill>
                <a:srgbClr val="000000"/>
              </a:solidFill>
              <a:latin typeface="华文行楷" panose="02010800040101010101" charset="-122"/>
              <a:ea typeface="华文行楷" panose="02010800040101010101" charset="-122"/>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756920" y="524510"/>
            <a:ext cx="4262755" cy="662940"/>
          </a:xfrm>
          <a:prstGeom prst="rect">
            <a:avLst/>
          </a:prstGeom>
        </p:spPr>
        <p:txBody>
          <a:bodyPr vert="horz" lIns="91440" tIns="45720" rIns="91440" bIns="45720" rtlCol="0" anchor="b">
            <a:normAutofit/>
          </a:bodyPr>
          <a:lstStyle>
            <a:lvl1pPr defTabSz="685800">
              <a:lnSpc>
                <a:spcPct val="90000"/>
              </a:lnSpc>
              <a:spcBef>
                <a:spcPct val="0"/>
              </a:spcBef>
              <a:buNone/>
              <a:defRPr sz="4000" b="1" i="0" baseline="0">
                <a:solidFill>
                  <a:srgbClr val="775D85"/>
                </a:solidFill>
                <a:effectLst/>
                <a:latin typeface="+mj-lt"/>
                <a:ea typeface="+mj-ea"/>
                <a:cs typeface="+mj-cs"/>
              </a:defRPr>
            </a:lvl1pPr>
          </a:lstStyle>
          <a:p>
            <a:r>
              <a:rPr lang="zh-CN" altLang="en-US" sz="3600" dirty="0">
                <a:latin typeface="+mn-ea"/>
                <a:ea typeface="+mn-ea"/>
              </a:rPr>
              <a:t>豪宅的概念∣定义</a:t>
            </a:r>
          </a:p>
        </p:txBody>
      </p:sp>
      <p:sp>
        <p:nvSpPr>
          <p:cNvPr id="2" name="文本框 1"/>
          <p:cNvSpPr txBox="1"/>
          <p:nvPr/>
        </p:nvSpPr>
        <p:spPr>
          <a:xfrm>
            <a:off x="833755" y="1187450"/>
            <a:ext cx="10607675" cy="1188720"/>
          </a:xfrm>
          <a:prstGeom prst="rect">
            <a:avLst/>
          </a:prstGeom>
          <a:noFill/>
        </p:spPr>
        <p:txBody>
          <a:bodyPr wrap="square" rtlCol="0">
            <a:spAutoFit/>
          </a:bodyPr>
          <a:lstStyle/>
          <a:p>
            <a:pPr>
              <a:lnSpc>
                <a:spcPct val="150000"/>
              </a:lnSpc>
            </a:pPr>
            <a:r>
              <a:rPr lang="zh-CN" altLang="en-US" sz="2400" dirty="0" smtClean="0">
                <a:latin typeface="华文新魏" panose="02010800040101010101" charset="-122"/>
                <a:ea typeface="华文新魏" panose="02010800040101010101" charset="-122"/>
              </a:rPr>
              <a:t>豪宅是指在特定的地段，以度身定制的方式打造，具有鲜明建筑特色的历史人文价值的，专门供给给社会上具有相当的财产、地位和权利的人居住的住宅。</a:t>
            </a:r>
          </a:p>
        </p:txBody>
      </p:sp>
      <p:pic>
        <p:nvPicPr>
          <p:cNvPr id="3" name="图片 2" descr="豪宅2"/>
          <p:cNvPicPr>
            <a:picLocks noChangeAspect="1"/>
          </p:cNvPicPr>
          <p:nvPr/>
        </p:nvPicPr>
        <p:blipFill>
          <a:blip r:embed="rId5" cstate="print"/>
          <a:stretch>
            <a:fillRect/>
          </a:stretch>
        </p:blipFill>
        <p:spPr>
          <a:xfrm>
            <a:off x="2626995" y="2256155"/>
            <a:ext cx="6522720" cy="3150235"/>
          </a:xfrm>
          <a:prstGeom prst="rect">
            <a:avLst/>
          </a:prstGeom>
        </p:spPr>
      </p:pic>
      <p:sp>
        <p:nvSpPr>
          <p:cNvPr id="5" name="文本框 4"/>
          <p:cNvSpPr txBox="1"/>
          <p:nvPr/>
        </p:nvSpPr>
        <p:spPr>
          <a:xfrm>
            <a:off x="833755" y="5095240"/>
            <a:ext cx="10608310" cy="1516380"/>
          </a:xfrm>
          <a:prstGeom prst="rect">
            <a:avLst/>
          </a:prstGeom>
          <a:noFill/>
        </p:spPr>
        <p:txBody>
          <a:bodyPr wrap="square" rtlCol="0">
            <a:spAutoFit/>
          </a:bodyPr>
          <a:lstStyle/>
          <a:p>
            <a:pPr>
              <a:lnSpc>
                <a:spcPct val="130000"/>
              </a:lnSpc>
            </a:pPr>
            <a:r>
              <a:rPr lang="zh-CN" altLang="en-US" sz="2400" dirty="0" smtClean="0">
                <a:solidFill>
                  <a:srgbClr val="FF0000"/>
                </a:solidFill>
                <a:latin typeface="华文新魏" panose="02010800040101010101" charset="-122"/>
                <a:ea typeface="华文新魏" panose="02010800040101010101" charset="-122"/>
              </a:rPr>
              <a:t>豪宅就是：</a:t>
            </a:r>
          </a:p>
          <a:p>
            <a:pPr>
              <a:lnSpc>
                <a:spcPct val="130000"/>
              </a:lnSpc>
            </a:pPr>
            <a:r>
              <a:rPr lang="zh-CN" altLang="en-US" sz="2400" dirty="0" smtClean="0">
                <a:solidFill>
                  <a:srgbClr val="FF0000"/>
                </a:solidFill>
                <a:latin typeface="华文新魏" panose="02010800040101010101" charset="-122"/>
                <a:ea typeface="华文新魏" panose="02010800040101010101" charset="-122"/>
              </a:rPr>
              <a:t>（绝佳的地段</a:t>
            </a:r>
            <a:r>
              <a:rPr lang="en-US" altLang="zh-CN" sz="2400" dirty="0" smtClean="0">
                <a:solidFill>
                  <a:srgbClr val="FF0000"/>
                </a:solidFill>
                <a:latin typeface="华文新魏" panose="02010800040101010101" charset="-122"/>
                <a:ea typeface="华文新魏" panose="02010800040101010101" charset="-122"/>
              </a:rPr>
              <a:t>+</a:t>
            </a:r>
            <a:r>
              <a:rPr lang="zh-CN" altLang="en-US" sz="2400" dirty="0" smtClean="0">
                <a:solidFill>
                  <a:srgbClr val="FF0000"/>
                </a:solidFill>
                <a:latin typeface="华文新魏" panose="02010800040101010101" charset="-122"/>
                <a:ea typeface="华文新魏" panose="02010800040101010101" charset="-122"/>
              </a:rPr>
              <a:t>上好的环境</a:t>
            </a:r>
            <a:r>
              <a:rPr lang="en-US" altLang="zh-CN" sz="2400" dirty="0" smtClean="0">
                <a:solidFill>
                  <a:srgbClr val="FF0000"/>
                </a:solidFill>
                <a:latin typeface="华文新魏" panose="02010800040101010101" charset="-122"/>
                <a:ea typeface="华文新魏" panose="02010800040101010101" charset="-122"/>
              </a:rPr>
              <a:t>+</a:t>
            </a:r>
            <a:r>
              <a:rPr lang="zh-CN" altLang="en-US" sz="2400" dirty="0" smtClean="0">
                <a:solidFill>
                  <a:srgbClr val="FF0000"/>
                </a:solidFill>
                <a:latin typeface="华文新魏" panose="02010800040101010101" charset="-122"/>
                <a:ea typeface="华文新魏" panose="02010800040101010101" charset="-122"/>
              </a:rPr>
              <a:t>一流的建筑工法</a:t>
            </a:r>
            <a:r>
              <a:rPr lang="en-US" altLang="zh-CN" sz="2400" dirty="0" smtClean="0">
                <a:solidFill>
                  <a:srgbClr val="FF0000"/>
                </a:solidFill>
                <a:latin typeface="华文新魏" panose="02010800040101010101" charset="-122"/>
                <a:ea typeface="华文新魏" panose="02010800040101010101" charset="-122"/>
              </a:rPr>
              <a:t>+</a:t>
            </a:r>
            <a:r>
              <a:rPr lang="zh-CN" altLang="en-US" sz="2400" dirty="0" smtClean="0">
                <a:solidFill>
                  <a:srgbClr val="FF0000"/>
                </a:solidFill>
                <a:latin typeface="华文新魏" panose="02010800040101010101" charset="-122"/>
                <a:ea typeface="华文新魏" panose="02010800040101010101" charset="-122"/>
              </a:rPr>
              <a:t>植入人文）</a:t>
            </a:r>
            <a:r>
              <a:rPr lang="en-US" altLang="zh-CN" sz="2000" b="1" dirty="0" smtClean="0">
                <a:solidFill>
                  <a:srgbClr val="FF0000"/>
                </a:solidFill>
                <a:latin typeface="Dotum" panose="020B0600000101010101" charset="-127"/>
                <a:ea typeface="Dotum" panose="020B0600000101010101" charset="-127"/>
              </a:rPr>
              <a:t>X</a:t>
            </a:r>
            <a:r>
              <a:rPr lang="zh-CN" altLang="en-US" sz="2400" dirty="0" smtClean="0">
                <a:solidFill>
                  <a:srgbClr val="FF0000"/>
                </a:solidFill>
                <a:latin typeface="华文新魏" panose="02010800040101010101" charset="-122"/>
                <a:ea typeface="华文新魏" panose="02010800040101010101" charset="-122"/>
              </a:rPr>
              <a:t>物业管理</a:t>
            </a:r>
            <a:r>
              <a:rPr lang="en-US" altLang="zh-CN" sz="2400" dirty="0" smtClean="0">
                <a:solidFill>
                  <a:srgbClr val="FF0000"/>
                </a:solidFill>
                <a:latin typeface="华文新魏" panose="02010800040101010101" charset="-122"/>
                <a:ea typeface="华文新魏" panose="02010800040101010101" charset="-122"/>
              </a:rPr>
              <a:t>=</a:t>
            </a:r>
            <a:r>
              <a:rPr lang="zh-CN" altLang="en-US" sz="2400" dirty="0" smtClean="0">
                <a:solidFill>
                  <a:srgbClr val="FF0000"/>
                </a:solidFill>
                <a:latin typeface="华文新魏" panose="02010800040101010101" charset="-122"/>
                <a:ea typeface="华文新魏" panose="02010800040101010101" charset="-122"/>
              </a:rPr>
              <a:t>仅供少数人拥有、价格离谱、大尺度、功能齐全、安防严密的住宅</a:t>
            </a: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560070" y="76200"/>
            <a:ext cx="4798695" cy="1035050"/>
          </a:xfrm>
          <a:prstGeom prst="rect">
            <a:avLst/>
          </a:prstGeom>
        </p:spPr>
        <p:txBody>
          <a:bodyPr vert="horz" lIns="91440" tIns="45720" rIns="91440" bIns="45720" rtlCol="0" anchor="b">
            <a:normAutofit/>
          </a:bodyPr>
          <a:lstStyle>
            <a:lvl1pPr defTabSz="685800">
              <a:lnSpc>
                <a:spcPct val="90000"/>
              </a:lnSpc>
              <a:spcBef>
                <a:spcPct val="0"/>
              </a:spcBef>
              <a:buNone/>
              <a:defRPr sz="4000" b="1" i="0" baseline="0">
                <a:solidFill>
                  <a:srgbClr val="775D85"/>
                </a:solidFill>
                <a:effectLst/>
                <a:latin typeface="+mj-lt"/>
                <a:ea typeface="+mj-ea"/>
                <a:cs typeface="+mj-cs"/>
              </a:defRPr>
            </a:lvl1pPr>
          </a:lstStyle>
          <a:p>
            <a:r>
              <a:rPr lang="zh-CN" altLang="en-US" sz="3400" dirty="0">
                <a:effectLst/>
                <a:latin typeface="+mn-ea"/>
                <a:ea typeface="+mn-ea"/>
              </a:rPr>
              <a:t>豪宅的概念∣界定标准</a:t>
            </a:r>
          </a:p>
        </p:txBody>
      </p:sp>
      <p:pic>
        <p:nvPicPr>
          <p:cNvPr id="3" name="图片 2" descr="C:\Documents and Settings\Administrator\桌面\豪宅\6.png6"/>
          <p:cNvPicPr>
            <a:picLocks noChangeAspect="1"/>
          </p:cNvPicPr>
          <p:nvPr/>
        </p:nvPicPr>
        <p:blipFill>
          <a:blip r:embed="rId5" cstate="print"/>
          <a:srcRect/>
          <a:stretch>
            <a:fillRect/>
          </a:stretch>
        </p:blipFill>
        <p:spPr>
          <a:xfrm>
            <a:off x="560070" y="1111250"/>
            <a:ext cx="10885170" cy="5697220"/>
          </a:xfrm>
          <a:prstGeom prst="rect">
            <a:avLst/>
          </a:prstGeom>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安提拉1"/>
          <p:cNvPicPr>
            <a:picLocks noChangeAspect="1"/>
          </p:cNvPicPr>
          <p:nvPr/>
        </p:nvPicPr>
        <p:blipFill>
          <a:blip r:embed="rId5" cstate="print"/>
          <a:stretch>
            <a:fillRect/>
          </a:stretch>
        </p:blipFill>
        <p:spPr>
          <a:xfrm>
            <a:off x="7910195" y="1749425"/>
            <a:ext cx="2832100" cy="3521710"/>
          </a:xfrm>
          <a:prstGeom prst="rect">
            <a:avLst/>
          </a:prstGeom>
        </p:spPr>
      </p:pic>
      <p:pic>
        <p:nvPicPr>
          <p:cNvPr id="3" name="图片 2" descr="C:\Documents and Settings\Administrator\桌面\豪宅\阿凯迪亚.png阿凯迪亚"/>
          <p:cNvPicPr>
            <a:picLocks noChangeAspect="1"/>
          </p:cNvPicPr>
          <p:nvPr/>
        </p:nvPicPr>
        <p:blipFill>
          <a:blip r:embed="rId6" cstate="print"/>
          <a:srcRect/>
          <a:stretch>
            <a:fillRect/>
          </a:stretch>
        </p:blipFill>
        <p:spPr>
          <a:xfrm>
            <a:off x="756920" y="1749425"/>
            <a:ext cx="5021580" cy="3630930"/>
          </a:xfrm>
          <a:prstGeom prst="rect">
            <a:avLst/>
          </a:prstGeom>
        </p:spPr>
      </p:pic>
      <p:sp>
        <p:nvSpPr>
          <p:cNvPr id="4" name="文本框 3"/>
          <p:cNvSpPr txBox="1"/>
          <p:nvPr>
            <p:custDataLst>
              <p:tags r:id="rId2"/>
            </p:custDataLst>
          </p:nvPr>
        </p:nvSpPr>
        <p:spPr>
          <a:xfrm>
            <a:off x="756920" y="262255"/>
            <a:ext cx="2863850" cy="662940"/>
          </a:xfrm>
          <a:prstGeom prst="rect">
            <a:avLst/>
          </a:prstGeom>
        </p:spPr>
        <p:txBody>
          <a:bodyPr vert="horz" lIns="91440" tIns="45720" rIns="91440" bIns="45720" rtlCol="0" anchor="b">
            <a:normAutofit/>
          </a:bodyPr>
          <a:lstStyle>
            <a:lvl1pPr defTabSz="685800">
              <a:lnSpc>
                <a:spcPct val="90000"/>
              </a:lnSpc>
              <a:spcBef>
                <a:spcPct val="0"/>
              </a:spcBef>
              <a:buNone/>
              <a:defRPr sz="4000" b="1" i="0" baseline="0">
                <a:solidFill>
                  <a:srgbClr val="775D85"/>
                </a:solidFill>
                <a:effectLst/>
                <a:latin typeface="+mj-lt"/>
                <a:ea typeface="+mj-ea"/>
                <a:cs typeface="+mj-cs"/>
              </a:defRPr>
            </a:lvl1pPr>
          </a:lstStyle>
          <a:p>
            <a:r>
              <a:rPr lang="zh-CN" altLang="en-US" sz="3600" dirty="0">
                <a:latin typeface="+mn-ea"/>
                <a:ea typeface="+mn-ea"/>
              </a:rPr>
              <a:t>豪宅的分类</a:t>
            </a:r>
            <a:endParaRPr lang="en-US" altLang="zh-CN" sz="3600" dirty="0">
              <a:latin typeface="+mn-ea"/>
              <a:ea typeface="+mn-ea"/>
            </a:endParaRPr>
          </a:p>
        </p:txBody>
      </p:sp>
      <p:sp>
        <p:nvSpPr>
          <p:cNvPr id="2" name="文本框 1"/>
          <p:cNvSpPr txBox="1"/>
          <p:nvPr/>
        </p:nvSpPr>
        <p:spPr>
          <a:xfrm>
            <a:off x="756920" y="826770"/>
            <a:ext cx="10607675" cy="1051560"/>
          </a:xfrm>
          <a:prstGeom prst="rect">
            <a:avLst/>
          </a:prstGeom>
          <a:noFill/>
        </p:spPr>
        <p:txBody>
          <a:bodyPr wrap="square" rtlCol="0">
            <a:spAutoFit/>
          </a:bodyPr>
          <a:lstStyle/>
          <a:p>
            <a:pPr>
              <a:lnSpc>
                <a:spcPct val="150000"/>
              </a:lnSpc>
            </a:pPr>
            <a:r>
              <a:rPr lang="en-US" altLang="zh-CN" sz="2200" b="1" dirty="0" smtClean="0">
                <a:solidFill>
                  <a:schemeClr val="tx2">
                    <a:lumMod val="50000"/>
                  </a:schemeClr>
                </a:solidFill>
                <a:latin typeface="宋体" panose="02010600030101010101" pitchFamily="2" charset="-122"/>
                <a:ea typeface="宋体" panose="02010600030101010101" pitchFamily="2" charset="-122"/>
              </a:rPr>
              <a:t>  </a:t>
            </a:r>
            <a:r>
              <a:rPr lang="en-US" altLang="zh-CN" sz="2200" b="1" dirty="0" smtClean="0">
                <a:solidFill>
                  <a:schemeClr val="tx2"/>
                </a:solidFill>
                <a:latin typeface="宋体" panose="02010600030101010101" pitchFamily="2" charset="-122"/>
                <a:ea typeface="宋体" panose="02010600030101010101" pitchFamily="2" charset="-122"/>
              </a:rPr>
              <a:t>  </a:t>
            </a:r>
            <a:r>
              <a:rPr lang="zh-CN" altLang="en-US" sz="2000" b="1" dirty="0" smtClean="0">
                <a:solidFill>
                  <a:schemeClr val="tx2"/>
                </a:solidFill>
                <a:effectLst>
                  <a:outerShdw blurRad="38100" dist="19050" dir="2700000" algn="tl" rotWithShape="0">
                    <a:schemeClr val="dk1">
                      <a:alpha val="40000"/>
                      <a:lumMod val="50000"/>
                    </a:schemeClr>
                  </a:outerShdw>
                </a:effectLst>
                <a:latin typeface="宋体" panose="02010600030101010101" pitchFamily="2" charset="-122"/>
                <a:ea typeface="宋体" panose="02010600030101010101" pitchFamily="2" charset="-122"/>
              </a:rPr>
              <a:t>住宅从大的类型来分，有独立住宅（即通常所说的别墅类住宅）和集合式住宅（即公寓类住宅）。</a:t>
            </a:r>
          </a:p>
        </p:txBody>
      </p:sp>
      <p:sp>
        <p:nvSpPr>
          <p:cNvPr id="5" name="文本框 4"/>
          <p:cNvSpPr txBox="1"/>
          <p:nvPr/>
        </p:nvSpPr>
        <p:spPr>
          <a:xfrm>
            <a:off x="615315" y="5271135"/>
            <a:ext cx="10608310" cy="1554480"/>
          </a:xfrm>
          <a:prstGeom prst="rect">
            <a:avLst/>
          </a:prstGeom>
          <a:noFill/>
        </p:spPr>
        <p:txBody>
          <a:bodyPr wrap="square" rtlCol="0">
            <a:spAutoFit/>
          </a:bodyPr>
          <a:lstStyle/>
          <a:p>
            <a:pPr>
              <a:lnSpc>
                <a:spcPct val="150000"/>
              </a:lnSpc>
            </a:pPr>
            <a:r>
              <a:rPr lang="en-US" altLang="zh-CN" sz="2400" dirty="0" smtClean="0">
                <a:solidFill>
                  <a:srgbClr val="FF0000"/>
                </a:solidFill>
                <a:latin typeface="华文新魏" panose="02010800040101010101" charset="-122"/>
                <a:ea typeface="华文新魏" panose="02010800040101010101" charset="-122"/>
              </a:rPr>
              <a:t>      </a:t>
            </a:r>
            <a:r>
              <a:rPr lang="en-US" altLang="zh-CN" sz="2000" b="1" dirty="0" smtClean="0">
                <a:solidFill>
                  <a:srgbClr val="FF0000"/>
                </a:solidFill>
                <a:latin typeface="宋体" panose="02010600030101010101" pitchFamily="2" charset="-122"/>
                <a:ea typeface="宋体" panose="02010600030101010101" pitchFamily="2" charset="-122"/>
              </a:rPr>
              <a:t> </a:t>
            </a:r>
            <a:r>
              <a:rPr lang="zh-CN" altLang="en-US" sz="2000" b="1" dirty="0" smtClean="0">
                <a:solidFill>
                  <a:schemeClr val="tx2"/>
                </a:solidFill>
                <a:latin typeface="宋体" panose="02010600030101010101" pitchFamily="2" charset="-122"/>
                <a:ea typeface="宋体" panose="02010600030101010101" pitchFamily="2" charset="-122"/>
              </a:rPr>
              <a:t>由于要评判别墅类住宅的豪华程度，应该考虑其室外环境，比如自然山水、每户占地面积等方面的资源占有情况。而对公寓型豪宅主要看其每户的室内建筑面积及装修标准。对一线城市及二线发达城市来说，一般公寓类豪宅的装修要达到</a:t>
            </a:r>
            <a:r>
              <a:rPr lang="en-US" altLang="zh-CN" sz="2000" b="1" dirty="0" smtClean="0">
                <a:solidFill>
                  <a:schemeClr val="tx2"/>
                </a:solidFill>
                <a:latin typeface="宋体" panose="02010600030101010101" pitchFamily="2" charset="-122"/>
                <a:ea typeface="宋体" panose="02010600030101010101" pitchFamily="2" charset="-122"/>
              </a:rPr>
              <a:t>8000</a:t>
            </a:r>
            <a:r>
              <a:rPr lang="zh-CN" altLang="en-US" sz="2000" b="1" dirty="0" smtClean="0">
                <a:solidFill>
                  <a:schemeClr val="tx2"/>
                </a:solidFill>
                <a:latin typeface="宋体" panose="02010600030101010101" pitchFamily="2" charset="-122"/>
                <a:ea typeface="宋体" panose="02010600030101010101" pitchFamily="2" charset="-122"/>
              </a:rPr>
              <a:t>元</a:t>
            </a:r>
            <a:r>
              <a:rPr lang="en-US" altLang="zh-CN" sz="2000" b="1" dirty="0" smtClean="0">
                <a:solidFill>
                  <a:schemeClr val="tx2"/>
                </a:solidFill>
                <a:latin typeface="宋体" panose="02010600030101010101" pitchFamily="2" charset="-122"/>
                <a:ea typeface="宋体" panose="02010600030101010101" pitchFamily="2" charset="-122"/>
              </a:rPr>
              <a:t>/m</a:t>
            </a:r>
            <a:r>
              <a:rPr lang="en-US" altLang="zh-CN" sz="2000" b="1" dirty="0" smtClean="0">
                <a:solidFill>
                  <a:schemeClr val="tx2"/>
                </a:solidFill>
                <a:latin typeface="宋体" panose="02010600030101010101" pitchFamily="2" charset="-122"/>
                <a:ea typeface="宋体" panose="02010600030101010101" pitchFamily="2" charset="-122"/>
                <a:cs typeface="微软雅黑" panose="020B0503020204020204" charset="-122"/>
              </a:rPr>
              <a:t>²</a:t>
            </a:r>
            <a:r>
              <a:rPr lang="zh-CN" altLang="en-US" sz="2000" b="1" dirty="0" smtClean="0">
                <a:solidFill>
                  <a:schemeClr val="tx2"/>
                </a:solidFill>
                <a:latin typeface="宋体" panose="02010600030101010101" pitchFamily="2" charset="-122"/>
                <a:ea typeface="宋体" panose="02010600030101010101" pitchFamily="2" charset="-122"/>
                <a:cs typeface="微软雅黑" panose="020B0503020204020204" charset="-122"/>
              </a:rPr>
              <a:t>（硬装）财算是豪宅。</a:t>
            </a: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756920" y="349885"/>
            <a:ext cx="4262755" cy="662940"/>
          </a:xfrm>
          <a:prstGeom prst="rect">
            <a:avLst/>
          </a:prstGeom>
        </p:spPr>
        <p:txBody>
          <a:bodyPr vert="horz" lIns="91440" tIns="45720" rIns="91440" bIns="45720" rtlCol="0" anchor="b">
            <a:normAutofit/>
          </a:bodyPr>
          <a:lstStyle>
            <a:lvl1pPr defTabSz="685800">
              <a:lnSpc>
                <a:spcPct val="90000"/>
              </a:lnSpc>
              <a:spcBef>
                <a:spcPct val="0"/>
              </a:spcBef>
              <a:buNone/>
              <a:defRPr sz="4000" b="1" i="0" baseline="0">
                <a:solidFill>
                  <a:srgbClr val="775D85"/>
                </a:solidFill>
                <a:effectLst/>
                <a:latin typeface="+mj-lt"/>
                <a:ea typeface="+mj-ea"/>
                <a:cs typeface="+mj-cs"/>
              </a:defRPr>
            </a:lvl1pPr>
          </a:lstStyle>
          <a:p>
            <a:r>
              <a:rPr lang="zh-CN" altLang="en-US" sz="3600" dirty="0">
                <a:latin typeface="+mn-ea"/>
                <a:ea typeface="+mn-ea"/>
              </a:rPr>
              <a:t>豪宅的五大特征</a:t>
            </a:r>
          </a:p>
        </p:txBody>
      </p:sp>
      <p:sp>
        <p:nvSpPr>
          <p:cNvPr id="2" name="文本框 1"/>
          <p:cNvSpPr txBox="1"/>
          <p:nvPr/>
        </p:nvSpPr>
        <p:spPr>
          <a:xfrm>
            <a:off x="756920" y="1187450"/>
            <a:ext cx="10563860" cy="5303520"/>
          </a:xfrm>
          <a:prstGeom prst="rect">
            <a:avLst/>
          </a:prstGeom>
          <a:noFill/>
        </p:spPr>
        <p:txBody>
          <a:bodyPr wrap="square" rtlCol="0">
            <a:spAutoFit/>
          </a:bodyPr>
          <a:lstStyle/>
          <a:p>
            <a:pPr>
              <a:lnSpc>
                <a:spcPct val="150000"/>
              </a:lnSpc>
            </a:pPr>
            <a:r>
              <a:rPr lang="zh-CN" altLang="en-US" sz="3000" b="1" dirty="0" smtClean="0">
                <a:solidFill>
                  <a:schemeClr val="tx2"/>
                </a:solidFill>
                <a:latin typeface="楷体_GB2312" panose="02010609030101010101" charset="-122"/>
                <a:ea typeface="楷体_GB2312" panose="02010609030101010101" charset="-122"/>
              </a:rPr>
              <a:t>豪宅具有</a:t>
            </a:r>
            <a:r>
              <a:rPr lang="zh-CN" altLang="en-US" sz="3000" b="1" dirty="0" smtClean="0">
                <a:solidFill>
                  <a:srgbClr val="FF0000"/>
                </a:solidFill>
                <a:latin typeface="楷体_GB2312" panose="02010609030101010101" charset="-122"/>
                <a:ea typeface="楷体_GB2312" panose="02010609030101010101" charset="-122"/>
              </a:rPr>
              <a:t>五大特征：</a:t>
            </a:r>
            <a:endParaRPr lang="zh-CN" altLang="en-US" sz="800" b="1" dirty="0" smtClean="0">
              <a:solidFill>
                <a:srgbClr val="FF0000"/>
              </a:solidFill>
              <a:latin typeface="楷体_GB2312" panose="02010609030101010101" charset="-122"/>
              <a:ea typeface="楷体_GB2312" panose="02010609030101010101" charset="-122"/>
            </a:endParaRPr>
          </a:p>
          <a:p>
            <a:pPr>
              <a:lnSpc>
                <a:spcPct val="150000"/>
              </a:lnSpc>
            </a:pPr>
            <a:endParaRPr lang="zh-CN" altLang="en-US" sz="800" b="1" dirty="0" smtClean="0">
              <a:solidFill>
                <a:srgbClr val="FF0000"/>
              </a:solidFill>
              <a:latin typeface="楷体_GB2312" panose="02010609030101010101" charset="-122"/>
              <a:ea typeface="楷体_GB2312" panose="02010609030101010101" charset="-122"/>
            </a:endParaRPr>
          </a:p>
          <a:p>
            <a:pPr>
              <a:lnSpc>
                <a:spcPct val="150000"/>
              </a:lnSpc>
            </a:pPr>
            <a:r>
              <a:rPr lang="zh-CN" altLang="en-US" sz="2600" b="1" dirty="0" smtClean="0">
                <a:latin typeface="楷体_GB2312" panose="02010609030101010101" charset="-122"/>
                <a:ea typeface="楷体_GB2312" panose="02010609030101010101" charset="-122"/>
              </a:rPr>
              <a:t>一、区位优越不可替代；</a:t>
            </a:r>
          </a:p>
          <a:p>
            <a:pPr>
              <a:lnSpc>
                <a:spcPct val="150000"/>
              </a:lnSpc>
            </a:pPr>
            <a:r>
              <a:rPr lang="zh-CN" altLang="en-US" sz="2600" b="1" dirty="0" smtClean="0">
                <a:latin typeface="楷体_GB2312" panose="02010609030101010101" charset="-122"/>
                <a:ea typeface="楷体_GB2312" panose="02010609030101010101" charset="-122"/>
              </a:rPr>
              <a:t>二、环境优雅，或者具有不可再生、得天独厚的自然资源，或者具有历史形成的人文资源；</a:t>
            </a:r>
          </a:p>
          <a:p>
            <a:pPr>
              <a:lnSpc>
                <a:spcPct val="150000"/>
              </a:lnSpc>
            </a:pPr>
            <a:r>
              <a:rPr lang="zh-CN" altLang="en-US" sz="2600" b="1" dirty="0" smtClean="0">
                <a:latin typeface="楷体_GB2312" panose="02010609030101010101" charset="-122"/>
                <a:ea typeface="楷体_GB2312" panose="02010609030101010101" charset="-122"/>
              </a:rPr>
              <a:t>三、建筑精美不可复制；</a:t>
            </a:r>
          </a:p>
          <a:p>
            <a:pPr>
              <a:lnSpc>
                <a:spcPct val="150000"/>
              </a:lnSpc>
            </a:pPr>
            <a:r>
              <a:rPr lang="zh-CN" altLang="en-US" sz="2600" b="1" dirty="0" smtClean="0">
                <a:latin typeface="楷体_GB2312" panose="02010609030101010101" charset="-122"/>
                <a:ea typeface="楷体_GB2312" panose="02010609030101010101" charset="-122"/>
              </a:rPr>
              <a:t>四、风格各异难以仿造；</a:t>
            </a:r>
          </a:p>
          <a:p>
            <a:pPr>
              <a:lnSpc>
                <a:spcPct val="150000"/>
              </a:lnSpc>
            </a:pPr>
            <a:r>
              <a:rPr lang="zh-CN" altLang="en-US" sz="2600" b="1" dirty="0" smtClean="0">
                <a:latin typeface="楷体_GB2312" panose="02010609030101010101" charset="-122"/>
                <a:ea typeface="楷体_GB2312" panose="02010609030101010101" charset="-122"/>
              </a:rPr>
              <a:t>五、人文价值无可再生；</a:t>
            </a:r>
            <a:endParaRPr lang="zh-CN" altLang="en-US" sz="800" b="1" dirty="0" smtClean="0">
              <a:latin typeface="楷体_GB2312" panose="02010609030101010101" charset="-122"/>
              <a:ea typeface="楷体_GB2312" panose="02010609030101010101" charset="-122"/>
            </a:endParaRPr>
          </a:p>
          <a:p>
            <a:pPr>
              <a:lnSpc>
                <a:spcPct val="150000"/>
              </a:lnSpc>
            </a:pPr>
            <a:endParaRPr lang="zh-CN" altLang="en-US" sz="800" b="1" dirty="0" smtClean="0">
              <a:latin typeface="楷体_GB2312" panose="02010609030101010101" charset="-122"/>
              <a:ea typeface="楷体_GB2312" panose="02010609030101010101" charset="-122"/>
            </a:endParaRPr>
          </a:p>
          <a:p>
            <a:pPr>
              <a:lnSpc>
                <a:spcPct val="150000"/>
              </a:lnSpc>
            </a:pPr>
            <a:r>
              <a:rPr lang="zh-CN" altLang="en-US" sz="2600" b="1" dirty="0" smtClean="0">
                <a:latin typeface="楷体_GB2312" panose="02010609030101010101" charset="-122"/>
                <a:ea typeface="楷体_GB2312" panose="02010609030101010101" charset="-122"/>
              </a:rPr>
              <a:t>因此，称得上豪宅的物业必然具有唯一性。</a:t>
            </a: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560070" y="-11430"/>
            <a:ext cx="4798695" cy="1035050"/>
          </a:xfrm>
          <a:prstGeom prst="rect">
            <a:avLst/>
          </a:prstGeom>
        </p:spPr>
        <p:txBody>
          <a:bodyPr vert="horz" lIns="91440" tIns="45720" rIns="91440" bIns="45720" rtlCol="0" anchor="b">
            <a:normAutofit/>
          </a:bodyPr>
          <a:lstStyle>
            <a:lvl1pPr defTabSz="685800">
              <a:lnSpc>
                <a:spcPct val="90000"/>
              </a:lnSpc>
              <a:spcBef>
                <a:spcPct val="0"/>
              </a:spcBef>
              <a:buNone/>
              <a:defRPr sz="4000" b="1" i="0" baseline="0">
                <a:solidFill>
                  <a:srgbClr val="775D85"/>
                </a:solidFill>
                <a:effectLst/>
                <a:latin typeface="+mj-lt"/>
                <a:ea typeface="+mj-ea"/>
                <a:cs typeface="+mj-cs"/>
              </a:defRPr>
            </a:lvl1pPr>
          </a:lstStyle>
          <a:p>
            <a:r>
              <a:rPr lang="zh-CN" altLang="en-US" sz="3400" dirty="0">
                <a:effectLst/>
                <a:latin typeface="+mn-ea"/>
                <a:ea typeface="+mn-ea"/>
              </a:rPr>
              <a:t>豪宅的六大属性</a:t>
            </a:r>
          </a:p>
        </p:txBody>
      </p:sp>
      <p:pic>
        <p:nvPicPr>
          <p:cNvPr id="3" name="图片 2" descr="C:\Documents and Settings\Administrator\桌面\豪宅\7.png7"/>
          <p:cNvPicPr>
            <a:picLocks noChangeAspect="1"/>
          </p:cNvPicPr>
          <p:nvPr/>
        </p:nvPicPr>
        <p:blipFill>
          <a:blip r:embed="rId5" cstate="print"/>
          <a:srcRect/>
          <a:stretch>
            <a:fillRect/>
          </a:stretch>
        </p:blipFill>
        <p:spPr>
          <a:xfrm>
            <a:off x="629285" y="925830"/>
            <a:ext cx="10988040" cy="5915025"/>
          </a:xfrm>
          <a:prstGeom prst="rect">
            <a:avLst/>
          </a:prstGeom>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35225" y="1724660"/>
            <a:ext cx="7321550" cy="27844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custDataLst>
              <p:tags r:id="rId2"/>
            </p:custDataLst>
          </p:nvPr>
        </p:nvSpPr>
        <p:spPr>
          <a:xfrm>
            <a:off x="3180080" y="2390775"/>
            <a:ext cx="5831840" cy="1280160"/>
          </a:xfrm>
        </p:spPr>
        <p:txBody>
          <a:bodyPr>
            <a:normAutofit/>
          </a:bodyPr>
          <a:lstStyle/>
          <a:p>
            <a:pPr algn="ctr">
              <a:lnSpc>
                <a:spcPct val="150000"/>
              </a:lnSpc>
            </a:pPr>
            <a:r>
              <a:rPr lang="en-US" altLang="zh-CN" sz="4400" i="1" dirty="0">
                <a:solidFill>
                  <a:srgbClr val="FF0000"/>
                </a:solidFill>
                <a:effectLst>
                  <a:outerShdw blurRad="38100" dist="38100" dir="2700000" algn="tl">
                    <a:srgbClr val="000000">
                      <a:alpha val="43137"/>
                    </a:srgbClr>
                  </a:outerShdw>
                </a:effectLst>
                <a:latin typeface="+mn-ea"/>
                <a:ea typeface="+mn-ea"/>
              </a:rPr>
              <a:t>C</a:t>
            </a:r>
            <a:r>
              <a:rPr lang="en-US" altLang="zh-CN" sz="4400" i="1" dirty="0">
                <a:solidFill>
                  <a:schemeClr val="bg1"/>
                </a:solidFill>
                <a:effectLst>
                  <a:outerShdw blurRad="38100" dist="38100" dir="2700000" algn="tl">
                    <a:srgbClr val="000000">
                      <a:alpha val="43137"/>
                    </a:srgbClr>
                  </a:outerShdw>
                </a:effectLst>
                <a:latin typeface="+mn-ea"/>
                <a:ea typeface="+mn-ea"/>
              </a:rPr>
              <a:t>hapter</a:t>
            </a:r>
            <a:r>
              <a:rPr lang="en-US" altLang="zh-CN" sz="4400" i="1" dirty="0">
                <a:solidFill>
                  <a:srgbClr val="FF0000"/>
                </a:solidFill>
                <a:effectLst>
                  <a:outerShdw blurRad="38100" dist="38100" dir="2700000" algn="tl">
                    <a:srgbClr val="000000">
                      <a:alpha val="43137"/>
                    </a:srgbClr>
                  </a:outerShdw>
                </a:effectLst>
                <a:latin typeface="+mn-ea"/>
                <a:ea typeface="+mn-ea"/>
              </a:rPr>
              <a:t>2</a:t>
            </a:r>
            <a:r>
              <a:rPr lang="en-US" altLang="zh-CN" sz="4400" i="1" dirty="0">
                <a:solidFill>
                  <a:schemeClr val="bg1"/>
                </a:solidFill>
                <a:effectLst>
                  <a:outerShdw blurRad="38100" dist="38100" dir="2700000" algn="tl">
                    <a:srgbClr val="000000">
                      <a:alpha val="43137"/>
                    </a:srgbClr>
                  </a:outerShdw>
                </a:effectLst>
                <a:latin typeface="+mn-ea"/>
                <a:ea typeface="+mn-ea"/>
              </a:rPr>
              <a:t> </a:t>
            </a:r>
            <a:r>
              <a:rPr lang="zh-CN" altLang="en-US" sz="4400" i="1" dirty="0">
                <a:solidFill>
                  <a:schemeClr val="bg1"/>
                </a:solidFill>
                <a:effectLst>
                  <a:outerShdw blurRad="38100" dist="38100" dir="2700000" algn="tl">
                    <a:srgbClr val="000000">
                      <a:alpha val="43137"/>
                    </a:srgbClr>
                  </a:outerShdw>
                </a:effectLst>
                <a:latin typeface="+mn-ea"/>
                <a:ea typeface="+mn-ea"/>
              </a:rPr>
              <a:t>环境篇</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200660"/>
            <a:ext cx="10981690" cy="899160"/>
          </a:xfrm>
        </p:spPr>
        <p:txBody>
          <a:bodyPr>
            <a:normAutofit/>
          </a:bodyPr>
          <a:lstStyle/>
          <a:p>
            <a:pPr>
              <a:lnSpc>
                <a:spcPct val="150000"/>
              </a:lnSpc>
            </a:pPr>
            <a:r>
              <a:rPr lang="zh-CN" altLang="en-US" dirty="0">
                <a:latin typeface="+mn-ea"/>
                <a:ea typeface="+mn-ea"/>
              </a:rPr>
              <a:t>外部环境∣地段环境</a:t>
            </a:r>
          </a:p>
        </p:txBody>
      </p:sp>
      <p:pic>
        <p:nvPicPr>
          <p:cNvPr id="2" name="内容占位符 1" descr="C:\Documents and Settings\Administrator\桌面\豪宅\8.png8"/>
          <p:cNvPicPr>
            <a:picLocks noGrp="1" noChangeAspect="1"/>
          </p:cNvPicPr>
          <p:nvPr>
            <p:ph idx="1"/>
          </p:nvPr>
        </p:nvPicPr>
        <p:blipFill>
          <a:blip r:embed="rId5" cstate="print"/>
          <a:srcRect/>
          <a:stretch>
            <a:fillRect/>
          </a:stretch>
        </p:blipFill>
        <p:spPr>
          <a:xfrm>
            <a:off x="577850" y="1022985"/>
            <a:ext cx="10908030" cy="2510155"/>
          </a:xfrm>
          <a:prstGeom prst="rect">
            <a:avLst/>
          </a:prstGeom>
        </p:spPr>
      </p:pic>
      <p:sp>
        <p:nvSpPr>
          <p:cNvPr id="4" name="文本框 3"/>
          <p:cNvSpPr txBox="1"/>
          <p:nvPr/>
        </p:nvSpPr>
        <p:spPr>
          <a:xfrm>
            <a:off x="5433695" y="3970020"/>
            <a:ext cx="5177155" cy="1463040"/>
          </a:xfrm>
          <a:prstGeom prst="rect">
            <a:avLst/>
          </a:prstGeom>
          <a:noFill/>
        </p:spPr>
        <p:txBody>
          <a:bodyPr wrap="square" rtlCol="0">
            <a:spAutoFit/>
          </a:bodyPr>
          <a:lstStyle/>
          <a:p>
            <a:pPr>
              <a:lnSpc>
                <a:spcPct val="150000"/>
              </a:lnSpc>
            </a:pPr>
            <a:r>
              <a:rPr lang="zh-CN" altLang="en-US" sz="2000" b="1" dirty="0" smtClean="0">
                <a:solidFill>
                  <a:srgbClr val="FF0000"/>
                </a:solidFill>
                <a:effectLst/>
                <a:latin typeface="宋体" panose="02010600030101010101" pitchFamily="2" charset="-122"/>
                <a:ea typeface="宋体" panose="02010600030101010101" pitchFamily="2" charset="-122"/>
              </a:rPr>
              <a:t>厦门恒禾七尚项目位于厦门岛东部，定义为</a:t>
            </a:r>
            <a:r>
              <a:rPr lang="en-US" altLang="zh-CN" sz="2000" b="1" dirty="0" smtClean="0">
                <a:solidFill>
                  <a:srgbClr val="FF0000"/>
                </a:solidFill>
                <a:effectLst/>
                <a:latin typeface="宋体" panose="02010600030101010101" pitchFamily="2" charset="-122"/>
                <a:ea typeface="宋体" panose="02010600030101010101" pitchFamily="2" charset="-122"/>
              </a:rPr>
              <a:t>“</a:t>
            </a:r>
            <a:r>
              <a:rPr lang="zh-CN" altLang="en-US" sz="2000" b="1" dirty="0" smtClean="0">
                <a:solidFill>
                  <a:srgbClr val="FF0000"/>
                </a:solidFill>
                <a:effectLst/>
                <a:latin typeface="宋体" panose="02010600030101010101" pitchFamily="2" charset="-122"/>
                <a:ea typeface="宋体" panose="02010600030101010101" pitchFamily="2" charset="-122"/>
              </a:rPr>
              <a:t>高端生活区</a:t>
            </a:r>
            <a:r>
              <a:rPr lang="en-US" altLang="zh-CN" sz="2000" b="1" dirty="0" smtClean="0">
                <a:solidFill>
                  <a:srgbClr val="FF0000"/>
                </a:solidFill>
                <a:effectLst/>
                <a:latin typeface="宋体" panose="02010600030101010101" pitchFamily="2" charset="-122"/>
                <a:ea typeface="宋体" panose="02010600030101010101" pitchFamily="2" charset="-122"/>
              </a:rPr>
              <a:t>”</a:t>
            </a:r>
            <a:r>
              <a:rPr lang="zh-CN" altLang="en-US" sz="2000" b="1" dirty="0" smtClean="0">
                <a:solidFill>
                  <a:srgbClr val="FF0000"/>
                </a:solidFill>
                <a:effectLst/>
                <a:latin typeface="宋体" panose="02010600030101010101" pitchFamily="2" charset="-122"/>
                <a:ea typeface="宋体" panose="02010600030101010101" pitchFamily="2" charset="-122"/>
              </a:rPr>
              <a:t>的五缘湾片区，为厦门豪宅最集中的区域。</a:t>
            </a:r>
          </a:p>
        </p:txBody>
      </p:sp>
      <p:pic>
        <p:nvPicPr>
          <p:cNvPr id="5" name="图片 4" descr="C:\Documents and Settings\Administrator\桌面\豪宅\a.pnga"/>
          <p:cNvPicPr>
            <a:picLocks noChangeAspect="1"/>
          </p:cNvPicPr>
          <p:nvPr/>
        </p:nvPicPr>
        <p:blipFill>
          <a:blip r:embed="rId6" cstate="print"/>
          <a:srcRect/>
          <a:stretch>
            <a:fillRect/>
          </a:stretch>
        </p:blipFill>
        <p:spPr>
          <a:xfrm>
            <a:off x="1824355" y="3204845"/>
            <a:ext cx="3451225" cy="3588385"/>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200660"/>
            <a:ext cx="10981690" cy="899160"/>
          </a:xfrm>
        </p:spPr>
        <p:txBody>
          <a:bodyPr>
            <a:normAutofit/>
          </a:bodyPr>
          <a:lstStyle/>
          <a:p>
            <a:pPr>
              <a:lnSpc>
                <a:spcPct val="150000"/>
              </a:lnSpc>
            </a:pPr>
            <a:r>
              <a:rPr lang="zh-CN" altLang="en-US" dirty="0">
                <a:latin typeface="+mn-ea"/>
                <a:ea typeface="+mn-ea"/>
              </a:rPr>
              <a:t>外部环境∣交通环境</a:t>
            </a:r>
          </a:p>
        </p:txBody>
      </p:sp>
      <p:pic>
        <p:nvPicPr>
          <p:cNvPr id="2" name="内容占位符 1" descr="C:\Documents and Settings\Administrator\桌面\豪宅\9.png9"/>
          <p:cNvPicPr>
            <a:picLocks noGrp="1" noChangeAspect="1"/>
          </p:cNvPicPr>
          <p:nvPr>
            <p:ph idx="1"/>
          </p:nvPr>
        </p:nvPicPr>
        <p:blipFill>
          <a:blip r:embed="rId5" cstate="print"/>
          <a:srcRect/>
          <a:stretch>
            <a:fillRect/>
          </a:stretch>
        </p:blipFill>
        <p:spPr>
          <a:xfrm>
            <a:off x="447675" y="1099185"/>
            <a:ext cx="11111865" cy="5441315"/>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106045"/>
            <a:ext cx="10981690" cy="899160"/>
          </a:xfrm>
        </p:spPr>
        <p:txBody>
          <a:bodyPr>
            <a:normAutofit/>
          </a:bodyPr>
          <a:lstStyle/>
          <a:p>
            <a:pPr>
              <a:lnSpc>
                <a:spcPct val="150000"/>
              </a:lnSpc>
            </a:pPr>
            <a:r>
              <a:rPr lang="zh-CN" altLang="en-US" dirty="0">
                <a:latin typeface="+mn-ea"/>
                <a:ea typeface="+mn-ea"/>
              </a:rPr>
              <a:t>外部环境∣山水环境</a:t>
            </a:r>
          </a:p>
        </p:txBody>
      </p:sp>
      <p:pic>
        <p:nvPicPr>
          <p:cNvPr id="2" name="内容占位符 1" descr="C:\Documents and Settings\Administrator\桌面\豪宅\10.png10"/>
          <p:cNvPicPr>
            <a:picLocks noGrp="1" noChangeAspect="1"/>
          </p:cNvPicPr>
          <p:nvPr>
            <p:ph idx="1"/>
          </p:nvPr>
        </p:nvPicPr>
        <p:blipFill>
          <a:blip r:embed="rId5" cstate="print"/>
          <a:srcRect/>
          <a:stretch>
            <a:fillRect/>
          </a:stretch>
        </p:blipFill>
        <p:spPr>
          <a:xfrm>
            <a:off x="577850" y="1005205"/>
            <a:ext cx="10697845" cy="2698750"/>
          </a:xfrm>
          <a:prstGeom prst="rect">
            <a:avLst/>
          </a:prstGeom>
        </p:spPr>
      </p:pic>
      <p:pic>
        <p:nvPicPr>
          <p:cNvPr id="4" name="图片 3" descr="湖景"/>
          <p:cNvPicPr>
            <a:picLocks noChangeAspect="1"/>
          </p:cNvPicPr>
          <p:nvPr/>
        </p:nvPicPr>
        <p:blipFill>
          <a:blip r:embed="rId6" cstate="print"/>
          <a:stretch>
            <a:fillRect/>
          </a:stretch>
        </p:blipFill>
        <p:spPr>
          <a:xfrm>
            <a:off x="2842260" y="3703320"/>
            <a:ext cx="5752465" cy="2327910"/>
          </a:xfrm>
          <a:prstGeom prst="rect">
            <a:avLst/>
          </a:prstGeom>
        </p:spPr>
      </p:pic>
      <p:pic>
        <p:nvPicPr>
          <p:cNvPr id="5" name="图片 4" descr="11"/>
          <p:cNvPicPr>
            <a:picLocks noChangeAspect="1"/>
          </p:cNvPicPr>
          <p:nvPr/>
        </p:nvPicPr>
        <p:blipFill>
          <a:blip r:embed="rId7" cstate="print"/>
          <a:stretch>
            <a:fillRect/>
          </a:stretch>
        </p:blipFill>
        <p:spPr>
          <a:xfrm>
            <a:off x="1781175" y="6106795"/>
            <a:ext cx="7874635" cy="688340"/>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custDataLst>
              <p:tags r:id="rId2"/>
            </p:custDataLst>
          </p:nvPr>
        </p:nvSpPr>
        <p:spPr>
          <a:xfrm>
            <a:off x="685800" y="422275"/>
            <a:ext cx="10240645" cy="6096000"/>
          </a:xfrm>
        </p:spPr>
        <p:txBody>
          <a:bodyPr>
            <a:normAutofit/>
          </a:bodyPr>
          <a:lstStyle/>
          <a:p>
            <a:pPr marL="0" indent="0">
              <a:lnSpc>
                <a:spcPct val="150000"/>
              </a:lnSpc>
              <a:buNone/>
            </a:pPr>
            <a:r>
              <a:rPr lang="en-US" altLang="zh-CN" sz="2000" dirty="0">
                <a:effectLst/>
                <a:latin typeface="宋体" panose="02010600030101010101" pitchFamily="2" charset="-122"/>
                <a:ea typeface="宋体" panose="02010600030101010101" pitchFamily="2" charset="-122"/>
              </a:rPr>
              <a:t>“</a:t>
            </a:r>
            <a:r>
              <a:rPr lang="zh-CN" altLang="en-US" sz="2000" dirty="0">
                <a:effectLst/>
                <a:latin typeface="宋体" panose="02010600030101010101" pitchFamily="2" charset="-122"/>
                <a:ea typeface="宋体" panose="02010600030101010101" pitchFamily="2" charset="-122"/>
              </a:rPr>
              <a:t>一定得选最好的黄金地段，</a:t>
            </a:r>
          </a:p>
          <a:p>
            <a:pPr marL="0" indent="0">
              <a:lnSpc>
                <a:spcPct val="150000"/>
              </a:lnSpc>
              <a:buNone/>
            </a:pPr>
            <a:r>
              <a:rPr lang="zh-CN" altLang="en-US" sz="2000" dirty="0">
                <a:effectLst/>
                <a:latin typeface="宋体" panose="02010600030101010101" pitchFamily="2" charset="-122"/>
                <a:ea typeface="宋体" panose="02010600030101010101" pitchFamily="2" charset="-122"/>
              </a:rPr>
              <a:t>雇法国设计师，</a:t>
            </a:r>
          </a:p>
          <a:p>
            <a:pPr marL="0" indent="0">
              <a:lnSpc>
                <a:spcPct val="150000"/>
              </a:lnSpc>
              <a:buNone/>
            </a:pPr>
            <a:r>
              <a:rPr lang="zh-CN" altLang="en-US" sz="2000" dirty="0">
                <a:effectLst/>
                <a:latin typeface="宋体" panose="02010600030101010101" pitchFamily="2" charset="-122"/>
                <a:ea typeface="宋体" panose="02010600030101010101" pitchFamily="2" charset="-122"/>
              </a:rPr>
              <a:t>建就得建最高档次的公寓，</a:t>
            </a:r>
          </a:p>
          <a:p>
            <a:pPr marL="0" indent="0">
              <a:lnSpc>
                <a:spcPct val="150000"/>
              </a:lnSpc>
              <a:buNone/>
            </a:pPr>
            <a:r>
              <a:rPr lang="zh-CN" altLang="en-US" sz="2000" dirty="0">
                <a:effectLst/>
                <a:latin typeface="宋体" panose="02010600030101010101" pitchFamily="2" charset="-122"/>
                <a:ea typeface="宋体" panose="02010600030101010101" pitchFamily="2" charset="-122"/>
              </a:rPr>
              <a:t>电梯直接入户，</a:t>
            </a:r>
          </a:p>
          <a:p>
            <a:pPr marL="0" indent="0">
              <a:lnSpc>
                <a:spcPct val="150000"/>
              </a:lnSpc>
              <a:buNone/>
            </a:pPr>
            <a:r>
              <a:rPr lang="zh-CN" altLang="en-US" sz="2000" dirty="0">
                <a:effectLst/>
                <a:latin typeface="宋体" panose="02010600030101010101" pitchFamily="2" charset="-122"/>
                <a:ea typeface="宋体" panose="02010600030101010101" pitchFamily="2" charset="-122"/>
              </a:rPr>
              <a:t>户型最小也得四百平米，</a:t>
            </a:r>
          </a:p>
          <a:p>
            <a:pPr marL="0" indent="0">
              <a:lnSpc>
                <a:spcPct val="150000"/>
              </a:lnSpc>
              <a:buNone/>
            </a:pPr>
            <a:r>
              <a:rPr lang="zh-CN" altLang="en-US" sz="2000" dirty="0">
                <a:effectLst/>
                <a:latin typeface="宋体" panose="02010600030101010101" pitchFamily="2" charset="-122"/>
                <a:ea typeface="宋体" panose="02010600030101010101" pitchFamily="2" charset="-122"/>
              </a:rPr>
              <a:t>什么宽带呀、光缆呀、卫星呀，能给他接的全给他接上；</a:t>
            </a:r>
          </a:p>
          <a:p>
            <a:pPr marL="0" indent="0">
              <a:lnSpc>
                <a:spcPct val="150000"/>
              </a:lnSpc>
              <a:buNone/>
            </a:pPr>
            <a:r>
              <a:rPr lang="zh-CN" altLang="en-US" sz="2000" dirty="0">
                <a:effectLst/>
                <a:latin typeface="宋体" panose="02010600030101010101" pitchFamily="2" charset="-122"/>
                <a:ea typeface="宋体" panose="02010600030101010101" pitchFamily="2" charset="-122"/>
              </a:rPr>
              <a:t>楼上边有花园儿，楼里边有游泳池；</a:t>
            </a:r>
          </a:p>
          <a:p>
            <a:pPr marL="0" indent="0">
              <a:lnSpc>
                <a:spcPct val="150000"/>
              </a:lnSpc>
              <a:buNone/>
            </a:pPr>
            <a:r>
              <a:rPr lang="zh-CN" altLang="en-US" sz="2000" dirty="0">
                <a:effectLst/>
                <a:latin typeface="宋体" panose="02010600030101010101" pitchFamily="2" charset="-122"/>
                <a:ea typeface="宋体" panose="02010600030101010101" pitchFamily="2" charset="-122"/>
              </a:rPr>
              <a:t>楼子里站一个英国管家，戴假发、特绅士的那种，业主一进门儿，</a:t>
            </a:r>
          </a:p>
          <a:p>
            <a:pPr marL="0" indent="0">
              <a:lnSpc>
                <a:spcPct val="150000"/>
              </a:lnSpc>
              <a:buNone/>
            </a:pPr>
            <a:r>
              <a:rPr lang="zh-CN" altLang="en-US" sz="2000" dirty="0">
                <a:effectLst/>
                <a:latin typeface="宋体" panose="02010600030101010101" pitchFamily="2" charset="-122"/>
                <a:ea typeface="宋体" panose="02010600030101010101" pitchFamily="2" charset="-122"/>
              </a:rPr>
              <a:t>甭管有事儿没事儿，都得跟人家说</a:t>
            </a:r>
            <a:r>
              <a:rPr lang="en-US" altLang="zh-CN" sz="2000" dirty="0">
                <a:effectLst/>
                <a:latin typeface="宋体" panose="02010600030101010101" pitchFamily="2" charset="-122"/>
                <a:ea typeface="宋体" panose="02010600030101010101" pitchFamily="2" charset="-122"/>
              </a:rPr>
              <a:t>‘My I helpyou sir</a:t>
            </a:r>
            <a:r>
              <a:rPr lang="zh-CN" altLang="en-US" sz="2000" dirty="0">
                <a:effectLst/>
                <a:latin typeface="宋体" panose="02010600030101010101" pitchFamily="2" charset="-122"/>
                <a:ea typeface="宋体" panose="02010600030101010101" pitchFamily="2" charset="-122"/>
              </a:rPr>
              <a:t>？</a:t>
            </a:r>
            <a:r>
              <a:rPr lang="en-US" altLang="zh-CN" sz="2000" dirty="0">
                <a:effectLst/>
                <a:latin typeface="宋体" panose="02010600030101010101" pitchFamily="2" charset="-122"/>
                <a:ea typeface="宋体" panose="02010600030101010101" pitchFamily="2" charset="-122"/>
              </a:rPr>
              <a:t>’</a:t>
            </a:r>
          </a:p>
          <a:p>
            <a:pPr marL="0" indent="0">
              <a:lnSpc>
                <a:spcPct val="150000"/>
              </a:lnSpc>
              <a:buNone/>
            </a:pPr>
            <a:r>
              <a:rPr lang="zh-CN" altLang="en-US" sz="2000" dirty="0">
                <a:effectLst/>
                <a:latin typeface="宋体" panose="02010600030101010101" pitchFamily="2" charset="-122"/>
                <a:ea typeface="宋体" panose="02010600030101010101" pitchFamily="2" charset="-122"/>
              </a:rPr>
              <a:t>一口地道的英国伦敦腔儿，倍儿有面子……</a:t>
            </a:r>
            <a:r>
              <a:rPr lang="en-US" altLang="zh-CN" sz="2000" dirty="0">
                <a:effectLst/>
                <a:latin typeface="宋体" panose="02010600030101010101" pitchFamily="2" charset="-122"/>
                <a:ea typeface="宋体" panose="02010600030101010101" pitchFamily="2" charset="-122"/>
              </a:rPr>
              <a:t>”</a:t>
            </a:r>
          </a:p>
          <a:p>
            <a:pPr marL="0" indent="0">
              <a:lnSpc>
                <a:spcPct val="150000"/>
              </a:lnSpc>
              <a:buNone/>
            </a:pPr>
            <a:r>
              <a:rPr lang="en-US" altLang="zh-CN" sz="2000" b="1" dirty="0">
                <a:effectLst/>
                <a:latin typeface="宋体" panose="02010600030101010101" pitchFamily="2" charset="-122"/>
                <a:ea typeface="宋体" panose="02010600030101010101" pitchFamily="2" charset="-122"/>
              </a:rPr>
              <a:t>                                                             ——</a:t>
            </a:r>
            <a:r>
              <a:rPr lang="zh-CN" altLang="en-US" sz="2000" b="1" dirty="0">
                <a:effectLst/>
                <a:latin typeface="宋体" panose="02010600030101010101" pitchFamily="2" charset="-122"/>
                <a:ea typeface="宋体" panose="02010600030101010101" pitchFamily="2" charset="-122"/>
              </a:rPr>
              <a:t>电影《大腕》</a:t>
            </a:r>
          </a:p>
          <a:p>
            <a:pPr marL="0" indent="0">
              <a:lnSpc>
                <a:spcPct val="150000"/>
              </a:lnSpc>
              <a:buNone/>
            </a:pPr>
            <a:endParaRPr lang="en-US" altLang="zh-CN" sz="2000" b="1" dirty="0">
              <a:effectLst/>
              <a:latin typeface="宋体" panose="02010600030101010101" pitchFamily="2" charset="-122"/>
              <a:ea typeface="宋体" panose="02010600030101010101" pitchFamily="2" charset="-122"/>
            </a:endParaRPr>
          </a:p>
          <a:p>
            <a:pPr marL="0" indent="0">
              <a:buNone/>
            </a:pPr>
            <a:endParaRPr lang="zh-CN" altLang="en-US" dirty="0">
              <a:latin typeface="+mn-lt"/>
              <a:ea typeface="+mn-ea"/>
            </a:endParaRPr>
          </a:p>
          <a:p>
            <a:pPr marL="0" indent="0">
              <a:buNone/>
            </a:pPr>
            <a:endParaRPr lang="zh-CN" altLang="en-US" dirty="0">
              <a:latin typeface="+mn-lt"/>
              <a:ea typeface="+mn-ea"/>
            </a:endParaRPr>
          </a:p>
          <a:p>
            <a:pPr marL="0" indent="0">
              <a:buNone/>
            </a:pPr>
            <a:endParaRPr lang="zh-CN" altLang="en-US" dirty="0">
              <a:latin typeface="+mn-lt"/>
              <a:ea typeface="+mn-ea"/>
            </a:endParaRPr>
          </a:p>
          <a:p>
            <a:pPr marL="0" indent="0">
              <a:buNone/>
            </a:pPr>
            <a:endParaRPr lang="zh-CN" altLang="en-US" dirty="0">
              <a:latin typeface="+mn-lt"/>
              <a:ea typeface="+mn-ea"/>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106045"/>
            <a:ext cx="10981690" cy="899160"/>
          </a:xfrm>
        </p:spPr>
        <p:txBody>
          <a:bodyPr>
            <a:normAutofit/>
          </a:bodyPr>
          <a:lstStyle/>
          <a:p>
            <a:pPr>
              <a:lnSpc>
                <a:spcPct val="150000"/>
              </a:lnSpc>
            </a:pPr>
            <a:r>
              <a:rPr lang="zh-CN" altLang="en-US" dirty="0">
                <a:latin typeface="+mn-ea"/>
                <a:ea typeface="+mn-ea"/>
              </a:rPr>
              <a:t>外部环境∣利用或创造资源环境</a:t>
            </a:r>
          </a:p>
        </p:txBody>
      </p:sp>
      <p:pic>
        <p:nvPicPr>
          <p:cNvPr id="2" name="内容占位符 1" descr="C:\Documents and Settings\Administrator\桌面\豪宅\12.png12"/>
          <p:cNvPicPr>
            <a:picLocks noGrp="1" noChangeAspect="1"/>
          </p:cNvPicPr>
          <p:nvPr>
            <p:ph idx="1"/>
          </p:nvPr>
        </p:nvPicPr>
        <p:blipFill>
          <a:blip r:embed="rId5" cstate="print"/>
          <a:srcRect/>
          <a:stretch>
            <a:fillRect/>
          </a:stretch>
        </p:blipFill>
        <p:spPr>
          <a:xfrm>
            <a:off x="577850" y="982980"/>
            <a:ext cx="10927080" cy="3223260"/>
          </a:xfrm>
          <a:prstGeom prst="rect">
            <a:avLst/>
          </a:prstGeom>
        </p:spPr>
      </p:pic>
      <p:pic>
        <p:nvPicPr>
          <p:cNvPr id="6" name="图片 5" descr="13"/>
          <p:cNvPicPr>
            <a:picLocks noChangeAspect="1"/>
          </p:cNvPicPr>
          <p:nvPr/>
        </p:nvPicPr>
        <p:blipFill>
          <a:blip r:embed="rId6" cstate="print"/>
          <a:stretch>
            <a:fillRect/>
          </a:stretch>
        </p:blipFill>
        <p:spPr>
          <a:xfrm>
            <a:off x="577850" y="4206240"/>
            <a:ext cx="10861675" cy="2611120"/>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106045"/>
            <a:ext cx="10981690" cy="899160"/>
          </a:xfrm>
        </p:spPr>
        <p:txBody>
          <a:bodyPr>
            <a:normAutofit/>
          </a:bodyPr>
          <a:lstStyle/>
          <a:p>
            <a:pPr>
              <a:lnSpc>
                <a:spcPct val="150000"/>
              </a:lnSpc>
            </a:pPr>
            <a:r>
              <a:rPr lang="zh-CN" altLang="en-US" dirty="0">
                <a:latin typeface="+mn-ea"/>
                <a:ea typeface="+mn-ea"/>
              </a:rPr>
              <a:t>内部环境∣社区规划</a:t>
            </a:r>
          </a:p>
        </p:txBody>
      </p:sp>
      <p:pic>
        <p:nvPicPr>
          <p:cNvPr id="2" name="内容占位符 1" descr="C:\Documents and Settings\Administrator\桌面\豪宅\规划1.png规划1"/>
          <p:cNvPicPr>
            <a:picLocks noGrp="1" noChangeAspect="1"/>
          </p:cNvPicPr>
          <p:nvPr>
            <p:ph idx="1"/>
          </p:nvPr>
        </p:nvPicPr>
        <p:blipFill>
          <a:blip r:embed="rId5" cstate="print"/>
          <a:srcRect/>
          <a:stretch>
            <a:fillRect/>
          </a:stretch>
        </p:blipFill>
        <p:spPr>
          <a:xfrm>
            <a:off x="2956560" y="2925445"/>
            <a:ext cx="5982970" cy="3223260"/>
          </a:xfrm>
          <a:prstGeom prst="rect">
            <a:avLst/>
          </a:prstGeom>
        </p:spPr>
      </p:pic>
      <p:pic>
        <p:nvPicPr>
          <p:cNvPr id="6" name="图片 5" descr="C:\Documents and Settings\Administrator\桌面\豪宅\规划2.png规划2"/>
          <p:cNvPicPr>
            <a:picLocks noChangeAspect="1"/>
          </p:cNvPicPr>
          <p:nvPr/>
        </p:nvPicPr>
        <p:blipFill>
          <a:blip r:embed="rId6" cstate="print"/>
          <a:srcRect/>
          <a:stretch>
            <a:fillRect/>
          </a:stretch>
        </p:blipFill>
        <p:spPr>
          <a:xfrm>
            <a:off x="8939530" y="5770245"/>
            <a:ext cx="2009140" cy="982980"/>
          </a:xfrm>
          <a:prstGeom prst="rect">
            <a:avLst/>
          </a:prstGeom>
        </p:spPr>
      </p:pic>
      <p:sp>
        <p:nvSpPr>
          <p:cNvPr id="4" name="文本框 3"/>
          <p:cNvSpPr txBox="1"/>
          <p:nvPr/>
        </p:nvSpPr>
        <p:spPr>
          <a:xfrm>
            <a:off x="604520" y="1005205"/>
            <a:ext cx="10928350" cy="1920240"/>
          </a:xfrm>
          <a:prstGeom prst="rect">
            <a:avLst/>
          </a:prstGeom>
          <a:noFill/>
        </p:spPr>
        <p:txBody>
          <a:bodyPr wrap="square" rtlCol="0">
            <a:spAutoFit/>
          </a:bodyPr>
          <a:lstStyle/>
          <a:p>
            <a:pPr>
              <a:lnSpc>
                <a:spcPct val="150000"/>
              </a:lnSpc>
            </a:pPr>
            <a:r>
              <a:rPr lang="en-US" altLang="zh-CN" dirty="0" smtClean="0">
                <a:latin typeface="宋体" panose="02010600030101010101" pitchFamily="2" charset="-122"/>
                <a:ea typeface="宋体" panose="02010600030101010101" pitchFamily="2" charset="-122"/>
              </a:rPr>
              <a:t> </a:t>
            </a:r>
            <a:r>
              <a:rPr lang="en-US" altLang="zh-CN" b="1" dirty="0" smtClean="0">
                <a:latin typeface="宋体" panose="02010600030101010101" pitchFamily="2" charset="-122"/>
                <a:ea typeface="宋体" panose="02010600030101010101" pitchFamily="2" charset="-122"/>
              </a:rPr>
              <a:t>   </a:t>
            </a:r>
            <a:r>
              <a:rPr lang="zh-CN" altLang="en-US" sz="2000" b="1" dirty="0" smtClean="0">
                <a:latin typeface="宋体" panose="02010600030101010101" pitchFamily="2" charset="-122"/>
                <a:ea typeface="宋体" panose="02010600030101010101" pitchFamily="2" charset="-122"/>
              </a:rPr>
              <a:t>要有好的社区环境，规划是第一步。</a:t>
            </a:r>
          </a:p>
          <a:p>
            <a:pPr>
              <a:lnSpc>
                <a:spcPct val="150000"/>
              </a:lnSpc>
            </a:pPr>
            <a:r>
              <a:rPr lang="zh-CN" altLang="en-US" sz="2000" b="1" dirty="0" smtClean="0">
                <a:latin typeface="宋体" panose="02010600030101010101" pitchFamily="2" charset="-122"/>
                <a:ea typeface="宋体" panose="02010600030101010101" pitchFamily="2" charset="-122"/>
              </a:rPr>
              <a:t>   无论市区豪宅还是市郊豪宅，纷纷高价聘请名家名师精心打造社区环境，在有限的社区面积内加大小区规划力度，从而增加产品的附加值，提升自身的定位。</a:t>
            </a:r>
          </a:p>
          <a:p>
            <a:pPr>
              <a:lnSpc>
                <a:spcPct val="150000"/>
              </a:lnSpc>
            </a:pPr>
            <a:r>
              <a:rPr lang="zh-CN" altLang="en-US" sz="2000" b="1" dirty="0" smtClean="0">
                <a:latin typeface="宋体" panose="02010600030101010101" pitchFamily="2" charset="-122"/>
                <a:ea typeface="宋体" panose="02010600030101010101" pitchFamily="2" charset="-122"/>
              </a:rPr>
              <a:t>    豪宅社区的规划，一般需要如下要求：</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106045"/>
            <a:ext cx="10981690" cy="899160"/>
          </a:xfrm>
        </p:spPr>
        <p:txBody>
          <a:bodyPr>
            <a:normAutofit/>
          </a:bodyPr>
          <a:lstStyle/>
          <a:p>
            <a:pPr>
              <a:lnSpc>
                <a:spcPct val="150000"/>
              </a:lnSpc>
            </a:pPr>
            <a:r>
              <a:rPr lang="zh-CN" altLang="en-US" dirty="0">
                <a:latin typeface="+mn-ea"/>
                <a:ea typeface="+mn-ea"/>
              </a:rPr>
              <a:t>内部环境∣社区规划</a:t>
            </a:r>
          </a:p>
        </p:txBody>
      </p:sp>
      <p:pic>
        <p:nvPicPr>
          <p:cNvPr id="2" name="内容占位符 1" descr="C:\Documents and Settings\Administrator\桌面\豪宅\14.png14"/>
          <p:cNvPicPr>
            <a:picLocks noGrp="1" noChangeAspect="1"/>
          </p:cNvPicPr>
          <p:nvPr>
            <p:ph idx="1"/>
          </p:nvPr>
        </p:nvPicPr>
        <p:blipFill>
          <a:blip r:embed="rId5" cstate="print"/>
          <a:srcRect/>
          <a:stretch>
            <a:fillRect/>
          </a:stretch>
        </p:blipFill>
        <p:spPr>
          <a:xfrm>
            <a:off x="577850" y="1005205"/>
            <a:ext cx="10980420" cy="5836285"/>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106045"/>
            <a:ext cx="10981690" cy="899160"/>
          </a:xfrm>
        </p:spPr>
        <p:txBody>
          <a:bodyPr>
            <a:normAutofit/>
          </a:bodyPr>
          <a:lstStyle/>
          <a:p>
            <a:pPr>
              <a:lnSpc>
                <a:spcPct val="150000"/>
              </a:lnSpc>
            </a:pPr>
            <a:r>
              <a:rPr lang="zh-CN" altLang="en-US" dirty="0">
                <a:latin typeface="+mn-ea"/>
                <a:ea typeface="+mn-ea"/>
              </a:rPr>
              <a:t>内部环境∣社区规划</a:t>
            </a:r>
          </a:p>
        </p:txBody>
      </p:sp>
      <p:pic>
        <p:nvPicPr>
          <p:cNvPr id="2" name="内容占位符 1" descr="C:\Documents and Settings\Administrator\桌面\豪宅\15.png15"/>
          <p:cNvPicPr>
            <a:picLocks noGrp="1" noChangeAspect="1"/>
          </p:cNvPicPr>
          <p:nvPr>
            <p:ph idx="1"/>
          </p:nvPr>
        </p:nvPicPr>
        <p:blipFill>
          <a:blip r:embed="rId5" cstate="print"/>
          <a:srcRect/>
          <a:stretch>
            <a:fillRect/>
          </a:stretch>
        </p:blipFill>
        <p:spPr>
          <a:xfrm>
            <a:off x="577850" y="1005205"/>
            <a:ext cx="10982325" cy="5836285"/>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106045"/>
            <a:ext cx="10981690" cy="899160"/>
          </a:xfrm>
        </p:spPr>
        <p:txBody>
          <a:bodyPr>
            <a:normAutofit/>
          </a:bodyPr>
          <a:lstStyle/>
          <a:p>
            <a:pPr>
              <a:lnSpc>
                <a:spcPct val="150000"/>
              </a:lnSpc>
            </a:pPr>
            <a:r>
              <a:rPr lang="zh-CN" altLang="en-US" dirty="0">
                <a:latin typeface="+mn-ea"/>
                <a:ea typeface="+mn-ea"/>
              </a:rPr>
              <a:t>内部环境∣社区规划</a:t>
            </a:r>
          </a:p>
        </p:txBody>
      </p:sp>
      <p:pic>
        <p:nvPicPr>
          <p:cNvPr id="2" name="内容占位符 1" descr="C:\Documents and Settings\Administrator\桌面\豪宅\16.png16"/>
          <p:cNvPicPr>
            <a:picLocks noGrp="1" noChangeAspect="1"/>
          </p:cNvPicPr>
          <p:nvPr>
            <p:ph idx="1"/>
          </p:nvPr>
        </p:nvPicPr>
        <p:blipFill>
          <a:blip r:embed="rId5" cstate="print"/>
          <a:srcRect/>
          <a:stretch>
            <a:fillRect/>
          </a:stretch>
        </p:blipFill>
        <p:spPr>
          <a:xfrm>
            <a:off x="577215" y="1005205"/>
            <a:ext cx="10982325" cy="5836285"/>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106045"/>
            <a:ext cx="10981690" cy="899160"/>
          </a:xfrm>
        </p:spPr>
        <p:txBody>
          <a:bodyPr>
            <a:normAutofit/>
          </a:bodyPr>
          <a:lstStyle/>
          <a:p>
            <a:pPr>
              <a:lnSpc>
                <a:spcPct val="150000"/>
              </a:lnSpc>
            </a:pPr>
            <a:r>
              <a:rPr lang="zh-CN" altLang="en-US" dirty="0">
                <a:latin typeface="+mn-ea"/>
                <a:ea typeface="+mn-ea"/>
              </a:rPr>
              <a:t>内部环境∣社区景观</a:t>
            </a:r>
          </a:p>
        </p:txBody>
      </p:sp>
      <p:pic>
        <p:nvPicPr>
          <p:cNvPr id="2" name="内容占位符 1" descr="C:\Documents and Settings\Administrator\桌面\豪宅\泉州.png泉州"/>
          <p:cNvPicPr>
            <a:picLocks noGrp="1" noChangeAspect="1"/>
          </p:cNvPicPr>
          <p:nvPr>
            <p:ph idx="1"/>
          </p:nvPr>
        </p:nvPicPr>
        <p:blipFill>
          <a:blip r:embed="rId5" cstate="print"/>
          <a:srcRect/>
          <a:stretch>
            <a:fillRect/>
          </a:stretch>
        </p:blipFill>
        <p:spPr>
          <a:xfrm>
            <a:off x="1157605" y="3056890"/>
            <a:ext cx="9877425" cy="3272790"/>
          </a:xfrm>
          <a:prstGeom prst="rect">
            <a:avLst/>
          </a:prstGeom>
        </p:spPr>
      </p:pic>
      <p:sp>
        <p:nvSpPr>
          <p:cNvPr id="4" name="文本框 3"/>
          <p:cNvSpPr txBox="1"/>
          <p:nvPr/>
        </p:nvSpPr>
        <p:spPr>
          <a:xfrm>
            <a:off x="5842000" y="3238500"/>
            <a:ext cx="360680" cy="368300"/>
          </a:xfrm>
          <a:prstGeom prst="rect">
            <a:avLst/>
          </a:prstGeom>
          <a:noFill/>
        </p:spPr>
        <p:txBody>
          <a:bodyPr wrap="none" rtlCol="0" anchor="t">
            <a:spAutoFit/>
          </a:bodyPr>
          <a:lstStyle/>
          <a:p>
            <a:pPr>
              <a:lnSpc>
                <a:spcPct val="130000"/>
              </a:lnSpc>
            </a:pPr>
            <a:r>
              <a:rPr lang="zh-CN" altLang="en-US" sz="1400" dirty="0" smtClean="0">
                <a:latin typeface="Arial" panose="02080604020202020204" pitchFamily="34" charset="0"/>
                <a:ea typeface="微软雅黑" panose="020B0503020204020204" charset="-122"/>
                <a:cs typeface="宋体" panose="02010600030101010101" pitchFamily="2" charset="-122"/>
              </a:rPr>
              <a:t>▼</a:t>
            </a:r>
          </a:p>
        </p:txBody>
      </p:sp>
      <p:sp>
        <p:nvSpPr>
          <p:cNvPr id="5" name="文本框 4"/>
          <p:cNvSpPr txBox="1"/>
          <p:nvPr/>
        </p:nvSpPr>
        <p:spPr>
          <a:xfrm>
            <a:off x="949325" y="1353185"/>
            <a:ext cx="7193280" cy="1143000"/>
          </a:xfrm>
          <a:prstGeom prst="rect">
            <a:avLst/>
          </a:prstGeom>
          <a:noFill/>
        </p:spPr>
        <p:txBody>
          <a:bodyPr wrap="none" rtlCol="0">
            <a:spAutoFit/>
          </a:bodyPr>
          <a:lstStyle/>
          <a:p>
            <a:pPr>
              <a:lnSpc>
                <a:spcPct val="150000"/>
              </a:lnSpc>
            </a:pPr>
            <a:r>
              <a:rPr lang="zh-CN" altLang="en-US" sz="2200" b="1" dirty="0" smtClean="0">
                <a:solidFill>
                  <a:schemeClr val="tx1">
                    <a:lumMod val="50000"/>
                  </a:schemeClr>
                </a:solidFill>
                <a:effectLst/>
                <a:latin typeface="+mn-ea"/>
                <a:cs typeface="宋体" panose="02010600030101010101" pitchFamily="2" charset="-122"/>
              </a:rPr>
              <a:t>▼大门入口设计</a:t>
            </a:r>
          </a:p>
          <a:p>
            <a:pPr>
              <a:lnSpc>
                <a:spcPct val="150000"/>
              </a:lnSpc>
            </a:pPr>
            <a:r>
              <a:rPr lang="zh-CN" altLang="en-US" sz="2200" dirty="0" smtClean="0">
                <a:solidFill>
                  <a:schemeClr val="tx1">
                    <a:lumMod val="50000"/>
                  </a:schemeClr>
                </a:solidFill>
                <a:latin typeface="+mn-ea"/>
                <a:cs typeface="宋体" panose="02010600030101010101" pitchFamily="2" charset="-122"/>
              </a:rPr>
              <a:t>公寓豪宅的大门布置显高档、气势，设置独立出入车道</a:t>
            </a:r>
            <a:r>
              <a:rPr lang="zh-CN" altLang="en-US" sz="2400" dirty="0" smtClean="0">
                <a:solidFill>
                  <a:schemeClr val="tx1">
                    <a:lumMod val="50000"/>
                  </a:schemeClr>
                </a:solidFill>
                <a:latin typeface="+mn-ea"/>
                <a:cs typeface="宋体" panose="02010600030101010101" pitchFamily="2" charset="-122"/>
              </a:rPr>
              <a:t>。</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C:\Documents and Settings\Administrator\桌面\豪宅\泉州1.png泉州1"/>
          <p:cNvPicPr>
            <a:picLocks noGrp="1" noChangeAspect="1"/>
          </p:cNvPicPr>
          <p:nvPr>
            <p:ph idx="1"/>
          </p:nvPr>
        </p:nvPicPr>
        <p:blipFill>
          <a:blip r:embed="rId5" cstate="print"/>
          <a:srcRect/>
          <a:stretch>
            <a:fillRect/>
          </a:stretch>
        </p:blipFill>
        <p:spPr>
          <a:xfrm>
            <a:off x="1345565" y="3956050"/>
            <a:ext cx="9440545" cy="2926715"/>
          </a:xfrm>
          <a:prstGeom prst="rect">
            <a:avLst/>
          </a:prstGeom>
        </p:spPr>
      </p:pic>
      <p:sp>
        <p:nvSpPr>
          <p:cNvPr id="3" name="标题 2"/>
          <p:cNvSpPr>
            <a:spLocks noGrp="1"/>
          </p:cNvSpPr>
          <p:nvPr>
            <p:ph type="title"/>
            <p:custDataLst>
              <p:tags r:id="rId2"/>
            </p:custDataLst>
          </p:nvPr>
        </p:nvSpPr>
        <p:spPr>
          <a:xfrm>
            <a:off x="531495" y="40640"/>
            <a:ext cx="10981690" cy="899160"/>
          </a:xfrm>
        </p:spPr>
        <p:txBody>
          <a:bodyPr>
            <a:normAutofit/>
          </a:bodyPr>
          <a:lstStyle/>
          <a:p>
            <a:pPr>
              <a:lnSpc>
                <a:spcPct val="150000"/>
              </a:lnSpc>
            </a:pPr>
            <a:r>
              <a:rPr lang="zh-CN" altLang="en-US" dirty="0">
                <a:latin typeface="+mn-ea"/>
                <a:ea typeface="+mn-ea"/>
              </a:rPr>
              <a:t>内部环境∣社区景观</a:t>
            </a:r>
          </a:p>
        </p:txBody>
      </p:sp>
      <p:sp>
        <p:nvSpPr>
          <p:cNvPr id="5" name="文本框 4"/>
          <p:cNvSpPr txBox="1"/>
          <p:nvPr/>
        </p:nvSpPr>
        <p:spPr>
          <a:xfrm>
            <a:off x="765175" y="824230"/>
            <a:ext cx="10513060" cy="3794760"/>
          </a:xfrm>
          <a:prstGeom prst="rect">
            <a:avLst/>
          </a:prstGeom>
          <a:noFill/>
        </p:spPr>
        <p:txBody>
          <a:bodyPr wrap="square" rtlCol="0">
            <a:spAutoFit/>
          </a:bodyPr>
          <a:lstStyle/>
          <a:p>
            <a:pPr>
              <a:lnSpc>
                <a:spcPct val="150000"/>
              </a:lnSpc>
            </a:pPr>
            <a:r>
              <a:rPr lang="zh-CN" altLang="en-US" sz="1900" b="1" dirty="0" smtClean="0">
                <a:solidFill>
                  <a:schemeClr val="tx1">
                    <a:lumMod val="50000"/>
                  </a:schemeClr>
                </a:solidFill>
                <a:effectLst/>
                <a:latin typeface="+mn-ea"/>
                <a:cs typeface="宋体" panose="02010600030101010101" pitchFamily="2" charset="-122"/>
              </a:rPr>
              <a:t>▼水景</a:t>
            </a:r>
          </a:p>
          <a:p>
            <a:pPr>
              <a:lnSpc>
                <a:spcPct val="150000"/>
              </a:lnSpc>
            </a:pPr>
            <a:r>
              <a:rPr lang="zh-CN" altLang="en-US" dirty="0" smtClean="0">
                <a:solidFill>
                  <a:schemeClr val="tx1">
                    <a:lumMod val="50000"/>
                  </a:schemeClr>
                </a:solidFill>
                <a:latin typeface="+mn-ea"/>
                <a:cs typeface="宋体" panose="02010600030101010101" pitchFamily="2" charset="-122"/>
              </a:rPr>
              <a:t>   美丽的水景可以增加项目的景观优势。随着近年人工水景的盛行，小区内建造水景有了更多方式。豪宅业主更加相信风水，对社区的景观布置要求高。水是生态环境中最活跃、最有灵性的因素，也是财富的象征，上风上水在中国更是风水宝地。因此在豪宅社区内，水景运用不可或缺，且位于财位之处。</a:t>
            </a:r>
          </a:p>
          <a:p>
            <a:pPr>
              <a:lnSpc>
                <a:spcPct val="150000"/>
              </a:lnSpc>
            </a:pPr>
            <a:r>
              <a:rPr lang="zh-CN" altLang="en-US" dirty="0" smtClean="0">
                <a:solidFill>
                  <a:schemeClr val="tx1">
                    <a:lumMod val="50000"/>
                  </a:schemeClr>
                </a:solidFill>
                <a:latin typeface="+mn-ea"/>
                <a:cs typeface="宋体" panose="02010600030101010101" pitchFamily="2" charset="-122"/>
              </a:rPr>
              <a:t>   水景应尽量是活水。天然水景为最佳水景，人造喷泉、涌泉、水帘、叠水、瀑布等，亦为次佳的活水布置。</a:t>
            </a:r>
          </a:p>
          <a:p>
            <a:pPr>
              <a:lnSpc>
                <a:spcPct val="150000"/>
              </a:lnSpc>
            </a:pPr>
            <a:r>
              <a:rPr lang="zh-CN" altLang="en-US" dirty="0" smtClean="0">
                <a:solidFill>
                  <a:schemeClr val="tx1">
                    <a:lumMod val="50000"/>
                  </a:schemeClr>
                </a:solidFill>
                <a:latin typeface="+mn-ea"/>
                <a:cs typeface="宋体" panose="02010600030101010101" pitchFamily="2" charset="-122"/>
              </a:rPr>
              <a:t>而人造河道或室外泳池等人造水景，可以增加社区的美观感，社区可以根据其规模，将不同水景加以组织。</a:t>
            </a:r>
          </a:p>
          <a:p>
            <a:pPr>
              <a:lnSpc>
                <a:spcPct val="150000"/>
              </a:lnSpc>
            </a:pPr>
            <a:endParaRPr lang="zh-CN" altLang="en-US" sz="1700" dirty="0" smtClean="0">
              <a:solidFill>
                <a:schemeClr val="tx1">
                  <a:lumMod val="50000"/>
                </a:schemeClr>
              </a:solidFill>
              <a:latin typeface="+mn-ea"/>
              <a:cs typeface="宋体" panose="02010600030101010101" pitchFamily="2" charset="-122"/>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descr="C:\Documents and Settings\Administrator\桌面\豪宅\17.png17"/>
          <p:cNvPicPr>
            <a:picLocks noGrp="1" noChangeAspect="1"/>
          </p:cNvPicPr>
          <p:nvPr>
            <p:ph idx="1"/>
          </p:nvPr>
        </p:nvPicPr>
        <p:blipFill>
          <a:blip r:embed="rId5" cstate="print"/>
          <a:srcRect/>
          <a:stretch>
            <a:fillRect/>
          </a:stretch>
        </p:blipFill>
        <p:spPr>
          <a:xfrm>
            <a:off x="2573655" y="3406140"/>
            <a:ext cx="6743065" cy="3368040"/>
          </a:xfrm>
          <a:prstGeom prst="rect">
            <a:avLst/>
          </a:prstGeom>
        </p:spPr>
      </p:pic>
      <p:sp>
        <p:nvSpPr>
          <p:cNvPr id="3" name="标题 2"/>
          <p:cNvSpPr>
            <a:spLocks noGrp="1"/>
          </p:cNvSpPr>
          <p:nvPr>
            <p:ph type="title"/>
            <p:custDataLst>
              <p:tags r:id="rId2"/>
            </p:custDataLst>
          </p:nvPr>
        </p:nvSpPr>
        <p:spPr>
          <a:xfrm>
            <a:off x="531495" y="40640"/>
            <a:ext cx="10981690" cy="899160"/>
          </a:xfrm>
        </p:spPr>
        <p:txBody>
          <a:bodyPr>
            <a:normAutofit/>
          </a:bodyPr>
          <a:lstStyle/>
          <a:p>
            <a:pPr>
              <a:lnSpc>
                <a:spcPct val="150000"/>
              </a:lnSpc>
            </a:pPr>
            <a:r>
              <a:rPr lang="zh-CN" altLang="en-US" dirty="0">
                <a:latin typeface="+mn-ea"/>
                <a:ea typeface="+mn-ea"/>
              </a:rPr>
              <a:t>内部环境∣社区规划</a:t>
            </a:r>
          </a:p>
        </p:txBody>
      </p:sp>
      <p:sp>
        <p:nvSpPr>
          <p:cNvPr id="5" name="文本框 4"/>
          <p:cNvSpPr txBox="1"/>
          <p:nvPr/>
        </p:nvSpPr>
        <p:spPr>
          <a:xfrm>
            <a:off x="688975" y="1136650"/>
            <a:ext cx="10513060" cy="2148840"/>
          </a:xfrm>
          <a:prstGeom prst="rect">
            <a:avLst/>
          </a:prstGeom>
          <a:noFill/>
        </p:spPr>
        <p:txBody>
          <a:bodyPr wrap="square" rtlCol="0">
            <a:spAutoFit/>
          </a:bodyPr>
          <a:lstStyle/>
          <a:p>
            <a:pPr>
              <a:lnSpc>
                <a:spcPct val="150000"/>
              </a:lnSpc>
            </a:pPr>
            <a:r>
              <a:rPr lang="en-US" altLang="zh-CN" b="1" dirty="0" smtClean="0">
                <a:solidFill>
                  <a:schemeClr val="tx1">
                    <a:lumMod val="50000"/>
                  </a:schemeClr>
                </a:solidFill>
                <a:latin typeface="+mn-ea"/>
                <a:cs typeface="宋体" panose="02010600030101010101" pitchFamily="2" charset="-122"/>
              </a:rPr>
              <a:t>   </a:t>
            </a:r>
            <a:r>
              <a:rPr lang="zh-CN" altLang="en-US" b="1" dirty="0" smtClean="0">
                <a:solidFill>
                  <a:schemeClr val="tx1">
                    <a:lumMod val="50000"/>
                  </a:schemeClr>
                </a:solidFill>
                <a:latin typeface="+mn-ea"/>
                <a:cs typeface="宋体" panose="02010600030101010101" pitchFamily="2" charset="-122"/>
              </a:rPr>
              <a:t>天然湖泊、河道</a:t>
            </a:r>
          </a:p>
          <a:p>
            <a:pPr>
              <a:lnSpc>
                <a:spcPct val="150000"/>
              </a:lnSpc>
            </a:pPr>
            <a:r>
              <a:rPr lang="zh-CN" altLang="en-US" dirty="0" smtClean="0">
                <a:solidFill>
                  <a:schemeClr val="tx1">
                    <a:lumMod val="50000"/>
                  </a:schemeClr>
                </a:solidFill>
                <a:latin typeface="+mn-ea"/>
                <a:cs typeface="宋体" panose="02010600030101010101" pitchFamily="2" charset="-122"/>
              </a:rPr>
              <a:t>   社区内水景以天然水景为佳，如将天然河道引入社区内，倚绕湖泊规划布置社区等。</a:t>
            </a:r>
          </a:p>
          <a:p>
            <a:pPr>
              <a:lnSpc>
                <a:spcPct val="150000"/>
              </a:lnSpc>
            </a:pPr>
            <a:r>
              <a:rPr lang="zh-CN" altLang="en-US" dirty="0" smtClean="0">
                <a:solidFill>
                  <a:schemeClr val="tx1">
                    <a:lumMod val="50000"/>
                  </a:schemeClr>
                </a:solidFill>
                <a:latin typeface="+mn-ea"/>
                <a:cs typeface="宋体" panose="02010600030101010101" pitchFamily="2" charset="-122"/>
              </a:rPr>
              <a:t>   别墅对河道水系的水景运用更为丰富，一些别墅区的庭前院后均有水系贯穿。这种环绕穿插于别墅庭院的私家水系，完全区别于传统别墅公共水系、公共园林板块泾渭分明的特点，实现了水景的私家化，也是目前豪宅社区私家水景的一种发展趋势。豪宅社区完全可以通过水景布置提高社区的文化涵养。</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31495" y="40640"/>
            <a:ext cx="10981690" cy="899160"/>
          </a:xfrm>
        </p:spPr>
        <p:txBody>
          <a:bodyPr>
            <a:normAutofit/>
          </a:bodyPr>
          <a:lstStyle/>
          <a:p>
            <a:pPr>
              <a:lnSpc>
                <a:spcPct val="150000"/>
              </a:lnSpc>
            </a:pPr>
            <a:r>
              <a:rPr lang="zh-CN" altLang="en-US" dirty="0">
                <a:latin typeface="+mn-ea"/>
                <a:ea typeface="+mn-ea"/>
              </a:rPr>
              <a:t>内部环境∣社区规划</a:t>
            </a:r>
          </a:p>
        </p:txBody>
      </p:sp>
      <p:pic>
        <p:nvPicPr>
          <p:cNvPr id="4" name="图片 3" descr="18"/>
          <p:cNvPicPr>
            <a:picLocks noChangeAspect="1"/>
          </p:cNvPicPr>
          <p:nvPr/>
        </p:nvPicPr>
        <p:blipFill>
          <a:blip r:embed="rId5" cstate="print"/>
          <a:stretch>
            <a:fillRect/>
          </a:stretch>
        </p:blipFill>
        <p:spPr>
          <a:xfrm>
            <a:off x="531495" y="939800"/>
            <a:ext cx="10981690" cy="2466340"/>
          </a:xfrm>
          <a:prstGeom prst="rect">
            <a:avLst/>
          </a:prstGeom>
        </p:spPr>
      </p:pic>
      <p:pic>
        <p:nvPicPr>
          <p:cNvPr id="5" name="图片 4" descr="云顶至尊"/>
          <p:cNvPicPr>
            <a:picLocks noChangeAspect="1"/>
          </p:cNvPicPr>
          <p:nvPr/>
        </p:nvPicPr>
        <p:blipFill>
          <a:blip r:embed="rId6" cstate="print"/>
          <a:stretch>
            <a:fillRect/>
          </a:stretch>
        </p:blipFill>
        <p:spPr>
          <a:xfrm>
            <a:off x="615950" y="3764915"/>
            <a:ext cx="10812780" cy="2999740"/>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豪宅\云顶至尊2.png云顶至尊2"/>
          <p:cNvPicPr>
            <a:picLocks noChangeAspect="1"/>
          </p:cNvPicPr>
          <p:nvPr>
            <p:custDataLst>
              <p:tags r:id="rId2"/>
            </p:custDataLst>
          </p:nvPr>
        </p:nvPicPr>
        <p:blipFill rotWithShape="1">
          <a:blip r:embed="rId6" cstate="print"/>
          <a:srcRect/>
          <a:stretch>
            <a:fillRect/>
          </a:stretch>
        </p:blipFill>
        <p:spPr>
          <a:xfrm>
            <a:off x="1510665" y="868680"/>
            <a:ext cx="8568055" cy="5998210"/>
          </a:xfrm>
          <a:prstGeom prst="rect">
            <a:avLst/>
          </a:prstGeom>
        </p:spPr>
      </p:pic>
      <p:sp>
        <p:nvSpPr>
          <p:cNvPr id="8" name="文本框 7"/>
          <p:cNvSpPr txBox="1"/>
          <p:nvPr>
            <p:custDataLst>
              <p:tags r:id="rId3"/>
            </p:custDataLst>
          </p:nvPr>
        </p:nvSpPr>
        <p:spPr>
          <a:xfrm>
            <a:off x="351910" y="232638"/>
            <a:ext cx="9082800" cy="939600"/>
          </a:xfrm>
          <a:prstGeom prst="rect">
            <a:avLst/>
          </a:prstGeom>
        </p:spPr>
        <p:txBody>
          <a:bodyPr vert="horz" lIns="91440" tIns="45720" rIns="91440" bIns="45720" rtlCol="0" anchor="ctr">
            <a:normAutofit/>
          </a:bodyPr>
          <a:lstStyle>
            <a:lvl1pPr defTabSz="685800">
              <a:spcBef>
                <a:spcPct val="0"/>
              </a:spcBef>
              <a:buNone/>
              <a:defRPr sz="3600" b="1" i="0" baseline="0">
                <a:solidFill>
                  <a:schemeClr val="accent1"/>
                </a:solidFill>
                <a:effectLst/>
                <a:latin typeface="+mj-lt"/>
                <a:ea typeface="+mj-ea"/>
                <a:cs typeface="+mj-cs"/>
              </a:defRPr>
            </a:lvl1pPr>
          </a:lstStyle>
          <a:p>
            <a:r>
              <a:rPr lang="zh-CN" altLang="en-US" sz="3200" dirty="0">
                <a:latin typeface="+mn-ea"/>
                <a:ea typeface="+mn-ea"/>
                <a:sym typeface="+mn-ea"/>
              </a:rPr>
              <a:t>内部环境∣社区景观</a:t>
            </a:r>
            <a:endParaRPr lang="zh-CN" altLang="en-US" sz="3200"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35225" y="1724660"/>
            <a:ext cx="7321550" cy="27844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custDataLst>
              <p:tags r:id="rId2"/>
            </p:custDataLst>
          </p:nvPr>
        </p:nvSpPr>
        <p:spPr>
          <a:xfrm>
            <a:off x="3352165" y="2379980"/>
            <a:ext cx="5831840" cy="1280160"/>
          </a:xfrm>
        </p:spPr>
        <p:txBody>
          <a:bodyPr>
            <a:normAutofit/>
          </a:bodyPr>
          <a:lstStyle/>
          <a:p>
            <a:pPr algn="ctr">
              <a:lnSpc>
                <a:spcPct val="150000"/>
              </a:lnSpc>
            </a:pPr>
            <a:r>
              <a:rPr lang="zh-CN" altLang="en-US" sz="5000" dirty="0">
                <a:solidFill>
                  <a:schemeClr val="bg1"/>
                </a:solidFill>
                <a:latin typeface="+mn-ea"/>
                <a:ea typeface="+mn-ea"/>
              </a:rPr>
              <a:t>疯狂的豪宅！</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Documents and Settings\Administrator\桌面\豪宅\绿地.png绿地"/>
          <p:cNvPicPr>
            <a:picLocks noChangeAspect="1"/>
          </p:cNvPicPr>
          <p:nvPr>
            <p:custDataLst>
              <p:tags r:id="rId2"/>
            </p:custDataLst>
          </p:nvPr>
        </p:nvPicPr>
        <p:blipFill rotWithShape="1">
          <a:blip r:embed="rId6" cstate="print"/>
          <a:srcRect/>
          <a:stretch>
            <a:fillRect/>
          </a:stretch>
        </p:blipFill>
        <p:spPr>
          <a:xfrm>
            <a:off x="1233805" y="3776980"/>
            <a:ext cx="8750935" cy="2948305"/>
          </a:xfrm>
          <a:prstGeom prst="rect">
            <a:avLst/>
          </a:prstGeom>
        </p:spPr>
      </p:pic>
      <p:sp>
        <p:nvSpPr>
          <p:cNvPr id="8" name="文本框 7"/>
          <p:cNvSpPr txBox="1"/>
          <p:nvPr>
            <p:custDataLst>
              <p:tags r:id="rId3"/>
            </p:custDataLst>
          </p:nvPr>
        </p:nvSpPr>
        <p:spPr>
          <a:xfrm>
            <a:off x="351910" y="232638"/>
            <a:ext cx="9082800" cy="939600"/>
          </a:xfrm>
          <a:prstGeom prst="rect">
            <a:avLst/>
          </a:prstGeom>
        </p:spPr>
        <p:txBody>
          <a:bodyPr vert="horz" lIns="91440" tIns="45720" rIns="91440" bIns="45720" rtlCol="0" anchor="ctr">
            <a:normAutofit/>
          </a:bodyPr>
          <a:lstStyle>
            <a:lvl1pPr defTabSz="685800">
              <a:spcBef>
                <a:spcPct val="0"/>
              </a:spcBef>
              <a:buNone/>
              <a:defRPr sz="3600" b="1" i="0" baseline="0">
                <a:solidFill>
                  <a:schemeClr val="accent1"/>
                </a:solidFill>
                <a:effectLst/>
                <a:latin typeface="+mj-lt"/>
                <a:ea typeface="+mj-ea"/>
                <a:cs typeface="+mj-cs"/>
              </a:defRPr>
            </a:lvl1pPr>
          </a:lstStyle>
          <a:p>
            <a:r>
              <a:rPr lang="zh-CN" altLang="en-US" sz="3200" dirty="0">
                <a:latin typeface="+mn-ea"/>
                <a:ea typeface="+mn-ea"/>
                <a:sym typeface="+mn-ea"/>
              </a:rPr>
              <a:t>内部环境∣社区景观</a:t>
            </a:r>
            <a:endParaRPr lang="zh-CN" altLang="en-US" sz="3200" dirty="0"/>
          </a:p>
        </p:txBody>
      </p:sp>
      <p:pic>
        <p:nvPicPr>
          <p:cNvPr id="2" name="图片 1" descr="19"/>
          <p:cNvPicPr>
            <a:picLocks noChangeAspect="1"/>
          </p:cNvPicPr>
          <p:nvPr/>
        </p:nvPicPr>
        <p:blipFill>
          <a:blip r:embed="rId7" cstate="print"/>
          <a:stretch>
            <a:fillRect/>
          </a:stretch>
        </p:blipFill>
        <p:spPr>
          <a:xfrm>
            <a:off x="527050" y="1100455"/>
            <a:ext cx="10164445" cy="2676525"/>
          </a:xfrm>
          <a:prstGeom prst="rect">
            <a:avLst/>
          </a:prstGeom>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351910" y="232638"/>
            <a:ext cx="9082800" cy="939600"/>
          </a:xfrm>
          <a:prstGeom prst="rect">
            <a:avLst/>
          </a:prstGeom>
        </p:spPr>
        <p:txBody>
          <a:bodyPr vert="horz" lIns="91440" tIns="45720" rIns="91440" bIns="45720" rtlCol="0" anchor="ctr">
            <a:normAutofit/>
          </a:bodyPr>
          <a:lstStyle>
            <a:lvl1pPr defTabSz="685800">
              <a:spcBef>
                <a:spcPct val="0"/>
              </a:spcBef>
              <a:buNone/>
              <a:defRPr sz="3600" b="1" i="0" baseline="0">
                <a:solidFill>
                  <a:schemeClr val="accent1"/>
                </a:solidFill>
                <a:effectLst/>
                <a:latin typeface="+mj-lt"/>
                <a:ea typeface="+mj-ea"/>
                <a:cs typeface="+mj-cs"/>
              </a:defRPr>
            </a:lvl1pPr>
          </a:lstStyle>
          <a:p>
            <a:r>
              <a:rPr lang="zh-CN" altLang="en-US" sz="3200" dirty="0">
                <a:latin typeface="+mn-ea"/>
                <a:ea typeface="+mn-ea"/>
                <a:sym typeface="+mn-ea"/>
              </a:rPr>
              <a:t>内部环境∣院落景观</a:t>
            </a:r>
            <a:endParaRPr lang="zh-CN" altLang="en-US" sz="3200" dirty="0"/>
          </a:p>
        </p:txBody>
      </p:sp>
      <p:pic>
        <p:nvPicPr>
          <p:cNvPr id="5" name="图片 4" descr="入口喷泉"/>
          <p:cNvPicPr>
            <a:picLocks noChangeAspect="1"/>
          </p:cNvPicPr>
          <p:nvPr/>
        </p:nvPicPr>
        <p:blipFill>
          <a:blip r:embed="rId5" cstate="print"/>
          <a:stretch>
            <a:fillRect/>
          </a:stretch>
        </p:blipFill>
        <p:spPr>
          <a:xfrm>
            <a:off x="6431280" y="4416425"/>
            <a:ext cx="5570855" cy="2411730"/>
          </a:xfrm>
          <a:prstGeom prst="rect">
            <a:avLst/>
          </a:prstGeom>
        </p:spPr>
      </p:pic>
      <p:sp>
        <p:nvSpPr>
          <p:cNvPr id="6" name="文本框 5"/>
          <p:cNvSpPr txBox="1"/>
          <p:nvPr/>
        </p:nvSpPr>
        <p:spPr>
          <a:xfrm>
            <a:off x="351790" y="1729105"/>
            <a:ext cx="8662035" cy="1005840"/>
          </a:xfrm>
          <a:prstGeom prst="rect">
            <a:avLst/>
          </a:prstGeom>
          <a:noFill/>
        </p:spPr>
        <p:txBody>
          <a:bodyPr wrap="square" rtlCol="0" anchor="t">
            <a:spAutoFit/>
          </a:bodyPr>
          <a:lstStyle/>
          <a:p>
            <a:pPr>
              <a:lnSpc>
                <a:spcPct val="150000"/>
              </a:lnSpc>
            </a:pPr>
            <a:r>
              <a:rPr lang="zh-CN" altLang="en-US" sz="2000" b="1" dirty="0" smtClean="0">
                <a:solidFill>
                  <a:schemeClr val="tx1">
                    <a:lumMod val="50000"/>
                  </a:schemeClr>
                </a:solidFill>
                <a:effectLst/>
                <a:latin typeface="宋体" panose="02010600030101010101" pitchFamily="2" charset="-122"/>
                <a:ea typeface="宋体" panose="02010600030101010101" pitchFamily="2" charset="-122"/>
                <a:cs typeface="宋体" panose="02010600030101010101" pitchFamily="2" charset="-122"/>
                <a:sym typeface="+mn-ea"/>
              </a:rPr>
              <a:t>▼大门及入口通道</a:t>
            </a:r>
          </a:p>
          <a:p>
            <a:pPr>
              <a:lnSpc>
                <a:spcPct val="150000"/>
              </a:lnSpc>
            </a:pPr>
            <a:r>
              <a:rPr lang="zh-CN" altLang="en-US" sz="2000" dirty="0" smtClean="0">
                <a:latin typeface="宋体" panose="02010600030101010101" pitchFamily="2" charset="-122"/>
                <a:ea typeface="宋体" panose="02010600030101010101" pitchFamily="2" charset="-122"/>
              </a:rPr>
              <a:t>别致的入口大门及通道处理，往往突出</a:t>
            </a:r>
            <a:r>
              <a:rPr lang="en-US" altLang="zh-CN" sz="2000" dirty="0" smtClean="0">
                <a:latin typeface="宋体" panose="02010600030101010101" pitchFamily="2" charset="-122"/>
                <a:ea typeface="宋体" panose="02010600030101010101" pitchFamily="2" charset="-122"/>
              </a:rPr>
              <a:t>“</a:t>
            </a:r>
            <a:r>
              <a:rPr lang="zh-CN" altLang="en-US" sz="2000" dirty="0" smtClean="0">
                <a:latin typeface="宋体" panose="02010600030101010101" pitchFamily="2" charset="-122"/>
                <a:ea typeface="宋体" panose="02010600030101010101" pitchFamily="2" charset="-122"/>
              </a:rPr>
              <a:t>深宅大院</a:t>
            </a:r>
            <a:r>
              <a:rPr lang="en-US" altLang="zh-CN" sz="2000" dirty="0" smtClean="0">
                <a:latin typeface="宋体" panose="02010600030101010101" pitchFamily="2" charset="-122"/>
                <a:ea typeface="宋体" panose="02010600030101010101" pitchFamily="2" charset="-122"/>
              </a:rPr>
              <a:t>”</a:t>
            </a:r>
            <a:r>
              <a:rPr lang="zh-CN" altLang="en-US" sz="2000" dirty="0" smtClean="0">
                <a:latin typeface="宋体" panose="02010600030101010101" pitchFamily="2" charset="-122"/>
                <a:ea typeface="宋体" panose="02010600030101010101" pitchFamily="2" charset="-122"/>
              </a:rPr>
              <a:t>的特质。</a:t>
            </a:r>
          </a:p>
        </p:txBody>
      </p:sp>
      <p:sp>
        <p:nvSpPr>
          <p:cNvPr id="7" name="文本框 6"/>
          <p:cNvSpPr txBox="1"/>
          <p:nvPr/>
        </p:nvSpPr>
        <p:spPr>
          <a:xfrm>
            <a:off x="351790" y="3133725"/>
            <a:ext cx="7606030" cy="1920240"/>
          </a:xfrm>
          <a:prstGeom prst="rect">
            <a:avLst/>
          </a:prstGeom>
          <a:noFill/>
        </p:spPr>
        <p:txBody>
          <a:bodyPr wrap="square" rtlCol="0" anchor="t">
            <a:spAutoFit/>
          </a:bodyPr>
          <a:lstStyle/>
          <a:p>
            <a:pPr>
              <a:lnSpc>
                <a:spcPct val="150000"/>
              </a:lnSpc>
            </a:pPr>
            <a:r>
              <a:rPr lang="zh-CN" altLang="en-US" sz="2000" b="1" dirty="0" smtClean="0">
                <a:solidFill>
                  <a:schemeClr val="tx1">
                    <a:lumMod val="50000"/>
                  </a:schemeClr>
                </a:solidFill>
                <a:effectLst/>
                <a:latin typeface="宋体" panose="02010600030101010101" pitchFamily="2" charset="-122"/>
                <a:ea typeface="宋体" panose="02010600030101010101" pitchFamily="2" charset="-122"/>
                <a:cs typeface="宋体" panose="02010600030101010101" pitchFamily="2" charset="-122"/>
                <a:sym typeface="+mn-ea"/>
              </a:rPr>
              <a:t>▼入口喷泉</a:t>
            </a:r>
          </a:p>
          <a:p>
            <a:pPr>
              <a:lnSpc>
                <a:spcPct val="150000"/>
              </a:lnSpc>
            </a:pPr>
            <a:r>
              <a:rPr lang="zh-CN" altLang="en-US" sz="2000" dirty="0" smtClean="0">
                <a:latin typeface="宋体" panose="02010600030101010101" pitchFamily="2" charset="-122"/>
                <a:ea typeface="宋体" panose="02010600030101010101" pitchFamily="2" charset="-122"/>
              </a:rPr>
              <a:t>入口喷泉是豪宅私家庭院的惯用手法，常常承载了主人风水上的一些期望。喷泉的设置一定意义上也改变了庭院的小环境，是私家庭院景观的首选。</a:t>
            </a:r>
          </a:p>
        </p:txBody>
      </p:sp>
      <p:pic>
        <p:nvPicPr>
          <p:cNvPr id="3" name="图片 2" descr="大门入口"/>
          <p:cNvPicPr>
            <a:picLocks noChangeAspect="1"/>
          </p:cNvPicPr>
          <p:nvPr/>
        </p:nvPicPr>
        <p:blipFill>
          <a:blip r:embed="rId6" cstate="print"/>
          <a:stretch>
            <a:fillRect/>
          </a:stretch>
        </p:blipFill>
        <p:spPr>
          <a:xfrm>
            <a:off x="7459345" y="1172210"/>
            <a:ext cx="3890010" cy="2507615"/>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351910" y="232638"/>
            <a:ext cx="9082800" cy="939600"/>
          </a:xfrm>
          <a:prstGeom prst="rect">
            <a:avLst/>
          </a:prstGeom>
        </p:spPr>
        <p:txBody>
          <a:bodyPr vert="horz" lIns="91440" tIns="45720" rIns="91440" bIns="45720" rtlCol="0" anchor="ctr">
            <a:normAutofit/>
          </a:bodyPr>
          <a:lstStyle>
            <a:lvl1pPr defTabSz="685800">
              <a:spcBef>
                <a:spcPct val="0"/>
              </a:spcBef>
              <a:buNone/>
              <a:defRPr sz="3600" b="1" i="0" baseline="0">
                <a:solidFill>
                  <a:schemeClr val="accent1"/>
                </a:solidFill>
                <a:effectLst/>
                <a:latin typeface="+mj-lt"/>
                <a:ea typeface="+mj-ea"/>
                <a:cs typeface="+mj-cs"/>
              </a:defRPr>
            </a:lvl1pPr>
          </a:lstStyle>
          <a:p>
            <a:r>
              <a:rPr lang="zh-CN" altLang="en-US" sz="3200" dirty="0">
                <a:latin typeface="+mn-ea"/>
                <a:ea typeface="+mn-ea"/>
                <a:sym typeface="+mn-ea"/>
              </a:rPr>
              <a:t>内部环境∣院落景观</a:t>
            </a:r>
            <a:endParaRPr lang="zh-CN" altLang="en-US" sz="3200" dirty="0"/>
          </a:p>
        </p:txBody>
      </p:sp>
      <p:pic>
        <p:nvPicPr>
          <p:cNvPr id="5" name="图片 4" descr="C:\Documents and Settings\Administrator\桌面\豪宅\四川成都2.png四川成都2"/>
          <p:cNvPicPr>
            <a:picLocks noChangeAspect="1"/>
          </p:cNvPicPr>
          <p:nvPr/>
        </p:nvPicPr>
        <p:blipFill>
          <a:blip r:embed="rId5" cstate="print"/>
          <a:srcRect/>
          <a:stretch>
            <a:fillRect/>
          </a:stretch>
        </p:blipFill>
        <p:spPr>
          <a:xfrm>
            <a:off x="6356350" y="4417060"/>
            <a:ext cx="5657215" cy="2434590"/>
          </a:xfrm>
          <a:prstGeom prst="rect">
            <a:avLst/>
          </a:prstGeom>
        </p:spPr>
      </p:pic>
      <p:sp>
        <p:nvSpPr>
          <p:cNvPr id="6" name="文本框 5"/>
          <p:cNvSpPr txBox="1"/>
          <p:nvPr/>
        </p:nvSpPr>
        <p:spPr>
          <a:xfrm>
            <a:off x="351790" y="1729105"/>
            <a:ext cx="5874385" cy="1965960"/>
          </a:xfrm>
          <a:prstGeom prst="rect">
            <a:avLst/>
          </a:prstGeom>
          <a:noFill/>
        </p:spPr>
        <p:txBody>
          <a:bodyPr wrap="square" rtlCol="0" anchor="t">
            <a:spAutoFit/>
          </a:bodyPr>
          <a:lstStyle/>
          <a:p>
            <a:pPr>
              <a:lnSpc>
                <a:spcPct val="150000"/>
              </a:lnSpc>
            </a:pPr>
            <a:r>
              <a:rPr lang="zh-CN" altLang="en-US" sz="2200" b="1" dirty="0" smtClean="0">
                <a:solidFill>
                  <a:schemeClr val="tx1">
                    <a:lumMod val="50000"/>
                  </a:schemeClr>
                </a:solidFill>
                <a:effectLst/>
                <a:latin typeface="宋体" panose="02010600030101010101" pitchFamily="2" charset="-122"/>
                <a:ea typeface="宋体" panose="02010600030101010101" pitchFamily="2" charset="-122"/>
                <a:cs typeface="宋体" panose="02010600030101010101" pitchFamily="2" charset="-122"/>
                <a:sym typeface="+mn-ea"/>
              </a:rPr>
              <a:t>▼休闲室外场地</a:t>
            </a:r>
          </a:p>
          <a:p>
            <a:pPr>
              <a:lnSpc>
                <a:spcPct val="150000"/>
              </a:lnSpc>
            </a:pPr>
            <a:r>
              <a:rPr lang="zh-CN" altLang="en-US" sz="2000" dirty="0" smtClean="0">
                <a:latin typeface="宋体" panose="02010600030101010101" pitchFamily="2" charset="-122"/>
                <a:ea typeface="宋体" panose="02010600030101010101" pitchFamily="2" charset="-122"/>
              </a:rPr>
              <a:t>休闲场地常常结合一些自然景观设置，利用庭院内的植物围合成空间。休闲场地可以为主人提供纳凉休息，会客交谈的场所。</a:t>
            </a:r>
          </a:p>
        </p:txBody>
      </p:sp>
      <p:sp>
        <p:nvSpPr>
          <p:cNvPr id="7" name="文本框 6"/>
          <p:cNvSpPr txBox="1"/>
          <p:nvPr/>
        </p:nvSpPr>
        <p:spPr>
          <a:xfrm>
            <a:off x="481965" y="4537075"/>
            <a:ext cx="5744845" cy="1508760"/>
          </a:xfrm>
          <a:prstGeom prst="rect">
            <a:avLst/>
          </a:prstGeom>
          <a:noFill/>
        </p:spPr>
        <p:txBody>
          <a:bodyPr wrap="square" rtlCol="0" anchor="t">
            <a:spAutoFit/>
          </a:bodyPr>
          <a:lstStyle/>
          <a:p>
            <a:pPr>
              <a:lnSpc>
                <a:spcPct val="150000"/>
              </a:lnSpc>
            </a:pPr>
            <a:r>
              <a:rPr lang="zh-CN" altLang="en-US" sz="2200" b="1" dirty="0" smtClean="0">
                <a:solidFill>
                  <a:schemeClr val="tx1">
                    <a:lumMod val="50000"/>
                  </a:schemeClr>
                </a:solidFill>
                <a:effectLst/>
                <a:latin typeface="宋体" panose="02010600030101010101" pitchFamily="2" charset="-122"/>
                <a:ea typeface="宋体" panose="02010600030101010101" pitchFamily="2" charset="-122"/>
                <a:cs typeface="宋体" panose="02010600030101010101" pitchFamily="2" charset="-122"/>
                <a:sym typeface="+mn-ea"/>
              </a:rPr>
              <a:t>▼儿童娱乐场地</a:t>
            </a:r>
          </a:p>
          <a:p>
            <a:pPr>
              <a:lnSpc>
                <a:spcPct val="150000"/>
              </a:lnSpc>
            </a:pPr>
            <a:r>
              <a:rPr lang="zh-CN" altLang="en-US" sz="2000" dirty="0" smtClean="0">
                <a:latin typeface="宋体" panose="02010600030101010101" pitchFamily="2" charset="-122"/>
                <a:ea typeface="宋体" panose="02010600030101010101" pitchFamily="2" charset="-122"/>
              </a:rPr>
              <a:t>儿童娱乐场地一般有沙坑、秋千、滑梯、跷跷板等，场地材料由软质场地构成。</a:t>
            </a:r>
          </a:p>
        </p:txBody>
      </p:sp>
      <p:pic>
        <p:nvPicPr>
          <p:cNvPr id="3" name="图片 2" descr="C:\Documents and Settings\Administrator\桌面\豪宅\四川成都1.png四川成都1"/>
          <p:cNvPicPr>
            <a:picLocks noChangeAspect="1"/>
          </p:cNvPicPr>
          <p:nvPr/>
        </p:nvPicPr>
        <p:blipFill>
          <a:blip r:embed="rId6" cstate="print"/>
          <a:srcRect/>
          <a:stretch>
            <a:fillRect/>
          </a:stretch>
        </p:blipFill>
        <p:spPr>
          <a:xfrm>
            <a:off x="6356350" y="1421130"/>
            <a:ext cx="5342890" cy="2380615"/>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351910" y="232638"/>
            <a:ext cx="9082800" cy="939600"/>
          </a:xfrm>
          <a:prstGeom prst="rect">
            <a:avLst/>
          </a:prstGeom>
        </p:spPr>
        <p:txBody>
          <a:bodyPr vert="horz" lIns="91440" tIns="45720" rIns="91440" bIns="45720" rtlCol="0" anchor="ctr">
            <a:normAutofit/>
          </a:bodyPr>
          <a:lstStyle>
            <a:lvl1pPr defTabSz="685800">
              <a:spcBef>
                <a:spcPct val="0"/>
              </a:spcBef>
              <a:buNone/>
              <a:defRPr sz="3600" b="1" i="0" baseline="0">
                <a:solidFill>
                  <a:schemeClr val="accent1"/>
                </a:solidFill>
                <a:effectLst/>
                <a:latin typeface="+mj-lt"/>
                <a:ea typeface="+mj-ea"/>
                <a:cs typeface="+mj-cs"/>
              </a:defRPr>
            </a:lvl1pPr>
          </a:lstStyle>
          <a:p>
            <a:r>
              <a:rPr lang="zh-CN" altLang="en-US" sz="3200" dirty="0">
                <a:latin typeface="+mn-ea"/>
                <a:ea typeface="+mn-ea"/>
                <a:sym typeface="+mn-ea"/>
              </a:rPr>
              <a:t>内部环境∣院落景观</a:t>
            </a:r>
            <a:endParaRPr lang="zh-CN" altLang="en-US" sz="3200" dirty="0"/>
          </a:p>
        </p:txBody>
      </p:sp>
      <p:pic>
        <p:nvPicPr>
          <p:cNvPr id="5" name="图片 4" descr="C:\Documents and Settings\Administrator\桌面\豪宅\上海绿城.png上海绿城"/>
          <p:cNvPicPr>
            <a:picLocks noChangeAspect="1"/>
          </p:cNvPicPr>
          <p:nvPr/>
        </p:nvPicPr>
        <p:blipFill>
          <a:blip r:embed="rId5" cstate="print"/>
          <a:srcRect/>
          <a:stretch>
            <a:fillRect/>
          </a:stretch>
        </p:blipFill>
        <p:spPr>
          <a:xfrm>
            <a:off x="6226810" y="4718685"/>
            <a:ext cx="5657215" cy="2093595"/>
          </a:xfrm>
          <a:prstGeom prst="rect">
            <a:avLst/>
          </a:prstGeom>
        </p:spPr>
      </p:pic>
      <p:sp>
        <p:nvSpPr>
          <p:cNvPr id="6" name="文本框 5"/>
          <p:cNvSpPr txBox="1"/>
          <p:nvPr/>
        </p:nvSpPr>
        <p:spPr>
          <a:xfrm>
            <a:off x="416560" y="2214245"/>
            <a:ext cx="5874385" cy="1051560"/>
          </a:xfrm>
          <a:prstGeom prst="rect">
            <a:avLst/>
          </a:prstGeom>
          <a:noFill/>
        </p:spPr>
        <p:txBody>
          <a:bodyPr wrap="square" rtlCol="0" anchor="t">
            <a:spAutoFit/>
          </a:bodyPr>
          <a:lstStyle/>
          <a:p>
            <a:pPr>
              <a:lnSpc>
                <a:spcPct val="150000"/>
              </a:lnSpc>
            </a:pPr>
            <a:r>
              <a:rPr lang="zh-CN" altLang="en-US" sz="2200" b="1" dirty="0" smtClean="0">
                <a:solidFill>
                  <a:schemeClr val="tx1">
                    <a:lumMod val="50000"/>
                  </a:schemeClr>
                </a:solidFill>
                <a:effectLst/>
                <a:latin typeface="宋体" panose="02010600030101010101" pitchFamily="2" charset="-122"/>
                <a:ea typeface="宋体" panose="02010600030101010101" pitchFamily="2" charset="-122"/>
                <a:cs typeface="宋体" panose="02010600030101010101" pitchFamily="2" charset="-122"/>
                <a:sym typeface="+mn-ea"/>
              </a:rPr>
              <a:t>▼私家游泳池</a:t>
            </a:r>
          </a:p>
          <a:p>
            <a:pPr>
              <a:lnSpc>
                <a:spcPct val="150000"/>
              </a:lnSpc>
            </a:pPr>
            <a:r>
              <a:rPr lang="zh-CN" altLang="en-US" sz="2000" dirty="0" smtClean="0">
                <a:latin typeface="宋体" panose="02010600030101010101" pitchFamily="2" charset="-122"/>
                <a:ea typeface="宋体" panose="02010600030101010101" pitchFamily="2" charset="-122"/>
              </a:rPr>
              <a:t>豪宅具备的基本条件之一，可以提升豪宅档次。</a:t>
            </a:r>
          </a:p>
        </p:txBody>
      </p:sp>
      <p:sp>
        <p:nvSpPr>
          <p:cNvPr id="7" name="文本框 6"/>
          <p:cNvSpPr txBox="1"/>
          <p:nvPr/>
        </p:nvSpPr>
        <p:spPr>
          <a:xfrm>
            <a:off x="416560" y="4307205"/>
            <a:ext cx="5744845" cy="2240280"/>
          </a:xfrm>
          <a:prstGeom prst="rect">
            <a:avLst/>
          </a:prstGeom>
          <a:noFill/>
        </p:spPr>
        <p:txBody>
          <a:bodyPr wrap="square" rtlCol="0" anchor="t">
            <a:spAutoFit/>
          </a:bodyPr>
          <a:lstStyle/>
          <a:p>
            <a:pPr>
              <a:lnSpc>
                <a:spcPct val="150000"/>
              </a:lnSpc>
            </a:pPr>
            <a:r>
              <a:rPr lang="zh-CN" altLang="en-US" sz="2200" b="1" dirty="0" smtClean="0">
                <a:solidFill>
                  <a:schemeClr val="tx1">
                    <a:lumMod val="50000"/>
                  </a:schemeClr>
                </a:solidFill>
                <a:effectLst/>
                <a:latin typeface="宋体" panose="02010600030101010101" pitchFamily="2" charset="-122"/>
                <a:ea typeface="宋体" panose="02010600030101010101" pitchFamily="2" charset="-122"/>
                <a:cs typeface="宋体" panose="02010600030101010101" pitchFamily="2" charset="-122"/>
                <a:sym typeface="+mn-ea"/>
              </a:rPr>
              <a:t>▼合理植物配置</a:t>
            </a:r>
          </a:p>
          <a:p>
            <a:pPr>
              <a:lnSpc>
                <a:spcPct val="150000"/>
              </a:lnSpc>
            </a:pPr>
            <a:r>
              <a:rPr lang="zh-CN" altLang="en-US" dirty="0" smtClean="0">
                <a:latin typeface="宋体" panose="02010600030101010101" pitchFamily="2" charset="-122"/>
                <a:ea typeface="宋体" panose="02010600030101010101" pitchFamily="2" charset="-122"/>
              </a:rPr>
              <a:t>合理的植物配置会考虑到遮阴挡风和四季花草呈现的颜色以及对私家院落的私密性的有效保护。另外，良好的植物配置对于季节变化而产生的气候影响也有一定的改善作用。</a:t>
            </a:r>
          </a:p>
        </p:txBody>
      </p:sp>
      <p:pic>
        <p:nvPicPr>
          <p:cNvPr id="3" name="图片 2" descr="C:\Documents and Settings\Administrator\桌面\豪宅\上海世贸.png上海世贸"/>
          <p:cNvPicPr>
            <a:picLocks noChangeAspect="1"/>
          </p:cNvPicPr>
          <p:nvPr/>
        </p:nvPicPr>
        <p:blipFill>
          <a:blip r:embed="rId6" cstate="print"/>
          <a:srcRect/>
          <a:stretch>
            <a:fillRect/>
          </a:stretch>
        </p:blipFill>
        <p:spPr>
          <a:xfrm>
            <a:off x="6356350" y="1547178"/>
            <a:ext cx="5342890" cy="2128520"/>
          </a:xfrm>
          <a:prstGeom prst="rect">
            <a:avLst/>
          </a:prstGeom>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35225" y="1724660"/>
            <a:ext cx="7321550" cy="27844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custDataLst>
              <p:tags r:id="rId2"/>
            </p:custDataLst>
          </p:nvPr>
        </p:nvSpPr>
        <p:spPr>
          <a:xfrm>
            <a:off x="3180080" y="2390775"/>
            <a:ext cx="5831840" cy="1280160"/>
          </a:xfrm>
        </p:spPr>
        <p:txBody>
          <a:bodyPr>
            <a:normAutofit/>
          </a:bodyPr>
          <a:lstStyle/>
          <a:p>
            <a:pPr algn="ctr">
              <a:lnSpc>
                <a:spcPct val="150000"/>
              </a:lnSpc>
            </a:pPr>
            <a:r>
              <a:rPr lang="en-US" altLang="zh-CN" sz="4400" i="1" dirty="0">
                <a:solidFill>
                  <a:srgbClr val="FF0000"/>
                </a:solidFill>
                <a:effectLst>
                  <a:outerShdw blurRad="38100" dist="38100" dir="2700000" algn="tl">
                    <a:srgbClr val="000000">
                      <a:alpha val="43137"/>
                    </a:srgbClr>
                  </a:outerShdw>
                </a:effectLst>
                <a:latin typeface="+mn-ea"/>
                <a:ea typeface="+mn-ea"/>
              </a:rPr>
              <a:t>C</a:t>
            </a:r>
            <a:r>
              <a:rPr lang="en-US" altLang="zh-CN" sz="4400" i="1" dirty="0">
                <a:solidFill>
                  <a:schemeClr val="bg1"/>
                </a:solidFill>
                <a:effectLst>
                  <a:outerShdw blurRad="38100" dist="38100" dir="2700000" algn="tl">
                    <a:srgbClr val="000000">
                      <a:alpha val="43137"/>
                    </a:srgbClr>
                  </a:outerShdw>
                </a:effectLst>
                <a:latin typeface="+mn-ea"/>
                <a:ea typeface="+mn-ea"/>
              </a:rPr>
              <a:t>hapter</a:t>
            </a:r>
            <a:r>
              <a:rPr lang="en-US" altLang="zh-CN" sz="4400" i="1" dirty="0">
                <a:solidFill>
                  <a:srgbClr val="FF0000"/>
                </a:solidFill>
                <a:effectLst>
                  <a:outerShdw blurRad="38100" dist="38100" dir="2700000" algn="tl">
                    <a:srgbClr val="000000">
                      <a:alpha val="43137"/>
                    </a:srgbClr>
                  </a:outerShdw>
                </a:effectLst>
                <a:latin typeface="+mn-ea"/>
                <a:ea typeface="+mn-ea"/>
              </a:rPr>
              <a:t>3 </a:t>
            </a:r>
            <a:r>
              <a:rPr lang="zh-CN" altLang="en-US" sz="4400" i="1" dirty="0">
                <a:solidFill>
                  <a:schemeClr val="bg1"/>
                </a:solidFill>
                <a:effectLst>
                  <a:outerShdw blurRad="38100" dist="38100" dir="2700000" algn="tl">
                    <a:srgbClr val="000000">
                      <a:alpha val="43137"/>
                    </a:srgbClr>
                  </a:outerShdw>
                </a:effectLst>
                <a:latin typeface="+mn-ea"/>
                <a:ea typeface="+mn-ea"/>
              </a:rPr>
              <a:t>建筑篇</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31495" y="269240"/>
            <a:ext cx="10981690" cy="845820"/>
          </a:xfrm>
        </p:spPr>
        <p:txBody>
          <a:bodyPr>
            <a:noAutofit/>
          </a:bodyPr>
          <a:lstStyle/>
          <a:p>
            <a:pPr>
              <a:lnSpc>
                <a:spcPct val="150000"/>
              </a:lnSpc>
            </a:pPr>
            <a:r>
              <a:rPr lang="zh-CN" altLang="en-US" sz="3600" dirty="0">
                <a:latin typeface="+mn-ea"/>
                <a:ea typeface="+mn-ea"/>
              </a:rPr>
              <a:t>公寓类豪宅</a:t>
            </a:r>
          </a:p>
        </p:txBody>
      </p:sp>
      <p:pic>
        <p:nvPicPr>
          <p:cNvPr id="5" name="图片 4" descr="C:\Documents and Settings\Administrator\桌面\豪宅\浦东.png浦东"/>
          <p:cNvPicPr>
            <a:picLocks noChangeAspect="1"/>
          </p:cNvPicPr>
          <p:nvPr/>
        </p:nvPicPr>
        <p:blipFill>
          <a:blip r:embed="rId5" cstate="print"/>
          <a:srcRect/>
          <a:stretch>
            <a:fillRect/>
          </a:stretch>
        </p:blipFill>
        <p:spPr>
          <a:xfrm>
            <a:off x="1955165" y="3415030"/>
            <a:ext cx="8281670" cy="3382010"/>
          </a:xfrm>
          <a:prstGeom prst="rect">
            <a:avLst/>
          </a:prstGeom>
        </p:spPr>
      </p:pic>
      <p:sp>
        <p:nvSpPr>
          <p:cNvPr id="2" name="文本框 1"/>
          <p:cNvSpPr txBox="1"/>
          <p:nvPr/>
        </p:nvSpPr>
        <p:spPr>
          <a:xfrm>
            <a:off x="531495" y="1247140"/>
            <a:ext cx="10892790" cy="1920240"/>
          </a:xfrm>
          <a:prstGeom prst="rect">
            <a:avLst/>
          </a:prstGeom>
          <a:noFill/>
        </p:spPr>
        <p:txBody>
          <a:bodyPr wrap="square" rtlCol="0">
            <a:spAutoFit/>
          </a:bodyPr>
          <a:lstStyle/>
          <a:p>
            <a:pPr>
              <a:lnSpc>
                <a:spcPct val="150000"/>
              </a:lnSpc>
            </a:pPr>
            <a:r>
              <a:rPr lang="en-US" altLang="zh-CN" sz="1400" dirty="0" smtClean="0">
                <a:latin typeface="Arial" panose="02080604020202020204" pitchFamily="34" charset="0"/>
                <a:ea typeface="微软雅黑" panose="020B0503020204020204" charset="-122"/>
              </a:rPr>
              <a:t>       </a:t>
            </a:r>
            <a:r>
              <a:rPr lang="en-US" altLang="zh-CN" sz="2000" b="1" dirty="0" smtClean="0">
                <a:latin typeface="宋体" panose="02010600030101010101" pitchFamily="2" charset="-122"/>
                <a:ea typeface="宋体" panose="02010600030101010101" pitchFamily="2" charset="-122"/>
              </a:rPr>
              <a:t> </a:t>
            </a:r>
            <a:r>
              <a:rPr lang="zh-CN" altLang="en-US" sz="2000" b="1" dirty="0" smtClean="0">
                <a:latin typeface="宋体" panose="02010600030101010101" pitchFamily="2" charset="-122"/>
                <a:ea typeface="宋体" panose="02010600030101010101" pitchFamily="2" charset="-122"/>
              </a:rPr>
              <a:t>公寓类豪宅一般位于市中心且为容积率在</a:t>
            </a:r>
            <a:r>
              <a:rPr lang="en-US" altLang="zh-CN" sz="2000" b="1" dirty="0" smtClean="0">
                <a:latin typeface="宋体" panose="02010600030101010101" pitchFamily="2" charset="-122"/>
                <a:ea typeface="宋体" panose="02010600030101010101" pitchFamily="2" charset="-122"/>
              </a:rPr>
              <a:t>4</a:t>
            </a:r>
            <a:r>
              <a:rPr lang="zh-CN" altLang="en-US" sz="2000" b="1" dirty="0" smtClean="0">
                <a:latin typeface="宋体" panose="02010600030101010101" pitchFamily="2" charset="-122"/>
                <a:ea typeface="宋体" panose="02010600030101010101" pitchFamily="2" charset="-122"/>
              </a:rPr>
              <a:t>以上的住宅产品，属高层或超高层建筑，基本都具备良好的地段优势，因此</a:t>
            </a:r>
            <a:r>
              <a:rPr lang="zh-CN" altLang="en-US" sz="2000" b="1" dirty="0" smtClean="0">
                <a:solidFill>
                  <a:srgbClr val="FF0000"/>
                </a:solidFill>
                <a:latin typeface="宋体" panose="02010600030101010101" pitchFamily="2" charset="-122"/>
                <a:ea typeface="宋体" panose="02010600030101010101" pitchFamily="2" charset="-122"/>
              </a:rPr>
              <a:t>评判公寓类豪宅主要看其每户的室内建筑面积，户型各部分功能以及装修标准</a:t>
            </a:r>
            <a:r>
              <a:rPr lang="zh-CN" altLang="en-US" sz="2000" b="1" dirty="0" smtClean="0">
                <a:latin typeface="宋体" panose="02010600030101010101" pitchFamily="2" charset="-122"/>
                <a:ea typeface="宋体" panose="02010600030101010101" pitchFamily="2" charset="-122"/>
              </a:rPr>
              <a:t>。公寓类豪宅在其地段优势相当的情形下，户型功能的是否完备是衡量其价值的一个重要标准。公寓类豪宅超豪华的装修品质的比较是其价值的另一个重要判断依据。</a:t>
            </a:r>
            <a:endParaRPr lang="en-US" altLang="zh-CN" sz="2000" b="1" dirty="0" smtClean="0">
              <a:latin typeface="宋体" panose="02010600030101010101" pitchFamily="2" charset="-122"/>
              <a:ea typeface="宋体" panose="02010600030101010101" pitchFamily="2" charset="-122"/>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433070" y="108585"/>
            <a:ext cx="10981690" cy="845820"/>
          </a:xfrm>
        </p:spPr>
        <p:txBody>
          <a:bodyPr>
            <a:noAutofit/>
          </a:bodyPr>
          <a:lstStyle/>
          <a:p>
            <a:pPr>
              <a:lnSpc>
                <a:spcPct val="150000"/>
              </a:lnSpc>
            </a:pPr>
            <a:r>
              <a:rPr lang="zh-CN" altLang="en-US" sz="3600" dirty="0">
                <a:latin typeface="+mn-ea"/>
                <a:ea typeface="+mn-ea"/>
                <a:sym typeface="+mn-ea"/>
              </a:rPr>
              <a:t>公寓类豪宅∣突破的三个层面</a:t>
            </a:r>
            <a:endParaRPr lang="zh-CN" altLang="en-US" sz="3600" dirty="0">
              <a:latin typeface="+mn-ea"/>
              <a:ea typeface="+mn-ea"/>
            </a:endParaRPr>
          </a:p>
        </p:txBody>
      </p:sp>
      <p:pic>
        <p:nvPicPr>
          <p:cNvPr id="5" name="图片 4" descr="C:\Documents and Settings\Administrator\桌面\豪宅\三个层面.png三个层面"/>
          <p:cNvPicPr>
            <a:picLocks noChangeAspect="1"/>
          </p:cNvPicPr>
          <p:nvPr/>
        </p:nvPicPr>
        <p:blipFill>
          <a:blip r:embed="rId5" cstate="print"/>
          <a:srcRect/>
          <a:stretch>
            <a:fillRect/>
          </a:stretch>
        </p:blipFill>
        <p:spPr>
          <a:xfrm>
            <a:off x="251460" y="954405"/>
            <a:ext cx="11688445" cy="5864225"/>
          </a:xfrm>
          <a:prstGeom prst="rect">
            <a:avLst/>
          </a:prstGeom>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433070" y="108585"/>
            <a:ext cx="10981690" cy="845820"/>
          </a:xfrm>
        </p:spPr>
        <p:txBody>
          <a:bodyPr>
            <a:noAutofit/>
          </a:bodyPr>
          <a:lstStyle/>
          <a:p>
            <a:pPr>
              <a:lnSpc>
                <a:spcPct val="150000"/>
              </a:lnSpc>
            </a:pPr>
            <a:r>
              <a:rPr lang="zh-CN" altLang="en-US" sz="3600" dirty="0">
                <a:latin typeface="+mn-ea"/>
                <a:ea typeface="+mn-ea"/>
                <a:sym typeface="+mn-ea"/>
              </a:rPr>
              <a:t>公寓类豪宅∣停车</a:t>
            </a:r>
            <a:endParaRPr lang="zh-CN" altLang="en-US" sz="3600" dirty="0">
              <a:latin typeface="+mn-ea"/>
              <a:ea typeface="+mn-ea"/>
            </a:endParaRPr>
          </a:p>
        </p:txBody>
      </p:sp>
      <p:pic>
        <p:nvPicPr>
          <p:cNvPr id="5" name="图片 4" descr="C:\Documents and Settings\Administrator\桌面\豪宅\上海翠湖.png上海翠湖"/>
          <p:cNvPicPr>
            <a:picLocks noChangeAspect="1"/>
          </p:cNvPicPr>
          <p:nvPr/>
        </p:nvPicPr>
        <p:blipFill>
          <a:blip r:embed="rId5" cstate="print"/>
          <a:srcRect/>
          <a:stretch>
            <a:fillRect/>
          </a:stretch>
        </p:blipFill>
        <p:spPr>
          <a:xfrm>
            <a:off x="2253615" y="2130425"/>
            <a:ext cx="7341235" cy="3747135"/>
          </a:xfrm>
          <a:prstGeom prst="rect">
            <a:avLst/>
          </a:prstGeom>
        </p:spPr>
      </p:pic>
      <p:sp>
        <p:nvSpPr>
          <p:cNvPr id="2" name="文本框 1"/>
          <p:cNvSpPr txBox="1"/>
          <p:nvPr/>
        </p:nvSpPr>
        <p:spPr>
          <a:xfrm>
            <a:off x="433070" y="852805"/>
            <a:ext cx="11211560" cy="1386840"/>
          </a:xfrm>
          <a:prstGeom prst="rect">
            <a:avLst/>
          </a:prstGeom>
          <a:noFill/>
        </p:spPr>
        <p:txBody>
          <a:bodyPr wrap="square" rtlCol="0">
            <a:spAutoFit/>
          </a:bodyPr>
          <a:lstStyle/>
          <a:p>
            <a:pPr>
              <a:lnSpc>
                <a:spcPct val="125000"/>
              </a:lnSpc>
              <a:spcBef>
                <a:spcPts val="0"/>
              </a:spcBef>
              <a:spcAft>
                <a:spcPts val="0"/>
              </a:spcAft>
            </a:pPr>
            <a:r>
              <a:rPr lang="en-US" altLang="zh-CN" sz="1500" b="1" dirty="0" smtClean="0">
                <a:latin typeface="+mn-ea"/>
              </a:rPr>
              <a:t>  </a:t>
            </a:r>
            <a:r>
              <a:rPr lang="en-US" altLang="zh-CN" sz="1600" b="1" dirty="0" smtClean="0">
                <a:latin typeface="+mn-ea"/>
              </a:rPr>
              <a:t> </a:t>
            </a:r>
            <a:r>
              <a:rPr lang="zh-CN" altLang="en-US" sz="1700" dirty="0" smtClean="0">
                <a:latin typeface="+mn-ea"/>
              </a:rPr>
              <a:t>对于购买豪宅类产品的人士而言，应考虑户均拥有</a:t>
            </a:r>
            <a:r>
              <a:rPr lang="en-US" altLang="zh-CN" sz="1700" dirty="0" smtClean="0">
                <a:latin typeface="+mn-ea"/>
              </a:rPr>
              <a:t>2-3</a:t>
            </a:r>
            <a:r>
              <a:rPr lang="zh-CN" altLang="en-US" sz="1700" dirty="0" smtClean="0">
                <a:latin typeface="+mn-ea"/>
              </a:rPr>
              <a:t>部私家车。豪宅为了适合其特定客户的需求，需要配备充足的停车位。</a:t>
            </a:r>
          </a:p>
          <a:p>
            <a:pPr>
              <a:lnSpc>
                <a:spcPct val="125000"/>
              </a:lnSpc>
              <a:spcBef>
                <a:spcPts val="0"/>
              </a:spcBef>
              <a:spcAft>
                <a:spcPts val="0"/>
              </a:spcAft>
            </a:pPr>
            <a:r>
              <a:rPr lang="zh-CN" altLang="en-US" sz="1700" dirty="0" smtClean="0">
                <a:latin typeface="+mn-ea"/>
              </a:rPr>
              <a:t>   地面停车场影响社区美观与整洁度，一般用于临时停车。</a:t>
            </a:r>
          </a:p>
          <a:p>
            <a:pPr>
              <a:lnSpc>
                <a:spcPct val="125000"/>
              </a:lnSpc>
              <a:spcBef>
                <a:spcPts val="0"/>
              </a:spcBef>
              <a:spcAft>
                <a:spcPts val="0"/>
              </a:spcAft>
            </a:pPr>
            <a:r>
              <a:rPr lang="zh-CN" altLang="en-US" sz="1700" dirty="0" smtClean="0">
                <a:latin typeface="+mn-ea"/>
              </a:rPr>
              <a:t>   地下停车库应具有充足车位，且设有地下车库通往上部建筑的内部电梯。</a:t>
            </a:r>
          </a:p>
        </p:txBody>
      </p:sp>
      <p:sp>
        <p:nvSpPr>
          <p:cNvPr id="4" name="文本框 3"/>
          <p:cNvSpPr txBox="1"/>
          <p:nvPr/>
        </p:nvSpPr>
        <p:spPr>
          <a:xfrm>
            <a:off x="586105" y="5746750"/>
            <a:ext cx="11058525" cy="1042035"/>
          </a:xfrm>
          <a:prstGeom prst="rect">
            <a:avLst/>
          </a:prstGeom>
          <a:noFill/>
        </p:spPr>
        <p:txBody>
          <a:bodyPr wrap="square" rtlCol="0">
            <a:spAutoFit/>
          </a:bodyPr>
          <a:lstStyle/>
          <a:p>
            <a:pPr>
              <a:lnSpc>
                <a:spcPct val="130000"/>
              </a:lnSpc>
            </a:pPr>
            <a:r>
              <a:rPr lang="zh-CN" altLang="en-US" sz="1600" dirty="0" smtClean="0">
                <a:solidFill>
                  <a:srgbClr val="FF0000"/>
                </a:solidFill>
                <a:latin typeface="+mn-ea"/>
              </a:rPr>
              <a:t>随着社会经济的发展，单位家庭的私家车拥有量也在快速的增加。套均面积在</a:t>
            </a:r>
            <a:r>
              <a:rPr lang="en-US" altLang="zh-CN" sz="1600" dirty="0" smtClean="0">
                <a:solidFill>
                  <a:srgbClr val="FF0000"/>
                </a:solidFill>
                <a:latin typeface="+mn-ea"/>
              </a:rPr>
              <a:t>140m</a:t>
            </a:r>
            <a:r>
              <a:rPr lang="en-US" altLang="zh-CN" sz="1600" dirty="0" smtClean="0">
                <a:solidFill>
                  <a:srgbClr val="FF0000"/>
                </a:solidFill>
                <a:latin typeface="+mn-ea"/>
                <a:cs typeface="微软雅黑" panose="020B0503020204020204" charset="-122"/>
              </a:rPr>
              <a:t>²</a:t>
            </a:r>
            <a:r>
              <a:rPr lang="zh-CN" altLang="en-US" sz="1600" dirty="0" smtClean="0">
                <a:solidFill>
                  <a:srgbClr val="FF0000"/>
                </a:solidFill>
                <a:latin typeface="+mn-ea"/>
                <a:cs typeface="微软雅黑" panose="020B0503020204020204" charset="-122"/>
              </a:rPr>
              <a:t>以上的高档社区车位配置比至少要达到</a:t>
            </a:r>
            <a:r>
              <a:rPr lang="en-US" altLang="zh-CN" sz="1600" dirty="0" smtClean="0">
                <a:solidFill>
                  <a:srgbClr val="FF0000"/>
                </a:solidFill>
                <a:latin typeface="+mn-ea"/>
                <a:cs typeface="微软雅黑" panose="020B0503020204020204" charset="-122"/>
              </a:rPr>
              <a:t>1:1.5</a:t>
            </a:r>
            <a:r>
              <a:rPr lang="zh-CN" altLang="en-US" sz="1600" dirty="0" smtClean="0">
                <a:solidFill>
                  <a:srgbClr val="FF0000"/>
                </a:solidFill>
                <a:latin typeface="+mn-ea"/>
                <a:cs typeface="微软雅黑" panose="020B0503020204020204" charset="-122"/>
              </a:rPr>
              <a:t>，套均面积在</a:t>
            </a:r>
            <a:r>
              <a:rPr lang="en-US" altLang="zh-CN" sz="1600" dirty="0" smtClean="0">
                <a:solidFill>
                  <a:srgbClr val="FF0000"/>
                </a:solidFill>
                <a:latin typeface="+mn-ea"/>
                <a:cs typeface="微软雅黑" panose="020B0503020204020204" charset="-122"/>
              </a:rPr>
              <a:t>300m²</a:t>
            </a:r>
            <a:r>
              <a:rPr lang="zh-CN" altLang="en-US" sz="1600" dirty="0" smtClean="0">
                <a:solidFill>
                  <a:srgbClr val="FF0000"/>
                </a:solidFill>
                <a:latin typeface="+mn-ea"/>
                <a:cs typeface="微软雅黑" panose="020B0503020204020204" charset="-122"/>
              </a:rPr>
              <a:t>以上的豪宅公寓车位配比至少要</a:t>
            </a:r>
            <a:r>
              <a:rPr lang="en-US" altLang="zh-CN" sz="1600" dirty="0" smtClean="0">
                <a:solidFill>
                  <a:srgbClr val="FF0000"/>
                </a:solidFill>
                <a:latin typeface="+mn-ea"/>
                <a:cs typeface="微软雅黑" panose="020B0503020204020204" charset="-122"/>
              </a:rPr>
              <a:t>1:3.</a:t>
            </a:r>
            <a:r>
              <a:rPr lang="zh-CN" altLang="en-US" sz="1600" dirty="0" smtClean="0">
                <a:solidFill>
                  <a:srgbClr val="FF0000"/>
                </a:solidFill>
                <a:latin typeface="+mn-ea"/>
                <a:cs typeface="微软雅黑" panose="020B0503020204020204" charset="-122"/>
              </a:rPr>
              <a:t>除此之外，仍需设计一定的访客停车位。住建部规定：</a:t>
            </a:r>
            <a:r>
              <a:rPr lang="en-US" altLang="zh-CN" sz="1600" dirty="0" smtClean="0">
                <a:solidFill>
                  <a:srgbClr val="FF0000"/>
                </a:solidFill>
                <a:latin typeface="+mn-ea"/>
                <a:cs typeface="微软雅黑" panose="020B0503020204020204" charset="-122"/>
              </a:rPr>
              <a:t>&gt;100m²</a:t>
            </a:r>
            <a:r>
              <a:rPr lang="zh-CN" altLang="en-US" sz="1600" dirty="0" smtClean="0">
                <a:solidFill>
                  <a:srgbClr val="FF0000"/>
                </a:solidFill>
                <a:latin typeface="+mn-ea"/>
                <a:cs typeface="微软雅黑" panose="020B0503020204020204" charset="-122"/>
              </a:rPr>
              <a:t>的户型，每</a:t>
            </a:r>
            <a:r>
              <a:rPr lang="en-US" altLang="zh-CN" sz="1600" dirty="0" smtClean="0">
                <a:solidFill>
                  <a:srgbClr val="FF0000"/>
                </a:solidFill>
                <a:latin typeface="+mn-ea"/>
                <a:cs typeface="微软雅黑" panose="020B0503020204020204" charset="-122"/>
                <a:sym typeface="+mn-ea"/>
              </a:rPr>
              <a:t>100m²</a:t>
            </a:r>
            <a:r>
              <a:rPr lang="zh-CN" altLang="en-US" sz="1600" dirty="0" smtClean="0">
                <a:solidFill>
                  <a:srgbClr val="FF0000"/>
                </a:solidFill>
                <a:latin typeface="+mn-ea"/>
                <a:cs typeface="微软雅黑" panose="020B0503020204020204" charset="-122"/>
                <a:sym typeface="+mn-ea"/>
              </a:rPr>
              <a:t>车位配比不得小于</a:t>
            </a:r>
            <a:r>
              <a:rPr lang="en-US" altLang="zh-CN" sz="1600" dirty="0" smtClean="0">
                <a:solidFill>
                  <a:srgbClr val="FF0000"/>
                </a:solidFill>
                <a:latin typeface="+mn-ea"/>
                <a:cs typeface="微软雅黑" panose="020B0503020204020204" charset="-122"/>
                <a:sym typeface="+mn-ea"/>
              </a:rPr>
              <a:t>0.6</a:t>
            </a:r>
            <a:r>
              <a:rPr lang="zh-CN" altLang="en-US" sz="1600" dirty="0" smtClean="0">
                <a:solidFill>
                  <a:srgbClr val="FF0000"/>
                </a:solidFill>
                <a:latin typeface="+mn-ea"/>
                <a:cs typeface="微软雅黑" panose="020B0503020204020204" charset="-122"/>
                <a:sym typeface="+mn-ea"/>
              </a:rPr>
              <a:t>个，</a:t>
            </a:r>
            <a:r>
              <a:rPr lang="en-US" altLang="zh-CN" sz="1600" dirty="0" smtClean="0">
                <a:solidFill>
                  <a:srgbClr val="FF0000"/>
                </a:solidFill>
                <a:latin typeface="+mn-ea"/>
                <a:cs typeface="微软雅黑" panose="020B0503020204020204" charset="-122"/>
                <a:sym typeface="+mn-ea"/>
              </a:rPr>
              <a:t>&lt;100m²</a:t>
            </a:r>
            <a:r>
              <a:rPr lang="zh-CN" altLang="en-US" sz="1600" dirty="0" smtClean="0">
                <a:solidFill>
                  <a:srgbClr val="FF0000"/>
                </a:solidFill>
                <a:latin typeface="+mn-ea"/>
                <a:cs typeface="微软雅黑" panose="020B0503020204020204" charset="-122"/>
                <a:sym typeface="+mn-ea"/>
              </a:rPr>
              <a:t>的户型，每</a:t>
            </a:r>
            <a:r>
              <a:rPr lang="en-US" altLang="zh-CN" sz="1600" dirty="0" smtClean="0">
                <a:solidFill>
                  <a:srgbClr val="FF0000"/>
                </a:solidFill>
                <a:latin typeface="+mn-ea"/>
                <a:cs typeface="微软雅黑" panose="020B0503020204020204" charset="-122"/>
                <a:sym typeface="+mn-ea"/>
              </a:rPr>
              <a:t>100m²</a:t>
            </a:r>
            <a:r>
              <a:rPr lang="zh-CN" altLang="en-US" sz="1600" dirty="0" smtClean="0">
                <a:solidFill>
                  <a:srgbClr val="FF0000"/>
                </a:solidFill>
                <a:latin typeface="+mn-ea"/>
                <a:cs typeface="微软雅黑" panose="020B0503020204020204" charset="-122"/>
                <a:sym typeface="+mn-ea"/>
              </a:rPr>
              <a:t>车位配比不得小于</a:t>
            </a:r>
            <a:r>
              <a:rPr lang="en-US" altLang="zh-CN" sz="1600" dirty="0" smtClean="0">
                <a:solidFill>
                  <a:srgbClr val="FF0000"/>
                </a:solidFill>
                <a:latin typeface="+mn-ea"/>
                <a:cs typeface="微软雅黑" panose="020B0503020204020204" charset="-122"/>
                <a:sym typeface="+mn-ea"/>
              </a:rPr>
              <a:t>0.4</a:t>
            </a:r>
            <a:r>
              <a:rPr lang="zh-CN" altLang="en-US" sz="1600" dirty="0" smtClean="0">
                <a:solidFill>
                  <a:srgbClr val="FF0000"/>
                </a:solidFill>
                <a:latin typeface="+mn-ea"/>
                <a:cs typeface="微软雅黑" panose="020B0503020204020204" charset="-122"/>
                <a:sym typeface="+mn-ea"/>
              </a:rPr>
              <a:t>个。</a:t>
            </a:r>
            <a:endParaRPr lang="en-US" altLang="zh-CN" sz="1600" dirty="0" smtClean="0">
              <a:solidFill>
                <a:srgbClr val="FF0000"/>
              </a:solidFill>
              <a:latin typeface="+mn-ea"/>
              <a:cs typeface="微软雅黑" panose="020B0503020204020204" charset="-122"/>
              <a:sym typeface="+mn-ea"/>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433070" y="108585"/>
            <a:ext cx="10981690" cy="845820"/>
          </a:xfrm>
        </p:spPr>
        <p:txBody>
          <a:bodyPr>
            <a:noAutofit/>
          </a:bodyPr>
          <a:lstStyle/>
          <a:p>
            <a:pPr>
              <a:lnSpc>
                <a:spcPct val="150000"/>
              </a:lnSpc>
            </a:pPr>
            <a:r>
              <a:rPr lang="zh-CN" altLang="en-US" sz="3600" dirty="0">
                <a:latin typeface="+mn-ea"/>
                <a:ea typeface="+mn-ea"/>
                <a:sym typeface="+mn-ea"/>
              </a:rPr>
              <a:t>公寓类豪宅∣入户大堂</a:t>
            </a:r>
            <a:endParaRPr lang="zh-CN" altLang="en-US" sz="3600" dirty="0">
              <a:latin typeface="+mn-ea"/>
              <a:ea typeface="+mn-ea"/>
            </a:endParaRPr>
          </a:p>
        </p:txBody>
      </p:sp>
      <p:pic>
        <p:nvPicPr>
          <p:cNvPr id="5" name="图片 4" descr="C:\Documents and Settings\Administrator\桌面\豪宅\入户大堂.png入户大堂"/>
          <p:cNvPicPr>
            <a:picLocks noChangeAspect="1"/>
          </p:cNvPicPr>
          <p:nvPr/>
        </p:nvPicPr>
        <p:blipFill>
          <a:blip r:embed="rId5" cstate="print"/>
          <a:srcRect/>
          <a:stretch>
            <a:fillRect/>
          </a:stretch>
        </p:blipFill>
        <p:spPr>
          <a:xfrm>
            <a:off x="902335" y="1926590"/>
            <a:ext cx="10140315" cy="4836795"/>
          </a:xfrm>
          <a:prstGeom prst="rect">
            <a:avLst/>
          </a:prstGeom>
        </p:spPr>
      </p:pic>
      <p:sp>
        <p:nvSpPr>
          <p:cNvPr id="6" name="文本框 5"/>
          <p:cNvSpPr txBox="1"/>
          <p:nvPr/>
        </p:nvSpPr>
        <p:spPr>
          <a:xfrm>
            <a:off x="902335" y="1012190"/>
            <a:ext cx="10140315" cy="914400"/>
          </a:xfrm>
          <a:prstGeom prst="rect">
            <a:avLst/>
          </a:prstGeom>
          <a:noFill/>
        </p:spPr>
        <p:txBody>
          <a:bodyPr wrap="square" rtlCol="0">
            <a:spAutoFit/>
          </a:bodyPr>
          <a:lstStyle/>
          <a:p>
            <a:pPr>
              <a:lnSpc>
                <a:spcPct val="150000"/>
              </a:lnSpc>
            </a:pPr>
            <a:r>
              <a:rPr lang="zh-CN" altLang="en-US" b="1" dirty="0" smtClean="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大堂是整个公寓的窗口，出入的必经之所，豪华材料的运用常常能够提高豪宅公寓的品质，另外一些人性化会客等候的空间也能给人留下深刻印象。</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433070" y="108585"/>
            <a:ext cx="10981690" cy="845820"/>
          </a:xfrm>
        </p:spPr>
        <p:txBody>
          <a:bodyPr>
            <a:noAutofit/>
          </a:bodyPr>
          <a:lstStyle/>
          <a:p>
            <a:pPr>
              <a:lnSpc>
                <a:spcPct val="150000"/>
              </a:lnSpc>
            </a:pPr>
            <a:r>
              <a:rPr lang="zh-CN" altLang="en-US" sz="3600" dirty="0">
                <a:latin typeface="+mn-ea"/>
                <a:ea typeface="+mn-ea"/>
                <a:sym typeface="+mn-ea"/>
              </a:rPr>
              <a:t>公寓类豪宅∣精装</a:t>
            </a:r>
            <a:endParaRPr lang="zh-CN" altLang="en-US" sz="3600" dirty="0">
              <a:latin typeface="+mn-ea"/>
              <a:ea typeface="+mn-ea"/>
            </a:endParaRPr>
          </a:p>
        </p:txBody>
      </p:sp>
      <p:pic>
        <p:nvPicPr>
          <p:cNvPr id="5" name="图片 4" descr="C:\Documents and Settings\Administrator\桌面\豪宅\精装.png精装"/>
          <p:cNvPicPr>
            <a:picLocks noChangeAspect="1"/>
          </p:cNvPicPr>
          <p:nvPr/>
        </p:nvPicPr>
        <p:blipFill>
          <a:blip r:embed="rId5" cstate="print"/>
          <a:srcRect/>
          <a:stretch>
            <a:fillRect/>
          </a:stretch>
        </p:blipFill>
        <p:spPr>
          <a:xfrm>
            <a:off x="3115945" y="1879600"/>
            <a:ext cx="5616575" cy="3747135"/>
          </a:xfrm>
          <a:prstGeom prst="rect">
            <a:avLst/>
          </a:prstGeom>
        </p:spPr>
      </p:pic>
      <p:sp>
        <p:nvSpPr>
          <p:cNvPr id="2" name="文本框 1"/>
          <p:cNvSpPr txBox="1"/>
          <p:nvPr/>
        </p:nvSpPr>
        <p:spPr>
          <a:xfrm>
            <a:off x="433070" y="954405"/>
            <a:ext cx="11211560" cy="914400"/>
          </a:xfrm>
          <a:prstGeom prst="rect">
            <a:avLst/>
          </a:prstGeom>
          <a:noFill/>
        </p:spPr>
        <p:txBody>
          <a:bodyPr wrap="square" rtlCol="0">
            <a:spAutoFit/>
          </a:bodyPr>
          <a:lstStyle/>
          <a:p>
            <a:pPr>
              <a:lnSpc>
                <a:spcPct val="150000"/>
              </a:lnSpc>
              <a:spcBef>
                <a:spcPts val="0"/>
              </a:spcBef>
              <a:spcAft>
                <a:spcPts val="0"/>
              </a:spcAft>
            </a:pPr>
            <a:r>
              <a:rPr lang="zh-CN" altLang="en-US" b="1" dirty="0" smtClean="0">
                <a:solidFill>
                  <a:schemeClr val="tx2">
                    <a:lumMod val="50000"/>
                  </a:schemeClr>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玄关</a:t>
            </a:r>
            <a:r>
              <a:rPr lang="en-US" altLang="zh-CN" dirty="0" smtClean="0">
                <a:solidFill>
                  <a:schemeClr val="tx2">
                    <a:lumMod val="50000"/>
                  </a:schemeClr>
                </a:solidFill>
                <a:effectLst/>
                <a:latin typeface="宋体" panose="02010600030101010101" pitchFamily="2" charset="-122"/>
                <a:ea typeface="宋体" panose="02010600030101010101" pitchFamily="2" charset="-122"/>
              </a:rPr>
              <a:t>——</a:t>
            </a:r>
            <a:r>
              <a:rPr lang="zh-CN" altLang="en-US" dirty="0" smtClean="0">
                <a:solidFill>
                  <a:schemeClr val="tx2">
                    <a:lumMod val="50000"/>
                  </a:schemeClr>
                </a:solidFill>
                <a:effectLst/>
                <a:latin typeface="宋体" panose="02010600030101010101" pitchFamily="2" charset="-122"/>
                <a:ea typeface="宋体" panose="02010600030101010101" pitchFamily="2" charset="-122"/>
              </a:rPr>
              <a:t>地面一般都采用优质大理石、高档进口玻化砖、名贵实木或实木贴面地板，墙面都是采用高价乳胶漆，有些高档楼盘会采用墙纸。</a:t>
            </a:r>
          </a:p>
        </p:txBody>
      </p:sp>
      <p:sp>
        <p:nvSpPr>
          <p:cNvPr id="4" name="文本框 3"/>
          <p:cNvSpPr txBox="1"/>
          <p:nvPr/>
        </p:nvSpPr>
        <p:spPr>
          <a:xfrm>
            <a:off x="1671320" y="5539105"/>
            <a:ext cx="9156065" cy="1325880"/>
          </a:xfrm>
          <a:prstGeom prst="rect">
            <a:avLst/>
          </a:prstGeom>
          <a:noFill/>
        </p:spPr>
        <p:txBody>
          <a:bodyPr wrap="square" rtlCol="0">
            <a:spAutoFit/>
          </a:bodyPr>
          <a:lstStyle/>
          <a:p>
            <a:pPr>
              <a:lnSpc>
                <a:spcPct val="150000"/>
              </a:lnSpc>
            </a:pPr>
            <a:r>
              <a:rPr lang="zh-CN" altLang="en-US" sz="2000" b="1" dirty="0" smtClean="0">
                <a:solidFill>
                  <a:srgbClr val="FF0000"/>
                </a:solidFill>
                <a:latin typeface="+mn-ea"/>
                <a:cs typeface="微软雅黑" panose="020B0503020204020204" charset="-122"/>
                <a:sym typeface="+mn-ea"/>
              </a:rPr>
              <a:t>天地墙：</a:t>
            </a:r>
          </a:p>
          <a:p>
            <a:pPr>
              <a:lnSpc>
                <a:spcPct val="150000"/>
              </a:lnSpc>
            </a:pPr>
            <a:r>
              <a:rPr lang="en-US" altLang="zh-CN" sz="1700" dirty="0" smtClean="0">
                <a:solidFill>
                  <a:srgbClr val="FF0000"/>
                </a:solidFill>
                <a:latin typeface="+mn-ea"/>
                <a:cs typeface="微软雅黑" panose="020B0503020204020204" charset="-122"/>
                <a:sym typeface="+mn-ea"/>
              </a:rPr>
              <a:t>1</a:t>
            </a:r>
            <a:r>
              <a:rPr lang="zh-CN" altLang="en-US" sz="1700" dirty="0" smtClean="0">
                <a:solidFill>
                  <a:srgbClr val="FF0000"/>
                </a:solidFill>
                <a:latin typeface="+mn-ea"/>
                <a:cs typeface="微软雅黑" panose="020B0503020204020204" charset="-122"/>
                <a:sym typeface="+mn-ea"/>
              </a:rPr>
              <a:t>、天：金珀圆弧顶</a:t>
            </a:r>
            <a:r>
              <a:rPr lang="en-US" altLang="zh-CN" sz="1700" dirty="0" smtClean="0">
                <a:solidFill>
                  <a:srgbClr val="FF0000"/>
                </a:solidFill>
                <a:latin typeface="+mn-ea"/>
                <a:cs typeface="微软雅黑" panose="020B0503020204020204" charset="-122"/>
                <a:sym typeface="+mn-ea"/>
              </a:rPr>
              <a:t>+</a:t>
            </a:r>
            <a:r>
              <a:rPr lang="zh-CN" altLang="en-US" sz="1700" dirty="0" smtClean="0">
                <a:solidFill>
                  <a:srgbClr val="FF0000"/>
                </a:solidFill>
                <a:latin typeface="+mn-ea"/>
                <a:cs typeface="微软雅黑" panose="020B0503020204020204" charset="-122"/>
                <a:sym typeface="+mn-ea"/>
              </a:rPr>
              <a:t>水晶灯饰                     </a:t>
            </a:r>
            <a:r>
              <a:rPr lang="en-US" altLang="zh-CN" sz="1700" dirty="0" smtClean="0">
                <a:solidFill>
                  <a:srgbClr val="FF0000"/>
                </a:solidFill>
                <a:latin typeface="+mn-ea"/>
                <a:cs typeface="微软雅黑" panose="020B0503020204020204" charset="-122"/>
                <a:sym typeface="+mn-ea"/>
              </a:rPr>
              <a:t>2</a:t>
            </a:r>
            <a:r>
              <a:rPr lang="zh-CN" altLang="en-US" sz="1700" dirty="0" smtClean="0">
                <a:solidFill>
                  <a:srgbClr val="FF0000"/>
                </a:solidFill>
                <a:latin typeface="+mn-ea"/>
                <a:cs typeface="微软雅黑" panose="020B0503020204020204" charset="-122"/>
                <a:sym typeface="+mn-ea"/>
              </a:rPr>
              <a:t>、地：大理石拼花，一般不采用地毯</a:t>
            </a:r>
          </a:p>
          <a:p>
            <a:pPr>
              <a:lnSpc>
                <a:spcPct val="150000"/>
              </a:lnSpc>
            </a:pPr>
            <a:r>
              <a:rPr lang="en-US" altLang="zh-CN" sz="1700" dirty="0" smtClean="0">
                <a:solidFill>
                  <a:srgbClr val="FF0000"/>
                </a:solidFill>
                <a:latin typeface="+mn-ea"/>
                <a:cs typeface="微软雅黑" panose="020B0503020204020204" charset="-122"/>
                <a:sym typeface="+mn-ea"/>
              </a:rPr>
              <a:t>3</a:t>
            </a:r>
            <a:r>
              <a:rPr lang="zh-CN" altLang="en-US" sz="1700" dirty="0" smtClean="0">
                <a:solidFill>
                  <a:srgbClr val="FF0000"/>
                </a:solidFill>
                <a:latin typeface="+mn-ea"/>
                <a:cs typeface="微软雅黑" panose="020B0503020204020204" charset="-122"/>
                <a:sym typeface="+mn-ea"/>
              </a:rPr>
              <a:t>、墙：顶级一般用玻璃马赛克，次一点用墙纸      </a:t>
            </a:r>
            <a:r>
              <a:rPr lang="en-US" altLang="zh-CN" sz="1700" dirty="0" smtClean="0">
                <a:solidFill>
                  <a:srgbClr val="FF0000"/>
                </a:solidFill>
                <a:latin typeface="+mn-ea"/>
                <a:cs typeface="微软雅黑" panose="020B0503020204020204" charset="-122"/>
                <a:sym typeface="+mn-ea"/>
              </a:rPr>
              <a:t>4</a:t>
            </a:r>
            <a:r>
              <a:rPr lang="zh-CN" altLang="en-US" sz="1700" dirty="0" smtClean="0">
                <a:solidFill>
                  <a:srgbClr val="FF0000"/>
                </a:solidFill>
                <a:latin typeface="+mn-ea"/>
                <a:cs typeface="微软雅黑" panose="020B0503020204020204" charset="-122"/>
                <a:sym typeface="+mn-ea"/>
              </a:rPr>
              <a:t>、饰品：大师级的艺术品</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200660"/>
            <a:ext cx="10981690" cy="899160"/>
          </a:xfrm>
        </p:spPr>
        <p:txBody>
          <a:bodyPr>
            <a:normAutofit/>
          </a:bodyPr>
          <a:lstStyle/>
          <a:p>
            <a:pPr>
              <a:lnSpc>
                <a:spcPct val="150000"/>
              </a:lnSpc>
            </a:pPr>
            <a:r>
              <a:rPr lang="zh-CN" altLang="en-US" dirty="0">
                <a:latin typeface="+mn-ea"/>
                <a:ea typeface="+mn-ea"/>
              </a:rPr>
              <a:t>疯狂的豪宅∣最贵的公寓类豪宅</a:t>
            </a:r>
          </a:p>
        </p:txBody>
      </p:sp>
      <p:pic>
        <p:nvPicPr>
          <p:cNvPr id="2" name="内容占位符 1" descr="1"/>
          <p:cNvPicPr>
            <a:picLocks noGrp="1" noChangeAspect="1"/>
          </p:cNvPicPr>
          <p:nvPr>
            <p:ph idx="1"/>
          </p:nvPr>
        </p:nvPicPr>
        <p:blipFill>
          <a:blip r:embed="rId5" cstate="print"/>
          <a:stretch>
            <a:fillRect/>
          </a:stretch>
        </p:blipFill>
        <p:spPr>
          <a:xfrm>
            <a:off x="427355" y="1099820"/>
            <a:ext cx="10438765" cy="2776220"/>
          </a:xfrm>
          <a:prstGeom prst="rect">
            <a:avLst/>
          </a:prstGeom>
        </p:spPr>
      </p:pic>
      <p:pic>
        <p:nvPicPr>
          <p:cNvPr id="5" name="图片 4" descr="安提拉"/>
          <p:cNvPicPr>
            <a:picLocks noChangeAspect="1"/>
          </p:cNvPicPr>
          <p:nvPr/>
        </p:nvPicPr>
        <p:blipFill>
          <a:blip r:embed="rId6" cstate="print"/>
          <a:stretch>
            <a:fillRect/>
          </a:stretch>
        </p:blipFill>
        <p:spPr>
          <a:xfrm>
            <a:off x="1401445" y="3876040"/>
            <a:ext cx="8753475" cy="300863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200660"/>
            <a:ext cx="10981690" cy="899160"/>
          </a:xfrm>
        </p:spPr>
        <p:txBody>
          <a:bodyPr>
            <a:normAutofit/>
          </a:bodyPr>
          <a:lstStyle/>
          <a:p>
            <a:pPr>
              <a:lnSpc>
                <a:spcPct val="150000"/>
              </a:lnSpc>
            </a:pPr>
            <a:r>
              <a:rPr lang="zh-CN" altLang="en-US" dirty="0">
                <a:latin typeface="+mn-ea"/>
                <a:ea typeface="+mn-ea"/>
              </a:rPr>
              <a:t>疯狂的豪宅∣最贵的别墅类豪宅</a:t>
            </a:r>
          </a:p>
        </p:txBody>
      </p:sp>
      <p:pic>
        <p:nvPicPr>
          <p:cNvPr id="2" name="内容占位符 1" descr="C:\Documents and Settings\Administrator\桌面\豪宅\2.png2"/>
          <p:cNvPicPr>
            <a:picLocks noGrp="1" noChangeAspect="1"/>
          </p:cNvPicPr>
          <p:nvPr>
            <p:ph idx="1"/>
          </p:nvPr>
        </p:nvPicPr>
        <p:blipFill>
          <a:blip r:embed="rId5" cstate="print"/>
          <a:srcRect/>
          <a:stretch>
            <a:fillRect/>
          </a:stretch>
        </p:blipFill>
        <p:spPr>
          <a:xfrm>
            <a:off x="359410" y="1213485"/>
            <a:ext cx="11039475" cy="2339975"/>
          </a:xfrm>
          <a:prstGeom prst="rect">
            <a:avLst/>
          </a:prstGeom>
        </p:spPr>
      </p:pic>
      <p:pic>
        <p:nvPicPr>
          <p:cNvPr id="5" name="图片 4" descr="C:\Documents and Settings\Administrator\桌面\豪宅\最贵私人.png最贵私人"/>
          <p:cNvPicPr>
            <a:picLocks noChangeAspect="1"/>
          </p:cNvPicPr>
          <p:nvPr/>
        </p:nvPicPr>
        <p:blipFill>
          <a:blip r:embed="rId6" cstate="print"/>
          <a:srcRect/>
          <a:stretch>
            <a:fillRect/>
          </a:stretch>
        </p:blipFill>
        <p:spPr>
          <a:xfrm>
            <a:off x="2644140" y="3443605"/>
            <a:ext cx="7012940" cy="339725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200660"/>
            <a:ext cx="10981690" cy="899160"/>
          </a:xfrm>
        </p:spPr>
        <p:txBody>
          <a:bodyPr>
            <a:normAutofit/>
          </a:bodyPr>
          <a:lstStyle/>
          <a:p>
            <a:pPr>
              <a:lnSpc>
                <a:spcPct val="150000"/>
              </a:lnSpc>
            </a:pPr>
            <a:r>
              <a:rPr lang="zh-CN" altLang="en-US" dirty="0">
                <a:latin typeface="+mn-ea"/>
                <a:ea typeface="+mn-ea"/>
              </a:rPr>
              <a:t>疯狂的豪宅∣最安全的豪宅</a:t>
            </a:r>
          </a:p>
        </p:txBody>
      </p:sp>
      <p:pic>
        <p:nvPicPr>
          <p:cNvPr id="2" name="内容占位符 1" descr="C:\Documents and Settings\Administrator\桌面\豪宅\3.png3"/>
          <p:cNvPicPr>
            <a:picLocks noGrp="1" noChangeAspect="1"/>
          </p:cNvPicPr>
          <p:nvPr>
            <p:ph idx="1"/>
          </p:nvPr>
        </p:nvPicPr>
        <p:blipFill>
          <a:blip r:embed="rId5" cstate="print"/>
          <a:srcRect/>
          <a:stretch>
            <a:fillRect/>
          </a:stretch>
        </p:blipFill>
        <p:spPr>
          <a:xfrm>
            <a:off x="427355" y="1219835"/>
            <a:ext cx="10438765" cy="2525395"/>
          </a:xfrm>
          <a:prstGeom prst="rect">
            <a:avLst/>
          </a:prstGeom>
        </p:spPr>
      </p:pic>
      <p:pic>
        <p:nvPicPr>
          <p:cNvPr id="5" name="图片 4" descr="C:\Documents and Settings\Administrator\桌面\豪宅\最安全.png最安全"/>
          <p:cNvPicPr>
            <a:picLocks noChangeAspect="1"/>
          </p:cNvPicPr>
          <p:nvPr/>
        </p:nvPicPr>
        <p:blipFill>
          <a:blip r:embed="rId6" cstate="print"/>
          <a:srcRect/>
          <a:stretch>
            <a:fillRect/>
          </a:stretch>
        </p:blipFill>
        <p:spPr>
          <a:xfrm>
            <a:off x="2257425" y="3647440"/>
            <a:ext cx="6922770" cy="3237230"/>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577850" y="200660"/>
            <a:ext cx="10981690" cy="899160"/>
          </a:xfrm>
        </p:spPr>
        <p:txBody>
          <a:bodyPr>
            <a:normAutofit/>
          </a:bodyPr>
          <a:lstStyle/>
          <a:p>
            <a:pPr>
              <a:lnSpc>
                <a:spcPct val="150000"/>
              </a:lnSpc>
            </a:pPr>
            <a:r>
              <a:rPr lang="zh-CN" altLang="en-US" dirty="0">
                <a:latin typeface="+mn-ea"/>
                <a:ea typeface="+mn-ea"/>
              </a:rPr>
              <a:t>疯狂的豪宅∣最梦幻的糖果</a:t>
            </a:r>
            <a:r>
              <a:rPr lang="en-US" altLang="zh-CN" dirty="0">
                <a:latin typeface="+mn-ea"/>
                <a:ea typeface="+mn-ea"/>
              </a:rPr>
              <a:t>STYLE</a:t>
            </a:r>
          </a:p>
        </p:txBody>
      </p:sp>
      <p:pic>
        <p:nvPicPr>
          <p:cNvPr id="2" name="内容占位符 1" descr="C:\Documents and Settings\Administrator\桌面\豪宅\4.png4"/>
          <p:cNvPicPr>
            <a:picLocks noGrp="1" noChangeAspect="1"/>
          </p:cNvPicPr>
          <p:nvPr>
            <p:ph idx="1"/>
          </p:nvPr>
        </p:nvPicPr>
        <p:blipFill>
          <a:blip r:embed="rId5" cstate="print"/>
          <a:srcRect/>
          <a:stretch>
            <a:fillRect/>
          </a:stretch>
        </p:blipFill>
        <p:spPr>
          <a:xfrm>
            <a:off x="438785" y="1165860"/>
            <a:ext cx="11120755" cy="2576195"/>
          </a:xfrm>
          <a:prstGeom prst="rect">
            <a:avLst/>
          </a:prstGeom>
        </p:spPr>
      </p:pic>
      <p:pic>
        <p:nvPicPr>
          <p:cNvPr id="4" name="图片 3" descr="最梦幻"/>
          <p:cNvPicPr>
            <a:picLocks noChangeAspect="1"/>
          </p:cNvPicPr>
          <p:nvPr/>
        </p:nvPicPr>
        <p:blipFill>
          <a:blip r:embed="rId6" cstate="print"/>
          <a:stretch>
            <a:fillRect/>
          </a:stretch>
        </p:blipFill>
        <p:spPr>
          <a:xfrm>
            <a:off x="2222500" y="3741420"/>
            <a:ext cx="7443470" cy="3098165"/>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35225" y="1724660"/>
            <a:ext cx="7321550" cy="27844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custDataLst>
              <p:tags r:id="rId2"/>
            </p:custDataLst>
          </p:nvPr>
        </p:nvSpPr>
        <p:spPr>
          <a:xfrm>
            <a:off x="3180080" y="2390775"/>
            <a:ext cx="5831840" cy="1280160"/>
          </a:xfrm>
        </p:spPr>
        <p:txBody>
          <a:bodyPr>
            <a:normAutofit/>
          </a:bodyPr>
          <a:lstStyle/>
          <a:p>
            <a:pPr algn="ctr">
              <a:lnSpc>
                <a:spcPct val="150000"/>
              </a:lnSpc>
            </a:pPr>
            <a:r>
              <a:rPr lang="en-US" altLang="zh-CN" sz="4400" i="1" dirty="0">
                <a:solidFill>
                  <a:srgbClr val="FF0000"/>
                </a:solidFill>
                <a:effectLst>
                  <a:outerShdw blurRad="38100" dist="38100" dir="2700000" algn="tl">
                    <a:srgbClr val="000000">
                      <a:alpha val="43137"/>
                    </a:srgbClr>
                  </a:outerShdw>
                </a:effectLst>
                <a:latin typeface="+mn-ea"/>
                <a:ea typeface="+mn-ea"/>
              </a:rPr>
              <a:t>C</a:t>
            </a:r>
            <a:r>
              <a:rPr lang="en-US" altLang="zh-CN" sz="4400" i="1" dirty="0">
                <a:solidFill>
                  <a:schemeClr val="bg1"/>
                </a:solidFill>
                <a:effectLst>
                  <a:outerShdw blurRad="38100" dist="38100" dir="2700000" algn="tl">
                    <a:srgbClr val="000000">
                      <a:alpha val="43137"/>
                    </a:srgbClr>
                  </a:outerShdw>
                </a:effectLst>
                <a:latin typeface="+mn-ea"/>
                <a:ea typeface="+mn-ea"/>
              </a:rPr>
              <a:t>hapter</a:t>
            </a:r>
            <a:r>
              <a:rPr lang="en-US" altLang="zh-CN" sz="4400" i="1" dirty="0">
                <a:solidFill>
                  <a:srgbClr val="FF0000"/>
                </a:solidFill>
                <a:effectLst>
                  <a:outerShdw blurRad="38100" dist="38100" dir="2700000" algn="tl">
                    <a:srgbClr val="000000">
                      <a:alpha val="43137"/>
                    </a:srgbClr>
                  </a:outerShdw>
                </a:effectLst>
                <a:latin typeface="+mn-ea"/>
                <a:ea typeface="+mn-ea"/>
              </a:rPr>
              <a:t>1</a:t>
            </a:r>
            <a:r>
              <a:rPr lang="en-US" altLang="zh-CN" sz="4400" i="1" dirty="0">
                <a:solidFill>
                  <a:schemeClr val="bg1"/>
                </a:solidFill>
                <a:effectLst>
                  <a:outerShdw blurRad="38100" dist="38100" dir="2700000" algn="tl">
                    <a:srgbClr val="000000">
                      <a:alpha val="43137"/>
                    </a:srgbClr>
                  </a:outerShdw>
                </a:effectLst>
                <a:latin typeface="+mn-ea"/>
                <a:ea typeface="+mn-ea"/>
              </a:rPr>
              <a:t> </a:t>
            </a:r>
            <a:r>
              <a:rPr lang="zh-CN" altLang="en-US" sz="4400" i="1" dirty="0">
                <a:solidFill>
                  <a:schemeClr val="bg1"/>
                </a:solidFill>
                <a:effectLst>
                  <a:outerShdw blurRad="38100" dist="38100" dir="2700000" algn="tl">
                    <a:srgbClr val="000000">
                      <a:alpha val="43137"/>
                    </a:srgbClr>
                  </a:outerShdw>
                </a:effectLst>
                <a:latin typeface="+mn-ea"/>
                <a:ea typeface="+mn-ea"/>
              </a:rPr>
              <a:t>概念篇</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Documents and Settings\Administrator\桌面\豪宅\豪宅1.png豪宅1"/>
          <p:cNvPicPr>
            <a:picLocks noChangeAspect="1"/>
          </p:cNvPicPr>
          <p:nvPr>
            <p:custDataLst>
              <p:tags r:id="rId2"/>
            </p:custDataLst>
          </p:nvPr>
        </p:nvPicPr>
        <p:blipFill rotWithShape="1">
          <a:blip r:embed="rId6" cstate="print"/>
          <a:srcRect/>
          <a:stretch>
            <a:fillRect/>
          </a:stretch>
        </p:blipFill>
        <p:spPr>
          <a:xfrm>
            <a:off x="6623804" y="808007"/>
            <a:ext cx="3714115" cy="5403012"/>
          </a:xfrm>
          <a:prstGeom prst="rect">
            <a:avLst/>
          </a:prstGeom>
        </p:spPr>
      </p:pic>
      <p:sp>
        <p:nvSpPr>
          <p:cNvPr id="4" name="文本框 3"/>
          <p:cNvSpPr txBox="1"/>
          <p:nvPr>
            <p:custDataLst>
              <p:tags r:id="rId3"/>
            </p:custDataLst>
          </p:nvPr>
        </p:nvSpPr>
        <p:spPr>
          <a:xfrm>
            <a:off x="658495" y="338455"/>
            <a:ext cx="4262755" cy="662940"/>
          </a:xfrm>
          <a:prstGeom prst="rect">
            <a:avLst/>
          </a:prstGeom>
        </p:spPr>
        <p:txBody>
          <a:bodyPr vert="horz" lIns="91440" tIns="45720" rIns="91440" bIns="45720" rtlCol="0" anchor="b">
            <a:normAutofit/>
          </a:bodyPr>
          <a:lstStyle>
            <a:lvl1pPr defTabSz="685800">
              <a:lnSpc>
                <a:spcPct val="90000"/>
              </a:lnSpc>
              <a:spcBef>
                <a:spcPct val="0"/>
              </a:spcBef>
              <a:buNone/>
              <a:defRPr sz="4000" b="1" i="0" baseline="0">
                <a:solidFill>
                  <a:srgbClr val="775D85"/>
                </a:solidFill>
                <a:effectLst/>
                <a:latin typeface="+mj-lt"/>
                <a:ea typeface="+mj-ea"/>
                <a:cs typeface="+mj-cs"/>
              </a:defRPr>
            </a:lvl1pPr>
          </a:lstStyle>
          <a:p>
            <a:r>
              <a:rPr lang="zh-CN" altLang="en-US" sz="3600" dirty="0">
                <a:latin typeface="+mn-ea"/>
                <a:ea typeface="+mn-ea"/>
              </a:rPr>
              <a:t>豪宅的概念∣定义</a:t>
            </a:r>
          </a:p>
        </p:txBody>
      </p:sp>
      <p:pic>
        <p:nvPicPr>
          <p:cNvPr id="5" name="图片 4" descr="5"/>
          <p:cNvPicPr>
            <a:picLocks noChangeAspect="1"/>
          </p:cNvPicPr>
          <p:nvPr/>
        </p:nvPicPr>
        <p:blipFill>
          <a:blip r:embed="rId7" cstate="print"/>
          <a:stretch>
            <a:fillRect/>
          </a:stretch>
        </p:blipFill>
        <p:spPr>
          <a:xfrm>
            <a:off x="317500" y="1001395"/>
            <a:ext cx="5760085" cy="5713095"/>
          </a:xfrm>
          <a:prstGeom prst="rect">
            <a:avLst/>
          </a:prstGeo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0924144907"/>
  <p:tag name="MH_LIBRARY" val="GRAPHIC"/>
  <p:tag name="MH_ORDER" val="Straight Connector 12"/>
</p:tagLst>
</file>

<file path=ppt/tags/tag10.xml><?xml version="1.0" encoding="utf-8"?>
<p:tagLst xmlns:a="http://schemas.openxmlformats.org/drawingml/2006/main" xmlns:r="http://schemas.openxmlformats.org/officeDocument/2006/relationships" xmlns:p="http://schemas.openxmlformats.org/presentationml/2006/main">
  <p:tag name="MH" val="20150924154418"/>
  <p:tag name="MH_LIBRARY" val="GRAPHIC"/>
  <p:tag name="MH_ORDER" val="Rectangle 2"/>
  <p:tag name="KSO_WM_TAG_VERSION" val="1.0"/>
  <p:tag name="KSO_WM_BEAUTIFY_FLAG" val="#wm#"/>
  <p:tag name="KSO_WM_UNIT_TYPE" val="i"/>
  <p:tag name="KSO_WM_UNIT_ID" val="279*i*16"/>
  <p:tag name="KSO_WM_TEMPLATE_CATEGORY" val="custom"/>
  <p:tag name="KSO_WM_TEMPLATE_INDEX" val="160109"/>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5、8、12、18、23、24、25"/>
  <p:tag name="KSO_WM_TEMPLATE_CATEGORY" val="custom"/>
  <p:tag name="KSO_WM_TEMPLATE_INDEX" val="160109"/>
  <p:tag name="KSO_WM_TAG_VERSION" val="1.0"/>
  <p:tag name="KSO_WM_SLIDE_ID" val="custom160109_1"/>
  <p:tag name="KSO_WM_SLIDE_INDEX" val="1"/>
  <p:tag name="KSO_WM_SLIDE_ITEM_CNT" val="2"/>
  <p:tag name="KSO_WM_SLIDE_LAYOUT" val="a_b"/>
  <p:tag name="KSO_WM_SLIDE_LAYOUT_CNT" val="1_1"/>
  <p:tag name="KSO_WM_SLIDE_TYPE" val="title"/>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a*1"/>
  <p:tag name="KSO_WM_UNIT_CLEAR" val="1"/>
  <p:tag name="KSO_WM_UNIT_LAYERLEVEL" val="1"/>
  <p:tag name="KSO_WM_UNIT_VALUE" val="22"/>
  <p:tag name="KSO_WM_UNIT_ISCONTENTSTITLE" val="0"/>
  <p:tag name="KSO_WM_UNIT_HIGHLIGHT" val="0"/>
  <p:tag name="KSO_WM_UNIT_COMPATIBLE" val="0"/>
  <p:tag name="KSO_WM_UNIT_PRESET_TEXT_INDEX" val="3"/>
  <p:tag name="KSO_WM_UNIT_PRESET_TEXT_LEN" val="17"/>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b"/>
  <p:tag name="KSO_WM_UNIT_INDEX" val="1"/>
  <p:tag name="KSO_WM_UNIT_ID" val="custom160109_1*b*1"/>
  <p:tag name="KSO_WM_UNIT_CLEAR" val="1"/>
  <p:tag name="KSO_WM_UNIT_LAYERLEVEL" val="1"/>
  <p:tag name="KSO_WM_UNIT_VALUE" val="22"/>
  <p:tag name="KSO_WM_UNIT_ISCONTENTSTITLE" val="0"/>
  <p:tag name="KSO_WM_UNIT_HIGHLIGHT" val="0"/>
  <p:tag name="KSO_WM_UNIT_COMPATIBLE" val="0"/>
  <p:tag name="KSO_WM_UNIT_PRESET_TEXT_INDEX" val="3"/>
  <p:tag name="KSO_WM_UNIT_PRESET_TEXT_LEN" val="17"/>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f"/>
  <p:tag name="KSO_WM_UNIT_INDEX" val="1"/>
  <p:tag name="KSO_WM_UNIT_ID" val="custom160109_19*f*1"/>
  <p:tag name="KSO_WM_UNIT_CLEAR" val="1"/>
  <p:tag name="KSO_WM_UNIT_LAYERLEVEL" val="1"/>
  <p:tag name="KSO_WM_UNIT_VALUE" val="455"/>
  <p:tag name="KSO_WM_UNIT_HIGHLIGHT" val="0"/>
  <p:tag name="KSO_WM_UNIT_COMPATIBLE" val="0"/>
  <p:tag name="KSO_WM_UNIT_PRESET_TEXT_INDEX" val="5"/>
  <p:tag name="KSO_WM_UNIT_PRESET_TEXT_LEN" val="232"/>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279*i*0"/>
  <p:tag name="KSO_WM_TEMPLATE_CATEGORY" val="custom"/>
  <p:tag name="KSO_WM_TEMPLATE_INDEX" val="160109"/>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4"/>
  <p:tag name="KSO_WM_SLIDE_INDEX" val="4"/>
  <p:tag name="KSO_WM_SLIDE_ITEM_CNT" val="3"/>
  <p:tag name="KSO_WM_SLIDE_LAYOUT" val="a_f_d"/>
  <p:tag name="KSO_WM_SLIDE_LAYOUT_CNT" val="1_1_1"/>
  <p:tag name="KSO_WM_SLIDE_TYPE" val="text"/>
  <p:tag name="KSO_WM_BEAUTIFY_FLAG" val="#wm#"/>
  <p:tag name="KSO_WM_SLIDE_POSITION" val="63*64"/>
  <p:tag name="KSO_WM_SLIDE_SIZE" val="840*426"/>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d"/>
  <p:tag name="KSO_WM_UNIT_INDEX" val="1"/>
  <p:tag name="KSO_WM_UNIT_ID" val="custom160109_4*d*1"/>
  <p:tag name="KSO_WM_UNIT_CLEAR" val="0"/>
  <p:tag name="KSO_WM_UNIT_LAYERLEVEL" val="1"/>
  <p:tag name="KSO_WM_UNIT_VALUE" val="1500*1656"/>
  <p:tag name="KSO_WM_UNIT_HIGHLIGHT" val="0"/>
  <p:tag name="KSO_WM_UNIT_COMPATIBLE" val="0"/>
</p:tagLst>
</file>

<file path=ppt/tags/tag3.xml><?xml version="1.0" encoding="utf-8"?>
<p:tagLst xmlns:a="http://schemas.openxmlformats.org/drawingml/2006/main" xmlns:r="http://schemas.openxmlformats.org/officeDocument/2006/relationships" xmlns:p="http://schemas.openxmlformats.org/presentationml/2006/main">
  <p:tag name="MH" val="20150924154418"/>
  <p:tag name="MH_LIBRARY" val="GRAPHIC"/>
  <p:tag name="MH_ORDER" val="Rectangle 10"/>
  <p:tag name="KSO_WM_TAG_VERSION" val="1.0"/>
  <p:tag name="KSO_WM_BEAUTIFY_FLAG" val="#wm#"/>
  <p:tag name="KSO_WM_UNIT_TYPE" val="i"/>
  <p:tag name="KSO_WM_UNIT_ID" val="279*i*9"/>
  <p:tag name="KSO_WM_TEMPLATE_CATEGORY" val="custom"/>
  <p:tag name="KSO_WM_TEMPLATE_INDEX" val="160109"/>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4*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31.xml><?xml version="1.0" encoding="utf-8"?>
<p:tagLst xmlns:a="http://schemas.openxmlformats.org/drawingml/2006/main" xmlns:r="http://schemas.openxmlformats.org/officeDocument/2006/relationships" xmlns:p="http://schemas.openxmlformats.org/presentationml/2006/main">
  <p:tag name="MH" val="20150924144422"/>
  <p:tag name="MH_LIBRARY" val="CONTENTS"/>
  <p:tag name="MH_AUTOCOLOR" val="TRUE"/>
  <p:tag name="MH_TYPE" val="CONTENTS"/>
  <p:tag name="ID" val="547142"/>
  <p:tag name="KSO_WM_TEMPLATE_CATEGORY" val="custom"/>
  <p:tag name="KSO_WM_TEMPLATE_INDEX" val="160109"/>
  <p:tag name="KSO_WM_TAG_VERSION" val="1.0"/>
  <p:tag name="KSO_WM_SLIDE_ID" val="custom160109_6"/>
  <p:tag name="KSO_WM_SLIDE_INDEX" val="6"/>
  <p:tag name="KSO_WM_SLIDE_ITEM_CNT" val="1"/>
  <p:tag name="KSO_WM_SLIDE_LAYOUT" val="a_b_l"/>
  <p:tag name="KSO_WM_SLIDE_LAYOUT_CNT" val="1_1_1"/>
  <p:tag name="KSO_WM_SLIDE_TYPE" val="contents"/>
  <p:tag name="KSO_WM_BEAUTIFY_FLAG" val="#wm#"/>
  <p:tag name="KSO_WM_DIAGRAM_GROUP_CODE" val="l1-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4*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33.xml><?xml version="1.0" encoding="utf-8"?>
<p:tagLst xmlns:a="http://schemas.openxmlformats.org/drawingml/2006/main" xmlns:r="http://schemas.openxmlformats.org/officeDocument/2006/relationships" xmlns:p="http://schemas.openxmlformats.org/presentationml/2006/main">
  <p:tag name="MH" val="20150924144422"/>
  <p:tag name="MH_LIBRARY" val="CONTENTS"/>
  <p:tag name="MH_AUTOCOLOR" val="TRUE"/>
  <p:tag name="MH_TYPE" val="CONTENTS"/>
  <p:tag name="ID" val="547142"/>
  <p:tag name="KSO_WM_TEMPLATE_CATEGORY" val="custom"/>
  <p:tag name="KSO_WM_TEMPLATE_INDEX" val="160109"/>
  <p:tag name="KSO_WM_TAG_VERSION" val="1.0"/>
  <p:tag name="KSO_WM_SLIDE_ID" val="custom160109_6"/>
  <p:tag name="KSO_WM_SLIDE_INDEX" val="6"/>
  <p:tag name="KSO_WM_SLIDE_ITEM_CNT" val="1"/>
  <p:tag name="KSO_WM_SLIDE_LAYOUT" val="a_b_l"/>
  <p:tag name="KSO_WM_SLIDE_LAYOUT_CNT" val="1_1_1"/>
  <p:tag name="KSO_WM_SLIDE_TYPE" val="contents"/>
  <p:tag name="KSO_WM_BEAUTIFY_FLAG" val="#wm#"/>
  <p:tag name="KSO_WM_DIAGRAM_GROUP_CODE" val="l1-1"/>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4*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35.xml><?xml version="1.0" encoding="utf-8"?>
<p:tagLst xmlns:a="http://schemas.openxmlformats.org/drawingml/2006/main" xmlns:r="http://schemas.openxmlformats.org/officeDocument/2006/relationships" xmlns:p="http://schemas.openxmlformats.org/presentationml/2006/main">
  <p:tag name="MH" val="20150924144422"/>
  <p:tag name="MH_LIBRARY" val="CONTENTS"/>
  <p:tag name="MH_AUTOCOLOR" val="TRUE"/>
  <p:tag name="MH_TYPE" val="CONTENTS"/>
  <p:tag name="ID" val="547142"/>
  <p:tag name="KSO_WM_TEMPLATE_CATEGORY" val="custom"/>
  <p:tag name="KSO_WM_TEMPLATE_INDEX" val="160109"/>
  <p:tag name="KSO_WM_TAG_VERSION" val="1.0"/>
  <p:tag name="KSO_WM_SLIDE_ID" val="custom160109_6"/>
  <p:tag name="KSO_WM_SLIDE_INDEX" val="6"/>
  <p:tag name="KSO_WM_SLIDE_ITEM_CNT" val="1"/>
  <p:tag name="KSO_WM_SLIDE_LAYOUT" val="a_b_l"/>
  <p:tag name="KSO_WM_SLIDE_LAYOUT_CNT" val="1_1_1"/>
  <p:tag name="KSO_WM_SLIDE_TYPE" val="contents"/>
  <p:tag name="KSO_WM_BEAUTIFY_FLAG" val="#wm#"/>
  <p:tag name="KSO_WM_DIAGRAM_GROUP_CODE" val="l1-1"/>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4*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37.xml><?xml version="1.0" encoding="utf-8"?>
<p:tagLst xmlns:a="http://schemas.openxmlformats.org/drawingml/2006/main" xmlns:r="http://schemas.openxmlformats.org/officeDocument/2006/relationships" xmlns:p="http://schemas.openxmlformats.org/presentationml/2006/main">
  <p:tag name="MH" val="20150924144422"/>
  <p:tag name="MH_LIBRARY" val="CONTENTS"/>
  <p:tag name="MH_AUTOCOLOR" val="TRUE"/>
  <p:tag name="MH_TYPE" val="CONTENTS"/>
  <p:tag name="ID" val="547142"/>
  <p:tag name="KSO_WM_TEMPLATE_CATEGORY" val="custom"/>
  <p:tag name="KSO_WM_TEMPLATE_INDEX" val="160109"/>
  <p:tag name="KSO_WM_TAG_VERSION" val="1.0"/>
  <p:tag name="KSO_WM_SLIDE_ID" val="custom160109_6"/>
  <p:tag name="KSO_WM_SLIDE_INDEX" val="6"/>
  <p:tag name="KSO_WM_SLIDE_ITEM_CNT" val="1"/>
  <p:tag name="KSO_WM_SLIDE_LAYOUT" val="a_b_l"/>
  <p:tag name="KSO_WM_SLIDE_LAYOUT_CNT" val="1_1_1"/>
  <p:tag name="KSO_WM_SLIDE_TYPE" val="contents"/>
  <p:tag name="KSO_WM_BEAUTIFY_FLAG" val="#wm#"/>
  <p:tag name="KSO_WM_DIAGRAM_GROUP_CODE" val="l1-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4*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39.xml><?xml version="1.0" encoding="utf-8"?>
<p:tagLst xmlns:a="http://schemas.openxmlformats.org/drawingml/2006/main" xmlns:r="http://schemas.openxmlformats.org/officeDocument/2006/relationships" xmlns:p="http://schemas.openxmlformats.org/presentationml/2006/main">
  <p:tag name="MH" val="20150924144422"/>
  <p:tag name="MH_LIBRARY" val="CONTENTS"/>
  <p:tag name="MH_AUTOCOLOR" val="TRUE"/>
  <p:tag name="MH_TYPE" val="CONTENTS"/>
  <p:tag name="ID" val="547142"/>
  <p:tag name="KSO_WM_TEMPLATE_CATEGORY" val="custom"/>
  <p:tag name="KSO_WM_TEMPLATE_INDEX" val="160109"/>
  <p:tag name="KSO_WM_TAG_VERSION" val="1.0"/>
  <p:tag name="KSO_WM_SLIDE_ID" val="custom160109_6"/>
  <p:tag name="KSO_WM_SLIDE_INDEX" val="6"/>
  <p:tag name="KSO_WM_SLIDE_ITEM_CNT" val="1"/>
  <p:tag name="KSO_WM_SLIDE_LAYOUT" val="a_b_l"/>
  <p:tag name="KSO_WM_SLIDE_LAYOUT_CNT" val="1_1_1"/>
  <p:tag name="KSO_WM_SLIDE_TYPE" val="contents"/>
  <p:tag name="KSO_WM_BEAUTIFY_FLAG" val="#wm#"/>
  <p:tag name="KSO_WM_DIAGRAM_GROUP_CODE" val="l1-1"/>
</p:tagLst>
</file>

<file path=ppt/tags/tag4.xml><?xml version="1.0" encoding="utf-8"?>
<p:tagLst xmlns:a="http://schemas.openxmlformats.org/drawingml/2006/main" xmlns:r="http://schemas.openxmlformats.org/officeDocument/2006/relationships" xmlns:p="http://schemas.openxmlformats.org/presentationml/2006/main">
  <p:tag name="MH" val="20150924154418"/>
  <p:tag name="MH_LIBRARY" val="GRAPHIC"/>
  <p:tag name="MH_ORDER" val="Rectangle 8"/>
  <p:tag name="KSO_WM_TAG_VERSION" val="1.0"/>
  <p:tag name="KSO_WM_BEAUTIFY_FLAG" val="#wm#"/>
  <p:tag name="KSO_WM_UNIT_TYPE" val="i"/>
  <p:tag name="KSO_WM_UNIT_ID" val="279*i*10"/>
  <p:tag name="KSO_WM_TEMPLATE_CATEGORY" val="custom"/>
  <p:tag name="KSO_WM_TEMPLATE_INDEX" val="160109"/>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4*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41.xml><?xml version="1.0" encoding="utf-8"?>
<p:tagLst xmlns:a="http://schemas.openxmlformats.org/drawingml/2006/main" xmlns:r="http://schemas.openxmlformats.org/officeDocument/2006/relationships" xmlns:p="http://schemas.openxmlformats.org/presentationml/2006/main">
  <p:tag name="MH" val="20150924144422"/>
  <p:tag name="MH_LIBRARY" val="CONTENTS"/>
  <p:tag name="MH_AUTOCOLOR" val="TRUE"/>
  <p:tag name="MH_TYPE" val="CONTENTS"/>
  <p:tag name="ID" val="547142"/>
  <p:tag name="KSO_WM_TEMPLATE_CATEGORY" val="custom"/>
  <p:tag name="KSO_WM_TEMPLATE_INDEX" val="160109"/>
  <p:tag name="KSO_WM_TAG_VERSION" val="1.0"/>
  <p:tag name="KSO_WM_SLIDE_ID" val="custom160109_6"/>
  <p:tag name="KSO_WM_SLIDE_INDEX" val="6"/>
  <p:tag name="KSO_WM_SLIDE_ITEM_CNT" val="1"/>
  <p:tag name="KSO_WM_SLIDE_LAYOUT" val="a_b_l"/>
  <p:tag name="KSO_WM_SLIDE_LAYOUT_CNT" val="1_1_1"/>
  <p:tag name="KSO_WM_SLIDE_TYPE" val="contents"/>
  <p:tag name="KSO_WM_BEAUTIFY_FLAG" val="#wm#"/>
  <p:tag name="KSO_WM_DIAGRAM_GROUP_CODE" val="l1-1"/>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4*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5.xml><?xml version="1.0" encoding="utf-8"?>
<p:tagLst xmlns:a="http://schemas.openxmlformats.org/drawingml/2006/main" xmlns:r="http://schemas.openxmlformats.org/officeDocument/2006/relationships" xmlns:p="http://schemas.openxmlformats.org/presentationml/2006/main">
  <p:tag name="MH" val="20150924154418"/>
  <p:tag name="MH_LIBRARY" val="GRAPHIC"/>
  <p:tag name="MH_ORDER" val="Rectangle 5"/>
  <p:tag name="KSO_WM_TAG_VERSION" val="1.0"/>
  <p:tag name="KSO_WM_BEAUTIFY_FLAG" val="#wm#"/>
  <p:tag name="KSO_WM_UNIT_TYPE" val="i"/>
  <p:tag name="KSO_WM_UNIT_ID" val="279*i*11"/>
  <p:tag name="KSO_WM_TEMPLATE_CATEGORY" val="custom"/>
  <p:tag name="KSO_WM_TEMPLATE_INDEX" val="160109"/>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5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6.xml><?xml version="1.0" encoding="utf-8"?>
<p:tagLst xmlns:a="http://schemas.openxmlformats.org/drawingml/2006/main" xmlns:r="http://schemas.openxmlformats.org/officeDocument/2006/relationships" xmlns:p="http://schemas.openxmlformats.org/presentationml/2006/main">
  <p:tag name="MH" val="20150924154418"/>
  <p:tag name="MH_LIBRARY" val="GRAPHIC"/>
  <p:tag name="MH_ORDER" val="Rectangle 3"/>
  <p:tag name="KSO_WM_TAG_VERSION" val="1.0"/>
  <p:tag name="KSO_WM_BEAUTIFY_FLAG" val="#wm#"/>
  <p:tag name="KSO_WM_UNIT_TYPE" val="i"/>
  <p:tag name="KSO_WM_UNIT_ID" val="279*i*12"/>
  <p:tag name="KSO_WM_TEMPLATE_CATEGORY" val="custom"/>
  <p:tag name="KSO_WM_TEMPLATE_INDEX" val="160109"/>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6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6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7.xml><?xml version="1.0" encoding="utf-8"?>
<p:tagLst xmlns:a="http://schemas.openxmlformats.org/drawingml/2006/main" xmlns:r="http://schemas.openxmlformats.org/officeDocument/2006/relationships" xmlns:p="http://schemas.openxmlformats.org/presentationml/2006/main">
  <p:tag name="MH" val="20150924154418"/>
  <p:tag name="MH_LIBRARY" val="GRAPHIC"/>
  <p:tag name="MH_ORDER" val="Rectangle 4"/>
  <p:tag name="KSO_WM_TAG_VERSION" val="1.0"/>
  <p:tag name="KSO_WM_BEAUTIFY_FLAG" val="#wm#"/>
  <p:tag name="KSO_WM_UNIT_TYPE" val="i"/>
  <p:tag name="KSO_WM_UNIT_ID" val="279*i*13"/>
  <p:tag name="KSO_WM_TEMPLATE_CATEGORY" val="custom"/>
  <p:tag name="KSO_WM_TEMPLATE_INDEX" val="160109"/>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d"/>
  <p:tag name="KSO_WM_UNIT_INDEX" val="1"/>
  <p:tag name="KSO_WM_UNIT_ID" val="custom160109_5*d*1"/>
  <p:tag name="KSO_WM_UNIT_CLEAR" val="0"/>
  <p:tag name="KSO_WM_UNIT_LAYERLEVEL" val="1"/>
  <p:tag name="KSO_WM_UNIT_VALUE" val="1261*2521"/>
  <p:tag name="KSO_WM_UNIT_HIGHLIGHT" val="0"/>
  <p:tag name="KSO_WM_UNIT_COMPATIBLE" val="0"/>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d"/>
  <p:tag name="KSO_WM_UNIT_INDEX" val="1"/>
  <p:tag name="KSO_WM_UNIT_ID" val="custom160109_5*d*1"/>
  <p:tag name="KSO_WM_UNIT_CLEAR" val="0"/>
  <p:tag name="KSO_WM_UNIT_LAYERLEVEL" val="1"/>
  <p:tag name="KSO_WM_UNIT_VALUE" val="1261*2521"/>
  <p:tag name="KSO_WM_UNIT_HIGHLIGHT" val="0"/>
  <p:tag name="KSO_WM_UNIT_COMPATIBLE" val="0"/>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7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7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5"/>
  <p:tag name="KSO_WM_SLIDE_INDEX" val="5"/>
  <p:tag name="KSO_WM_SLIDE_ITEM_CNT" val="3"/>
  <p:tag name="KSO_WM_SLIDE_LAYOUT" val="a_f_d"/>
  <p:tag name="KSO_WM_SLIDE_LAYOUT_CNT" val="1_1_1"/>
  <p:tag name="KSO_WM_SLIDE_TYPE" val="text"/>
  <p:tag name="KSO_WM_BEAUTIFY_FLAG" val="#wm#"/>
  <p:tag name="KSO_WM_SLIDE_POSITION" val="122*104"/>
  <p:tag name="KSO_WM_SLIDE_SIZE" val="715*418"/>
</p:tagLst>
</file>

<file path=ppt/tags/tag8.xml><?xml version="1.0" encoding="utf-8"?>
<p:tagLst xmlns:a="http://schemas.openxmlformats.org/drawingml/2006/main" xmlns:r="http://schemas.openxmlformats.org/officeDocument/2006/relationships" xmlns:p="http://schemas.openxmlformats.org/presentationml/2006/main">
  <p:tag name="MH" val="20150924154418"/>
  <p:tag name="MH_LIBRARY" val="GRAPHIC"/>
  <p:tag name="MH_ORDER" val="Rectangle 7"/>
  <p:tag name="KSO_WM_TAG_VERSION" val="1.0"/>
  <p:tag name="KSO_WM_BEAUTIFY_FLAG" val="#wm#"/>
  <p:tag name="KSO_WM_UNIT_TYPE" val="i"/>
  <p:tag name="KSO_WM_UNIT_ID" val="279*i*14"/>
  <p:tag name="KSO_WM_TEMPLATE_CATEGORY" val="custom"/>
  <p:tag name="KSO_WM_TEMPLATE_INDEX" val="160109"/>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8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8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8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8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8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9.xml><?xml version="1.0" encoding="utf-8"?>
<p:tagLst xmlns:a="http://schemas.openxmlformats.org/drawingml/2006/main" xmlns:r="http://schemas.openxmlformats.org/officeDocument/2006/relationships" xmlns:p="http://schemas.openxmlformats.org/presentationml/2006/main">
  <p:tag name="MH" val="20150924154418"/>
  <p:tag name="MH_LIBRARY" val="GRAPHIC"/>
  <p:tag name="MH_ORDER" val="Rectangle 9"/>
  <p:tag name="KSO_WM_TAG_VERSION" val="1.0"/>
  <p:tag name="KSO_WM_BEAUTIFY_FLAG" val="#wm#"/>
  <p:tag name="KSO_WM_UNIT_TYPE" val="i"/>
  <p:tag name="KSO_WM_UNIT_ID" val="279*i*15"/>
  <p:tag name="KSO_WM_TEMPLATE_CATEGORY" val="custom"/>
  <p:tag name="KSO_WM_TEMPLATE_INDEX" val="160109"/>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9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09"/>
  <p:tag name="KSO_WM_TAG_VERSION" val="1.0"/>
  <p:tag name="KSO_WM_SLIDE_ID" val="custom160109_2"/>
  <p:tag name="KSO_WM_SLIDE_INDEX" val="2"/>
  <p:tag name="KSO_WM_SLIDE_ITEM_CNT" val="1"/>
  <p:tag name="KSO_WM_SLIDE_LAYOUT" val="a_f"/>
  <p:tag name="KSO_WM_SLIDE_LAYOUT_CNT" val="1_1"/>
  <p:tag name="KSO_WM_SLIDE_TYPE" val="text"/>
  <p:tag name="KSO_WM_BEAUTIFY_FLAG" val="#wm#"/>
  <p:tag name="KSO_WM_SLIDE_POSITION" val="46*104"/>
  <p:tag name="KSO_WM_SLIDE_SIZE" val="865*397"/>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9"/>
  <p:tag name="KSO_WM_UNIT_TYPE" val="a"/>
  <p:tag name="KSO_WM_UNIT_INDEX" val="1"/>
  <p:tag name="KSO_WM_UNIT_ID" val="custom160109_19*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自定义 29">
      <a:dk1>
        <a:srgbClr val="4D4D4D"/>
      </a:dk1>
      <a:lt1>
        <a:srgbClr val="FFFFFF"/>
      </a:lt1>
      <a:dk2>
        <a:srgbClr val="4D4D4D"/>
      </a:dk2>
      <a:lt2>
        <a:srgbClr val="FFFFFF"/>
      </a:lt2>
      <a:accent1>
        <a:srgbClr val="7F648E"/>
      </a:accent1>
      <a:accent2>
        <a:srgbClr val="D09E00"/>
      </a:accent2>
      <a:accent3>
        <a:srgbClr val="71A8B7"/>
      </a:accent3>
      <a:accent4>
        <a:srgbClr val="00B0F0"/>
      </a:accent4>
      <a:accent5>
        <a:srgbClr val="6469A1"/>
      </a:accent5>
      <a:accent6>
        <a:srgbClr val="AFB2B4"/>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80604020202020204" pitchFamily="34" charset="0"/>
            <a:ea typeface="微软雅黑" panose="020B0503020204020204"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2534</Words>
  <Application>Microsoft Office PowerPoint</Application>
  <PresentationFormat>自定义</PresentationFormat>
  <Paragraphs>147</Paragraphs>
  <Slides>39</Slides>
  <Notes>39</Notes>
  <HiddenSlides>0</HiddenSlides>
  <MMClips>0</MMClips>
  <ScaleCrop>false</ScaleCrop>
  <HeadingPairs>
    <vt:vector size="4" baseType="variant">
      <vt:variant>
        <vt:lpstr>主题</vt:lpstr>
      </vt:variant>
      <vt:variant>
        <vt:i4>2</vt:i4>
      </vt:variant>
      <vt:variant>
        <vt:lpstr>幻灯片标题</vt:lpstr>
      </vt:variant>
      <vt:variant>
        <vt:i4>39</vt:i4>
      </vt:variant>
    </vt:vector>
  </HeadingPairs>
  <TitlesOfParts>
    <vt:vector size="41" baseType="lpstr">
      <vt:lpstr>Office 主题</vt:lpstr>
      <vt:lpstr>A000120140530A99PPBG</vt:lpstr>
      <vt:lpstr>奢侈品鉴赏 </vt:lpstr>
      <vt:lpstr>幻灯片 2</vt:lpstr>
      <vt:lpstr>疯狂的豪宅！</vt:lpstr>
      <vt:lpstr>疯狂的豪宅∣最贵的公寓类豪宅</vt:lpstr>
      <vt:lpstr>疯狂的豪宅∣最贵的别墅类豪宅</vt:lpstr>
      <vt:lpstr>疯狂的豪宅∣最安全的豪宅</vt:lpstr>
      <vt:lpstr>疯狂的豪宅∣最梦幻的糖果STYLE</vt:lpstr>
      <vt:lpstr>Chapter1 概念篇</vt:lpstr>
      <vt:lpstr>幻灯片 9</vt:lpstr>
      <vt:lpstr>幻灯片 10</vt:lpstr>
      <vt:lpstr>幻灯片 11</vt:lpstr>
      <vt:lpstr>幻灯片 12</vt:lpstr>
      <vt:lpstr>幻灯片 13</vt:lpstr>
      <vt:lpstr>幻灯片 14</vt:lpstr>
      <vt:lpstr>幻灯片 15</vt:lpstr>
      <vt:lpstr>Chapter2 环境篇</vt:lpstr>
      <vt:lpstr>外部环境∣地段环境</vt:lpstr>
      <vt:lpstr>外部环境∣交通环境</vt:lpstr>
      <vt:lpstr>外部环境∣山水环境</vt:lpstr>
      <vt:lpstr>外部环境∣利用或创造资源环境</vt:lpstr>
      <vt:lpstr>内部环境∣社区规划</vt:lpstr>
      <vt:lpstr>内部环境∣社区规划</vt:lpstr>
      <vt:lpstr>内部环境∣社区规划</vt:lpstr>
      <vt:lpstr>内部环境∣社区规划</vt:lpstr>
      <vt:lpstr>内部环境∣社区景观</vt:lpstr>
      <vt:lpstr>内部环境∣社区景观</vt:lpstr>
      <vt:lpstr>内部环境∣社区规划</vt:lpstr>
      <vt:lpstr>内部环境∣社区规划</vt:lpstr>
      <vt:lpstr>幻灯片 29</vt:lpstr>
      <vt:lpstr>幻灯片 30</vt:lpstr>
      <vt:lpstr>幻灯片 31</vt:lpstr>
      <vt:lpstr>幻灯片 32</vt:lpstr>
      <vt:lpstr>幻灯片 33</vt:lpstr>
      <vt:lpstr>Chapter3 建筑篇</vt:lpstr>
      <vt:lpstr>公寓类豪宅</vt:lpstr>
      <vt:lpstr>公寓类豪宅∣突破的三个层面</vt:lpstr>
      <vt:lpstr>公寓类豪宅∣停车</vt:lpstr>
      <vt:lpstr>公寓类豪宅∣入户大堂</vt:lpstr>
      <vt:lpstr>公寓类豪宅∣精装</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奢侈品鉴赏 </dc:title>
  <dc:creator/>
  <cp:lastModifiedBy>Administrator</cp:lastModifiedBy>
  <cp:revision>20</cp:revision>
  <dcterms:created xsi:type="dcterms:W3CDTF">2015-05-05T08:02:00Z</dcterms:created>
  <dcterms:modified xsi:type="dcterms:W3CDTF">2017-01-18T14:39:35Z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